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theme/themeOverride9.xml" ContentType="application/vnd.openxmlformats-officedocument.themeOverride+xml"/>
  <Override PartName="/ppt/charts/chart11.xml" ContentType="application/vnd.openxmlformats-officedocument.drawingml.chart+xml"/>
  <Override PartName="/ppt/theme/themeOverride10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2.xml" ContentType="application/vnd.openxmlformats-officedocument.drawingml.chart+xml"/>
  <Override PartName="/ppt/theme/themeOverride11.xml" ContentType="application/vnd.openxmlformats-officedocument.themeOverride+xml"/>
  <Override PartName="/ppt/charts/chart13.xml" ContentType="application/vnd.openxmlformats-officedocument.drawingml.chart+xml"/>
  <Override PartName="/ppt/theme/themeOverride12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6" r:id="rId6"/>
    <p:sldId id="267" r:id="rId7"/>
    <p:sldId id="275" r:id="rId8"/>
    <p:sldId id="269" r:id="rId9"/>
    <p:sldId id="322" r:id="rId10"/>
    <p:sldId id="270" r:id="rId11"/>
    <p:sldId id="271" r:id="rId12"/>
    <p:sldId id="277" r:id="rId13"/>
    <p:sldId id="278" r:id="rId14"/>
    <p:sldId id="279" r:id="rId15"/>
    <p:sldId id="281" r:id="rId16"/>
    <p:sldId id="280" r:id="rId17"/>
    <p:sldId id="282" r:id="rId18"/>
    <p:sldId id="274" r:id="rId19"/>
    <p:sldId id="272" r:id="rId20"/>
    <p:sldId id="283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316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17" r:id="rId44"/>
    <p:sldId id="309" r:id="rId45"/>
    <p:sldId id="310" r:id="rId46"/>
    <p:sldId id="311" r:id="rId47"/>
    <p:sldId id="312" r:id="rId48"/>
    <p:sldId id="313" r:id="rId49"/>
    <p:sldId id="320" r:id="rId50"/>
    <p:sldId id="321" r:id="rId51"/>
    <p:sldId id="314" r:id="rId5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5CC"/>
    <a:srgbClr val="76C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18" autoAdjust="0"/>
    <p:restoredTop sz="84192" autoAdjust="0"/>
  </p:normalViewPr>
  <p:slideViewPr>
    <p:cSldViewPr>
      <p:cViewPr>
        <p:scale>
          <a:sx n="66" d="100"/>
          <a:sy n="66" d="100"/>
        </p:scale>
        <p:origin x="-588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9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0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1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557174103237095"/>
          <c:y val="7.9178331875182265E-2"/>
          <c:w val="0.63553937007874006"/>
          <c:h val="0.80484179060950711"/>
        </c:manualLayout>
      </c:layout>
      <c:barChart>
        <c:barDir val="col"/>
        <c:grouping val="clustered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Feuil3!$G$20:$G$24</c:f>
              <c:strCache>
                <c:ptCount val="5"/>
                <c:pt idx="1">
                  <c:v>[20-25[</c:v>
                </c:pt>
                <c:pt idx="2">
                  <c:v>[25-30[</c:v>
                </c:pt>
                <c:pt idx="3">
                  <c:v>[30-35[</c:v>
                </c:pt>
                <c:pt idx="4">
                  <c:v>[35-40[</c:v>
                </c:pt>
              </c:strCache>
            </c:strRef>
          </c:cat>
          <c:val>
            <c:numRef>
              <c:f>Feuil3!$H$20:$H$24</c:f>
              <c:numCache>
                <c:formatCode>General</c:formatCode>
                <c:ptCount val="5"/>
                <c:pt idx="1">
                  <c:v>10</c:v>
                </c:pt>
                <c:pt idx="2">
                  <c:v>33.299999999999997</c:v>
                </c:pt>
                <c:pt idx="3">
                  <c:v>26.7</c:v>
                </c:pt>
                <c:pt idx="4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50511232"/>
        <c:axId val="50513408"/>
      </c:barChart>
      <c:catAx>
        <c:axId val="50511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Tranche</a:t>
                </a:r>
                <a:r>
                  <a:rPr lang="fr-FR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d'âge(ans)</a:t>
                </a:r>
                <a:endParaRPr lang="fr-FR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79370931758530183"/>
              <c:y val="0.81849518810148736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50513408"/>
        <c:crosses val="autoZero"/>
        <c:auto val="1"/>
        <c:lblAlgn val="ctr"/>
        <c:lblOffset val="100"/>
        <c:noMultiLvlLbl val="0"/>
      </c:catAx>
      <c:valAx>
        <c:axId val="50513408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%</a:t>
                </a:r>
              </a:p>
            </c:rich>
          </c:tx>
          <c:layout>
            <c:manualLayout>
              <c:xMode val="edge"/>
              <c:yMode val="edge"/>
              <c:x val="8.611111111111111E-2"/>
              <c:y val="6.587561971420239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50511232"/>
        <c:crosses val="autoZero"/>
        <c:crossBetween val="between"/>
      </c:valAx>
    </c:plotArea>
    <c:plotVisOnly val="1"/>
    <c:dispBlanksAs val="gap"/>
    <c:showDLblsOverMax val="0"/>
  </c:chart>
  <c:spPr>
    <a:ln w="25400">
      <a:noFill/>
    </a:ln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2509996944023596E-3"/>
          <c:y val="0.16718026230943517"/>
          <c:w val="0.57343515614346108"/>
          <c:h val="0.87513007284079081"/>
        </c:manualLayout>
      </c:layout>
      <c:pieChart>
        <c:varyColors val="1"/>
        <c:ser>
          <c:idx val="0"/>
          <c:order val="0"/>
          <c:spPr>
            <a:ln>
              <a:solidFill>
                <a:schemeClr val="dk1">
                  <a:alpha val="50000"/>
                </a:schemeClr>
              </a:solidFill>
            </a:ln>
          </c:spP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Feuil6!$B$4:$C$4</c:f>
              <c:strCache>
                <c:ptCount val="2"/>
                <c:pt idx="0">
                  <c:v>anti-TPO positifs</c:v>
                </c:pt>
                <c:pt idx="1">
                  <c:v>anti-TPO négatifs</c:v>
                </c:pt>
              </c:strCache>
            </c:strRef>
          </c:cat>
          <c:val>
            <c:numRef>
              <c:f>Feuil6!$B$5:$C$5</c:f>
              <c:numCache>
                <c:formatCode>0.00%</c:formatCode>
                <c:ptCount val="2"/>
                <c:pt idx="0">
                  <c:v>0.158</c:v>
                </c:pt>
                <c:pt idx="1">
                  <c:v>0.84199999999999997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972462817147857"/>
          <c:y val="0.12084499854184894"/>
          <c:w val="0.60491807655498464"/>
          <c:h val="0.72871090384357062"/>
        </c:manualLayout>
      </c:layout>
      <c:lineChart>
        <c:grouping val="standard"/>
        <c:varyColors val="0"/>
        <c:ser>
          <c:idx val="0"/>
          <c:order val="0"/>
          <c:tx>
            <c:strRef>
              <c:f>Feuil5!$C$6</c:f>
              <c:strCache>
                <c:ptCount val="1"/>
                <c:pt idx="0">
                  <c:v>médiane</c:v>
                </c:pt>
              </c:strCache>
            </c:strRef>
          </c:tx>
          <c:marker>
            <c:symbol val="dash"/>
            <c:size val="20"/>
          </c:marker>
          <c:cat>
            <c:strLit>
              <c:ptCount val="1"/>
              <c:pt idx="0">
                <c:v>taux de TSH</c:v>
              </c:pt>
            </c:strLit>
          </c:cat>
          <c:val>
            <c:numRef>
              <c:f>Feuil5!$D$6</c:f>
              <c:numCache>
                <c:formatCode>General</c:formatCode>
                <c:ptCount val="1"/>
                <c:pt idx="0">
                  <c:v>1.77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Feuil5!$C$7</c:f>
              <c:strCache>
                <c:ptCount val="1"/>
                <c:pt idx="0">
                  <c:v>Q1</c:v>
                </c:pt>
              </c:strCache>
            </c:strRef>
          </c:tx>
          <c:marker>
            <c:symbol val="x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TSH</c:v>
              </c:pt>
            </c:strLit>
          </c:cat>
          <c:val>
            <c:numRef>
              <c:f>Feuil5!$D$7</c:f>
              <c:numCache>
                <c:formatCode>General</c:formatCode>
                <c:ptCount val="1"/>
                <c:pt idx="0">
                  <c:v>1.04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Feuil5!$C$8</c:f>
              <c:strCache>
                <c:ptCount val="1"/>
                <c:pt idx="0">
                  <c:v>Q3</c:v>
                </c:pt>
              </c:strCache>
            </c:strRef>
          </c:tx>
          <c:marker>
            <c:symbol val="x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TSH</c:v>
              </c:pt>
            </c:strLit>
          </c:cat>
          <c:val>
            <c:numRef>
              <c:f>Feuil5!$D$8</c:f>
              <c:numCache>
                <c:formatCode>General</c:formatCode>
                <c:ptCount val="1"/>
                <c:pt idx="0">
                  <c:v>2.77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Feuil5!$C$9</c:f>
              <c:strCache>
                <c:ptCount val="1"/>
                <c:pt idx="0">
                  <c:v>min</c:v>
                </c:pt>
              </c:strCache>
            </c:strRef>
          </c:tx>
          <c:marker>
            <c:symbol val="dash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TSH</c:v>
              </c:pt>
            </c:strLit>
          </c:cat>
          <c:val>
            <c:numRef>
              <c:f>Feuil5!$D$9</c:f>
              <c:numCache>
                <c:formatCode>General</c:formatCode>
                <c:ptCount val="1"/>
                <c:pt idx="0">
                  <c:v>0.51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Feuil5!$C$10</c:f>
              <c:strCache>
                <c:ptCount val="1"/>
                <c:pt idx="0">
                  <c:v>max</c:v>
                </c:pt>
              </c:strCache>
            </c:strRef>
          </c:tx>
          <c:marker>
            <c:symbol val="dash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TSH</c:v>
              </c:pt>
            </c:strLit>
          </c:cat>
          <c:val>
            <c:numRef>
              <c:f>Feuil5!$D$10</c:f>
              <c:numCache>
                <c:formatCode>General</c:formatCode>
                <c:ptCount val="1"/>
                <c:pt idx="0">
                  <c:v>4.13</c:v>
                </c:pt>
              </c:numCache>
            </c:numRef>
          </c:val>
          <c:smooth val="0"/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/>
        <c:upDownBars>
          <c:gapWidth val="150"/>
          <c:upBars>
            <c:spPr>
              <a:noFill/>
            </c:spPr>
          </c:upBars>
          <c:downBars/>
        </c:upDownBars>
        <c:marker val="1"/>
        <c:smooth val="0"/>
        <c:axId val="134721536"/>
        <c:axId val="134723072"/>
      </c:lineChart>
      <c:catAx>
        <c:axId val="1347215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34723072"/>
        <c:crosses val="autoZero"/>
        <c:auto val="1"/>
        <c:lblAlgn val="ctr"/>
        <c:lblOffset val="100"/>
        <c:noMultiLvlLbl val="0"/>
      </c:catAx>
      <c:valAx>
        <c:axId val="134723072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 sz="1400"/>
                </a:pPr>
                <a:r>
                  <a:rPr lang="fr-F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mUI/L</a:t>
                </a:r>
              </a:p>
            </c:rich>
          </c:tx>
          <c:layout>
            <c:manualLayout>
              <c:xMode val="edge"/>
              <c:yMode val="edge"/>
              <c:x val="0.15555555555555556"/>
              <c:y val="1.9579323417906222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47215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034951881014872"/>
          <c:y val="7.4548702245552642E-2"/>
          <c:w val="0.71116427174770436"/>
          <c:h val="0.73272362286660053"/>
        </c:manualLayout>
      </c:layout>
      <c:lineChart>
        <c:grouping val="standard"/>
        <c:varyColors val="0"/>
        <c:ser>
          <c:idx val="0"/>
          <c:order val="0"/>
          <c:tx>
            <c:strRef>
              <c:f>Feuil5!$B$21</c:f>
              <c:strCache>
                <c:ptCount val="1"/>
                <c:pt idx="0">
                  <c:v>médiane</c:v>
                </c:pt>
              </c:strCache>
            </c:strRef>
          </c:tx>
          <c:marker>
            <c:symbol val="dash"/>
            <c:size val="20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beta HCG</c:v>
              </c:pt>
            </c:strLit>
          </c:cat>
          <c:val>
            <c:numRef>
              <c:f>Feuil5!$C$21</c:f>
              <c:numCache>
                <c:formatCode>General</c:formatCode>
                <c:ptCount val="1"/>
                <c:pt idx="0">
                  <c:v>20901.5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Feuil5!$B$22</c:f>
              <c:strCache>
                <c:ptCount val="1"/>
                <c:pt idx="0">
                  <c:v>Q1</c:v>
                </c:pt>
              </c:strCache>
            </c:strRef>
          </c:tx>
          <c:marker>
            <c:symbol val="x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beta HCG</c:v>
              </c:pt>
            </c:strLit>
          </c:cat>
          <c:val>
            <c:numRef>
              <c:f>Feuil5!$C$22</c:f>
              <c:numCache>
                <c:formatCode>General</c:formatCode>
                <c:ptCount val="1"/>
                <c:pt idx="0">
                  <c:v>14500.75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Feuil5!$B$23</c:f>
              <c:strCache>
                <c:ptCount val="1"/>
                <c:pt idx="0">
                  <c:v>Q3</c:v>
                </c:pt>
              </c:strCache>
            </c:strRef>
          </c:tx>
          <c:marker>
            <c:symbol val="x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beta HCG</c:v>
              </c:pt>
            </c:strLit>
          </c:cat>
          <c:val>
            <c:numRef>
              <c:f>Feuil5!$C$23</c:f>
              <c:numCache>
                <c:formatCode>General</c:formatCode>
                <c:ptCount val="1"/>
                <c:pt idx="0">
                  <c:v>32992.5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Feuil5!$B$24</c:f>
              <c:strCache>
                <c:ptCount val="1"/>
                <c:pt idx="0">
                  <c:v>min</c:v>
                </c:pt>
              </c:strCache>
            </c:strRef>
          </c:tx>
          <c:marker>
            <c:symbol val="dash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beta HCG</c:v>
              </c:pt>
            </c:strLit>
          </c:cat>
          <c:val>
            <c:numRef>
              <c:f>Feuil5!$C$24</c:f>
              <c:numCache>
                <c:formatCode>General</c:formatCode>
                <c:ptCount val="1"/>
                <c:pt idx="0">
                  <c:v>5384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Feuil5!$B$25</c:f>
              <c:strCache>
                <c:ptCount val="1"/>
                <c:pt idx="0">
                  <c:v>max</c:v>
                </c:pt>
              </c:strCache>
            </c:strRef>
          </c:tx>
          <c:marker>
            <c:symbol val="dash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beta HCG</c:v>
              </c:pt>
            </c:strLit>
          </c:cat>
          <c:val>
            <c:numRef>
              <c:f>Feuil5!$C$25</c:f>
              <c:numCache>
                <c:formatCode>General</c:formatCode>
                <c:ptCount val="1"/>
                <c:pt idx="0">
                  <c:v>54525</c:v>
                </c:pt>
              </c:numCache>
            </c:numRef>
          </c:val>
          <c:smooth val="0"/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/>
        <c:upDownBars>
          <c:gapWidth val="150"/>
          <c:upBars>
            <c:spPr>
              <a:noFill/>
            </c:spPr>
          </c:upBars>
          <c:downBars/>
        </c:upDownBars>
        <c:marker val="1"/>
        <c:smooth val="0"/>
        <c:axId val="141420032"/>
        <c:axId val="141421952"/>
      </c:lineChart>
      <c:catAx>
        <c:axId val="141420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fr-F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Taux</a:t>
                </a:r>
                <a:r>
                  <a:rPr lang="fr-FR" sz="1400" baseline="0"/>
                  <a:t> </a:t>
                </a:r>
                <a:r>
                  <a:rPr lang="fr-FR" sz="14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</a:t>
                </a:r>
                <a:r>
                  <a:rPr lang="fr-FR" sz="1400" baseline="0"/>
                  <a:t> </a:t>
                </a:r>
                <a:r>
                  <a:rPr lang="fr-FR" sz="14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l'hCG</a:t>
                </a:r>
                <a:endParaRPr lang="fr-FR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</c:title>
        <c:majorTickMark val="none"/>
        <c:minorTickMark val="none"/>
        <c:tickLblPos val="none"/>
        <c:crossAx val="141421952"/>
        <c:crosses val="autoZero"/>
        <c:auto val="1"/>
        <c:lblAlgn val="ctr"/>
        <c:lblOffset val="100"/>
        <c:noMultiLvlLbl val="0"/>
      </c:catAx>
      <c:valAx>
        <c:axId val="141421952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UI/L</a:t>
                </a:r>
              </a:p>
            </c:rich>
          </c:tx>
          <c:layout>
            <c:manualLayout>
              <c:xMode val="edge"/>
              <c:yMode val="edge"/>
              <c:x val="7.7777777777777779E-2"/>
              <c:y val="1.9579323417906222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14200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>
              <a:latin typeface="Century Schoolbook" panose="020406040505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7252405949256345E-2"/>
          <c:y val="6.5289442986293383E-2"/>
          <c:w val="0.85531714785651791"/>
          <c:h val="0.832619568387284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3.5242125984251971E-2"/>
                  <c:y val="-0.18791630212890056"/>
                </c:manualLayout>
              </c:layout>
              <c:numFmt formatCode="General" sourceLinked="0"/>
              <c:spPr>
                <a:ln>
                  <a:solidFill>
                    <a:schemeClr val="dk1">
                      <a:alpha val="83000"/>
                    </a:schemeClr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r-FR"/>
                </a:p>
              </c:txPr>
            </c:trendlineLbl>
          </c:trendline>
          <c:xVal>
            <c:numRef>
              <c:f>Feuil2!$C$4:$C$33</c:f>
              <c:numCache>
                <c:formatCode>General</c:formatCode>
                <c:ptCount val="30"/>
                <c:pt idx="0">
                  <c:v>54525</c:v>
                </c:pt>
                <c:pt idx="1">
                  <c:v>52558</c:v>
                </c:pt>
                <c:pt idx="2">
                  <c:v>46086</c:v>
                </c:pt>
                <c:pt idx="3">
                  <c:v>45236</c:v>
                </c:pt>
                <c:pt idx="4">
                  <c:v>37561</c:v>
                </c:pt>
                <c:pt idx="5">
                  <c:v>33820</c:v>
                </c:pt>
                <c:pt idx="6">
                  <c:v>33711</c:v>
                </c:pt>
                <c:pt idx="7">
                  <c:v>32753</c:v>
                </c:pt>
                <c:pt idx="8">
                  <c:v>31497</c:v>
                </c:pt>
                <c:pt idx="9">
                  <c:v>29838</c:v>
                </c:pt>
                <c:pt idx="10">
                  <c:v>23400</c:v>
                </c:pt>
                <c:pt idx="11">
                  <c:v>22103</c:v>
                </c:pt>
                <c:pt idx="12">
                  <c:v>22007</c:v>
                </c:pt>
                <c:pt idx="13">
                  <c:v>21739</c:v>
                </c:pt>
                <c:pt idx="14">
                  <c:v>21410</c:v>
                </c:pt>
                <c:pt idx="15">
                  <c:v>20393</c:v>
                </c:pt>
                <c:pt idx="16">
                  <c:v>19373</c:v>
                </c:pt>
                <c:pt idx="17">
                  <c:v>17994</c:v>
                </c:pt>
                <c:pt idx="18">
                  <c:v>17736</c:v>
                </c:pt>
                <c:pt idx="19">
                  <c:v>17134</c:v>
                </c:pt>
                <c:pt idx="20">
                  <c:v>15375</c:v>
                </c:pt>
                <c:pt idx="21">
                  <c:v>15368</c:v>
                </c:pt>
                <c:pt idx="22">
                  <c:v>14993</c:v>
                </c:pt>
                <c:pt idx="23">
                  <c:v>13024</c:v>
                </c:pt>
                <c:pt idx="24">
                  <c:v>10594</c:v>
                </c:pt>
                <c:pt idx="25">
                  <c:v>10224</c:v>
                </c:pt>
                <c:pt idx="26">
                  <c:v>9915</c:v>
                </c:pt>
                <c:pt idx="27">
                  <c:v>6720</c:v>
                </c:pt>
                <c:pt idx="28">
                  <c:v>5706</c:v>
                </c:pt>
                <c:pt idx="29">
                  <c:v>5384</c:v>
                </c:pt>
              </c:numCache>
            </c:numRef>
          </c:xVal>
          <c:yVal>
            <c:numRef>
              <c:f>Feuil2!$D$4:$D$33</c:f>
              <c:numCache>
                <c:formatCode>General</c:formatCode>
                <c:ptCount val="30"/>
                <c:pt idx="0">
                  <c:v>1.86</c:v>
                </c:pt>
                <c:pt idx="1">
                  <c:v>0.54</c:v>
                </c:pt>
                <c:pt idx="2">
                  <c:v>2.21</c:v>
                </c:pt>
                <c:pt idx="3">
                  <c:v>1.24</c:v>
                </c:pt>
                <c:pt idx="4">
                  <c:v>3.09</c:v>
                </c:pt>
                <c:pt idx="5">
                  <c:v>1.81</c:v>
                </c:pt>
                <c:pt idx="6">
                  <c:v>2.77</c:v>
                </c:pt>
                <c:pt idx="7">
                  <c:v>0.51400000000000001</c:v>
                </c:pt>
                <c:pt idx="8">
                  <c:v>1.6</c:v>
                </c:pt>
                <c:pt idx="9">
                  <c:v>1.55</c:v>
                </c:pt>
                <c:pt idx="10">
                  <c:v>1.24</c:v>
                </c:pt>
                <c:pt idx="11">
                  <c:v>2.78</c:v>
                </c:pt>
                <c:pt idx="12">
                  <c:v>0.99</c:v>
                </c:pt>
                <c:pt idx="13">
                  <c:v>4.13</c:v>
                </c:pt>
                <c:pt idx="14">
                  <c:v>3.62</c:v>
                </c:pt>
                <c:pt idx="15">
                  <c:v>1.04</c:v>
                </c:pt>
                <c:pt idx="16">
                  <c:v>1.21</c:v>
                </c:pt>
                <c:pt idx="17">
                  <c:v>2.15</c:v>
                </c:pt>
                <c:pt idx="18">
                  <c:v>3.85</c:v>
                </c:pt>
                <c:pt idx="19">
                  <c:v>2.0299999999999998</c:v>
                </c:pt>
                <c:pt idx="20">
                  <c:v>3.79</c:v>
                </c:pt>
                <c:pt idx="21">
                  <c:v>0.56999999999999995</c:v>
                </c:pt>
                <c:pt idx="22">
                  <c:v>0.77400000000000002</c:v>
                </c:pt>
                <c:pt idx="23">
                  <c:v>1.7</c:v>
                </c:pt>
                <c:pt idx="24">
                  <c:v>1.98</c:v>
                </c:pt>
                <c:pt idx="25">
                  <c:v>1.04</c:v>
                </c:pt>
                <c:pt idx="26">
                  <c:v>2.02</c:v>
                </c:pt>
                <c:pt idx="27">
                  <c:v>1.73</c:v>
                </c:pt>
                <c:pt idx="28">
                  <c:v>1.03</c:v>
                </c:pt>
                <c:pt idx="29">
                  <c:v>2.88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072256"/>
        <c:axId val="141082624"/>
      </c:scatterChart>
      <c:valAx>
        <c:axId val="141072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hCG</a:t>
                </a:r>
                <a:r>
                  <a:rPr lang="fr-FR" sz="14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 UI/L</a:t>
                </a:r>
                <a:endParaRPr lang="fr-FR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80681848717774818"/>
              <c:y val="0.8313167031082717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1082624"/>
        <c:crosses val="autoZero"/>
        <c:crossBetween val="midCat"/>
      </c:valAx>
      <c:valAx>
        <c:axId val="141082624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TSH</a:t>
                </a:r>
                <a:r>
                  <a:rPr lang="fr-FR" sz="14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 mUI/L</a:t>
                </a:r>
                <a:endParaRPr lang="fr-FR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6044345033587418E-2"/>
              <c:y val="2.1523186062510345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141072256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48863785777115"/>
          <c:y val="0.22230520339989659"/>
          <c:w val="0.48067951675094206"/>
          <c:h val="0.64684033735620594"/>
        </c:manualLayout>
      </c:layout>
      <c:pieChart>
        <c:varyColors val="1"/>
        <c:ser>
          <c:idx val="0"/>
          <c:order val="0"/>
          <c:spPr>
            <a:ln>
              <a:solidFill>
                <a:schemeClr val="tx1">
                  <a:alpha val="53000"/>
                </a:schemeClr>
              </a:solidFill>
            </a:ln>
          </c:spPr>
          <c:dPt>
            <c:idx val="0"/>
            <c:bubble3D val="0"/>
            <c:spPr>
              <a:ln w="3175">
                <a:solidFill>
                  <a:schemeClr val="tx1">
                    <a:alpha val="21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0.13837366179171581"/>
                  <c:y val="4.2562889518997629E-2"/>
                </c:manualLayout>
              </c:layout>
              <c:spPr/>
              <c:txPr>
                <a:bodyPr/>
                <a:lstStyle/>
                <a:p>
                  <a:pPr>
                    <a:defRPr sz="1800"/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465708892865333"/>
                  <c:y val="-4.1122560647966197E-2"/>
                </c:manualLayout>
              </c:layout>
              <c:spPr/>
              <c:txPr>
                <a:bodyPr/>
                <a:lstStyle/>
                <a:p>
                  <a:pPr>
                    <a:defRPr sz="1800"/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Feuil1!$G$32:$H$32</c:f>
              <c:strCache>
                <c:ptCount val="2"/>
                <c:pt idx="0">
                  <c:v>présensce d'ATCD familiaux de maladies thyroidiennes</c:v>
                </c:pt>
                <c:pt idx="1">
                  <c:v>absence 'ATCD  familaux de maladies thyroidiennes</c:v>
                </c:pt>
              </c:strCache>
            </c:strRef>
          </c:cat>
          <c:val>
            <c:numRef>
              <c:f>Feuil1!$G$33:$H$33</c:f>
              <c:numCache>
                <c:formatCode>General</c:formatCode>
                <c:ptCount val="2"/>
                <c:pt idx="0">
                  <c:v>9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0"/>
      </c:pieChart>
    </c:plotArea>
    <c:legend>
      <c:legendPos val="r"/>
      <c:layout>
        <c:manualLayout>
          <c:xMode val="edge"/>
          <c:yMode val="edge"/>
          <c:x val="0.67778521062671526"/>
          <c:y val="0.48375089751137035"/>
          <c:w val="0.32221483545661084"/>
          <c:h val="0.1598203766111036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350227899119017"/>
          <c:y val="0.21086849990719805"/>
          <c:w val="0.49355247468002633"/>
          <c:h val="0.69469337217695726"/>
        </c:manualLayout>
      </c:layout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ln>
                <a:solidFill>
                  <a:schemeClr val="tx1">
                    <a:alpha val="40000"/>
                  </a:schemeClr>
                </a:solidFill>
              </a:ln>
            </c:spPr>
          </c:dPt>
          <c:dPt>
            <c:idx val="1"/>
            <c:bubble3D val="0"/>
            <c:spPr>
              <a:ln>
                <a:solidFill>
                  <a:schemeClr val="tx1">
                    <a:alpha val="43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0.15425242003367004"/>
                  <c:y val="-0.13426530612244897"/>
                </c:manualLayout>
              </c:layout>
              <c:tx>
                <c:rich>
                  <a:bodyPr/>
                  <a:lstStyle/>
                  <a:p>
                    <a:r>
                      <a:rPr lang="en-US" sz="2000"/>
                      <a:t>63,3%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3979093013468014"/>
                  <c:y val="0.10154280045351474"/>
                </c:manualLayout>
              </c:layout>
              <c:tx>
                <c:rich>
                  <a:bodyPr/>
                  <a:lstStyle/>
                  <a:p>
                    <a:r>
                      <a:rPr lang="en-US" sz="2000"/>
                      <a:t>36,7%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Feuil1!$C$35:$D$35</c:f>
              <c:strCache>
                <c:ptCount val="2"/>
                <c:pt idx="0">
                  <c:v>présence d'antécédents obstétricaux</c:v>
                </c:pt>
                <c:pt idx="1">
                  <c:v>absence d'antécedents obstétricaux</c:v>
                </c:pt>
              </c:strCache>
            </c:strRef>
          </c:cat>
          <c:val>
            <c:numRef>
              <c:f>Feuil1!$C$36:$D$36</c:f>
              <c:numCache>
                <c:formatCode>General</c:formatCode>
                <c:ptCount val="2"/>
                <c:pt idx="0">
                  <c:v>19</c:v>
                </c:pt>
                <c:pt idx="1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20"/>
      </c:pieChart>
    </c:plotArea>
    <c:legend>
      <c:legendPos val="r"/>
      <c:layout/>
      <c:overlay val="0"/>
      <c:txPr>
        <a:bodyPr/>
        <a:lstStyle/>
        <a:p>
          <a:pPr rtl="0"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073378352425791"/>
          <c:y val="0.11201637613029307"/>
          <c:w val="0.68449644189993719"/>
          <c:h val="0.78444550753219366"/>
        </c:manualLayout>
      </c:layout>
      <c:lineChart>
        <c:grouping val="standard"/>
        <c:varyColors val="0"/>
        <c:ser>
          <c:idx val="0"/>
          <c:order val="0"/>
          <c:tx>
            <c:strRef>
              <c:f>Feuil4!$C$12</c:f>
              <c:strCache>
                <c:ptCount val="1"/>
                <c:pt idx="0">
                  <c:v>Médiane</c:v>
                </c:pt>
              </c:strCache>
            </c:strRef>
          </c:tx>
          <c:spPr>
            <a:ln>
              <a:noFill/>
            </a:ln>
          </c:spPr>
          <c:marker>
            <c:symbol val="dash"/>
            <c:size val="20"/>
          </c:marker>
          <c:dLbls>
            <c:txPr>
              <a:bodyPr/>
              <a:lstStyle/>
              <a:p>
                <a:pPr>
                  <a:defRPr sz="12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TSHus</c:v>
              </c:pt>
            </c:strLit>
          </c:cat>
          <c:val>
            <c:numRef>
              <c:f>Feuil4!$D$12</c:f>
              <c:numCache>
                <c:formatCode>General</c:formatCode>
                <c:ptCount val="1"/>
                <c:pt idx="0">
                  <c:v>1.42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Feuil4!$C$13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</c:spPr>
          <c:marker>
            <c:symbol val="star"/>
            <c:size val="7"/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Q1=0,6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TSHus</c:v>
              </c:pt>
            </c:strLit>
          </c:cat>
          <c:val>
            <c:numRef>
              <c:f>Feuil4!$D$13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Feuil4!$C$14</c:f>
              <c:strCache>
                <c:ptCount val="1"/>
                <c:pt idx="0">
                  <c:v>Q3</c:v>
                </c:pt>
              </c:strCache>
            </c:strRef>
          </c:tx>
          <c:spPr>
            <a:ln>
              <a:noFill/>
            </a:ln>
          </c:spPr>
          <c:marker>
            <c:symbol val="star"/>
            <c:size val="7"/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Q3=2,16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Lit>
              <c:ptCount val="1"/>
              <c:pt idx="0">
                <c:v>Taux TSHus</c:v>
              </c:pt>
            </c:strLit>
          </c:cat>
          <c:val>
            <c:numRef>
              <c:f>Feuil4!$D$14</c:f>
              <c:numCache>
                <c:formatCode>General</c:formatCode>
                <c:ptCount val="1"/>
                <c:pt idx="0">
                  <c:v>2.16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Feuil4!$C$15</c:f>
              <c:strCache>
                <c:ptCount val="1"/>
                <c:pt idx="0">
                  <c:v>Min</c:v>
                </c:pt>
              </c:strCache>
            </c:strRef>
          </c:tx>
          <c:spPr>
            <a:ln>
              <a:noFill/>
            </a:ln>
          </c:spPr>
          <c:marker>
            <c:symbol val="dash"/>
            <c:size val="7"/>
          </c:marker>
          <c:dLbls>
            <c:txPr>
              <a:bodyPr/>
              <a:lstStyle/>
              <a:p>
                <a:pPr>
                  <a:defRPr sz="12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TSHus</c:v>
              </c:pt>
            </c:strLit>
          </c:cat>
          <c:val>
            <c:numRef>
              <c:f>Feuil4!$D$15</c:f>
              <c:numCache>
                <c:formatCode>General</c:formatCode>
                <c:ptCount val="1"/>
                <c:pt idx="0">
                  <c:v>7.0000000000000001E-3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Feuil4!$C$16</c:f>
              <c:strCache>
                <c:ptCount val="1"/>
                <c:pt idx="0">
                  <c:v>Max</c:v>
                </c:pt>
              </c:strCache>
            </c:strRef>
          </c:tx>
          <c:spPr>
            <a:ln>
              <a:noFill/>
            </a:ln>
          </c:spPr>
          <c:marker>
            <c:symbol val="dash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TSHus</c:v>
              </c:pt>
            </c:strLit>
          </c:cat>
          <c:val>
            <c:numRef>
              <c:f>Feuil4!$D$16</c:f>
              <c:numCache>
                <c:formatCode>General</c:formatCode>
                <c:ptCount val="1"/>
                <c:pt idx="0">
                  <c:v>4.8499999999999996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upDownBars>
          <c:gapWidth val="150"/>
          <c:upBars>
            <c:spPr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c:spPr>
          </c:upBars>
          <c:downBars/>
        </c:upDownBars>
        <c:marker val="1"/>
        <c:smooth val="0"/>
        <c:axId val="117673984"/>
        <c:axId val="117675520"/>
      </c:lineChart>
      <c:catAx>
        <c:axId val="117673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117675520"/>
        <c:crosses val="autoZero"/>
        <c:auto val="1"/>
        <c:lblAlgn val="ctr"/>
        <c:lblOffset val="100"/>
        <c:noMultiLvlLbl val="0"/>
      </c:catAx>
      <c:valAx>
        <c:axId val="117675520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mUI/L</a:t>
                </a:r>
              </a:p>
            </c:rich>
          </c:tx>
          <c:layout>
            <c:manualLayout>
              <c:xMode val="edge"/>
              <c:yMode val="edge"/>
              <c:x val="8.9649267483683334E-2"/>
              <c:y val="1.6519323801202062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76739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ysClr val="windowText" lastClr="000000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5377225467561251E-2"/>
          <c:y val="1.277011810159545E-2"/>
          <c:w val="0.64134934952016442"/>
          <c:h val="0.86831421676262011"/>
        </c:manualLayout>
      </c:layout>
      <c:lineChart>
        <c:grouping val="standard"/>
        <c:varyColors val="0"/>
        <c:ser>
          <c:idx val="0"/>
          <c:order val="0"/>
          <c:tx>
            <c:strRef>
              <c:f>Feuil4!$C$20</c:f>
              <c:strCache>
                <c:ptCount val="1"/>
                <c:pt idx="0">
                  <c:v>Médiane</c:v>
                </c:pt>
              </c:strCache>
            </c:strRef>
          </c:tx>
          <c:dPt>
            <c:idx val="0"/>
            <c:marker>
              <c:symbol val="dash"/>
              <c:size val="20"/>
            </c:marker>
            <c:bubble3D val="0"/>
            <c:spPr>
              <a:ln>
                <a:noFill/>
              </a:ln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la bêta HCG</c:v>
              </c:pt>
            </c:strLit>
          </c:cat>
          <c:val>
            <c:numRef>
              <c:f>Feuil4!$D$20</c:f>
              <c:numCache>
                <c:formatCode>General</c:formatCode>
                <c:ptCount val="1"/>
                <c:pt idx="0">
                  <c:v>89441.5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Feuil4!$C$21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</c:spPr>
          <c:marker>
            <c:symbol val="star"/>
            <c:size val="7"/>
          </c:marker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la bêta HCG</c:v>
              </c:pt>
            </c:strLit>
          </c:cat>
          <c:val>
            <c:numRef>
              <c:f>Feuil4!$D$21</c:f>
              <c:numCache>
                <c:formatCode>General</c:formatCode>
                <c:ptCount val="1"/>
                <c:pt idx="0">
                  <c:v>47317.5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Feuil4!$C$22</c:f>
              <c:strCache>
                <c:ptCount val="1"/>
                <c:pt idx="0">
                  <c:v>Q3</c:v>
                </c:pt>
              </c:strCache>
            </c:strRef>
          </c:tx>
          <c:dPt>
            <c:idx val="0"/>
            <c:marker>
              <c:symbol val="star"/>
              <c:size val="7"/>
            </c:marker>
            <c:bubble3D val="0"/>
            <c:spPr>
              <a:ln>
                <a:noFill/>
              </a:ln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la bêta HCG</c:v>
              </c:pt>
            </c:strLit>
          </c:cat>
          <c:val>
            <c:numRef>
              <c:f>Feuil4!$D$22</c:f>
              <c:numCache>
                <c:formatCode>General</c:formatCode>
                <c:ptCount val="1"/>
                <c:pt idx="0">
                  <c:v>108164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Feuil4!$C$23</c:f>
              <c:strCache>
                <c:ptCount val="1"/>
                <c:pt idx="0">
                  <c:v>Min</c:v>
                </c:pt>
              </c:strCache>
            </c:strRef>
          </c:tx>
          <c:spPr>
            <a:ln>
              <a:noFill/>
            </a:ln>
          </c:spPr>
          <c:marker>
            <c:symbol val="dash"/>
            <c:size val="7"/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la bêta HCG</c:v>
              </c:pt>
            </c:strLit>
          </c:cat>
          <c:val>
            <c:numRef>
              <c:f>Feuil4!$D$23</c:f>
              <c:numCache>
                <c:formatCode>General</c:formatCode>
                <c:ptCount val="1"/>
                <c:pt idx="0">
                  <c:v>9739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Feuil4!$C$24</c:f>
              <c:strCache>
                <c:ptCount val="1"/>
                <c:pt idx="0">
                  <c:v>Max</c:v>
                </c:pt>
              </c:strCache>
            </c:strRef>
          </c:tx>
          <c:dPt>
            <c:idx val="0"/>
            <c:marker>
              <c:symbol val="dash"/>
              <c:size val="7"/>
            </c:marker>
            <c:bubble3D val="0"/>
            <c:spPr>
              <a:ln>
                <a:noFill/>
              </a:ln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"/>
              <c:pt idx="0">
                <c:v>Taux de la bêta HCG</c:v>
              </c:pt>
            </c:strLit>
          </c:cat>
          <c:val>
            <c:numRef>
              <c:f>Feuil4!$D$24</c:f>
              <c:numCache>
                <c:formatCode>General</c:formatCode>
                <c:ptCount val="1"/>
                <c:pt idx="0">
                  <c:v>184067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upDownBars>
          <c:gapWidth val="150"/>
          <c:upBars>
            <c:spPr>
              <a:solidFill>
                <a:schemeClr val="bg2">
                  <a:alpha val="0"/>
                </a:schemeClr>
              </a:solidFill>
            </c:spPr>
          </c:upBars>
          <c:downBars/>
        </c:upDownBars>
        <c:marker val="1"/>
        <c:smooth val="0"/>
        <c:axId val="131956736"/>
        <c:axId val="131958656"/>
      </c:lineChart>
      <c:catAx>
        <c:axId val="131956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fr-F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Taux</a:t>
                </a:r>
                <a:r>
                  <a:rPr lang="fr-FR" sz="14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l'hCG</a:t>
                </a:r>
                <a:endParaRPr lang="fr-FR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</c:title>
        <c:majorTickMark val="none"/>
        <c:minorTickMark val="none"/>
        <c:tickLblPos val="none"/>
        <c:crossAx val="131958656"/>
        <c:crosses val="autoZero"/>
        <c:auto val="1"/>
        <c:lblAlgn val="ctr"/>
        <c:lblOffset val="100"/>
        <c:noMultiLvlLbl val="0"/>
      </c:catAx>
      <c:valAx>
        <c:axId val="131958656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UI/L</a:t>
                </a:r>
              </a:p>
            </c:rich>
          </c:tx>
          <c:layout>
            <c:manualLayout>
              <c:xMode val="edge"/>
              <c:yMode val="edge"/>
              <c:x val="0.15478763015263036"/>
              <c:y val="6.3173430898040019E-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19567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644558673374915E-2"/>
          <c:y val="3.586777395104248E-2"/>
          <c:w val="0.84236002470686555"/>
          <c:h val="0.8536313429571303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8.6099300087489061E-2"/>
                  <c:y val="-0.18531527087035385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r-FR"/>
                </a:p>
              </c:txPr>
            </c:trendlineLbl>
          </c:trendline>
          <c:xVal>
            <c:numRef>
              <c:f>Feuil1!$C$2:$C$31</c:f>
              <c:numCache>
                <c:formatCode>General</c:formatCode>
                <c:ptCount val="30"/>
                <c:pt idx="0">
                  <c:v>37049</c:v>
                </c:pt>
                <c:pt idx="1">
                  <c:v>89871</c:v>
                </c:pt>
                <c:pt idx="2">
                  <c:v>89012</c:v>
                </c:pt>
                <c:pt idx="3">
                  <c:v>85423</c:v>
                </c:pt>
                <c:pt idx="4">
                  <c:v>184067</c:v>
                </c:pt>
                <c:pt idx="5">
                  <c:v>96046</c:v>
                </c:pt>
                <c:pt idx="6">
                  <c:v>166763</c:v>
                </c:pt>
                <c:pt idx="7">
                  <c:v>121855</c:v>
                </c:pt>
                <c:pt idx="8">
                  <c:v>73010</c:v>
                </c:pt>
                <c:pt idx="9">
                  <c:v>51725</c:v>
                </c:pt>
                <c:pt idx="10">
                  <c:v>43695</c:v>
                </c:pt>
                <c:pt idx="11">
                  <c:v>50484</c:v>
                </c:pt>
                <c:pt idx="12">
                  <c:v>41677</c:v>
                </c:pt>
                <c:pt idx="13">
                  <c:v>32335</c:v>
                </c:pt>
                <c:pt idx="14">
                  <c:v>174309</c:v>
                </c:pt>
                <c:pt idx="15">
                  <c:v>47545</c:v>
                </c:pt>
                <c:pt idx="16">
                  <c:v>95522</c:v>
                </c:pt>
                <c:pt idx="17">
                  <c:v>97849</c:v>
                </c:pt>
                <c:pt idx="18">
                  <c:v>50319</c:v>
                </c:pt>
                <c:pt idx="19">
                  <c:v>102564</c:v>
                </c:pt>
                <c:pt idx="20">
                  <c:v>112103</c:v>
                </c:pt>
                <c:pt idx="21">
                  <c:v>112735</c:v>
                </c:pt>
                <c:pt idx="22">
                  <c:v>106851</c:v>
                </c:pt>
                <c:pt idx="23">
                  <c:v>103059</c:v>
                </c:pt>
                <c:pt idx="24">
                  <c:v>13543</c:v>
                </c:pt>
                <c:pt idx="25">
                  <c:v>46635</c:v>
                </c:pt>
                <c:pt idx="26">
                  <c:v>138248</c:v>
                </c:pt>
                <c:pt idx="27">
                  <c:v>79194</c:v>
                </c:pt>
                <c:pt idx="28">
                  <c:v>9739</c:v>
                </c:pt>
                <c:pt idx="29">
                  <c:v>93754</c:v>
                </c:pt>
              </c:numCache>
            </c:numRef>
          </c:xVal>
          <c:yVal>
            <c:numRef>
              <c:f>Feuil1!$D$2:$D$31</c:f>
              <c:numCache>
                <c:formatCode>General</c:formatCode>
                <c:ptCount val="30"/>
                <c:pt idx="0">
                  <c:v>1.32</c:v>
                </c:pt>
                <c:pt idx="1">
                  <c:v>5.3999999999999999E-2</c:v>
                </c:pt>
                <c:pt idx="2">
                  <c:v>3.49</c:v>
                </c:pt>
                <c:pt idx="3">
                  <c:v>2.76</c:v>
                </c:pt>
                <c:pt idx="4">
                  <c:v>1.23</c:v>
                </c:pt>
                <c:pt idx="5">
                  <c:v>2.0699999999999998</c:v>
                </c:pt>
                <c:pt idx="6">
                  <c:v>0.3</c:v>
                </c:pt>
                <c:pt idx="7">
                  <c:v>2.0051000000000001</c:v>
                </c:pt>
                <c:pt idx="8">
                  <c:v>1.35</c:v>
                </c:pt>
                <c:pt idx="9">
                  <c:v>1.47</c:v>
                </c:pt>
                <c:pt idx="10">
                  <c:v>7.1000000000000004E-3</c:v>
                </c:pt>
                <c:pt idx="11">
                  <c:v>0.49</c:v>
                </c:pt>
                <c:pt idx="12">
                  <c:v>4.8499999999999996</c:v>
                </c:pt>
                <c:pt idx="13">
                  <c:v>1.8</c:v>
                </c:pt>
                <c:pt idx="14">
                  <c:v>2.3168000000000002</c:v>
                </c:pt>
                <c:pt idx="15">
                  <c:v>1.3676999999999999</c:v>
                </c:pt>
                <c:pt idx="16">
                  <c:v>0.78</c:v>
                </c:pt>
                <c:pt idx="17">
                  <c:v>0.64</c:v>
                </c:pt>
                <c:pt idx="18">
                  <c:v>0.24</c:v>
                </c:pt>
                <c:pt idx="19">
                  <c:v>1.91</c:v>
                </c:pt>
                <c:pt idx="20">
                  <c:v>2.74</c:v>
                </c:pt>
                <c:pt idx="21">
                  <c:v>2.14</c:v>
                </c:pt>
                <c:pt idx="22">
                  <c:v>1.31</c:v>
                </c:pt>
                <c:pt idx="23">
                  <c:v>0.06</c:v>
                </c:pt>
                <c:pt idx="24">
                  <c:v>1.59</c:v>
                </c:pt>
                <c:pt idx="25">
                  <c:v>0.41</c:v>
                </c:pt>
                <c:pt idx="26">
                  <c:v>3.25</c:v>
                </c:pt>
                <c:pt idx="27">
                  <c:v>1.19</c:v>
                </c:pt>
                <c:pt idx="28">
                  <c:v>2.2400000000000002</c:v>
                </c:pt>
                <c:pt idx="29">
                  <c:v>1.95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418816"/>
        <c:axId val="50420736"/>
      </c:scatterChart>
      <c:valAx>
        <c:axId val="50418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hCG</a:t>
                </a:r>
                <a:r>
                  <a:rPr lang="fr-FR" sz="14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UI/L</a:t>
                </a:r>
                <a:endParaRPr lang="fr-FR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88544785903766365"/>
              <c:y val="0.849982502187226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50420736"/>
        <c:crosses val="autoZero"/>
        <c:crossBetween val="midCat"/>
      </c:valAx>
      <c:valAx>
        <c:axId val="50420736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TSH</a:t>
                </a:r>
                <a:r>
                  <a:rPr lang="fr-FR" sz="14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mUI/L</a:t>
                </a:r>
                <a:endParaRPr lang="fr-FR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8.7012506257073269E-2"/>
              <c:y val="1.882956036745406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50418816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15639548153056"/>
          <c:y val="7.9181968658632806E-2"/>
          <c:w val="0.78991203888638151"/>
          <c:h val="0.7695153380876506"/>
        </c:manualLayout>
      </c:layout>
      <c:lineChart>
        <c:grouping val="standard"/>
        <c:varyColors val="0"/>
        <c:ser>
          <c:idx val="0"/>
          <c:order val="0"/>
          <c:spPr>
            <a:ln w="19050" cap="sq">
              <a:solidFill>
                <a:schemeClr val="tx2"/>
              </a:solidFill>
            </a:ln>
          </c:spPr>
          <c:marker>
            <c:symbol val="none"/>
          </c:marker>
          <c:val>
            <c:numRef>
              <c:f>Feuil2!$B$1:$B$30</c:f>
              <c:numCache>
                <c:formatCode>General</c:formatCode>
                <c:ptCount val="30"/>
                <c:pt idx="0">
                  <c:v>5.51</c:v>
                </c:pt>
                <c:pt idx="1">
                  <c:v>5.78</c:v>
                </c:pt>
                <c:pt idx="2">
                  <c:v>21.49</c:v>
                </c:pt>
                <c:pt idx="3">
                  <c:v>13</c:v>
                </c:pt>
                <c:pt idx="4">
                  <c:v>12.57</c:v>
                </c:pt>
                <c:pt idx="5">
                  <c:v>20</c:v>
                </c:pt>
                <c:pt idx="6">
                  <c:v>16.100000000000001</c:v>
                </c:pt>
                <c:pt idx="7">
                  <c:v>14.84</c:v>
                </c:pt>
                <c:pt idx="8">
                  <c:v>11.87</c:v>
                </c:pt>
                <c:pt idx="9">
                  <c:v>16.579999999999998</c:v>
                </c:pt>
                <c:pt idx="10">
                  <c:v>10.9</c:v>
                </c:pt>
                <c:pt idx="11">
                  <c:v>9.5</c:v>
                </c:pt>
                <c:pt idx="12">
                  <c:v>5</c:v>
                </c:pt>
                <c:pt idx="13">
                  <c:v>5.35</c:v>
                </c:pt>
                <c:pt idx="14">
                  <c:v>11.13</c:v>
                </c:pt>
                <c:pt idx="15">
                  <c:v>12.31</c:v>
                </c:pt>
                <c:pt idx="16">
                  <c:v>5</c:v>
                </c:pt>
                <c:pt idx="17">
                  <c:v>65.2</c:v>
                </c:pt>
                <c:pt idx="18">
                  <c:v>22.31</c:v>
                </c:pt>
                <c:pt idx="19">
                  <c:v>5</c:v>
                </c:pt>
                <c:pt idx="20">
                  <c:v>137.9</c:v>
                </c:pt>
                <c:pt idx="21">
                  <c:v>19.260000000000002</c:v>
                </c:pt>
                <c:pt idx="22">
                  <c:v>28.2</c:v>
                </c:pt>
                <c:pt idx="23">
                  <c:v>5</c:v>
                </c:pt>
                <c:pt idx="24">
                  <c:v>48.44</c:v>
                </c:pt>
                <c:pt idx="25">
                  <c:v>7.5</c:v>
                </c:pt>
                <c:pt idx="26">
                  <c:v>9.24</c:v>
                </c:pt>
                <c:pt idx="27">
                  <c:v>5</c:v>
                </c:pt>
                <c:pt idx="28">
                  <c:v>20.8</c:v>
                </c:pt>
                <c:pt idx="29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480256"/>
        <c:axId val="134481792"/>
      </c:lineChart>
      <c:catAx>
        <c:axId val="134480256"/>
        <c:scaling>
          <c:orientation val="minMax"/>
        </c:scaling>
        <c:delete val="0"/>
        <c:axPos val="b"/>
        <c:majorTickMark val="out"/>
        <c:minorTickMark val="none"/>
        <c:tickLblPos val="nextTo"/>
        <c:crossAx val="134481792"/>
        <c:crosses val="autoZero"/>
        <c:auto val="1"/>
        <c:lblAlgn val="ctr"/>
        <c:lblOffset val="100"/>
        <c:noMultiLvlLbl val="0"/>
      </c:catAx>
      <c:valAx>
        <c:axId val="134481792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fr-F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UI/mL</a:t>
                </a:r>
              </a:p>
            </c:rich>
          </c:tx>
          <c:layout>
            <c:manualLayout>
              <c:xMode val="edge"/>
              <c:yMode val="edge"/>
              <c:x val="0.15277777777777779"/>
              <c:y val="1.9579323417906096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4480256"/>
        <c:crosses val="autoZero"/>
        <c:crossBetween val="between"/>
      </c:valAx>
    </c:plotArea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1"/>
            <c:bubble3D val="0"/>
            <c:spPr>
              <a:ln>
                <a:solidFill>
                  <a:schemeClr val="dk1">
                    <a:alpha val="46000"/>
                  </a:schemeClr>
                </a:solidFill>
              </a:ln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Feuil3!$B$78:$C$78</c:f>
              <c:strCache>
                <c:ptCount val="2"/>
                <c:pt idx="0">
                  <c:v>anti-TPO positifS</c:v>
                </c:pt>
                <c:pt idx="1">
                  <c:v>anti-TPO négatifs</c:v>
                </c:pt>
              </c:strCache>
            </c:strRef>
          </c:cat>
          <c:val>
            <c:numRef>
              <c:f>Feuil3!$B$79:$C$79</c:f>
              <c:numCache>
                <c:formatCode>General</c:formatCode>
                <c:ptCount val="2"/>
                <c:pt idx="0">
                  <c:v>10</c:v>
                </c:pt>
                <c:pt idx="1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Pt>
            <c:idx val="1"/>
            <c:bubble3D val="0"/>
            <c:spPr>
              <a:ln>
                <a:solidFill>
                  <a:schemeClr val="dk1">
                    <a:alpha val="49000"/>
                  </a:schemeClr>
                </a:solidFill>
              </a:ln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Feuil5!$J$39:$J$40</c:f>
              <c:strCache>
                <c:ptCount val="2"/>
                <c:pt idx="0">
                  <c:v>anti-TPO positifs</c:v>
                </c:pt>
                <c:pt idx="1">
                  <c:v> anti-TPO négatifs</c:v>
                </c:pt>
              </c:strCache>
            </c:strRef>
          </c:cat>
          <c:val>
            <c:numRef>
              <c:f>Feuil5!$K$39:$K$40</c:f>
              <c:numCache>
                <c:formatCode>0.00%</c:formatCode>
                <c:ptCount val="2"/>
                <c:pt idx="0">
                  <c:v>0.22220000000000001</c:v>
                </c:pt>
                <c:pt idx="1">
                  <c:v>0.77780000000000005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1D8C0C-A739-469E-822B-14BFF90684B6}" type="doc">
      <dgm:prSet loTypeId="urn:microsoft.com/office/officeart/2005/8/layout/orgChart1" loCatId="hierarchy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fr-FR"/>
        </a:p>
      </dgm:t>
    </dgm:pt>
    <dgm:pt modelId="{1E68A596-B3B1-4BEA-A68F-7E6864A4F280}">
      <dgm:prSet phldrT="[Texte]" custT="1"/>
      <dgm:spPr>
        <a:xfrm>
          <a:off x="2681843" y="690594"/>
          <a:ext cx="2015349" cy="810472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30 </a:t>
          </a:r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femmes </a:t>
          </a:r>
        </a:p>
      </dgm:t>
    </dgm:pt>
    <dgm:pt modelId="{11CB4FD1-9D6E-4A4F-AE0D-7F260F5F653B}" type="parTrans" cxnId="{BE6D0426-6417-4001-B5AF-ACC14356D2DF}">
      <dgm:prSet/>
      <dgm:spPr/>
      <dgm:t>
        <a:bodyPr/>
        <a:lstStyle/>
        <a:p>
          <a:endParaRPr lang="fr-FR"/>
        </a:p>
      </dgm:t>
    </dgm:pt>
    <dgm:pt modelId="{D559EAAB-7C23-4ADC-9401-DC09413560AC}" type="sibTrans" cxnId="{BE6D0426-6417-4001-B5AF-ACC14356D2DF}">
      <dgm:prSet/>
      <dgm:spPr/>
      <dgm:t>
        <a:bodyPr/>
        <a:lstStyle/>
        <a:p>
          <a:endParaRPr lang="fr-FR"/>
        </a:p>
      </dgm:t>
    </dgm:pt>
    <dgm:pt modelId="{1E8921D2-0C05-4991-A8B6-79ACA20915AC}">
      <dgm:prSet phldrT="[Texte]" custT="1"/>
      <dgm:spPr>
        <a:xfrm>
          <a:off x="0" y="1901879"/>
          <a:ext cx="2015349" cy="1007674"/>
        </a:xfrm>
        <a:prstGeom prst="rect">
          <a:avLst/>
        </a:prstGeom>
        <a:solidFill>
          <a:srgbClr val="C9E5CC"/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Euthyroïdie</a:t>
          </a:r>
        </a:p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(22 ; 73,33%)</a:t>
          </a:r>
        </a:p>
      </dgm:t>
    </dgm:pt>
    <dgm:pt modelId="{3FDA06F2-6C28-4D36-8AB4-BD3C018D1654}" type="parTrans" cxnId="{4767D5BA-B6EF-4BAC-B600-61C1CA9582EE}">
      <dgm:prSet/>
      <dgm:spPr>
        <a:xfrm>
          <a:off x="1007674" y="1501067"/>
          <a:ext cx="2681843" cy="400812"/>
        </a:xfrm>
        <a:custGeom>
          <a:avLst/>
          <a:gdLst/>
          <a:ahLst/>
          <a:cxnLst/>
          <a:rect l="0" t="0" r="0" b="0"/>
          <a:pathLst>
            <a:path>
              <a:moveTo>
                <a:pt x="2251196" y="0"/>
              </a:moveTo>
              <a:lnTo>
                <a:pt x="2251196" y="199732"/>
              </a:lnTo>
              <a:lnTo>
                <a:pt x="0" y="199732"/>
              </a:lnTo>
              <a:lnTo>
                <a:pt x="0" y="37921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0DBB261C-3F97-4828-88B9-F8C33CF17FC7}" type="sibTrans" cxnId="{4767D5BA-B6EF-4BAC-B600-61C1CA9582EE}">
      <dgm:prSet/>
      <dgm:spPr/>
      <dgm:t>
        <a:bodyPr/>
        <a:lstStyle/>
        <a:p>
          <a:endParaRPr lang="fr-FR"/>
        </a:p>
      </dgm:t>
    </dgm:pt>
    <dgm:pt modelId="{9E3DE4BD-579E-45F6-9330-3FC761B3614C}">
      <dgm:prSet phldrT="[Texte]" custT="1"/>
      <dgm:spPr>
        <a:xfrm>
          <a:off x="5562191" y="1950258"/>
          <a:ext cx="2194514" cy="1007674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160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</a:t>
          </a:r>
          <a:endParaRPr lang="fr-FR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Schoolbook" panose="02040604050505020304" pitchFamily="18" charset="0"/>
            <a:ea typeface="+mn-ea"/>
            <a:cs typeface="Times New Roman" panose="02020603050405020304" pitchFamily="18" charset="0"/>
          </a:endParaRPr>
        </a:p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(3 ; 10%)</a:t>
          </a:r>
        </a:p>
      </dgm:t>
    </dgm:pt>
    <dgm:pt modelId="{337BF8D7-402A-4274-8065-088A008621B3}" type="parTrans" cxnId="{C5E1979C-B056-466F-9A88-4C74CF74C369}">
      <dgm:prSet/>
      <dgm:spPr>
        <a:xfrm>
          <a:off x="3689518" y="1501067"/>
          <a:ext cx="2969930" cy="449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10"/>
              </a:lnTo>
              <a:lnTo>
                <a:pt x="2466442" y="201510"/>
              </a:lnTo>
              <a:lnTo>
                <a:pt x="2466442" y="380995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EBE374C0-A52D-478B-BA19-4A0081210B5A}" type="sibTrans" cxnId="{C5E1979C-B056-466F-9A88-4C74CF74C369}">
      <dgm:prSet/>
      <dgm:spPr/>
      <dgm:t>
        <a:bodyPr/>
        <a:lstStyle/>
        <a:p>
          <a:endParaRPr lang="fr-FR"/>
        </a:p>
      </dgm:t>
    </dgm:pt>
    <dgm:pt modelId="{4DF81C8B-6B4F-42C3-B7C9-17335DB39251}">
      <dgm:prSet custT="1"/>
      <dgm:spPr>
        <a:xfrm>
          <a:off x="2464941" y="1958904"/>
          <a:ext cx="2399052" cy="100767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Hypothyroïdie</a:t>
          </a:r>
        </a:p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(5 ; 16,67%)</a:t>
          </a:r>
        </a:p>
      </dgm:t>
    </dgm:pt>
    <dgm:pt modelId="{6A1067F7-ACC1-462D-9FEB-8256817B2383}" type="parTrans" cxnId="{FA6AA7E8-CBD4-4955-9330-829056F6B21E}">
      <dgm:prSet/>
      <dgm:spPr>
        <a:xfrm>
          <a:off x="3618747" y="1501067"/>
          <a:ext cx="91440" cy="4578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843"/>
              </a:lnTo>
              <a:lnTo>
                <a:pt x="47318" y="208843"/>
              </a:lnTo>
              <a:lnTo>
                <a:pt x="47318" y="388328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DC2DC4E4-C709-4386-A86C-373240BF0786}" type="sibTrans" cxnId="{FA6AA7E8-CBD4-4955-9330-829056F6B21E}">
      <dgm:prSet/>
      <dgm:spPr/>
      <dgm:t>
        <a:bodyPr/>
        <a:lstStyle/>
        <a:p>
          <a:endParaRPr lang="fr-FR"/>
        </a:p>
      </dgm:t>
    </dgm:pt>
    <dgm:pt modelId="{DCF6B7AE-A509-4CB8-843D-DC44B2BF80E2}">
      <dgm:prSet custT="1"/>
      <dgm:spPr>
        <a:xfrm>
          <a:off x="2502003" y="4295803"/>
          <a:ext cx="2290263" cy="80821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FT4/FT3  taux normaux(100%)</a:t>
          </a:r>
          <a:endParaRPr lang="fr-FR" sz="37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Times New Roman" panose="02020603050405020304" pitchFamily="18" charset="0"/>
          </a:endParaRPr>
        </a:p>
      </dgm:t>
    </dgm:pt>
    <dgm:pt modelId="{12B4794F-B237-48FC-8438-6932761E5A4E}" type="parTrans" cxnId="{9B361AB3-A608-447F-998B-4783EF93549C}">
      <dgm:prSet/>
      <dgm:spPr>
        <a:xfrm>
          <a:off x="3601415" y="2966579"/>
          <a:ext cx="91440" cy="1329223"/>
        </a:xfrm>
        <a:custGeom>
          <a:avLst/>
          <a:gdLst/>
          <a:ahLst/>
          <a:cxnLst/>
          <a:rect l="0" t="0" r="0" b="0"/>
          <a:pathLst>
            <a:path>
              <a:moveTo>
                <a:pt x="60420" y="0"/>
              </a:moveTo>
              <a:lnTo>
                <a:pt x="60420" y="947937"/>
              </a:lnTo>
              <a:lnTo>
                <a:pt x="45720" y="947937"/>
              </a:lnTo>
              <a:lnTo>
                <a:pt x="45720" y="112742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3F441A49-4F08-40C1-B92A-0EAF64598DA7}" type="sibTrans" cxnId="{9B361AB3-A608-447F-998B-4783EF93549C}">
      <dgm:prSet/>
      <dgm:spPr/>
      <dgm:t>
        <a:bodyPr/>
        <a:lstStyle/>
        <a:p>
          <a:endParaRPr lang="fr-FR"/>
        </a:p>
      </dgm:t>
    </dgm:pt>
    <dgm:pt modelId="{37EFD3AF-2E2F-4B29-8DF2-5DA6B405EFD0}">
      <dgm:prSet custT="1"/>
      <dgm:spPr>
        <a:xfrm>
          <a:off x="5418597" y="4333530"/>
          <a:ext cx="2423176" cy="77926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FT4/FT3  taux normaux(100%)</a:t>
          </a:r>
        </a:p>
      </dgm:t>
    </dgm:pt>
    <dgm:pt modelId="{25C7E1DD-D1DA-4AB1-997B-444DBF7C96E6}" type="parTrans" cxnId="{6AF3843D-BC3E-40F6-ABE2-BA6CA9322D16}">
      <dgm:prSet/>
      <dgm:spPr>
        <a:xfrm>
          <a:off x="6584465" y="2957933"/>
          <a:ext cx="91440" cy="13755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87270"/>
              </a:lnTo>
              <a:lnTo>
                <a:pt x="48077" y="987270"/>
              </a:lnTo>
              <a:lnTo>
                <a:pt x="48077" y="1166755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3A01C74F-91B5-449E-8B2D-4EF91461883D}" type="sibTrans" cxnId="{6AF3843D-BC3E-40F6-ABE2-BA6CA9322D16}">
      <dgm:prSet/>
      <dgm:spPr/>
      <dgm:t>
        <a:bodyPr/>
        <a:lstStyle/>
        <a:p>
          <a:endParaRPr lang="fr-FR"/>
        </a:p>
      </dgm:t>
    </dgm:pt>
    <dgm:pt modelId="{B2575791-E152-4B78-A155-65F0B42E0AB8}">
      <dgm:prSet custT="1"/>
      <dgm:spPr>
        <a:xfrm>
          <a:off x="2871623" y="5277222"/>
          <a:ext cx="2237118" cy="791790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Hypothyroïdie</a:t>
          </a:r>
          <a:r>
            <a:rPr lang="fr-FR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infraclinique</a:t>
          </a:r>
        </a:p>
      </dgm:t>
    </dgm:pt>
    <dgm:pt modelId="{FD01D7DD-DE2F-409B-993E-9A75FF4C3490}" type="parTrans" cxnId="{B77D42AE-6BF5-4674-89D5-801CFD9AA6FD}">
      <dgm:prSet/>
      <dgm:spPr>
        <a:xfrm>
          <a:off x="2731030" y="5104018"/>
          <a:ext cx="140593" cy="5690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6376"/>
              </a:lnTo>
              <a:lnTo>
                <a:pt x="129992" y="666376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9A8873C8-08A1-4AA7-AE01-139D4EDECF54}" type="sibTrans" cxnId="{B77D42AE-6BF5-4674-89D5-801CFD9AA6FD}">
      <dgm:prSet/>
      <dgm:spPr/>
      <dgm:t>
        <a:bodyPr/>
        <a:lstStyle/>
        <a:p>
          <a:endParaRPr lang="fr-FR"/>
        </a:p>
      </dgm:t>
    </dgm:pt>
    <dgm:pt modelId="{202C397C-65F0-4A5E-8E55-7246411D7F65}">
      <dgm:prSet custT="1"/>
      <dgm:spPr>
        <a:xfrm>
          <a:off x="5818080" y="5260837"/>
          <a:ext cx="2080566" cy="808175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 infraclinique</a:t>
          </a:r>
        </a:p>
      </dgm:t>
    </dgm:pt>
    <dgm:pt modelId="{D95D47EC-2919-445A-9188-037558FC9F3B}" type="parTrans" cxnId="{EF295454-1D35-423A-80A5-DA7C9088AD9C}">
      <dgm:prSet/>
      <dgm:spPr>
        <a:xfrm>
          <a:off x="5660915" y="5112795"/>
          <a:ext cx="157165" cy="5521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7283"/>
              </a:lnTo>
              <a:lnTo>
                <a:pt x="127131" y="62728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E595D3C6-CABC-4322-8165-17DCA9B81E59}" type="sibTrans" cxnId="{EF295454-1D35-423A-80A5-DA7C9088AD9C}">
      <dgm:prSet/>
      <dgm:spPr/>
      <dgm:t>
        <a:bodyPr/>
        <a:lstStyle/>
        <a:p>
          <a:endParaRPr lang="fr-FR"/>
        </a:p>
      </dgm:t>
    </dgm:pt>
    <dgm:pt modelId="{57D781CA-6B0C-49E0-939A-47364636541F}" type="pres">
      <dgm:prSet presAssocID="{AD1D8C0C-A739-469E-822B-14BFF90684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B256166A-5F35-4CEE-8343-FC09ABAD5B73}" type="pres">
      <dgm:prSet presAssocID="{1E68A596-B3B1-4BEA-A68F-7E6864A4F280}" presName="hierRoot1" presStyleCnt="0">
        <dgm:presLayoutVars>
          <dgm:hierBranch val="init"/>
        </dgm:presLayoutVars>
      </dgm:prSet>
      <dgm:spPr/>
    </dgm:pt>
    <dgm:pt modelId="{8E997CD8-3977-4B0E-A5BD-EEBAD1418628}" type="pres">
      <dgm:prSet presAssocID="{1E68A596-B3B1-4BEA-A68F-7E6864A4F280}" presName="rootComposite1" presStyleCnt="0"/>
      <dgm:spPr/>
    </dgm:pt>
    <dgm:pt modelId="{CEF1E197-F66C-4588-A60B-74F9EE3E9083}" type="pres">
      <dgm:prSet presAssocID="{1E68A596-B3B1-4BEA-A68F-7E6864A4F280}" presName="rootText1" presStyleLbl="node0" presStyleIdx="0" presStyleCnt="1" custScaleY="80430" custLinFactNeighborX="-354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7E0622B1-3EBD-4463-A234-890D70BDDF7E}" type="pres">
      <dgm:prSet presAssocID="{1E68A596-B3B1-4BEA-A68F-7E6864A4F280}" presName="rootConnector1" presStyleLbl="node1" presStyleIdx="0" presStyleCnt="0"/>
      <dgm:spPr/>
      <dgm:t>
        <a:bodyPr/>
        <a:lstStyle/>
        <a:p>
          <a:endParaRPr lang="fr-FR"/>
        </a:p>
      </dgm:t>
    </dgm:pt>
    <dgm:pt modelId="{7035DF1C-68C9-42FA-810E-C8693D228908}" type="pres">
      <dgm:prSet presAssocID="{1E68A596-B3B1-4BEA-A68F-7E6864A4F280}" presName="hierChild2" presStyleCnt="0"/>
      <dgm:spPr/>
    </dgm:pt>
    <dgm:pt modelId="{F15976F7-7750-49BD-A02C-7C4569393C7D}" type="pres">
      <dgm:prSet presAssocID="{3FDA06F2-6C28-4D36-8AB4-BD3C018D1654}" presName="Name37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2251196" y="0"/>
              </a:moveTo>
              <a:lnTo>
                <a:pt x="2251196" y="199732"/>
              </a:lnTo>
              <a:lnTo>
                <a:pt x="0" y="199732"/>
              </a:lnTo>
              <a:lnTo>
                <a:pt x="0" y="37921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3157FAAD-B98C-4704-8C2E-0853BECF253B}" type="pres">
      <dgm:prSet presAssocID="{1E8921D2-0C05-4991-A8B6-79ACA20915AC}" presName="hierRoot2" presStyleCnt="0">
        <dgm:presLayoutVars>
          <dgm:hierBranch val="init"/>
        </dgm:presLayoutVars>
      </dgm:prSet>
      <dgm:spPr/>
    </dgm:pt>
    <dgm:pt modelId="{28D86B39-0861-4C99-BE3A-C361C75692A2}" type="pres">
      <dgm:prSet presAssocID="{1E8921D2-0C05-4991-A8B6-79ACA20915AC}" presName="rootComposite" presStyleCnt="0"/>
      <dgm:spPr/>
    </dgm:pt>
    <dgm:pt modelId="{09AE6BFD-EC9E-44DB-B65F-07267CD0A97B}" type="pres">
      <dgm:prSet presAssocID="{1E8921D2-0C05-4991-A8B6-79ACA20915AC}" presName="rootText" presStyleLbl="node2" presStyleIdx="0" presStyleCnt="3" custLinFactNeighborX="-201" custLinFactNeighborY="-222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74A03FD4-83BB-4BBC-ACAC-CFE2EC750A32}" type="pres">
      <dgm:prSet presAssocID="{1E8921D2-0C05-4991-A8B6-79ACA20915AC}" presName="rootConnector" presStyleLbl="node2" presStyleIdx="0" presStyleCnt="3"/>
      <dgm:spPr/>
      <dgm:t>
        <a:bodyPr/>
        <a:lstStyle/>
        <a:p>
          <a:endParaRPr lang="fr-FR"/>
        </a:p>
      </dgm:t>
    </dgm:pt>
    <dgm:pt modelId="{E8A67F46-D9A0-4235-8A58-A3E7B299162F}" type="pres">
      <dgm:prSet presAssocID="{1E8921D2-0C05-4991-A8B6-79ACA20915AC}" presName="hierChild4" presStyleCnt="0"/>
      <dgm:spPr/>
    </dgm:pt>
    <dgm:pt modelId="{65957B47-0B9E-4D18-9B4B-297C330F1C54}" type="pres">
      <dgm:prSet presAssocID="{1E8921D2-0C05-4991-A8B6-79ACA20915AC}" presName="hierChild5" presStyleCnt="0"/>
      <dgm:spPr/>
    </dgm:pt>
    <dgm:pt modelId="{7E1F6D7D-7D02-4340-B1FC-B1105A33C6CE}" type="pres">
      <dgm:prSet presAssocID="{6A1067F7-ACC1-462D-9FEB-8256817B2383}" presName="Name37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843"/>
              </a:lnTo>
              <a:lnTo>
                <a:pt x="47318" y="208843"/>
              </a:lnTo>
              <a:lnTo>
                <a:pt x="47318" y="388328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FED3538A-1E48-422A-9B1F-CD39D708FA8B}" type="pres">
      <dgm:prSet presAssocID="{4DF81C8B-6B4F-42C3-B7C9-17335DB39251}" presName="hierRoot2" presStyleCnt="0">
        <dgm:presLayoutVars>
          <dgm:hierBranch val="init"/>
        </dgm:presLayoutVars>
      </dgm:prSet>
      <dgm:spPr/>
    </dgm:pt>
    <dgm:pt modelId="{8C126A9B-1AA8-43A3-A9F3-456042BC6F0D}" type="pres">
      <dgm:prSet presAssocID="{4DF81C8B-6B4F-42C3-B7C9-17335DB39251}" presName="rootComposite" presStyleCnt="0"/>
      <dgm:spPr/>
    </dgm:pt>
    <dgm:pt modelId="{BCDB17D7-673C-4D61-B8EA-05631900852D}" type="pres">
      <dgm:prSet presAssocID="{4DF81C8B-6B4F-42C3-B7C9-17335DB39251}" presName="rootText" presStyleLbl="node2" presStyleIdx="1" presStyleCnt="3" custScaleX="119039" custLinFactNeighborX="1145" custLinFactNeighborY="3435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3497CA7F-6549-4668-86FC-D969F5CA1047}" type="pres">
      <dgm:prSet presAssocID="{4DF81C8B-6B4F-42C3-B7C9-17335DB39251}" presName="rootConnector" presStyleLbl="node2" presStyleIdx="1" presStyleCnt="3"/>
      <dgm:spPr/>
      <dgm:t>
        <a:bodyPr/>
        <a:lstStyle/>
        <a:p>
          <a:endParaRPr lang="fr-FR"/>
        </a:p>
      </dgm:t>
    </dgm:pt>
    <dgm:pt modelId="{4AB35FDA-F3F1-4429-8F88-3B60A2420C4B}" type="pres">
      <dgm:prSet presAssocID="{4DF81C8B-6B4F-42C3-B7C9-17335DB39251}" presName="hierChild4" presStyleCnt="0"/>
      <dgm:spPr/>
    </dgm:pt>
    <dgm:pt modelId="{316574F0-86DB-4E68-AFD9-934084B5009E}" type="pres">
      <dgm:prSet presAssocID="{12B4794F-B237-48FC-8438-6932761E5A4E}" presName="Name37" presStyleLbl="parChTrans1D3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60420" y="0"/>
              </a:moveTo>
              <a:lnTo>
                <a:pt x="60420" y="947937"/>
              </a:lnTo>
              <a:lnTo>
                <a:pt x="45720" y="947937"/>
              </a:lnTo>
              <a:lnTo>
                <a:pt x="45720" y="1127422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200BD11A-BD57-4085-B10B-37FA8DD4AB10}" type="pres">
      <dgm:prSet presAssocID="{DCF6B7AE-A509-4CB8-843D-DC44B2BF80E2}" presName="hierRoot2" presStyleCnt="0">
        <dgm:presLayoutVars>
          <dgm:hierBranch val="init"/>
        </dgm:presLayoutVars>
      </dgm:prSet>
      <dgm:spPr/>
    </dgm:pt>
    <dgm:pt modelId="{CA8DAAB3-4606-474A-9B8D-3A1C570CF9F6}" type="pres">
      <dgm:prSet presAssocID="{DCF6B7AE-A509-4CB8-843D-DC44B2BF80E2}" presName="rootComposite" presStyleCnt="0"/>
      <dgm:spPr/>
    </dgm:pt>
    <dgm:pt modelId="{CA28AA18-5CAD-4900-935A-5AE13EC73036}" type="pres">
      <dgm:prSet presAssocID="{DCF6B7AE-A509-4CB8-843D-DC44B2BF80E2}" presName="rootText" presStyleLbl="node3" presStyleIdx="0" presStyleCnt="2" custScaleX="113641" custScaleY="80206" custLinFactNeighborX="-2419" custLinFactNeighborY="7439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A0B064E-BDA7-4E67-9E8D-C7F9D4DEFBCC}" type="pres">
      <dgm:prSet presAssocID="{DCF6B7AE-A509-4CB8-843D-DC44B2BF80E2}" presName="rootConnector" presStyleLbl="node3" presStyleIdx="0" presStyleCnt="2"/>
      <dgm:spPr/>
      <dgm:t>
        <a:bodyPr/>
        <a:lstStyle/>
        <a:p>
          <a:endParaRPr lang="fr-FR"/>
        </a:p>
      </dgm:t>
    </dgm:pt>
    <dgm:pt modelId="{65939439-91AC-4C0F-8446-1C24D097087A}" type="pres">
      <dgm:prSet presAssocID="{DCF6B7AE-A509-4CB8-843D-DC44B2BF80E2}" presName="hierChild4" presStyleCnt="0"/>
      <dgm:spPr/>
    </dgm:pt>
    <dgm:pt modelId="{BE7104AD-A460-4152-B22C-9F8C03ACA028}" type="pres">
      <dgm:prSet presAssocID="{FD01D7DD-DE2F-409B-993E-9A75FF4C3490}" presName="Name37" presStyleLbl="parChTrans1D4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6376"/>
              </a:lnTo>
              <a:lnTo>
                <a:pt x="129992" y="666376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2B4481F9-30AB-4609-8B14-114E017BE596}" type="pres">
      <dgm:prSet presAssocID="{B2575791-E152-4B78-A155-65F0B42E0AB8}" presName="hierRoot2" presStyleCnt="0">
        <dgm:presLayoutVars>
          <dgm:hierBranch val="init"/>
        </dgm:presLayoutVars>
      </dgm:prSet>
      <dgm:spPr/>
    </dgm:pt>
    <dgm:pt modelId="{1AA55715-472E-4B22-AE75-1A7B823F2874}" type="pres">
      <dgm:prSet presAssocID="{B2575791-E152-4B78-A155-65F0B42E0AB8}" presName="rootComposite" presStyleCnt="0"/>
      <dgm:spPr/>
    </dgm:pt>
    <dgm:pt modelId="{DE8A459E-5080-4107-BD16-3575A361AD2D}" type="pres">
      <dgm:prSet presAssocID="{B2575791-E152-4B78-A155-65F0B42E0AB8}" presName="rootText" presStyleLbl="node4" presStyleIdx="0" presStyleCnt="2" custScaleX="111004" custScaleY="78576" custLinFactNeighborX="-9785" custLinFactNeighborY="9002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725DA9C9-20A1-4708-A238-BF78C47B7B18}" type="pres">
      <dgm:prSet presAssocID="{B2575791-E152-4B78-A155-65F0B42E0AB8}" presName="rootConnector" presStyleLbl="node4" presStyleIdx="0" presStyleCnt="2"/>
      <dgm:spPr/>
      <dgm:t>
        <a:bodyPr/>
        <a:lstStyle/>
        <a:p>
          <a:endParaRPr lang="fr-FR"/>
        </a:p>
      </dgm:t>
    </dgm:pt>
    <dgm:pt modelId="{67DF52EB-853F-42DD-A724-A659F62CA688}" type="pres">
      <dgm:prSet presAssocID="{B2575791-E152-4B78-A155-65F0B42E0AB8}" presName="hierChild4" presStyleCnt="0"/>
      <dgm:spPr/>
    </dgm:pt>
    <dgm:pt modelId="{5791728D-4D28-4F7B-8A97-33A7BA1EFCF4}" type="pres">
      <dgm:prSet presAssocID="{B2575791-E152-4B78-A155-65F0B42E0AB8}" presName="hierChild5" presStyleCnt="0"/>
      <dgm:spPr/>
    </dgm:pt>
    <dgm:pt modelId="{9172E701-DD95-4549-A9A2-0214053E5B59}" type="pres">
      <dgm:prSet presAssocID="{DCF6B7AE-A509-4CB8-843D-DC44B2BF80E2}" presName="hierChild5" presStyleCnt="0"/>
      <dgm:spPr/>
    </dgm:pt>
    <dgm:pt modelId="{52F0898B-E957-44A7-807F-B3B51D66D59D}" type="pres">
      <dgm:prSet presAssocID="{4DF81C8B-6B4F-42C3-B7C9-17335DB39251}" presName="hierChild5" presStyleCnt="0"/>
      <dgm:spPr/>
    </dgm:pt>
    <dgm:pt modelId="{82B383AA-78CC-4333-B571-09112AFDA4AE}" type="pres">
      <dgm:prSet presAssocID="{337BF8D7-402A-4274-8065-088A008621B3}" presName="Name37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10"/>
              </a:lnTo>
              <a:lnTo>
                <a:pt x="2466442" y="201510"/>
              </a:lnTo>
              <a:lnTo>
                <a:pt x="2466442" y="380995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DCA11875-5732-4FE8-A80B-AF3ECA94A9C0}" type="pres">
      <dgm:prSet presAssocID="{9E3DE4BD-579E-45F6-9330-3FC761B3614C}" presName="hierRoot2" presStyleCnt="0">
        <dgm:presLayoutVars>
          <dgm:hierBranch val="init"/>
        </dgm:presLayoutVars>
      </dgm:prSet>
      <dgm:spPr/>
    </dgm:pt>
    <dgm:pt modelId="{D401DD89-FB8A-4EF7-BEB1-C3E0AB1171E9}" type="pres">
      <dgm:prSet presAssocID="{9E3DE4BD-579E-45F6-9330-3FC761B3614C}" presName="rootComposite" presStyleCnt="0"/>
      <dgm:spPr/>
    </dgm:pt>
    <dgm:pt modelId="{A2D035E3-237F-4EFD-81E4-3CED9D73EDEA}" type="pres">
      <dgm:prSet presAssocID="{9E3DE4BD-579E-45F6-9330-3FC761B3614C}" presName="rootText" presStyleLbl="node2" presStyleIdx="2" presStyleCnt="3" custScaleX="108890" custLinFactNeighborX="11815" custLinFactNeighborY="2577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AFD1856C-305A-4377-9DC8-34D555608B73}" type="pres">
      <dgm:prSet presAssocID="{9E3DE4BD-579E-45F6-9330-3FC761B3614C}" presName="rootConnector" presStyleLbl="node2" presStyleIdx="2" presStyleCnt="3"/>
      <dgm:spPr/>
      <dgm:t>
        <a:bodyPr/>
        <a:lstStyle/>
        <a:p>
          <a:endParaRPr lang="fr-FR"/>
        </a:p>
      </dgm:t>
    </dgm:pt>
    <dgm:pt modelId="{A646A188-862D-47B8-8120-1C163B874D62}" type="pres">
      <dgm:prSet presAssocID="{9E3DE4BD-579E-45F6-9330-3FC761B3614C}" presName="hierChild4" presStyleCnt="0"/>
      <dgm:spPr/>
    </dgm:pt>
    <dgm:pt modelId="{C4CC1BE5-6A7B-454A-92B3-16B35E543547}" type="pres">
      <dgm:prSet presAssocID="{25C7E1DD-D1DA-4AB1-997B-444DBF7C96E6}" presName="Name37" presStyleLbl="parChTrans1D3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87270"/>
              </a:lnTo>
              <a:lnTo>
                <a:pt x="48077" y="987270"/>
              </a:lnTo>
              <a:lnTo>
                <a:pt x="48077" y="1166755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E0366DBB-4BA5-4690-B222-244105BE5A63}" type="pres">
      <dgm:prSet presAssocID="{37EFD3AF-2E2F-4B29-8DF2-5DA6B405EFD0}" presName="hierRoot2" presStyleCnt="0">
        <dgm:presLayoutVars>
          <dgm:hierBranch val="init"/>
        </dgm:presLayoutVars>
      </dgm:prSet>
      <dgm:spPr/>
    </dgm:pt>
    <dgm:pt modelId="{CB16F3D7-9B42-4461-AC68-ACF63D3D2ACB}" type="pres">
      <dgm:prSet presAssocID="{37EFD3AF-2E2F-4B29-8DF2-5DA6B405EFD0}" presName="rootComposite" presStyleCnt="0"/>
      <dgm:spPr/>
    </dgm:pt>
    <dgm:pt modelId="{88390903-642D-4516-9DA3-EE3474729F2F}" type="pres">
      <dgm:prSet presAssocID="{37EFD3AF-2E2F-4B29-8DF2-5DA6B405EFD0}" presName="rootText" presStyleLbl="node3" presStyleIdx="1" presStyleCnt="2" custScaleX="120236" custScaleY="77333" custLinFactNeighborX="9432" custLinFactNeighborY="8154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A92A20FA-3784-4162-BA3E-638DF18B6737}" type="pres">
      <dgm:prSet presAssocID="{37EFD3AF-2E2F-4B29-8DF2-5DA6B405EFD0}" presName="rootConnector" presStyleLbl="node3" presStyleIdx="1" presStyleCnt="2"/>
      <dgm:spPr/>
      <dgm:t>
        <a:bodyPr/>
        <a:lstStyle/>
        <a:p>
          <a:endParaRPr lang="fr-FR"/>
        </a:p>
      </dgm:t>
    </dgm:pt>
    <dgm:pt modelId="{444DD244-9AD9-48FA-8009-F6DDF1F63AC2}" type="pres">
      <dgm:prSet presAssocID="{37EFD3AF-2E2F-4B29-8DF2-5DA6B405EFD0}" presName="hierChild4" presStyleCnt="0"/>
      <dgm:spPr/>
    </dgm:pt>
    <dgm:pt modelId="{0233A048-D194-42E1-B1A6-1CE23B0D36D1}" type="pres">
      <dgm:prSet presAssocID="{D95D47EC-2919-445A-9188-037558FC9F3B}" presName="Name37" presStyleLbl="parChTrans1D4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7283"/>
              </a:lnTo>
              <a:lnTo>
                <a:pt x="127131" y="627283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4B50C041-CFA8-4202-9C38-1683C7EBC9CB}" type="pres">
      <dgm:prSet presAssocID="{202C397C-65F0-4A5E-8E55-7246411D7F65}" presName="hierRoot2" presStyleCnt="0">
        <dgm:presLayoutVars>
          <dgm:hierBranch val="init"/>
        </dgm:presLayoutVars>
      </dgm:prSet>
      <dgm:spPr/>
    </dgm:pt>
    <dgm:pt modelId="{BC6FC5B3-A826-4C43-AB58-656EFD9C8287}" type="pres">
      <dgm:prSet presAssocID="{202C397C-65F0-4A5E-8E55-7246411D7F65}" presName="rootComposite" presStyleCnt="0"/>
      <dgm:spPr/>
    </dgm:pt>
    <dgm:pt modelId="{0AA7CF80-AE40-44D5-890C-706348A0FF12}" type="pres">
      <dgm:prSet presAssocID="{202C397C-65F0-4A5E-8E55-7246411D7F65}" presName="rootText" presStyleLbl="node4" presStyleIdx="1" presStyleCnt="2" custScaleX="103236" custScaleY="80202" custLinFactNeighborX="126" custLinFactNeighborY="8838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3EC58610-A4AB-47C3-8565-BFDF2A9DF9DE}" type="pres">
      <dgm:prSet presAssocID="{202C397C-65F0-4A5E-8E55-7246411D7F65}" presName="rootConnector" presStyleLbl="node4" presStyleIdx="1" presStyleCnt="2"/>
      <dgm:spPr/>
      <dgm:t>
        <a:bodyPr/>
        <a:lstStyle/>
        <a:p>
          <a:endParaRPr lang="fr-FR"/>
        </a:p>
      </dgm:t>
    </dgm:pt>
    <dgm:pt modelId="{3D3F5738-DD1E-452A-AC17-1D2FC1C00B7E}" type="pres">
      <dgm:prSet presAssocID="{202C397C-65F0-4A5E-8E55-7246411D7F65}" presName="hierChild4" presStyleCnt="0"/>
      <dgm:spPr/>
    </dgm:pt>
    <dgm:pt modelId="{A65BA974-B0D0-486D-8D1C-533442D35CDC}" type="pres">
      <dgm:prSet presAssocID="{202C397C-65F0-4A5E-8E55-7246411D7F65}" presName="hierChild5" presStyleCnt="0"/>
      <dgm:spPr/>
    </dgm:pt>
    <dgm:pt modelId="{AC6C13DC-39B1-4EF5-83EE-A2ED6160F77C}" type="pres">
      <dgm:prSet presAssocID="{37EFD3AF-2E2F-4B29-8DF2-5DA6B405EFD0}" presName="hierChild5" presStyleCnt="0"/>
      <dgm:spPr/>
    </dgm:pt>
    <dgm:pt modelId="{68774D94-A4C2-4B6F-A62A-B3CFDA60BD5C}" type="pres">
      <dgm:prSet presAssocID="{9E3DE4BD-579E-45F6-9330-3FC761B3614C}" presName="hierChild5" presStyleCnt="0"/>
      <dgm:spPr/>
    </dgm:pt>
    <dgm:pt modelId="{49711BC1-8489-441B-9E3B-7964E71386D6}" type="pres">
      <dgm:prSet presAssocID="{1E68A596-B3B1-4BEA-A68F-7E6864A4F280}" presName="hierChild3" presStyleCnt="0"/>
      <dgm:spPr/>
    </dgm:pt>
  </dgm:ptLst>
  <dgm:cxnLst>
    <dgm:cxn modelId="{9F101D9C-9F67-4755-9E9A-4093054A694C}" type="presOf" srcId="{1E68A596-B3B1-4BEA-A68F-7E6864A4F280}" destId="{7E0622B1-3EBD-4463-A234-890D70BDDF7E}" srcOrd="1" destOrd="0" presId="urn:microsoft.com/office/officeart/2005/8/layout/orgChart1"/>
    <dgm:cxn modelId="{BE6D0426-6417-4001-B5AF-ACC14356D2DF}" srcId="{AD1D8C0C-A739-469E-822B-14BFF90684B6}" destId="{1E68A596-B3B1-4BEA-A68F-7E6864A4F280}" srcOrd="0" destOrd="0" parTransId="{11CB4FD1-9D6E-4A4F-AE0D-7F260F5F653B}" sibTransId="{D559EAAB-7C23-4ADC-9401-DC09413560AC}"/>
    <dgm:cxn modelId="{FA6AA7E8-CBD4-4955-9330-829056F6B21E}" srcId="{1E68A596-B3B1-4BEA-A68F-7E6864A4F280}" destId="{4DF81C8B-6B4F-42C3-B7C9-17335DB39251}" srcOrd="1" destOrd="0" parTransId="{6A1067F7-ACC1-462D-9FEB-8256817B2383}" sibTransId="{DC2DC4E4-C709-4386-A86C-373240BF0786}"/>
    <dgm:cxn modelId="{6AF3843D-BC3E-40F6-ABE2-BA6CA9322D16}" srcId="{9E3DE4BD-579E-45F6-9330-3FC761B3614C}" destId="{37EFD3AF-2E2F-4B29-8DF2-5DA6B405EFD0}" srcOrd="0" destOrd="0" parTransId="{25C7E1DD-D1DA-4AB1-997B-444DBF7C96E6}" sibTransId="{3A01C74F-91B5-449E-8B2D-4EF91461883D}"/>
    <dgm:cxn modelId="{C5E1979C-B056-466F-9A88-4C74CF74C369}" srcId="{1E68A596-B3B1-4BEA-A68F-7E6864A4F280}" destId="{9E3DE4BD-579E-45F6-9330-3FC761B3614C}" srcOrd="2" destOrd="0" parTransId="{337BF8D7-402A-4274-8065-088A008621B3}" sibTransId="{EBE374C0-A52D-478B-BA19-4A0081210B5A}"/>
    <dgm:cxn modelId="{2BAD9630-0BB5-4DD5-9002-E8EE6283530D}" type="presOf" srcId="{25C7E1DD-D1DA-4AB1-997B-444DBF7C96E6}" destId="{C4CC1BE5-6A7B-454A-92B3-16B35E543547}" srcOrd="0" destOrd="0" presId="urn:microsoft.com/office/officeart/2005/8/layout/orgChart1"/>
    <dgm:cxn modelId="{32D572F2-A0E0-4EB4-AE9E-1292168FDD06}" type="presOf" srcId="{DCF6B7AE-A509-4CB8-843D-DC44B2BF80E2}" destId="{2A0B064E-BDA7-4E67-9E8D-C7F9D4DEFBCC}" srcOrd="1" destOrd="0" presId="urn:microsoft.com/office/officeart/2005/8/layout/orgChart1"/>
    <dgm:cxn modelId="{AF67C47B-29AF-4142-807E-A6191D1EF99F}" type="presOf" srcId="{1E8921D2-0C05-4991-A8B6-79ACA20915AC}" destId="{09AE6BFD-EC9E-44DB-B65F-07267CD0A97B}" srcOrd="0" destOrd="0" presId="urn:microsoft.com/office/officeart/2005/8/layout/orgChart1"/>
    <dgm:cxn modelId="{2F69B04A-6E8C-4273-8D2D-D0E5C861414D}" type="presOf" srcId="{1E8921D2-0C05-4991-A8B6-79ACA20915AC}" destId="{74A03FD4-83BB-4BBC-ACAC-CFE2EC750A32}" srcOrd="1" destOrd="0" presId="urn:microsoft.com/office/officeart/2005/8/layout/orgChart1"/>
    <dgm:cxn modelId="{853D6C2C-9413-460D-9154-32BEED98F2C0}" type="presOf" srcId="{AD1D8C0C-A739-469E-822B-14BFF90684B6}" destId="{57D781CA-6B0C-49E0-939A-47364636541F}" srcOrd="0" destOrd="0" presId="urn:microsoft.com/office/officeart/2005/8/layout/orgChart1"/>
    <dgm:cxn modelId="{D87715F1-8D4B-4322-A915-358F86D79210}" type="presOf" srcId="{6A1067F7-ACC1-462D-9FEB-8256817B2383}" destId="{7E1F6D7D-7D02-4340-B1FC-B1105A33C6CE}" srcOrd="0" destOrd="0" presId="urn:microsoft.com/office/officeart/2005/8/layout/orgChart1"/>
    <dgm:cxn modelId="{12A851FB-6A05-401D-870C-B883C4F30977}" type="presOf" srcId="{B2575791-E152-4B78-A155-65F0B42E0AB8}" destId="{725DA9C9-20A1-4708-A238-BF78C47B7B18}" srcOrd="1" destOrd="0" presId="urn:microsoft.com/office/officeart/2005/8/layout/orgChart1"/>
    <dgm:cxn modelId="{F320E2DC-D573-4B0B-A74B-96FAA2FC502D}" type="presOf" srcId="{12B4794F-B237-48FC-8438-6932761E5A4E}" destId="{316574F0-86DB-4E68-AFD9-934084B5009E}" srcOrd="0" destOrd="0" presId="urn:microsoft.com/office/officeart/2005/8/layout/orgChart1"/>
    <dgm:cxn modelId="{76725A75-B6C0-4438-843F-0125A710FD3C}" type="presOf" srcId="{202C397C-65F0-4A5E-8E55-7246411D7F65}" destId="{3EC58610-A4AB-47C3-8565-BFDF2A9DF9DE}" srcOrd="1" destOrd="0" presId="urn:microsoft.com/office/officeart/2005/8/layout/orgChart1"/>
    <dgm:cxn modelId="{172C3768-A811-40EE-AEDD-5F6F5E6A1B25}" type="presOf" srcId="{FD01D7DD-DE2F-409B-993E-9A75FF4C3490}" destId="{BE7104AD-A460-4152-B22C-9F8C03ACA028}" srcOrd="0" destOrd="0" presId="urn:microsoft.com/office/officeart/2005/8/layout/orgChart1"/>
    <dgm:cxn modelId="{DEFF835A-92A0-4476-9645-A30612A8FBBD}" type="presOf" srcId="{D95D47EC-2919-445A-9188-037558FC9F3B}" destId="{0233A048-D194-42E1-B1A6-1CE23B0D36D1}" srcOrd="0" destOrd="0" presId="urn:microsoft.com/office/officeart/2005/8/layout/orgChart1"/>
    <dgm:cxn modelId="{A217FB11-737B-433D-AC8A-5097F233FAFD}" type="presOf" srcId="{4DF81C8B-6B4F-42C3-B7C9-17335DB39251}" destId="{BCDB17D7-673C-4D61-B8EA-05631900852D}" srcOrd="0" destOrd="0" presId="urn:microsoft.com/office/officeart/2005/8/layout/orgChart1"/>
    <dgm:cxn modelId="{E0AEF89E-E821-492E-8FBD-D79E266B6186}" type="presOf" srcId="{1E68A596-B3B1-4BEA-A68F-7E6864A4F280}" destId="{CEF1E197-F66C-4588-A60B-74F9EE3E9083}" srcOrd="0" destOrd="0" presId="urn:microsoft.com/office/officeart/2005/8/layout/orgChart1"/>
    <dgm:cxn modelId="{B77D42AE-6BF5-4674-89D5-801CFD9AA6FD}" srcId="{DCF6B7AE-A509-4CB8-843D-DC44B2BF80E2}" destId="{B2575791-E152-4B78-A155-65F0B42E0AB8}" srcOrd="0" destOrd="0" parTransId="{FD01D7DD-DE2F-409B-993E-9A75FF4C3490}" sibTransId="{9A8873C8-08A1-4AA7-AE01-139D4EDECF54}"/>
    <dgm:cxn modelId="{D125EC6C-DE26-40B8-9848-B981C47B9262}" type="presOf" srcId="{3FDA06F2-6C28-4D36-8AB4-BD3C018D1654}" destId="{F15976F7-7750-49BD-A02C-7C4569393C7D}" srcOrd="0" destOrd="0" presId="urn:microsoft.com/office/officeart/2005/8/layout/orgChart1"/>
    <dgm:cxn modelId="{485E62C4-0D77-4CB1-9FDC-4E3A8BEDD74D}" type="presOf" srcId="{9E3DE4BD-579E-45F6-9330-3FC761B3614C}" destId="{AFD1856C-305A-4377-9DC8-34D555608B73}" srcOrd="1" destOrd="0" presId="urn:microsoft.com/office/officeart/2005/8/layout/orgChart1"/>
    <dgm:cxn modelId="{4767D5BA-B6EF-4BAC-B600-61C1CA9582EE}" srcId="{1E68A596-B3B1-4BEA-A68F-7E6864A4F280}" destId="{1E8921D2-0C05-4991-A8B6-79ACA20915AC}" srcOrd="0" destOrd="0" parTransId="{3FDA06F2-6C28-4D36-8AB4-BD3C018D1654}" sibTransId="{0DBB261C-3F97-4828-88B9-F8C33CF17FC7}"/>
    <dgm:cxn modelId="{A177D6A8-F867-4414-8082-C40E57439800}" type="presOf" srcId="{9E3DE4BD-579E-45F6-9330-3FC761B3614C}" destId="{A2D035E3-237F-4EFD-81E4-3CED9D73EDEA}" srcOrd="0" destOrd="0" presId="urn:microsoft.com/office/officeart/2005/8/layout/orgChart1"/>
    <dgm:cxn modelId="{EB952358-A4EF-405D-A2FA-E79DBF8AF8DF}" type="presOf" srcId="{DCF6B7AE-A509-4CB8-843D-DC44B2BF80E2}" destId="{CA28AA18-5CAD-4900-935A-5AE13EC73036}" srcOrd="0" destOrd="0" presId="urn:microsoft.com/office/officeart/2005/8/layout/orgChart1"/>
    <dgm:cxn modelId="{1FF67BDA-47D5-4539-99EB-380A824CDE15}" type="presOf" srcId="{37EFD3AF-2E2F-4B29-8DF2-5DA6B405EFD0}" destId="{A92A20FA-3784-4162-BA3E-638DF18B6737}" srcOrd="1" destOrd="0" presId="urn:microsoft.com/office/officeart/2005/8/layout/orgChart1"/>
    <dgm:cxn modelId="{2AD68C2A-8B9C-4C25-8E9C-F06037F11E3F}" type="presOf" srcId="{337BF8D7-402A-4274-8065-088A008621B3}" destId="{82B383AA-78CC-4333-B571-09112AFDA4AE}" srcOrd="0" destOrd="0" presId="urn:microsoft.com/office/officeart/2005/8/layout/orgChart1"/>
    <dgm:cxn modelId="{9FCE53B5-D33D-4C49-B9A0-24E562F32094}" type="presOf" srcId="{B2575791-E152-4B78-A155-65F0B42E0AB8}" destId="{DE8A459E-5080-4107-BD16-3575A361AD2D}" srcOrd="0" destOrd="0" presId="urn:microsoft.com/office/officeart/2005/8/layout/orgChart1"/>
    <dgm:cxn modelId="{D27EAB77-8F9E-4647-B3C0-1F7ECACEAEA7}" type="presOf" srcId="{37EFD3AF-2E2F-4B29-8DF2-5DA6B405EFD0}" destId="{88390903-642D-4516-9DA3-EE3474729F2F}" srcOrd="0" destOrd="0" presId="urn:microsoft.com/office/officeart/2005/8/layout/orgChart1"/>
    <dgm:cxn modelId="{9B361AB3-A608-447F-998B-4783EF93549C}" srcId="{4DF81C8B-6B4F-42C3-B7C9-17335DB39251}" destId="{DCF6B7AE-A509-4CB8-843D-DC44B2BF80E2}" srcOrd="0" destOrd="0" parTransId="{12B4794F-B237-48FC-8438-6932761E5A4E}" sibTransId="{3F441A49-4F08-40C1-B92A-0EAF64598DA7}"/>
    <dgm:cxn modelId="{F26F84AB-9B96-4367-AD99-08BAB3A17300}" type="presOf" srcId="{202C397C-65F0-4A5E-8E55-7246411D7F65}" destId="{0AA7CF80-AE40-44D5-890C-706348A0FF12}" srcOrd="0" destOrd="0" presId="urn:microsoft.com/office/officeart/2005/8/layout/orgChart1"/>
    <dgm:cxn modelId="{EB9B9FA6-7AC9-4572-934C-E756B3853058}" type="presOf" srcId="{4DF81C8B-6B4F-42C3-B7C9-17335DB39251}" destId="{3497CA7F-6549-4668-86FC-D969F5CA1047}" srcOrd="1" destOrd="0" presId="urn:microsoft.com/office/officeart/2005/8/layout/orgChart1"/>
    <dgm:cxn modelId="{EF295454-1D35-423A-80A5-DA7C9088AD9C}" srcId="{37EFD3AF-2E2F-4B29-8DF2-5DA6B405EFD0}" destId="{202C397C-65F0-4A5E-8E55-7246411D7F65}" srcOrd="0" destOrd="0" parTransId="{D95D47EC-2919-445A-9188-037558FC9F3B}" sibTransId="{E595D3C6-CABC-4322-8165-17DCA9B81E59}"/>
    <dgm:cxn modelId="{8EE1FAD4-5494-4A00-8708-2BF497CB5286}" type="presParOf" srcId="{57D781CA-6B0C-49E0-939A-47364636541F}" destId="{B256166A-5F35-4CEE-8343-FC09ABAD5B73}" srcOrd="0" destOrd="0" presId="urn:microsoft.com/office/officeart/2005/8/layout/orgChart1"/>
    <dgm:cxn modelId="{915C6927-194E-450D-8F67-3D4CE212E5F5}" type="presParOf" srcId="{B256166A-5F35-4CEE-8343-FC09ABAD5B73}" destId="{8E997CD8-3977-4B0E-A5BD-EEBAD1418628}" srcOrd="0" destOrd="0" presId="urn:microsoft.com/office/officeart/2005/8/layout/orgChart1"/>
    <dgm:cxn modelId="{70FAA04A-A8B6-4562-A0AE-BBA61BA443E3}" type="presParOf" srcId="{8E997CD8-3977-4B0E-A5BD-EEBAD1418628}" destId="{CEF1E197-F66C-4588-A60B-74F9EE3E9083}" srcOrd="0" destOrd="0" presId="urn:microsoft.com/office/officeart/2005/8/layout/orgChart1"/>
    <dgm:cxn modelId="{A591944E-3BDC-4082-A042-D7BBFCF056F0}" type="presParOf" srcId="{8E997CD8-3977-4B0E-A5BD-EEBAD1418628}" destId="{7E0622B1-3EBD-4463-A234-890D70BDDF7E}" srcOrd="1" destOrd="0" presId="urn:microsoft.com/office/officeart/2005/8/layout/orgChart1"/>
    <dgm:cxn modelId="{616B35A5-E1A4-4918-BD60-9E60859A3155}" type="presParOf" srcId="{B256166A-5F35-4CEE-8343-FC09ABAD5B73}" destId="{7035DF1C-68C9-42FA-810E-C8693D228908}" srcOrd="1" destOrd="0" presId="urn:microsoft.com/office/officeart/2005/8/layout/orgChart1"/>
    <dgm:cxn modelId="{23C78AEA-CC98-4341-A569-6E14DBD98D81}" type="presParOf" srcId="{7035DF1C-68C9-42FA-810E-C8693D228908}" destId="{F15976F7-7750-49BD-A02C-7C4569393C7D}" srcOrd="0" destOrd="0" presId="urn:microsoft.com/office/officeart/2005/8/layout/orgChart1"/>
    <dgm:cxn modelId="{46643368-170D-411D-BC33-636485F1F34B}" type="presParOf" srcId="{7035DF1C-68C9-42FA-810E-C8693D228908}" destId="{3157FAAD-B98C-4704-8C2E-0853BECF253B}" srcOrd="1" destOrd="0" presId="urn:microsoft.com/office/officeart/2005/8/layout/orgChart1"/>
    <dgm:cxn modelId="{AD39FAF8-2073-4B13-AA69-FE41B7E430F7}" type="presParOf" srcId="{3157FAAD-B98C-4704-8C2E-0853BECF253B}" destId="{28D86B39-0861-4C99-BE3A-C361C75692A2}" srcOrd="0" destOrd="0" presId="urn:microsoft.com/office/officeart/2005/8/layout/orgChart1"/>
    <dgm:cxn modelId="{9BB13762-54CE-4679-AF42-F8CE65ADC6A3}" type="presParOf" srcId="{28D86B39-0861-4C99-BE3A-C361C75692A2}" destId="{09AE6BFD-EC9E-44DB-B65F-07267CD0A97B}" srcOrd="0" destOrd="0" presId="urn:microsoft.com/office/officeart/2005/8/layout/orgChart1"/>
    <dgm:cxn modelId="{1A86F966-C2BC-4463-916D-DC53C080750B}" type="presParOf" srcId="{28D86B39-0861-4C99-BE3A-C361C75692A2}" destId="{74A03FD4-83BB-4BBC-ACAC-CFE2EC750A32}" srcOrd="1" destOrd="0" presId="urn:microsoft.com/office/officeart/2005/8/layout/orgChart1"/>
    <dgm:cxn modelId="{662D026F-3899-4BFA-9205-F2CDB1A60348}" type="presParOf" srcId="{3157FAAD-B98C-4704-8C2E-0853BECF253B}" destId="{E8A67F46-D9A0-4235-8A58-A3E7B299162F}" srcOrd="1" destOrd="0" presId="urn:microsoft.com/office/officeart/2005/8/layout/orgChart1"/>
    <dgm:cxn modelId="{B740A66C-B788-469C-A657-50C87CA600D1}" type="presParOf" srcId="{3157FAAD-B98C-4704-8C2E-0853BECF253B}" destId="{65957B47-0B9E-4D18-9B4B-297C330F1C54}" srcOrd="2" destOrd="0" presId="urn:microsoft.com/office/officeart/2005/8/layout/orgChart1"/>
    <dgm:cxn modelId="{C231CFDC-1CD7-4C11-954A-B3F87D8A0FAA}" type="presParOf" srcId="{7035DF1C-68C9-42FA-810E-C8693D228908}" destId="{7E1F6D7D-7D02-4340-B1FC-B1105A33C6CE}" srcOrd="2" destOrd="0" presId="urn:microsoft.com/office/officeart/2005/8/layout/orgChart1"/>
    <dgm:cxn modelId="{A42C6E91-5133-47F0-AD51-3795725794F1}" type="presParOf" srcId="{7035DF1C-68C9-42FA-810E-C8693D228908}" destId="{FED3538A-1E48-422A-9B1F-CD39D708FA8B}" srcOrd="3" destOrd="0" presId="urn:microsoft.com/office/officeart/2005/8/layout/orgChart1"/>
    <dgm:cxn modelId="{7B4B60CA-B90E-4983-92E5-681A8E3278E2}" type="presParOf" srcId="{FED3538A-1E48-422A-9B1F-CD39D708FA8B}" destId="{8C126A9B-1AA8-43A3-A9F3-456042BC6F0D}" srcOrd="0" destOrd="0" presId="urn:microsoft.com/office/officeart/2005/8/layout/orgChart1"/>
    <dgm:cxn modelId="{C74FFA6E-166D-4B4C-ACE3-644B73B24CC0}" type="presParOf" srcId="{8C126A9B-1AA8-43A3-A9F3-456042BC6F0D}" destId="{BCDB17D7-673C-4D61-B8EA-05631900852D}" srcOrd="0" destOrd="0" presId="urn:microsoft.com/office/officeart/2005/8/layout/orgChart1"/>
    <dgm:cxn modelId="{04F81544-2856-4D84-9797-7EF24286AC7B}" type="presParOf" srcId="{8C126A9B-1AA8-43A3-A9F3-456042BC6F0D}" destId="{3497CA7F-6549-4668-86FC-D969F5CA1047}" srcOrd="1" destOrd="0" presId="urn:microsoft.com/office/officeart/2005/8/layout/orgChart1"/>
    <dgm:cxn modelId="{46FCAA49-4460-489E-9BEF-C15F6886CF7C}" type="presParOf" srcId="{FED3538A-1E48-422A-9B1F-CD39D708FA8B}" destId="{4AB35FDA-F3F1-4429-8F88-3B60A2420C4B}" srcOrd="1" destOrd="0" presId="urn:microsoft.com/office/officeart/2005/8/layout/orgChart1"/>
    <dgm:cxn modelId="{068570E7-6AC5-49A2-B24F-524CACBFAD2E}" type="presParOf" srcId="{4AB35FDA-F3F1-4429-8F88-3B60A2420C4B}" destId="{316574F0-86DB-4E68-AFD9-934084B5009E}" srcOrd="0" destOrd="0" presId="urn:microsoft.com/office/officeart/2005/8/layout/orgChart1"/>
    <dgm:cxn modelId="{FCCA08A4-7803-4258-BCF9-EA98860A8D32}" type="presParOf" srcId="{4AB35FDA-F3F1-4429-8F88-3B60A2420C4B}" destId="{200BD11A-BD57-4085-B10B-37FA8DD4AB10}" srcOrd="1" destOrd="0" presId="urn:microsoft.com/office/officeart/2005/8/layout/orgChart1"/>
    <dgm:cxn modelId="{3F3AF159-AD70-4D92-9BC6-7BA45F11D992}" type="presParOf" srcId="{200BD11A-BD57-4085-B10B-37FA8DD4AB10}" destId="{CA8DAAB3-4606-474A-9B8D-3A1C570CF9F6}" srcOrd="0" destOrd="0" presId="urn:microsoft.com/office/officeart/2005/8/layout/orgChart1"/>
    <dgm:cxn modelId="{3BC15620-EFB9-427D-B389-EB9644A4E379}" type="presParOf" srcId="{CA8DAAB3-4606-474A-9B8D-3A1C570CF9F6}" destId="{CA28AA18-5CAD-4900-935A-5AE13EC73036}" srcOrd="0" destOrd="0" presId="urn:microsoft.com/office/officeart/2005/8/layout/orgChart1"/>
    <dgm:cxn modelId="{92A99D70-B9C4-4B88-9D02-17A89D3B3089}" type="presParOf" srcId="{CA8DAAB3-4606-474A-9B8D-3A1C570CF9F6}" destId="{2A0B064E-BDA7-4E67-9E8D-C7F9D4DEFBCC}" srcOrd="1" destOrd="0" presId="urn:microsoft.com/office/officeart/2005/8/layout/orgChart1"/>
    <dgm:cxn modelId="{094908B4-5C64-4960-9276-A0256D1C12CB}" type="presParOf" srcId="{200BD11A-BD57-4085-B10B-37FA8DD4AB10}" destId="{65939439-91AC-4C0F-8446-1C24D097087A}" srcOrd="1" destOrd="0" presId="urn:microsoft.com/office/officeart/2005/8/layout/orgChart1"/>
    <dgm:cxn modelId="{3EF87D2E-CD84-4773-A415-D3E06CA6AB4A}" type="presParOf" srcId="{65939439-91AC-4C0F-8446-1C24D097087A}" destId="{BE7104AD-A460-4152-B22C-9F8C03ACA028}" srcOrd="0" destOrd="0" presId="urn:microsoft.com/office/officeart/2005/8/layout/orgChart1"/>
    <dgm:cxn modelId="{5E576166-5785-4F50-8756-FEABEAB92941}" type="presParOf" srcId="{65939439-91AC-4C0F-8446-1C24D097087A}" destId="{2B4481F9-30AB-4609-8B14-114E017BE596}" srcOrd="1" destOrd="0" presId="urn:microsoft.com/office/officeart/2005/8/layout/orgChart1"/>
    <dgm:cxn modelId="{10C858B4-F7B5-4876-B3C8-D7F23B2539D4}" type="presParOf" srcId="{2B4481F9-30AB-4609-8B14-114E017BE596}" destId="{1AA55715-472E-4B22-AE75-1A7B823F2874}" srcOrd="0" destOrd="0" presId="urn:microsoft.com/office/officeart/2005/8/layout/orgChart1"/>
    <dgm:cxn modelId="{03F94DCE-2C0F-4612-9F73-6F0438E0B889}" type="presParOf" srcId="{1AA55715-472E-4B22-AE75-1A7B823F2874}" destId="{DE8A459E-5080-4107-BD16-3575A361AD2D}" srcOrd="0" destOrd="0" presId="urn:microsoft.com/office/officeart/2005/8/layout/orgChart1"/>
    <dgm:cxn modelId="{F3C501BA-3249-4FDA-A19C-2571EA15DAF2}" type="presParOf" srcId="{1AA55715-472E-4B22-AE75-1A7B823F2874}" destId="{725DA9C9-20A1-4708-A238-BF78C47B7B18}" srcOrd="1" destOrd="0" presId="urn:microsoft.com/office/officeart/2005/8/layout/orgChart1"/>
    <dgm:cxn modelId="{5A57A099-790E-4789-9249-2CC622A307CC}" type="presParOf" srcId="{2B4481F9-30AB-4609-8B14-114E017BE596}" destId="{67DF52EB-853F-42DD-A724-A659F62CA688}" srcOrd="1" destOrd="0" presId="urn:microsoft.com/office/officeart/2005/8/layout/orgChart1"/>
    <dgm:cxn modelId="{986FC162-0BCE-443D-8F1F-E5DE0D3DC606}" type="presParOf" srcId="{2B4481F9-30AB-4609-8B14-114E017BE596}" destId="{5791728D-4D28-4F7B-8A97-33A7BA1EFCF4}" srcOrd="2" destOrd="0" presId="urn:microsoft.com/office/officeart/2005/8/layout/orgChart1"/>
    <dgm:cxn modelId="{A601644A-A5ED-4169-A631-8B506CEF2C44}" type="presParOf" srcId="{200BD11A-BD57-4085-B10B-37FA8DD4AB10}" destId="{9172E701-DD95-4549-A9A2-0214053E5B59}" srcOrd="2" destOrd="0" presId="urn:microsoft.com/office/officeart/2005/8/layout/orgChart1"/>
    <dgm:cxn modelId="{2D683ECF-745C-4483-B071-40137E5CED15}" type="presParOf" srcId="{FED3538A-1E48-422A-9B1F-CD39D708FA8B}" destId="{52F0898B-E957-44A7-807F-B3B51D66D59D}" srcOrd="2" destOrd="0" presId="urn:microsoft.com/office/officeart/2005/8/layout/orgChart1"/>
    <dgm:cxn modelId="{8ADB9CE4-BDF5-47A0-88D0-7E3773A59423}" type="presParOf" srcId="{7035DF1C-68C9-42FA-810E-C8693D228908}" destId="{82B383AA-78CC-4333-B571-09112AFDA4AE}" srcOrd="4" destOrd="0" presId="urn:microsoft.com/office/officeart/2005/8/layout/orgChart1"/>
    <dgm:cxn modelId="{27FC417C-25E8-427B-BE73-A35480E6540E}" type="presParOf" srcId="{7035DF1C-68C9-42FA-810E-C8693D228908}" destId="{DCA11875-5732-4FE8-A80B-AF3ECA94A9C0}" srcOrd="5" destOrd="0" presId="urn:microsoft.com/office/officeart/2005/8/layout/orgChart1"/>
    <dgm:cxn modelId="{4A356AB4-6563-4FC5-836E-4476510F2106}" type="presParOf" srcId="{DCA11875-5732-4FE8-A80B-AF3ECA94A9C0}" destId="{D401DD89-FB8A-4EF7-BEB1-C3E0AB1171E9}" srcOrd="0" destOrd="0" presId="urn:microsoft.com/office/officeart/2005/8/layout/orgChart1"/>
    <dgm:cxn modelId="{F988AD3A-BBF0-463D-B6AD-58D90A0CEB26}" type="presParOf" srcId="{D401DD89-FB8A-4EF7-BEB1-C3E0AB1171E9}" destId="{A2D035E3-237F-4EFD-81E4-3CED9D73EDEA}" srcOrd="0" destOrd="0" presId="urn:microsoft.com/office/officeart/2005/8/layout/orgChart1"/>
    <dgm:cxn modelId="{2E3739E5-89E4-4DD4-84C5-A899FF1A1590}" type="presParOf" srcId="{D401DD89-FB8A-4EF7-BEB1-C3E0AB1171E9}" destId="{AFD1856C-305A-4377-9DC8-34D555608B73}" srcOrd="1" destOrd="0" presId="urn:microsoft.com/office/officeart/2005/8/layout/orgChart1"/>
    <dgm:cxn modelId="{3F7382A0-188E-4275-95D6-EAE90B75E133}" type="presParOf" srcId="{DCA11875-5732-4FE8-A80B-AF3ECA94A9C0}" destId="{A646A188-862D-47B8-8120-1C163B874D62}" srcOrd="1" destOrd="0" presId="urn:microsoft.com/office/officeart/2005/8/layout/orgChart1"/>
    <dgm:cxn modelId="{2F211E37-0A11-43A3-AF2A-37AD355EB9BF}" type="presParOf" srcId="{A646A188-862D-47B8-8120-1C163B874D62}" destId="{C4CC1BE5-6A7B-454A-92B3-16B35E543547}" srcOrd="0" destOrd="0" presId="urn:microsoft.com/office/officeart/2005/8/layout/orgChart1"/>
    <dgm:cxn modelId="{C1D61B2D-4581-41B9-8FD6-E15CF657EB41}" type="presParOf" srcId="{A646A188-862D-47B8-8120-1C163B874D62}" destId="{E0366DBB-4BA5-4690-B222-244105BE5A63}" srcOrd="1" destOrd="0" presId="urn:microsoft.com/office/officeart/2005/8/layout/orgChart1"/>
    <dgm:cxn modelId="{D984B7E6-E74A-4A7A-AA29-048A646AF7C6}" type="presParOf" srcId="{E0366DBB-4BA5-4690-B222-244105BE5A63}" destId="{CB16F3D7-9B42-4461-AC68-ACF63D3D2ACB}" srcOrd="0" destOrd="0" presId="urn:microsoft.com/office/officeart/2005/8/layout/orgChart1"/>
    <dgm:cxn modelId="{09426BAB-5FF2-40A2-B009-96978A27E03B}" type="presParOf" srcId="{CB16F3D7-9B42-4461-AC68-ACF63D3D2ACB}" destId="{88390903-642D-4516-9DA3-EE3474729F2F}" srcOrd="0" destOrd="0" presId="urn:microsoft.com/office/officeart/2005/8/layout/orgChart1"/>
    <dgm:cxn modelId="{1329255D-3D84-4E3D-B767-73E148EBF827}" type="presParOf" srcId="{CB16F3D7-9B42-4461-AC68-ACF63D3D2ACB}" destId="{A92A20FA-3784-4162-BA3E-638DF18B6737}" srcOrd="1" destOrd="0" presId="urn:microsoft.com/office/officeart/2005/8/layout/orgChart1"/>
    <dgm:cxn modelId="{CE7EB537-86DB-4CB8-AB1F-2AA759E7128F}" type="presParOf" srcId="{E0366DBB-4BA5-4690-B222-244105BE5A63}" destId="{444DD244-9AD9-48FA-8009-F6DDF1F63AC2}" srcOrd="1" destOrd="0" presId="urn:microsoft.com/office/officeart/2005/8/layout/orgChart1"/>
    <dgm:cxn modelId="{9BB0EA58-0AD7-40FF-9353-0DF2A0D9E824}" type="presParOf" srcId="{444DD244-9AD9-48FA-8009-F6DDF1F63AC2}" destId="{0233A048-D194-42E1-B1A6-1CE23B0D36D1}" srcOrd="0" destOrd="0" presId="urn:microsoft.com/office/officeart/2005/8/layout/orgChart1"/>
    <dgm:cxn modelId="{387E441C-0DD6-4EB8-AD9A-B909C164F4EA}" type="presParOf" srcId="{444DD244-9AD9-48FA-8009-F6DDF1F63AC2}" destId="{4B50C041-CFA8-4202-9C38-1683C7EBC9CB}" srcOrd="1" destOrd="0" presId="urn:microsoft.com/office/officeart/2005/8/layout/orgChart1"/>
    <dgm:cxn modelId="{DB69F2CF-1FAC-4ACA-8C93-CE95F219DD62}" type="presParOf" srcId="{4B50C041-CFA8-4202-9C38-1683C7EBC9CB}" destId="{BC6FC5B3-A826-4C43-AB58-656EFD9C8287}" srcOrd="0" destOrd="0" presId="urn:microsoft.com/office/officeart/2005/8/layout/orgChart1"/>
    <dgm:cxn modelId="{47288FA8-BD60-44C9-A480-E478E74EA119}" type="presParOf" srcId="{BC6FC5B3-A826-4C43-AB58-656EFD9C8287}" destId="{0AA7CF80-AE40-44D5-890C-706348A0FF12}" srcOrd="0" destOrd="0" presId="urn:microsoft.com/office/officeart/2005/8/layout/orgChart1"/>
    <dgm:cxn modelId="{80A62E09-0434-4403-A79A-3D4FDDFBE3F4}" type="presParOf" srcId="{BC6FC5B3-A826-4C43-AB58-656EFD9C8287}" destId="{3EC58610-A4AB-47C3-8565-BFDF2A9DF9DE}" srcOrd="1" destOrd="0" presId="urn:microsoft.com/office/officeart/2005/8/layout/orgChart1"/>
    <dgm:cxn modelId="{0BC8A021-1E0F-4DA2-8523-9E0907250676}" type="presParOf" srcId="{4B50C041-CFA8-4202-9C38-1683C7EBC9CB}" destId="{3D3F5738-DD1E-452A-AC17-1D2FC1C00B7E}" srcOrd="1" destOrd="0" presId="urn:microsoft.com/office/officeart/2005/8/layout/orgChart1"/>
    <dgm:cxn modelId="{EBEFA67E-6216-4495-AC8A-DFCCDE11FD65}" type="presParOf" srcId="{4B50C041-CFA8-4202-9C38-1683C7EBC9CB}" destId="{A65BA974-B0D0-486D-8D1C-533442D35CDC}" srcOrd="2" destOrd="0" presId="urn:microsoft.com/office/officeart/2005/8/layout/orgChart1"/>
    <dgm:cxn modelId="{BDC48258-2FDE-47F4-88C1-D22BAECF8A1F}" type="presParOf" srcId="{E0366DBB-4BA5-4690-B222-244105BE5A63}" destId="{AC6C13DC-39B1-4EF5-83EE-A2ED6160F77C}" srcOrd="2" destOrd="0" presId="urn:microsoft.com/office/officeart/2005/8/layout/orgChart1"/>
    <dgm:cxn modelId="{92ABB795-474F-465D-A6FB-258C1D7D1C4F}" type="presParOf" srcId="{DCA11875-5732-4FE8-A80B-AF3ECA94A9C0}" destId="{68774D94-A4C2-4B6F-A62A-B3CFDA60BD5C}" srcOrd="2" destOrd="0" presId="urn:microsoft.com/office/officeart/2005/8/layout/orgChart1"/>
    <dgm:cxn modelId="{FAD0D30B-34F2-4C3F-95C2-01B02E3610BC}" type="presParOf" srcId="{B256166A-5F35-4CEE-8343-FC09ABAD5B73}" destId="{49711BC1-8489-441B-9E3B-7964E71386D6}" srcOrd="2" destOrd="0" presId="urn:microsoft.com/office/officeart/2005/8/layout/orgChart1"/>
  </dgm:cxnLst>
  <dgm:bg/>
  <dgm:whole>
    <a:ln w="1905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4EB2F9-45FF-48ED-8435-C43FF9A5E853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59AC425-BC83-4D71-9923-3D142AC11568}">
      <dgm:prSet phldrT="[Texte]" custT="1"/>
      <dgm:spPr>
        <a:xfrm>
          <a:off x="2857319" y="695740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30 femmes enquêtées </a:t>
          </a:r>
        </a:p>
      </dgm:t>
    </dgm:pt>
    <dgm:pt modelId="{51A6C36A-FE5F-4C88-87F1-04BCE5872AE4}" type="parTrans" cxnId="{BD780C83-32BE-43D7-B480-12694C73118D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BB7510-5924-43BF-97D7-5D02E678DB97}" type="sibTrans" cxnId="{BD780C83-32BE-43D7-B480-12694C73118D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7C32FE-E89C-4D90-AC3B-80DE2E86BF69}">
      <dgm:prSet phldrT="[Texte]" custT="1"/>
      <dgm:spPr>
        <a:xfrm>
          <a:off x="2857319" y="2372031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Euthyroïdie</a:t>
          </a: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(22 ; 73,33%)</a:t>
          </a:r>
        </a:p>
      </dgm:t>
    </dgm:pt>
    <dgm:pt modelId="{8B918A15-7814-4AA5-85EC-8C617D9C9AB5}" type="parTrans" cxnId="{A774A404-3004-4832-84E4-2BC5E7706185}">
      <dgm:prSet/>
      <dgm:spPr>
        <a:xfrm>
          <a:off x="3992086" y="1876227"/>
          <a:ext cx="91440" cy="4958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6F5BDE-EC45-4D96-9078-D73412F95E91}" type="sibTrans" cxnId="{A774A404-3004-4832-84E4-2BC5E7706185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0CFD0D-65D6-409B-8647-4A914318A5BF}">
      <dgm:prSet phldrT="[Texte]" custT="1"/>
      <dgm:spPr>
        <a:xfrm>
          <a:off x="5714097" y="2372031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</a:t>
          </a: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(3 ; 10%)</a:t>
          </a:r>
        </a:p>
      </dgm:t>
    </dgm:pt>
    <dgm:pt modelId="{D3DBBFBE-7906-4DB0-A41C-94D500BC7C9F}" type="parTrans" cxnId="{8F5F94F1-2F43-47EE-9ACA-B81EFBCA4491}">
      <dgm:prSet/>
      <dgm:spPr>
        <a:xfrm>
          <a:off x="4037806" y="1876227"/>
          <a:ext cx="2856777" cy="495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93"/>
              </a:lnTo>
              <a:lnTo>
                <a:pt x="1946299" y="168893"/>
              </a:lnTo>
              <a:lnTo>
                <a:pt x="1946299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A669B9-4906-4C73-9268-1AF7DD27B3DA}" type="sibTrans" cxnId="{8F5F94F1-2F43-47EE-9ACA-B81EFBCA4491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5F8918-253F-4865-BBEF-5460AB2071FB}">
      <dgm:prSet phldrT="[Texte]" custT="1"/>
      <dgm:spPr>
        <a:xfrm>
          <a:off x="542" y="2372031"/>
          <a:ext cx="2360973" cy="110806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Hypothyroïdie</a:t>
          </a: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(5 ; 16,67%)</a:t>
          </a:r>
        </a:p>
      </dgm:t>
    </dgm:pt>
    <dgm:pt modelId="{2E050E5A-28B8-4725-8BA2-B14105F5FD3B}" type="sibTrans" cxnId="{6722B32A-B540-481F-BE8D-42EABBD65083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DDD59A-03A3-4CC7-A855-E42B2D6BC007}" type="parTrans" cxnId="{6722B32A-B540-481F-BE8D-42EABBD65083}">
      <dgm:prSet/>
      <dgm:spPr>
        <a:xfrm>
          <a:off x="1181028" y="1876227"/>
          <a:ext cx="2856777" cy="495804"/>
        </a:xfrm>
        <a:custGeom>
          <a:avLst/>
          <a:gdLst/>
          <a:ahLst/>
          <a:cxnLst/>
          <a:rect l="0" t="0" r="0" b="0"/>
          <a:pathLst>
            <a:path>
              <a:moveTo>
                <a:pt x="1946299" y="0"/>
              </a:moveTo>
              <a:lnTo>
                <a:pt x="1946299" y="168893"/>
              </a:lnTo>
              <a:lnTo>
                <a:pt x="0" y="168893"/>
              </a:lnTo>
              <a:lnTo>
                <a:pt x="0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90C0A8-5A36-4D8D-B888-0548F965292F}">
      <dgm:prSet custT="1"/>
      <dgm:spPr>
        <a:xfrm>
          <a:off x="542" y="3975899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(2;40%)</a:t>
          </a:r>
        </a:p>
      </dgm:t>
    </dgm:pt>
    <dgm:pt modelId="{DA2FB266-8D93-4C38-BD1B-864E1DD39B96}" type="parTrans" cxnId="{F479BB0E-7713-44C4-A185-8789DE43626C}">
      <dgm:prSet/>
      <dgm:spPr>
        <a:xfrm>
          <a:off x="1135308" y="3480095"/>
          <a:ext cx="91440" cy="4958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E0D056-22F4-4BD5-B8DC-8297C7CE6442}" type="sibTrans" cxnId="{F479BB0E-7713-44C4-A185-8789DE43626C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51DFDB-971A-479B-A9A1-2CB6701CB780}">
      <dgm:prSet custT="1"/>
      <dgm:spPr>
        <a:xfrm>
          <a:off x="2857319" y="4048322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(0; 0%)</a:t>
          </a:r>
        </a:p>
      </dgm:t>
    </dgm:pt>
    <dgm:pt modelId="{135081AF-F2B0-425B-9A66-9B456DFC5662}" type="parTrans" cxnId="{781E3102-7BD2-442D-A3FA-92A9FE38D874}">
      <dgm:prSet/>
      <dgm:spPr>
        <a:xfrm>
          <a:off x="3992086" y="3552518"/>
          <a:ext cx="91440" cy="4958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F22472-85FC-442B-AB3C-E73AE338F464}" type="sibTrans" cxnId="{781E3102-7BD2-442D-A3FA-92A9FE38D874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CDF34-0635-43C8-8849-5AD004B8B8C4}">
      <dgm:prSet custT="1"/>
      <dgm:spPr>
        <a:xfrm>
          <a:off x="5714097" y="4048322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anti-TPO +</a:t>
          </a:r>
        </a:p>
        <a:p>
          <a:r>
            <a:rPr lang="fr-FR" sz="20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(1; 33,33%)</a:t>
          </a:r>
        </a:p>
      </dgm:t>
    </dgm:pt>
    <dgm:pt modelId="{7ABA334A-9707-4FBA-8B06-86EA96E04F64}" type="parTrans" cxnId="{D9182EB0-4C07-4089-9BE1-B6B395653CD3}">
      <dgm:prSet/>
      <dgm:spPr>
        <a:xfrm>
          <a:off x="6848864" y="3552518"/>
          <a:ext cx="91440" cy="4958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9D11D5-3C41-4544-8B28-200B4EC336B8}" type="sibTrans" cxnId="{D9182EB0-4C07-4089-9BE1-B6B395653CD3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047A2F-DBC9-402E-9351-6A01E4FF8F23}" type="pres">
      <dgm:prSet presAssocID="{5A4EB2F9-45FF-48ED-8435-C43FF9A5E8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15E021EC-FAE3-4555-8E48-B96E64C12BBB}" type="pres">
      <dgm:prSet presAssocID="{F59AC425-BC83-4D71-9923-3D142AC11568}" presName="hierRoot1" presStyleCnt="0">
        <dgm:presLayoutVars>
          <dgm:hierBranch val="init"/>
        </dgm:presLayoutVars>
      </dgm:prSet>
      <dgm:spPr/>
    </dgm:pt>
    <dgm:pt modelId="{6B3E04A8-0870-452B-92A8-2BA90027077B}" type="pres">
      <dgm:prSet presAssocID="{F59AC425-BC83-4D71-9923-3D142AC11568}" presName="rootComposite1" presStyleCnt="0"/>
      <dgm:spPr/>
    </dgm:pt>
    <dgm:pt modelId="{9EE8F979-2A7D-4B50-B88F-2EC0ADD90E8E}" type="pres">
      <dgm:prSet presAssocID="{F59AC425-BC83-4D71-9923-3D142AC11568}" presName="rootText1" presStyleLbl="node0" presStyleIdx="0" presStyleCnt="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927A32DD-90E9-49C9-9B11-6A13C51DD168}" type="pres">
      <dgm:prSet presAssocID="{F59AC425-BC83-4D71-9923-3D142AC11568}" presName="rootConnector1" presStyleLbl="node1" presStyleIdx="0" presStyleCnt="0"/>
      <dgm:spPr/>
      <dgm:t>
        <a:bodyPr/>
        <a:lstStyle/>
        <a:p>
          <a:endParaRPr lang="fr-FR"/>
        </a:p>
      </dgm:t>
    </dgm:pt>
    <dgm:pt modelId="{63C196E6-6B3C-4425-B2EB-C0E1639F30CE}" type="pres">
      <dgm:prSet presAssocID="{F59AC425-BC83-4D71-9923-3D142AC11568}" presName="hierChild2" presStyleCnt="0"/>
      <dgm:spPr/>
    </dgm:pt>
    <dgm:pt modelId="{88C18F4F-73C7-4140-8D46-C42D9CF77756}" type="pres">
      <dgm:prSet presAssocID="{31DDD59A-03A3-4CC7-A855-E42B2D6BC007}" presName="Name37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1946299" y="0"/>
              </a:moveTo>
              <a:lnTo>
                <a:pt x="1946299" y="168893"/>
              </a:lnTo>
              <a:lnTo>
                <a:pt x="0" y="168893"/>
              </a:lnTo>
              <a:lnTo>
                <a:pt x="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9C86ADA5-1B47-4221-98B4-AEFC48B0D04A}" type="pres">
      <dgm:prSet presAssocID="{155F8918-253F-4865-BBEF-5460AB2071FB}" presName="hierRoot2" presStyleCnt="0">
        <dgm:presLayoutVars>
          <dgm:hierBranch/>
        </dgm:presLayoutVars>
      </dgm:prSet>
      <dgm:spPr/>
    </dgm:pt>
    <dgm:pt modelId="{AE83C0D6-374C-430D-9BA6-488DDA2401CC}" type="pres">
      <dgm:prSet presAssocID="{155F8918-253F-4865-BBEF-5460AB2071FB}" presName="rootComposite" presStyleCnt="0"/>
      <dgm:spPr/>
    </dgm:pt>
    <dgm:pt modelId="{C5ECDFFE-2CF7-48EB-84DC-EE05EDEBBE26}" type="pres">
      <dgm:prSet presAssocID="{155F8918-253F-4865-BBEF-5460AB2071FB}" presName="rootText" presStyleLbl="node2" presStyleIdx="0" presStyleCnt="3" custScaleY="93865" custLinFactNeighborX="6515" custLinFactNeighborY="30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03C3FDE-2AED-43BF-B3F3-DCE5EB620A42}" type="pres">
      <dgm:prSet presAssocID="{155F8918-253F-4865-BBEF-5460AB2071FB}" presName="rootConnector" presStyleLbl="node2" presStyleIdx="0" presStyleCnt="3"/>
      <dgm:spPr/>
      <dgm:t>
        <a:bodyPr/>
        <a:lstStyle/>
        <a:p>
          <a:endParaRPr lang="fr-FR"/>
        </a:p>
      </dgm:t>
    </dgm:pt>
    <dgm:pt modelId="{A76287A1-7EE5-4881-AFF6-48CC7FF0D53F}" type="pres">
      <dgm:prSet presAssocID="{155F8918-253F-4865-BBEF-5460AB2071FB}" presName="hierChild4" presStyleCnt="0"/>
      <dgm:spPr/>
    </dgm:pt>
    <dgm:pt modelId="{975D95D6-703A-4063-B1F4-B50023BFFF9D}" type="pres">
      <dgm:prSet presAssocID="{DA2FB266-8D93-4C38-BD1B-864E1DD39B96}" presName="Name35" presStyleLbl="parChTrans1D3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7AEE28F8-6662-491D-97B7-4A0A8A5841AE}" type="pres">
      <dgm:prSet presAssocID="{2990C0A8-5A36-4D8D-B888-0548F965292F}" presName="hierRoot2" presStyleCnt="0">
        <dgm:presLayoutVars>
          <dgm:hierBranch val="init"/>
        </dgm:presLayoutVars>
      </dgm:prSet>
      <dgm:spPr/>
    </dgm:pt>
    <dgm:pt modelId="{FF652153-58E4-4BCB-B8C7-69830D49E884}" type="pres">
      <dgm:prSet presAssocID="{2990C0A8-5A36-4D8D-B888-0548F965292F}" presName="rootComposite" presStyleCnt="0"/>
      <dgm:spPr/>
    </dgm:pt>
    <dgm:pt modelId="{A28FE67D-64FC-4E32-AB32-8BF7F276579F}" type="pres">
      <dgm:prSet presAssocID="{2990C0A8-5A36-4D8D-B888-0548F965292F}" presName="rootText" presStyleLbl="node3" presStyleIdx="0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58E691BC-A08C-4CDB-93FD-D7D3F675DDF0}" type="pres">
      <dgm:prSet presAssocID="{2990C0A8-5A36-4D8D-B888-0548F965292F}" presName="rootConnector" presStyleLbl="node3" presStyleIdx="0" presStyleCnt="3"/>
      <dgm:spPr/>
      <dgm:t>
        <a:bodyPr/>
        <a:lstStyle/>
        <a:p>
          <a:endParaRPr lang="fr-FR"/>
        </a:p>
      </dgm:t>
    </dgm:pt>
    <dgm:pt modelId="{989F7607-84A3-4D25-AD20-7A1CA6D763C9}" type="pres">
      <dgm:prSet presAssocID="{2990C0A8-5A36-4D8D-B888-0548F965292F}" presName="hierChild4" presStyleCnt="0"/>
      <dgm:spPr/>
    </dgm:pt>
    <dgm:pt modelId="{D0DAD7D1-FBAB-4C67-81DD-6ED4E0658875}" type="pres">
      <dgm:prSet presAssocID="{2990C0A8-5A36-4D8D-B888-0548F965292F}" presName="hierChild5" presStyleCnt="0"/>
      <dgm:spPr/>
    </dgm:pt>
    <dgm:pt modelId="{BE912840-CB65-4EE6-B66A-B95DBD117412}" type="pres">
      <dgm:prSet presAssocID="{155F8918-253F-4865-BBEF-5460AB2071FB}" presName="hierChild5" presStyleCnt="0"/>
      <dgm:spPr/>
    </dgm:pt>
    <dgm:pt modelId="{080A186E-1064-46E5-8D38-78710BFA7BF6}" type="pres">
      <dgm:prSet presAssocID="{8B918A15-7814-4AA5-85EC-8C617D9C9AB5}" presName="Name37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E5654590-87C7-4FFD-A5BD-23D86AA9B9CF}" type="pres">
      <dgm:prSet presAssocID="{5F7C32FE-E89C-4D90-AC3B-80DE2E86BF69}" presName="hierRoot2" presStyleCnt="0">
        <dgm:presLayoutVars>
          <dgm:hierBranch/>
        </dgm:presLayoutVars>
      </dgm:prSet>
      <dgm:spPr/>
    </dgm:pt>
    <dgm:pt modelId="{7D9CF4BE-FDBB-42C5-A383-3353187A7A94}" type="pres">
      <dgm:prSet presAssocID="{5F7C32FE-E89C-4D90-AC3B-80DE2E86BF69}" presName="rootComposite" presStyleCnt="0"/>
      <dgm:spPr/>
    </dgm:pt>
    <dgm:pt modelId="{63A8AD0C-3712-40AF-B399-063C0B2CD574}" type="pres">
      <dgm:prSet presAssocID="{5F7C32FE-E89C-4D90-AC3B-80DE2E86BF69}" presName="rootText" presStyleLbl="node2" presStyleIdx="1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B86779B5-C2CE-4D24-8C2F-314542782238}" type="pres">
      <dgm:prSet presAssocID="{5F7C32FE-E89C-4D90-AC3B-80DE2E86BF69}" presName="rootConnector" presStyleLbl="node2" presStyleIdx="1" presStyleCnt="3"/>
      <dgm:spPr/>
      <dgm:t>
        <a:bodyPr/>
        <a:lstStyle/>
        <a:p>
          <a:endParaRPr lang="fr-FR"/>
        </a:p>
      </dgm:t>
    </dgm:pt>
    <dgm:pt modelId="{B361CB45-41F9-4DE5-88BA-D3576DEBE857}" type="pres">
      <dgm:prSet presAssocID="{5F7C32FE-E89C-4D90-AC3B-80DE2E86BF69}" presName="hierChild4" presStyleCnt="0"/>
      <dgm:spPr/>
    </dgm:pt>
    <dgm:pt modelId="{FE23D7AD-EBB7-4F37-8601-A1968C1A0BCF}" type="pres">
      <dgm:prSet presAssocID="{135081AF-F2B0-425B-9A66-9B456DFC5662}" presName="Name35" presStyleLbl="parChTrans1D3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FDBC342A-43C3-41AD-9053-838F2B56028E}" type="pres">
      <dgm:prSet presAssocID="{3951DFDB-971A-479B-A9A1-2CB6701CB780}" presName="hierRoot2" presStyleCnt="0">
        <dgm:presLayoutVars>
          <dgm:hierBranch val="init"/>
        </dgm:presLayoutVars>
      </dgm:prSet>
      <dgm:spPr/>
    </dgm:pt>
    <dgm:pt modelId="{D1901BEE-E5C8-47FA-9342-4472869A5A13}" type="pres">
      <dgm:prSet presAssocID="{3951DFDB-971A-479B-A9A1-2CB6701CB780}" presName="rootComposite" presStyleCnt="0"/>
      <dgm:spPr/>
    </dgm:pt>
    <dgm:pt modelId="{8F855BEE-C1E4-4478-83BF-045F852AA84A}" type="pres">
      <dgm:prSet presAssocID="{3951DFDB-971A-479B-A9A1-2CB6701CB780}" presName="rootText" presStyleLbl="node3" presStyleIdx="1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808B1A37-5A9D-4513-9D86-1254AEE54078}" type="pres">
      <dgm:prSet presAssocID="{3951DFDB-971A-479B-A9A1-2CB6701CB780}" presName="rootConnector" presStyleLbl="node3" presStyleIdx="1" presStyleCnt="3"/>
      <dgm:spPr/>
      <dgm:t>
        <a:bodyPr/>
        <a:lstStyle/>
        <a:p>
          <a:endParaRPr lang="fr-FR"/>
        </a:p>
      </dgm:t>
    </dgm:pt>
    <dgm:pt modelId="{E31D1A86-6E01-401D-A0D5-C1737C537E85}" type="pres">
      <dgm:prSet presAssocID="{3951DFDB-971A-479B-A9A1-2CB6701CB780}" presName="hierChild4" presStyleCnt="0"/>
      <dgm:spPr/>
    </dgm:pt>
    <dgm:pt modelId="{8036693F-BAE5-4B6F-A44B-FF5850DDEA18}" type="pres">
      <dgm:prSet presAssocID="{3951DFDB-971A-479B-A9A1-2CB6701CB780}" presName="hierChild5" presStyleCnt="0"/>
      <dgm:spPr/>
    </dgm:pt>
    <dgm:pt modelId="{2EB6E651-A470-4386-AC98-99FD4AA94363}" type="pres">
      <dgm:prSet presAssocID="{5F7C32FE-E89C-4D90-AC3B-80DE2E86BF69}" presName="hierChild5" presStyleCnt="0"/>
      <dgm:spPr/>
    </dgm:pt>
    <dgm:pt modelId="{CFBCDCEA-54F0-44B2-B8A6-5EC5DEDD54FE}" type="pres">
      <dgm:prSet presAssocID="{D3DBBFBE-7906-4DB0-A41C-94D500BC7C9F}" presName="Name37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93"/>
              </a:lnTo>
              <a:lnTo>
                <a:pt x="1946299" y="168893"/>
              </a:lnTo>
              <a:lnTo>
                <a:pt x="1946299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F8C996BC-2338-460A-A505-855F42244DA1}" type="pres">
      <dgm:prSet presAssocID="{7B0CFD0D-65D6-409B-8647-4A914318A5BF}" presName="hierRoot2" presStyleCnt="0">
        <dgm:presLayoutVars>
          <dgm:hierBranch/>
        </dgm:presLayoutVars>
      </dgm:prSet>
      <dgm:spPr/>
    </dgm:pt>
    <dgm:pt modelId="{2573A790-E213-4204-AD51-8A0087DDE6F3}" type="pres">
      <dgm:prSet presAssocID="{7B0CFD0D-65D6-409B-8647-4A914318A5BF}" presName="rootComposite" presStyleCnt="0"/>
      <dgm:spPr/>
    </dgm:pt>
    <dgm:pt modelId="{F729AE24-F84B-4E4C-ABF3-13B212DDCE11}" type="pres">
      <dgm:prSet presAssocID="{7B0CFD0D-65D6-409B-8647-4A914318A5BF}" presName="rootText" presStyleLbl="node2" presStyleIdx="2" presStyleCnt="3" custLinFactNeighborX="-640" custLinFactNeighborY="30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9ED0D886-7DDB-4CEA-A5CB-07996BAEDE24}" type="pres">
      <dgm:prSet presAssocID="{7B0CFD0D-65D6-409B-8647-4A914318A5BF}" presName="rootConnector" presStyleLbl="node2" presStyleIdx="2" presStyleCnt="3"/>
      <dgm:spPr/>
      <dgm:t>
        <a:bodyPr/>
        <a:lstStyle/>
        <a:p>
          <a:endParaRPr lang="fr-FR"/>
        </a:p>
      </dgm:t>
    </dgm:pt>
    <dgm:pt modelId="{F1C79BBD-E00D-41A0-BF80-911326983999}" type="pres">
      <dgm:prSet presAssocID="{7B0CFD0D-65D6-409B-8647-4A914318A5BF}" presName="hierChild4" presStyleCnt="0"/>
      <dgm:spPr/>
    </dgm:pt>
    <dgm:pt modelId="{05E7B48A-400D-48FC-9714-C518CDC2EB1D}" type="pres">
      <dgm:prSet presAssocID="{7ABA334A-9707-4FBA-8B06-86EA96E04F64}" presName="Name35" presStyleLbl="parChTrans1D3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33599D3A-2FA7-4C76-AF7E-F71D07E07177}" type="pres">
      <dgm:prSet presAssocID="{F29CDF34-0635-43C8-8849-5AD004B8B8C4}" presName="hierRoot2" presStyleCnt="0">
        <dgm:presLayoutVars>
          <dgm:hierBranch val="init"/>
        </dgm:presLayoutVars>
      </dgm:prSet>
      <dgm:spPr/>
    </dgm:pt>
    <dgm:pt modelId="{AD8D086C-A169-4F35-868B-DA0A94DD2183}" type="pres">
      <dgm:prSet presAssocID="{F29CDF34-0635-43C8-8849-5AD004B8B8C4}" presName="rootComposite" presStyleCnt="0"/>
      <dgm:spPr/>
    </dgm:pt>
    <dgm:pt modelId="{9E33500D-9E74-4F90-8F87-106FE49255D8}" type="pres">
      <dgm:prSet presAssocID="{F29CDF34-0635-43C8-8849-5AD004B8B8C4}" presName="rootText" presStyleLbl="node3" presStyleIdx="2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B474D6A0-FD2C-4C7F-B88D-F147AC671FED}" type="pres">
      <dgm:prSet presAssocID="{F29CDF34-0635-43C8-8849-5AD004B8B8C4}" presName="rootConnector" presStyleLbl="node3" presStyleIdx="2" presStyleCnt="3"/>
      <dgm:spPr/>
      <dgm:t>
        <a:bodyPr/>
        <a:lstStyle/>
        <a:p>
          <a:endParaRPr lang="fr-FR"/>
        </a:p>
      </dgm:t>
    </dgm:pt>
    <dgm:pt modelId="{3E205168-4F44-4A1F-9A70-E1CD51500AAB}" type="pres">
      <dgm:prSet presAssocID="{F29CDF34-0635-43C8-8849-5AD004B8B8C4}" presName="hierChild4" presStyleCnt="0"/>
      <dgm:spPr/>
    </dgm:pt>
    <dgm:pt modelId="{1D551CC1-0E6D-433A-8041-C3BBFFF507B9}" type="pres">
      <dgm:prSet presAssocID="{F29CDF34-0635-43C8-8849-5AD004B8B8C4}" presName="hierChild5" presStyleCnt="0"/>
      <dgm:spPr/>
    </dgm:pt>
    <dgm:pt modelId="{AC49CC61-2466-4FD4-9C40-E4A8B3DA8E2F}" type="pres">
      <dgm:prSet presAssocID="{7B0CFD0D-65D6-409B-8647-4A914318A5BF}" presName="hierChild5" presStyleCnt="0"/>
      <dgm:spPr/>
    </dgm:pt>
    <dgm:pt modelId="{2D69B1C3-230F-44E2-B0BD-24FFC4A5E02C}" type="pres">
      <dgm:prSet presAssocID="{F59AC425-BC83-4D71-9923-3D142AC11568}" presName="hierChild3" presStyleCnt="0"/>
      <dgm:spPr/>
    </dgm:pt>
  </dgm:ptLst>
  <dgm:cxnLst>
    <dgm:cxn modelId="{68CA022A-96AE-4EC6-90DE-DC3EA092E21D}" type="presOf" srcId="{8B918A15-7814-4AA5-85EC-8C617D9C9AB5}" destId="{080A186E-1064-46E5-8D38-78710BFA7BF6}" srcOrd="0" destOrd="0" presId="urn:microsoft.com/office/officeart/2005/8/layout/orgChart1"/>
    <dgm:cxn modelId="{781E3102-7BD2-442D-A3FA-92A9FE38D874}" srcId="{5F7C32FE-E89C-4D90-AC3B-80DE2E86BF69}" destId="{3951DFDB-971A-479B-A9A1-2CB6701CB780}" srcOrd="0" destOrd="0" parTransId="{135081AF-F2B0-425B-9A66-9B456DFC5662}" sibTransId="{6DF22472-85FC-442B-AB3C-E73AE338F464}"/>
    <dgm:cxn modelId="{E5F51C66-7B83-428A-9809-C4F030E19255}" type="presOf" srcId="{2990C0A8-5A36-4D8D-B888-0548F965292F}" destId="{58E691BC-A08C-4CDB-93FD-D7D3F675DDF0}" srcOrd="1" destOrd="0" presId="urn:microsoft.com/office/officeart/2005/8/layout/orgChart1"/>
    <dgm:cxn modelId="{7FAA7030-8B9A-4074-8FF2-F753B65F6AFB}" type="presOf" srcId="{3951DFDB-971A-479B-A9A1-2CB6701CB780}" destId="{8F855BEE-C1E4-4478-83BF-045F852AA84A}" srcOrd="0" destOrd="0" presId="urn:microsoft.com/office/officeart/2005/8/layout/orgChart1"/>
    <dgm:cxn modelId="{568D51AD-F75C-4708-AE4D-EA6328AA766E}" type="presOf" srcId="{5F7C32FE-E89C-4D90-AC3B-80DE2E86BF69}" destId="{63A8AD0C-3712-40AF-B399-063C0B2CD574}" srcOrd="0" destOrd="0" presId="urn:microsoft.com/office/officeart/2005/8/layout/orgChart1"/>
    <dgm:cxn modelId="{8F5F94F1-2F43-47EE-9ACA-B81EFBCA4491}" srcId="{F59AC425-BC83-4D71-9923-3D142AC11568}" destId="{7B0CFD0D-65D6-409B-8647-4A914318A5BF}" srcOrd="2" destOrd="0" parTransId="{D3DBBFBE-7906-4DB0-A41C-94D500BC7C9F}" sibTransId="{C2A669B9-4906-4C73-9268-1AF7DD27B3DA}"/>
    <dgm:cxn modelId="{E92E4072-FFFB-4F0E-B36E-337EE0185072}" type="presOf" srcId="{7B0CFD0D-65D6-409B-8647-4A914318A5BF}" destId="{9ED0D886-7DDB-4CEA-A5CB-07996BAEDE24}" srcOrd="1" destOrd="0" presId="urn:microsoft.com/office/officeart/2005/8/layout/orgChart1"/>
    <dgm:cxn modelId="{A0766A43-30AF-4FEF-9EBC-91CF107B5FC0}" type="presOf" srcId="{5F7C32FE-E89C-4D90-AC3B-80DE2E86BF69}" destId="{B86779B5-C2CE-4D24-8C2F-314542782238}" srcOrd="1" destOrd="0" presId="urn:microsoft.com/office/officeart/2005/8/layout/orgChart1"/>
    <dgm:cxn modelId="{08CA393D-5186-4962-B569-246F50C386DC}" type="presOf" srcId="{5A4EB2F9-45FF-48ED-8435-C43FF9A5E853}" destId="{3D047A2F-DBC9-402E-9351-6A01E4FF8F23}" srcOrd="0" destOrd="0" presId="urn:microsoft.com/office/officeart/2005/8/layout/orgChart1"/>
    <dgm:cxn modelId="{477C5114-FA11-44BD-AA1E-2D48351CF69E}" type="presOf" srcId="{155F8918-253F-4865-BBEF-5460AB2071FB}" destId="{C5ECDFFE-2CF7-48EB-84DC-EE05EDEBBE26}" srcOrd="0" destOrd="0" presId="urn:microsoft.com/office/officeart/2005/8/layout/orgChart1"/>
    <dgm:cxn modelId="{ED04A0F0-E890-4F74-87CD-73700B791243}" type="presOf" srcId="{DA2FB266-8D93-4C38-BD1B-864E1DD39B96}" destId="{975D95D6-703A-4063-B1F4-B50023BFFF9D}" srcOrd="0" destOrd="0" presId="urn:microsoft.com/office/officeart/2005/8/layout/orgChart1"/>
    <dgm:cxn modelId="{A774A404-3004-4832-84E4-2BC5E7706185}" srcId="{F59AC425-BC83-4D71-9923-3D142AC11568}" destId="{5F7C32FE-E89C-4D90-AC3B-80DE2E86BF69}" srcOrd="1" destOrd="0" parTransId="{8B918A15-7814-4AA5-85EC-8C617D9C9AB5}" sibTransId="{1E6F5BDE-EC45-4D96-9078-D73412F95E91}"/>
    <dgm:cxn modelId="{A573A1A6-64D3-41BA-BE8C-5759BDAEE87E}" type="presOf" srcId="{135081AF-F2B0-425B-9A66-9B456DFC5662}" destId="{FE23D7AD-EBB7-4F37-8601-A1968C1A0BCF}" srcOrd="0" destOrd="0" presId="urn:microsoft.com/office/officeart/2005/8/layout/orgChart1"/>
    <dgm:cxn modelId="{87332333-E330-46F4-B04B-B4337A89C6A7}" type="presOf" srcId="{F59AC425-BC83-4D71-9923-3D142AC11568}" destId="{927A32DD-90E9-49C9-9B11-6A13C51DD168}" srcOrd="1" destOrd="0" presId="urn:microsoft.com/office/officeart/2005/8/layout/orgChart1"/>
    <dgm:cxn modelId="{6722B32A-B540-481F-BE8D-42EABBD65083}" srcId="{F59AC425-BC83-4D71-9923-3D142AC11568}" destId="{155F8918-253F-4865-BBEF-5460AB2071FB}" srcOrd="0" destOrd="0" parTransId="{31DDD59A-03A3-4CC7-A855-E42B2D6BC007}" sibTransId="{2E050E5A-28B8-4725-8BA2-B14105F5FD3B}"/>
    <dgm:cxn modelId="{342BCCED-4FEC-411E-B6AB-2E23C49EC53F}" type="presOf" srcId="{2990C0A8-5A36-4D8D-B888-0548F965292F}" destId="{A28FE67D-64FC-4E32-AB32-8BF7F276579F}" srcOrd="0" destOrd="0" presId="urn:microsoft.com/office/officeart/2005/8/layout/orgChart1"/>
    <dgm:cxn modelId="{F69D82E1-CD37-44D1-AF91-B99C31EA85D4}" type="presOf" srcId="{3951DFDB-971A-479B-A9A1-2CB6701CB780}" destId="{808B1A37-5A9D-4513-9D86-1254AEE54078}" srcOrd="1" destOrd="0" presId="urn:microsoft.com/office/officeart/2005/8/layout/orgChart1"/>
    <dgm:cxn modelId="{D9182EB0-4C07-4089-9BE1-B6B395653CD3}" srcId="{7B0CFD0D-65D6-409B-8647-4A914318A5BF}" destId="{F29CDF34-0635-43C8-8849-5AD004B8B8C4}" srcOrd="0" destOrd="0" parTransId="{7ABA334A-9707-4FBA-8B06-86EA96E04F64}" sibTransId="{5F9D11D5-3C41-4544-8B28-200B4EC336B8}"/>
    <dgm:cxn modelId="{A6D47B08-ED74-469E-8FFB-0C858A19D723}" type="presOf" srcId="{7B0CFD0D-65D6-409B-8647-4A914318A5BF}" destId="{F729AE24-F84B-4E4C-ABF3-13B212DDCE11}" srcOrd="0" destOrd="0" presId="urn:microsoft.com/office/officeart/2005/8/layout/orgChart1"/>
    <dgm:cxn modelId="{F479BB0E-7713-44C4-A185-8789DE43626C}" srcId="{155F8918-253F-4865-BBEF-5460AB2071FB}" destId="{2990C0A8-5A36-4D8D-B888-0548F965292F}" srcOrd="0" destOrd="0" parTransId="{DA2FB266-8D93-4C38-BD1B-864E1DD39B96}" sibTransId="{4FE0D056-22F4-4BD5-B8DC-8297C7CE6442}"/>
    <dgm:cxn modelId="{8A4171D5-366F-40EA-8B86-39DA8B376C9A}" type="presOf" srcId="{F29CDF34-0635-43C8-8849-5AD004B8B8C4}" destId="{9E33500D-9E74-4F90-8F87-106FE49255D8}" srcOrd="0" destOrd="0" presId="urn:microsoft.com/office/officeart/2005/8/layout/orgChart1"/>
    <dgm:cxn modelId="{36FB642B-E6A5-4BEF-B3FD-8481C764E491}" type="presOf" srcId="{155F8918-253F-4865-BBEF-5460AB2071FB}" destId="{203C3FDE-2AED-43BF-B3F3-DCE5EB620A42}" srcOrd="1" destOrd="0" presId="urn:microsoft.com/office/officeart/2005/8/layout/orgChart1"/>
    <dgm:cxn modelId="{C6CFAC26-DE76-4AB5-9688-1600C9570903}" type="presOf" srcId="{31DDD59A-03A3-4CC7-A855-E42B2D6BC007}" destId="{88C18F4F-73C7-4140-8D46-C42D9CF77756}" srcOrd="0" destOrd="0" presId="urn:microsoft.com/office/officeart/2005/8/layout/orgChart1"/>
    <dgm:cxn modelId="{D4910309-D6C5-4998-AC0A-F6C0DDA61F23}" type="presOf" srcId="{F59AC425-BC83-4D71-9923-3D142AC11568}" destId="{9EE8F979-2A7D-4B50-B88F-2EC0ADD90E8E}" srcOrd="0" destOrd="0" presId="urn:microsoft.com/office/officeart/2005/8/layout/orgChart1"/>
    <dgm:cxn modelId="{A43A9B30-676A-4099-B72B-2735115A2722}" type="presOf" srcId="{7ABA334A-9707-4FBA-8B06-86EA96E04F64}" destId="{05E7B48A-400D-48FC-9714-C518CDC2EB1D}" srcOrd="0" destOrd="0" presId="urn:microsoft.com/office/officeart/2005/8/layout/orgChart1"/>
    <dgm:cxn modelId="{FC816DC8-F009-46F1-928F-812661512B39}" type="presOf" srcId="{D3DBBFBE-7906-4DB0-A41C-94D500BC7C9F}" destId="{CFBCDCEA-54F0-44B2-B8A6-5EC5DEDD54FE}" srcOrd="0" destOrd="0" presId="urn:microsoft.com/office/officeart/2005/8/layout/orgChart1"/>
    <dgm:cxn modelId="{A78E9C06-691F-4E3D-8B9B-997251FE8FDD}" type="presOf" srcId="{F29CDF34-0635-43C8-8849-5AD004B8B8C4}" destId="{B474D6A0-FD2C-4C7F-B88D-F147AC671FED}" srcOrd="1" destOrd="0" presId="urn:microsoft.com/office/officeart/2005/8/layout/orgChart1"/>
    <dgm:cxn modelId="{BD780C83-32BE-43D7-B480-12694C73118D}" srcId="{5A4EB2F9-45FF-48ED-8435-C43FF9A5E853}" destId="{F59AC425-BC83-4D71-9923-3D142AC11568}" srcOrd="0" destOrd="0" parTransId="{51A6C36A-FE5F-4C88-87F1-04BCE5872AE4}" sibTransId="{2BBB7510-5924-43BF-97D7-5D02E678DB97}"/>
    <dgm:cxn modelId="{EA039774-C0B3-469C-A291-2DBB25B8357F}" type="presParOf" srcId="{3D047A2F-DBC9-402E-9351-6A01E4FF8F23}" destId="{15E021EC-FAE3-4555-8E48-B96E64C12BBB}" srcOrd="0" destOrd="0" presId="urn:microsoft.com/office/officeart/2005/8/layout/orgChart1"/>
    <dgm:cxn modelId="{F00E9093-6E08-4049-AF95-33F2F9B42BDE}" type="presParOf" srcId="{15E021EC-FAE3-4555-8E48-B96E64C12BBB}" destId="{6B3E04A8-0870-452B-92A8-2BA90027077B}" srcOrd="0" destOrd="0" presId="urn:microsoft.com/office/officeart/2005/8/layout/orgChart1"/>
    <dgm:cxn modelId="{57F761C6-B4B8-431B-80A5-6D2F7F6AF307}" type="presParOf" srcId="{6B3E04A8-0870-452B-92A8-2BA90027077B}" destId="{9EE8F979-2A7D-4B50-B88F-2EC0ADD90E8E}" srcOrd="0" destOrd="0" presId="urn:microsoft.com/office/officeart/2005/8/layout/orgChart1"/>
    <dgm:cxn modelId="{D4ECB029-2A77-476E-9C32-9D5125B6DC44}" type="presParOf" srcId="{6B3E04A8-0870-452B-92A8-2BA90027077B}" destId="{927A32DD-90E9-49C9-9B11-6A13C51DD168}" srcOrd="1" destOrd="0" presId="urn:microsoft.com/office/officeart/2005/8/layout/orgChart1"/>
    <dgm:cxn modelId="{3BA62535-A127-4A8F-B041-770DF8932796}" type="presParOf" srcId="{15E021EC-FAE3-4555-8E48-B96E64C12BBB}" destId="{63C196E6-6B3C-4425-B2EB-C0E1639F30CE}" srcOrd="1" destOrd="0" presId="urn:microsoft.com/office/officeart/2005/8/layout/orgChart1"/>
    <dgm:cxn modelId="{D1334491-6544-4EBA-B6BC-64C434817C1A}" type="presParOf" srcId="{63C196E6-6B3C-4425-B2EB-C0E1639F30CE}" destId="{88C18F4F-73C7-4140-8D46-C42D9CF77756}" srcOrd="0" destOrd="0" presId="urn:microsoft.com/office/officeart/2005/8/layout/orgChart1"/>
    <dgm:cxn modelId="{DDB737C5-FF7F-46F5-9059-1EFCFCA1480C}" type="presParOf" srcId="{63C196E6-6B3C-4425-B2EB-C0E1639F30CE}" destId="{9C86ADA5-1B47-4221-98B4-AEFC48B0D04A}" srcOrd="1" destOrd="0" presId="urn:microsoft.com/office/officeart/2005/8/layout/orgChart1"/>
    <dgm:cxn modelId="{BE2656B3-8B60-485E-A24B-AA9CC9F85C91}" type="presParOf" srcId="{9C86ADA5-1B47-4221-98B4-AEFC48B0D04A}" destId="{AE83C0D6-374C-430D-9BA6-488DDA2401CC}" srcOrd="0" destOrd="0" presId="urn:microsoft.com/office/officeart/2005/8/layout/orgChart1"/>
    <dgm:cxn modelId="{8BE0181C-9223-4A30-90FF-4F4E9040E092}" type="presParOf" srcId="{AE83C0D6-374C-430D-9BA6-488DDA2401CC}" destId="{C5ECDFFE-2CF7-48EB-84DC-EE05EDEBBE26}" srcOrd="0" destOrd="0" presId="urn:microsoft.com/office/officeart/2005/8/layout/orgChart1"/>
    <dgm:cxn modelId="{03539F36-4EBB-4BA5-9083-F6277EA13E38}" type="presParOf" srcId="{AE83C0D6-374C-430D-9BA6-488DDA2401CC}" destId="{203C3FDE-2AED-43BF-B3F3-DCE5EB620A42}" srcOrd="1" destOrd="0" presId="urn:microsoft.com/office/officeart/2005/8/layout/orgChart1"/>
    <dgm:cxn modelId="{4895ED13-6B69-4649-9C8E-121E5F9072DD}" type="presParOf" srcId="{9C86ADA5-1B47-4221-98B4-AEFC48B0D04A}" destId="{A76287A1-7EE5-4881-AFF6-48CC7FF0D53F}" srcOrd="1" destOrd="0" presId="urn:microsoft.com/office/officeart/2005/8/layout/orgChart1"/>
    <dgm:cxn modelId="{FA864DB9-CD8C-4EC4-B441-05ECF418644E}" type="presParOf" srcId="{A76287A1-7EE5-4881-AFF6-48CC7FF0D53F}" destId="{975D95D6-703A-4063-B1F4-B50023BFFF9D}" srcOrd="0" destOrd="0" presId="urn:microsoft.com/office/officeart/2005/8/layout/orgChart1"/>
    <dgm:cxn modelId="{5B0FBE3A-9076-42CA-BFF8-CE8FA8654647}" type="presParOf" srcId="{A76287A1-7EE5-4881-AFF6-48CC7FF0D53F}" destId="{7AEE28F8-6662-491D-97B7-4A0A8A5841AE}" srcOrd="1" destOrd="0" presId="urn:microsoft.com/office/officeart/2005/8/layout/orgChart1"/>
    <dgm:cxn modelId="{49DB6984-B94F-487B-941D-84BDCCFA83CF}" type="presParOf" srcId="{7AEE28F8-6662-491D-97B7-4A0A8A5841AE}" destId="{FF652153-58E4-4BCB-B8C7-69830D49E884}" srcOrd="0" destOrd="0" presId="urn:microsoft.com/office/officeart/2005/8/layout/orgChart1"/>
    <dgm:cxn modelId="{700B70F6-D9E5-49EB-97E9-C65E3A46C693}" type="presParOf" srcId="{FF652153-58E4-4BCB-B8C7-69830D49E884}" destId="{A28FE67D-64FC-4E32-AB32-8BF7F276579F}" srcOrd="0" destOrd="0" presId="urn:microsoft.com/office/officeart/2005/8/layout/orgChart1"/>
    <dgm:cxn modelId="{106444F1-93A3-47C5-8B0B-FFC3099FBA32}" type="presParOf" srcId="{FF652153-58E4-4BCB-B8C7-69830D49E884}" destId="{58E691BC-A08C-4CDB-93FD-D7D3F675DDF0}" srcOrd="1" destOrd="0" presId="urn:microsoft.com/office/officeart/2005/8/layout/orgChart1"/>
    <dgm:cxn modelId="{5E9728D0-CC55-4524-A12B-7354749087BE}" type="presParOf" srcId="{7AEE28F8-6662-491D-97B7-4A0A8A5841AE}" destId="{989F7607-84A3-4D25-AD20-7A1CA6D763C9}" srcOrd="1" destOrd="0" presId="urn:microsoft.com/office/officeart/2005/8/layout/orgChart1"/>
    <dgm:cxn modelId="{E9842BE1-7008-439A-AD3D-FC03651A722B}" type="presParOf" srcId="{7AEE28F8-6662-491D-97B7-4A0A8A5841AE}" destId="{D0DAD7D1-FBAB-4C67-81DD-6ED4E0658875}" srcOrd="2" destOrd="0" presId="urn:microsoft.com/office/officeart/2005/8/layout/orgChart1"/>
    <dgm:cxn modelId="{6FD97B31-335A-47C1-9CE2-793C83B68115}" type="presParOf" srcId="{9C86ADA5-1B47-4221-98B4-AEFC48B0D04A}" destId="{BE912840-CB65-4EE6-B66A-B95DBD117412}" srcOrd="2" destOrd="0" presId="urn:microsoft.com/office/officeart/2005/8/layout/orgChart1"/>
    <dgm:cxn modelId="{E33798BE-B8EB-4883-80FA-26F930B65CA3}" type="presParOf" srcId="{63C196E6-6B3C-4425-B2EB-C0E1639F30CE}" destId="{080A186E-1064-46E5-8D38-78710BFA7BF6}" srcOrd="2" destOrd="0" presId="urn:microsoft.com/office/officeart/2005/8/layout/orgChart1"/>
    <dgm:cxn modelId="{AFD2FBF9-FD16-4B7C-9489-CEAF3C615EC1}" type="presParOf" srcId="{63C196E6-6B3C-4425-B2EB-C0E1639F30CE}" destId="{E5654590-87C7-4FFD-A5BD-23D86AA9B9CF}" srcOrd="3" destOrd="0" presId="urn:microsoft.com/office/officeart/2005/8/layout/orgChart1"/>
    <dgm:cxn modelId="{0B9D762C-D62B-41DE-B358-3764F5D654B6}" type="presParOf" srcId="{E5654590-87C7-4FFD-A5BD-23D86AA9B9CF}" destId="{7D9CF4BE-FDBB-42C5-A383-3353187A7A94}" srcOrd="0" destOrd="0" presId="urn:microsoft.com/office/officeart/2005/8/layout/orgChart1"/>
    <dgm:cxn modelId="{3D6BC7F8-1D9A-423A-8FA7-1986BD59E41B}" type="presParOf" srcId="{7D9CF4BE-FDBB-42C5-A383-3353187A7A94}" destId="{63A8AD0C-3712-40AF-B399-063C0B2CD574}" srcOrd="0" destOrd="0" presId="urn:microsoft.com/office/officeart/2005/8/layout/orgChart1"/>
    <dgm:cxn modelId="{404D8D01-3060-408F-BE99-60955FCBDD17}" type="presParOf" srcId="{7D9CF4BE-FDBB-42C5-A383-3353187A7A94}" destId="{B86779B5-C2CE-4D24-8C2F-314542782238}" srcOrd="1" destOrd="0" presId="urn:microsoft.com/office/officeart/2005/8/layout/orgChart1"/>
    <dgm:cxn modelId="{9E5B9D22-C2D7-4353-87A3-0488578CBF41}" type="presParOf" srcId="{E5654590-87C7-4FFD-A5BD-23D86AA9B9CF}" destId="{B361CB45-41F9-4DE5-88BA-D3576DEBE857}" srcOrd="1" destOrd="0" presId="urn:microsoft.com/office/officeart/2005/8/layout/orgChart1"/>
    <dgm:cxn modelId="{B4B9C11F-0E1D-4881-9A8A-73268037E116}" type="presParOf" srcId="{B361CB45-41F9-4DE5-88BA-D3576DEBE857}" destId="{FE23D7AD-EBB7-4F37-8601-A1968C1A0BCF}" srcOrd="0" destOrd="0" presId="urn:microsoft.com/office/officeart/2005/8/layout/orgChart1"/>
    <dgm:cxn modelId="{EB2282D4-1E23-4BB1-8651-F4F967B1B94F}" type="presParOf" srcId="{B361CB45-41F9-4DE5-88BA-D3576DEBE857}" destId="{FDBC342A-43C3-41AD-9053-838F2B56028E}" srcOrd="1" destOrd="0" presId="urn:microsoft.com/office/officeart/2005/8/layout/orgChart1"/>
    <dgm:cxn modelId="{18E555B4-81BD-4CE5-95C6-8DB22F56D0CF}" type="presParOf" srcId="{FDBC342A-43C3-41AD-9053-838F2B56028E}" destId="{D1901BEE-E5C8-47FA-9342-4472869A5A13}" srcOrd="0" destOrd="0" presId="urn:microsoft.com/office/officeart/2005/8/layout/orgChart1"/>
    <dgm:cxn modelId="{C4EE03F9-0B21-43E3-A888-D4FDD32B03FC}" type="presParOf" srcId="{D1901BEE-E5C8-47FA-9342-4472869A5A13}" destId="{8F855BEE-C1E4-4478-83BF-045F852AA84A}" srcOrd="0" destOrd="0" presId="urn:microsoft.com/office/officeart/2005/8/layout/orgChart1"/>
    <dgm:cxn modelId="{CC2D25B2-3838-4EC0-AC89-5C39E4DDD60C}" type="presParOf" srcId="{D1901BEE-E5C8-47FA-9342-4472869A5A13}" destId="{808B1A37-5A9D-4513-9D86-1254AEE54078}" srcOrd="1" destOrd="0" presId="urn:microsoft.com/office/officeart/2005/8/layout/orgChart1"/>
    <dgm:cxn modelId="{A67ED36E-52CB-4678-A320-A14FE266A9D0}" type="presParOf" srcId="{FDBC342A-43C3-41AD-9053-838F2B56028E}" destId="{E31D1A86-6E01-401D-A0D5-C1737C537E85}" srcOrd="1" destOrd="0" presId="urn:microsoft.com/office/officeart/2005/8/layout/orgChart1"/>
    <dgm:cxn modelId="{9A163F9E-1003-4018-8413-E23331B77A6B}" type="presParOf" srcId="{FDBC342A-43C3-41AD-9053-838F2B56028E}" destId="{8036693F-BAE5-4B6F-A44B-FF5850DDEA18}" srcOrd="2" destOrd="0" presId="urn:microsoft.com/office/officeart/2005/8/layout/orgChart1"/>
    <dgm:cxn modelId="{868F9608-AC39-4F60-9B2A-14D16EDE106E}" type="presParOf" srcId="{E5654590-87C7-4FFD-A5BD-23D86AA9B9CF}" destId="{2EB6E651-A470-4386-AC98-99FD4AA94363}" srcOrd="2" destOrd="0" presId="urn:microsoft.com/office/officeart/2005/8/layout/orgChart1"/>
    <dgm:cxn modelId="{440AD9CB-F722-43D4-9D54-A38BA090EE1C}" type="presParOf" srcId="{63C196E6-6B3C-4425-B2EB-C0E1639F30CE}" destId="{CFBCDCEA-54F0-44B2-B8A6-5EC5DEDD54FE}" srcOrd="4" destOrd="0" presId="urn:microsoft.com/office/officeart/2005/8/layout/orgChart1"/>
    <dgm:cxn modelId="{BAF466E6-842D-47F8-91BA-FA2262D697CC}" type="presParOf" srcId="{63C196E6-6B3C-4425-B2EB-C0E1639F30CE}" destId="{F8C996BC-2338-460A-A505-855F42244DA1}" srcOrd="5" destOrd="0" presId="urn:microsoft.com/office/officeart/2005/8/layout/orgChart1"/>
    <dgm:cxn modelId="{51DC1136-F8E2-412B-B82A-E3A65B57A6E3}" type="presParOf" srcId="{F8C996BC-2338-460A-A505-855F42244DA1}" destId="{2573A790-E213-4204-AD51-8A0087DDE6F3}" srcOrd="0" destOrd="0" presId="urn:microsoft.com/office/officeart/2005/8/layout/orgChart1"/>
    <dgm:cxn modelId="{5A457EBB-7166-458F-87B2-F3A51CBD13B0}" type="presParOf" srcId="{2573A790-E213-4204-AD51-8A0087DDE6F3}" destId="{F729AE24-F84B-4E4C-ABF3-13B212DDCE11}" srcOrd="0" destOrd="0" presId="urn:microsoft.com/office/officeart/2005/8/layout/orgChart1"/>
    <dgm:cxn modelId="{AB3302F3-9A4D-4912-A22C-958BD3250220}" type="presParOf" srcId="{2573A790-E213-4204-AD51-8A0087DDE6F3}" destId="{9ED0D886-7DDB-4CEA-A5CB-07996BAEDE24}" srcOrd="1" destOrd="0" presId="urn:microsoft.com/office/officeart/2005/8/layout/orgChart1"/>
    <dgm:cxn modelId="{8CBF743A-7678-4970-B342-CBBC56364169}" type="presParOf" srcId="{F8C996BC-2338-460A-A505-855F42244DA1}" destId="{F1C79BBD-E00D-41A0-BF80-911326983999}" srcOrd="1" destOrd="0" presId="urn:microsoft.com/office/officeart/2005/8/layout/orgChart1"/>
    <dgm:cxn modelId="{EE9D9497-B671-4C5C-83B2-3D4171365DD5}" type="presParOf" srcId="{F1C79BBD-E00D-41A0-BF80-911326983999}" destId="{05E7B48A-400D-48FC-9714-C518CDC2EB1D}" srcOrd="0" destOrd="0" presId="urn:microsoft.com/office/officeart/2005/8/layout/orgChart1"/>
    <dgm:cxn modelId="{E43B73CC-67B3-4AD7-8CD2-FAE8D6CB1898}" type="presParOf" srcId="{F1C79BBD-E00D-41A0-BF80-911326983999}" destId="{33599D3A-2FA7-4C76-AF7E-F71D07E07177}" srcOrd="1" destOrd="0" presId="urn:microsoft.com/office/officeart/2005/8/layout/orgChart1"/>
    <dgm:cxn modelId="{8574D82C-F117-4EE4-9967-7BC4B359A6E5}" type="presParOf" srcId="{33599D3A-2FA7-4C76-AF7E-F71D07E07177}" destId="{AD8D086C-A169-4F35-868B-DA0A94DD2183}" srcOrd="0" destOrd="0" presId="urn:microsoft.com/office/officeart/2005/8/layout/orgChart1"/>
    <dgm:cxn modelId="{80BF0ACE-1D96-4D19-BB2B-BC9B3C75FE05}" type="presParOf" srcId="{AD8D086C-A169-4F35-868B-DA0A94DD2183}" destId="{9E33500D-9E74-4F90-8F87-106FE49255D8}" srcOrd="0" destOrd="0" presId="urn:microsoft.com/office/officeart/2005/8/layout/orgChart1"/>
    <dgm:cxn modelId="{001E5CF7-474D-4D29-A6BD-BE6AB20D3B88}" type="presParOf" srcId="{AD8D086C-A169-4F35-868B-DA0A94DD2183}" destId="{B474D6A0-FD2C-4C7F-B88D-F147AC671FED}" srcOrd="1" destOrd="0" presId="urn:microsoft.com/office/officeart/2005/8/layout/orgChart1"/>
    <dgm:cxn modelId="{83BE538A-EC84-48C2-8EA9-1D66D27482EC}" type="presParOf" srcId="{33599D3A-2FA7-4C76-AF7E-F71D07E07177}" destId="{3E205168-4F44-4A1F-9A70-E1CD51500AAB}" srcOrd="1" destOrd="0" presId="urn:microsoft.com/office/officeart/2005/8/layout/orgChart1"/>
    <dgm:cxn modelId="{EBAC93F3-B774-4168-BFC5-01B0198B0870}" type="presParOf" srcId="{33599D3A-2FA7-4C76-AF7E-F71D07E07177}" destId="{1D551CC1-0E6D-433A-8041-C3BBFFF507B9}" srcOrd="2" destOrd="0" presId="urn:microsoft.com/office/officeart/2005/8/layout/orgChart1"/>
    <dgm:cxn modelId="{4F95E677-71FD-4556-8FEB-43550314CB6D}" type="presParOf" srcId="{F8C996BC-2338-460A-A505-855F42244DA1}" destId="{AC49CC61-2466-4FD4-9C40-E4A8B3DA8E2F}" srcOrd="2" destOrd="0" presId="urn:microsoft.com/office/officeart/2005/8/layout/orgChart1"/>
    <dgm:cxn modelId="{6ECC6AFC-8E80-4055-8FDB-B681235A8871}" type="presParOf" srcId="{15E021EC-FAE3-4555-8E48-B96E64C12BBB}" destId="{2D69B1C3-230F-44E2-B0BD-24FFC4A5E02C}" srcOrd="2" destOrd="0" presId="urn:microsoft.com/office/officeart/2005/8/layout/orgChart1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1D8C0C-A739-469E-822B-14BFF90684B6}" type="doc">
      <dgm:prSet loTypeId="urn:microsoft.com/office/officeart/2005/8/layout/orgChart1" loCatId="hierarchy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fr-FR"/>
        </a:p>
      </dgm:t>
    </dgm:pt>
    <dgm:pt modelId="{1E68A596-B3B1-4BEA-A68F-7E6864A4F280}">
      <dgm:prSet phldrT="[Texte]" custT="1"/>
      <dgm:spPr>
        <a:xfrm>
          <a:off x="2749697" y="497953"/>
          <a:ext cx="2088800" cy="840011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30 </a:t>
          </a:r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femmes </a:t>
          </a:r>
        </a:p>
      </dgm:t>
    </dgm:pt>
    <dgm:pt modelId="{11CB4FD1-9D6E-4A4F-AE0D-7F260F5F653B}" type="parTrans" cxnId="{BE6D0426-6417-4001-B5AF-ACC14356D2DF}">
      <dgm:prSet/>
      <dgm:spPr/>
      <dgm:t>
        <a:bodyPr/>
        <a:lstStyle/>
        <a:p>
          <a:endParaRPr lang="fr-FR"/>
        </a:p>
      </dgm:t>
    </dgm:pt>
    <dgm:pt modelId="{D559EAAB-7C23-4ADC-9401-DC09413560AC}" type="sibTrans" cxnId="{BE6D0426-6417-4001-B5AF-ACC14356D2DF}">
      <dgm:prSet/>
      <dgm:spPr/>
      <dgm:t>
        <a:bodyPr/>
        <a:lstStyle/>
        <a:p>
          <a:endParaRPr lang="fr-FR"/>
        </a:p>
      </dgm:t>
    </dgm:pt>
    <dgm:pt modelId="{1E8921D2-0C05-4991-A8B6-79ACA20915AC}">
      <dgm:prSet phldrT="[Texte]" custT="1"/>
      <dgm:spPr>
        <a:xfrm>
          <a:off x="720" y="1801354"/>
          <a:ext cx="2088800" cy="1044400"/>
        </a:xfrm>
        <a:prstGeom prst="rect">
          <a:avLst/>
        </a:prstGeom>
        <a:solidFill>
          <a:srgbClr val="C9E5CC"/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Euthyroïdie</a:t>
          </a:r>
        </a:p>
        <a:p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(25 ; 83,33%)</a:t>
          </a:r>
        </a:p>
      </dgm:t>
    </dgm:pt>
    <dgm:pt modelId="{3FDA06F2-6C28-4D36-8AB4-BD3C018D1654}" type="parTrans" cxnId="{4767D5BA-B6EF-4BAC-B600-61C1CA9582EE}">
      <dgm:prSet/>
      <dgm:spPr>
        <a:xfrm>
          <a:off x="1045120" y="1337964"/>
          <a:ext cx="2748976" cy="463390"/>
        </a:xfrm>
        <a:custGeom>
          <a:avLst/>
          <a:gdLst/>
          <a:ahLst/>
          <a:cxnLst/>
          <a:rect l="0" t="0" r="0" b="0"/>
          <a:pathLst>
            <a:path>
              <a:moveTo>
                <a:pt x="2251196" y="0"/>
              </a:moveTo>
              <a:lnTo>
                <a:pt x="2251196" y="199732"/>
              </a:lnTo>
              <a:lnTo>
                <a:pt x="0" y="199732"/>
              </a:lnTo>
              <a:lnTo>
                <a:pt x="0" y="37921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0DBB261C-3F97-4828-88B9-F8C33CF17FC7}" type="sibTrans" cxnId="{4767D5BA-B6EF-4BAC-B600-61C1CA9582EE}">
      <dgm:prSet/>
      <dgm:spPr/>
      <dgm:t>
        <a:bodyPr/>
        <a:lstStyle/>
        <a:p>
          <a:endParaRPr lang="fr-FR"/>
        </a:p>
      </dgm:t>
    </dgm:pt>
    <dgm:pt modelId="{9E3DE4BD-579E-45F6-9330-3FC761B3614C}">
      <dgm:prSet phldrT="[Texte]" custT="1"/>
      <dgm:spPr>
        <a:xfrm>
          <a:off x="5656654" y="1803527"/>
          <a:ext cx="2274495" cy="104440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</a:t>
          </a:r>
          <a:endParaRPr lang="fr-FR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Schoolbook" panose="02040604050505020304" pitchFamily="18" charset="0"/>
            <a:ea typeface="+mn-ea"/>
            <a:cs typeface="Times New Roman" panose="02020603050405020304" pitchFamily="18" charset="0"/>
          </a:endParaRPr>
        </a:p>
        <a:p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 ; 0%)</a:t>
          </a:r>
        </a:p>
      </dgm:t>
    </dgm:pt>
    <dgm:pt modelId="{337BF8D7-402A-4274-8065-088A008621B3}" type="parTrans" cxnId="{C5E1979C-B056-466F-9A88-4C74CF74C369}">
      <dgm:prSet/>
      <dgm:spPr>
        <a:xfrm>
          <a:off x="3794097" y="1337964"/>
          <a:ext cx="2999804" cy="4655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10"/>
              </a:lnTo>
              <a:lnTo>
                <a:pt x="2466442" y="201510"/>
              </a:lnTo>
              <a:lnTo>
                <a:pt x="2466442" y="380995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EBE374C0-A52D-478B-BA19-4A0081210B5A}" type="sibTrans" cxnId="{C5E1979C-B056-466F-9A88-4C74CF74C369}">
      <dgm:prSet/>
      <dgm:spPr/>
      <dgm:t>
        <a:bodyPr/>
        <a:lstStyle/>
        <a:p>
          <a:endParaRPr lang="fr-FR"/>
        </a:p>
      </dgm:t>
    </dgm:pt>
    <dgm:pt modelId="{4DF81C8B-6B4F-42C3-B7C9-17335DB39251}">
      <dgm:prSet custT="1"/>
      <dgm:spPr>
        <a:xfrm>
          <a:off x="2555950" y="1812488"/>
          <a:ext cx="2486487" cy="1044400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Hypothyroïdie</a:t>
          </a:r>
        </a:p>
        <a:p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(5 ; 16,67%)</a:t>
          </a:r>
        </a:p>
      </dgm:t>
    </dgm:pt>
    <dgm:pt modelId="{6A1067F7-ACC1-462D-9FEB-8256817B2383}" type="parTrans" cxnId="{FA6AA7E8-CBD4-4955-9330-829056F6B21E}">
      <dgm:prSet/>
      <dgm:spPr>
        <a:xfrm>
          <a:off x="3748377" y="1337964"/>
          <a:ext cx="91440" cy="4745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843"/>
              </a:lnTo>
              <a:lnTo>
                <a:pt x="47318" y="208843"/>
              </a:lnTo>
              <a:lnTo>
                <a:pt x="47318" y="388328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DC2DC4E4-C709-4386-A86C-373240BF0786}" type="sibTrans" cxnId="{FA6AA7E8-CBD4-4955-9330-829056F6B21E}">
      <dgm:prSet/>
      <dgm:spPr/>
      <dgm:t>
        <a:bodyPr/>
        <a:lstStyle/>
        <a:p>
          <a:endParaRPr lang="fr-FR"/>
        </a:p>
      </dgm:t>
    </dgm:pt>
    <dgm:pt modelId="{DCF6B7AE-A509-4CB8-843D-DC44B2BF80E2}">
      <dgm:prSet custT="1"/>
      <dgm:spPr>
        <a:xfrm>
          <a:off x="2507281" y="4234557"/>
          <a:ext cx="2547898" cy="837671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FT4/FT3 normaux(100%)</a:t>
          </a:r>
        </a:p>
      </dgm:t>
    </dgm:pt>
    <dgm:pt modelId="{12B4794F-B237-48FC-8438-6932761E5A4E}" type="parTrans" cxnId="{9B361AB3-A608-447F-998B-4783EF93549C}">
      <dgm:prSet/>
      <dgm:spPr>
        <a:xfrm>
          <a:off x="3735510" y="2856888"/>
          <a:ext cx="91440" cy="1377668"/>
        </a:xfrm>
        <a:custGeom>
          <a:avLst/>
          <a:gdLst/>
          <a:ahLst/>
          <a:cxnLst/>
          <a:rect l="0" t="0" r="0" b="0"/>
          <a:pathLst>
            <a:path>
              <a:moveTo>
                <a:pt x="60420" y="0"/>
              </a:moveTo>
              <a:lnTo>
                <a:pt x="60420" y="947937"/>
              </a:lnTo>
              <a:lnTo>
                <a:pt x="45720" y="947937"/>
              </a:lnTo>
              <a:lnTo>
                <a:pt x="45720" y="112742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3F441A49-4F08-40C1-B92A-0EAF64598DA7}" type="sibTrans" cxnId="{9B361AB3-A608-447F-998B-4783EF93549C}">
      <dgm:prSet/>
      <dgm:spPr/>
      <dgm:t>
        <a:bodyPr/>
        <a:lstStyle/>
        <a:p>
          <a:endParaRPr lang="fr-FR"/>
        </a:p>
      </dgm:t>
    </dgm:pt>
    <dgm:pt modelId="{B2575791-E152-4B78-A155-65F0B42E0AB8}">
      <dgm:prSet custT="1"/>
      <dgm:spPr>
        <a:xfrm>
          <a:off x="2933913" y="5033934"/>
          <a:ext cx="4788262" cy="603277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fr-FR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100% en Hypothyroïdie infraclinique</a:t>
          </a:r>
        </a:p>
      </dgm:t>
    </dgm:pt>
    <dgm:pt modelId="{FD01D7DD-DE2F-409B-993E-9A75FF4C3490}" type="parTrans" cxnId="{B77D42AE-6BF5-4674-89D5-801CFD9AA6FD}">
      <dgm:prSet/>
      <dgm:spPr>
        <a:xfrm>
          <a:off x="2762071" y="5072228"/>
          <a:ext cx="171842" cy="2633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6376"/>
              </a:lnTo>
              <a:lnTo>
                <a:pt x="129992" y="666376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9A8873C8-08A1-4AA7-AE01-139D4EDECF54}" type="sibTrans" cxnId="{B77D42AE-6BF5-4674-89D5-801CFD9AA6FD}">
      <dgm:prSet/>
      <dgm:spPr/>
      <dgm:t>
        <a:bodyPr/>
        <a:lstStyle/>
        <a:p>
          <a:endParaRPr lang="fr-FR"/>
        </a:p>
      </dgm:t>
    </dgm:pt>
    <dgm:pt modelId="{57D781CA-6B0C-49E0-939A-47364636541F}" type="pres">
      <dgm:prSet presAssocID="{AD1D8C0C-A739-469E-822B-14BFF90684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B256166A-5F35-4CEE-8343-FC09ABAD5B73}" type="pres">
      <dgm:prSet presAssocID="{1E68A596-B3B1-4BEA-A68F-7E6864A4F280}" presName="hierRoot1" presStyleCnt="0">
        <dgm:presLayoutVars>
          <dgm:hierBranch val="init"/>
        </dgm:presLayoutVars>
      </dgm:prSet>
      <dgm:spPr/>
    </dgm:pt>
    <dgm:pt modelId="{8E997CD8-3977-4B0E-A5BD-EEBAD1418628}" type="pres">
      <dgm:prSet presAssocID="{1E68A596-B3B1-4BEA-A68F-7E6864A4F280}" presName="rootComposite1" presStyleCnt="0"/>
      <dgm:spPr/>
    </dgm:pt>
    <dgm:pt modelId="{CEF1E197-F66C-4588-A60B-74F9EE3E9083}" type="pres">
      <dgm:prSet presAssocID="{1E68A596-B3B1-4BEA-A68F-7E6864A4F280}" presName="rootText1" presStyleLbl="node0" presStyleIdx="0" presStyleCnt="1" custScaleY="80430" custLinFactNeighborX="-354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7E0622B1-3EBD-4463-A234-890D70BDDF7E}" type="pres">
      <dgm:prSet presAssocID="{1E68A596-B3B1-4BEA-A68F-7E6864A4F280}" presName="rootConnector1" presStyleLbl="node1" presStyleIdx="0" presStyleCnt="0"/>
      <dgm:spPr/>
      <dgm:t>
        <a:bodyPr/>
        <a:lstStyle/>
        <a:p>
          <a:endParaRPr lang="fr-FR"/>
        </a:p>
      </dgm:t>
    </dgm:pt>
    <dgm:pt modelId="{7035DF1C-68C9-42FA-810E-C8693D228908}" type="pres">
      <dgm:prSet presAssocID="{1E68A596-B3B1-4BEA-A68F-7E6864A4F280}" presName="hierChild2" presStyleCnt="0"/>
      <dgm:spPr/>
    </dgm:pt>
    <dgm:pt modelId="{F15976F7-7750-49BD-A02C-7C4569393C7D}" type="pres">
      <dgm:prSet presAssocID="{3FDA06F2-6C28-4D36-8AB4-BD3C018D1654}" presName="Name37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2251196" y="0"/>
              </a:moveTo>
              <a:lnTo>
                <a:pt x="2251196" y="199732"/>
              </a:lnTo>
              <a:lnTo>
                <a:pt x="0" y="199732"/>
              </a:lnTo>
              <a:lnTo>
                <a:pt x="0" y="37921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3157FAAD-B98C-4704-8C2E-0853BECF253B}" type="pres">
      <dgm:prSet presAssocID="{1E8921D2-0C05-4991-A8B6-79ACA20915AC}" presName="hierRoot2" presStyleCnt="0">
        <dgm:presLayoutVars>
          <dgm:hierBranch val="init"/>
        </dgm:presLayoutVars>
      </dgm:prSet>
      <dgm:spPr/>
    </dgm:pt>
    <dgm:pt modelId="{28D86B39-0861-4C99-BE3A-C361C75692A2}" type="pres">
      <dgm:prSet presAssocID="{1E8921D2-0C05-4991-A8B6-79ACA20915AC}" presName="rootComposite" presStyleCnt="0"/>
      <dgm:spPr/>
    </dgm:pt>
    <dgm:pt modelId="{09AE6BFD-EC9E-44DB-B65F-07267CD0A97B}" type="pres">
      <dgm:prSet presAssocID="{1E8921D2-0C05-4991-A8B6-79ACA20915AC}" presName="rootText" presStyleLbl="node2" presStyleIdx="0" presStyleCnt="3" custLinFactNeighborX="3228" custLinFactNeighborY="2259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74A03FD4-83BB-4BBC-ACAC-CFE2EC750A32}" type="pres">
      <dgm:prSet presAssocID="{1E8921D2-0C05-4991-A8B6-79ACA20915AC}" presName="rootConnector" presStyleLbl="node2" presStyleIdx="0" presStyleCnt="3"/>
      <dgm:spPr/>
      <dgm:t>
        <a:bodyPr/>
        <a:lstStyle/>
        <a:p>
          <a:endParaRPr lang="fr-FR"/>
        </a:p>
      </dgm:t>
    </dgm:pt>
    <dgm:pt modelId="{E8A67F46-D9A0-4235-8A58-A3E7B299162F}" type="pres">
      <dgm:prSet presAssocID="{1E8921D2-0C05-4991-A8B6-79ACA20915AC}" presName="hierChild4" presStyleCnt="0"/>
      <dgm:spPr/>
    </dgm:pt>
    <dgm:pt modelId="{65957B47-0B9E-4D18-9B4B-297C330F1C54}" type="pres">
      <dgm:prSet presAssocID="{1E8921D2-0C05-4991-A8B6-79ACA20915AC}" presName="hierChild5" presStyleCnt="0"/>
      <dgm:spPr/>
    </dgm:pt>
    <dgm:pt modelId="{7E1F6D7D-7D02-4340-B1FC-B1105A33C6CE}" type="pres">
      <dgm:prSet presAssocID="{6A1067F7-ACC1-462D-9FEB-8256817B2383}" presName="Name37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843"/>
              </a:lnTo>
              <a:lnTo>
                <a:pt x="47318" y="208843"/>
              </a:lnTo>
              <a:lnTo>
                <a:pt x="47318" y="388328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FED3538A-1E48-422A-9B1F-CD39D708FA8B}" type="pres">
      <dgm:prSet presAssocID="{4DF81C8B-6B4F-42C3-B7C9-17335DB39251}" presName="hierRoot2" presStyleCnt="0">
        <dgm:presLayoutVars>
          <dgm:hierBranch val="init"/>
        </dgm:presLayoutVars>
      </dgm:prSet>
      <dgm:spPr/>
    </dgm:pt>
    <dgm:pt modelId="{8C126A9B-1AA8-43A3-A9F3-456042BC6F0D}" type="pres">
      <dgm:prSet presAssocID="{4DF81C8B-6B4F-42C3-B7C9-17335DB39251}" presName="rootComposite" presStyleCnt="0"/>
      <dgm:spPr/>
    </dgm:pt>
    <dgm:pt modelId="{BCDB17D7-673C-4D61-B8EA-05631900852D}" type="pres">
      <dgm:prSet presAssocID="{4DF81C8B-6B4F-42C3-B7C9-17335DB39251}" presName="rootText" presStyleLbl="node2" presStyleIdx="1" presStyleCnt="3" custScaleX="119039" custLinFactNeighborX="1145" custLinFactNeighborY="3435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3497CA7F-6549-4668-86FC-D969F5CA1047}" type="pres">
      <dgm:prSet presAssocID="{4DF81C8B-6B4F-42C3-B7C9-17335DB39251}" presName="rootConnector" presStyleLbl="node2" presStyleIdx="1" presStyleCnt="3"/>
      <dgm:spPr/>
      <dgm:t>
        <a:bodyPr/>
        <a:lstStyle/>
        <a:p>
          <a:endParaRPr lang="fr-FR"/>
        </a:p>
      </dgm:t>
    </dgm:pt>
    <dgm:pt modelId="{4AB35FDA-F3F1-4429-8F88-3B60A2420C4B}" type="pres">
      <dgm:prSet presAssocID="{4DF81C8B-6B4F-42C3-B7C9-17335DB39251}" presName="hierChild4" presStyleCnt="0"/>
      <dgm:spPr/>
    </dgm:pt>
    <dgm:pt modelId="{316574F0-86DB-4E68-AFD9-934084B5009E}" type="pres">
      <dgm:prSet presAssocID="{12B4794F-B237-48FC-8438-6932761E5A4E}" presName="Name37" presStyleLbl="parChTrans1D3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60420" y="0"/>
              </a:moveTo>
              <a:lnTo>
                <a:pt x="60420" y="947937"/>
              </a:lnTo>
              <a:lnTo>
                <a:pt x="45720" y="947937"/>
              </a:lnTo>
              <a:lnTo>
                <a:pt x="45720" y="1127422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200BD11A-BD57-4085-B10B-37FA8DD4AB10}" type="pres">
      <dgm:prSet presAssocID="{DCF6B7AE-A509-4CB8-843D-DC44B2BF80E2}" presName="hierRoot2" presStyleCnt="0">
        <dgm:presLayoutVars>
          <dgm:hierBranch val="init"/>
        </dgm:presLayoutVars>
      </dgm:prSet>
      <dgm:spPr/>
    </dgm:pt>
    <dgm:pt modelId="{CA8DAAB3-4606-474A-9B8D-3A1C570CF9F6}" type="pres">
      <dgm:prSet presAssocID="{DCF6B7AE-A509-4CB8-843D-DC44B2BF80E2}" presName="rootComposite" presStyleCnt="0"/>
      <dgm:spPr/>
    </dgm:pt>
    <dgm:pt modelId="{CA28AA18-5CAD-4900-935A-5AE13EC73036}" type="pres">
      <dgm:prSet presAssocID="{DCF6B7AE-A509-4CB8-843D-DC44B2BF80E2}" presName="rootText" presStyleLbl="node3" presStyleIdx="0" presStyleCnt="1" custScaleX="121979" custScaleY="80206" custLinFactNeighborX="4355" custLinFactNeighborY="67099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A0B064E-BDA7-4E67-9E8D-C7F9D4DEFBCC}" type="pres">
      <dgm:prSet presAssocID="{DCF6B7AE-A509-4CB8-843D-DC44B2BF80E2}" presName="rootConnector" presStyleLbl="node3" presStyleIdx="0" presStyleCnt="1"/>
      <dgm:spPr/>
      <dgm:t>
        <a:bodyPr/>
        <a:lstStyle/>
        <a:p>
          <a:endParaRPr lang="fr-FR"/>
        </a:p>
      </dgm:t>
    </dgm:pt>
    <dgm:pt modelId="{65939439-91AC-4C0F-8446-1C24D097087A}" type="pres">
      <dgm:prSet presAssocID="{DCF6B7AE-A509-4CB8-843D-DC44B2BF80E2}" presName="hierChild4" presStyleCnt="0"/>
      <dgm:spPr/>
    </dgm:pt>
    <dgm:pt modelId="{BE7104AD-A460-4152-B22C-9F8C03ACA028}" type="pres">
      <dgm:prSet presAssocID="{FD01D7DD-DE2F-409B-993E-9A75FF4C3490}" presName="Name37" presStyleLbl="parChTrans1D4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6376"/>
              </a:lnTo>
              <a:lnTo>
                <a:pt x="129992" y="666376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2B4481F9-30AB-4609-8B14-114E017BE596}" type="pres">
      <dgm:prSet presAssocID="{B2575791-E152-4B78-A155-65F0B42E0AB8}" presName="hierRoot2" presStyleCnt="0">
        <dgm:presLayoutVars>
          <dgm:hierBranch val="init"/>
        </dgm:presLayoutVars>
      </dgm:prSet>
      <dgm:spPr/>
    </dgm:pt>
    <dgm:pt modelId="{1AA55715-472E-4B22-AE75-1A7B823F2874}" type="pres">
      <dgm:prSet presAssocID="{B2575791-E152-4B78-A155-65F0B42E0AB8}" presName="rootComposite" presStyleCnt="0"/>
      <dgm:spPr/>
    </dgm:pt>
    <dgm:pt modelId="{DE8A459E-5080-4107-BD16-3575A361AD2D}" type="pres">
      <dgm:prSet presAssocID="{B2575791-E152-4B78-A155-65F0B42E0AB8}" presName="rootText" presStyleLbl="node4" presStyleIdx="0" presStyleCnt="1" custScaleX="229235" custScaleY="57763" custLinFactNeighborX="-12351" custLinFactNeighborY="4831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725DA9C9-20A1-4708-A238-BF78C47B7B18}" type="pres">
      <dgm:prSet presAssocID="{B2575791-E152-4B78-A155-65F0B42E0AB8}" presName="rootConnector" presStyleLbl="node4" presStyleIdx="0" presStyleCnt="1"/>
      <dgm:spPr/>
      <dgm:t>
        <a:bodyPr/>
        <a:lstStyle/>
        <a:p>
          <a:endParaRPr lang="fr-FR"/>
        </a:p>
      </dgm:t>
    </dgm:pt>
    <dgm:pt modelId="{67DF52EB-853F-42DD-A724-A659F62CA688}" type="pres">
      <dgm:prSet presAssocID="{B2575791-E152-4B78-A155-65F0B42E0AB8}" presName="hierChild4" presStyleCnt="0"/>
      <dgm:spPr/>
    </dgm:pt>
    <dgm:pt modelId="{5791728D-4D28-4F7B-8A97-33A7BA1EFCF4}" type="pres">
      <dgm:prSet presAssocID="{B2575791-E152-4B78-A155-65F0B42E0AB8}" presName="hierChild5" presStyleCnt="0"/>
      <dgm:spPr/>
    </dgm:pt>
    <dgm:pt modelId="{9172E701-DD95-4549-A9A2-0214053E5B59}" type="pres">
      <dgm:prSet presAssocID="{DCF6B7AE-A509-4CB8-843D-DC44B2BF80E2}" presName="hierChild5" presStyleCnt="0"/>
      <dgm:spPr/>
    </dgm:pt>
    <dgm:pt modelId="{52F0898B-E957-44A7-807F-B3B51D66D59D}" type="pres">
      <dgm:prSet presAssocID="{4DF81C8B-6B4F-42C3-B7C9-17335DB39251}" presName="hierChild5" presStyleCnt="0"/>
      <dgm:spPr/>
    </dgm:pt>
    <dgm:pt modelId="{82B383AA-78CC-4333-B571-09112AFDA4AE}" type="pres">
      <dgm:prSet presAssocID="{337BF8D7-402A-4274-8065-088A008621B3}" presName="Name37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10"/>
              </a:lnTo>
              <a:lnTo>
                <a:pt x="2466442" y="201510"/>
              </a:lnTo>
              <a:lnTo>
                <a:pt x="2466442" y="380995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DCA11875-5732-4FE8-A80B-AF3ECA94A9C0}" type="pres">
      <dgm:prSet presAssocID="{9E3DE4BD-579E-45F6-9330-3FC761B3614C}" presName="hierRoot2" presStyleCnt="0">
        <dgm:presLayoutVars>
          <dgm:hierBranch val="init"/>
        </dgm:presLayoutVars>
      </dgm:prSet>
      <dgm:spPr/>
    </dgm:pt>
    <dgm:pt modelId="{D401DD89-FB8A-4EF7-BEB1-C3E0AB1171E9}" type="pres">
      <dgm:prSet presAssocID="{9E3DE4BD-579E-45F6-9330-3FC761B3614C}" presName="rootComposite" presStyleCnt="0"/>
      <dgm:spPr/>
    </dgm:pt>
    <dgm:pt modelId="{A2D035E3-237F-4EFD-81E4-3CED9D73EDEA}" type="pres">
      <dgm:prSet presAssocID="{9E3DE4BD-579E-45F6-9330-3FC761B3614C}" presName="rootText" presStyleLbl="node2" presStyleIdx="2" presStyleCnt="3" custScaleX="108890" custLinFactNeighborX="7634" custLinFactNeighborY="915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AFD1856C-305A-4377-9DC8-34D555608B73}" type="pres">
      <dgm:prSet presAssocID="{9E3DE4BD-579E-45F6-9330-3FC761B3614C}" presName="rootConnector" presStyleLbl="node2" presStyleIdx="2" presStyleCnt="3"/>
      <dgm:spPr/>
      <dgm:t>
        <a:bodyPr/>
        <a:lstStyle/>
        <a:p>
          <a:endParaRPr lang="fr-FR"/>
        </a:p>
      </dgm:t>
    </dgm:pt>
    <dgm:pt modelId="{A646A188-862D-47B8-8120-1C163B874D62}" type="pres">
      <dgm:prSet presAssocID="{9E3DE4BD-579E-45F6-9330-3FC761B3614C}" presName="hierChild4" presStyleCnt="0"/>
      <dgm:spPr/>
    </dgm:pt>
    <dgm:pt modelId="{68774D94-A4C2-4B6F-A62A-B3CFDA60BD5C}" type="pres">
      <dgm:prSet presAssocID="{9E3DE4BD-579E-45F6-9330-3FC761B3614C}" presName="hierChild5" presStyleCnt="0"/>
      <dgm:spPr/>
    </dgm:pt>
    <dgm:pt modelId="{49711BC1-8489-441B-9E3B-7964E71386D6}" type="pres">
      <dgm:prSet presAssocID="{1E68A596-B3B1-4BEA-A68F-7E6864A4F280}" presName="hierChild3" presStyleCnt="0"/>
      <dgm:spPr/>
    </dgm:pt>
  </dgm:ptLst>
  <dgm:cxnLst>
    <dgm:cxn modelId="{18C7FD0C-DDAC-4F7B-8EA7-F03B55AC6F7D}" type="presOf" srcId="{1E68A596-B3B1-4BEA-A68F-7E6864A4F280}" destId="{7E0622B1-3EBD-4463-A234-890D70BDDF7E}" srcOrd="1" destOrd="0" presId="urn:microsoft.com/office/officeart/2005/8/layout/orgChart1"/>
    <dgm:cxn modelId="{CC801045-5353-405A-8BCD-18E14045DA69}" type="presOf" srcId="{DCF6B7AE-A509-4CB8-843D-DC44B2BF80E2}" destId="{2A0B064E-BDA7-4E67-9E8D-C7F9D4DEFBCC}" srcOrd="1" destOrd="0" presId="urn:microsoft.com/office/officeart/2005/8/layout/orgChart1"/>
    <dgm:cxn modelId="{385D4F55-A19C-4E09-9BDD-E6F6FD3F0B40}" type="presOf" srcId="{B2575791-E152-4B78-A155-65F0B42E0AB8}" destId="{DE8A459E-5080-4107-BD16-3575A361AD2D}" srcOrd="0" destOrd="0" presId="urn:microsoft.com/office/officeart/2005/8/layout/orgChart1"/>
    <dgm:cxn modelId="{BE6D0426-6417-4001-B5AF-ACC14356D2DF}" srcId="{AD1D8C0C-A739-469E-822B-14BFF90684B6}" destId="{1E68A596-B3B1-4BEA-A68F-7E6864A4F280}" srcOrd="0" destOrd="0" parTransId="{11CB4FD1-9D6E-4A4F-AE0D-7F260F5F653B}" sibTransId="{D559EAAB-7C23-4ADC-9401-DC09413560AC}"/>
    <dgm:cxn modelId="{FA6AA7E8-CBD4-4955-9330-829056F6B21E}" srcId="{1E68A596-B3B1-4BEA-A68F-7E6864A4F280}" destId="{4DF81C8B-6B4F-42C3-B7C9-17335DB39251}" srcOrd="1" destOrd="0" parTransId="{6A1067F7-ACC1-462D-9FEB-8256817B2383}" sibTransId="{DC2DC4E4-C709-4386-A86C-373240BF0786}"/>
    <dgm:cxn modelId="{45B5145C-DBCB-49E9-B450-962328DD1F44}" type="presOf" srcId="{1E8921D2-0C05-4991-A8B6-79ACA20915AC}" destId="{09AE6BFD-EC9E-44DB-B65F-07267CD0A97B}" srcOrd="0" destOrd="0" presId="urn:microsoft.com/office/officeart/2005/8/layout/orgChart1"/>
    <dgm:cxn modelId="{C5E1979C-B056-466F-9A88-4C74CF74C369}" srcId="{1E68A596-B3B1-4BEA-A68F-7E6864A4F280}" destId="{9E3DE4BD-579E-45F6-9330-3FC761B3614C}" srcOrd="2" destOrd="0" parTransId="{337BF8D7-402A-4274-8065-088A008621B3}" sibTransId="{EBE374C0-A52D-478B-BA19-4A0081210B5A}"/>
    <dgm:cxn modelId="{464F5CC9-1AB2-482F-A894-E36F8E18073E}" type="presOf" srcId="{3FDA06F2-6C28-4D36-8AB4-BD3C018D1654}" destId="{F15976F7-7750-49BD-A02C-7C4569393C7D}" srcOrd="0" destOrd="0" presId="urn:microsoft.com/office/officeart/2005/8/layout/orgChart1"/>
    <dgm:cxn modelId="{AFAE19C9-CCA4-4BCF-B2DB-82E150F985E3}" type="presOf" srcId="{6A1067F7-ACC1-462D-9FEB-8256817B2383}" destId="{7E1F6D7D-7D02-4340-B1FC-B1105A33C6CE}" srcOrd="0" destOrd="0" presId="urn:microsoft.com/office/officeart/2005/8/layout/orgChart1"/>
    <dgm:cxn modelId="{68B19930-8A37-4895-9817-FC98A4AF0901}" type="presOf" srcId="{337BF8D7-402A-4274-8065-088A008621B3}" destId="{82B383AA-78CC-4333-B571-09112AFDA4AE}" srcOrd="0" destOrd="0" presId="urn:microsoft.com/office/officeart/2005/8/layout/orgChart1"/>
    <dgm:cxn modelId="{303DC54D-BC5F-46A4-AC4F-166D9F0432C2}" type="presOf" srcId="{1E8921D2-0C05-4991-A8B6-79ACA20915AC}" destId="{74A03FD4-83BB-4BBC-ACAC-CFE2EC750A32}" srcOrd="1" destOrd="0" presId="urn:microsoft.com/office/officeart/2005/8/layout/orgChart1"/>
    <dgm:cxn modelId="{025A8BFA-EA46-40D7-95D8-256ED215BAF9}" type="presOf" srcId="{4DF81C8B-6B4F-42C3-B7C9-17335DB39251}" destId="{3497CA7F-6549-4668-86FC-D969F5CA1047}" srcOrd="1" destOrd="0" presId="urn:microsoft.com/office/officeart/2005/8/layout/orgChart1"/>
    <dgm:cxn modelId="{B77D42AE-6BF5-4674-89D5-801CFD9AA6FD}" srcId="{DCF6B7AE-A509-4CB8-843D-DC44B2BF80E2}" destId="{B2575791-E152-4B78-A155-65F0B42E0AB8}" srcOrd="0" destOrd="0" parTransId="{FD01D7DD-DE2F-409B-993E-9A75FF4C3490}" sibTransId="{9A8873C8-08A1-4AA7-AE01-139D4EDECF54}"/>
    <dgm:cxn modelId="{B4CE5C8A-B76F-452F-8E91-56829191F14C}" type="presOf" srcId="{9E3DE4BD-579E-45F6-9330-3FC761B3614C}" destId="{AFD1856C-305A-4377-9DC8-34D555608B73}" srcOrd="1" destOrd="0" presId="urn:microsoft.com/office/officeart/2005/8/layout/orgChart1"/>
    <dgm:cxn modelId="{4767D5BA-B6EF-4BAC-B600-61C1CA9582EE}" srcId="{1E68A596-B3B1-4BEA-A68F-7E6864A4F280}" destId="{1E8921D2-0C05-4991-A8B6-79ACA20915AC}" srcOrd="0" destOrd="0" parTransId="{3FDA06F2-6C28-4D36-8AB4-BD3C018D1654}" sibTransId="{0DBB261C-3F97-4828-88B9-F8C33CF17FC7}"/>
    <dgm:cxn modelId="{005D0610-E050-4DCF-BF61-1AB8E84C1C9D}" type="presOf" srcId="{1E68A596-B3B1-4BEA-A68F-7E6864A4F280}" destId="{CEF1E197-F66C-4588-A60B-74F9EE3E9083}" srcOrd="0" destOrd="0" presId="urn:microsoft.com/office/officeart/2005/8/layout/orgChart1"/>
    <dgm:cxn modelId="{F63D4BA0-5A7A-48E8-AE74-546A75190559}" type="presOf" srcId="{4DF81C8B-6B4F-42C3-B7C9-17335DB39251}" destId="{BCDB17D7-673C-4D61-B8EA-05631900852D}" srcOrd="0" destOrd="0" presId="urn:microsoft.com/office/officeart/2005/8/layout/orgChart1"/>
    <dgm:cxn modelId="{5DE110C9-C3DD-4072-9D19-677DB000A7F9}" type="presOf" srcId="{DCF6B7AE-A509-4CB8-843D-DC44B2BF80E2}" destId="{CA28AA18-5CAD-4900-935A-5AE13EC73036}" srcOrd="0" destOrd="0" presId="urn:microsoft.com/office/officeart/2005/8/layout/orgChart1"/>
    <dgm:cxn modelId="{50D0BB92-2E07-4CA5-87B4-576B57D66470}" type="presOf" srcId="{9E3DE4BD-579E-45F6-9330-3FC761B3614C}" destId="{A2D035E3-237F-4EFD-81E4-3CED9D73EDEA}" srcOrd="0" destOrd="0" presId="urn:microsoft.com/office/officeart/2005/8/layout/orgChart1"/>
    <dgm:cxn modelId="{EFE73A30-F702-4C12-AA34-6D8CBDF48668}" type="presOf" srcId="{AD1D8C0C-A739-469E-822B-14BFF90684B6}" destId="{57D781CA-6B0C-49E0-939A-47364636541F}" srcOrd="0" destOrd="0" presId="urn:microsoft.com/office/officeart/2005/8/layout/orgChart1"/>
    <dgm:cxn modelId="{9B361AB3-A608-447F-998B-4783EF93549C}" srcId="{4DF81C8B-6B4F-42C3-B7C9-17335DB39251}" destId="{DCF6B7AE-A509-4CB8-843D-DC44B2BF80E2}" srcOrd="0" destOrd="0" parTransId="{12B4794F-B237-48FC-8438-6932761E5A4E}" sibTransId="{3F441A49-4F08-40C1-B92A-0EAF64598DA7}"/>
    <dgm:cxn modelId="{240C1933-EC88-4B7E-AA81-F9C237552CBF}" type="presOf" srcId="{12B4794F-B237-48FC-8438-6932761E5A4E}" destId="{316574F0-86DB-4E68-AFD9-934084B5009E}" srcOrd="0" destOrd="0" presId="urn:microsoft.com/office/officeart/2005/8/layout/orgChart1"/>
    <dgm:cxn modelId="{C980FE28-6B49-49F7-BE2B-1271B7876699}" type="presOf" srcId="{B2575791-E152-4B78-A155-65F0B42E0AB8}" destId="{725DA9C9-20A1-4708-A238-BF78C47B7B18}" srcOrd="1" destOrd="0" presId="urn:microsoft.com/office/officeart/2005/8/layout/orgChart1"/>
    <dgm:cxn modelId="{EAF6E79F-E379-44AD-B6C5-DF087CED6CF4}" type="presOf" srcId="{FD01D7DD-DE2F-409B-993E-9A75FF4C3490}" destId="{BE7104AD-A460-4152-B22C-9F8C03ACA028}" srcOrd="0" destOrd="0" presId="urn:microsoft.com/office/officeart/2005/8/layout/orgChart1"/>
    <dgm:cxn modelId="{2D2705F4-41DD-4DF4-9E68-4F1D3093DF49}" type="presParOf" srcId="{57D781CA-6B0C-49E0-939A-47364636541F}" destId="{B256166A-5F35-4CEE-8343-FC09ABAD5B73}" srcOrd="0" destOrd="0" presId="urn:microsoft.com/office/officeart/2005/8/layout/orgChart1"/>
    <dgm:cxn modelId="{9919B3DA-6CA6-4827-852B-EE2E6E7054D2}" type="presParOf" srcId="{B256166A-5F35-4CEE-8343-FC09ABAD5B73}" destId="{8E997CD8-3977-4B0E-A5BD-EEBAD1418628}" srcOrd="0" destOrd="0" presId="urn:microsoft.com/office/officeart/2005/8/layout/orgChart1"/>
    <dgm:cxn modelId="{553DD32C-6432-4EBD-A98C-26130069F27C}" type="presParOf" srcId="{8E997CD8-3977-4B0E-A5BD-EEBAD1418628}" destId="{CEF1E197-F66C-4588-A60B-74F9EE3E9083}" srcOrd="0" destOrd="0" presId="urn:microsoft.com/office/officeart/2005/8/layout/orgChart1"/>
    <dgm:cxn modelId="{A4AD325A-DF87-4C15-913A-1D913E91060B}" type="presParOf" srcId="{8E997CD8-3977-4B0E-A5BD-EEBAD1418628}" destId="{7E0622B1-3EBD-4463-A234-890D70BDDF7E}" srcOrd="1" destOrd="0" presId="urn:microsoft.com/office/officeart/2005/8/layout/orgChart1"/>
    <dgm:cxn modelId="{9A14C708-8640-4EAF-BBBE-A33485F15A28}" type="presParOf" srcId="{B256166A-5F35-4CEE-8343-FC09ABAD5B73}" destId="{7035DF1C-68C9-42FA-810E-C8693D228908}" srcOrd="1" destOrd="0" presId="urn:microsoft.com/office/officeart/2005/8/layout/orgChart1"/>
    <dgm:cxn modelId="{3644ACDF-6610-4189-AEE9-FC9BF513B31A}" type="presParOf" srcId="{7035DF1C-68C9-42FA-810E-C8693D228908}" destId="{F15976F7-7750-49BD-A02C-7C4569393C7D}" srcOrd="0" destOrd="0" presId="urn:microsoft.com/office/officeart/2005/8/layout/orgChart1"/>
    <dgm:cxn modelId="{28EDC475-FB27-46BC-A679-438C580C36F1}" type="presParOf" srcId="{7035DF1C-68C9-42FA-810E-C8693D228908}" destId="{3157FAAD-B98C-4704-8C2E-0853BECF253B}" srcOrd="1" destOrd="0" presId="urn:microsoft.com/office/officeart/2005/8/layout/orgChart1"/>
    <dgm:cxn modelId="{05698EA6-CD5F-4D94-AB8A-BA591B495B28}" type="presParOf" srcId="{3157FAAD-B98C-4704-8C2E-0853BECF253B}" destId="{28D86B39-0861-4C99-BE3A-C361C75692A2}" srcOrd="0" destOrd="0" presId="urn:microsoft.com/office/officeart/2005/8/layout/orgChart1"/>
    <dgm:cxn modelId="{B6A8DDC7-2647-4E68-91D1-4C5661D28A16}" type="presParOf" srcId="{28D86B39-0861-4C99-BE3A-C361C75692A2}" destId="{09AE6BFD-EC9E-44DB-B65F-07267CD0A97B}" srcOrd="0" destOrd="0" presId="urn:microsoft.com/office/officeart/2005/8/layout/orgChart1"/>
    <dgm:cxn modelId="{0FB726FD-4B33-4733-BC22-5B948605BF6C}" type="presParOf" srcId="{28D86B39-0861-4C99-BE3A-C361C75692A2}" destId="{74A03FD4-83BB-4BBC-ACAC-CFE2EC750A32}" srcOrd="1" destOrd="0" presId="urn:microsoft.com/office/officeart/2005/8/layout/orgChart1"/>
    <dgm:cxn modelId="{2CD27338-C520-4B3F-95F3-0B56266714DE}" type="presParOf" srcId="{3157FAAD-B98C-4704-8C2E-0853BECF253B}" destId="{E8A67F46-D9A0-4235-8A58-A3E7B299162F}" srcOrd="1" destOrd="0" presId="urn:microsoft.com/office/officeart/2005/8/layout/orgChart1"/>
    <dgm:cxn modelId="{95C92069-7ECC-4862-817A-79CB6BED1E7D}" type="presParOf" srcId="{3157FAAD-B98C-4704-8C2E-0853BECF253B}" destId="{65957B47-0B9E-4D18-9B4B-297C330F1C54}" srcOrd="2" destOrd="0" presId="urn:microsoft.com/office/officeart/2005/8/layout/orgChart1"/>
    <dgm:cxn modelId="{CE04C6EB-B127-4465-9741-46B67DCD3255}" type="presParOf" srcId="{7035DF1C-68C9-42FA-810E-C8693D228908}" destId="{7E1F6D7D-7D02-4340-B1FC-B1105A33C6CE}" srcOrd="2" destOrd="0" presId="urn:microsoft.com/office/officeart/2005/8/layout/orgChart1"/>
    <dgm:cxn modelId="{EDC97AFF-B9B5-445C-977E-12C03BBCB7E7}" type="presParOf" srcId="{7035DF1C-68C9-42FA-810E-C8693D228908}" destId="{FED3538A-1E48-422A-9B1F-CD39D708FA8B}" srcOrd="3" destOrd="0" presId="urn:microsoft.com/office/officeart/2005/8/layout/orgChart1"/>
    <dgm:cxn modelId="{D78D34A9-95D9-48A5-A598-AA77C5ED75AF}" type="presParOf" srcId="{FED3538A-1E48-422A-9B1F-CD39D708FA8B}" destId="{8C126A9B-1AA8-43A3-A9F3-456042BC6F0D}" srcOrd="0" destOrd="0" presId="urn:microsoft.com/office/officeart/2005/8/layout/orgChart1"/>
    <dgm:cxn modelId="{CC81DA0D-1869-4C9A-92FA-607061E41E25}" type="presParOf" srcId="{8C126A9B-1AA8-43A3-A9F3-456042BC6F0D}" destId="{BCDB17D7-673C-4D61-B8EA-05631900852D}" srcOrd="0" destOrd="0" presId="urn:microsoft.com/office/officeart/2005/8/layout/orgChart1"/>
    <dgm:cxn modelId="{77C7EC24-F728-4E9D-AA9E-FB48A7D13144}" type="presParOf" srcId="{8C126A9B-1AA8-43A3-A9F3-456042BC6F0D}" destId="{3497CA7F-6549-4668-86FC-D969F5CA1047}" srcOrd="1" destOrd="0" presId="urn:microsoft.com/office/officeart/2005/8/layout/orgChart1"/>
    <dgm:cxn modelId="{3290FF33-B1A6-460B-9F41-F950724BA051}" type="presParOf" srcId="{FED3538A-1E48-422A-9B1F-CD39D708FA8B}" destId="{4AB35FDA-F3F1-4429-8F88-3B60A2420C4B}" srcOrd="1" destOrd="0" presId="urn:microsoft.com/office/officeart/2005/8/layout/orgChart1"/>
    <dgm:cxn modelId="{38ED6CC1-E068-44CF-ABD5-9B32DF447998}" type="presParOf" srcId="{4AB35FDA-F3F1-4429-8F88-3B60A2420C4B}" destId="{316574F0-86DB-4E68-AFD9-934084B5009E}" srcOrd="0" destOrd="0" presId="urn:microsoft.com/office/officeart/2005/8/layout/orgChart1"/>
    <dgm:cxn modelId="{3791A2F1-4A46-4292-B39E-2DF5D4F56E4F}" type="presParOf" srcId="{4AB35FDA-F3F1-4429-8F88-3B60A2420C4B}" destId="{200BD11A-BD57-4085-B10B-37FA8DD4AB10}" srcOrd="1" destOrd="0" presId="urn:microsoft.com/office/officeart/2005/8/layout/orgChart1"/>
    <dgm:cxn modelId="{EE26C2DD-3275-46BC-B5A9-723A05EA8710}" type="presParOf" srcId="{200BD11A-BD57-4085-B10B-37FA8DD4AB10}" destId="{CA8DAAB3-4606-474A-9B8D-3A1C570CF9F6}" srcOrd="0" destOrd="0" presId="urn:microsoft.com/office/officeart/2005/8/layout/orgChart1"/>
    <dgm:cxn modelId="{F08AF161-8353-4780-A4FC-6EC11AD0E041}" type="presParOf" srcId="{CA8DAAB3-4606-474A-9B8D-3A1C570CF9F6}" destId="{CA28AA18-5CAD-4900-935A-5AE13EC73036}" srcOrd="0" destOrd="0" presId="urn:microsoft.com/office/officeart/2005/8/layout/orgChart1"/>
    <dgm:cxn modelId="{268995D6-9F19-419B-A1CF-89916A1940A3}" type="presParOf" srcId="{CA8DAAB3-4606-474A-9B8D-3A1C570CF9F6}" destId="{2A0B064E-BDA7-4E67-9E8D-C7F9D4DEFBCC}" srcOrd="1" destOrd="0" presId="urn:microsoft.com/office/officeart/2005/8/layout/orgChart1"/>
    <dgm:cxn modelId="{A9005052-7DD0-4349-B6A6-2FB4AD085DD9}" type="presParOf" srcId="{200BD11A-BD57-4085-B10B-37FA8DD4AB10}" destId="{65939439-91AC-4C0F-8446-1C24D097087A}" srcOrd="1" destOrd="0" presId="urn:microsoft.com/office/officeart/2005/8/layout/orgChart1"/>
    <dgm:cxn modelId="{B922F6C2-24D7-4F1A-89BD-CABE8A2784F9}" type="presParOf" srcId="{65939439-91AC-4C0F-8446-1C24D097087A}" destId="{BE7104AD-A460-4152-B22C-9F8C03ACA028}" srcOrd="0" destOrd="0" presId="urn:microsoft.com/office/officeart/2005/8/layout/orgChart1"/>
    <dgm:cxn modelId="{B2B1ABFA-EF71-443B-896F-73EF41CC92BE}" type="presParOf" srcId="{65939439-91AC-4C0F-8446-1C24D097087A}" destId="{2B4481F9-30AB-4609-8B14-114E017BE596}" srcOrd="1" destOrd="0" presId="urn:microsoft.com/office/officeart/2005/8/layout/orgChart1"/>
    <dgm:cxn modelId="{4032D3DF-EEF1-4D47-83C0-E189B16BA232}" type="presParOf" srcId="{2B4481F9-30AB-4609-8B14-114E017BE596}" destId="{1AA55715-472E-4B22-AE75-1A7B823F2874}" srcOrd="0" destOrd="0" presId="urn:microsoft.com/office/officeart/2005/8/layout/orgChart1"/>
    <dgm:cxn modelId="{00864B58-EFDE-46D0-9E9D-D6C42994E2B6}" type="presParOf" srcId="{1AA55715-472E-4B22-AE75-1A7B823F2874}" destId="{DE8A459E-5080-4107-BD16-3575A361AD2D}" srcOrd="0" destOrd="0" presId="urn:microsoft.com/office/officeart/2005/8/layout/orgChart1"/>
    <dgm:cxn modelId="{9D126C18-2709-4AE2-B591-3B5A482445C6}" type="presParOf" srcId="{1AA55715-472E-4B22-AE75-1A7B823F2874}" destId="{725DA9C9-20A1-4708-A238-BF78C47B7B18}" srcOrd="1" destOrd="0" presId="urn:microsoft.com/office/officeart/2005/8/layout/orgChart1"/>
    <dgm:cxn modelId="{10FD1B53-C9AB-4E7B-8665-89D5206E8776}" type="presParOf" srcId="{2B4481F9-30AB-4609-8B14-114E017BE596}" destId="{67DF52EB-853F-42DD-A724-A659F62CA688}" srcOrd="1" destOrd="0" presId="urn:microsoft.com/office/officeart/2005/8/layout/orgChart1"/>
    <dgm:cxn modelId="{A09E97F7-1E91-45D6-97E6-78496FAC6217}" type="presParOf" srcId="{2B4481F9-30AB-4609-8B14-114E017BE596}" destId="{5791728D-4D28-4F7B-8A97-33A7BA1EFCF4}" srcOrd="2" destOrd="0" presId="urn:microsoft.com/office/officeart/2005/8/layout/orgChart1"/>
    <dgm:cxn modelId="{A7758DD0-F125-41FC-8A4A-7A1053C09267}" type="presParOf" srcId="{200BD11A-BD57-4085-B10B-37FA8DD4AB10}" destId="{9172E701-DD95-4549-A9A2-0214053E5B59}" srcOrd="2" destOrd="0" presId="urn:microsoft.com/office/officeart/2005/8/layout/orgChart1"/>
    <dgm:cxn modelId="{F340057E-9455-4EB9-A6E4-6BE052963549}" type="presParOf" srcId="{FED3538A-1E48-422A-9B1F-CD39D708FA8B}" destId="{52F0898B-E957-44A7-807F-B3B51D66D59D}" srcOrd="2" destOrd="0" presId="urn:microsoft.com/office/officeart/2005/8/layout/orgChart1"/>
    <dgm:cxn modelId="{A39E2CDB-33A2-44BA-A11A-B6B99E5EFD85}" type="presParOf" srcId="{7035DF1C-68C9-42FA-810E-C8693D228908}" destId="{82B383AA-78CC-4333-B571-09112AFDA4AE}" srcOrd="4" destOrd="0" presId="urn:microsoft.com/office/officeart/2005/8/layout/orgChart1"/>
    <dgm:cxn modelId="{A150DB78-0DC0-4297-9BA4-CCD5D6A725E3}" type="presParOf" srcId="{7035DF1C-68C9-42FA-810E-C8693D228908}" destId="{DCA11875-5732-4FE8-A80B-AF3ECA94A9C0}" srcOrd="5" destOrd="0" presId="urn:microsoft.com/office/officeart/2005/8/layout/orgChart1"/>
    <dgm:cxn modelId="{B121F5FB-038D-49E5-8DA3-AD925B7D064D}" type="presParOf" srcId="{DCA11875-5732-4FE8-A80B-AF3ECA94A9C0}" destId="{D401DD89-FB8A-4EF7-BEB1-C3E0AB1171E9}" srcOrd="0" destOrd="0" presId="urn:microsoft.com/office/officeart/2005/8/layout/orgChart1"/>
    <dgm:cxn modelId="{E3C189E3-DAEE-40B2-9D99-C72C80C1974C}" type="presParOf" srcId="{D401DD89-FB8A-4EF7-BEB1-C3E0AB1171E9}" destId="{A2D035E3-237F-4EFD-81E4-3CED9D73EDEA}" srcOrd="0" destOrd="0" presId="urn:microsoft.com/office/officeart/2005/8/layout/orgChart1"/>
    <dgm:cxn modelId="{A37140F2-A766-4DB6-BC46-3245935215DD}" type="presParOf" srcId="{D401DD89-FB8A-4EF7-BEB1-C3E0AB1171E9}" destId="{AFD1856C-305A-4377-9DC8-34D555608B73}" srcOrd="1" destOrd="0" presId="urn:microsoft.com/office/officeart/2005/8/layout/orgChart1"/>
    <dgm:cxn modelId="{F5FD52C8-5623-4FB2-A5F2-BCD0215C4BE2}" type="presParOf" srcId="{DCA11875-5732-4FE8-A80B-AF3ECA94A9C0}" destId="{A646A188-862D-47B8-8120-1C163B874D62}" srcOrd="1" destOrd="0" presId="urn:microsoft.com/office/officeart/2005/8/layout/orgChart1"/>
    <dgm:cxn modelId="{973731F4-F106-4462-B95F-4AE2C7419759}" type="presParOf" srcId="{DCA11875-5732-4FE8-A80B-AF3ECA94A9C0}" destId="{68774D94-A4C2-4B6F-A62A-B3CFDA60BD5C}" srcOrd="2" destOrd="0" presId="urn:microsoft.com/office/officeart/2005/8/layout/orgChart1"/>
    <dgm:cxn modelId="{10990C3F-1F9A-4FC3-A6A7-375A9E81BC49}" type="presParOf" srcId="{B256166A-5F35-4CEE-8343-FC09ABAD5B73}" destId="{49711BC1-8489-441B-9E3B-7964E71386D6}" srcOrd="2" destOrd="0" presId="urn:microsoft.com/office/officeart/2005/8/layout/orgChart1"/>
  </dgm:cxnLst>
  <dgm:bg/>
  <dgm:whole>
    <a:ln w="22225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4EB2F9-45FF-48ED-8435-C43FF9A5E853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59AC425-BC83-4D71-9923-3D142AC11568}">
      <dgm:prSet phldrT="[Texte]" custT="1"/>
      <dgm:spPr>
        <a:xfrm>
          <a:off x="2882595" y="752920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30 femmes enquêtées </a:t>
          </a:r>
        </a:p>
      </dgm:t>
    </dgm:pt>
    <dgm:pt modelId="{51A6C36A-FE5F-4C88-87F1-04BCE5872AE4}" type="parTrans" cxnId="{BD780C83-32BE-43D7-B480-12694C73118D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BB7510-5924-43BF-97D7-5D02E678DB97}" type="sibTrans" cxnId="{BD780C83-32BE-43D7-B480-12694C73118D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7C32FE-E89C-4D90-AC3B-80DE2E86BF69}">
      <dgm:prSet phldrT="[Texte]" custT="1"/>
      <dgm:spPr>
        <a:xfrm>
          <a:off x="2882595" y="2444040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Euthyroïdie</a:t>
          </a:r>
        </a:p>
        <a:p>
          <a:r>
            <a:rPr lang="fr-FR" sz="20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(25; 83,33%)</a:t>
          </a:r>
        </a:p>
      </dgm:t>
    </dgm:pt>
    <dgm:pt modelId="{8B918A15-7814-4AA5-85EC-8C617D9C9AB5}" type="parTrans" cxnId="{A774A404-3004-4832-84E4-2BC5E7706185}">
      <dgm:prSet/>
      <dgm:spPr>
        <a:xfrm>
          <a:off x="4027804" y="1943850"/>
          <a:ext cx="91440" cy="5001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6F5BDE-EC45-4D96-9078-D73412F95E91}" type="sibTrans" cxnId="{A774A404-3004-4832-84E4-2BC5E7706185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0CFD0D-65D6-409B-8647-4A914318A5BF}">
      <dgm:prSet phldrT="[Texte]" custT="1"/>
      <dgm:spPr>
        <a:xfrm>
          <a:off x="5764644" y="2444040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 smtClean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</a:t>
          </a:r>
          <a:endParaRPr lang="fr-FR" sz="2000" dirty="0">
            <a:solidFill>
              <a:sysClr val="windowText" lastClr="000000"/>
            </a:solidFill>
            <a:latin typeface="Century Schoolbook" panose="02040604050505020304" pitchFamily="18" charset="0"/>
            <a:ea typeface="+mn-ea"/>
            <a:cs typeface="Times New Roman" panose="02020603050405020304" pitchFamily="18" charset="0"/>
          </a:endParaRP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(0; 0%)</a:t>
          </a:r>
        </a:p>
      </dgm:t>
    </dgm:pt>
    <dgm:pt modelId="{D3DBBFBE-7906-4DB0-A41C-94D500BC7C9F}" type="parTrans" cxnId="{8F5F94F1-2F43-47EE-9ACA-B81EFBCA4491}">
      <dgm:prSet/>
      <dgm:spPr>
        <a:xfrm>
          <a:off x="4073525" y="1943850"/>
          <a:ext cx="2882048" cy="5001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93"/>
              </a:lnTo>
              <a:lnTo>
                <a:pt x="1946299" y="168893"/>
              </a:lnTo>
              <a:lnTo>
                <a:pt x="1946299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A669B9-4906-4C73-9268-1AF7DD27B3DA}" type="sibTrans" cxnId="{8F5F94F1-2F43-47EE-9ACA-B81EFBCA4491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5F8918-253F-4865-BBEF-5460AB2071FB}">
      <dgm:prSet phldrT="[Texte]" custT="1"/>
      <dgm:spPr>
        <a:xfrm>
          <a:off x="546" y="2444040"/>
          <a:ext cx="2381858" cy="1352121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Hypothyroïdie</a:t>
          </a:r>
        </a:p>
        <a:p>
          <a:r>
            <a:rPr lang="fr-FR" sz="20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(5; 16,67%)</a:t>
          </a:r>
        </a:p>
      </dgm:t>
    </dgm:pt>
    <dgm:pt modelId="{2E050E5A-28B8-4725-8BA2-B14105F5FD3B}" type="sibTrans" cxnId="{6722B32A-B540-481F-BE8D-42EABBD65083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DDD59A-03A3-4CC7-A855-E42B2D6BC007}" type="parTrans" cxnId="{6722B32A-B540-481F-BE8D-42EABBD65083}">
      <dgm:prSet/>
      <dgm:spPr>
        <a:xfrm>
          <a:off x="1191476" y="1943850"/>
          <a:ext cx="2882048" cy="500190"/>
        </a:xfrm>
        <a:custGeom>
          <a:avLst/>
          <a:gdLst/>
          <a:ahLst/>
          <a:cxnLst/>
          <a:rect l="0" t="0" r="0" b="0"/>
          <a:pathLst>
            <a:path>
              <a:moveTo>
                <a:pt x="1946299" y="0"/>
              </a:moveTo>
              <a:lnTo>
                <a:pt x="1946299" y="168893"/>
              </a:lnTo>
              <a:lnTo>
                <a:pt x="0" y="168893"/>
              </a:lnTo>
              <a:lnTo>
                <a:pt x="0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90C0A8-5A36-4D8D-B888-0548F965292F}">
      <dgm:prSet custT="1"/>
      <dgm:spPr>
        <a:xfrm>
          <a:off x="546" y="4296352"/>
          <a:ext cx="2381858" cy="109117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(0; 0%)</a:t>
          </a:r>
        </a:p>
      </dgm:t>
    </dgm:pt>
    <dgm:pt modelId="{DA2FB266-8D93-4C38-BD1B-864E1DD39B96}" type="parTrans" cxnId="{F479BB0E-7713-44C4-A185-8789DE43626C}">
      <dgm:prSet/>
      <dgm:spPr>
        <a:xfrm>
          <a:off x="1145756" y="3796161"/>
          <a:ext cx="91440" cy="5001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E0D056-22F4-4BD5-B8DC-8297C7CE6442}" type="sibTrans" cxnId="{F479BB0E-7713-44C4-A185-8789DE43626C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51DFDB-971A-479B-A9A1-2CB6701CB780}">
      <dgm:prSet custT="1"/>
      <dgm:spPr>
        <a:xfrm>
          <a:off x="2882595" y="4135159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(2; 8%)</a:t>
          </a:r>
        </a:p>
      </dgm:t>
    </dgm:pt>
    <dgm:pt modelId="{135081AF-F2B0-425B-9A66-9B456DFC5662}" type="parTrans" cxnId="{781E3102-7BD2-442D-A3FA-92A9FE38D874}">
      <dgm:prSet/>
      <dgm:spPr>
        <a:xfrm>
          <a:off x="4027804" y="3634969"/>
          <a:ext cx="91440" cy="5001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F22472-85FC-442B-AB3C-E73AE338F464}" type="sibTrans" cxnId="{781E3102-7BD2-442D-A3FA-92A9FE38D874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CDF34-0635-43C8-8849-5AD004B8B8C4}">
      <dgm:prSet custT="1"/>
      <dgm:spPr>
        <a:xfrm>
          <a:off x="5764644" y="4135159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r>
            <a:rPr lang="fr-FR" sz="20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(0; 0%)</a:t>
          </a:r>
        </a:p>
      </dgm:t>
    </dgm:pt>
    <dgm:pt modelId="{7ABA334A-9707-4FBA-8B06-86EA96E04F64}" type="parTrans" cxnId="{D9182EB0-4C07-4089-9BE1-B6B395653CD3}">
      <dgm:prSet/>
      <dgm:spPr>
        <a:xfrm>
          <a:off x="6909853" y="3634969"/>
          <a:ext cx="91440" cy="5001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9D11D5-3C41-4544-8B28-200B4EC336B8}" type="sibTrans" cxnId="{D9182EB0-4C07-4089-9BE1-B6B395653CD3}">
      <dgm:prSet/>
      <dgm:spPr/>
      <dgm:t>
        <a:bodyPr/>
        <a:lstStyle/>
        <a:p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047A2F-DBC9-402E-9351-6A01E4FF8F23}" type="pres">
      <dgm:prSet presAssocID="{5A4EB2F9-45FF-48ED-8435-C43FF9A5E8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15E021EC-FAE3-4555-8E48-B96E64C12BBB}" type="pres">
      <dgm:prSet presAssocID="{F59AC425-BC83-4D71-9923-3D142AC11568}" presName="hierRoot1" presStyleCnt="0">
        <dgm:presLayoutVars>
          <dgm:hierBranch val="init"/>
        </dgm:presLayoutVars>
      </dgm:prSet>
      <dgm:spPr/>
    </dgm:pt>
    <dgm:pt modelId="{6B3E04A8-0870-452B-92A8-2BA90027077B}" type="pres">
      <dgm:prSet presAssocID="{F59AC425-BC83-4D71-9923-3D142AC11568}" presName="rootComposite1" presStyleCnt="0"/>
      <dgm:spPr/>
    </dgm:pt>
    <dgm:pt modelId="{9EE8F979-2A7D-4B50-B88F-2EC0ADD90E8E}" type="pres">
      <dgm:prSet presAssocID="{F59AC425-BC83-4D71-9923-3D142AC11568}" presName="rootText1" presStyleLbl="node0" presStyleIdx="0" presStyleCnt="1" custLinFactNeighborX="-2684" custLinFactNeighborY="322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927A32DD-90E9-49C9-9B11-6A13C51DD168}" type="pres">
      <dgm:prSet presAssocID="{F59AC425-BC83-4D71-9923-3D142AC11568}" presName="rootConnector1" presStyleLbl="node1" presStyleIdx="0" presStyleCnt="0"/>
      <dgm:spPr/>
      <dgm:t>
        <a:bodyPr/>
        <a:lstStyle/>
        <a:p>
          <a:endParaRPr lang="fr-FR"/>
        </a:p>
      </dgm:t>
    </dgm:pt>
    <dgm:pt modelId="{63C196E6-6B3C-4425-B2EB-C0E1639F30CE}" type="pres">
      <dgm:prSet presAssocID="{F59AC425-BC83-4D71-9923-3D142AC11568}" presName="hierChild2" presStyleCnt="0"/>
      <dgm:spPr/>
    </dgm:pt>
    <dgm:pt modelId="{88C18F4F-73C7-4140-8D46-C42D9CF77756}" type="pres">
      <dgm:prSet presAssocID="{31DDD59A-03A3-4CC7-A855-E42B2D6BC007}" presName="Name37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1946299" y="0"/>
              </a:moveTo>
              <a:lnTo>
                <a:pt x="1946299" y="168893"/>
              </a:lnTo>
              <a:lnTo>
                <a:pt x="0" y="168893"/>
              </a:lnTo>
              <a:lnTo>
                <a:pt x="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9C86ADA5-1B47-4221-98B4-AEFC48B0D04A}" type="pres">
      <dgm:prSet presAssocID="{155F8918-253F-4865-BBEF-5460AB2071FB}" presName="hierRoot2" presStyleCnt="0">
        <dgm:presLayoutVars>
          <dgm:hierBranch/>
        </dgm:presLayoutVars>
      </dgm:prSet>
      <dgm:spPr/>
    </dgm:pt>
    <dgm:pt modelId="{AE83C0D6-374C-430D-9BA6-488DDA2401CC}" type="pres">
      <dgm:prSet presAssocID="{155F8918-253F-4865-BBEF-5460AB2071FB}" presName="rootComposite" presStyleCnt="0"/>
      <dgm:spPr/>
    </dgm:pt>
    <dgm:pt modelId="{C5ECDFFE-2CF7-48EB-84DC-EE05EDEBBE26}" type="pres">
      <dgm:prSet presAssocID="{155F8918-253F-4865-BBEF-5460AB2071FB}" presName="rootText" presStyleLbl="node2" presStyleIdx="0" presStyleCnt="3" custScaleY="113535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03C3FDE-2AED-43BF-B3F3-DCE5EB620A42}" type="pres">
      <dgm:prSet presAssocID="{155F8918-253F-4865-BBEF-5460AB2071FB}" presName="rootConnector" presStyleLbl="node2" presStyleIdx="0" presStyleCnt="3"/>
      <dgm:spPr/>
      <dgm:t>
        <a:bodyPr/>
        <a:lstStyle/>
        <a:p>
          <a:endParaRPr lang="fr-FR"/>
        </a:p>
      </dgm:t>
    </dgm:pt>
    <dgm:pt modelId="{A76287A1-7EE5-4881-AFF6-48CC7FF0D53F}" type="pres">
      <dgm:prSet presAssocID="{155F8918-253F-4865-BBEF-5460AB2071FB}" presName="hierChild4" presStyleCnt="0"/>
      <dgm:spPr/>
    </dgm:pt>
    <dgm:pt modelId="{975D95D6-703A-4063-B1F4-B50023BFFF9D}" type="pres">
      <dgm:prSet presAssocID="{DA2FB266-8D93-4C38-BD1B-864E1DD39B96}" presName="Name35" presStyleLbl="parChTrans1D3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7AEE28F8-6662-491D-97B7-4A0A8A5841AE}" type="pres">
      <dgm:prSet presAssocID="{2990C0A8-5A36-4D8D-B888-0548F965292F}" presName="hierRoot2" presStyleCnt="0">
        <dgm:presLayoutVars>
          <dgm:hierBranch val="init"/>
        </dgm:presLayoutVars>
      </dgm:prSet>
      <dgm:spPr/>
    </dgm:pt>
    <dgm:pt modelId="{FF652153-58E4-4BCB-B8C7-69830D49E884}" type="pres">
      <dgm:prSet presAssocID="{2990C0A8-5A36-4D8D-B888-0548F965292F}" presName="rootComposite" presStyleCnt="0"/>
      <dgm:spPr/>
    </dgm:pt>
    <dgm:pt modelId="{A28FE67D-64FC-4E32-AB32-8BF7F276579F}" type="pres">
      <dgm:prSet presAssocID="{2990C0A8-5A36-4D8D-B888-0548F965292F}" presName="rootText" presStyleLbl="node3" presStyleIdx="0" presStyleCnt="3" custScaleY="9162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58E691BC-A08C-4CDB-93FD-D7D3F675DDF0}" type="pres">
      <dgm:prSet presAssocID="{2990C0A8-5A36-4D8D-B888-0548F965292F}" presName="rootConnector" presStyleLbl="node3" presStyleIdx="0" presStyleCnt="3"/>
      <dgm:spPr/>
      <dgm:t>
        <a:bodyPr/>
        <a:lstStyle/>
        <a:p>
          <a:endParaRPr lang="fr-FR"/>
        </a:p>
      </dgm:t>
    </dgm:pt>
    <dgm:pt modelId="{989F7607-84A3-4D25-AD20-7A1CA6D763C9}" type="pres">
      <dgm:prSet presAssocID="{2990C0A8-5A36-4D8D-B888-0548F965292F}" presName="hierChild4" presStyleCnt="0"/>
      <dgm:spPr/>
    </dgm:pt>
    <dgm:pt modelId="{D0DAD7D1-FBAB-4C67-81DD-6ED4E0658875}" type="pres">
      <dgm:prSet presAssocID="{2990C0A8-5A36-4D8D-B888-0548F965292F}" presName="hierChild5" presStyleCnt="0"/>
      <dgm:spPr/>
    </dgm:pt>
    <dgm:pt modelId="{BE912840-CB65-4EE6-B66A-B95DBD117412}" type="pres">
      <dgm:prSet presAssocID="{155F8918-253F-4865-BBEF-5460AB2071FB}" presName="hierChild5" presStyleCnt="0"/>
      <dgm:spPr/>
    </dgm:pt>
    <dgm:pt modelId="{080A186E-1064-46E5-8D38-78710BFA7BF6}" type="pres">
      <dgm:prSet presAssocID="{8B918A15-7814-4AA5-85EC-8C617D9C9AB5}" presName="Name37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E5654590-87C7-4FFD-A5BD-23D86AA9B9CF}" type="pres">
      <dgm:prSet presAssocID="{5F7C32FE-E89C-4D90-AC3B-80DE2E86BF69}" presName="hierRoot2" presStyleCnt="0">
        <dgm:presLayoutVars>
          <dgm:hierBranch/>
        </dgm:presLayoutVars>
      </dgm:prSet>
      <dgm:spPr/>
    </dgm:pt>
    <dgm:pt modelId="{7D9CF4BE-FDBB-42C5-A383-3353187A7A94}" type="pres">
      <dgm:prSet presAssocID="{5F7C32FE-E89C-4D90-AC3B-80DE2E86BF69}" presName="rootComposite" presStyleCnt="0"/>
      <dgm:spPr/>
    </dgm:pt>
    <dgm:pt modelId="{63A8AD0C-3712-40AF-B399-063C0B2CD574}" type="pres">
      <dgm:prSet presAssocID="{5F7C32FE-E89C-4D90-AC3B-80DE2E86BF69}" presName="rootText" presStyleLbl="node2" presStyleIdx="1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B86779B5-C2CE-4D24-8C2F-314542782238}" type="pres">
      <dgm:prSet presAssocID="{5F7C32FE-E89C-4D90-AC3B-80DE2E86BF69}" presName="rootConnector" presStyleLbl="node2" presStyleIdx="1" presStyleCnt="3"/>
      <dgm:spPr/>
      <dgm:t>
        <a:bodyPr/>
        <a:lstStyle/>
        <a:p>
          <a:endParaRPr lang="fr-FR"/>
        </a:p>
      </dgm:t>
    </dgm:pt>
    <dgm:pt modelId="{B361CB45-41F9-4DE5-88BA-D3576DEBE857}" type="pres">
      <dgm:prSet presAssocID="{5F7C32FE-E89C-4D90-AC3B-80DE2E86BF69}" presName="hierChild4" presStyleCnt="0"/>
      <dgm:spPr/>
    </dgm:pt>
    <dgm:pt modelId="{FE23D7AD-EBB7-4F37-8601-A1968C1A0BCF}" type="pres">
      <dgm:prSet presAssocID="{135081AF-F2B0-425B-9A66-9B456DFC5662}" presName="Name35" presStyleLbl="parChTrans1D3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FDBC342A-43C3-41AD-9053-838F2B56028E}" type="pres">
      <dgm:prSet presAssocID="{3951DFDB-971A-479B-A9A1-2CB6701CB780}" presName="hierRoot2" presStyleCnt="0">
        <dgm:presLayoutVars>
          <dgm:hierBranch val="init"/>
        </dgm:presLayoutVars>
      </dgm:prSet>
      <dgm:spPr/>
    </dgm:pt>
    <dgm:pt modelId="{D1901BEE-E5C8-47FA-9342-4472869A5A13}" type="pres">
      <dgm:prSet presAssocID="{3951DFDB-971A-479B-A9A1-2CB6701CB780}" presName="rootComposite" presStyleCnt="0"/>
      <dgm:spPr/>
    </dgm:pt>
    <dgm:pt modelId="{8F855BEE-C1E4-4478-83BF-045F852AA84A}" type="pres">
      <dgm:prSet presAssocID="{3951DFDB-971A-479B-A9A1-2CB6701CB780}" presName="rootText" presStyleLbl="node3" presStyleIdx="1" presStyleCnt="3" custLinFactNeighborX="-2684" custLinFactNeighborY="-263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808B1A37-5A9D-4513-9D86-1254AEE54078}" type="pres">
      <dgm:prSet presAssocID="{3951DFDB-971A-479B-A9A1-2CB6701CB780}" presName="rootConnector" presStyleLbl="node3" presStyleIdx="1" presStyleCnt="3"/>
      <dgm:spPr/>
      <dgm:t>
        <a:bodyPr/>
        <a:lstStyle/>
        <a:p>
          <a:endParaRPr lang="fr-FR"/>
        </a:p>
      </dgm:t>
    </dgm:pt>
    <dgm:pt modelId="{E31D1A86-6E01-401D-A0D5-C1737C537E85}" type="pres">
      <dgm:prSet presAssocID="{3951DFDB-971A-479B-A9A1-2CB6701CB780}" presName="hierChild4" presStyleCnt="0"/>
      <dgm:spPr/>
    </dgm:pt>
    <dgm:pt modelId="{8036693F-BAE5-4B6F-A44B-FF5850DDEA18}" type="pres">
      <dgm:prSet presAssocID="{3951DFDB-971A-479B-A9A1-2CB6701CB780}" presName="hierChild5" presStyleCnt="0"/>
      <dgm:spPr/>
    </dgm:pt>
    <dgm:pt modelId="{2EB6E651-A470-4386-AC98-99FD4AA94363}" type="pres">
      <dgm:prSet presAssocID="{5F7C32FE-E89C-4D90-AC3B-80DE2E86BF69}" presName="hierChild5" presStyleCnt="0"/>
      <dgm:spPr/>
    </dgm:pt>
    <dgm:pt modelId="{CFBCDCEA-54F0-44B2-B8A6-5EC5DEDD54FE}" type="pres">
      <dgm:prSet presAssocID="{D3DBBFBE-7906-4DB0-A41C-94D500BC7C9F}" presName="Name37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93"/>
              </a:lnTo>
              <a:lnTo>
                <a:pt x="1946299" y="168893"/>
              </a:lnTo>
              <a:lnTo>
                <a:pt x="1946299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F8C996BC-2338-460A-A505-855F42244DA1}" type="pres">
      <dgm:prSet presAssocID="{7B0CFD0D-65D6-409B-8647-4A914318A5BF}" presName="hierRoot2" presStyleCnt="0">
        <dgm:presLayoutVars>
          <dgm:hierBranch/>
        </dgm:presLayoutVars>
      </dgm:prSet>
      <dgm:spPr/>
    </dgm:pt>
    <dgm:pt modelId="{2573A790-E213-4204-AD51-8A0087DDE6F3}" type="pres">
      <dgm:prSet presAssocID="{7B0CFD0D-65D6-409B-8647-4A914318A5BF}" presName="rootComposite" presStyleCnt="0"/>
      <dgm:spPr/>
    </dgm:pt>
    <dgm:pt modelId="{F729AE24-F84B-4E4C-ABF3-13B212DDCE11}" type="pres">
      <dgm:prSet presAssocID="{7B0CFD0D-65D6-409B-8647-4A914318A5BF}" presName="rootText" presStyleLbl="node2" presStyleIdx="2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9ED0D886-7DDB-4CEA-A5CB-07996BAEDE24}" type="pres">
      <dgm:prSet presAssocID="{7B0CFD0D-65D6-409B-8647-4A914318A5BF}" presName="rootConnector" presStyleLbl="node2" presStyleIdx="2" presStyleCnt="3"/>
      <dgm:spPr/>
      <dgm:t>
        <a:bodyPr/>
        <a:lstStyle/>
        <a:p>
          <a:endParaRPr lang="fr-FR"/>
        </a:p>
      </dgm:t>
    </dgm:pt>
    <dgm:pt modelId="{F1C79BBD-E00D-41A0-BF80-911326983999}" type="pres">
      <dgm:prSet presAssocID="{7B0CFD0D-65D6-409B-8647-4A914318A5BF}" presName="hierChild4" presStyleCnt="0"/>
      <dgm:spPr/>
    </dgm:pt>
    <dgm:pt modelId="{05E7B48A-400D-48FC-9714-C518CDC2EB1D}" type="pres">
      <dgm:prSet presAssocID="{7ABA334A-9707-4FBA-8B06-86EA96E04F64}" presName="Name35" presStyleLbl="parChTrans1D3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</dgm:spPr>
      <dgm:t>
        <a:bodyPr/>
        <a:lstStyle/>
        <a:p>
          <a:endParaRPr lang="fr-FR"/>
        </a:p>
      </dgm:t>
    </dgm:pt>
    <dgm:pt modelId="{33599D3A-2FA7-4C76-AF7E-F71D07E07177}" type="pres">
      <dgm:prSet presAssocID="{F29CDF34-0635-43C8-8849-5AD004B8B8C4}" presName="hierRoot2" presStyleCnt="0">
        <dgm:presLayoutVars>
          <dgm:hierBranch val="init"/>
        </dgm:presLayoutVars>
      </dgm:prSet>
      <dgm:spPr/>
    </dgm:pt>
    <dgm:pt modelId="{AD8D086C-A169-4F35-868B-DA0A94DD2183}" type="pres">
      <dgm:prSet presAssocID="{F29CDF34-0635-43C8-8849-5AD004B8B8C4}" presName="rootComposite" presStyleCnt="0"/>
      <dgm:spPr/>
    </dgm:pt>
    <dgm:pt modelId="{9E33500D-9E74-4F90-8F87-106FE49255D8}" type="pres">
      <dgm:prSet presAssocID="{F29CDF34-0635-43C8-8849-5AD004B8B8C4}" presName="rootText" presStyleLbl="node3" presStyleIdx="2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B474D6A0-FD2C-4C7F-B88D-F147AC671FED}" type="pres">
      <dgm:prSet presAssocID="{F29CDF34-0635-43C8-8849-5AD004B8B8C4}" presName="rootConnector" presStyleLbl="node3" presStyleIdx="2" presStyleCnt="3"/>
      <dgm:spPr/>
      <dgm:t>
        <a:bodyPr/>
        <a:lstStyle/>
        <a:p>
          <a:endParaRPr lang="fr-FR"/>
        </a:p>
      </dgm:t>
    </dgm:pt>
    <dgm:pt modelId="{3E205168-4F44-4A1F-9A70-E1CD51500AAB}" type="pres">
      <dgm:prSet presAssocID="{F29CDF34-0635-43C8-8849-5AD004B8B8C4}" presName="hierChild4" presStyleCnt="0"/>
      <dgm:spPr/>
    </dgm:pt>
    <dgm:pt modelId="{1D551CC1-0E6D-433A-8041-C3BBFFF507B9}" type="pres">
      <dgm:prSet presAssocID="{F29CDF34-0635-43C8-8849-5AD004B8B8C4}" presName="hierChild5" presStyleCnt="0"/>
      <dgm:spPr/>
    </dgm:pt>
    <dgm:pt modelId="{AC49CC61-2466-4FD4-9C40-E4A8B3DA8E2F}" type="pres">
      <dgm:prSet presAssocID="{7B0CFD0D-65D6-409B-8647-4A914318A5BF}" presName="hierChild5" presStyleCnt="0"/>
      <dgm:spPr/>
    </dgm:pt>
    <dgm:pt modelId="{2D69B1C3-230F-44E2-B0BD-24FFC4A5E02C}" type="pres">
      <dgm:prSet presAssocID="{F59AC425-BC83-4D71-9923-3D142AC11568}" presName="hierChild3" presStyleCnt="0"/>
      <dgm:spPr/>
    </dgm:pt>
  </dgm:ptLst>
  <dgm:cxnLst>
    <dgm:cxn modelId="{80F7BDE5-D19C-4966-A314-6BB9D28EB508}" type="presOf" srcId="{7ABA334A-9707-4FBA-8B06-86EA96E04F64}" destId="{05E7B48A-400D-48FC-9714-C518CDC2EB1D}" srcOrd="0" destOrd="0" presId="urn:microsoft.com/office/officeart/2005/8/layout/orgChart1"/>
    <dgm:cxn modelId="{F31721D3-56CB-4B11-8835-81DA0CC594DF}" type="presOf" srcId="{D3DBBFBE-7906-4DB0-A41C-94D500BC7C9F}" destId="{CFBCDCEA-54F0-44B2-B8A6-5EC5DEDD54FE}" srcOrd="0" destOrd="0" presId="urn:microsoft.com/office/officeart/2005/8/layout/orgChart1"/>
    <dgm:cxn modelId="{CF100293-384C-4B7B-91B7-B321F7567F95}" type="presOf" srcId="{31DDD59A-03A3-4CC7-A855-E42B2D6BC007}" destId="{88C18F4F-73C7-4140-8D46-C42D9CF77756}" srcOrd="0" destOrd="0" presId="urn:microsoft.com/office/officeart/2005/8/layout/orgChart1"/>
    <dgm:cxn modelId="{FB057969-9297-4CD3-BB7B-F3D19945EB9C}" type="presOf" srcId="{5F7C32FE-E89C-4D90-AC3B-80DE2E86BF69}" destId="{B86779B5-C2CE-4D24-8C2F-314542782238}" srcOrd="1" destOrd="0" presId="urn:microsoft.com/office/officeart/2005/8/layout/orgChart1"/>
    <dgm:cxn modelId="{781E3102-7BD2-442D-A3FA-92A9FE38D874}" srcId="{5F7C32FE-E89C-4D90-AC3B-80DE2E86BF69}" destId="{3951DFDB-971A-479B-A9A1-2CB6701CB780}" srcOrd="0" destOrd="0" parTransId="{135081AF-F2B0-425B-9A66-9B456DFC5662}" sibTransId="{6DF22472-85FC-442B-AB3C-E73AE338F464}"/>
    <dgm:cxn modelId="{7C0A35A6-3A82-4A11-B6F4-A03963C69589}" type="presOf" srcId="{155F8918-253F-4865-BBEF-5460AB2071FB}" destId="{203C3FDE-2AED-43BF-B3F3-DCE5EB620A42}" srcOrd="1" destOrd="0" presId="urn:microsoft.com/office/officeart/2005/8/layout/orgChart1"/>
    <dgm:cxn modelId="{531497E5-C38F-42FE-91BE-6F3293A86E9C}" type="presOf" srcId="{2990C0A8-5A36-4D8D-B888-0548F965292F}" destId="{A28FE67D-64FC-4E32-AB32-8BF7F276579F}" srcOrd="0" destOrd="0" presId="urn:microsoft.com/office/officeart/2005/8/layout/orgChart1"/>
    <dgm:cxn modelId="{60B1279C-4C57-4837-9DC6-4C4B61BD5D98}" type="presOf" srcId="{F59AC425-BC83-4D71-9923-3D142AC11568}" destId="{9EE8F979-2A7D-4B50-B88F-2EC0ADD90E8E}" srcOrd="0" destOrd="0" presId="urn:microsoft.com/office/officeart/2005/8/layout/orgChart1"/>
    <dgm:cxn modelId="{8A355E60-1EBB-4A17-BD06-94424CAFAE5F}" type="presOf" srcId="{F59AC425-BC83-4D71-9923-3D142AC11568}" destId="{927A32DD-90E9-49C9-9B11-6A13C51DD168}" srcOrd="1" destOrd="0" presId="urn:microsoft.com/office/officeart/2005/8/layout/orgChart1"/>
    <dgm:cxn modelId="{8F5F94F1-2F43-47EE-9ACA-B81EFBCA4491}" srcId="{F59AC425-BC83-4D71-9923-3D142AC11568}" destId="{7B0CFD0D-65D6-409B-8647-4A914318A5BF}" srcOrd="2" destOrd="0" parTransId="{D3DBBFBE-7906-4DB0-A41C-94D500BC7C9F}" sibTransId="{C2A669B9-4906-4C73-9268-1AF7DD27B3DA}"/>
    <dgm:cxn modelId="{DFCB3C9C-FD29-47A0-A8A9-23381E841246}" type="presOf" srcId="{3951DFDB-971A-479B-A9A1-2CB6701CB780}" destId="{8F855BEE-C1E4-4478-83BF-045F852AA84A}" srcOrd="0" destOrd="0" presId="urn:microsoft.com/office/officeart/2005/8/layout/orgChart1"/>
    <dgm:cxn modelId="{DE86EAE8-269E-4283-8E7D-5F3DF2C27E1E}" type="presOf" srcId="{135081AF-F2B0-425B-9A66-9B456DFC5662}" destId="{FE23D7AD-EBB7-4F37-8601-A1968C1A0BCF}" srcOrd="0" destOrd="0" presId="urn:microsoft.com/office/officeart/2005/8/layout/orgChart1"/>
    <dgm:cxn modelId="{C32A09F7-D637-4A5B-9A59-3A9D71A4095E}" type="presOf" srcId="{2990C0A8-5A36-4D8D-B888-0548F965292F}" destId="{58E691BC-A08C-4CDB-93FD-D7D3F675DDF0}" srcOrd="1" destOrd="0" presId="urn:microsoft.com/office/officeart/2005/8/layout/orgChart1"/>
    <dgm:cxn modelId="{A774A404-3004-4832-84E4-2BC5E7706185}" srcId="{F59AC425-BC83-4D71-9923-3D142AC11568}" destId="{5F7C32FE-E89C-4D90-AC3B-80DE2E86BF69}" srcOrd="1" destOrd="0" parTransId="{8B918A15-7814-4AA5-85EC-8C617D9C9AB5}" sibTransId="{1E6F5BDE-EC45-4D96-9078-D73412F95E91}"/>
    <dgm:cxn modelId="{2DF0422F-EEE4-4BEC-821B-C3F7374D8614}" type="presOf" srcId="{8B918A15-7814-4AA5-85EC-8C617D9C9AB5}" destId="{080A186E-1064-46E5-8D38-78710BFA7BF6}" srcOrd="0" destOrd="0" presId="urn:microsoft.com/office/officeart/2005/8/layout/orgChart1"/>
    <dgm:cxn modelId="{FC9F11D0-C161-4205-ADA3-84094E63CF20}" type="presOf" srcId="{7B0CFD0D-65D6-409B-8647-4A914318A5BF}" destId="{9ED0D886-7DDB-4CEA-A5CB-07996BAEDE24}" srcOrd="1" destOrd="0" presId="urn:microsoft.com/office/officeart/2005/8/layout/orgChart1"/>
    <dgm:cxn modelId="{6722B32A-B540-481F-BE8D-42EABBD65083}" srcId="{F59AC425-BC83-4D71-9923-3D142AC11568}" destId="{155F8918-253F-4865-BBEF-5460AB2071FB}" srcOrd="0" destOrd="0" parTransId="{31DDD59A-03A3-4CC7-A855-E42B2D6BC007}" sibTransId="{2E050E5A-28B8-4725-8BA2-B14105F5FD3B}"/>
    <dgm:cxn modelId="{12DA7FFE-87A0-4D03-B406-95FE8ABC704A}" type="presOf" srcId="{5A4EB2F9-45FF-48ED-8435-C43FF9A5E853}" destId="{3D047A2F-DBC9-402E-9351-6A01E4FF8F23}" srcOrd="0" destOrd="0" presId="urn:microsoft.com/office/officeart/2005/8/layout/orgChart1"/>
    <dgm:cxn modelId="{D9182EB0-4C07-4089-9BE1-B6B395653CD3}" srcId="{7B0CFD0D-65D6-409B-8647-4A914318A5BF}" destId="{F29CDF34-0635-43C8-8849-5AD004B8B8C4}" srcOrd="0" destOrd="0" parTransId="{7ABA334A-9707-4FBA-8B06-86EA96E04F64}" sibTransId="{5F9D11D5-3C41-4544-8B28-200B4EC336B8}"/>
    <dgm:cxn modelId="{A7508ACF-7888-48EE-991A-E8FFE9D53E42}" type="presOf" srcId="{5F7C32FE-E89C-4D90-AC3B-80DE2E86BF69}" destId="{63A8AD0C-3712-40AF-B399-063C0B2CD574}" srcOrd="0" destOrd="0" presId="urn:microsoft.com/office/officeart/2005/8/layout/orgChart1"/>
    <dgm:cxn modelId="{F479BB0E-7713-44C4-A185-8789DE43626C}" srcId="{155F8918-253F-4865-BBEF-5460AB2071FB}" destId="{2990C0A8-5A36-4D8D-B888-0548F965292F}" srcOrd="0" destOrd="0" parTransId="{DA2FB266-8D93-4C38-BD1B-864E1DD39B96}" sibTransId="{4FE0D056-22F4-4BD5-B8DC-8297C7CE6442}"/>
    <dgm:cxn modelId="{E02F48A1-4629-445D-8C3F-AF254A319779}" type="presOf" srcId="{DA2FB266-8D93-4C38-BD1B-864E1DD39B96}" destId="{975D95D6-703A-4063-B1F4-B50023BFFF9D}" srcOrd="0" destOrd="0" presId="urn:microsoft.com/office/officeart/2005/8/layout/orgChart1"/>
    <dgm:cxn modelId="{A744910A-DCBF-44CD-BC26-0D463A891895}" type="presOf" srcId="{F29CDF34-0635-43C8-8849-5AD004B8B8C4}" destId="{9E33500D-9E74-4F90-8F87-106FE49255D8}" srcOrd="0" destOrd="0" presId="urn:microsoft.com/office/officeart/2005/8/layout/orgChart1"/>
    <dgm:cxn modelId="{53D125AD-13D3-45E3-8274-83498BBB5F09}" type="presOf" srcId="{7B0CFD0D-65D6-409B-8647-4A914318A5BF}" destId="{F729AE24-F84B-4E4C-ABF3-13B212DDCE11}" srcOrd="0" destOrd="0" presId="urn:microsoft.com/office/officeart/2005/8/layout/orgChart1"/>
    <dgm:cxn modelId="{7E32D43A-BD27-41FF-B9F7-3985CE76F6E5}" type="presOf" srcId="{3951DFDB-971A-479B-A9A1-2CB6701CB780}" destId="{808B1A37-5A9D-4513-9D86-1254AEE54078}" srcOrd="1" destOrd="0" presId="urn:microsoft.com/office/officeart/2005/8/layout/orgChart1"/>
    <dgm:cxn modelId="{27AC0520-8B4A-4EA8-9E32-49E3FE2D70C5}" type="presOf" srcId="{F29CDF34-0635-43C8-8849-5AD004B8B8C4}" destId="{B474D6A0-FD2C-4C7F-B88D-F147AC671FED}" srcOrd="1" destOrd="0" presId="urn:microsoft.com/office/officeart/2005/8/layout/orgChart1"/>
    <dgm:cxn modelId="{A65F0E6A-3846-4DFD-A89D-04E2A700D661}" type="presOf" srcId="{155F8918-253F-4865-BBEF-5460AB2071FB}" destId="{C5ECDFFE-2CF7-48EB-84DC-EE05EDEBBE26}" srcOrd="0" destOrd="0" presId="urn:microsoft.com/office/officeart/2005/8/layout/orgChart1"/>
    <dgm:cxn modelId="{BD780C83-32BE-43D7-B480-12694C73118D}" srcId="{5A4EB2F9-45FF-48ED-8435-C43FF9A5E853}" destId="{F59AC425-BC83-4D71-9923-3D142AC11568}" srcOrd="0" destOrd="0" parTransId="{51A6C36A-FE5F-4C88-87F1-04BCE5872AE4}" sibTransId="{2BBB7510-5924-43BF-97D7-5D02E678DB97}"/>
    <dgm:cxn modelId="{23472427-BA27-477E-B9F5-78CD0CA12056}" type="presParOf" srcId="{3D047A2F-DBC9-402E-9351-6A01E4FF8F23}" destId="{15E021EC-FAE3-4555-8E48-B96E64C12BBB}" srcOrd="0" destOrd="0" presId="urn:microsoft.com/office/officeart/2005/8/layout/orgChart1"/>
    <dgm:cxn modelId="{4835B0E7-BE32-4D57-9ADA-D28692A486C0}" type="presParOf" srcId="{15E021EC-FAE3-4555-8E48-B96E64C12BBB}" destId="{6B3E04A8-0870-452B-92A8-2BA90027077B}" srcOrd="0" destOrd="0" presId="urn:microsoft.com/office/officeart/2005/8/layout/orgChart1"/>
    <dgm:cxn modelId="{B61F62F0-8E64-46A5-B97A-6C6EDC062D5A}" type="presParOf" srcId="{6B3E04A8-0870-452B-92A8-2BA90027077B}" destId="{9EE8F979-2A7D-4B50-B88F-2EC0ADD90E8E}" srcOrd="0" destOrd="0" presId="urn:microsoft.com/office/officeart/2005/8/layout/orgChart1"/>
    <dgm:cxn modelId="{C953DEBE-8ED1-4858-9191-A6B2B0D461C3}" type="presParOf" srcId="{6B3E04A8-0870-452B-92A8-2BA90027077B}" destId="{927A32DD-90E9-49C9-9B11-6A13C51DD168}" srcOrd="1" destOrd="0" presId="urn:microsoft.com/office/officeart/2005/8/layout/orgChart1"/>
    <dgm:cxn modelId="{250910B9-F31B-41D6-8F61-6CF47E7135EA}" type="presParOf" srcId="{15E021EC-FAE3-4555-8E48-B96E64C12BBB}" destId="{63C196E6-6B3C-4425-B2EB-C0E1639F30CE}" srcOrd="1" destOrd="0" presId="urn:microsoft.com/office/officeart/2005/8/layout/orgChart1"/>
    <dgm:cxn modelId="{F21EB4D1-272C-4AD3-88DD-44FA0B5C3B76}" type="presParOf" srcId="{63C196E6-6B3C-4425-B2EB-C0E1639F30CE}" destId="{88C18F4F-73C7-4140-8D46-C42D9CF77756}" srcOrd="0" destOrd="0" presId="urn:microsoft.com/office/officeart/2005/8/layout/orgChart1"/>
    <dgm:cxn modelId="{706F6253-665F-4B13-B4EA-692A04A39578}" type="presParOf" srcId="{63C196E6-6B3C-4425-B2EB-C0E1639F30CE}" destId="{9C86ADA5-1B47-4221-98B4-AEFC48B0D04A}" srcOrd="1" destOrd="0" presId="urn:microsoft.com/office/officeart/2005/8/layout/orgChart1"/>
    <dgm:cxn modelId="{0AC7FBF4-CA97-4147-8E9C-12212FC59357}" type="presParOf" srcId="{9C86ADA5-1B47-4221-98B4-AEFC48B0D04A}" destId="{AE83C0D6-374C-430D-9BA6-488DDA2401CC}" srcOrd="0" destOrd="0" presId="urn:microsoft.com/office/officeart/2005/8/layout/orgChart1"/>
    <dgm:cxn modelId="{40868EFE-980C-4251-A29E-80AC202C22AD}" type="presParOf" srcId="{AE83C0D6-374C-430D-9BA6-488DDA2401CC}" destId="{C5ECDFFE-2CF7-48EB-84DC-EE05EDEBBE26}" srcOrd="0" destOrd="0" presId="urn:microsoft.com/office/officeart/2005/8/layout/orgChart1"/>
    <dgm:cxn modelId="{280ED1F6-422E-4624-9996-3CB35D3B53CB}" type="presParOf" srcId="{AE83C0D6-374C-430D-9BA6-488DDA2401CC}" destId="{203C3FDE-2AED-43BF-B3F3-DCE5EB620A42}" srcOrd="1" destOrd="0" presId="urn:microsoft.com/office/officeart/2005/8/layout/orgChart1"/>
    <dgm:cxn modelId="{98955342-0405-4E14-A384-6F2911A48981}" type="presParOf" srcId="{9C86ADA5-1B47-4221-98B4-AEFC48B0D04A}" destId="{A76287A1-7EE5-4881-AFF6-48CC7FF0D53F}" srcOrd="1" destOrd="0" presId="urn:microsoft.com/office/officeart/2005/8/layout/orgChart1"/>
    <dgm:cxn modelId="{1B8E1F7A-98AD-4953-84E7-09EA45CD770C}" type="presParOf" srcId="{A76287A1-7EE5-4881-AFF6-48CC7FF0D53F}" destId="{975D95D6-703A-4063-B1F4-B50023BFFF9D}" srcOrd="0" destOrd="0" presId="urn:microsoft.com/office/officeart/2005/8/layout/orgChart1"/>
    <dgm:cxn modelId="{DA8BC1FB-C710-49B1-B525-123B156A9952}" type="presParOf" srcId="{A76287A1-7EE5-4881-AFF6-48CC7FF0D53F}" destId="{7AEE28F8-6662-491D-97B7-4A0A8A5841AE}" srcOrd="1" destOrd="0" presId="urn:microsoft.com/office/officeart/2005/8/layout/orgChart1"/>
    <dgm:cxn modelId="{11E8ABB1-64EE-4E87-8C31-ED4CF3EEC0D1}" type="presParOf" srcId="{7AEE28F8-6662-491D-97B7-4A0A8A5841AE}" destId="{FF652153-58E4-4BCB-B8C7-69830D49E884}" srcOrd="0" destOrd="0" presId="urn:microsoft.com/office/officeart/2005/8/layout/orgChart1"/>
    <dgm:cxn modelId="{6337F1B9-F51D-4127-998D-E917A54AAC40}" type="presParOf" srcId="{FF652153-58E4-4BCB-B8C7-69830D49E884}" destId="{A28FE67D-64FC-4E32-AB32-8BF7F276579F}" srcOrd="0" destOrd="0" presId="urn:microsoft.com/office/officeart/2005/8/layout/orgChart1"/>
    <dgm:cxn modelId="{7AD613BC-BE98-4B59-83C1-5739617DF205}" type="presParOf" srcId="{FF652153-58E4-4BCB-B8C7-69830D49E884}" destId="{58E691BC-A08C-4CDB-93FD-D7D3F675DDF0}" srcOrd="1" destOrd="0" presId="urn:microsoft.com/office/officeart/2005/8/layout/orgChart1"/>
    <dgm:cxn modelId="{ACDD3BD8-C236-487B-AC79-BAA732DC31E8}" type="presParOf" srcId="{7AEE28F8-6662-491D-97B7-4A0A8A5841AE}" destId="{989F7607-84A3-4D25-AD20-7A1CA6D763C9}" srcOrd="1" destOrd="0" presId="urn:microsoft.com/office/officeart/2005/8/layout/orgChart1"/>
    <dgm:cxn modelId="{4509BEDD-4EDA-4FDC-8515-97F0FDB439D5}" type="presParOf" srcId="{7AEE28F8-6662-491D-97B7-4A0A8A5841AE}" destId="{D0DAD7D1-FBAB-4C67-81DD-6ED4E0658875}" srcOrd="2" destOrd="0" presId="urn:microsoft.com/office/officeart/2005/8/layout/orgChart1"/>
    <dgm:cxn modelId="{455D57BD-41CD-4976-9590-C98C768DEC04}" type="presParOf" srcId="{9C86ADA5-1B47-4221-98B4-AEFC48B0D04A}" destId="{BE912840-CB65-4EE6-B66A-B95DBD117412}" srcOrd="2" destOrd="0" presId="urn:microsoft.com/office/officeart/2005/8/layout/orgChart1"/>
    <dgm:cxn modelId="{74614D69-94D4-483A-976A-C416103E7B01}" type="presParOf" srcId="{63C196E6-6B3C-4425-B2EB-C0E1639F30CE}" destId="{080A186E-1064-46E5-8D38-78710BFA7BF6}" srcOrd="2" destOrd="0" presId="urn:microsoft.com/office/officeart/2005/8/layout/orgChart1"/>
    <dgm:cxn modelId="{793899E1-C868-4883-A100-E4E3B3FAF0D2}" type="presParOf" srcId="{63C196E6-6B3C-4425-B2EB-C0E1639F30CE}" destId="{E5654590-87C7-4FFD-A5BD-23D86AA9B9CF}" srcOrd="3" destOrd="0" presId="urn:microsoft.com/office/officeart/2005/8/layout/orgChart1"/>
    <dgm:cxn modelId="{BCDE1FE8-5D8C-400F-BB64-E8A11C2E9883}" type="presParOf" srcId="{E5654590-87C7-4FFD-A5BD-23D86AA9B9CF}" destId="{7D9CF4BE-FDBB-42C5-A383-3353187A7A94}" srcOrd="0" destOrd="0" presId="urn:microsoft.com/office/officeart/2005/8/layout/orgChart1"/>
    <dgm:cxn modelId="{E7BA6199-75BB-4B2D-BDAA-817A9BCDC75A}" type="presParOf" srcId="{7D9CF4BE-FDBB-42C5-A383-3353187A7A94}" destId="{63A8AD0C-3712-40AF-B399-063C0B2CD574}" srcOrd="0" destOrd="0" presId="urn:microsoft.com/office/officeart/2005/8/layout/orgChart1"/>
    <dgm:cxn modelId="{3CE68D0F-DBDA-42D5-9C41-B5C3418030BF}" type="presParOf" srcId="{7D9CF4BE-FDBB-42C5-A383-3353187A7A94}" destId="{B86779B5-C2CE-4D24-8C2F-314542782238}" srcOrd="1" destOrd="0" presId="urn:microsoft.com/office/officeart/2005/8/layout/orgChart1"/>
    <dgm:cxn modelId="{2597B932-E54E-409B-8C09-6F3C7E9F00ED}" type="presParOf" srcId="{E5654590-87C7-4FFD-A5BD-23D86AA9B9CF}" destId="{B361CB45-41F9-4DE5-88BA-D3576DEBE857}" srcOrd="1" destOrd="0" presId="urn:microsoft.com/office/officeart/2005/8/layout/orgChart1"/>
    <dgm:cxn modelId="{6CE9CB34-AB91-4EBB-AF47-5A2FC6BF07DB}" type="presParOf" srcId="{B361CB45-41F9-4DE5-88BA-D3576DEBE857}" destId="{FE23D7AD-EBB7-4F37-8601-A1968C1A0BCF}" srcOrd="0" destOrd="0" presId="urn:microsoft.com/office/officeart/2005/8/layout/orgChart1"/>
    <dgm:cxn modelId="{DF1C3A17-D598-4248-812D-DE43A7CCB89C}" type="presParOf" srcId="{B361CB45-41F9-4DE5-88BA-D3576DEBE857}" destId="{FDBC342A-43C3-41AD-9053-838F2B56028E}" srcOrd="1" destOrd="0" presId="urn:microsoft.com/office/officeart/2005/8/layout/orgChart1"/>
    <dgm:cxn modelId="{96EC7D72-E6EB-4627-9592-F4C42E8E2682}" type="presParOf" srcId="{FDBC342A-43C3-41AD-9053-838F2B56028E}" destId="{D1901BEE-E5C8-47FA-9342-4472869A5A13}" srcOrd="0" destOrd="0" presId="urn:microsoft.com/office/officeart/2005/8/layout/orgChart1"/>
    <dgm:cxn modelId="{A5A8ECB0-98FD-438D-A8AD-A47E194F7B55}" type="presParOf" srcId="{D1901BEE-E5C8-47FA-9342-4472869A5A13}" destId="{8F855BEE-C1E4-4478-83BF-045F852AA84A}" srcOrd="0" destOrd="0" presId="urn:microsoft.com/office/officeart/2005/8/layout/orgChart1"/>
    <dgm:cxn modelId="{7F6361B2-97F5-4431-ABB1-006239B9861C}" type="presParOf" srcId="{D1901BEE-E5C8-47FA-9342-4472869A5A13}" destId="{808B1A37-5A9D-4513-9D86-1254AEE54078}" srcOrd="1" destOrd="0" presId="urn:microsoft.com/office/officeart/2005/8/layout/orgChart1"/>
    <dgm:cxn modelId="{4717D0CB-31AF-48AC-801B-DF88DFC0B1B3}" type="presParOf" srcId="{FDBC342A-43C3-41AD-9053-838F2B56028E}" destId="{E31D1A86-6E01-401D-A0D5-C1737C537E85}" srcOrd="1" destOrd="0" presId="urn:microsoft.com/office/officeart/2005/8/layout/orgChart1"/>
    <dgm:cxn modelId="{8BD6E426-701C-4DE3-B0FC-7356C57983E2}" type="presParOf" srcId="{FDBC342A-43C3-41AD-9053-838F2B56028E}" destId="{8036693F-BAE5-4B6F-A44B-FF5850DDEA18}" srcOrd="2" destOrd="0" presId="urn:microsoft.com/office/officeart/2005/8/layout/orgChart1"/>
    <dgm:cxn modelId="{EA12A111-E579-4DA9-8B87-42B946B9D364}" type="presParOf" srcId="{E5654590-87C7-4FFD-A5BD-23D86AA9B9CF}" destId="{2EB6E651-A470-4386-AC98-99FD4AA94363}" srcOrd="2" destOrd="0" presId="urn:microsoft.com/office/officeart/2005/8/layout/orgChart1"/>
    <dgm:cxn modelId="{E112A9C2-D4A1-420C-A76D-CBC9F3BDD2B6}" type="presParOf" srcId="{63C196E6-6B3C-4425-B2EB-C0E1639F30CE}" destId="{CFBCDCEA-54F0-44B2-B8A6-5EC5DEDD54FE}" srcOrd="4" destOrd="0" presId="urn:microsoft.com/office/officeart/2005/8/layout/orgChart1"/>
    <dgm:cxn modelId="{5C6EB7B9-F99F-49C0-9D14-3C7532BDA403}" type="presParOf" srcId="{63C196E6-6B3C-4425-B2EB-C0E1639F30CE}" destId="{F8C996BC-2338-460A-A505-855F42244DA1}" srcOrd="5" destOrd="0" presId="urn:microsoft.com/office/officeart/2005/8/layout/orgChart1"/>
    <dgm:cxn modelId="{CE84EBF0-837A-45D2-AA39-8F418E429CD4}" type="presParOf" srcId="{F8C996BC-2338-460A-A505-855F42244DA1}" destId="{2573A790-E213-4204-AD51-8A0087DDE6F3}" srcOrd="0" destOrd="0" presId="urn:microsoft.com/office/officeart/2005/8/layout/orgChart1"/>
    <dgm:cxn modelId="{79372963-F414-479F-B6BD-56CCF99D08C5}" type="presParOf" srcId="{2573A790-E213-4204-AD51-8A0087DDE6F3}" destId="{F729AE24-F84B-4E4C-ABF3-13B212DDCE11}" srcOrd="0" destOrd="0" presId="urn:microsoft.com/office/officeart/2005/8/layout/orgChart1"/>
    <dgm:cxn modelId="{6E6E3EB2-34EF-4889-86C0-2E4C0CDF4E1D}" type="presParOf" srcId="{2573A790-E213-4204-AD51-8A0087DDE6F3}" destId="{9ED0D886-7DDB-4CEA-A5CB-07996BAEDE24}" srcOrd="1" destOrd="0" presId="urn:microsoft.com/office/officeart/2005/8/layout/orgChart1"/>
    <dgm:cxn modelId="{FE90CBB9-0D6D-42BD-8F0F-7AB00A1428DF}" type="presParOf" srcId="{F8C996BC-2338-460A-A505-855F42244DA1}" destId="{F1C79BBD-E00D-41A0-BF80-911326983999}" srcOrd="1" destOrd="0" presId="urn:microsoft.com/office/officeart/2005/8/layout/orgChart1"/>
    <dgm:cxn modelId="{C54630CE-3522-425A-8870-26EDD7AA5370}" type="presParOf" srcId="{F1C79BBD-E00D-41A0-BF80-911326983999}" destId="{05E7B48A-400D-48FC-9714-C518CDC2EB1D}" srcOrd="0" destOrd="0" presId="urn:microsoft.com/office/officeart/2005/8/layout/orgChart1"/>
    <dgm:cxn modelId="{D482F76A-20C8-4AB0-8B9C-790A68D522AA}" type="presParOf" srcId="{F1C79BBD-E00D-41A0-BF80-911326983999}" destId="{33599D3A-2FA7-4C76-AF7E-F71D07E07177}" srcOrd="1" destOrd="0" presId="urn:microsoft.com/office/officeart/2005/8/layout/orgChart1"/>
    <dgm:cxn modelId="{AE4A2313-942A-4BD1-9AFC-DCF146ABB4E1}" type="presParOf" srcId="{33599D3A-2FA7-4C76-AF7E-F71D07E07177}" destId="{AD8D086C-A169-4F35-868B-DA0A94DD2183}" srcOrd="0" destOrd="0" presId="urn:microsoft.com/office/officeart/2005/8/layout/orgChart1"/>
    <dgm:cxn modelId="{01C9A05D-5DD4-40FC-8D52-06E2DEB14B84}" type="presParOf" srcId="{AD8D086C-A169-4F35-868B-DA0A94DD2183}" destId="{9E33500D-9E74-4F90-8F87-106FE49255D8}" srcOrd="0" destOrd="0" presId="urn:microsoft.com/office/officeart/2005/8/layout/orgChart1"/>
    <dgm:cxn modelId="{104B2EF8-3F1A-4D91-8641-89917A388526}" type="presParOf" srcId="{AD8D086C-A169-4F35-868B-DA0A94DD2183}" destId="{B474D6A0-FD2C-4C7F-B88D-F147AC671FED}" srcOrd="1" destOrd="0" presId="urn:microsoft.com/office/officeart/2005/8/layout/orgChart1"/>
    <dgm:cxn modelId="{CCD27B68-1375-44FD-945D-F11B84F96A51}" type="presParOf" srcId="{33599D3A-2FA7-4C76-AF7E-F71D07E07177}" destId="{3E205168-4F44-4A1F-9A70-E1CD51500AAB}" srcOrd="1" destOrd="0" presId="urn:microsoft.com/office/officeart/2005/8/layout/orgChart1"/>
    <dgm:cxn modelId="{5109A1CB-4A16-4521-A586-0F5DE6004A84}" type="presParOf" srcId="{33599D3A-2FA7-4C76-AF7E-F71D07E07177}" destId="{1D551CC1-0E6D-433A-8041-C3BBFFF507B9}" srcOrd="2" destOrd="0" presId="urn:microsoft.com/office/officeart/2005/8/layout/orgChart1"/>
    <dgm:cxn modelId="{8D6FAE0D-F81D-4016-AA31-54E852C1BA5B}" type="presParOf" srcId="{F8C996BC-2338-460A-A505-855F42244DA1}" destId="{AC49CC61-2466-4FD4-9C40-E4A8B3DA8E2F}" srcOrd="2" destOrd="0" presId="urn:microsoft.com/office/officeart/2005/8/layout/orgChart1"/>
    <dgm:cxn modelId="{0B7D1275-C336-4282-9FC0-1DF13C8E13DB}" type="presParOf" srcId="{15E021EC-FAE3-4555-8E48-B96E64C12BBB}" destId="{2D69B1C3-230F-44E2-B0BD-24FFC4A5E02C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3A048-D194-42E1-B1A6-1CE23B0D36D1}">
      <dsp:nvSpPr>
        <dsp:cNvPr id="0" name=""/>
        <dsp:cNvSpPr/>
      </dsp:nvSpPr>
      <dsp:spPr>
        <a:xfrm>
          <a:off x="5642152" y="5063953"/>
          <a:ext cx="175927" cy="8165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7283"/>
              </a:lnTo>
              <a:lnTo>
                <a:pt x="127131" y="62728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C1BE5-6A7B-454A-92B3-16B35E543547}">
      <dsp:nvSpPr>
        <dsp:cNvPr id="0" name=""/>
        <dsp:cNvSpPr/>
      </dsp:nvSpPr>
      <dsp:spPr>
        <a:xfrm>
          <a:off x="6565702" y="3065734"/>
          <a:ext cx="91440" cy="12189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87270"/>
              </a:lnTo>
              <a:lnTo>
                <a:pt x="48077" y="987270"/>
              </a:lnTo>
              <a:lnTo>
                <a:pt x="48077" y="1166755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383AA-78CC-4333-B571-09112AFDA4AE}">
      <dsp:nvSpPr>
        <dsp:cNvPr id="0" name=""/>
        <dsp:cNvSpPr/>
      </dsp:nvSpPr>
      <dsp:spPr>
        <a:xfrm>
          <a:off x="3689518" y="1608868"/>
          <a:ext cx="2969930" cy="449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10"/>
              </a:lnTo>
              <a:lnTo>
                <a:pt x="2466442" y="201510"/>
              </a:lnTo>
              <a:lnTo>
                <a:pt x="2466442" y="380995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7104AD-A460-4152-B22C-9F8C03ACA028}">
      <dsp:nvSpPr>
        <dsp:cNvPr id="0" name=""/>
        <dsp:cNvSpPr/>
      </dsp:nvSpPr>
      <dsp:spPr>
        <a:xfrm>
          <a:off x="2676534" y="5020895"/>
          <a:ext cx="195088" cy="8678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6376"/>
              </a:lnTo>
              <a:lnTo>
                <a:pt x="129992" y="666376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6574F0-86DB-4E68-AFD9-934084B5009E}">
      <dsp:nvSpPr>
        <dsp:cNvPr id="0" name=""/>
        <dsp:cNvSpPr/>
      </dsp:nvSpPr>
      <dsp:spPr>
        <a:xfrm>
          <a:off x="3546920" y="3074380"/>
          <a:ext cx="91440" cy="1138299"/>
        </a:xfrm>
        <a:custGeom>
          <a:avLst/>
          <a:gdLst/>
          <a:ahLst/>
          <a:cxnLst/>
          <a:rect l="0" t="0" r="0" b="0"/>
          <a:pathLst>
            <a:path>
              <a:moveTo>
                <a:pt x="60420" y="0"/>
              </a:moveTo>
              <a:lnTo>
                <a:pt x="60420" y="947937"/>
              </a:lnTo>
              <a:lnTo>
                <a:pt x="45720" y="947937"/>
              </a:lnTo>
              <a:lnTo>
                <a:pt x="45720" y="112742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F6D7D-7D02-4340-B1FC-B1105A33C6CE}">
      <dsp:nvSpPr>
        <dsp:cNvPr id="0" name=""/>
        <dsp:cNvSpPr/>
      </dsp:nvSpPr>
      <dsp:spPr>
        <a:xfrm>
          <a:off x="3618747" y="1608868"/>
          <a:ext cx="91440" cy="4578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843"/>
              </a:lnTo>
              <a:lnTo>
                <a:pt x="47318" y="208843"/>
              </a:lnTo>
              <a:lnTo>
                <a:pt x="47318" y="388328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976F7-7750-49BD-A02C-7C4569393C7D}">
      <dsp:nvSpPr>
        <dsp:cNvPr id="0" name=""/>
        <dsp:cNvSpPr/>
      </dsp:nvSpPr>
      <dsp:spPr>
        <a:xfrm>
          <a:off x="1007674" y="1608868"/>
          <a:ext cx="2681843" cy="400812"/>
        </a:xfrm>
        <a:custGeom>
          <a:avLst/>
          <a:gdLst/>
          <a:ahLst/>
          <a:cxnLst/>
          <a:rect l="0" t="0" r="0" b="0"/>
          <a:pathLst>
            <a:path>
              <a:moveTo>
                <a:pt x="2251196" y="0"/>
              </a:moveTo>
              <a:lnTo>
                <a:pt x="2251196" y="199732"/>
              </a:lnTo>
              <a:lnTo>
                <a:pt x="0" y="199732"/>
              </a:lnTo>
              <a:lnTo>
                <a:pt x="0" y="37921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F1E197-F66C-4588-A60B-74F9EE3E9083}">
      <dsp:nvSpPr>
        <dsp:cNvPr id="0" name=""/>
        <dsp:cNvSpPr/>
      </dsp:nvSpPr>
      <dsp:spPr>
        <a:xfrm>
          <a:off x="2681843" y="798395"/>
          <a:ext cx="2015349" cy="810472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30 </a:t>
          </a: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femmes </a:t>
          </a:r>
        </a:p>
      </dsp:txBody>
      <dsp:txXfrm>
        <a:off x="2681843" y="798395"/>
        <a:ext cx="2015349" cy="810472"/>
      </dsp:txXfrm>
    </dsp:sp>
    <dsp:sp modelId="{09AE6BFD-EC9E-44DB-B65F-07267CD0A97B}">
      <dsp:nvSpPr>
        <dsp:cNvPr id="0" name=""/>
        <dsp:cNvSpPr/>
      </dsp:nvSpPr>
      <dsp:spPr>
        <a:xfrm>
          <a:off x="0" y="2009680"/>
          <a:ext cx="2015349" cy="1007674"/>
        </a:xfrm>
        <a:prstGeom prst="rect">
          <a:avLst/>
        </a:prstGeom>
        <a:solidFill>
          <a:srgbClr val="C9E5CC"/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Euthyroïdie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(22 ; 73,33%)</a:t>
          </a:r>
        </a:p>
      </dsp:txBody>
      <dsp:txXfrm>
        <a:off x="0" y="2009680"/>
        <a:ext cx="2015349" cy="1007674"/>
      </dsp:txXfrm>
    </dsp:sp>
    <dsp:sp modelId="{BCDB17D7-673C-4D61-B8EA-05631900852D}">
      <dsp:nvSpPr>
        <dsp:cNvPr id="0" name=""/>
        <dsp:cNvSpPr/>
      </dsp:nvSpPr>
      <dsp:spPr>
        <a:xfrm>
          <a:off x="2464941" y="2066705"/>
          <a:ext cx="2399052" cy="100767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Hypothyroïdie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(5 ; 16,67%)</a:t>
          </a:r>
        </a:p>
      </dsp:txBody>
      <dsp:txXfrm>
        <a:off x="2464941" y="2066705"/>
        <a:ext cx="2399052" cy="1007674"/>
      </dsp:txXfrm>
    </dsp:sp>
    <dsp:sp modelId="{CA28AA18-5CAD-4900-935A-5AE13EC73036}">
      <dsp:nvSpPr>
        <dsp:cNvPr id="0" name=""/>
        <dsp:cNvSpPr/>
      </dsp:nvSpPr>
      <dsp:spPr>
        <a:xfrm>
          <a:off x="2447508" y="4212679"/>
          <a:ext cx="2290263" cy="80821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FT4/FT3  taux normaux(100%)</a:t>
          </a:r>
          <a:endParaRPr lang="fr-FR" sz="3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Times New Roman" panose="02020603050405020304" pitchFamily="18" charset="0"/>
          </a:endParaRPr>
        </a:p>
      </dsp:txBody>
      <dsp:txXfrm>
        <a:off x="2447508" y="4212679"/>
        <a:ext cx="2290263" cy="808215"/>
      </dsp:txXfrm>
    </dsp:sp>
    <dsp:sp modelId="{DE8A459E-5080-4107-BD16-3575A361AD2D}">
      <dsp:nvSpPr>
        <dsp:cNvPr id="0" name=""/>
        <dsp:cNvSpPr/>
      </dsp:nvSpPr>
      <dsp:spPr>
        <a:xfrm>
          <a:off x="2871623" y="5492824"/>
          <a:ext cx="2237118" cy="791790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Hypothyroïdie</a:t>
          </a:r>
          <a:r>
            <a:rPr lang="fr-FR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 </a:t>
          </a: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infraclinique</a:t>
          </a:r>
        </a:p>
      </dsp:txBody>
      <dsp:txXfrm>
        <a:off x="2871623" y="5492824"/>
        <a:ext cx="2237118" cy="791790"/>
      </dsp:txXfrm>
    </dsp:sp>
    <dsp:sp modelId="{A2D035E3-237F-4EFD-81E4-3CED9D73EDEA}">
      <dsp:nvSpPr>
        <dsp:cNvPr id="0" name=""/>
        <dsp:cNvSpPr/>
      </dsp:nvSpPr>
      <dsp:spPr>
        <a:xfrm>
          <a:off x="5562191" y="2058059"/>
          <a:ext cx="2194514" cy="1007674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</a:t>
          </a: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Schoolbook" panose="02040604050505020304" pitchFamily="18" charset="0"/>
            <a:ea typeface="+mn-ea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(3 ; 10%)</a:t>
          </a:r>
        </a:p>
      </dsp:txBody>
      <dsp:txXfrm>
        <a:off x="5562191" y="2058059"/>
        <a:ext cx="2194514" cy="1007674"/>
      </dsp:txXfrm>
    </dsp:sp>
    <dsp:sp modelId="{88390903-642D-4516-9DA3-EE3474729F2F}">
      <dsp:nvSpPr>
        <dsp:cNvPr id="0" name=""/>
        <dsp:cNvSpPr/>
      </dsp:nvSpPr>
      <dsp:spPr>
        <a:xfrm>
          <a:off x="5399834" y="4284688"/>
          <a:ext cx="2423176" cy="77926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FT4/FT3  taux normaux(100%)</a:t>
          </a:r>
        </a:p>
      </dsp:txBody>
      <dsp:txXfrm>
        <a:off x="5399834" y="4284688"/>
        <a:ext cx="2423176" cy="779265"/>
      </dsp:txXfrm>
    </dsp:sp>
    <dsp:sp modelId="{0AA7CF80-AE40-44D5-890C-706348A0FF12}">
      <dsp:nvSpPr>
        <dsp:cNvPr id="0" name=""/>
        <dsp:cNvSpPr/>
      </dsp:nvSpPr>
      <dsp:spPr>
        <a:xfrm>
          <a:off x="5818080" y="5476439"/>
          <a:ext cx="2080566" cy="808175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 infraclinique</a:t>
          </a:r>
        </a:p>
      </dsp:txBody>
      <dsp:txXfrm>
        <a:off x="5818080" y="5476439"/>
        <a:ext cx="2080566" cy="8081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E7B48A-400D-48FC-9714-C518CDC2EB1D}">
      <dsp:nvSpPr>
        <dsp:cNvPr id="0" name=""/>
        <dsp:cNvSpPr/>
      </dsp:nvSpPr>
      <dsp:spPr>
        <a:xfrm>
          <a:off x="6833753" y="3556154"/>
          <a:ext cx="91440" cy="4921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BCDCEA-54F0-44B2-B8A6-5EC5DEDD54FE}">
      <dsp:nvSpPr>
        <dsp:cNvPr id="0" name=""/>
        <dsp:cNvSpPr/>
      </dsp:nvSpPr>
      <dsp:spPr>
        <a:xfrm>
          <a:off x="4037806" y="1876227"/>
          <a:ext cx="2841667" cy="499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93"/>
              </a:lnTo>
              <a:lnTo>
                <a:pt x="1946299" y="168893"/>
              </a:lnTo>
              <a:lnTo>
                <a:pt x="1946299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3D7AD-EBB7-4F37-8601-A1968C1A0BCF}">
      <dsp:nvSpPr>
        <dsp:cNvPr id="0" name=""/>
        <dsp:cNvSpPr/>
      </dsp:nvSpPr>
      <dsp:spPr>
        <a:xfrm>
          <a:off x="3992086" y="3552518"/>
          <a:ext cx="91440" cy="4958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0A186E-1064-46E5-8D38-78710BFA7BF6}">
      <dsp:nvSpPr>
        <dsp:cNvPr id="0" name=""/>
        <dsp:cNvSpPr/>
      </dsp:nvSpPr>
      <dsp:spPr>
        <a:xfrm>
          <a:off x="3992086" y="1876227"/>
          <a:ext cx="91440" cy="4958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5D95D6-703A-4063-B1F4-B50023BFFF9D}">
      <dsp:nvSpPr>
        <dsp:cNvPr id="0" name=""/>
        <dsp:cNvSpPr/>
      </dsp:nvSpPr>
      <dsp:spPr>
        <a:xfrm>
          <a:off x="1181028" y="3483731"/>
          <a:ext cx="153817" cy="4921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18F4F-73C7-4140-8D46-C42D9CF77756}">
      <dsp:nvSpPr>
        <dsp:cNvPr id="0" name=""/>
        <dsp:cNvSpPr/>
      </dsp:nvSpPr>
      <dsp:spPr>
        <a:xfrm>
          <a:off x="1334846" y="1876227"/>
          <a:ext cx="2702960" cy="499440"/>
        </a:xfrm>
        <a:custGeom>
          <a:avLst/>
          <a:gdLst/>
          <a:ahLst/>
          <a:cxnLst/>
          <a:rect l="0" t="0" r="0" b="0"/>
          <a:pathLst>
            <a:path>
              <a:moveTo>
                <a:pt x="1946299" y="0"/>
              </a:moveTo>
              <a:lnTo>
                <a:pt x="1946299" y="168893"/>
              </a:lnTo>
              <a:lnTo>
                <a:pt x="0" y="168893"/>
              </a:lnTo>
              <a:lnTo>
                <a:pt x="0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8F979-2A7D-4B50-B88F-2EC0ADD90E8E}">
      <dsp:nvSpPr>
        <dsp:cNvPr id="0" name=""/>
        <dsp:cNvSpPr/>
      </dsp:nvSpPr>
      <dsp:spPr>
        <a:xfrm>
          <a:off x="2857319" y="695740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30 femmes enquêtées </a:t>
          </a:r>
        </a:p>
      </dsp:txBody>
      <dsp:txXfrm>
        <a:off x="2857319" y="695740"/>
        <a:ext cx="2360973" cy="1180486"/>
      </dsp:txXfrm>
    </dsp:sp>
    <dsp:sp modelId="{C5ECDFFE-2CF7-48EB-84DC-EE05EDEBBE26}">
      <dsp:nvSpPr>
        <dsp:cNvPr id="0" name=""/>
        <dsp:cNvSpPr/>
      </dsp:nvSpPr>
      <dsp:spPr>
        <a:xfrm>
          <a:off x="154359" y="2375667"/>
          <a:ext cx="2360973" cy="110806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Hypothyroïdie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(5 ; 16,67%)</a:t>
          </a:r>
        </a:p>
      </dsp:txBody>
      <dsp:txXfrm>
        <a:off x="154359" y="2375667"/>
        <a:ext cx="2360973" cy="1108063"/>
      </dsp:txXfrm>
    </dsp:sp>
    <dsp:sp modelId="{A28FE67D-64FC-4E32-AB32-8BF7F276579F}">
      <dsp:nvSpPr>
        <dsp:cNvPr id="0" name=""/>
        <dsp:cNvSpPr/>
      </dsp:nvSpPr>
      <dsp:spPr>
        <a:xfrm>
          <a:off x="542" y="3975899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(2;40%)</a:t>
          </a:r>
        </a:p>
      </dsp:txBody>
      <dsp:txXfrm>
        <a:off x="542" y="3975899"/>
        <a:ext cx="2360973" cy="1180486"/>
      </dsp:txXfrm>
    </dsp:sp>
    <dsp:sp modelId="{63A8AD0C-3712-40AF-B399-063C0B2CD574}">
      <dsp:nvSpPr>
        <dsp:cNvPr id="0" name=""/>
        <dsp:cNvSpPr/>
      </dsp:nvSpPr>
      <dsp:spPr>
        <a:xfrm>
          <a:off x="2857319" y="2372031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Euthyroïdie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(22 ; 73,33%)</a:t>
          </a:r>
        </a:p>
      </dsp:txBody>
      <dsp:txXfrm>
        <a:off x="2857319" y="2372031"/>
        <a:ext cx="2360973" cy="1180486"/>
      </dsp:txXfrm>
    </dsp:sp>
    <dsp:sp modelId="{8F855BEE-C1E4-4478-83BF-045F852AA84A}">
      <dsp:nvSpPr>
        <dsp:cNvPr id="0" name=""/>
        <dsp:cNvSpPr/>
      </dsp:nvSpPr>
      <dsp:spPr>
        <a:xfrm>
          <a:off x="2857319" y="4048322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(0; 0%)</a:t>
          </a:r>
        </a:p>
      </dsp:txBody>
      <dsp:txXfrm>
        <a:off x="2857319" y="4048322"/>
        <a:ext cx="2360973" cy="1180486"/>
      </dsp:txXfrm>
    </dsp:sp>
    <dsp:sp modelId="{F729AE24-F84B-4E4C-ABF3-13B212DDCE11}">
      <dsp:nvSpPr>
        <dsp:cNvPr id="0" name=""/>
        <dsp:cNvSpPr/>
      </dsp:nvSpPr>
      <dsp:spPr>
        <a:xfrm>
          <a:off x="5698987" y="2375667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(3 ; 10%)</a:t>
          </a:r>
        </a:p>
      </dsp:txBody>
      <dsp:txXfrm>
        <a:off x="5698987" y="2375667"/>
        <a:ext cx="2360973" cy="1180486"/>
      </dsp:txXfrm>
    </dsp:sp>
    <dsp:sp modelId="{9E33500D-9E74-4F90-8F87-106FE49255D8}">
      <dsp:nvSpPr>
        <dsp:cNvPr id="0" name=""/>
        <dsp:cNvSpPr/>
      </dsp:nvSpPr>
      <dsp:spPr>
        <a:xfrm>
          <a:off x="5714097" y="4048322"/>
          <a:ext cx="2360973" cy="1180486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anti-TPO +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(1; 33,33%)</a:t>
          </a:r>
        </a:p>
      </dsp:txBody>
      <dsp:txXfrm>
        <a:off x="5714097" y="4048322"/>
        <a:ext cx="2360973" cy="11804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B383AA-78CC-4333-B571-09112AFDA4AE}">
      <dsp:nvSpPr>
        <dsp:cNvPr id="0" name=""/>
        <dsp:cNvSpPr/>
      </dsp:nvSpPr>
      <dsp:spPr>
        <a:xfrm>
          <a:off x="3794097" y="1337964"/>
          <a:ext cx="2959778" cy="534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10"/>
              </a:lnTo>
              <a:lnTo>
                <a:pt x="2466442" y="201510"/>
              </a:lnTo>
              <a:lnTo>
                <a:pt x="2466442" y="380995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7104AD-A460-4152-B22C-9F8C03ACA028}">
      <dsp:nvSpPr>
        <dsp:cNvPr id="0" name=""/>
        <dsp:cNvSpPr/>
      </dsp:nvSpPr>
      <dsp:spPr>
        <a:xfrm>
          <a:off x="2801365" y="4798115"/>
          <a:ext cx="91440" cy="5374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6376"/>
              </a:lnTo>
              <a:lnTo>
                <a:pt x="129992" y="666376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6574F0-86DB-4E68-AFD9-934084B5009E}">
      <dsp:nvSpPr>
        <dsp:cNvPr id="0" name=""/>
        <dsp:cNvSpPr/>
      </dsp:nvSpPr>
      <dsp:spPr>
        <a:xfrm>
          <a:off x="3753474" y="2856888"/>
          <a:ext cx="91440" cy="1103555"/>
        </a:xfrm>
        <a:custGeom>
          <a:avLst/>
          <a:gdLst/>
          <a:ahLst/>
          <a:cxnLst/>
          <a:rect l="0" t="0" r="0" b="0"/>
          <a:pathLst>
            <a:path>
              <a:moveTo>
                <a:pt x="60420" y="0"/>
              </a:moveTo>
              <a:lnTo>
                <a:pt x="60420" y="947937"/>
              </a:lnTo>
              <a:lnTo>
                <a:pt x="45720" y="947937"/>
              </a:lnTo>
              <a:lnTo>
                <a:pt x="45720" y="112742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F6D7D-7D02-4340-B1FC-B1105A33C6CE}">
      <dsp:nvSpPr>
        <dsp:cNvPr id="0" name=""/>
        <dsp:cNvSpPr/>
      </dsp:nvSpPr>
      <dsp:spPr>
        <a:xfrm>
          <a:off x="3748377" y="1337964"/>
          <a:ext cx="91440" cy="4745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843"/>
              </a:lnTo>
              <a:lnTo>
                <a:pt x="47318" y="208843"/>
              </a:lnTo>
              <a:lnTo>
                <a:pt x="47318" y="388328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976F7-7750-49BD-A02C-7C4569393C7D}">
      <dsp:nvSpPr>
        <dsp:cNvPr id="0" name=""/>
        <dsp:cNvSpPr/>
      </dsp:nvSpPr>
      <dsp:spPr>
        <a:xfrm>
          <a:off x="1116411" y="1337964"/>
          <a:ext cx="2677685" cy="462241"/>
        </a:xfrm>
        <a:custGeom>
          <a:avLst/>
          <a:gdLst/>
          <a:ahLst/>
          <a:cxnLst/>
          <a:rect l="0" t="0" r="0" b="0"/>
          <a:pathLst>
            <a:path>
              <a:moveTo>
                <a:pt x="2251196" y="0"/>
              </a:moveTo>
              <a:lnTo>
                <a:pt x="2251196" y="199732"/>
              </a:lnTo>
              <a:lnTo>
                <a:pt x="0" y="199732"/>
              </a:lnTo>
              <a:lnTo>
                <a:pt x="0" y="37921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F1E197-F66C-4588-A60B-74F9EE3E9083}">
      <dsp:nvSpPr>
        <dsp:cNvPr id="0" name=""/>
        <dsp:cNvSpPr/>
      </dsp:nvSpPr>
      <dsp:spPr>
        <a:xfrm>
          <a:off x="2749697" y="497953"/>
          <a:ext cx="2088800" cy="840011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30 </a:t>
          </a: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femmes </a:t>
          </a:r>
        </a:p>
      </dsp:txBody>
      <dsp:txXfrm>
        <a:off x="2749697" y="497953"/>
        <a:ext cx="2088800" cy="840011"/>
      </dsp:txXfrm>
    </dsp:sp>
    <dsp:sp modelId="{09AE6BFD-EC9E-44DB-B65F-07267CD0A97B}">
      <dsp:nvSpPr>
        <dsp:cNvPr id="0" name=""/>
        <dsp:cNvSpPr/>
      </dsp:nvSpPr>
      <dsp:spPr>
        <a:xfrm>
          <a:off x="72011" y="1800205"/>
          <a:ext cx="2088800" cy="1044400"/>
        </a:xfrm>
        <a:prstGeom prst="rect">
          <a:avLst/>
        </a:prstGeom>
        <a:solidFill>
          <a:srgbClr val="C9E5CC"/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Euthyroïdie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(25 ; 83,33%)</a:t>
          </a:r>
        </a:p>
      </dsp:txBody>
      <dsp:txXfrm>
        <a:off x="72011" y="1800205"/>
        <a:ext cx="2088800" cy="1044400"/>
      </dsp:txXfrm>
    </dsp:sp>
    <dsp:sp modelId="{BCDB17D7-673C-4D61-B8EA-05631900852D}">
      <dsp:nvSpPr>
        <dsp:cNvPr id="0" name=""/>
        <dsp:cNvSpPr/>
      </dsp:nvSpPr>
      <dsp:spPr>
        <a:xfrm>
          <a:off x="2555950" y="1812488"/>
          <a:ext cx="2486487" cy="1044400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Hypothyroïdie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(5 ; 16,67%)</a:t>
          </a:r>
        </a:p>
      </dsp:txBody>
      <dsp:txXfrm>
        <a:off x="2555950" y="1812488"/>
        <a:ext cx="2486487" cy="1044400"/>
      </dsp:txXfrm>
    </dsp:sp>
    <dsp:sp modelId="{CA28AA18-5CAD-4900-935A-5AE13EC73036}">
      <dsp:nvSpPr>
        <dsp:cNvPr id="0" name=""/>
        <dsp:cNvSpPr/>
      </dsp:nvSpPr>
      <dsp:spPr>
        <a:xfrm>
          <a:off x="2592295" y="3960443"/>
          <a:ext cx="2547898" cy="837671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FT4/FT3 normaux(100%)</a:t>
          </a:r>
        </a:p>
      </dsp:txBody>
      <dsp:txXfrm>
        <a:off x="2592295" y="3960443"/>
        <a:ext cx="2547898" cy="837671"/>
      </dsp:txXfrm>
    </dsp:sp>
    <dsp:sp modelId="{DE8A459E-5080-4107-BD16-3575A361AD2D}">
      <dsp:nvSpPr>
        <dsp:cNvPr id="0" name=""/>
        <dsp:cNvSpPr/>
      </dsp:nvSpPr>
      <dsp:spPr>
        <a:xfrm>
          <a:off x="2880315" y="5033934"/>
          <a:ext cx="4788262" cy="603277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Times New Roman" panose="02020603050405020304" pitchFamily="18" charset="0"/>
            </a:rPr>
            <a:t>100% en Hypothyroïdie infraclinique</a:t>
          </a:r>
        </a:p>
      </dsp:txBody>
      <dsp:txXfrm>
        <a:off x="2880315" y="5033934"/>
        <a:ext cx="4788262" cy="603277"/>
      </dsp:txXfrm>
    </dsp:sp>
    <dsp:sp modelId="{A2D035E3-237F-4EFD-81E4-3CED9D73EDEA}">
      <dsp:nvSpPr>
        <dsp:cNvPr id="0" name=""/>
        <dsp:cNvSpPr/>
      </dsp:nvSpPr>
      <dsp:spPr>
        <a:xfrm>
          <a:off x="5616628" y="1872206"/>
          <a:ext cx="2274495" cy="104440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381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</a:t>
          </a:r>
          <a:endParaRPr lang="fr-FR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Schoolbook" panose="02040604050505020304" pitchFamily="18" charset="0"/>
            <a:ea typeface="+mn-ea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 ; 0%)</a:t>
          </a:r>
        </a:p>
      </dsp:txBody>
      <dsp:txXfrm>
        <a:off x="5616628" y="1872206"/>
        <a:ext cx="2274495" cy="10444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E7B48A-400D-48FC-9714-C518CDC2EB1D}">
      <dsp:nvSpPr>
        <dsp:cNvPr id="0" name=""/>
        <dsp:cNvSpPr/>
      </dsp:nvSpPr>
      <dsp:spPr>
        <a:xfrm>
          <a:off x="6909853" y="3634969"/>
          <a:ext cx="91440" cy="5001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BCDCEA-54F0-44B2-B8A6-5EC5DEDD54FE}">
      <dsp:nvSpPr>
        <dsp:cNvPr id="0" name=""/>
        <dsp:cNvSpPr/>
      </dsp:nvSpPr>
      <dsp:spPr>
        <a:xfrm>
          <a:off x="4009595" y="1982293"/>
          <a:ext cx="2945977" cy="461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93"/>
              </a:lnTo>
              <a:lnTo>
                <a:pt x="1946299" y="168893"/>
              </a:lnTo>
              <a:lnTo>
                <a:pt x="1946299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3D7AD-EBB7-4F37-8601-A1968C1A0BCF}">
      <dsp:nvSpPr>
        <dsp:cNvPr id="0" name=""/>
        <dsp:cNvSpPr/>
      </dsp:nvSpPr>
      <dsp:spPr>
        <a:xfrm>
          <a:off x="3963875" y="3634969"/>
          <a:ext cx="91440" cy="468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0A186E-1064-46E5-8D38-78710BFA7BF6}">
      <dsp:nvSpPr>
        <dsp:cNvPr id="0" name=""/>
        <dsp:cNvSpPr/>
      </dsp:nvSpPr>
      <dsp:spPr>
        <a:xfrm>
          <a:off x="3963875" y="1982293"/>
          <a:ext cx="91440" cy="4617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5D95D6-703A-4063-B1F4-B50023BFFF9D}">
      <dsp:nvSpPr>
        <dsp:cNvPr id="0" name=""/>
        <dsp:cNvSpPr/>
      </dsp:nvSpPr>
      <dsp:spPr>
        <a:xfrm>
          <a:off x="1145756" y="3796161"/>
          <a:ext cx="91440" cy="5001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78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18F4F-73C7-4140-8D46-C42D9CF77756}">
      <dsp:nvSpPr>
        <dsp:cNvPr id="0" name=""/>
        <dsp:cNvSpPr/>
      </dsp:nvSpPr>
      <dsp:spPr>
        <a:xfrm>
          <a:off x="1191476" y="1982293"/>
          <a:ext cx="2818119" cy="461747"/>
        </a:xfrm>
        <a:custGeom>
          <a:avLst/>
          <a:gdLst/>
          <a:ahLst/>
          <a:cxnLst/>
          <a:rect l="0" t="0" r="0" b="0"/>
          <a:pathLst>
            <a:path>
              <a:moveTo>
                <a:pt x="1946299" y="0"/>
              </a:moveTo>
              <a:lnTo>
                <a:pt x="1946299" y="168893"/>
              </a:lnTo>
              <a:lnTo>
                <a:pt x="0" y="168893"/>
              </a:lnTo>
              <a:lnTo>
                <a:pt x="0" y="3377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8F979-2A7D-4B50-B88F-2EC0ADD90E8E}">
      <dsp:nvSpPr>
        <dsp:cNvPr id="0" name=""/>
        <dsp:cNvSpPr/>
      </dsp:nvSpPr>
      <dsp:spPr>
        <a:xfrm>
          <a:off x="2818666" y="791364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30 femmes enquêtées </a:t>
          </a:r>
        </a:p>
      </dsp:txBody>
      <dsp:txXfrm>
        <a:off x="2818666" y="791364"/>
        <a:ext cx="2381858" cy="1190929"/>
      </dsp:txXfrm>
    </dsp:sp>
    <dsp:sp modelId="{C5ECDFFE-2CF7-48EB-84DC-EE05EDEBBE26}">
      <dsp:nvSpPr>
        <dsp:cNvPr id="0" name=""/>
        <dsp:cNvSpPr/>
      </dsp:nvSpPr>
      <dsp:spPr>
        <a:xfrm>
          <a:off x="546" y="2444040"/>
          <a:ext cx="2381858" cy="1352121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Hypothyroïdie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(5; 16,67%)</a:t>
          </a:r>
        </a:p>
      </dsp:txBody>
      <dsp:txXfrm>
        <a:off x="546" y="2444040"/>
        <a:ext cx="2381858" cy="1352121"/>
      </dsp:txXfrm>
    </dsp:sp>
    <dsp:sp modelId="{A28FE67D-64FC-4E32-AB32-8BF7F276579F}">
      <dsp:nvSpPr>
        <dsp:cNvPr id="0" name=""/>
        <dsp:cNvSpPr/>
      </dsp:nvSpPr>
      <dsp:spPr>
        <a:xfrm>
          <a:off x="546" y="4296352"/>
          <a:ext cx="2381858" cy="109117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(0; 0%)</a:t>
          </a:r>
        </a:p>
      </dsp:txBody>
      <dsp:txXfrm>
        <a:off x="546" y="4296352"/>
        <a:ext cx="2381858" cy="1091177"/>
      </dsp:txXfrm>
    </dsp:sp>
    <dsp:sp modelId="{63A8AD0C-3712-40AF-B399-063C0B2CD574}">
      <dsp:nvSpPr>
        <dsp:cNvPr id="0" name=""/>
        <dsp:cNvSpPr/>
      </dsp:nvSpPr>
      <dsp:spPr>
        <a:xfrm>
          <a:off x="2882595" y="2444040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Euthyroïdie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rPr>
            <a:t>(25; 83,33%)</a:t>
          </a:r>
        </a:p>
      </dsp:txBody>
      <dsp:txXfrm>
        <a:off x="2882595" y="2444040"/>
        <a:ext cx="2381858" cy="1190929"/>
      </dsp:txXfrm>
    </dsp:sp>
    <dsp:sp modelId="{8F855BEE-C1E4-4478-83BF-045F852AA84A}">
      <dsp:nvSpPr>
        <dsp:cNvPr id="0" name=""/>
        <dsp:cNvSpPr/>
      </dsp:nvSpPr>
      <dsp:spPr>
        <a:xfrm>
          <a:off x="2818666" y="4103743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(2; 8%)</a:t>
          </a:r>
        </a:p>
      </dsp:txBody>
      <dsp:txXfrm>
        <a:off x="2818666" y="4103743"/>
        <a:ext cx="2381858" cy="1190929"/>
      </dsp:txXfrm>
    </dsp:sp>
    <dsp:sp modelId="{F729AE24-F84B-4E4C-ABF3-13B212DDCE11}">
      <dsp:nvSpPr>
        <dsp:cNvPr id="0" name=""/>
        <dsp:cNvSpPr/>
      </dsp:nvSpPr>
      <dsp:spPr>
        <a:xfrm>
          <a:off x="5764644" y="2444040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Hyperthyroïdie</a:t>
          </a:r>
          <a:endParaRPr lang="fr-FR" sz="2000" kern="1200" dirty="0">
            <a:solidFill>
              <a:sysClr val="windowText" lastClr="000000"/>
            </a:solidFill>
            <a:latin typeface="Century Schoolbook" panose="02040604050505020304" pitchFamily="18" charset="0"/>
            <a:ea typeface="+mn-ea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(0; 0%)</a:t>
          </a:r>
        </a:p>
      </dsp:txBody>
      <dsp:txXfrm>
        <a:off x="5764644" y="2444040"/>
        <a:ext cx="2381858" cy="1190929"/>
      </dsp:txXfrm>
    </dsp:sp>
    <dsp:sp modelId="{9E33500D-9E74-4F90-8F87-106FE49255D8}">
      <dsp:nvSpPr>
        <dsp:cNvPr id="0" name=""/>
        <dsp:cNvSpPr/>
      </dsp:nvSpPr>
      <dsp:spPr>
        <a:xfrm>
          <a:off x="5764644" y="4135159"/>
          <a:ext cx="2381858" cy="11909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anti-TPO +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ysClr val="windowText" lastClr="000000"/>
              </a:solidFill>
              <a:latin typeface="Century Schoolbook" panose="02040604050505020304" pitchFamily="18" charset="0"/>
              <a:ea typeface="+mn-ea"/>
              <a:cs typeface="Times New Roman" panose="02020603050405020304" pitchFamily="18" charset="0"/>
            </a:rPr>
            <a:t>(0; 0%)</a:t>
          </a:r>
        </a:p>
      </dsp:txBody>
      <dsp:txXfrm>
        <a:off x="5764644" y="4135159"/>
        <a:ext cx="2381858" cy="1190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832E6-A79A-4A5A-92D1-30ED87B3E1F5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E2E1C-BAC1-4579-9ED9-1B21E51B1A2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8431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E2E1C-BAC1-4579-9ED9-1B21E51B1A2B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1304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E2E1C-BAC1-4579-9ED9-1B21E51B1A2B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5952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 smtClean="0"/>
              <a:t>Elle est définit par un taux de TSH élevé associé un des taux de FT4 FT3 effondrés </a:t>
            </a:r>
          </a:p>
          <a:p>
            <a:r>
              <a:rPr lang="fr-FR" sz="1200" dirty="0" smtClean="0"/>
              <a:t>  La forme infraclinique se </a:t>
            </a:r>
            <a:r>
              <a:rPr lang="fr-FR" sz="1200" dirty="0" err="1" smtClean="0"/>
              <a:t>défint</a:t>
            </a:r>
            <a:r>
              <a:rPr lang="fr-FR" sz="1200" dirty="0" smtClean="0"/>
              <a:t> par un taux de TSH </a:t>
            </a:r>
          </a:p>
          <a:p>
            <a:pPr marL="0" indent="0">
              <a:buNone/>
            </a:pPr>
            <a:r>
              <a:rPr lang="fr-FR" sz="1200" dirty="0" smtClean="0"/>
              <a:t>Se trouvant entre 2,5-10 </a:t>
            </a:r>
            <a:r>
              <a:rPr lang="fr-FR" sz="1200" dirty="0" err="1" smtClean="0"/>
              <a:t>mUI</a:t>
            </a:r>
            <a:r>
              <a:rPr lang="fr-FR" sz="1200" dirty="0" smtClean="0"/>
              <a:t>/L  ou cours du 1</a:t>
            </a:r>
            <a:r>
              <a:rPr lang="fr-FR" sz="1200" baseline="30000" dirty="0" smtClean="0"/>
              <a:t>er</a:t>
            </a:r>
            <a:r>
              <a:rPr lang="fr-FR" sz="1200" dirty="0" smtClean="0"/>
              <a:t> trimestre, et entre 3-10 </a:t>
            </a:r>
            <a:r>
              <a:rPr lang="fr-FR" sz="1200" dirty="0" err="1" smtClean="0"/>
              <a:t>mUI</a:t>
            </a:r>
            <a:r>
              <a:rPr lang="fr-FR" sz="1200" dirty="0" smtClean="0"/>
              <a:t>/L au cours du 2</a:t>
            </a:r>
            <a:r>
              <a:rPr lang="fr-FR" sz="1200" baseline="30000" dirty="0" smtClean="0"/>
              <a:t>ème</a:t>
            </a:r>
            <a:r>
              <a:rPr lang="fr-FR" sz="1200" dirty="0" smtClean="0"/>
              <a:t> trimestre de la grossesse avec un taux normal de FT4 et FT3</a:t>
            </a:r>
          </a:p>
          <a:p>
            <a:r>
              <a:rPr lang="fr-FR" sz="1200" dirty="0" smtClean="0"/>
              <a:t> Elle peut être due à une carence iodée ou à une thyroïdite d’Hashimoto</a:t>
            </a:r>
          </a:p>
          <a:p>
            <a:endParaRPr lang="fr-FR" sz="120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E2E1C-BAC1-4579-9ED9-1B21E51B1A2B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9806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E2E1C-BAC1-4579-9ED9-1B21E51B1A2B}" type="slidenum">
              <a:rPr lang="fr-FR" smtClean="0"/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376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901C29-156B-4D23-BF5C-5CC770E0DE91}" type="datetimeFigureOut">
              <a:rPr lang="fr-FR" smtClean="0"/>
              <a:t>09/07/2018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E637162-6964-4CC3-AB71-2471A6234691}" type="slidenum">
              <a:rPr lang="fr-FR" smtClean="0"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Ã©sultat de recherche d'images pour &quot;thyroid gland 3d model&quot;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3744416" cy="427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57200" y="-603448"/>
            <a:ext cx="7467600" cy="216024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323529" y="260350"/>
            <a:ext cx="8820472" cy="57785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Université 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ouloud Mammeri </a:t>
            </a:r>
          </a:p>
          <a:p>
            <a:pPr marL="0" indent="0">
              <a:buNone/>
            </a:pP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Faculté de médecine </a:t>
            </a:r>
          </a:p>
          <a:p>
            <a:pPr marL="0" indent="0">
              <a:buNone/>
            </a:pP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Département de pharmacie</a:t>
            </a:r>
          </a:p>
          <a:p>
            <a:pPr marL="0" indent="0">
              <a:buNone/>
            </a:pPr>
            <a:endParaRPr lang="fr-FR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1187624" y="1916832"/>
            <a:ext cx="6192688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PLACE DU DOSAGE DE LA TSH CHEZ LA FEMME ENCEINTE</a:t>
            </a:r>
            <a:endParaRPr lang="fr-FR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3528" y="443711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Réalisé par :</a:t>
            </a:r>
          </a:p>
          <a:p>
            <a:endParaRPr lang="fr-FR" dirty="0" smtClean="0"/>
          </a:p>
          <a:p>
            <a:r>
              <a:rPr lang="fr-FR" dirty="0" smtClean="0"/>
              <a:t>GOUIGAH NESRINE</a:t>
            </a:r>
          </a:p>
          <a:p>
            <a:r>
              <a:rPr lang="fr-FR" dirty="0" smtClean="0"/>
              <a:t>DJOUDI NESRINE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940152" y="4437112"/>
            <a:ext cx="2736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Encadré par:</a:t>
            </a:r>
          </a:p>
          <a:p>
            <a:endParaRPr lang="fr-FR" dirty="0" smtClean="0"/>
          </a:p>
          <a:p>
            <a:r>
              <a:rPr lang="fr-FR" dirty="0" smtClean="0"/>
              <a:t>Dr DAHMANI DALILA </a:t>
            </a:r>
          </a:p>
          <a:p>
            <a:r>
              <a:rPr lang="fr-FR" dirty="0" smtClean="0"/>
              <a:t>Dr SAIDI FAZILET</a:t>
            </a:r>
            <a:endParaRPr lang="fr-FR" dirty="0"/>
          </a:p>
        </p:txBody>
      </p:sp>
      <p:pic>
        <p:nvPicPr>
          <p:cNvPr id="1027" name="Picture 3" descr="C:\Users\priver\Desktop\PRESENTATION\Mouloud-Mammeri-de-Tizi-Ouzou-University-UMMTO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35" y="230009"/>
            <a:ext cx="1364441" cy="126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river\Desktop\PRESENTATION\images (1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531" y="42108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>
          <a:xfrm>
            <a:off x="7831836" y="5637441"/>
            <a:ext cx="914400" cy="7204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 flipH="1">
            <a:off x="760936" y="3645024"/>
            <a:ext cx="7195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         Mémoire de 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fin 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d’études 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réalisé en vue de l’obtention 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du</a:t>
            </a:r>
          </a:p>
          <a:p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diplôme 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d’état de 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Docteur 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en Pharmacie</a:t>
            </a:r>
          </a:p>
        </p:txBody>
      </p:sp>
    </p:spTree>
    <p:extLst>
      <p:ext uri="{BB962C8B-B14F-4D97-AF65-F5344CB8AC3E}">
        <p14:creationId xmlns:p14="http://schemas.microsoft.com/office/powerpoint/2010/main" val="139470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-315416"/>
            <a:ext cx="7467600" cy="216024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pic>
        <p:nvPicPr>
          <p:cNvPr id="2059" name="Picture 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41447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-531440"/>
            <a:ext cx="7467600" cy="43204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03232" cy="6213304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1475656" y="2348880"/>
            <a:ext cx="5904656" cy="223224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/>
              <a:t>Dysthyroïdies au cours de la grossesse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128843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819472"/>
            <a:ext cx="7467600" cy="43204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859216" cy="6069288"/>
          </a:xfrm>
        </p:spPr>
        <p:txBody>
          <a:bodyPr/>
          <a:lstStyle/>
          <a:p>
            <a:pPr marL="0" indent="0">
              <a:buNone/>
            </a:pPr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>
              <a:solidFill>
                <a:srgbClr val="FF0000"/>
              </a:solidFill>
            </a:endParaRPr>
          </a:p>
          <a:p>
            <a:endParaRPr lang="fr-FR" sz="20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988792" y="1409328"/>
            <a:ext cx="2160240" cy="285861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Définie </a:t>
            </a:r>
            <a:r>
              <a:rPr lang="fr-FR" dirty="0"/>
              <a:t>par un taux de TSH élevé associé un des taux de FT4 FT3 effondrés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743908" y="1312168"/>
            <a:ext cx="3168352" cy="305293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La forme infraclinique se </a:t>
            </a:r>
            <a:r>
              <a:rPr lang="fr-FR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définit </a:t>
            </a:r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par un taux de TSH </a:t>
            </a:r>
            <a:r>
              <a:rPr lang="fr-FR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entre </a:t>
            </a:r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2,5-10 </a:t>
            </a:r>
            <a:r>
              <a:rPr lang="fr-FR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mUI</a:t>
            </a:r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/L  </a:t>
            </a:r>
            <a:r>
              <a:rPr lang="fr-FR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au </a:t>
            </a:r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cours du 1</a:t>
            </a:r>
            <a:r>
              <a:rPr lang="fr-FR" baseline="30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er</a:t>
            </a:r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trimestre, et entre 3-10 </a:t>
            </a:r>
            <a:r>
              <a:rPr lang="fr-FR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mUI</a:t>
            </a:r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/L au cours du 2</a:t>
            </a:r>
            <a:r>
              <a:rPr lang="fr-FR" baseline="30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ème</a:t>
            </a:r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trimestre de la grossesse avec un taux normal de FT4 et FT3</a:t>
            </a:r>
          </a:p>
        </p:txBody>
      </p:sp>
      <p:sp>
        <p:nvSpPr>
          <p:cNvPr id="7" name="Explosion 2 6"/>
          <p:cNvSpPr/>
          <p:nvPr/>
        </p:nvSpPr>
        <p:spPr>
          <a:xfrm>
            <a:off x="467544" y="4613512"/>
            <a:ext cx="3744416" cy="2106152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Maladie d’Hashimoto</a:t>
            </a:r>
            <a:endParaRPr lang="fr-FR" dirty="0"/>
          </a:p>
        </p:txBody>
      </p:sp>
      <p:sp>
        <p:nvSpPr>
          <p:cNvPr id="8" name="Étoile à 7 branches 7"/>
          <p:cNvSpPr/>
          <p:nvPr/>
        </p:nvSpPr>
        <p:spPr>
          <a:xfrm>
            <a:off x="5004048" y="4777340"/>
            <a:ext cx="3002632" cy="1778496"/>
          </a:xfrm>
          <a:prstGeom prst="star7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Carence iodée</a:t>
            </a:r>
            <a:endParaRPr lang="fr-FR" sz="2000" dirty="0"/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755576" y="188640"/>
            <a:ext cx="6696744" cy="79208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fr-FR" sz="2400" dirty="0" smtClean="0">
                <a:solidFill>
                  <a:srgbClr val="C00000"/>
                </a:solidFill>
              </a:rPr>
              <a:t> L’hypothyroïdie </a:t>
            </a:r>
            <a:r>
              <a:rPr lang="fr-FR" sz="2400" dirty="0">
                <a:solidFill>
                  <a:srgbClr val="C00000"/>
                </a:solidFill>
              </a:rPr>
              <a:t>au cours de la grossesse</a:t>
            </a:r>
          </a:p>
        </p:txBody>
      </p:sp>
    </p:spTree>
    <p:extLst>
      <p:ext uri="{BB962C8B-B14F-4D97-AF65-F5344CB8AC3E}">
        <p14:creationId xmlns:p14="http://schemas.microsoft.com/office/powerpoint/2010/main" val="343666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467600" cy="24340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931224" cy="6069288"/>
          </a:xfrm>
        </p:spPr>
        <p:txBody>
          <a:bodyPr/>
          <a:lstStyle/>
          <a:p>
            <a:r>
              <a:rPr lang="fr-FR" dirty="0" smtClean="0"/>
              <a:t>L’hypothyroïdie peut présenter des complications fœto-maternelles délétères telles que:</a:t>
            </a:r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276310" y="1700808"/>
            <a:ext cx="2855530" cy="132474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Altération du développement neuronal  du fœtus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724128" y="4941168"/>
            <a:ext cx="2601162" cy="1706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Hypertension artérielle et pré-éclampsie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131840" y="3284984"/>
            <a:ext cx="2592288" cy="151216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Un petit poids à la naissance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364088" y="1916832"/>
            <a:ext cx="2631740" cy="151216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Diminution  d’QI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249400" y="4509120"/>
            <a:ext cx="2882440" cy="161288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Fausses couches répétées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3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003232" cy="5925272"/>
          </a:xfrm>
        </p:spPr>
        <p:txBody>
          <a:bodyPr/>
          <a:lstStyle/>
          <a:p>
            <a:endParaRPr lang="fr-FR" dirty="0" smtClean="0"/>
          </a:p>
          <a:p>
            <a:pPr marL="0" indent="0">
              <a:buNone/>
            </a:pPr>
            <a:r>
              <a:rPr lang="fr-FR" sz="2000" dirty="0"/>
              <a:t> </a:t>
            </a: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251520" y="1916832"/>
            <a:ext cx="7992888" cy="187220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prstClr val="black"/>
                </a:solidFill>
              </a:rPr>
              <a:t>     </a:t>
            </a:r>
            <a:r>
              <a:rPr lang="fr-FR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Elle est définie </a:t>
            </a:r>
            <a:r>
              <a:rPr lang="fr-FR" sz="2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par une TSH </a:t>
            </a:r>
            <a:r>
              <a:rPr lang="fr-FR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sérique </a:t>
            </a:r>
            <a:r>
              <a:rPr lang="fr-FR" sz="2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déprimée (&lt;0,1 </a:t>
            </a:r>
            <a:r>
              <a:rPr lang="fr-FR" sz="20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mUI</a:t>
            </a:r>
            <a:r>
              <a:rPr lang="fr-FR" sz="2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/ L), accompagnée de taux de  T4 et / ou T3 sériques </a:t>
            </a:r>
            <a:r>
              <a:rPr lang="fr-FR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élevés.</a:t>
            </a:r>
          </a:p>
          <a:p>
            <a:pPr algn="ctr"/>
            <a:r>
              <a:rPr lang="fr-FR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L’hyperthyroïdie </a:t>
            </a:r>
            <a:r>
              <a:rPr lang="fr-FR" sz="2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infraclinique, est définie comme une TSH déprimée avec des taux de  T4 et/ou T3 libres normaux</a:t>
            </a:r>
            <a:endParaRPr lang="fr-FR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755576" y="4221088"/>
            <a:ext cx="7272808" cy="12702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Elle 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</a:rPr>
              <a:t>résulte d’une maladie Basedow ,une surcharge iodée, </a:t>
            </a: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  un 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</a:rPr>
              <a:t>adénome toxique ou thyrotoxicose gestationnelle par l’effet </a:t>
            </a:r>
            <a:r>
              <a:rPr lang="fr-FR" sz="2000" dirty="0" err="1">
                <a:solidFill>
                  <a:schemeClr val="accent1">
                    <a:lumMod val="75000"/>
                  </a:schemeClr>
                </a:solidFill>
              </a:rPr>
              <a:t>thyréostimulant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</a:rPr>
              <a:t>  de l’</a:t>
            </a:r>
            <a:r>
              <a:rPr lang="fr-FR" sz="2000" dirty="0" err="1">
                <a:solidFill>
                  <a:schemeClr val="accent1">
                    <a:lumMod val="75000"/>
                  </a:schemeClr>
                </a:solidFill>
              </a:rPr>
              <a:t>hCG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" name="Arrondir un rectangle avec un coin diagonal 5"/>
          <p:cNvSpPr/>
          <p:nvPr/>
        </p:nvSpPr>
        <p:spPr>
          <a:xfrm>
            <a:off x="755576" y="260648"/>
            <a:ext cx="6696744" cy="792088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fr-FR" sz="2400" dirty="0" smtClean="0">
                <a:solidFill>
                  <a:srgbClr val="C00000"/>
                </a:solidFill>
              </a:rPr>
              <a:t> </a:t>
            </a:r>
            <a:r>
              <a:rPr lang="fr-FR" sz="2400" dirty="0">
                <a:solidFill>
                  <a:srgbClr val="C00000"/>
                </a:solidFill>
              </a:rPr>
              <a:t>L</a:t>
            </a:r>
            <a:r>
              <a:rPr lang="fr-FR" sz="2400" dirty="0" smtClean="0">
                <a:solidFill>
                  <a:srgbClr val="C00000"/>
                </a:solidFill>
              </a:rPr>
              <a:t>’hyperthyroïdie </a:t>
            </a:r>
            <a:r>
              <a:rPr lang="fr-FR" sz="2400" dirty="0">
                <a:solidFill>
                  <a:srgbClr val="C00000"/>
                </a:solidFill>
              </a:rPr>
              <a:t>au cours de la grossesse</a:t>
            </a:r>
          </a:p>
        </p:txBody>
      </p:sp>
    </p:spTree>
    <p:extLst>
      <p:ext uri="{BB962C8B-B14F-4D97-AF65-F5344CB8AC3E}">
        <p14:creationId xmlns:p14="http://schemas.microsoft.com/office/powerpoint/2010/main" val="42164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-819472"/>
            <a:ext cx="7467600" cy="64807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075240" cy="6141296"/>
          </a:xfrm>
        </p:spPr>
        <p:txBody>
          <a:bodyPr/>
          <a:lstStyle/>
          <a:p>
            <a:r>
              <a:rPr lang="fr-FR" dirty="0" smtClean="0"/>
              <a:t>Complications de l'hyperthyroïdie</a:t>
            </a:r>
          </a:p>
          <a:p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043608" y="1556792"/>
            <a:ext cx="1972816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Hypertension gravidique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1043608" y="4698877"/>
            <a:ext cx="1972816" cy="12241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Anomalies du développement neuronal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5580112" y="1736812"/>
            <a:ext cx="2232248" cy="11521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Fausse couche spontanée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347864" y="3069208"/>
            <a:ext cx="2016224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Restriction de la croissance intra-utérine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5364088" y="4698877"/>
            <a:ext cx="2088232" cy="12828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Anasarque fœtal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5193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467600" cy="7200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19256" cy="6213304"/>
          </a:xfrm>
        </p:spPr>
        <p:txBody>
          <a:bodyPr/>
          <a:lstStyle/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609696" y="188640"/>
            <a:ext cx="7848872" cy="9001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fr-FR" sz="2400" dirty="0">
                <a:solidFill>
                  <a:prstClr val="black"/>
                </a:solidFill>
              </a:rPr>
              <a:t>Auto immunité thyroïdienne au cours de la grossesse</a:t>
            </a:r>
          </a:p>
        </p:txBody>
      </p:sp>
      <p:sp>
        <p:nvSpPr>
          <p:cNvPr id="6" name="Organigramme : Terminateur 5"/>
          <p:cNvSpPr/>
          <p:nvPr/>
        </p:nvSpPr>
        <p:spPr>
          <a:xfrm>
            <a:off x="467544" y="1556792"/>
            <a:ext cx="8136904" cy="1296144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dirty="0"/>
              <a:t>Marquée par la présence d’anti-TPO et </a:t>
            </a:r>
            <a:r>
              <a:rPr lang="fr-FR" sz="2000" dirty="0" err="1"/>
              <a:t>anti-Tg</a:t>
            </a:r>
            <a:r>
              <a:rPr lang="fr-FR" sz="2000" dirty="0"/>
              <a:t> et anti </a:t>
            </a:r>
            <a:r>
              <a:rPr lang="fr-FR" sz="2000" dirty="0" err="1" smtClean="0"/>
              <a:t>TSHr</a:t>
            </a:r>
            <a:endParaRPr lang="fr-FR" sz="20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331640" y="3284984"/>
            <a:ext cx="2808312" cy="288032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dirty="0" smtClean="0"/>
              <a:t>Prédictive de </a:t>
            </a:r>
            <a:r>
              <a:rPr lang="fr-FR" sz="2000" dirty="0"/>
              <a:t>la présence ou la survenue ultérieure d’un dysfonctionnement thyroïdien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4716016" y="3303473"/>
            <a:ext cx="2592288" cy="288032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dirty="0"/>
              <a:t>Anti-TPO et </a:t>
            </a:r>
            <a:r>
              <a:rPr lang="fr-FR" sz="2000" dirty="0" err="1"/>
              <a:t>anti-Tg</a:t>
            </a:r>
            <a:r>
              <a:rPr lang="fr-FR" sz="2000" dirty="0"/>
              <a:t> présents </a:t>
            </a:r>
            <a:r>
              <a:rPr lang="fr-FR" sz="2000" dirty="0" smtClean="0"/>
              <a:t>chez 10 </a:t>
            </a:r>
            <a:r>
              <a:rPr lang="fr-FR" sz="2000" dirty="0"/>
              <a:t>à 20 % des femmes enceintes</a:t>
            </a:r>
          </a:p>
        </p:txBody>
      </p:sp>
    </p:spTree>
    <p:extLst>
      <p:ext uri="{BB962C8B-B14F-4D97-AF65-F5344CB8AC3E}">
        <p14:creationId xmlns:p14="http://schemas.microsoft.com/office/powerpoint/2010/main" val="278656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-963488"/>
            <a:ext cx="7467600" cy="64807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787208" cy="5781256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1547664" y="2228078"/>
            <a:ext cx="5904656" cy="220903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rgbClr val="C00000"/>
                </a:solidFill>
              </a:rPr>
              <a:t>Partie pratique</a:t>
            </a:r>
            <a:endParaRPr lang="fr-FR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35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5639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Partie pratique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" name="Rectangle à coins arrondis 1"/>
          <p:cNvSpPr/>
          <p:nvPr/>
        </p:nvSpPr>
        <p:spPr>
          <a:xfrm>
            <a:off x="611560" y="1124744"/>
            <a:ext cx="6552728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dirty="0">
                <a:solidFill>
                  <a:schemeClr val="bg1"/>
                </a:solidFill>
              </a:rPr>
              <a:t>Etude prospective </a:t>
            </a:r>
            <a:r>
              <a:rPr lang="fr-FR" sz="2800" dirty="0" smtClean="0">
                <a:solidFill>
                  <a:schemeClr val="bg1"/>
                </a:solidFill>
              </a:rPr>
              <a:t>descriptive </a:t>
            </a:r>
            <a:endParaRPr lang="fr-FR" sz="2800" dirty="0">
              <a:solidFill>
                <a:schemeClr val="bg1"/>
              </a:solidFill>
            </a:endParaRPr>
          </a:p>
          <a:p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539552" y="2667251"/>
            <a:ext cx="3972986" cy="238759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accent6">
                    <a:lumMod val="75000"/>
                  </a:schemeClr>
                </a:solidFill>
              </a:rPr>
              <a:t>Services de PMI de l’EPSP de Draa Ben </a:t>
            </a:r>
            <a:r>
              <a:rPr lang="fr-FR" sz="2400" dirty="0" err="1">
                <a:solidFill>
                  <a:schemeClr val="accent6">
                    <a:lumMod val="75000"/>
                  </a:schemeClr>
                </a:solidFill>
              </a:rPr>
              <a:t>Khadda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</a:rPr>
              <a:t> et de la polyclinique II </a:t>
            </a:r>
            <a:r>
              <a:rPr lang="fr-FR" sz="2400" dirty="0" err="1">
                <a:solidFill>
                  <a:schemeClr val="accent6">
                    <a:lumMod val="75000"/>
                  </a:schemeClr>
                </a:solidFill>
              </a:rPr>
              <a:t>Boukhari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</a:rPr>
              <a:t> Fatma de la nouvelle ville de Tizi Ouzou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4870675" y="3429000"/>
            <a:ext cx="2694261" cy="199452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/>
              <a:t> </a:t>
            </a:r>
            <a:r>
              <a:rPr lang="fr-FR" sz="2400" dirty="0" smtClean="0">
                <a:solidFill>
                  <a:schemeClr val="bg2">
                    <a:lumMod val="90000"/>
                  </a:schemeClr>
                </a:solidFill>
              </a:rPr>
              <a:t>7 mois, de </a:t>
            </a:r>
            <a:r>
              <a:rPr lang="fr-FR" sz="2400" dirty="0">
                <a:solidFill>
                  <a:schemeClr val="bg2">
                    <a:lumMod val="90000"/>
                  </a:schemeClr>
                </a:solidFill>
              </a:rPr>
              <a:t>novembre 2017 au mai </a:t>
            </a:r>
            <a:r>
              <a:rPr lang="fr-FR" sz="2400" dirty="0" smtClean="0">
                <a:solidFill>
                  <a:schemeClr val="bg2">
                    <a:lumMod val="90000"/>
                  </a:schemeClr>
                </a:solidFill>
              </a:rPr>
              <a:t>2018</a:t>
            </a:r>
            <a:endParaRPr lang="fr-FR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04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/>
          <p:cNvGrpSpPr/>
          <p:nvPr/>
        </p:nvGrpSpPr>
        <p:grpSpPr>
          <a:xfrm>
            <a:off x="1437115" y="3348323"/>
            <a:ext cx="6048672" cy="2024893"/>
            <a:chOff x="1437115" y="3348323"/>
            <a:chExt cx="6048672" cy="2024893"/>
          </a:xfrm>
        </p:grpSpPr>
        <p:sp>
          <p:nvSpPr>
            <p:cNvPr id="4" name="Pentagone 3"/>
            <p:cNvSpPr/>
            <p:nvPr/>
          </p:nvSpPr>
          <p:spPr>
            <a:xfrm rot="10800000">
              <a:off x="1437115" y="3645024"/>
              <a:ext cx="6048672" cy="1728192"/>
            </a:xfrm>
            <a:prstGeom prst="homePlat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123729" y="3348323"/>
              <a:ext cx="5184575" cy="1744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>
                <a:lnSpc>
                  <a:spcPct val="150000"/>
                </a:lnSpc>
                <a:spcAft>
                  <a:spcPts val="1000"/>
                </a:spcAft>
                <a:buClr>
                  <a:srgbClr val="FE8637"/>
                </a:buClr>
              </a:pPr>
              <a:endParaRPr lang="fr-FR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  <a:ea typeface="Calibri"/>
                <a:cs typeface="Arial"/>
              </a:endParaRPr>
            </a:p>
            <a:p>
              <a:pPr lvl="1">
                <a:spcAft>
                  <a:spcPts val="1000"/>
                </a:spcAft>
                <a:buClr>
                  <a:srgbClr val="FE8637"/>
                </a:buClr>
              </a:pPr>
              <a:r>
                <a:rPr lang="fr-FR" b="1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Century Schoolbook" panose="02040604050505020304" pitchFamily="18" charset="0"/>
                  <a:ea typeface="Calibri"/>
                  <a:cs typeface="Arial"/>
                </a:rPr>
                <a:t>Toute femme refusant de participer au suivi au cours du 2</a:t>
              </a:r>
              <a:r>
                <a:rPr lang="fr-FR" b="1" baseline="300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Century Schoolbook" panose="02040604050505020304" pitchFamily="18" charset="0"/>
                  <a:ea typeface="Calibri"/>
                  <a:cs typeface="Arial"/>
                </a:rPr>
                <a:t>ème</a:t>
              </a:r>
              <a:r>
                <a:rPr lang="fr-FR" b="1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Century Schoolbook" panose="02040604050505020304" pitchFamily="18" charset="0"/>
                  <a:ea typeface="Calibri"/>
                  <a:cs typeface="Arial"/>
                </a:rPr>
                <a:t> trimestre ou subissant une interruption de la grossesse</a:t>
              </a:r>
              <a:endParaRPr lang="fr-FR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  <a:ea typeface="Calibri"/>
                <a:cs typeface="Arial"/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1437114" y="836712"/>
            <a:ext cx="5688632" cy="1922150"/>
            <a:chOff x="1437114" y="836712"/>
            <a:chExt cx="5688632" cy="1922150"/>
          </a:xfrm>
        </p:grpSpPr>
        <p:sp>
          <p:nvSpPr>
            <p:cNvPr id="3" name="Pentagone 2"/>
            <p:cNvSpPr/>
            <p:nvPr/>
          </p:nvSpPr>
          <p:spPr>
            <a:xfrm>
              <a:off x="1437114" y="836712"/>
              <a:ext cx="5688632" cy="1922150"/>
            </a:xfrm>
            <a:prstGeom prst="homePlat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1979712" y="1059123"/>
              <a:ext cx="388843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Toute femme enceinte dont l'âge gestationnel ne dépassait pas les 12 SA et ne présentant pas une dysthyroïdie connue ou traitée avant la grossesse </a:t>
              </a:r>
              <a:endParaRPr lang="fr-FR" b="1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 flipH="1">
            <a:off x="107504" y="1600200"/>
            <a:ext cx="349696" cy="487375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251520" y="1005699"/>
            <a:ext cx="1490464" cy="158417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Critères d’inclusion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7276581" y="3861048"/>
            <a:ext cx="1478701" cy="13681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Critères d’exclusion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758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505151"/>
            <a:ext cx="7467600" cy="45719"/>
          </a:xfrm>
        </p:spPr>
        <p:txBody>
          <a:bodyPr>
            <a:normAutofit fontScale="90000"/>
          </a:bodyPr>
          <a:lstStyle/>
          <a:p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</a:p>
          <a:p>
            <a:r>
              <a:rPr lang="fr-FR" dirty="0" smtClean="0"/>
              <a:t>Revue de la littérature</a:t>
            </a:r>
          </a:p>
          <a:p>
            <a:r>
              <a:rPr lang="fr-FR" dirty="0" smtClean="0"/>
              <a:t>Partie pratique </a:t>
            </a:r>
          </a:p>
          <a:p>
            <a:pPr marL="0" indent="0">
              <a:buNone/>
            </a:pPr>
            <a:r>
              <a:rPr lang="fr-FR" dirty="0" smtClean="0"/>
              <a:t>      -Méthodes et matériels</a:t>
            </a:r>
          </a:p>
          <a:p>
            <a:pPr marL="0" indent="0">
              <a:buNone/>
            </a:pPr>
            <a:r>
              <a:rPr lang="fr-FR" dirty="0" smtClean="0"/>
              <a:t>      -Résultats et discussion</a:t>
            </a:r>
          </a:p>
          <a:p>
            <a:r>
              <a:rPr lang="fr-FR" dirty="0" smtClean="0"/>
              <a:t>Recommandations</a:t>
            </a:r>
          </a:p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-12374"/>
            <a:ext cx="91440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1297" y="0"/>
            <a:ext cx="453650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chemeClr val="bg1"/>
                </a:solidFill>
              </a:rPr>
              <a:t>   PLAN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994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457200" y="-171400"/>
            <a:ext cx="7467600" cy="45719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3657600" cy="5911552"/>
          </a:xfrm>
        </p:spPr>
        <p:txBody>
          <a:bodyPr/>
          <a:lstStyle/>
          <a:p>
            <a:r>
              <a:rPr lang="fr-FR" dirty="0" smtClean="0"/>
              <a:t> </a:t>
            </a:r>
            <a:r>
              <a:rPr lang="fr-FR" dirty="0"/>
              <a:t>D</a:t>
            </a:r>
            <a:r>
              <a:rPr lang="fr-FR" dirty="0" smtClean="0"/>
              <a:t>onnées épidémiologique 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2"/>
          </p:nvPr>
        </p:nvSpPr>
        <p:spPr>
          <a:xfrm>
            <a:off x="4270248" y="260648"/>
            <a:ext cx="3657600" cy="5911552"/>
          </a:xfrm>
        </p:spPr>
        <p:txBody>
          <a:bodyPr/>
          <a:lstStyle/>
          <a:p>
            <a:r>
              <a:rPr lang="fr-FR" dirty="0" smtClean="0"/>
              <a:t>Données biologiques</a:t>
            </a:r>
          </a:p>
          <a:p>
            <a:endParaRPr lang="fr-FR" dirty="0"/>
          </a:p>
        </p:txBody>
      </p:sp>
      <p:pic>
        <p:nvPicPr>
          <p:cNvPr id="1026" name="Picture 2" descr="C:\Users\priver\Desktop\industrie\fiche 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2752626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lèche droite à entaille 8"/>
          <p:cNvSpPr/>
          <p:nvPr/>
        </p:nvSpPr>
        <p:spPr>
          <a:xfrm>
            <a:off x="4638711" y="1628800"/>
            <a:ext cx="978408" cy="484632"/>
          </a:xfrm>
          <a:prstGeom prst="notchedRightArrow">
            <a:avLst/>
          </a:prstGeom>
          <a:solidFill>
            <a:srgbClr val="C9E5CC"/>
          </a:solidFill>
          <a:ln>
            <a:noFill/>
          </a:ln>
          <a:scene3d>
            <a:camera prst="orthographicFront"/>
            <a:lightRig rig="balanced" dir="t">
              <a:rot lat="0" lon="0" rev="21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fr-FR" b="1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" name="Flèche droite à entaille 9"/>
          <p:cNvSpPr/>
          <p:nvPr/>
        </p:nvSpPr>
        <p:spPr>
          <a:xfrm>
            <a:off x="4720027" y="2708920"/>
            <a:ext cx="978408" cy="484632"/>
          </a:xfrm>
          <a:prstGeom prst="notchedRightArrow">
            <a:avLst/>
          </a:prstGeom>
          <a:solidFill>
            <a:srgbClr val="C9E5CC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6C0A2"/>
              </a:solidFill>
            </a:endParaRPr>
          </a:p>
        </p:txBody>
      </p:sp>
      <p:sp>
        <p:nvSpPr>
          <p:cNvPr id="11" name="Flèche droite à entaille 10"/>
          <p:cNvSpPr/>
          <p:nvPr/>
        </p:nvSpPr>
        <p:spPr>
          <a:xfrm>
            <a:off x="4705513" y="3861331"/>
            <a:ext cx="978408" cy="484632"/>
          </a:xfrm>
          <a:prstGeom prst="notchedRightArrow">
            <a:avLst/>
          </a:prstGeom>
          <a:solidFill>
            <a:srgbClr val="C9E5CC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6419056" y="1527663"/>
            <a:ext cx="1033264" cy="628648"/>
          </a:xfrm>
          <a:prstGeom prst="ellipse">
            <a:avLst/>
          </a:prstGeom>
          <a:solidFill>
            <a:srgbClr val="C9E5CC"/>
          </a:solidFill>
          <a:ln>
            <a:solidFill>
              <a:srgbClr val="76C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TSH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419056" y="2752872"/>
            <a:ext cx="1033264" cy="641361"/>
          </a:xfrm>
          <a:prstGeom prst="ellipse">
            <a:avLst/>
          </a:prstGeom>
          <a:solidFill>
            <a:srgbClr val="C9E5CC"/>
          </a:solidFill>
          <a:ln>
            <a:solidFill>
              <a:srgbClr val="76C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Anti-TPO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6419056" y="3930877"/>
            <a:ext cx="1033264" cy="621780"/>
          </a:xfrm>
          <a:prstGeom prst="ellipse">
            <a:avLst/>
          </a:prstGeom>
          <a:solidFill>
            <a:srgbClr val="C9E5CC"/>
          </a:solidFill>
          <a:ln>
            <a:solidFill>
              <a:srgbClr val="76C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hCG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7226999" y="1799256"/>
            <a:ext cx="1026705" cy="628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FT4 /FT3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28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 flipV="1">
            <a:off x="457200" y="-747464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3657600" cy="5479504"/>
          </a:xfrm>
        </p:spPr>
        <p:txBody>
          <a:bodyPr/>
          <a:lstStyle/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Prélèvement à jeun </a:t>
            </a:r>
          </a:p>
          <a:p>
            <a:r>
              <a:rPr lang="fr-FR" dirty="0" smtClean="0"/>
              <a:t> Le matin  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051" name="Picture 3" descr="C:\Users\priver\Desktop\PRESENTATION\36047327_410572892756785_5042689233576263680_n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8"/>
            <a:ext cx="381642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priver\Desktop\PRESENTATION\36568278_1046630845501241_8722591966971297792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350100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5798784" y="4393682"/>
            <a:ext cx="1706488" cy="1509486"/>
            <a:chOff x="5798784" y="4393682"/>
            <a:chExt cx="1706488" cy="1509486"/>
          </a:xfrm>
        </p:grpSpPr>
        <p:sp>
          <p:nvSpPr>
            <p:cNvPr id="3" name="Flèche vers le haut 2"/>
            <p:cNvSpPr/>
            <p:nvPr/>
          </p:nvSpPr>
          <p:spPr>
            <a:xfrm>
              <a:off x="6409712" y="4393682"/>
              <a:ext cx="484632" cy="489204"/>
            </a:xfrm>
            <a:prstGeom prst="up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Ellipse 3"/>
            <p:cNvSpPr/>
            <p:nvPr/>
          </p:nvSpPr>
          <p:spPr>
            <a:xfrm>
              <a:off x="5798784" y="4988768"/>
              <a:ext cx="1706488" cy="914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err="1" smtClean="0"/>
                <a:t>Cobas</a:t>
              </a:r>
              <a:r>
                <a:rPr lang="fr-FR" dirty="0" smtClean="0"/>
                <a:t> e411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46129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-531440"/>
            <a:ext cx="7467600" cy="288032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075240" cy="5853264"/>
          </a:xfrm>
        </p:spPr>
        <p:txBody>
          <a:bodyPr/>
          <a:lstStyle/>
          <a:p>
            <a:r>
              <a:rPr lang="fr-FR" dirty="0" smtClean="0"/>
              <a:t>Valeurs de référence de la TSH  pour chaque trimestre de grossesse selon l’ATA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5" name="Chevron 14"/>
          <p:cNvSpPr/>
          <p:nvPr/>
        </p:nvSpPr>
        <p:spPr>
          <a:xfrm>
            <a:off x="1907704" y="5157192"/>
            <a:ext cx="2500857" cy="1149002"/>
          </a:xfrm>
          <a:prstGeom prst="chevr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dirty="0"/>
              <a:t>3</a:t>
            </a:r>
            <a:r>
              <a:rPr lang="fr-FR" sz="2000" baseline="30000" dirty="0"/>
              <a:t>ème</a:t>
            </a:r>
            <a:r>
              <a:rPr lang="fr-FR" sz="2000" dirty="0"/>
              <a:t> trimestre</a:t>
            </a:r>
          </a:p>
        </p:txBody>
      </p:sp>
      <p:sp>
        <p:nvSpPr>
          <p:cNvPr id="16" name="Chevron 15"/>
          <p:cNvSpPr/>
          <p:nvPr/>
        </p:nvSpPr>
        <p:spPr>
          <a:xfrm>
            <a:off x="1907704" y="3645024"/>
            <a:ext cx="2485617" cy="1187962"/>
          </a:xfrm>
          <a:prstGeom prst="chevr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800" dirty="0"/>
              <a:t>2</a:t>
            </a:r>
            <a:r>
              <a:rPr lang="fr-FR" sz="2800" baseline="30000" dirty="0"/>
              <a:t>ème trimestre</a:t>
            </a:r>
            <a:r>
              <a:rPr lang="fr-FR" sz="2800" dirty="0"/>
              <a:t> </a:t>
            </a:r>
          </a:p>
        </p:txBody>
      </p:sp>
      <p:sp>
        <p:nvSpPr>
          <p:cNvPr id="17" name="Chevron 16"/>
          <p:cNvSpPr/>
          <p:nvPr/>
        </p:nvSpPr>
        <p:spPr>
          <a:xfrm>
            <a:off x="4211960" y="5299807"/>
            <a:ext cx="3187775" cy="863771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dirty="0">
                <a:solidFill>
                  <a:schemeClr val="tx1"/>
                </a:solidFill>
              </a:rPr>
              <a:t>0,3-3 </a:t>
            </a:r>
            <a:r>
              <a:rPr lang="fr-FR" dirty="0" err="1">
                <a:solidFill>
                  <a:schemeClr val="tx1"/>
                </a:solidFill>
              </a:rPr>
              <a:t>mUI</a:t>
            </a:r>
            <a:r>
              <a:rPr lang="fr-FR" dirty="0">
                <a:solidFill>
                  <a:schemeClr val="tx1"/>
                </a:solidFill>
              </a:rPr>
              <a:t>/L</a:t>
            </a:r>
          </a:p>
        </p:txBody>
      </p:sp>
      <p:sp>
        <p:nvSpPr>
          <p:cNvPr id="18" name="Chevron 17"/>
          <p:cNvSpPr/>
          <p:nvPr/>
        </p:nvSpPr>
        <p:spPr>
          <a:xfrm>
            <a:off x="1892465" y="2080670"/>
            <a:ext cx="2500856" cy="1199296"/>
          </a:xfrm>
          <a:prstGeom prst="chevr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dirty="0"/>
              <a:t>1</a:t>
            </a:r>
            <a:r>
              <a:rPr lang="fr-FR" sz="2000" baseline="30000" dirty="0"/>
              <a:t>er</a:t>
            </a:r>
            <a:r>
              <a:rPr lang="fr-FR" sz="2000" dirty="0"/>
              <a:t> trimestre</a:t>
            </a:r>
          </a:p>
        </p:txBody>
      </p:sp>
      <p:sp>
        <p:nvSpPr>
          <p:cNvPr id="19" name="Chevron 18"/>
          <p:cNvSpPr/>
          <p:nvPr/>
        </p:nvSpPr>
        <p:spPr>
          <a:xfrm>
            <a:off x="4194628" y="3795053"/>
            <a:ext cx="3187775" cy="887904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dirty="0">
                <a:solidFill>
                  <a:schemeClr val="tx1"/>
                </a:solidFill>
              </a:rPr>
              <a:t>0,2-3 </a:t>
            </a:r>
            <a:r>
              <a:rPr lang="fr-FR" dirty="0" err="1">
                <a:solidFill>
                  <a:schemeClr val="tx1"/>
                </a:solidFill>
              </a:rPr>
              <a:t>mUI</a:t>
            </a:r>
            <a:r>
              <a:rPr lang="fr-FR" dirty="0">
                <a:solidFill>
                  <a:schemeClr val="tx1"/>
                </a:solidFill>
              </a:rPr>
              <a:t>/L </a:t>
            </a:r>
          </a:p>
        </p:txBody>
      </p:sp>
      <p:sp>
        <p:nvSpPr>
          <p:cNvPr id="20" name="Chevron 19"/>
          <p:cNvSpPr/>
          <p:nvPr/>
        </p:nvSpPr>
        <p:spPr>
          <a:xfrm>
            <a:off x="4211960" y="2228446"/>
            <a:ext cx="3347031" cy="90374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dirty="0">
                <a:solidFill>
                  <a:schemeClr val="tx1"/>
                </a:solidFill>
              </a:rPr>
              <a:t>0,1 - 2,5 </a:t>
            </a:r>
            <a:r>
              <a:rPr lang="fr-FR" dirty="0" err="1">
                <a:solidFill>
                  <a:schemeClr val="tx1"/>
                </a:solidFill>
              </a:rPr>
              <a:t>mUI</a:t>
            </a:r>
            <a:r>
              <a:rPr lang="fr-FR" dirty="0">
                <a:solidFill>
                  <a:schemeClr val="tx1"/>
                </a:solidFill>
              </a:rPr>
              <a:t>/L</a:t>
            </a:r>
          </a:p>
        </p:txBody>
      </p:sp>
    </p:spTree>
    <p:extLst>
      <p:ext uri="{BB962C8B-B14F-4D97-AF65-F5344CB8AC3E}">
        <p14:creationId xmlns:p14="http://schemas.microsoft.com/office/powerpoint/2010/main" val="98033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 flipV="1">
            <a:off x="457200" y="-315416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859216" cy="5997280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004048" y="548680"/>
            <a:ext cx="3744416" cy="2880320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971600" y="1484784"/>
            <a:ext cx="3096344" cy="17281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dirty="0" smtClean="0">
                <a:solidFill>
                  <a:srgbClr val="0070C0"/>
                </a:solidFill>
              </a:rPr>
              <a:t>   </a:t>
            </a:r>
            <a:r>
              <a:rPr lang="fr-FR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Données statistiques</a:t>
            </a:r>
            <a:endParaRPr lang="fr-FR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1475656" y="4293096"/>
            <a:ext cx="4608512" cy="2088232"/>
          </a:xfrm>
          <a:prstGeom prst="round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-180528" y="5013176"/>
            <a:ext cx="2088232" cy="914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Excel  2010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5963669" y="3460812"/>
            <a:ext cx="2342526" cy="12828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SPSS VERSION 20.0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7869278" y="5636096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508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 animBg="1"/>
      <p:bldP spid="3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-387424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2201370" y="1268760"/>
            <a:ext cx="3960440" cy="14904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rgbClr val="C00000"/>
                </a:solidFill>
              </a:rPr>
              <a:t>résultats</a:t>
            </a:r>
            <a:endParaRPr lang="fr-FR" sz="3600" b="1" dirty="0">
              <a:solidFill>
                <a:srgbClr val="C0000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050" name="Picture 2" descr="C:\Users\priver\Desktop\PRESENTATION\téléchargement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083" y="3356991"/>
            <a:ext cx="3605014" cy="180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66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-315416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30 femmes retenues, 9 exclues</a:t>
            </a:r>
          </a:p>
          <a:p>
            <a:r>
              <a:rPr lang="fr-FR" dirty="0" smtClean="0"/>
              <a:t>L'âge moyen : 31,37 ans </a:t>
            </a:r>
          </a:p>
          <a:p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123728" y="777449"/>
            <a:ext cx="4464496" cy="6732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C00000"/>
                </a:solidFill>
              </a:rPr>
              <a:t>Résultats épidémiologiques </a:t>
            </a:r>
            <a:endParaRPr lang="fr-FR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Graphique 7"/>
          <p:cNvGraphicFramePr/>
          <p:nvPr>
            <p:extLst>
              <p:ext uri="{D42A27DB-BD31-4B8C-83A1-F6EECF244321}">
                <p14:modId xmlns:p14="http://schemas.microsoft.com/office/powerpoint/2010/main" val="96031666"/>
              </p:ext>
            </p:extLst>
          </p:nvPr>
        </p:nvGraphicFramePr>
        <p:xfrm>
          <a:off x="1849313" y="3140968"/>
          <a:ext cx="5013325" cy="3268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Arc 1"/>
          <p:cNvSpPr/>
          <p:nvPr/>
        </p:nvSpPr>
        <p:spPr>
          <a:xfrm rot="10800000">
            <a:off x="3484984" y="3079508"/>
            <a:ext cx="993561" cy="644198"/>
          </a:xfrm>
          <a:prstGeom prst="arc">
            <a:avLst>
              <a:gd name="adj1" fmla="val 16200000"/>
              <a:gd name="adj2" fmla="val 16158665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871975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animBg="1"/>
      <p:bldGraphic spid="8" grpId="0">
        <p:bldAsOne/>
      </p:bldGraphic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-747464"/>
            <a:ext cx="7467600" cy="216024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56380252"/>
              </p:ext>
            </p:extLst>
          </p:nvPr>
        </p:nvGraphicFramePr>
        <p:xfrm>
          <a:off x="755576" y="116632"/>
          <a:ext cx="784887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 flipH="1">
            <a:off x="9900592" y="980728"/>
            <a:ext cx="1440160" cy="519147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115616" y="5517232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Fréquence d’ATCD familiaux de maladies thyroïdiennes chez les femmes enquêtées 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781236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897003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467600" cy="7200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66411004"/>
              </p:ext>
            </p:extLst>
          </p:nvPr>
        </p:nvGraphicFramePr>
        <p:xfrm>
          <a:off x="611560" y="692695"/>
          <a:ext cx="8137153" cy="5781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1259632" y="616530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Fréquence d’ATCD obstétricaux et gynécologiques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767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doors dir="ver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-387424"/>
            <a:ext cx="7467600" cy="7200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907704" y="457200"/>
            <a:ext cx="7236296" cy="5997280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Moyenne = 1,58 </a:t>
            </a:r>
            <a:r>
              <a:rPr lang="fr-FR" dirty="0" err="1" smtClean="0"/>
              <a:t>mUI</a:t>
            </a:r>
            <a:r>
              <a:rPr lang="fr-FR" dirty="0" smtClean="0"/>
              <a:t>/L</a:t>
            </a:r>
          </a:p>
          <a:p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438515" y="116632"/>
            <a:ext cx="7416824" cy="10081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fr-FR" sz="2400" b="1" dirty="0">
                <a:solidFill>
                  <a:srgbClr val="C00000"/>
                </a:solidFill>
              </a:rPr>
              <a:t>Résultats biologiques du premier trimestre</a:t>
            </a:r>
          </a:p>
        </p:txBody>
      </p:sp>
      <p:graphicFrame>
        <p:nvGraphicFramePr>
          <p:cNvPr id="5" name="Espace réservé du contenu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292588"/>
              </p:ext>
            </p:extLst>
          </p:nvPr>
        </p:nvGraphicFramePr>
        <p:xfrm>
          <a:off x="1873507" y="2492896"/>
          <a:ext cx="5981832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llipse 5"/>
          <p:cNvSpPr/>
          <p:nvPr/>
        </p:nvSpPr>
        <p:spPr>
          <a:xfrm>
            <a:off x="438515" y="1196752"/>
            <a:ext cx="1393304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TSH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051720" y="6300028"/>
            <a:ext cx="5544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Taux de la TSH au cours du premier trimestre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72095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Graphic spid="5" grpId="0">
        <p:bldAsOne/>
      </p:bldGraphic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-747464"/>
            <a:ext cx="7467600" cy="360040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60101426"/>
              </p:ext>
            </p:extLst>
          </p:nvPr>
        </p:nvGraphicFramePr>
        <p:xfrm>
          <a:off x="468313" y="260648"/>
          <a:ext cx="7899400" cy="6284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lipse 5"/>
          <p:cNvSpPr/>
          <p:nvPr/>
        </p:nvSpPr>
        <p:spPr>
          <a:xfrm>
            <a:off x="3779912" y="3573016"/>
            <a:ext cx="3528392" cy="72008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Dosage FT4/FT3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0" y="188640"/>
            <a:ext cx="9144000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29200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Résultats du premier trimestre de grossesse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36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000" dirty="0">
                <a:latin typeface="Times New Roman"/>
                <a:ea typeface="Calibri"/>
              </a:rPr>
              <a:t>La grossesse s’accompagne d’importants changements physiologiques, et la thyroïde n’est pas épargnée par ces changements. Le fonctionnement  de cette glande présente des éléments de régulation  spécifiques à cet état physiologique </a:t>
            </a:r>
            <a:r>
              <a:rPr lang="fr-FR" sz="2000" dirty="0" smtClean="0">
                <a:latin typeface="Times New Roman"/>
                <a:ea typeface="Calibri"/>
              </a:rPr>
              <a:t>particulier.</a:t>
            </a:r>
          </a:p>
          <a:p>
            <a:r>
              <a:rPr lang="fr-FR" sz="2000" dirty="0">
                <a:latin typeface="Times New Roman"/>
                <a:ea typeface="Calibri"/>
              </a:rPr>
              <a:t>Ces modifications peuvent exposer la femme enceinte à un risque accru de dysthyroïdie  avec un retentissement chez le fœtus dont le développement harmonieux dépend </a:t>
            </a:r>
            <a:r>
              <a:rPr lang="fr-FR" sz="2000" dirty="0" smtClean="0">
                <a:latin typeface="Times New Roman"/>
                <a:ea typeface="Calibri"/>
              </a:rPr>
              <a:t>énormément de la fonction  thyroïdienne maternelle.</a:t>
            </a:r>
          </a:p>
          <a:p>
            <a:pPr marL="0" indent="0">
              <a:buNone/>
            </a:pPr>
            <a:r>
              <a:rPr lang="fr-FR" sz="2000" dirty="0" smtClean="0">
                <a:latin typeface="Times New Roman"/>
                <a:ea typeface="Calibri"/>
              </a:rPr>
              <a:t> C’est  pour cette raison, on s’est intéressé à estimer la fréquence des dysthyroïdies et à discuter l’</a:t>
            </a:r>
            <a:r>
              <a:rPr lang="fr-FR" sz="2000" dirty="0" smtClean="0"/>
              <a:t>intérêt </a:t>
            </a:r>
            <a:r>
              <a:rPr lang="fr-FR" sz="2000" dirty="0" smtClean="0">
                <a:latin typeface="Times New Roman"/>
                <a:ea typeface="Calibri"/>
              </a:rPr>
              <a:t>d’effectuer un bilan thyroïdien  au cours de la grossesse</a:t>
            </a:r>
          </a:p>
          <a:p>
            <a:endParaRPr lang="fr-FR" sz="2000" dirty="0" smtClean="0">
              <a:latin typeface="Times New Roman"/>
              <a:ea typeface="Calibri"/>
            </a:endParaRPr>
          </a:p>
          <a:p>
            <a:endParaRPr lang="fr-FR" sz="2000" dirty="0"/>
          </a:p>
        </p:txBody>
      </p:sp>
      <p:sp>
        <p:nvSpPr>
          <p:cNvPr id="4" name="Rectangle 3"/>
          <p:cNvSpPr/>
          <p:nvPr/>
        </p:nvSpPr>
        <p:spPr>
          <a:xfrm>
            <a:off x="0" y="-14441"/>
            <a:ext cx="91440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 flipH="1">
            <a:off x="436250" y="0"/>
            <a:ext cx="4423781" cy="99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flipH="1">
            <a:off x="484880" y="310345"/>
            <a:ext cx="5455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chemeClr val="bg1"/>
                </a:solidFill>
              </a:rPr>
              <a:t>INTRODUCTION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09481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72598483"/>
              </p:ext>
            </p:extLst>
          </p:nvPr>
        </p:nvGraphicFramePr>
        <p:xfrm>
          <a:off x="1043608" y="1628800"/>
          <a:ext cx="669674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llipse 4"/>
          <p:cNvSpPr/>
          <p:nvPr/>
        </p:nvSpPr>
        <p:spPr>
          <a:xfrm>
            <a:off x="167564" y="908720"/>
            <a:ext cx="1368152" cy="6699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/>
              <a:t>hCG</a:t>
            </a:r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0" y="188640"/>
            <a:ext cx="9144000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39552" y="29200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dirty="0">
                <a:solidFill>
                  <a:prstClr val="white"/>
                </a:solidFill>
              </a:rPr>
              <a:t>Résultats du premier trimestre de grossesse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907704" y="1124744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Moyenne = 84899 UI/L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90202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7467600" cy="7200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931224" cy="5853264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Corrélation entre les taux de TSH et de l’</a:t>
            </a:r>
            <a:r>
              <a:rPr lang="fr-FR" dirty="0" err="1" smtClean="0">
                <a:solidFill>
                  <a:srgbClr val="C00000"/>
                </a:solidFill>
              </a:rPr>
              <a:t>hCG</a:t>
            </a:r>
            <a:endParaRPr lang="fr-FR" dirty="0" smtClean="0">
              <a:solidFill>
                <a:srgbClr val="C00000"/>
              </a:solidFill>
            </a:endParaRPr>
          </a:p>
          <a:p>
            <a:endParaRPr lang="fr-FR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>
              <a:solidFill>
                <a:srgbClr val="C00000"/>
              </a:solidFill>
            </a:endParaRPr>
          </a:p>
          <a:p>
            <a:endParaRPr lang="fr-FR" sz="1800" dirty="0" smtClean="0">
              <a:solidFill>
                <a:srgbClr val="C00000"/>
              </a:solidFill>
            </a:endParaRPr>
          </a:p>
          <a:p>
            <a:endParaRPr lang="fr-FR" sz="1800" dirty="0"/>
          </a:p>
        </p:txBody>
      </p:sp>
      <p:graphicFrame>
        <p:nvGraphicFramePr>
          <p:cNvPr id="6" name="Graphique 5"/>
          <p:cNvGraphicFramePr/>
          <p:nvPr>
            <p:extLst>
              <p:ext uri="{D42A27DB-BD31-4B8C-83A1-F6EECF244321}">
                <p14:modId xmlns:p14="http://schemas.microsoft.com/office/powerpoint/2010/main" val="3683571214"/>
              </p:ext>
            </p:extLst>
          </p:nvPr>
        </p:nvGraphicFramePr>
        <p:xfrm>
          <a:off x="1043608" y="1484784"/>
          <a:ext cx="604867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Arc 4"/>
          <p:cNvSpPr/>
          <p:nvPr/>
        </p:nvSpPr>
        <p:spPr>
          <a:xfrm>
            <a:off x="5292080" y="3362126"/>
            <a:ext cx="1319548" cy="504055"/>
          </a:xfrm>
          <a:prstGeom prst="arc">
            <a:avLst>
              <a:gd name="adj1" fmla="val 16200000"/>
              <a:gd name="adj2" fmla="val 154983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52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786295" y="-675456"/>
            <a:ext cx="7467600" cy="50405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96530847"/>
              </p:ext>
            </p:extLst>
          </p:nvPr>
        </p:nvGraphicFramePr>
        <p:xfrm>
          <a:off x="3779912" y="188640"/>
          <a:ext cx="496855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/>
          <p:nvPr>
            <p:extLst>
              <p:ext uri="{D42A27DB-BD31-4B8C-83A1-F6EECF244321}">
                <p14:modId xmlns:p14="http://schemas.microsoft.com/office/powerpoint/2010/main" val="3232913879"/>
              </p:ext>
            </p:extLst>
          </p:nvPr>
        </p:nvGraphicFramePr>
        <p:xfrm>
          <a:off x="539552" y="3501008"/>
          <a:ext cx="4869180" cy="3072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Ellipse 6"/>
          <p:cNvSpPr/>
          <p:nvPr/>
        </p:nvSpPr>
        <p:spPr>
          <a:xfrm>
            <a:off x="1691680" y="1340768"/>
            <a:ext cx="1728192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Anti-TPO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633288" y="350100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Taux d’anti-TPO au cours du premier trimestre</a:t>
            </a:r>
            <a:endParaRPr lang="fr-FR" sz="1600" dirty="0"/>
          </a:p>
        </p:txBody>
      </p:sp>
      <p:sp>
        <p:nvSpPr>
          <p:cNvPr id="4" name="ZoneTexte 3"/>
          <p:cNvSpPr txBox="1"/>
          <p:nvPr/>
        </p:nvSpPr>
        <p:spPr>
          <a:xfrm>
            <a:off x="2843808" y="6093295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Fréquence de positivité des anti-TPO chez les femmes enquêtées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77987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-1971600"/>
            <a:ext cx="7467600" cy="1517030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61968122"/>
              </p:ext>
            </p:extLst>
          </p:nvPr>
        </p:nvGraphicFramePr>
        <p:xfrm>
          <a:off x="457200" y="549275"/>
          <a:ext cx="8075613" cy="5924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llipse 4"/>
          <p:cNvSpPr/>
          <p:nvPr/>
        </p:nvSpPr>
        <p:spPr>
          <a:xfrm>
            <a:off x="709128" y="786408"/>
            <a:ext cx="1296144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Anti-TPO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183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7467600" cy="360040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88626953"/>
              </p:ext>
            </p:extLst>
          </p:nvPr>
        </p:nvGraphicFramePr>
        <p:xfrm>
          <a:off x="4139952" y="-891480"/>
          <a:ext cx="460851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/>
          <p:nvPr>
            <p:extLst>
              <p:ext uri="{D42A27DB-BD31-4B8C-83A1-F6EECF244321}">
                <p14:modId xmlns:p14="http://schemas.microsoft.com/office/powerpoint/2010/main" val="3810656839"/>
              </p:ext>
            </p:extLst>
          </p:nvPr>
        </p:nvGraphicFramePr>
        <p:xfrm>
          <a:off x="467544" y="3284984"/>
          <a:ext cx="4613910" cy="3380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Flèche droite à entaille 6"/>
          <p:cNvSpPr/>
          <p:nvPr/>
        </p:nvSpPr>
        <p:spPr>
          <a:xfrm>
            <a:off x="1115616" y="1268760"/>
            <a:ext cx="2448272" cy="1584176"/>
          </a:xfrm>
          <a:prstGeom prst="notch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C00000"/>
                </a:solidFill>
              </a:rPr>
              <a:t>ATCD familiaux de maladies thyroïdiennes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8" name="Flèche droite à entaille 7"/>
          <p:cNvSpPr/>
          <p:nvPr/>
        </p:nvSpPr>
        <p:spPr>
          <a:xfrm flipH="1">
            <a:off x="5436096" y="4914096"/>
            <a:ext cx="2268252" cy="1539240"/>
          </a:xfrm>
          <a:prstGeom prst="notch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C00000"/>
                </a:solidFill>
              </a:rPr>
              <a:t>ATCD gynécologiques et obstétricaux</a:t>
            </a:r>
            <a:endParaRPr lang="fr-FR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4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-1107504"/>
            <a:ext cx="7467600" cy="576064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96556917"/>
              </p:ext>
            </p:extLst>
          </p:nvPr>
        </p:nvGraphicFramePr>
        <p:xfrm>
          <a:off x="2123728" y="2276872"/>
          <a:ext cx="5915000" cy="42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à coins arrondis 3"/>
          <p:cNvSpPr/>
          <p:nvPr/>
        </p:nvSpPr>
        <p:spPr>
          <a:xfrm>
            <a:off x="683568" y="332656"/>
            <a:ext cx="7704856" cy="10801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rgbClr val="C00000"/>
                </a:solidFill>
              </a:rPr>
              <a:t>Résultats biologiques du deuxième  trimestre de grossesse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67544" y="1603648"/>
            <a:ext cx="1512168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C00000"/>
                </a:solidFill>
              </a:rPr>
              <a:t>TSH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483768" y="177281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Moyenne  = 1,92 </a:t>
            </a:r>
            <a:r>
              <a:rPr lang="fr-FR" dirty="0" err="1" smtClean="0"/>
              <a:t>mUI</a:t>
            </a:r>
            <a:r>
              <a:rPr lang="fr-FR" dirty="0" smtClean="0"/>
              <a:t>/L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131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467600" cy="7200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66175747"/>
              </p:ext>
            </p:extLst>
          </p:nvPr>
        </p:nvGraphicFramePr>
        <p:xfrm>
          <a:off x="683568" y="404664"/>
          <a:ext cx="7931150" cy="5637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lipse 5"/>
          <p:cNvSpPr/>
          <p:nvPr/>
        </p:nvSpPr>
        <p:spPr>
          <a:xfrm>
            <a:off x="3059832" y="3501008"/>
            <a:ext cx="2736304" cy="64807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Dosage de FT4/FT3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83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7467600" cy="360040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00472909"/>
              </p:ext>
            </p:extLst>
          </p:nvPr>
        </p:nvGraphicFramePr>
        <p:xfrm>
          <a:off x="1691680" y="1772816"/>
          <a:ext cx="6408712" cy="4701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llipse 4"/>
          <p:cNvSpPr/>
          <p:nvPr/>
        </p:nvSpPr>
        <p:spPr>
          <a:xfrm>
            <a:off x="539552" y="548680"/>
            <a:ext cx="1490464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hCG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267744" y="100588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Moyenne =23605 UI/L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115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147248" cy="6141296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Corrélation entre les taux de la TSH et l’</a:t>
            </a:r>
            <a:r>
              <a:rPr lang="fr-FR" dirty="0" err="1" smtClean="0">
                <a:solidFill>
                  <a:srgbClr val="FF0000"/>
                </a:solidFill>
              </a:rPr>
              <a:t>hCG</a:t>
            </a:r>
            <a:r>
              <a:rPr lang="fr-FR" dirty="0" smtClean="0">
                <a:solidFill>
                  <a:srgbClr val="FF0000"/>
                </a:solidFill>
              </a:rPr>
              <a:t> au cours du 2</a:t>
            </a:r>
            <a:r>
              <a:rPr lang="fr-FR" baseline="30000" dirty="0" smtClean="0">
                <a:solidFill>
                  <a:srgbClr val="FF0000"/>
                </a:solidFill>
              </a:rPr>
              <a:t>ème</a:t>
            </a:r>
            <a:r>
              <a:rPr lang="fr-FR" dirty="0" smtClean="0">
                <a:solidFill>
                  <a:srgbClr val="FF0000"/>
                </a:solidFill>
              </a:rPr>
              <a:t> trimestre de grossesse</a:t>
            </a:r>
          </a:p>
          <a:p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FF0000"/>
              </a:solidFill>
            </a:endParaRPr>
          </a:p>
        </p:txBody>
      </p:sp>
      <p:graphicFrame>
        <p:nvGraphicFramePr>
          <p:cNvPr id="5" name="Graphique 4"/>
          <p:cNvGraphicFramePr/>
          <p:nvPr>
            <p:extLst>
              <p:ext uri="{D42A27DB-BD31-4B8C-83A1-F6EECF244321}">
                <p14:modId xmlns:p14="http://schemas.microsoft.com/office/powerpoint/2010/main" val="4169312947"/>
              </p:ext>
            </p:extLst>
          </p:nvPr>
        </p:nvGraphicFramePr>
        <p:xfrm>
          <a:off x="1619672" y="1988840"/>
          <a:ext cx="5728796" cy="4447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7812360" y="5665392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461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-531440"/>
            <a:ext cx="7467600" cy="216024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81374834"/>
              </p:ext>
            </p:extLst>
          </p:nvPr>
        </p:nvGraphicFramePr>
        <p:xfrm>
          <a:off x="529406" y="333375"/>
          <a:ext cx="8147050" cy="6140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220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Glande endocrine impaire médiane</a:t>
            </a:r>
          </a:p>
          <a:p>
            <a:r>
              <a:rPr lang="fr-FR" dirty="0" smtClean="0"/>
              <a:t>Située  </a:t>
            </a:r>
            <a:r>
              <a:rPr lang="fr-FR" dirty="0">
                <a:latin typeface="Times New Roman"/>
                <a:ea typeface="Calibri"/>
              </a:rPr>
              <a:t>à la partie antérieure </a:t>
            </a:r>
            <a:r>
              <a:rPr lang="fr-FR" dirty="0" smtClean="0">
                <a:latin typeface="Times New Roman"/>
                <a:ea typeface="Calibri"/>
              </a:rPr>
              <a:t>du cou</a:t>
            </a:r>
          </a:p>
          <a:p>
            <a:r>
              <a:rPr lang="fr-FR" dirty="0" smtClean="0">
                <a:latin typeface="Times New Roman"/>
              </a:rPr>
              <a:t>Constituée de 2 lobes réunis par l’isthme</a:t>
            </a:r>
          </a:p>
          <a:p>
            <a:r>
              <a:rPr lang="fr-FR" dirty="0" smtClean="0">
                <a:latin typeface="Times New Roman"/>
              </a:rPr>
              <a:t>Richement vascularisée et énervée</a:t>
            </a:r>
          </a:p>
          <a:p>
            <a:r>
              <a:rPr lang="fr-FR" dirty="0" smtClean="0">
                <a:latin typeface="Times New Roman"/>
              </a:rPr>
              <a:t>Poids moyen de 30g</a:t>
            </a:r>
          </a:p>
          <a:p>
            <a:r>
              <a:rPr lang="fr-FR" dirty="0" smtClean="0">
                <a:latin typeface="Times New Roman"/>
              </a:rPr>
              <a:t>Volume variable selon l'âge et le sexe</a:t>
            </a:r>
          </a:p>
          <a:p>
            <a:r>
              <a:rPr lang="fr-FR" dirty="0" smtClean="0">
                <a:latin typeface="Times New Roman"/>
              </a:rPr>
              <a:t>Unité fonctionnelle: follicule </a:t>
            </a:r>
          </a:p>
          <a:p>
            <a:endParaRPr lang="fr-FR" dirty="0">
              <a:latin typeface="Times New Roman"/>
            </a:endParaRP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Cellules folliculaires     cellules </a:t>
            </a:r>
            <a:r>
              <a:rPr lang="fr-FR" dirty="0" err="1" smtClean="0"/>
              <a:t>parafolliculaires</a:t>
            </a:r>
            <a:r>
              <a:rPr lang="fr-FR" dirty="0" smtClean="0"/>
              <a:t> 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467544" y="116632"/>
            <a:ext cx="5184576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 Anatomie et </a:t>
            </a:r>
            <a:r>
              <a:rPr lang="fr-FR" sz="2000" dirty="0" smtClean="0">
                <a:solidFill>
                  <a:srgbClr val="C00000"/>
                </a:solidFill>
              </a:rPr>
              <a:t>physiologie </a:t>
            </a:r>
            <a:r>
              <a:rPr lang="fr-FR" sz="2000" dirty="0">
                <a:solidFill>
                  <a:srgbClr val="C00000"/>
                </a:solidFill>
              </a:rPr>
              <a:t>de la thyroïde</a:t>
            </a:r>
          </a:p>
        </p:txBody>
      </p:sp>
      <p:pic>
        <p:nvPicPr>
          <p:cNvPr id="1027" name="Picture 3" descr="C:\Users\priver\Desktop\PRESENTATION\FB-Problems-associated-with-thyroid-nodul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217168"/>
            <a:ext cx="193434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>
            <a:off x="3779912" y="4581128"/>
            <a:ext cx="57606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>
            <a:off x="2915816" y="4581128"/>
            <a:ext cx="50977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71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011008" cy="93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618199"/>
              </p:ext>
            </p:extLst>
          </p:nvPr>
        </p:nvGraphicFramePr>
        <p:xfrm>
          <a:off x="395537" y="1916833"/>
          <a:ext cx="7848872" cy="3845260"/>
        </p:xfrm>
        <a:graphic>
          <a:graphicData uri="http://schemas.openxmlformats.org/drawingml/2006/table">
            <a:tbl>
              <a:tblPr firstRow="1" firstCol="1" bandRow="1"/>
              <a:tblGrid>
                <a:gridCol w="2203822"/>
                <a:gridCol w="851637"/>
                <a:gridCol w="1844165"/>
                <a:gridCol w="1944126"/>
                <a:gridCol w="1005122"/>
              </a:tblGrid>
              <a:tr h="74319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9312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Paramètre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E</a:t>
                      </a:r>
                      <a:r>
                        <a:rPr lang="fr-FR" sz="14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ffectif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Trimestre 1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moyenne±écart type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Trimestre 2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moyenne±écart type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P </a:t>
                      </a:r>
                      <a:r>
                        <a:rPr lang="fr-FR" sz="14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value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TSH 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fr-FR" sz="1400" b="1" dirty="0" err="1">
                          <a:effectLst/>
                          <a:latin typeface="+mn-lt"/>
                          <a:ea typeface="Calibri"/>
                          <a:cs typeface="Arial"/>
                        </a:rPr>
                        <a:t>UI</a:t>
                      </a: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/L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30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1,57±1,03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1,92±1,03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p&lt; 0,028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13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effectLst/>
                          <a:latin typeface="+mn-lt"/>
                          <a:ea typeface="Calibri"/>
                          <a:cs typeface="Arial"/>
                        </a:rPr>
                        <a:t>hCG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effectLst/>
                          <a:latin typeface="+mn-lt"/>
                          <a:ea typeface="Calibri"/>
                          <a:cs typeface="Arial"/>
                        </a:rPr>
                        <a:t>mUI</a:t>
                      </a: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/L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30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84899,37± 44636,08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23605,90± 13516,02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p&lt;0,001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13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Anti-TPO (UI/L)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+mn-lt"/>
                          <a:ea typeface="Calibri"/>
                          <a:cs typeface="Arial"/>
                        </a:rPr>
                        <a:t>30</a:t>
                      </a:r>
                      <a:endParaRPr lang="fr-FR" sz="14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19,19±26,00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13,28±16,05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p&lt;0,15</a:t>
                      </a:r>
                      <a:endParaRPr lang="fr-FR" sz="1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600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-675456"/>
            <a:ext cx="7467600" cy="288032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73954604"/>
              </p:ext>
            </p:extLst>
          </p:nvPr>
        </p:nvGraphicFramePr>
        <p:xfrm>
          <a:off x="827584" y="2002852"/>
          <a:ext cx="7344816" cy="3730403"/>
        </p:xfrm>
        <a:graphic>
          <a:graphicData uri="http://schemas.openxmlformats.org/drawingml/2006/table">
            <a:tbl>
              <a:tblPr firstRow="1" firstCol="1" bandRow="1"/>
              <a:tblGrid>
                <a:gridCol w="7344816"/>
              </a:tblGrid>
              <a:tr h="789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                           Statut fonctionnel</a:t>
                      </a:r>
                      <a:r>
                        <a:rPr lang="fr-FR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1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thyroïdien et anti-TPO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Premier trimestre                                                                deuxième trimestre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0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</a:t>
                      </a: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22 femmes en euthyroïdie /anti-TPO –            20 sont restées en euthyroïdie/</a:t>
                      </a:r>
                      <a:r>
                        <a:rPr lang="fr-FR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anti-TPO –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                                                                 02 </a:t>
                      </a:r>
                      <a:r>
                        <a:rPr lang="fr-FR" sz="14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sont</a:t>
                      </a:r>
                      <a:r>
                        <a:rPr lang="fr-FR" sz="14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14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devenues </a:t>
                      </a: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en</a:t>
                      </a:r>
                      <a:r>
                        <a:rPr lang="fr-FR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dysthyroïdie / anti-TPO –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05 femmes en</a:t>
                      </a:r>
                      <a:r>
                        <a:rPr lang="fr-FR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dysthyroïdie /anti-TPO –          02 sont restées en</a:t>
                      </a:r>
                      <a:r>
                        <a:rPr lang="fr-FR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dysthyroïdie /anti-TPO –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                                                                 03 sont devenues en euthyroïdie /anti-TPO –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03 femmes en dysthyroïdie /anti-TPO +          02 sont devenues en</a:t>
                      </a:r>
                      <a:r>
                        <a:rPr lang="fr-FR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euthyroïdie /anti-TPO +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6230" algn="ctr"/>
                        </a:tabLs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                                      	                           01 est devenue en</a:t>
                      </a:r>
                      <a:r>
                        <a:rPr lang="fr-FR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dysthyroïdie / anti-TPO –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6230" algn="ctr"/>
                        </a:tabLst>
                      </a:pPr>
                      <a:r>
                        <a:rPr lang="fr-FR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755576" y="404664"/>
            <a:ext cx="6984776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Comparaison des résultats biologiques entre les deux trimestres de la grossesse</a:t>
            </a:r>
          </a:p>
        </p:txBody>
      </p:sp>
    </p:spTree>
    <p:extLst>
      <p:ext uri="{BB962C8B-B14F-4D97-AF65-F5344CB8AC3E}">
        <p14:creationId xmlns:p14="http://schemas.microsoft.com/office/powerpoint/2010/main" val="2754881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7467600" cy="43204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pic>
        <p:nvPicPr>
          <p:cNvPr id="1026" name="Picture 2" descr="C:\Users\priver\Desktop\PRESENTATION\55168012_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462" y="2709054"/>
            <a:ext cx="5079076" cy="265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e 3"/>
          <p:cNvSpPr/>
          <p:nvPr/>
        </p:nvSpPr>
        <p:spPr>
          <a:xfrm>
            <a:off x="2339752" y="1628800"/>
            <a:ext cx="4032448" cy="136815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rgbClr val="C00000"/>
                </a:solidFill>
              </a:rPr>
              <a:t>Discussion 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659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7467600" cy="216024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075240" cy="6069288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Les dysthyroïdies sont assez fréquentes chez la femme </a:t>
            </a:r>
            <a:r>
              <a:rPr lang="fr-FR" dirty="0" smtClean="0"/>
              <a:t>enceinte 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                Prédominance de l'hypothyroïdie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                Forme infraclinique +++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                </a:t>
            </a:r>
            <a:endParaRPr lang="fr-FR" dirty="0"/>
          </a:p>
        </p:txBody>
      </p:sp>
      <p:sp>
        <p:nvSpPr>
          <p:cNvPr id="5" name="Flèche droite à entaille 4"/>
          <p:cNvSpPr/>
          <p:nvPr/>
        </p:nvSpPr>
        <p:spPr>
          <a:xfrm>
            <a:off x="752127" y="2996952"/>
            <a:ext cx="978408" cy="412624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à entaille 5"/>
          <p:cNvSpPr/>
          <p:nvPr/>
        </p:nvSpPr>
        <p:spPr>
          <a:xfrm>
            <a:off x="683568" y="3963754"/>
            <a:ext cx="978408" cy="412624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75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7467600" cy="288032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934586"/>
              </p:ext>
            </p:extLst>
          </p:nvPr>
        </p:nvGraphicFramePr>
        <p:xfrm>
          <a:off x="755576" y="1556792"/>
          <a:ext cx="7596334" cy="2376264"/>
        </p:xfrm>
        <a:graphic>
          <a:graphicData uri="http://schemas.openxmlformats.org/drawingml/2006/table">
            <a:tbl>
              <a:tblPr firstRow="1" firstCol="1" bandRow="1"/>
              <a:tblGrid>
                <a:gridCol w="2445570"/>
                <a:gridCol w="2446367"/>
                <a:gridCol w="2704397"/>
              </a:tblGrid>
              <a:tr h="65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Calibri"/>
                          <a:cs typeface="Arial"/>
                        </a:rPr>
                        <a:t>Pays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Calibri"/>
                          <a:cs typeface="Arial"/>
                        </a:rPr>
                        <a:t>fréquence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Calibri"/>
                          <a:cs typeface="Arial"/>
                        </a:rPr>
                        <a:t>population de la série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9600" algn="l"/>
                        </a:tabLst>
                      </a:pPr>
                      <a:r>
                        <a:rPr lang="fr-FR" sz="16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Notre</a:t>
                      </a:r>
                      <a:r>
                        <a:rPr lang="fr-FR" sz="1600" baseline="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série </a:t>
                      </a:r>
                      <a:endParaRPr lang="fr-FR" sz="16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9600" algn="l"/>
                        </a:tabLst>
                      </a:pPr>
                      <a:r>
                        <a:rPr lang="fr-FR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16,67%</a:t>
                      </a:r>
                      <a:endParaRPr lang="fr-FR" sz="16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73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Calibri"/>
                          <a:cs typeface="Arial"/>
                        </a:rPr>
                        <a:t>Maroc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6,52%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432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3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USA</a:t>
                      </a:r>
                      <a:endParaRPr lang="fr-FR" sz="16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2,5%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25756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Arc 3"/>
          <p:cNvSpPr/>
          <p:nvPr/>
        </p:nvSpPr>
        <p:spPr>
          <a:xfrm>
            <a:off x="3091440" y="1916840"/>
            <a:ext cx="914400" cy="720080"/>
          </a:xfrm>
          <a:prstGeom prst="arc">
            <a:avLst>
              <a:gd name="adj1" fmla="val 107395"/>
              <a:gd name="adj2" fmla="val 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5"/>
          <p:cNvSpPr/>
          <p:nvPr/>
        </p:nvSpPr>
        <p:spPr>
          <a:xfrm>
            <a:off x="1115616" y="4725144"/>
            <a:ext cx="978408" cy="35507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1115616" y="5492432"/>
            <a:ext cx="978408" cy="34061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391584" y="460394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Z</a:t>
            </a:r>
            <a:r>
              <a:rPr lang="fr-FR" b="1" dirty="0" smtClean="0">
                <a:solidFill>
                  <a:schemeClr val="accent3">
                    <a:lumMod val="75000"/>
                  </a:schemeClr>
                </a:solidFill>
              </a:rPr>
              <a:t>one d’endémie goitreuse</a:t>
            </a:r>
            <a:endParaRPr lang="fr-FR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391584" y="5441054"/>
            <a:ext cx="4638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3">
                    <a:lumMod val="75000"/>
                  </a:schemeClr>
                </a:solidFill>
              </a:rPr>
              <a:t>Petit échantillon </a:t>
            </a:r>
            <a:endParaRPr lang="fr-FR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"/>
          </p:nvPr>
        </p:nvSpPr>
        <p:spPr>
          <a:xfrm>
            <a:off x="-8605464" y="264028"/>
            <a:ext cx="7467600" cy="487375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755576" y="98072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Fréquence des hypothyroïdies selon des différentes séries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49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1" grpId="0"/>
      <p:bldP spid="1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-387424"/>
            <a:ext cx="7467600" cy="288032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03232" cy="5997280"/>
          </a:xfrm>
        </p:spPr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10%                 </a:t>
            </a:r>
            <a:r>
              <a:rPr lang="fr-FR" dirty="0" smtClean="0">
                <a:latin typeface="Calibri"/>
              </a:rPr>
              <a:t>&gt; </a:t>
            </a:r>
            <a:r>
              <a:rPr lang="fr-FR" dirty="0" smtClean="0">
                <a:latin typeface="Century Schoolbook" panose="02040604050505020304" pitchFamily="18" charset="0"/>
              </a:rPr>
              <a:t>3% chez la population américaine</a:t>
            </a:r>
          </a:p>
          <a:p>
            <a:r>
              <a:rPr lang="fr-FR" dirty="0" smtClean="0">
                <a:latin typeface="Century Schoolbook" panose="02040604050505020304" pitchFamily="18" charset="0"/>
              </a:rPr>
              <a:t>Tous ces cas se sont évolués en euthyroïdie au cours du 2</a:t>
            </a:r>
            <a:r>
              <a:rPr lang="fr-FR" baseline="30000" dirty="0" smtClean="0">
                <a:latin typeface="Century Schoolbook" panose="02040604050505020304" pitchFamily="18" charset="0"/>
              </a:rPr>
              <a:t>ème</a:t>
            </a:r>
            <a:r>
              <a:rPr lang="fr-FR" dirty="0" smtClean="0">
                <a:latin typeface="Century Schoolbook" panose="02040604050505020304" pitchFamily="18" charset="0"/>
              </a:rPr>
              <a:t>  trimestre de grossesse </a:t>
            </a:r>
          </a:p>
          <a:p>
            <a:endParaRPr lang="fr-FR" dirty="0" smtClean="0">
              <a:latin typeface="Century Schoolbook" panose="02040604050505020304" pitchFamily="18" charset="0"/>
            </a:endParaRPr>
          </a:p>
          <a:p>
            <a:pPr marL="0" indent="0">
              <a:buNone/>
            </a:pPr>
            <a:r>
              <a:rPr lang="fr-FR" dirty="0" smtClean="0">
                <a:latin typeface="Century Schoolbook" panose="02040604050505020304" pitchFamily="18" charset="0"/>
              </a:rPr>
              <a:t>                 probablement due </a:t>
            </a:r>
            <a:r>
              <a:rPr lang="fr-FR" dirty="0" smtClean="0">
                <a:latin typeface="Century Schoolbook" panose="02040604050505020304" pitchFamily="18" charset="0"/>
              </a:rPr>
              <a:t>à l’</a:t>
            </a:r>
            <a:r>
              <a:rPr lang="fr-FR" dirty="0" smtClean="0">
                <a:latin typeface="Century Schoolbook" panose="02040604050505020304" pitchFamily="18" charset="0"/>
              </a:rPr>
              <a:t>effet </a:t>
            </a:r>
            <a:r>
              <a:rPr lang="fr-FR" dirty="0" smtClean="0">
                <a:latin typeface="Century Schoolbook" panose="02040604050505020304" pitchFamily="18" charset="0"/>
              </a:rPr>
              <a:t>TSH-</a:t>
            </a:r>
            <a:r>
              <a:rPr lang="fr-FR" dirty="0" err="1" smtClean="0">
                <a:latin typeface="Century Schoolbook" panose="02040604050505020304" pitchFamily="18" charset="0"/>
              </a:rPr>
              <a:t>like</a:t>
            </a:r>
            <a:r>
              <a:rPr lang="fr-FR" dirty="0" smtClean="0">
                <a:latin typeface="Century Schoolbook" panose="02040604050505020304" pitchFamily="18" charset="0"/>
              </a:rPr>
              <a:t> de l’</a:t>
            </a:r>
            <a:r>
              <a:rPr lang="fr-FR" dirty="0" err="1" smtClean="0">
                <a:latin typeface="Century Schoolbook" panose="02040604050505020304" pitchFamily="18" charset="0"/>
              </a:rPr>
              <a:t>hCG</a:t>
            </a:r>
            <a:endParaRPr lang="fr-FR" dirty="0">
              <a:latin typeface="Century Schoolbook" panose="02040604050505020304" pitchFamily="18" charset="0"/>
            </a:endParaRPr>
          </a:p>
        </p:txBody>
      </p:sp>
      <p:sp>
        <p:nvSpPr>
          <p:cNvPr id="4" name="Ellipse 3"/>
          <p:cNvSpPr/>
          <p:nvPr/>
        </p:nvSpPr>
        <p:spPr>
          <a:xfrm>
            <a:off x="1043608" y="1052736"/>
            <a:ext cx="3384376" cy="93610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rgbClr val="C00000"/>
                </a:solidFill>
              </a:rPr>
              <a:t>Hyperthyroïdie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1619672" y="2924944"/>
            <a:ext cx="9144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èche droite à entaille 7"/>
          <p:cNvSpPr/>
          <p:nvPr/>
        </p:nvSpPr>
        <p:spPr>
          <a:xfrm>
            <a:off x="1089551" y="4541500"/>
            <a:ext cx="762384" cy="242316"/>
          </a:xfrm>
          <a:prstGeom prst="notch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82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2"/>
          </p:nvPr>
        </p:nvSpPr>
        <p:spPr>
          <a:xfrm>
            <a:off x="395536" y="1600200"/>
            <a:ext cx="7532312" cy="4572000"/>
          </a:xfrm>
        </p:spPr>
        <p:txBody>
          <a:bodyPr>
            <a:normAutofit/>
          </a:bodyPr>
          <a:lstStyle/>
          <a:p>
            <a:r>
              <a:rPr lang="fr-FR" sz="1800" dirty="0" smtClean="0"/>
              <a:t>Fréquence des anti-TPO positifs selon les différentes séries</a:t>
            </a:r>
            <a:endParaRPr lang="fr-FR" sz="1800" dirty="0"/>
          </a:p>
        </p:txBody>
      </p:sp>
      <p:sp>
        <p:nvSpPr>
          <p:cNvPr id="4" name="Ellipse 3"/>
          <p:cNvSpPr/>
          <p:nvPr/>
        </p:nvSpPr>
        <p:spPr>
          <a:xfrm>
            <a:off x="395536" y="692696"/>
            <a:ext cx="1584176" cy="7703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Anti-TPO</a:t>
            </a:r>
            <a:endParaRPr lang="fr-FR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360459"/>
              </p:ext>
            </p:extLst>
          </p:nvPr>
        </p:nvGraphicFramePr>
        <p:xfrm>
          <a:off x="827584" y="2272124"/>
          <a:ext cx="5976665" cy="2453640"/>
        </p:xfrm>
        <a:graphic>
          <a:graphicData uri="http://schemas.openxmlformats.org/drawingml/2006/table">
            <a:tbl>
              <a:tblPr firstRow="1" firstCol="1" bandRow="1"/>
              <a:tblGrid>
                <a:gridCol w="1991789"/>
                <a:gridCol w="1992438"/>
                <a:gridCol w="1992438"/>
              </a:tblGrid>
              <a:tr h="489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Pays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fréquence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population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 Algérie (notre série)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10%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30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Maroc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6%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432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Royaume uni 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10%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54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Turquie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 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12,3%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entury Schoolbook"/>
                          <a:ea typeface="Calibri"/>
                          <a:cs typeface="Times New Roman"/>
                        </a:rPr>
                        <a:t>946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Arc 5"/>
          <p:cNvSpPr/>
          <p:nvPr/>
        </p:nvSpPr>
        <p:spPr>
          <a:xfrm>
            <a:off x="2699792" y="2564904"/>
            <a:ext cx="776744" cy="481848"/>
          </a:xfrm>
          <a:prstGeom prst="arc">
            <a:avLst>
              <a:gd name="adj1" fmla="val 16200000"/>
              <a:gd name="adj2" fmla="val 16046084"/>
            </a:avLst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0000" dir="5400000" rotWithShape="0">
              <a:srgbClr val="000000">
                <a:alpha val="42000"/>
              </a:srgb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00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7467600" cy="45719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931224" cy="5781256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050" name="Picture 2" descr="C:\Users\priver\Desktop\PRESENTATION\checklis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614" y="2564904"/>
            <a:ext cx="2987750" cy="341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e 3"/>
          <p:cNvSpPr/>
          <p:nvPr/>
        </p:nvSpPr>
        <p:spPr>
          <a:xfrm>
            <a:off x="1923241" y="836711"/>
            <a:ext cx="4464496" cy="172819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Recommandations</a:t>
            </a:r>
            <a:endParaRPr lang="fr-F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1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9" name="Organigramme : Terminateur 8"/>
          <p:cNvSpPr/>
          <p:nvPr/>
        </p:nvSpPr>
        <p:spPr>
          <a:xfrm>
            <a:off x="3707904" y="3356992"/>
            <a:ext cx="5040560" cy="1112128"/>
          </a:xfrm>
          <a:prstGeom prst="flowChartTerminator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Un dosage de la TSH est obligatoire chez toute femme enceinte présentant un ou + facteurs de risque </a:t>
            </a:r>
            <a:endParaRPr lang="fr-FR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Organigramme : Terminateur 9"/>
          <p:cNvSpPr/>
          <p:nvPr/>
        </p:nvSpPr>
        <p:spPr>
          <a:xfrm>
            <a:off x="3347864" y="222149"/>
            <a:ext cx="4824536" cy="1086980"/>
          </a:xfrm>
          <a:prstGeom prst="flowChartTermina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Un apport journalier d’iode d’au moins 250 µg/J chez toute femme enceinte</a:t>
            </a:r>
            <a:endParaRPr lang="fr-FR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Organigramme : Terminateur 10"/>
          <p:cNvSpPr/>
          <p:nvPr/>
        </p:nvSpPr>
        <p:spPr>
          <a:xfrm>
            <a:off x="4093806" y="1700808"/>
            <a:ext cx="5004048" cy="1152128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Recherche de tout antécédent personnel  ou familial  lors de la première visite aux services de périnatalité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50060" y="1077884"/>
            <a:ext cx="3873868" cy="3024336"/>
            <a:chOff x="50060" y="1077884"/>
            <a:chExt cx="3873868" cy="302433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" name="Bouée 3"/>
            <p:cNvSpPr/>
            <p:nvPr/>
          </p:nvSpPr>
          <p:spPr>
            <a:xfrm>
              <a:off x="50060" y="1077884"/>
              <a:ext cx="3873868" cy="3024336"/>
            </a:xfrm>
            <a:prstGeom prst="donut">
              <a:avLst>
                <a:gd name="adj" fmla="val 15139"/>
              </a:avLst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395536" y="1556792"/>
              <a:ext cx="3096344" cy="20665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accent1">
                      <a:lumMod val="50000"/>
                    </a:schemeClr>
                  </a:solidFill>
                  <a:latin typeface="Batang" panose="02030600000101010101" pitchFamily="18" charset="-127"/>
                  <a:ea typeface="Batang" panose="02030600000101010101" pitchFamily="18" charset="-127"/>
                </a:rPr>
                <a:t>Recommandations</a:t>
              </a:r>
              <a:endParaRPr lang="fr-FR" b="1" dirty="0">
                <a:solidFill>
                  <a:schemeClr val="accent1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endParaRPr>
            </a:p>
          </p:txBody>
        </p:sp>
      </p:grpSp>
      <p:sp>
        <p:nvSpPr>
          <p:cNvPr id="16" name="Organigramme : Terminateur 15"/>
          <p:cNvSpPr/>
          <p:nvPr/>
        </p:nvSpPr>
        <p:spPr>
          <a:xfrm>
            <a:off x="2160442" y="4941168"/>
            <a:ext cx="4859830" cy="1152128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C00000"/>
                </a:solidFill>
              </a:rPr>
              <a:t>Instauration de valeurs de référence adaptées à chaque trimestre  </a:t>
            </a:r>
            <a:r>
              <a:rPr lang="fr-FR" dirty="0" smtClean="0">
                <a:solidFill>
                  <a:srgbClr val="C00000"/>
                </a:solidFill>
              </a:rPr>
              <a:t>pour chaque </a:t>
            </a:r>
            <a:r>
              <a:rPr lang="fr-FR" dirty="0" smtClean="0">
                <a:solidFill>
                  <a:srgbClr val="C00000"/>
                </a:solidFill>
              </a:rPr>
              <a:t>laboratoire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7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-8317432" y="1079669"/>
            <a:ext cx="7467600" cy="4873752"/>
          </a:xfrm>
        </p:spPr>
        <p:txBody>
          <a:bodyPr/>
          <a:lstStyle/>
          <a:p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060" y="1244078"/>
            <a:ext cx="3873868" cy="3024336"/>
            <a:chOff x="50060" y="1077884"/>
            <a:chExt cx="3873868" cy="302433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5" name="Bouée 4"/>
            <p:cNvSpPr/>
            <p:nvPr/>
          </p:nvSpPr>
          <p:spPr>
            <a:xfrm>
              <a:off x="50060" y="1077884"/>
              <a:ext cx="3873868" cy="3024336"/>
            </a:xfrm>
            <a:prstGeom prst="donut">
              <a:avLst>
                <a:gd name="adj" fmla="val 15139"/>
              </a:avLst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395536" y="1556792"/>
              <a:ext cx="3096344" cy="20665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accent1">
                      <a:lumMod val="50000"/>
                    </a:schemeClr>
                  </a:solidFill>
                  <a:latin typeface="Batang" panose="02030600000101010101" pitchFamily="18" charset="-127"/>
                  <a:ea typeface="Batang" panose="02030600000101010101" pitchFamily="18" charset="-127"/>
                </a:rPr>
                <a:t>Recommandations</a:t>
              </a:r>
              <a:endParaRPr lang="fr-FR" b="1" dirty="0">
                <a:solidFill>
                  <a:schemeClr val="accent1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endParaRPr>
            </a:p>
          </p:txBody>
        </p:sp>
      </p:grpSp>
      <p:sp>
        <p:nvSpPr>
          <p:cNvPr id="9" name="Organigramme : Terminateur 8"/>
          <p:cNvSpPr/>
          <p:nvPr/>
        </p:nvSpPr>
        <p:spPr>
          <a:xfrm>
            <a:off x="3707904" y="692696"/>
            <a:ext cx="4824536" cy="1086980"/>
          </a:xfrm>
          <a:prstGeom prst="flowChartTermina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Un dosage d’anti-TPO au cas de taux de TSH perturbé</a:t>
            </a:r>
            <a:endParaRPr lang="fr-FR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Organigramme : Terminateur 9"/>
          <p:cNvSpPr/>
          <p:nvPr/>
        </p:nvSpPr>
        <p:spPr>
          <a:xfrm>
            <a:off x="4211960" y="2471192"/>
            <a:ext cx="5004048" cy="1152128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Si anti-TPO +,un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dosage chaque 4 à 6  semaines  durant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la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fr-FR" sz="2000" baseline="30000" dirty="0" smtClean="0">
                <a:solidFill>
                  <a:schemeClr val="accent3">
                    <a:lumMod val="75000"/>
                  </a:schemeClr>
                </a:solidFill>
              </a:rPr>
              <a:t>ere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 moitié de grossesse </a:t>
            </a:r>
            <a:endParaRPr lang="fr-FR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Organigramme : Terminateur 10"/>
          <p:cNvSpPr/>
          <p:nvPr/>
        </p:nvSpPr>
        <p:spPr>
          <a:xfrm>
            <a:off x="2555776" y="4221088"/>
            <a:ext cx="5976664" cy="1440160"/>
          </a:xfrm>
          <a:prstGeom prst="flowChartTermina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Médication non systématique si forme infraclinique de dysthyroïdie non accompagné d’anti -TPO</a:t>
            </a:r>
            <a:endParaRPr lang="fr-FR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3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5868144" y="1628800"/>
            <a:ext cx="2545432" cy="155322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400" dirty="0"/>
              <a:t>Oxydation de l’iode</a:t>
            </a:r>
          </a:p>
        </p:txBody>
      </p:sp>
      <p:sp>
        <p:nvSpPr>
          <p:cNvPr id="3" name="Ellipse 2"/>
          <p:cNvSpPr/>
          <p:nvPr/>
        </p:nvSpPr>
        <p:spPr>
          <a:xfrm>
            <a:off x="1515895" y="4832274"/>
            <a:ext cx="3128113" cy="150121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400" dirty="0"/>
              <a:t>Incorporation de l’iode dans la Tg</a:t>
            </a:r>
          </a:p>
        </p:txBody>
      </p:sp>
      <p:sp>
        <p:nvSpPr>
          <p:cNvPr id="5" name="Ellipse 4"/>
          <p:cNvSpPr/>
          <p:nvPr/>
        </p:nvSpPr>
        <p:spPr>
          <a:xfrm>
            <a:off x="2890528" y="507628"/>
            <a:ext cx="2814092" cy="140920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400" dirty="0"/>
              <a:t>Captation active des I</a:t>
            </a:r>
            <a:r>
              <a:rPr lang="fr-FR" sz="2400" dirty="0">
                <a:latin typeface="Calibri"/>
              </a:rPr>
              <a:t>¯</a:t>
            </a:r>
            <a:endParaRPr lang="fr-FR" sz="2400" dirty="0"/>
          </a:p>
        </p:txBody>
      </p:sp>
      <p:sp>
        <p:nvSpPr>
          <p:cNvPr id="6" name="Ellipse 5"/>
          <p:cNvSpPr/>
          <p:nvPr/>
        </p:nvSpPr>
        <p:spPr>
          <a:xfrm>
            <a:off x="194251" y="1532024"/>
            <a:ext cx="2851819" cy="208823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400" dirty="0"/>
              <a:t>Formation et </a:t>
            </a:r>
            <a:r>
              <a:rPr lang="fr-FR" sz="2400" dirty="0" smtClean="0"/>
              <a:t>sécrétion </a:t>
            </a:r>
            <a:r>
              <a:rPr lang="fr-FR" sz="2400" dirty="0"/>
              <a:t>des T4 et </a:t>
            </a:r>
            <a:r>
              <a:rPr lang="fr-FR" sz="2400" dirty="0" smtClean="0"/>
              <a:t>T3</a:t>
            </a:r>
            <a:endParaRPr lang="fr-FR" sz="2400" dirty="0"/>
          </a:p>
        </p:txBody>
      </p:sp>
      <p:sp>
        <p:nvSpPr>
          <p:cNvPr id="7" name="Ellipse 6"/>
          <p:cNvSpPr/>
          <p:nvPr/>
        </p:nvSpPr>
        <p:spPr>
          <a:xfrm>
            <a:off x="5717654" y="4247122"/>
            <a:ext cx="2915294" cy="136638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400" dirty="0"/>
              <a:t>Synthèse et sécrétion de Tg </a:t>
            </a:r>
          </a:p>
        </p:txBody>
      </p:sp>
      <p:sp>
        <p:nvSpPr>
          <p:cNvPr id="8" name="Ellipse 7"/>
          <p:cNvSpPr/>
          <p:nvPr/>
        </p:nvSpPr>
        <p:spPr>
          <a:xfrm>
            <a:off x="3237840" y="2852936"/>
            <a:ext cx="2387988" cy="153555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Synthèse des hormones thyroïdiennes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 flipH="1">
            <a:off x="-1980728" y="476672"/>
            <a:ext cx="432048" cy="5997280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Flèche vers le haut 3"/>
          <p:cNvSpPr/>
          <p:nvPr/>
        </p:nvSpPr>
        <p:spPr>
          <a:xfrm>
            <a:off x="4297574" y="2196489"/>
            <a:ext cx="484632" cy="417841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e haut 9"/>
          <p:cNvSpPr/>
          <p:nvPr/>
        </p:nvSpPr>
        <p:spPr>
          <a:xfrm rot="17849001">
            <a:off x="2769804" y="2916579"/>
            <a:ext cx="484632" cy="530882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vers le haut 12"/>
          <p:cNvSpPr/>
          <p:nvPr/>
        </p:nvSpPr>
        <p:spPr>
          <a:xfrm rot="12481612">
            <a:off x="3316354" y="4316701"/>
            <a:ext cx="484632" cy="530882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haut 13"/>
          <p:cNvSpPr/>
          <p:nvPr/>
        </p:nvSpPr>
        <p:spPr>
          <a:xfrm rot="8272865">
            <a:off x="5383511" y="4123051"/>
            <a:ext cx="484632" cy="530882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haut 14"/>
          <p:cNvSpPr/>
          <p:nvPr/>
        </p:nvSpPr>
        <p:spPr>
          <a:xfrm rot="3446767">
            <a:off x="5478975" y="2664274"/>
            <a:ext cx="484632" cy="530882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78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4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7467600" cy="72008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pic>
        <p:nvPicPr>
          <p:cNvPr id="3075" name="Picture 3" descr="C:\Users\priver\Desktop\PRESENTATION\images (6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4464496" cy="319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83568" y="1412776"/>
            <a:ext cx="748883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sz="2000" dirty="0" smtClean="0"/>
              <a:t>La grossesse peut être considérée comme une épreuve d’effort pour la fonction thyroïdienne, par conséquent les dysthyroïdies sont assez fréquentes au cours de cet état physiologique particulier.</a:t>
            </a:r>
          </a:p>
          <a:p>
            <a:r>
              <a:rPr lang="fr-FR" sz="2000" dirty="0" smtClean="0"/>
              <a:t>De ce fait, un bilan thyroïdien reste toujours souhaitable chez la femme enceinte, cependant la question qui se pose : faut-il le recommander au premier ou au deuxième trimestre de la grossesse?</a:t>
            </a:r>
          </a:p>
          <a:p>
            <a:r>
              <a:rPr lang="fr-FR" sz="2000" dirty="0" smtClean="0"/>
              <a:t>La réponse à cette question </a:t>
            </a:r>
            <a:r>
              <a:rPr lang="fr-FR" sz="2000" smtClean="0"/>
              <a:t>exige de </a:t>
            </a:r>
            <a:r>
              <a:rPr lang="fr-FR" sz="2000" dirty="0" smtClean="0"/>
              <a:t>continuer ce travail sur une cohorte </a:t>
            </a:r>
            <a:r>
              <a:rPr lang="fr-FR" sz="2000" smtClean="0"/>
              <a:t>plus importante</a:t>
            </a:r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54717" y="87868"/>
            <a:ext cx="377326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sz="2800" dirty="0" smtClean="0"/>
              <a:t>CONCLUSION</a:t>
            </a:r>
            <a:endParaRPr lang="fr-FR" sz="2800" dirty="0"/>
          </a:p>
        </p:txBody>
      </p:sp>
      <p:sp>
        <p:nvSpPr>
          <p:cNvPr id="9" name="Ellipse 8"/>
          <p:cNvSpPr/>
          <p:nvPr/>
        </p:nvSpPr>
        <p:spPr>
          <a:xfrm>
            <a:off x="781236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6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2" descr="C:\Users\priver\Desktop\PRESENTATION\thyroid-the-butterfly-glan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31" cy="683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411760" y="260648"/>
            <a:ext cx="475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           </a:t>
            </a:r>
            <a:r>
              <a:rPr lang="fr-FR" sz="4000" dirty="0" smtClean="0">
                <a:solidFill>
                  <a:srgbClr val="C00000"/>
                </a:solidFill>
              </a:rPr>
              <a:t>MERCI </a:t>
            </a:r>
          </a:p>
          <a:p>
            <a:r>
              <a:rPr lang="fr-FR" sz="4000" dirty="0" smtClean="0">
                <a:solidFill>
                  <a:srgbClr val="C00000"/>
                </a:solidFill>
              </a:rPr>
              <a:t>POUR  VOTRE      ATTENTION !</a:t>
            </a:r>
            <a:endParaRPr lang="fr-FR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11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Régulation de la fonction thyroïdienne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FE8637"/>
              </a:buClr>
            </a:pPr>
            <a:r>
              <a:rPr lang="fr-FR" dirty="0">
                <a:solidFill>
                  <a:srgbClr val="0D0D0D"/>
                </a:solidFill>
                <a:latin typeface="Times New Roman"/>
                <a:ea typeface="Calibri"/>
              </a:rPr>
              <a:t>La régulation de la synthèse hormonale thyroïdienne est effectuée par un axe hypothalamo-hypophysaire.</a:t>
            </a:r>
          </a:p>
          <a:p>
            <a:pPr lvl="0">
              <a:buClr>
                <a:srgbClr val="FE8637"/>
              </a:buClr>
            </a:pPr>
            <a:r>
              <a:rPr lang="fr-FR" dirty="0">
                <a:solidFill>
                  <a:prstClr val="black"/>
                </a:solidFill>
              </a:rPr>
              <a:t>Cette régulation fait appel à deux peptides;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fr-FR" dirty="0">
                <a:solidFill>
                  <a:prstClr val="black"/>
                </a:solidFill>
              </a:rPr>
              <a:t>    la TRH et la TSH.</a:t>
            </a:r>
            <a:endParaRPr lang="fr-FR" dirty="0"/>
          </a:p>
        </p:txBody>
      </p:sp>
      <p:pic>
        <p:nvPicPr>
          <p:cNvPr id="2052" name="Picture 4" descr="C:\Users\Mon pc\Desktop\2588480059_1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96752"/>
            <a:ext cx="403244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6865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 flipV="1">
            <a:off x="457200" y="-459432"/>
            <a:ext cx="7467600" cy="144016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 smtClean="0"/>
              <a:t>                              </a:t>
            </a:r>
          </a:p>
        </p:txBody>
      </p:sp>
      <p:sp>
        <p:nvSpPr>
          <p:cNvPr id="7" name="Ellipse 6"/>
          <p:cNvSpPr/>
          <p:nvPr/>
        </p:nvSpPr>
        <p:spPr>
          <a:xfrm>
            <a:off x="6660232" y="4653136"/>
            <a:ext cx="2232248" cy="2088232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75" y="116632"/>
            <a:ext cx="20882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llipse 13"/>
          <p:cNvSpPr/>
          <p:nvPr/>
        </p:nvSpPr>
        <p:spPr>
          <a:xfrm>
            <a:off x="2339752" y="2326218"/>
            <a:ext cx="4104456" cy="23269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b="1" dirty="0"/>
              <a:t> </a:t>
            </a:r>
            <a:r>
              <a:rPr lang="fr-FR" sz="2800" b="1" dirty="0" smtClean="0"/>
              <a:t>   </a:t>
            </a:r>
            <a:r>
              <a:rPr lang="fr-FR" sz="3200" b="1" dirty="0" smtClean="0">
                <a:solidFill>
                  <a:schemeClr val="tx1"/>
                </a:solidFill>
              </a:rPr>
              <a:t>Thyroïde</a:t>
            </a:r>
            <a:endParaRPr lang="fr-FR" sz="3200" b="1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   </a:t>
            </a:r>
            <a:r>
              <a:rPr lang="fr-FR" sz="3200" b="1" dirty="0" smtClean="0">
                <a:solidFill>
                  <a:schemeClr val="tx1"/>
                </a:solidFill>
              </a:rPr>
              <a:t>       &amp;        </a:t>
            </a:r>
          </a:p>
          <a:p>
            <a:r>
              <a:rPr lang="fr-FR" sz="3200" b="1" dirty="0" smtClean="0">
                <a:solidFill>
                  <a:schemeClr val="tx1"/>
                </a:solidFill>
              </a:rPr>
              <a:t>   grossesse</a:t>
            </a:r>
            <a:endParaRPr lang="fr-FR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402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8" tmFilter="0, 0; 0.125,0.2665; 0.25,0.4; 0.375,0.465; 0.5,0.5;  0.625,0.535; 0.75,0.6; 0.875,0.7335; 1,1">
                                          <p:stCondLst>
                                            <p:cond delay="82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04" decel="50000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83568" y="-1395536"/>
            <a:ext cx="7467600" cy="1143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8208912" cy="6453336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/>
              <a:t>D</a:t>
            </a:r>
            <a:r>
              <a:rPr lang="fr-FR" dirty="0" smtClean="0"/>
              <a:t>ifférentes adaptations métaboliques, hormonales et immunologiques sont observées au cours de la grossesse</a:t>
            </a:r>
          </a:p>
          <a:p>
            <a:endParaRPr lang="fr-FR" dirty="0" smtClean="0"/>
          </a:p>
        </p:txBody>
      </p:sp>
      <p:sp>
        <p:nvSpPr>
          <p:cNvPr id="9" name="Pentagone 8"/>
          <p:cNvSpPr/>
          <p:nvPr/>
        </p:nvSpPr>
        <p:spPr>
          <a:xfrm>
            <a:off x="423256" y="4149080"/>
            <a:ext cx="7056784" cy="64807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dirty="0">
                <a:solidFill>
                  <a:schemeClr val="tx1"/>
                </a:solidFill>
              </a:rPr>
              <a:t>L’augmentation des besoins en iode suite à une augmentation de production de </a:t>
            </a:r>
            <a:r>
              <a:rPr lang="fr-FR" sz="2000" dirty="0" smtClean="0">
                <a:solidFill>
                  <a:schemeClr val="tx1"/>
                </a:solidFill>
              </a:rPr>
              <a:t>T4 etT3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399296" y="2636912"/>
            <a:ext cx="8064896" cy="576064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fr-FR" sz="2000" dirty="0">
                <a:solidFill>
                  <a:prstClr val="black"/>
                </a:solidFill>
              </a:rPr>
              <a:t>L’ </a:t>
            </a:r>
            <a:r>
              <a:rPr lang="fr-FR" sz="2000" dirty="0" smtClean="0">
                <a:solidFill>
                  <a:prstClr val="black"/>
                </a:solidFill>
              </a:rPr>
              <a:t>'hyperœstrogénie qui </a:t>
            </a:r>
            <a:r>
              <a:rPr lang="fr-FR" sz="2000" dirty="0">
                <a:solidFill>
                  <a:prstClr val="black"/>
                </a:solidFill>
              </a:rPr>
              <a:t>est à l’origine d’une augmentation </a:t>
            </a:r>
            <a:r>
              <a:rPr lang="fr-FR" sz="2000" dirty="0" smtClean="0">
                <a:solidFill>
                  <a:prstClr val="black"/>
                </a:solidFill>
              </a:rPr>
              <a:t>des taux de protéines de transport </a:t>
            </a:r>
            <a:endParaRPr lang="fr-FR" sz="2000" dirty="0">
              <a:solidFill>
                <a:prstClr val="black"/>
              </a:solidFill>
            </a:endParaRPr>
          </a:p>
        </p:txBody>
      </p:sp>
      <p:sp>
        <p:nvSpPr>
          <p:cNvPr id="11" name="Pentagone 10"/>
          <p:cNvSpPr/>
          <p:nvPr/>
        </p:nvSpPr>
        <p:spPr>
          <a:xfrm>
            <a:off x="423256" y="3365925"/>
            <a:ext cx="7632848" cy="648071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fr-FR" sz="2000" dirty="0" smtClean="0">
                <a:solidFill>
                  <a:prstClr val="black"/>
                </a:solidFill>
              </a:rPr>
              <a:t>L’augmentation du débit </a:t>
            </a:r>
            <a:r>
              <a:rPr lang="fr-FR" sz="2000" dirty="0">
                <a:solidFill>
                  <a:prstClr val="black"/>
                </a:solidFill>
              </a:rPr>
              <a:t>de filtration glomérulaire qui est à </a:t>
            </a:r>
            <a:r>
              <a:rPr lang="fr-FR" sz="2000" dirty="0" smtClean="0">
                <a:solidFill>
                  <a:prstClr val="black"/>
                </a:solidFill>
              </a:rPr>
              <a:t>l’origine </a:t>
            </a:r>
            <a:r>
              <a:rPr lang="fr-FR" sz="2000" dirty="0">
                <a:solidFill>
                  <a:prstClr val="black"/>
                </a:solidFill>
              </a:rPr>
              <a:t>d’une augmentation de la </a:t>
            </a:r>
            <a:r>
              <a:rPr lang="fr-FR" sz="2000" dirty="0" smtClean="0">
                <a:solidFill>
                  <a:prstClr val="black"/>
                </a:solidFill>
              </a:rPr>
              <a:t>clairance </a:t>
            </a:r>
            <a:r>
              <a:rPr lang="fr-FR" sz="2000" dirty="0">
                <a:solidFill>
                  <a:prstClr val="black"/>
                </a:solidFill>
              </a:rPr>
              <a:t>d’iode</a:t>
            </a:r>
          </a:p>
        </p:txBody>
      </p:sp>
      <p:sp>
        <p:nvSpPr>
          <p:cNvPr id="12" name="Pentagone 11"/>
          <p:cNvSpPr/>
          <p:nvPr/>
        </p:nvSpPr>
        <p:spPr>
          <a:xfrm>
            <a:off x="399296" y="4959170"/>
            <a:ext cx="6480720" cy="54006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fr-FR" sz="2000" dirty="0" smtClean="0">
                <a:solidFill>
                  <a:prstClr val="black"/>
                </a:solidFill>
              </a:rPr>
              <a:t>L’activité </a:t>
            </a:r>
            <a:r>
              <a:rPr lang="fr-FR" sz="2000" dirty="0">
                <a:solidFill>
                  <a:prstClr val="black"/>
                </a:solidFill>
              </a:rPr>
              <a:t>de la désiodase placentaire de type 3</a:t>
            </a:r>
          </a:p>
        </p:txBody>
      </p:sp>
      <p:sp>
        <p:nvSpPr>
          <p:cNvPr id="13" name="Pentagone 12"/>
          <p:cNvSpPr/>
          <p:nvPr/>
        </p:nvSpPr>
        <p:spPr>
          <a:xfrm>
            <a:off x="399296" y="5641204"/>
            <a:ext cx="5818110" cy="64807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L’augmentation exponentielle du taux de l’hCG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404664"/>
            <a:ext cx="9144000" cy="9361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Physiologie de la thyroïde au cours de la grossesse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89320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675456"/>
            <a:ext cx="7467600" cy="360040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-1090343" y="548680"/>
            <a:ext cx="45719" cy="592527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283968" y="827462"/>
            <a:ext cx="4176464" cy="13648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Stimulation de la glande thyroïdienne  maternelle par l’</a:t>
            </a:r>
            <a:r>
              <a:rPr lang="fr-FR" dirty="0" err="1" smtClean="0"/>
              <a:t>hCG</a:t>
            </a:r>
            <a:r>
              <a:rPr lang="fr-FR" dirty="0" smtClean="0"/>
              <a:t> au cours  du premier trimestre</a:t>
            </a:r>
            <a:endParaRPr lang="fr-FR" dirty="0"/>
          </a:p>
        </p:txBody>
      </p:sp>
      <p:sp>
        <p:nvSpPr>
          <p:cNvPr id="6" name="Flèche vers le bas 5"/>
          <p:cNvSpPr/>
          <p:nvPr/>
        </p:nvSpPr>
        <p:spPr>
          <a:xfrm>
            <a:off x="1535095" y="3881941"/>
            <a:ext cx="674364" cy="63322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539552" y="4626497"/>
            <a:ext cx="2665450" cy="1289761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85% d’homologie structurale</a:t>
            </a:r>
            <a:endParaRPr lang="fr-FR" dirty="0"/>
          </a:p>
        </p:txBody>
      </p:sp>
      <p:pic>
        <p:nvPicPr>
          <p:cNvPr id="3075" name="Picture 3" descr="C:\Users\priver\Desktop\PRESENTATION\L+hCG+UI_lx1000.+50.+40.+30.+20.+10.+1,5.+1,0.+0,5.+10+20+30+40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4118257" cy="308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lèche droite 7"/>
          <p:cNvSpPr/>
          <p:nvPr/>
        </p:nvSpPr>
        <p:spPr>
          <a:xfrm rot="5400000">
            <a:off x="6228184" y="2355867"/>
            <a:ext cx="576064" cy="48463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8" name="Groupe 17"/>
          <p:cNvGrpSpPr/>
          <p:nvPr/>
        </p:nvGrpSpPr>
        <p:grpSpPr>
          <a:xfrm>
            <a:off x="323528" y="1196752"/>
            <a:ext cx="3384376" cy="2376264"/>
            <a:chOff x="323528" y="1196752"/>
            <a:chExt cx="3384376" cy="2376264"/>
          </a:xfrm>
        </p:grpSpPr>
        <p:sp>
          <p:nvSpPr>
            <p:cNvPr id="5" name="Rectangle 4"/>
            <p:cNvSpPr/>
            <p:nvPr/>
          </p:nvSpPr>
          <p:spPr>
            <a:xfrm>
              <a:off x="323528" y="1196752"/>
              <a:ext cx="3384376" cy="23762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Secteurs 8"/>
                <p:cNvSpPr/>
                <p:nvPr/>
              </p:nvSpPr>
              <p:spPr>
                <a:xfrm>
                  <a:off x="539552" y="2110341"/>
                  <a:ext cx="914400" cy="914400"/>
                </a:xfrm>
                <a:prstGeom prst="pi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α</m:t>
                        </m:r>
                      </m:oMath>
                    </m:oMathPara>
                  </a14:m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Secteurs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552" y="2110341"/>
                  <a:ext cx="914400" cy="914400"/>
                </a:xfrm>
                <a:prstGeom prst="pie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Secteurs 9"/>
                <p:cNvSpPr/>
                <p:nvPr/>
              </p:nvSpPr>
              <p:spPr>
                <a:xfrm>
                  <a:off x="2290602" y="2192328"/>
                  <a:ext cx="914400" cy="914400"/>
                </a:xfrm>
                <a:prstGeom prst="pi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α</m:t>
                        </m:r>
                      </m:oMath>
                    </m:oMathPara>
                  </a14:m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Secteurs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0602" y="2192328"/>
                  <a:ext cx="914400" cy="914400"/>
                </a:xfrm>
                <a:prstGeom prst="pie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riangle rectangle 11"/>
                <p:cNvSpPr/>
                <p:nvPr/>
              </p:nvSpPr>
              <p:spPr>
                <a:xfrm>
                  <a:off x="1116193" y="1732299"/>
                  <a:ext cx="756084" cy="756084"/>
                </a:xfrm>
                <a:prstGeom prst="rtTriangl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β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2" name="Triangle 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6193" y="1732299"/>
                  <a:ext cx="756084" cy="756084"/>
                </a:xfrm>
                <a:prstGeom prst="rtTriangle">
                  <a:avLst/>
                </a:prstGeom>
                <a:blipFill rotWithShape="1">
                  <a:blip r:embed="rId6"/>
                  <a:stretch>
                    <a:fillRect b="-725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Organigramme : Délai 12"/>
                <p:cNvSpPr/>
                <p:nvPr/>
              </p:nvSpPr>
              <p:spPr>
                <a:xfrm>
                  <a:off x="2898678" y="1954893"/>
                  <a:ext cx="612648" cy="612648"/>
                </a:xfrm>
                <a:prstGeom prst="flowChartDelay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β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3" name="Organigramme : Délai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8678" y="1954893"/>
                  <a:ext cx="612648" cy="612648"/>
                </a:xfrm>
                <a:prstGeom prst="flowChartDelay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ZoneTexte 13"/>
            <p:cNvSpPr txBox="1"/>
            <p:nvPr/>
          </p:nvSpPr>
          <p:spPr>
            <a:xfrm>
              <a:off x="636712" y="3201678"/>
              <a:ext cx="720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TSH</a:t>
              </a:r>
              <a:endParaRPr lang="fr-FR" sz="16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2387762" y="3155169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hCG</a:t>
              </a:r>
              <a:endParaRPr lang="fr-FR" dirty="0"/>
            </a:p>
          </p:txBody>
        </p:sp>
      </p:grpSp>
      <p:sp>
        <p:nvSpPr>
          <p:cNvPr id="17" name="Flèche vers le haut 16"/>
          <p:cNvSpPr/>
          <p:nvPr/>
        </p:nvSpPr>
        <p:spPr>
          <a:xfrm rot="2016558">
            <a:off x="3917437" y="2104498"/>
            <a:ext cx="359976" cy="3066929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39553" y="260648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Effet TSH-</a:t>
            </a:r>
            <a:r>
              <a:rPr lang="fr-FR" sz="2400" b="1" dirty="0" err="1" smtClean="0">
                <a:solidFill>
                  <a:srgbClr val="FF0000"/>
                </a:solidFill>
              </a:rPr>
              <a:t>like</a:t>
            </a:r>
            <a:endParaRPr lang="fr-F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0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6482</TotalTime>
  <Words>1559</Words>
  <Application>Microsoft Office PowerPoint</Application>
  <PresentationFormat>Affichage à l'écran (4:3)</PresentationFormat>
  <Paragraphs>379</Paragraphs>
  <Slides>51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52" baseType="lpstr">
      <vt:lpstr>Oriel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Régulation de la fonction thyroïdienne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Partie pratique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Mon pc</dc:creator>
  <cp:lastModifiedBy>Blue Ocean</cp:lastModifiedBy>
  <cp:revision>229</cp:revision>
  <dcterms:created xsi:type="dcterms:W3CDTF">2018-06-30T08:57:04Z</dcterms:created>
  <dcterms:modified xsi:type="dcterms:W3CDTF">2018-07-09T10:39:38Z</dcterms:modified>
</cp:coreProperties>
</file>