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39"/>
  </p:notesMasterIdLst>
  <p:sldIdLst>
    <p:sldId id="256" r:id="rId2"/>
    <p:sldId id="296" r:id="rId3"/>
    <p:sldId id="336" r:id="rId4"/>
    <p:sldId id="307" r:id="rId5"/>
    <p:sldId id="257" r:id="rId6"/>
    <p:sldId id="347" r:id="rId7"/>
    <p:sldId id="316" r:id="rId8"/>
    <p:sldId id="315" r:id="rId9"/>
    <p:sldId id="331" r:id="rId10"/>
    <p:sldId id="337" r:id="rId11"/>
    <p:sldId id="260" r:id="rId12"/>
    <p:sldId id="334" r:id="rId13"/>
    <p:sldId id="344" r:id="rId14"/>
    <p:sldId id="345" r:id="rId15"/>
    <p:sldId id="346" r:id="rId16"/>
    <p:sldId id="338" r:id="rId17"/>
    <p:sldId id="267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42" r:id="rId26"/>
    <p:sldId id="343" r:id="rId27"/>
    <p:sldId id="320" r:id="rId28"/>
    <p:sldId id="318" r:id="rId29"/>
    <p:sldId id="319" r:id="rId30"/>
    <p:sldId id="317" r:id="rId31"/>
    <p:sldId id="325" r:id="rId32"/>
    <p:sldId id="326" r:id="rId33"/>
    <p:sldId id="327" r:id="rId34"/>
    <p:sldId id="328" r:id="rId35"/>
    <p:sldId id="339" r:id="rId36"/>
    <p:sldId id="329" r:id="rId37"/>
    <p:sldId id="348" r:id="rId38"/>
  </p:sldIdLst>
  <p:sldSz cx="9144000" cy="5143500" type="screen16x9"/>
  <p:notesSz cx="6858000" cy="9144000"/>
  <p:embeddedFontLst>
    <p:embeddedFont>
      <p:font typeface="Algerian" panose="04020705040A02060702" pitchFamily="82" charset="0"/>
      <p:regular r:id="rId40"/>
    </p:embeddedFont>
    <p:embeddedFont>
      <p:font typeface="Arial Black" panose="020B0A04020102020204" pitchFamily="34" charset="0"/>
      <p:bold r:id="rId41"/>
    </p:embeddedFont>
    <p:embeddedFont>
      <p:font typeface="Bebas Neue" panose="020B0606020202050201" pitchFamily="34" charset="0"/>
      <p:regular r:id="rId42"/>
    </p:embeddedFont>
    <p:embeddedFont>
      <p:font typeface="Bodoni MT" panose="02070603080606020203" pitchFamily="18" charset="0"/>
      <p:regular r:id="rId43"/>
      <p:bold r:id="rId44"/>
      <p:italic r:id="rId45"/>
      <p:boldItalic r:id="rId46"/>
    </p:embeddedFont>
    <p:embeddedFont>
      <p:font typeface="Calibri" panose="020F0502020204030204" pitchFamily="34" charset="0"/>
      <p:regular r:id="rId47"/>
      <p:bold r:id="rId48"/>
      <p:italic r:id="rId49"/>
      <p:boldItalic r:id="rId50"/>
    </p:embeddedFont>
    <p:embeddedFont>
      <p:font typeface="Comfortaa" panose="020B0604020202020204" charset="0"/>
      <p:regular r:id="rId51"/>
      <p:bold r:id="rId52"/>
    </p:embeddedFont>
    <p:embeddedFont>
      <p:font typeface="Poppins SemiBold" panose="00000700000000000000" pitchFamily="2" charset="0"/>
      <p:regular r:id="rId53"/>
      <p:bold r:id="rId54"/>
      <p:italic r:id="rId55"/>
      <p:boldItalic r:id="rId5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3636"/>
    <a:srgbClr val="F6DF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922F8E4-A26B-41BF-9A7F-D1BD76C385B7}">
  <a:tblStyle styleId="{B922F8E4-A26B-41BF-9A7F-D1BD76C385B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453D889-6841-4A8B-A63A-0E82C6C29935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78" autoAdjust="0"/>
    <p:restoredTop sz="84204" autoAdjust="0"/>
  </p:normalViewPr>
  <p:slideViewPr>
    <p:cSldViewPr snapToGrid="0">
      <p:cViewPr varScale="1">
        <p:scale>
          <a:sx n="89" d="100"/>
          <a:sy n="89" d="100"/>
        </p:scale>
        <p:origin x="782" y="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font" Target="fonts/font11.fntdata"/><Relationship Id="rId55" Type="http://schemas.openxmlformats.org/officeDocument/2006/relationships/font" Target="fonts/font1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font" Target="fonts/font14.fntdata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56" Type="http://schemas.openxmlformats.org/officeDocument/2006/relationships/font" Target="fonts/font17.fntdata"/><Relationship Id="rId8" Type="http://schemas.openxmlformats.org/officeDocument/2006/relationships/slide" Target="slides/slide7.xml"/><Relationship Id="rId51" Type="http://schemas.openxmlformats.org/officeDocument/2006/relationships/font" Target="fonts/font1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7.fntdata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2.fntdata"/><Relationship Id="rId54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0.fntdata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52" Type="http://schemas.openxmlformats.org/officeDocument/2006/relationships/font" Target="fonts/font13.fntdata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Feuil8!$B$3</c:f>
              <c:strCache>
                <c:ptCount val="1"/>
                <c:pt idx="0">
                  <c:v>Pourcentage (%)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E38B-4B92-AC22-201C2E4751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E38B-4B92-AC22-201C2E4751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E38B-4B92-AC22-201C2E475113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16E5B4C4-8ABC-4429-9F10-ECDB152C99DE}" type="VALUE">
                      <a:rPr lang="en-US"/>
                      <a:pPr/>
                      <a:t>[VALEUR]</a:t>
                    </a:fld>
                    <a:r>
                      <a:rPr lang="en-US" baseline="0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38B-4B92-AC22-201C2E475113}"/>
                </c:ext>
              </c:extLst>
            </c:dLbl>
            <c:dLbl>
              <c:idx val="2"/>
              <c:layout>
                <c:manualLayout>
                  <c:x val="1.6755558857029663E-2"/>
                  <c:y val="0.1207373014543394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38B-4B92-AC22-201C2E475113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DZ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Feuil8!$A$4:$A$6</c:f>
              <c:strCache>
                <c:ptCount val="3"/>
                <c:pt idx="0">
                  <c:v>Féminin</c:v>
                </c:pt>
                <c:pt idx="1">
                  <c:v>Masculin</c:v>
                </c:pt>
                <c:pt idx="2">
                  <c:v>Donneurs de sang et nouveau-nés non identifiés</c:v>
                </c:pt>
              </c:strCache>
            </c:strRef>
          </c:cat>
          <c:val>
            <c:numRef>
              <c:f>Feuil8!$B$4:$B$6</c:f>
              <c:numCache>
                <c:formatCode>General</c:formatCode>
                <c:ptCount val="3"/>
                <c:pt idx="0">
                  <c:v>54</c:v>
                </c:pt>
                <c:pt idx="1">
                  <c:v>43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38B-4B92-AC22-201C2E47511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D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DZ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327874015748033"/>
          <c:y val="5.0297210791037952E-2"/>
          <c:w val="0.69805459317585306"/>
          <c:h val="0.8994055784179241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fr-D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Feuil7!$A$1:$A$4</c:f>
              <c:strCache>
                <c:ptCount val="4"/>
                <c:pt idx="0">
                  <c:v>Externes</c:v>
                </c:pt>
                <c:pt idx="1">
                  <c:v>Services chirurgicaux</c:v>
                </c:pt>
                <c:pt idx="2">
                  <c:v>Services médicaux</c:v>
                </c:pt>
                <c:pt idx="3">
                  <c:v>Néonatologie </c:v>
                </c:pt>
              </c:strCache>
            </c:strRef>
          </c:cat>
          <c:val>
            <c:numRef>
              <c:f>Feuil7!$B$1:$B$4</c:f>
              <c:numCache>
                <c:formatCode>0.00%</c:formatCode>
                <c:ptCount val="4"/>
                <c:pt idx="0">
                  <c:v>0.42465753424657532</c:v>
                </c:pt>
                <c:pt idx="1">
                  <c:v>0.36757990867579909</c:v>
                </c:pt>
                <c:pt idx="2">
                  <c:v>0.14611872146118721</c:v>
                </c:pt>
                <c:pt idx="3">
                  <c:v>6.1643835616438353E-2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99-41C6-83B6-6EC1C8BA4A0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54121792"/>
        <c:axId val="554122752"/>
      </c:barChart>
      <c:catAx>
        <c:axId val="5541217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fr-DZ"/>
          </a:p>
        </c:txPr>
        <c:crossAx val="554122752"/>
        <c:crosses val="autoZero"/>
        <c:auto val="1"/>
        <c:lblAlgn val="ctr"/>
        <c:lblOffset val="100"/>
        <c:noMultiLvlLbl val="0"/>
      </c:catAx>
      <c:valAx>
        <c:axId val="554122752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554121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>
        <a:lumMod val="10000"/>
        <a:lumOff val="90000"/>
      </a:schemeClr>
    </a:solidFill>
    <a:ln>
      <a:noFill/>
    </a:ln>
    <a:effectLst/>
  </c:spPr>
  <c:txPr>
    <a:bodyPr/>
    <a:lstStyle/>
    <a:p>
      <a:pPr>
        <a:defRPr/>
      </a:pPr>
      <a:endParaRPr lang="fr-D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2D8C4E-5F7B-4F5D-B83E-C0585966E670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fr-DZ"/>
        </a:p>
      </dgm:t>
    </dgm:pt>
    <dgm:pt modelId="{28710434-68A1-4FA2-BE24-F1C2253C5A2E}">
      <dgm:prSet phldrT="[Texte]"/>
      <dgm:spPr>
        <a:solidFill>
          <a:schemeClr val="accent2">
            <a:lumMod val="85000"/>
          </a:schemeClr>
        </a:solidFill>
      </dgm:spPr>
      <dgm:t>
        <a:bodyPr/>
        <a:lstStyle/>
        <a:p>
          <a:r>
            <a:rPr lang="fr-FR" dirty="0">
              <a:solidFill>
                <a:schemeClr val="accent1"/>
              </a:solidFill>
            </a:rPr>
            <a:t>Défaut réactionnel à l’épreuve sérique</a:t>
          </a:r>
          <a:endParaRPr lang="fr-DZ" dirty="0">
            <a:solidFill>
              <a:schemeClr val="accent1"/>
            </a:solidFill>
          </a:endParaRPr>
        </a:p>
      </dgm:t>
    </dgm:pt>
    <dgm:pt modelId="{3060596B-8C6B-4EF3-BEF0-CC8C1A9FECD2}" type="parTrans" cxnId="{36CF837A-949B-493B-8E93-34514F073F18}">
      <dgm:prSet/>
      <dgm:spPr/>
      <dgm:t>
        <a:bodyPr/>
        <a:lstStyle/>
        <a:p>
          <a:endParaRPr lang="fr-DZ"/>
        </a:p>
      </dgm:t>
    </dgm:pt>
    <dgm:pt modelId="{A5CE82D8-CB7C-443B-9D85-F2D063F14D24}" type="sibTrans" cxnId="{36CF837A-949B-493B-8E93-34514F073F18}">
      <dgm:prSet/>
      <dgm:spPr/>
      <dgm:t>
        <a:bodyPr/>
        <a:lstStyle/>
        <a:p>
          <a:endParaRPr lang="fr-DZ"/>
        </a:p>
      </dgm:t>
    </dgm:pt>
    <dgm:pt modelId="{FDAE1530-131E-4054-8C67-84079C7797F0}">
      <dgm:prSet phldrT="[Texte]"/>
      <dgm:spPr>
        <a:solidFill>
          <a:schemeClr val="accent2">
            <a:lumMod val="85000"/>
          </a:schemeClr>
        </a:solidFill>
      </dgm:spPr>
      <dgm:t>
        <a:bodyPr/>
        <a:lstStyle/>
        <a:p>
          <a:r>
            <a:rPr lang="fr-FR" dirty="0">
              <a:solidFill>
                <a:schemeClr val="accent1"/>
              </a:solidFill>
            </a:rPr>
            <a:t>Excès réactionnel à l’épreuve sérique</a:t>
          </a:r>
          <a:endParaRPr lang="fr-DZ" dirty="0">
            <a:solidFill>
              <a:schemeClr val="accent1"/>
            </a:solidFill>
          </a:endParaRPr>
        </a:p>
      </dgm:t>
    </dgm:pt>
    <dgm:pt modelId="{08E9DD74-45C9-4720-A776-AC94163942F0}" type="parTrans" cxnId="{B93EA740-E2F3-4035-9E7B-875CCC72B118}">
      <dgm:prSet/>
      <dgm:spPr/>
      <dgm:t>
        <a:bodyPr/>
        <a:lstStyle/>
        <a:p>
          <a:endParaRPr lang="fr-DZ"/>
        </a:p>
      </dgm:t>
    </dgm:pt>
    <dgm:pt modelId="{361EA60D-8F77-49F3-9CE7-09AB52CA93B0}" type="sibTrans" cxnId="{B93EA740-E2F3-4035-9E7B-875CCC72B118}">
      <dgm:prSet/>
      <dgm:spPr/>
      <dgm:t>
        <a:bodyPr/>
        <a:lstStyle/>
        <a:p>
          <a:endParaRPr lang="fr-DZ"/>
        </a:p>
      </dgm:t>
    </dgm:pt>
    <dgm:pt modelId="{06C06953-EA42-4CE6-B663-A69D1AEBC6CB}">
      <dgm:prSet phldrT="[Texte]"/>
      <dgm:spPr>
        <a:solidFill>
          <a:schemeClr val="accent1">
            <a:lumMod val="10000"/>
            <a:lumOff val="90000"/>
          </a:schemeClr>
        </a:solidFill>
      </dgm:spPr>
      <dgm:t>
        <a:bodyPr/>
        <a:lstStyle/>
        <a:p>
          <a:r>
            <a:rPr lang="fr-FR" dirty="0">
              <a:solidFill>
                <a:schemeClr val="accent1"/>
              </a:solidFill>
            </a:rPr>
            <a:t>Défaut réactionnel à l’épreuve globulaire</a:t>
          </a:r>
          <a:endParaRPr lang="fr-DZ" dirty="0">
            <a:solidFill>
              <a:schemeClr val="accent1"/>
            </a:solidFill>
          </a:endParaRPr>
        </a:p>
      </dgm:t>
    </dgm:pt>
    <dgm:pt modelId="{FDD2EDE9-86A0-430E-976C-0D75DE36825E}" type="parTrans" cxnId="{724BE615-3AD6-424D-A094-4B4B3D6AF633}">
      <dgm:prSet/>
      <dgm:spPr/>
      <dgm:t>
        <a:bodyPr/>
        <a:lstStyle/>
        <a:p>
          <a:endParaRPr lang="fr-DZ"/>
        </a:p>
      </dgm:t>
    </dgm:pt>
    <dgm:pt modelId="{3570A584-B0A1-434A-8CD3-C5416901544B}" type="sibTrans" cxnId="{724BE615-3AD6-424D-A094-4B4B3D6AF633}">
      <dgm:prSet/>
      <dgm:spPr/>
      <dgm:t>
        <a:bodyPr/>
        <a:lstStyle/>
        <a:p>
          <a:endParaRPr lang="fr-DZ"/>
        </a:p>
      </dgm:t>
    </dgm:pt>
    <dgm:pt modelId="{374E7AE0-83C6-4342-8815-DE9C5A63AAAA}">
      <dgm:prSet phldrT="[Texte]"/>
      <dgm:spPr>
        <a:solidFill>
          <a:schemeClr val="accent2">
            <a:lumMod val="85000"/>
          </a:schemeClr>
        </a:solidFill>
      </dgm:spPr>
      <dgm:t>
        <a:bodyPr/>
        <a:lstStyle/>
        <a:p>
          <a:r>
            <a:rPr lang="fr-FR" dirty="0">
              <a:solidFill>
                <a:schemeClr val="accent1"/>
              </a:solidFill>
            </a:rPr>
            <a:t>Excès réactionnel à l’épreuve globulaire </a:t>
          </a:r>
          <a:endParaRPr lang="fr-DZ" dirty="0">
            <a:solidFill>
              <a:schemeClr val="accent1"/>
            </a:solidFill>
          </a:endParaRPr>
        </a:p>
      </dgm:t>
    </dgm:pt>
    <dgm:pt modelId="{D22E2857-5980-4678-BCFD-E1B6A4ADD3B1}" type="parTrans" cxnId="{84B0773A-404F-452C-8974-88689223D90F}">
      <dgm:prSet/>
      <dgm:spPr/>
      <dgm:t>
        <a:bodyPr/>
        <a:lstStyle/>
        <a:p>
          <a:endParaRPr lang="fr-DZ"/>
        </a:p>
      </dgm:t>
    </dgm:pt>
    <dgm:pt modelId="{99CE884B-1BFA-4E16-84AE-43F4F383C2F5}" type="sibTrans" cxnId="{84B0773A-404F-452C-8974-88689223D90F}">
      <dgm:prSet/>
      <dgm:spPr/>
      <dgm:t>
        <a:bodyPr/>
        <a:lstStyle/>
        <a:p>
          <a:endParaRPr lang="fr-DZ"/>
        </a:p>
      </dgm:t>
    </dgm:pt>
    <dgm:pt modelId="{6099C577-8529-4888-96A5-A8C92975D2E1}">
      <dgm:prSet phldrT="[Texte]"/>
      <dgm:spPr>
        <a:solidFill>
          <a:schemeClr val="accent2">
            <a:lumMod val="85000"/>
          </a:schemeClr>
        </a:solidFill>
      </dgm:spPr>
      <dgm:t>
        <a:bodyPr/>
        <a:lstStyle/>
        <a:p>
          <a:r>
            <a:rPr lang="fr-FR" dirty="0">
              <a:solidFill>
                <a:schemeClr val="accent1"/>
              </a:solidFill>
            </a:rPr>
            <a:t>Doubles populations</a:t>
          </a:r>
          <a:endParaRPr lang="fr-DZ" dirty="0">
            <a:solidFill>
              <a:schemeClr val="accent1"/>
            </a:solidFill>
          </a:endParaRPr>
        </a:p>
      </dgm:t>
    </dgm:pt>
    <dgm:pt modelId="{8B96713C-B20B-4EE6-86B1-832276E2D7D1}" type="parTrans" cxnId="{FDD2266B-7CAB-448B-800F-85B791521F22}">
      <dgm:prSet/>
      <dgm:spPr/>
      <dgm:t>
        <a:bodyPr/>
        <a:lstStyle/>
        <a:p>
          <a:endParaRPr lang="fr-DZ"/>
        </a:p>
      </dgm:t>
    </dgm:pt>
    <dgm:pt modelId="{60942FE9-70E5-42CA-8A0B-C35330A99DB6}" type="sibTrans" cxnId="{FDD2266B-7CAB-448B-800F-85B791521F22}">
      <dgm:prSet/>
      <dgm:spPr/>
      <dgm:t>
        <a:bodyPr/>
        <a:lstStyle/>
        <a:p>
          <a:endParaRPr lang="fr-DZ"/>
        </a:p>
      </dgm:t>
    </dgm:pt>
    <dgm:pt modelId="{839A5BCC-95DF-4933-B8F4-416DE6F16DFF}" type="pres">
      <dgm:prSet presAssocID="{252D8C4E-5F7B-4F5D-B83E-C0585966E670}" presName="diagram" presStyleCnt="0">
        <dgm:presLayoutVars>
          <dgm:dir/>
          <dgm:resizeHandles val="exact"/>
        </dgm:presLayoutVars>
      </dgm:prSet>
      <dgm:spPr/>
    </dgm:pt>
    <dgm:pt modelId="{F465BA61-EC7F-44D5-939A-DC1F18D31697}" type="pres">
      <dgm:prSet presAssocID="{28710434-68A1-4FA2-BE24-F1C2253C5A2E}" presName="node" presStyleLbl="node1" presStyleIdx="0" presStyleCnt="5">
        <dgm:presLayoutVars>
          <dgm:bulletEnabled val="1"/>
        </dgm:presLayoutVars>
      </dgm:prSet>
      <dgm:spPr/>
    </dgm:pt>
    <dgm:pt modelId="{605B0125-C6C5-4121-9C76-DC9846CD3333}" type="pres">
      <dgm:prSet presAssocID="{A5CE82D8-CB7C-443B-9D85-F2D063F14D24}" presName="sibTrans" presStyleCnt="0"/>
      <dgm:spPr/>
    </dgm:pt>
    <dgm:pt modelId="{53D302FC-29A0-4CB1-A70F-F7A7011C89C1}" type="pres">
      <dgm:prSet presAssocID="{FDAE1530-131E-4054-8C67-84079C7797F0}" presName="node" presStyleLbl="node1" presStyleIdx="1" presStyleCnt="5">
        <dgm:presLayoutVars>
          <dgm:bulletEnabled val="1"/>
        </dgm:presLayoutVars>
      </dgm:prSet>
      <dgm:spPr/>
    </dgm:pt>
    <dgm:pt modelId="{F829369F-37C5-401E-ABA1-5D21FB9C9B0A}" type="pres">
      <dgm:prSet presAssocID="{361EA60D-8F77-49F3-9CE7-09AB52CA93B0}" presName="sibTrans" presStyleCnt="0"/>
      <dgm:spPr/>
    </dgm:pt>
    <dgm:pt modelId="{FAC53AA5-E173-473F-B62C-9E8EABE72961}" type="pres">
      <dgm:prSet presAssocID="{06C06953-EA42-4CE6-B663-A69D1AEBC6CB}" presName="node" presStyleLbl="node1" presStyleIdx="2" presStyleCnt="5">
        <dgm:presLayoutVars>
          <dgm:bulletEnabled val="1"/>
        </dgm:presLayoutVars>
      </dgm:prSet>
      <dgm:spPr/>
    </dgm:pt>
    <dgm:pt modelId="{F75A7C4C-2977-4D24-B692-3C315A5A4D7D}" type="pres">
      <dgm:prSet presAssocID="{3570A584-B0A1-434A-8CD3-C5416901544B}" presName="sibTrans" presStyleCnt="0"/>
      <dgm:spPr/>
    </dgm:pt>
    <dgm:pt modelId="{EF6E0A7A-58E7-4284-B568-ACB3951BA7AC}" type="pres">
      <dgm:prSet presAssocID="{374E7AE0-83C6-4342-8815-DE9C5A63AAAA}" presName="node" presStyleLbl="node1" presStyleIdx="3" presStyleCnt="5">
        <dgm:presLayoutVars>
          <dgm:bulletEnabled val="1"/>
        </dgm:presLayoutVars>
      </dgm:prSet>
      <dgm:spPr/>
    </dgm:pt>
    <dgm:pt modelId="{4476707B-BA72-4D22-81E8-0AA16D2EE040}" type="pres">
      <dgm:prSet presAssocID="{99CE884B-1BFA-4E16-84AE-43F4F383C2F5}" presName="sibTrans" presStyleCnt="0"/>
      <dgm:spPr/>
    </dgm:pt>
    <dgm:pt modelId="{BB20D2AE-346D-4050-A478-7443B1EDF15B}" type="pres">
      <dgm:prSet presAssocID="{6099C577-8529-4888-96A5-A8C92975D2E1}" presName="node" presStyleLbl="node1" presStyleIdx="4" presStyleCnt="5">
        <dgm:presLayoutVars>
          <dgm:bulletEnabled val="1"/>
        </dgm:presLayoutVars>
      </dgm:prSet>
      <dgm:spPr/>
    </dgm:pt>
  </dgm:ptLst>
  <dgm:cxnLst>
    <dgm:cxn modelId="{5147AF0E-4AD3-4DD9-BD65-98AB76FCA35F}" type="presOf" srcId="{FDAE1530-131E-4054-8C67-84079C7797F0}" destId="{53D302FC-29A0-4CB1-A70F-F7A7011C89C1}" srcOrd="0" destOrd="0" presId="urn:microsoft.com/office/officeart/2005/8/layout/default"/>
    <dgm:cxn modelId="{724BE615-3AD6-424D-A094-4B4B3D6AF633}" srcId="{252D8C4E-5F7B-4F5D-B83E-C0585966E670}" destId="{06C06953-EA42-4CE6-B663-A69D1AEBC6CB}" srcOrd="2" destOrd="0" parTransId="{FDD2EDE9-86A0-430E-976C-0D75DE36825E}" sibTransId="{3570A584-B0A1-434A-8CD3-C5416901544B}"/>
    <dgm:cxn modelId="{85018416-E9B5-4E04-8A6B-F4FC5E6F3B32}" type="presOf" srcId="{374E7AE0-83C6-4342-8815-DE9C5A63AAAA}" destId="{EF6E0A7A-58E7-4284-B568-ACB3951BA7AC}" srcOrd="0" destOrd="0" presId="urn:microsoft.com/office/officeart/2005/8/layout/default"/>
    <dgm:cxn modelId="{7761DF38-48D6-4F54-946C-5C632CE14AB1}" type="presOf" srcId="{06C06953-EA42-4CE6-B663-A69D1AEBC6CB}" destId="{FAC53AA5-E173-473F-B62C-9E8EABE72961}" srcOrd="0" destOrd="0" presId="urn:microsoft.com/office/officeart/2005/8/layout/default"/>
    <dgm:cxn modelId="{84B0773A-404F-452C-8974-88689223D90F}" srcId="{252D8C4E-5F7B-4F5D-B83E-C0585966E670}" destId="{374E7AE0-83C6-4342-8815-DE9C5A63AAAA}" srcOrd="3" destOrd="0" parTransId="{D22E2857-5980-4678-BCFD-E1B6A4ADD3B1}" sibTransId="{99CE884B-1BFA-4E16-84AE-43F4F383C2F5}"/>
    <dgm:cxn modelId="{B93EA740-E2F3-4035-9E7B-875CCC72B118}" srcId="{252D8C4E-5F7B-4F5D-B83E-C0585966E670}" destId="{FDAE1530-131E-4054-8C67-84079C7797F0}" srcOrd="1" destOrd="0" parTransId="{08E9DD74-45C9-4720-A776-AC94163942F0}" sibTransId="{361EA60D-8F77-49F3-9CE7-09AB52CA93B0}"/>
    <dgm:cxn modelId="{FDD2266B-7CAB-448B-800F-85B791521F22}" srcId="{252D8C4E-5F7B-4F5D-B83E-C0585966E670}" destId="{6099C577-8529-4888-96A5-A8C92975D2E1}" srcOrd="4" destOrd="0" parTransId="{8B96713C-B20B-4EE6-86B1-832276E2D7D1}" sibTransId="{60942FE9-70E5-42CA-8A0B-C35330A99DB6}"/>
    <dgm:cxn modelId="{4B367870-1D46-4B65-9C2C-97FC3DEE9F9E}" type="presOf" srcId="{252D8C4E-5F7B-4F5D-B83E-C0585966E670}" destId="{839A5BCC-95DF-4933-B8F4-416DE6F16DFF}" srcOrd="0" destOrd="0" presId="urn:microsoft.com/office/officeart/2005/8/layout/default"/>
    <dgm:cxn modelId="{36CF837A-949B-493B-8E93-34514F073F18}" srcId="{252D8C4E-5F7B-4F5D-B83E-C0585966E670}" destId="{28710434-68A1-4FA2-BE24-F1C2253C5A2E}" srcOrd="0" destOrd="0" parTransId="{3060596B-8C6B-4EF3-BEF0-CC8C1A9FECD2}" sibTransId="{A5CE82D8-CB7C-443B-9D85-F2D063F14D24}"/>
    <dgm:cxn modelId="{0372DA98-015E-42F4-B1F5-761B70666630}" type="presOf" srcId="{6099C577-8529-4888-96A5-A8C92975D2E1}" destId="{BB20D2AE-346D-4050-A478-7443B1EDF15B}" srcOrd="0" destOrd="0" presId="urn:microsoft.com/office/officeart/2005/8/layout/default"/>
    <dgm:cxn modelId="{752CC8EF-F959-47C6-9CBF-825AD8F66F44}" type="presOf" srcId="{28710434-68A1-4FA2-BE24-F1C2253C5A2E}" destId="{F465BA61-EC7F-44D5-939A-DC1F18D31697}" srcOrd="0" destOrd="0" presId="urn:microsoft.com/office/officeart/2005/8/layout/default"/>
    <dgm:cxn modelId="{42652E5F-B8CC-46CE-9047-776A44A0ABC9}" type="presParOf" srcId="{839A5BCC-95DF-4933-B8F4-416DE6F16DFF}" destId="{F465BA61-EC7F-44D5-939A-DC1F18D31697}" srcOrd="0" destOrd="0" presId="urn:microsoft.com/office/officeart/2005/8/layout/default"/>
    <dgm:cxn modelId="{89C1F0CA-A3C3-435E-BB99-C8CBB6A048CD}" type="presParOf" srcId="{839A5BCC-95DF-4933-B8F4-416DE6F16DFF}" destId="{605B0125-C6C5-4121-9C76-DC9846CD3333}" srcOrd="1" destOrd="0" presId="urn:microsoft.com/office/officeart/2005/8/layout/default"/>
    <dgm:cxn modelId="{6DB1B3FB-AFEE-4301-9684-498D5EFCC2A5}" type="presParOf" srcId="{839A5BCC-95DF-4933-B8F4-416DE6F16DFF}" destId="{53D302FC-29A0-4CB1-A70F-F7A7011C89C1}" srcOrd="2" destOrd="0" presId="urn:microsoft.com/office/officeart/2005/8/layout/default"/>
    <dgm:cxn modelId="{2C6AAC0C-3CB3-450F-8960-846064C00E49}" type="presParOf" srcId="{839A5BCC-95DF-4933-B8F4-416DE6F16DFF}" destId="{F829369F-37C5-401E-ABA1-5D21FB9C9B0A}" srcOrd="3" destOrd="0" presId="urn:microsoft.com/office/officeart/2005/8/layout/default"/>
    <dgm:cxn modelId="{8F543D74-A92B-4FC2-B8BF-A5AF8AA72C7B}" type="presParOf" srcId="{839A5BCC-95DF-4933-B8F4-416DE6F16DFF}" destId="{FAC53AA5-E173-473F-B62C-9E8EABE72961}" srcOrd="4" destOrd="0" presId="urn:microsoft.com/office/officeart/2005/8/layout/default"/>
    <dgm:cxn modelId="{9AD7D4A6-ABF4-444A-B363-FD872F08F9FC}" type="presParOf" srcId="{839A5BCC-95DF-4933-B8F4-416DE6F16DFF}" destId="{F75A7C4C-2977-4D24-B692-3C315A5A4D7D}" srcOrd="5" destOrd="0" presId="urn:microsoft.com/office/officeart/2005/8/layout/default"/>
    <dgm:cxn modelId="{CFAD34C3-9F13-41C9-B6DA-41242BEA7A5C}" type="presParOf" srcId="{839A5BCC-95DF-4933-B8F4-416DE6F16DFF}" destId="{EF6E0A7A-58E7-4284-B568-ACB3951BA7AC}" srcOrd="6" destOrd="0" presId="urn:microsoft.com/office/officeart/2005/8/layout/default"/>
    <dgm:cxn modelId="{DD50406D-A901-42D9-B368-6EB5AF85F09C}" type="presParOf" srcId="{839A5BCC-95DF-4933-B8F4-416DE6F16DFF}" destId="{4476707B-BA72-4D22-81E8-0AA16D2EE040}" srcOrd="7" destOrd="0" presId="urn:microsoft.com/office/officeart/2005/8/layout/default"/>
    <dgm:cxn modelId="{9CB0D178-6622-42AC-993E-D29767275F1D}" type="presParOf" srcId="{839A5BCC-95DF-4933-B8F4-416DE6F16DFF}" destId="{BB20D2AE-346D-4050-A478-7443B1EDF15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5BA61-EC7F-44D5-939A-DC1F18D31697}">
      <dsp:nvSpPr>
        <dsp:cNvPr id="0" name=""/>
        <dsp:cNvSpPr/>
      </dsp:nvSpPr>
      <dsp:spPr>
        <a:xfrm>
          <a:off x="0" y="218122"/>
          <a:ext cx="2038349" cy="1223010"/>
        </a:xfrm>
        <a:prstGeom prst="rect">
          <a:avLst/>
        </a:prstGeom>
        <a:solidFill>
          <a:schemeClr val="accent2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accent1"/>
              </a:solidFill>
            </a:rPr>
            <a:t>Défaut réactionnel à l’épreuve sérique</a:t>
          </a:r>
          <a:endParaRPr lang="fr-DZ" sz="2000" kern="1200" dirty="0">
            <a:solidFill>
              <a:schemeClr val="accent1"/>
            </a:solidFill>
          </a:endParaRPr>
        </a:p>
      </dsp:txBody>
      <dsp:txXfrm>
        <a:off x="0" y="218122"/>
        <a:ext cx="2038349" cy="1223010"/>
      </dsp:txXfrm>
    </dsp:sp>
    <dsp:sp modelId="{53D302FC-29A0-4CB1-A70F-F7A7011C89C1}">
      <dsp:nvSpPr>
        <dsp:cNvPr id="0" name=""/>
        <dsp:cNvSpPr/>
      </dsp:nvSpPr>
      <dsp:spPr>
        <a:xfrm>
          <a:off x="2242185" y="218122"/>
          <a:ext cx="2038349" cy="1223010"/>
        </a:xfrm>
        <a:prstGeom prst="rect">
          <a:avLst/>
        </a:prstGeom>
        <a:solidFill>
          <a:schemeClr val="accent2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accent1"/>
              </a:solidFill>
            </a:rPr>
            <a:t>Excès réactionnel à l’épreuve sérique</a:t>
          </a:r>
          <a:endParaRPr lang="fr-DZ" sz="2000" kern="1200" dirty="0">
            <a:solidFill>
              <a:schemeClr val="accent1"/>
            </a:solidFill>
          </a:endParaRPr>
        </a:p>
      </dsp:txBody>
      <dsp:txXfrm>
        <a:off x="2242185" y="218122"/>
        <a:ext cx="2038349" cy="1223010"/>
      </dsp:txXfrm>
    </dsp:sp>
    <dsp:sp modelId="{FAC53AA5-E173-473F-B62C-9E8EABE72961}">
      <dsp:nvSpPr>
        <dsp:cNvPr id="0" name=""/>
        <dsp:cNvSpPr/>
      </dsp:nvSpPr>
      <dsp:spPr>
        <a:xfrm>
          <a:off x="4484369" y="218122"/>
          <a:ext cx="2038349" cy="1223010"/>
        </a:xfrm>
        <a:prstGeom prst="rect">
          <a:avLst/>
        </a:prstGeom>
        <a:solidFill>
          <a:schemeClr val="accent1">
            <a:lumMod val="10000"/>
            <a:lumOff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accent1"/>
              </a:solidFill>
            </a:rPr>
            <a:t>Défaut réactionnel à l’épreuve globulaire</a:t>
          </a:r>
          <a:endParaRPr lang="fr-DZ" sz="2000" kern="1200" dirty="0">
            <a:solidFill>
              <a:schemeClr val="accent1"/>
            </a:solidFill>
          </a:endParaRPr>
        </a:p>
      </dsp:txBody>
      <dsp:txXfrm>
        <a:off x="4484369" y="218122"/>
        <a:ext cx="2038349" cy="1223010"/>
      </dsp:txXfrm>
    </dsp:sp>
    <dsp:sp modelId="{EF6E0A7A-58E7-4284-B568-ACB3951BA7AC}">
      <dsp:nvSpPr>
        <dsp:cNvPr id="0" name=""/>
        <dsp:cNvSpPr/>
      </dsp:nvSpPr>
      <dsp:spPr>
        <a:xfrm>
          <a:off x="1121092" y="1644967"/>
          <a:ext cx="2038349" cy="1223010"/>
        </a:xfrm>
        <a:prstGeom prst="rect">
          <a:avLst/>
        </a:prstGeom>
        <a:solidFill>
          <a:schemeClr val="accent2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accent1"/>
              </a:solidFill>
            </a:rPr>
            <a:t>Excès réactionnel à l’épreuve globulaire </a:t>
          </a:r>
          <a:endParaRPr lang="fr-DZ" sz="2000" kern="1200" dirty="0">
            <a:solidFill>
              <a:schemeClr val="accent1"/>
            </a:solidFill>
          </a:endParaRPr>
        </a:p>
      </dsp:txBody>
      <dsp:txXfrm>
        <a:off x="1121092" y="1644967"/>
        <a:ext cx="2038349" cy="1223010"/>
      </dsp:txXfrm>
    </dsp:sp>
    <dsp:sp modelId="{BB20D2AE-346D-4050-A478-7443B1EDF15B}">
      <dsp:nvSpPr>
        <dsp:cNvPr id="0" name=""/>
        <dsp:cNvSpPr/>
      </dsp:nvSpPr>
      <dsp:spPr>
        <a:xfrm>
          <a:off x="3363277" y="1644967"/>
          <a:ext cx="2038349" cy="1223010"/>
        </a:xfrm>
        <a:prstGeom prst="rect">
          <a:avLst/>
        </a:prstGeom>
        <a:solidFill>
          <a:schemeClr val="accent2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accent1"/>
              </a:solidFill>
            </a:rPr>
            <a:t>Doubles populations</a:t>
          </a:r>
          <a:endParaRPr lang="fr-DZ" sz="2000" kern="1200" dirty="0">
            <a:solidFill>
              <a:schemeClr val="accent1"/>
            </a:solidFill>
          </a:endParaRPr>
        </a:p>
      </dsp:txBody>
      <dsp:txXfrm>
        <a:off x="3363277" y="1644967"/>
        <a:ext cx="2038349" cy="1223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2c6b6d96a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2c6b6d96a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9603957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65932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5361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DZ" dirty="0"/>
          </a:p>
        </p:txBody>
      </p:sp>
    </p:spTree>
    <p:extLst>
      <p:ext uri="{BB962C8B-B14F-4D97-AF65-F5344CB8AC3E}">
        <p14:creationId xmlns:p14="http://schemas.microsoft.com/office/powerpoint/2010/main" val="2965452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0f9e629ec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0f9e629ec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11e7c571f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111e7c571f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DZ" dirty="0"/>
          </a:p>
        </p:txBody>
      </p:sp>
    </p:spTree>
    <p:extLst>
      <p:ext uri="{BB962C8B-B14F-4D97-AF65-F5344CB8AC3E}">
        <p14:creationId xmlns:p14="http://schemas.microsoft.com/office/powerpoint/2010/main" val="53922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fr-DZ" dirty="0"/>
          </a:p>
        </p:txBody>
      </p:sp>
    </p:spTree>
    <p:extLst>
      <p:ext uri="{BB962C8B-B14F-4D97-AF65-F5344CB8AC3E}">
        <p14:creationId xmlns:p14="http://schemas.microsoft.com/office/powerpoint/2010/main" val="1804668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fr-FR" dirty="0"/>
          </a:p>
          <a:p>
            <a:endParaRPr lang="fr-DZ" dirty="0"/>
          </a:p>
        </p:txBody>
      </p:sp>
    </p:spTree>
    <p:extLst>
      <p:ext uri="{BB962C8B-B14F-4D97-AF65-F5344CB8AC3E}">
        <p14:creationId xmlns:p14="http://schemas.microsoft.com/office/powerpoint/2010/main" val="7538512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1722c303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21722c303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fr-DZ" dirty="0"/>
          </a:p>
        </p:txBody>
      </p:sp>
    </p:spTree>
    <p:extLst>
      <p:ext uri="{BB962C8B-B14F-4D97-AF65-F5344CB8AC3E}">
        <p14:creationId xmlns:p14="http://schemas.microsoft.com/office/powerpoint/2010/main" val="331251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120500" y="1281463"/>
            <a:ext cx="6903000" cy="212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392500" y="3452538"/>
            <a:ext cx="4359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rgbClr val="19191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/>
          <p:nvPr/>
        </p:nvSpPr>
        <p:spPr>
          <a:xfrm rot="-3600274">
            <a:off x="8195137" y="-1319447"/>
            <a:ext cx="2295052" cy="2520318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1"/>
          <p:cNvSpPr/>
          <p:nvPr/>
        </p:nvSpPr>
        <p:spPr>
          <a:xfrm rot="-3600274">
            <a:off x="7841715" y="-1264481"/>
            <a:ext cx="2295052" cy="2520318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3" name="Google Shape;173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55919" y="-111172"/>
            <a:ext cx="1111322" cy="946907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1"/>
          <p:cNvSpPr/>
          <p:nvPr/>
        </p:nvSpPr>
        <p:spPr>
          <a:xfrm rot="-3870207">
            <a:off x="8641574" y="1844649"/>
            <a:ext cx="3211529" cy="3208364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1"/>
          <p:cNvSpPr/>
          <p:nvPr/>
        </p:nvSpPr>
        <p:spPr>
          <a:xfrm rot="-3870207">
            <a:off x="8371201" y="1997127"/>
            <a:ext cx="3211529" cy="3208364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1"/>
          <p:cNvSpPr/>
          <p:nvPr/>
        </p:nvSpPr>
        <p:spPr>
          <a:xfrm rot="2700000">
            <a:off x="-2174823" y="1533424"/>
            <a:ext cx="2978623" cy="3270984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1"/>
          <p:cNvSpPr/>
          <p:nvPr/>
        </p:nvSpPr>
        <p:spPr>
          <a:xfrm rot="2700000">
            <a:off x="-2142779" y="1313177"/>
            <a:ext cx="2978623" cy="3270984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8" name="Google Shape;17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899992">
            <a:off x="-189753" y="2333661"/>
            <a:ext cx="1266841" cy="10794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2"/>
          <p:cNvSpPr/>
          <p:nvPr/>
        </p:nvSpPr>
        <p:spPr>
          <a:xfrm rot="-3600036">
            <a:off x="8357651" y="-1144392"/>
            <a:ext cx="2304487" cy="2530679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22"/>
          <p:cNvSpPr/>
          <p:nvPr/>
        </p:nvSpPr>
        <p:spPr>
          <a:xfrm rot="-3600036">
            <a:off x="8002741" y="-1089195"/>
            <a:ext cx="2304487" cy="2530679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2" name="Google Shape;182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15768" y="68694"/>
            <a:ext cx="1115996" cy="95089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2"/>
          <p:cNvSpPr/>
          <p:nvPr/>
        </p:nvSpPr>
        <p:spPr>
          <a:xfrm>
            <a:off x="-1293202" y="4045406"/>
            <a:ext cx="2199256" cy="2415120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2"/>
          <p:cNvSpPr/>
          <p:nvPr/>
        </p:nvSpPr>
        <p:spPr>
          <a:xfrm>
            <a:off x="-1391450" y="3913701"/>
            <a:ext cx="2199256" cy="2415120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5" name="Google Shape;18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780" y="4339348"/>
            <a:ext cx="980127" cy="835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5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/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/>
          <p:nvPr/>
        </p:nvSpPr>
        <p:spPr>
          <a:xfrm rot="-3600036">
            <a:off x="8213776" y="-1125742"/>
            <a:ext cx="2304487" cy="2530679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4"/>
          <p:cNvSpPr/>
          <p:nvPr/>
        </p:nvSpPr>
        <p:spPr>
          <a:xfrm rot="-3600036">
            <a:off x="7858866" y="-1070545"/>
            <a:ext cx="2304487" cy="2530679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" name="Google Shape;19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71893" y="87344"/>
            <a:ext cx="1115996" cy="95089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4"/>
          <p:cNvSpPr/>
          <p:nvPr/>
        </p:nvSpPr>
        <p:spPr>
          <a:xfrm>
            <a:off x="-1293202" y="4045406"/>
            <a:ext cx="2199256" cy="2415120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-1391450" y="3913701"/>
            <a:ext cx="2199256" cy="2415120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" name="Google Shape;22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780" y="4339348"/>
            <a:ext cx="980127" cy="835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/>
          <p:nvPr/>
        </p:nvSpPr>
        <p:spPr>
          <a:xfrm>
            <a:off x="-1384502" y="4045406"/>
            <a:ext cx="2199256" cy="2415120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6"/>
          <p:cNvSpPr/>
          <p:nvPr/>
        </p:nvSpPr>
        <p:spPr>
          <a:xfrm>
            <a:off x="-1482750" y="3913701"/>
            <a:ext cx="2199256" cy="2415120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" name="Google Shape;36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3480" y="4339348"/>
            <a:ext cx="980127" cy="835126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6"/>
          <p:cNvSpPr/>
          <p:nvPr/>
        </p:nvSpPr>
        <p:spPr>
          <a:xfrm rot="-3600036">
            <a:off x="8333651" y="-1141717"/>
            <a:ext cx="2304487" cy="2530679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6"/>
          <p:cNvSpPr/>
          <p:nvPr/>
        </p:nvSpPr>
        <p:spPr>
          <a:xfrm rot="-3600036">
            <a:off x="7978741" y="-1086520"/>
            <a:ext cx="2304487" cy="2530679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9" name="Google Shape;39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1768" y="71369"/>
            <a:ext cx="1115996" cy="9508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720000" y="1611800"/>
            <a:ext cx="3566400" cy="23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7"/>
          <p:cNvSpPr>
            <a:spLocks noGrp="1"/>
          </p:cNvSpPr>
          <p:nvPr>
            <p:ph type="pic" idx="2"/>
          </p:nvPr>
        </p:nvSpPr>
        <p:spPr>
          <a:xfrm>
            <a:off x="5238825" y="1133300"/>
            <a:ext cx="2980500" cy="3419400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7"/>
          <p:cNvSpPr/>
          <p:nvPr/>
        </p:nvSpPr>
        <p:spPr>
          <a:xfrm rot="-3600036">
            <a:off x="8213776" y="-1125742"/>
            <a:ext cx="2304487" cy="2530679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7"/>
          <p:cNvSpPr/>
          <p:nvPr/>
        </p:nvSpPr>
        <p:spPr>
          <a:xfrm rot="-3600036">
            <a:off x="7858866" y="-1070545"/>
            <a:ext cx="2304487" cy="2530679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6" name="Google Shape;46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71893" y="87344"/>
            <a:ext cx="1115996" cy="95089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7"/>
          <p:cNvSpPr/>
          <p:nvPr/>
        </p:nvSpPr>
        <p:spPr>
          <a:xfrm>
            <a:off x="-1293202" y="4045406"/>
            <a:ext cx="2199256" cy="2415120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7"/>
          <p:cNvSpPr/>
          <p:nvPr/>
        </p:nvSpPr>
        <p:spPr>
          <a:xfrm>
            <a:off x="-1391450" y="3913701"/>
            <a:ext cx="2199256" cy="2415120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9" name="Google Shape;4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780" y="4339348"/>
            <a:ext cx="980127" cy="835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2724150" y="1307100"/>
            <a:ext cx="36957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title"/>
          </p:nvPr>
        </p:nvSpPr>
        <p:spPr>
          <a:xfrm>
            <a:off x="2201850" y="1584874"/>
            <a:ext cx="47403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ubTitle" idx="1"/>
          </p:nvPr>
        </p:nvSpPr>
        <p:spPr>
          <a:xfrm>
            <a:off x="2201925" y="2427926"/>
            <a:ext cx="4740300" cy="11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>
            <a:spLocks noGrp="1"/>
          </p:cNvSpPr>
          <p:nvPr>
            <p:ph type="pic" idx="2"/>
          </p:nvPr>
        </p:nvSpPr>
        <p:spPr>
          <a:xfrm>
            <a:off x="-6875" y="0"/>
            <a:ext cx="9144000" cy="5157300"/>
          </a:xfrm>
          <a:prstGeom prst="rect">
            <a:avLst/>
          </a:prstGeom>
          <a:noFill/>
          <a:ln>
            <a:noFill/>
          </a:ln>
        </p:spPr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720000" y="403800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156075"/>
            <a:ext cx="65760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72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>
            <a:spLocks noGrp="1"/>
          </p:cNvSpPr>
          <p:nvPr>
            <p:ph type="subTitle" idx="1"/>
          </p:nvPr>
        </p:nvSpPr>
        <p:spPr>
          <a:xfrm>
            <a:off x="1284000" y="2818225"/>
            <a:ext cx="6576000" cy="115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1" name="Google Shape;61;p11"/>
          <p:cNvSpPr/>
          <p:nvPr/>
        </p:nvSpPr>
        <p:spPr>
          <a:xfrm rot="2700000">
            <a:off x="-2489377" y="1376030"/>
            <a:ext cx="3153701" cy="3463247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1"/>
          <p:cNvSpPr/>
          <p:nvPr/>
        </p:nvSpPr>
        <p:spPr>
          <a:xfrm rot="2700000">
            <a:off x="-2455447" y="1142821"/>
            <a:ext cx="3153701" cy="3463247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3" name="Google Shape;63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900000">
            <a:off x="-387602" y="2223402"/>
            <a:ext cx="1341389" cy="11429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 idx="2" hasCustomPrompt="1"/>
          </p:nvPr>
        </p:nvSpPr>
        <p:spPr>
          <a:xfrm>
            <a:off x="1681150" y="14808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8" name="Google Shape;78;p14"/>
          <p:cNvSpPr txBox="1">
            <a:spLocks noGrp="1"/>
          </p:cNvSpPr>
          <p:nvPr>
            <p:ph type="title" idx="3" hasCustomPrompt="1"/>
          </p:nvPr>
        </p:nvSpPr>
        <p:spPr>
          <a:xfrm>
            <a:off x="1681150" y="29142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" name="Google Shape;79;p14"/>
          <p:cNvSpPr txBox="1">
            <a:spLocks noGrp="1"/>
          </p:cNvSpPr>
          <p:nvPr>
            <p:ph type="title" idx="4" hasCustomPrompt="1"/>
          </p:nvPr>
        </p:nvSpPr>
        <p:spPr>
          <a:xfrm>
            <a:off x="4204650" y="14808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" name="Google Shape;80;p14"/>
          <p:cNvSpPr txBox="1">
            <a:spLocks noGrp="1"/>
          </p:cNvSpPr>
          <p:nvPr>
            <p:ph type="title" idx="5" hasCustomPrompt="1"/>
          </p:nvPr>
        </p:nvSpPr>
        <p:spPr>
          <a:xfrm>
            <a:off x="4204650" y="29142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1" name="Google Shape;81;p14"/>
          <p:cNvSpPr txBox="1">
            <a:spLocks noGrp="1"/>
          </p:cNvSpPr>
          <p:nvPr>
            <p:ph type="title" idx="6" hasCustomPrompt="1"/>
          </p:nvPr>
        </p:nvSpPr>
        <p:spPr>
          <a:xfrm>
            <a:off x="6728150" y="14808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" name="Google Shape;82;p14"/>
          <p:cNvSpPr txBox="1">
            <a:spLocks noGrp="1"/>
          </p:cNvSpPr>
          <p:nvPr>
            <p:ph type="title" idx="7" hasCustomPrompt="1"/>
          </p:nvPr>
        </p:nvSpPr>
        <p:spPr>
          <a:xfrm>
            <a:off x="6728150" y="29142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3" name="Google Shape;83;p14"/>
          <p:cNvSpPr txBox="1">
            <a:spLocks noGrp="1"/>
          </p:cNvSpPr>
          <p:nvPr>
            <p:ph type="subTitle" idx="1"/>
          </p:nvPr>
        </p:nvSpPr>
        <p:spPr>
          <a:xfrm>
            <a:off x="836950" y="2056575"/>
            <a:ext cx="2423100" cy="63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ubTitle" idx="8"/>
          </p:nvPr>
        </p:nvSpPr>
        <p:spPr>
          <a:xfrm>
            <a:off x="3360450" y="2056575"/>
            <a:ext cx="2423100" cy="63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ubTitle" idx="9"/>
          </p:nvPr>
        </p:nvSpPr>
        <p:spPr>
          <a:xfrm>
            <a:off x="5883950" y="2056575"/>
            <a:ext cx="2423100" cy="63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subTitle" idx="13"/>
          </p:nvPr>
        </p:nvSpPr>
        <p:spPr>
          <a:xfrm>
            <a:off x="836950" y="3490050"/>
            <a:ext cx="2423100" cy="63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lt2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subTitle" idx="14"/>
          </p:nvPr>
        </p:nvSpPr>
        <p:spPr>
          <a:xfrm>
            <a:off x="3360750" y="3490050"/>
            <a:ext cx="2422500" cy="63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lt2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ubTitle" idx="15"/>
          </p:nvPr>
        </p:nvSpPr>
        <p:spPr>
          <a:xfrm>
            <a:off x="5883950" y="3490050"/>
            <a:ext cx="2423100" cy="63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lt2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9" name="Google Shape;89;p14"/>
          <p:cNvSpPr/>
          <p:nvPr/>
        </p:nvSpPr>
        <p:spPr>
          <a:xfrm rot="-5547880" flipH="1">
            <a:off x="8443958" y="1296666"/>
            <a:ext cx="2954089" cy="3244042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4"/>
          <p:cNvSpPr/>
          <p:nvPr/>
        </p:nvSpPr>
        <p:spPr>
          <a:xfrm rot="-5547880" flipH="1">
            <a:off x="8249888" y="872057"/>
            <a:ext cx="2954089" cy="3244042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1" name="Google Shape;91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2551747" flipH="1">
            <a:off x="7971172" y="1189359"/>
            <a:ext cx="1256298" cy="1070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7389925" flipH="1">
            <a:off x="8243583" y="2404445"/>
            <a:ext cx="1430453" cy="1218826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4"/>
          <p:cNvSpPr/>
          <p:nvPr/>
        </p:nvSpPr>
        <p:spPr>
          <a:xfrm rot="8100000" flipH="1">
            <a:off x="-2826725" y="2779392"/>
            <a:ext cx="3487266" cy="3829552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4"/>
          <p:cNvSpPr/>
          <p:nvPr/>
        </p:nvSpPr>
        <p:spPr>
          <a:xfrm rot="8100000" flipH="1">
            <a:off x="-2789208" y="3037254"/>
            <a:ext cx="3487266" cy="3829552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5" name="Google Shape;95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-373222" y="4062282"/>
            <a:ext cx="1483192" cy="1263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 SemiBold"/>
              <a:buNone/>
              <a:defRPr sz="3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mfortaa"/>
              <a:buChar char="●"/>
              <a:defRPr sz="12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mfortaa"/>
              <a:buChar char="○"/>
              <a:defRPr sz="12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mfortaa"/>
              <a:buChar char="■"/>
              <a:defRPr sz="12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mfortaa"/>
              <a:buChar char="●"/>
              <a:defRPr sz="12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mfortaa"/>
              <a:buChar char="○"/>
              <a:defRPr sz="12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mfortaa"/>
              <a:buChar char="■"/>
              <a:defRPr sz="12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mfortaa"/>
              <a:buChar char="●"/>
              <a:defRPr sz="12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mfortaa"/>
              <a:buChar char="○"/>
              <a:defRPr sz="12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omfortaa"/>
              <a:buChar char="■"/>
              <a:defRPr sz="12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60" r:id="rId9"/>
    <p:sldLayoutId id="2147483667" r:id="rId10"/>
    <p:sldLayoutId id="2147483668" r:id="rId11"/>
  </p:sldLayoutIdLst>
  <p:transition/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6"/>
          <p:cNvSpPr txBox="1">
            <a:spLocks noGrp="1"/>
          </p:cNvSpPr>
          <p:nvPr>
            <p:ph type="ctrTitle"/>
          </p:nvPr>
        </p:nvSpPr>
        <p:spPr>
          <a:xfrm>
            <a:off x="1363471" y="1176151"/>
            <a:ext cx="6598808" cy="149225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accent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Fréquences des difficultés de groupage sanguin au laboratoire d’Hémobiologie du CHU de Tizi Ouzou entre Mai 2021 et Mars 2023. </a:t>
            </a:r>
            <a:endParaRPr sz="2400" b="1" dirty="0">
              <a:solidFill>
                <a:schemeClr val="accent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lgerian" panose="04020705040A02060702" pitchFamily="82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97" name="Google Shape;197;p26"/>
          <p:cNvSpPr txBox="1">
            <a:spLocks noGrp="1"/>
          </p:cNvSpPr>
          <p:nvPr>
            <p:ph type="subTitle" idx="1"/>
          </p:nvPr>
        </p:nvSpPr>
        <p:spPr>
          <a:xfrm>
            <a:off x="-340244" y="2747544"/>
            <a:ext cx="3827547" cy="3382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atin typeface="+mj-lt"/>
              </a:rPr>
              <a:t>Présenté par:</a:t>
            </a:r>
          </a:p>
        </p:txBody>
      </p:sp>
      <p:pic>
        <p:nvPicPr>
          <p:cNvPr id="206" name="Google Shape;206;p26"/>
          <p:cNvPicPr preferRelativeResize="0"/>
          <p:nvPr/>
        </p:nvPicPr>
        <p:blipFill rotWithShape="1">
          <a:blip r:embed="rId3">
            <a:alphaModFix/>
          </a:blip>
          <a:srcRect b="11785"/>
          <a:stretch/>
        </p:blipFill>
        <p:spPr>
          <a:xfrm>
            <a:off x="4982249" y="3073739"/>
            <a:ext cx="327816" cy="257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09;p26"/>
          <p:cNvPicPr preferRelativeResize="0"/>
          <p:nvPr/>
        </p:nvPicPr>
        <p:blipFill rotWithShape="1">
          <a:blip r:embed="rId4">
            <a:alphaModFix/>
          </a:blip>
          <a:srcRect l="14241" t="10350" r="9886" b="12171"/>
          <a:stretch/>
        </p:blipFill>
        <p:spPr>
          <a:xfrm>
            <a:off x="844743" y="3158596"/>
            <a:ext cx="252491" cy="29433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oneTexte 2"/>
          <p:cNvSpPr txBox="1"/>
          <p:nvPr/>
        </p:nvSpPr>
        <p:spPr>
          <a:xfrm>
            <a:off x="970989" y="3136619"/>
            <a:ext cx="17832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b="1" dirty="0"/>
              <a:t>ASSAD Yamina</a:t>
            </a:r>
          </a:p>
          <a:p>
            <a:r>
              <a:rPr lang="fr-FR" dirty="0"/>
              <a:t> </a:t>
            </a:r>
            <a:endParaRPr lang="fr-FR" b="1" dirty="0"/>
          </a:p>
          <a:p>
            <a:r>
              <a:rPr lang="fr-FR" b="1" dirty="0"/>
              <a:t> TOUAT Kenza </a:t>
            </a:r>
          </a:p>
        </p:txBody>
      </p:sp>
      <p:pic>
        <p:nvPicPr>
          <p:cNvPr id="20" name="Google Shape;209;p26"/>
          <p:cNvPicPr preferRelativeResize="0"/>
          <p:nvPr/>
        </p:nvPicPr>
        <p:blipFill rotWithShape="1">
          <a:blip r:embed="rId4">
            <a:alphaModFix/>
          </a:blip>
          <a:srcRect l="14241" t="10350" r="9886" b="12171"/>
          <a:stretch/>
        </p:blipFill>
        <p:spPr>
          <a:xfrm>
            <a:off x="843846" y="3554506"/>
            <a:ext cx="253388" cy="32077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5178055" y="3044156"/>
            <a:ext cx="3551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Dr BERDOUS .F </a:t>
            </a:r>
            <a:r>
              <a:rPr lang="fr-FR" dirty="0"/>
              <a:t>: Maitre assistante en hémobiologie et transfusion sanguine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18567" y="2701796"/>
            <a:ext cx="3391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Encadré par :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018567" y="3721395"/>
            <a:ext cx="3104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Co-encadré par: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178055" y="4039237"/>
            <a:ext cx="3710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Dr SAHRAOUI .S </a:t>
            </a:r>
            <a:r>
              <a:rPr lang="fr-FR" dirty="0"/>
              <a:t>: Assistante en épidémiologie et médecine préventive </a:t>
            </a:r>
          </a:p>
        </p:txBody>
      </p:sp>
      <p:pic>
        <p:nvPicPr>
          <p:cNvPr id="30" name="Google Shape;206;p26"/>
          <p:cNvPicPr preferRelativeResize="0"/>
          <p:nvPr/>
        </p:nvPicPr>
        <p:blipFill rotWithShape="1">
          <a:blip r:embed="rId3">
            <a:alphaModFix/>
          </a:blip>
          <a:srcRect b="11785"/>
          <a:stretch/>
        </p:blipFill>
        <p:spPr>
          <a:xfrm>
            <a:off x="4967196" y="4029172"/>
            <a:ext cx="327816" cy="25743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llipse 1"/>
          <p:cNvSpPr/>
          <p:nvPr/>
        </p:nvSpPr>
        <p:spPr>
          <a:xfrm>
            <a:off x="6103088" y="4742121"/>
            <a:ext cx="2785730" cy="31897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 03/07/2023</a:t>
            </a:r>
          </a:p>
        </p:txBody>
      </p:sp>
      <p:sp>
        <p:nvSpPr>
          <p:cNvPr id="15" name="Google Shape;251;p29"/>
          <p:cNvSpPr/>
          <p:nvPr/>
        </p:nvSpPr>
        <p:spPr>
          <a:xfrm rot="2700000">
            <a:off x="-3786809" y="-618133"/>
            <a:ext cx="3153701" cy="3463247"/>
          </a:xfrm>
          <a:custGeom>
            <a:avLst/>
            <a:gdLst/>
            <a:ahLst/>
            <a:cxnLst/>
            <a:rect l="l" t="t" r="r" b="b"/>
            <a:pathLst>
              <a:path w="161829" h="177713" extrusionOk="0">
                <a:moveTo>
                  <a:pt x="74187" y="14797"/>
                </a:moveTo>
                <a:cubicBezTo>
                  <a:pt x="70071" y="11276"/>
                  <a:pt x="65308" y="8597"/>
                  <a:pt x="60165" y="6908"/>
                </a:cubicBezTo>
                <a:cubicBezTo>
                  <a:pt x="39259" y="1"/>
                  <a:pt x="16307" y="10867"/>
                  <a:pt x="8381" y="31408"/>
                </a:cubicBezTo>
                <a:cubicBezTo>
                  <a:pt x="0" y="53103"/>
                  <a:pt x="11023" y="77388"/>
                  <a:pt x="32770" y="85403"/>
                </a:cubicBezTo>
                <a:cubicBezTo>
                  <a:pt x="37384" y="87115"/>
                  <a:pt x="42259" y="87986"/>
                  <a:pt x="47178" y="87986"/>
                </a:cubicBezTo>
                <a:cubicBezTo>
                  <a:pt x="56079" y="87971"/>
                  <a:pt x="64385" y="92220"/>
                  <a:pt x="69848" y="99239"/>
                </a:cubicBezTo>
                <a:cubicBezTo>
                  <a:pt x="70168" y="99648"/>
                  <a:pt x="70495" y="100050"/>
                  <a:pt x="70830" y="100459"/>
                </a:cubicBezTo>
                <a:cubicBezTo>
                  <a:pt x="79917" y="111392"/>
                  <a:pt x="84926" y="125012"/>
                  <a:pt x="85499" y="139212"/>
                </a:cubicBezTo>
                <a:cubicBezTo>
                  <a:pt x="85730" y="144794"/>
                  <a:pt x="87278" y="150242"/>
                  <a:pt x="90009" y="155117"/>
                </a:cubicBezTo>
                <a:cubicBezTo>
                  <a:pt x="98955" y="171125"/>
                  <a:pt x="118975" y="177712"/>
                  <a:pt x="135676" y="170136"/>
                </a:cubicBezTo>
                <a:cubicBezTo>
                  <a:pt x="154178" y="161741"/>
                  <a:pt x="161829" y="139748"/>
                  <a:pt x="152794" y="121774"/>
                </a:cubicBezTo>
                <a:lnTo>
                  <a:pt x="152705" y="121588"/>
                </a:lnTo>
                <a:cubicBezTo>
                  <a:pt x="147718" y="111846"/>
                  <a:pt x="147629" y="100318"/>
                  <a:pt x="152466" y="90494"/>
                </a:cubicBezTo>
                <a:cubicBezTo>
                  <a:pt x="159127" y="76934"/>
                  <a:pt x="159477" y="60471"/>
                  <a:pt x="151893" y="45995"/>
                </a:cubicBezTo>
                <a:cubicBezTo>
                  <a:pt x="137701" y="18905"/>
                  <a:pt x="114212" y="18168"/>
                  <a:pt x="98821" y="21338"/>
                </a:cubicBezTo>
                <a:cubicBezTo>
                  <a:pt x="90047" y="23154"/>
                  <a:pt x="80989" y="20624"/>
                  <a:pt x="74187" y="14797"/>
                </a:cubicBezTo>
                <a:close/>
              </a:path>
            </a:pathLst>
          </a:custGeom>
          <a:gradFill>
            <a:gsLst>
              <a:gs pos="0">
                <a:srgbClr val="E91101"/>
              </a:gs>
              <a:gs pos="100000">
                <a:srgbClr val="630B0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6" name="Google Shape;25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900000">
            <a:off x="-504010" y="1061947"/>
            <a:ext cx="1782977" cy="1620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5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900000">
            <a:off x="7885805" y="26913"/>
            <a:ext cx="2144427" cy="2903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507" y="95346"/>
            <a:ext cx="652782" cy="556772"/>
          </a:xfrm>
          <a:prstGeom prst="rect">
            <a:avLst/>
          </a:prstGeom>
          <a:noFill/>
        </p:spPr>
      </p:pic>
      <p:pic>
        <p:nvPicPr>
          <p:cNvPr id="24" name="Image 2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853" y="136054"/>
            <a:ext cx="652782" cy="55677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573530" y="44653"/>
            <a:ext cx="5814477" cy="28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fr-FR" sz="12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REPUBLIQUE ALGERIENNE DEMOCRATIQUE ET POPULAIRE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26716" y="278177"/>
            <a:ext cx="48836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Ministère de l’Enseignement Supérieur et de la Recherche Scientifique</a:t>
            </a:r>
            <a:endParaRPr lang="fr-FR" sz="1200" dirty="0"/>
          </a:p>
        </p:txBody>
      </p:sp>
      <p:sp>
        <p:nvSpPr>
          <p:cNvPr id="13" name="Rectangle 12"/>
          <p:cNvSpPr/>
          <p:nvPr/>
        </p:nvSpPr>
        <p:spPr>
          <a:xfrm>
            <a:off x="1937743" y="501523"/>
            <a:ext cx="5072656" cy="675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fr-FR" sz="12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UMMTO</a:t>
            </a:r>
          </a:p>
          <a:p>
            <a:pPr algn="ctr">
              <a:lnSpc>
                <a:spcPct val="107000"/>
              </a:lnSpc>
            </a:pPr>
            <a:r>
              <a:rPr lang="fr-FR" sz="12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FACULTE DE MEDECINE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07000"/>
              </a:lnSpc>
            </a:pPr>
            <a:r>
              <a:rPr lang="fr-FR" sz="12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Département de pharmacie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9DDBF85E-1C09-04B9-F5D5-07984449116A}"/>
              </a:ext>
            </a:extLst>
          </p:cNvPr>
          <p:cNvSpPr txBox="1"/>
          <p:nvPr/>
        </p:nvSpPr>
        <p:spPr>
          <a:xfrm>
            <a:off x="702310" y="1712655"/>
            <a:ext cx="77393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6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Matériels et méthodes</a:t>
            </a:r>
          </a:p>
        </p:txBody>
      </p:sp>
    </p:spTree>
    <p:extLst>
      <p:ext uri="{BB962C8B-B14F-4D97-AF65-F5344CB8AC3E}">
        <p14:creationId xmlns:p14="http://schemas.microsoft.com/office/powerpoint/2010/main" val="6179393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/>
          <p:cNvSpPr/>
          <p:nvPr/>
        </p:nvSpPr>
        <p:spPr>
          <a:xfrm>
            <a:off x="339089" y="1013552"/>
            <a:ext cx="4166810" cy="7711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b="1" dirty="0">
                <a:solidFill>
                  <a:schemeClr val="accent1"/>
                </a:solidFill>
              </a:rPr>
              <a:t>Description de l’étude</a:t>
            </a:r>
          </a:p>
        </p:txBody>
      </p:sp>
      <p:sp>
        <p:nvSpPr>
          <p:cNvPr id="18" name="Ellipse 17"/>
          <p:cNvSpPr/>
          <p:nvPr/>
        </p:nvSpPr>
        <p:spPr>
          <a:xfrm>
            <a:off x="4617178" y="1855729"/>
            <a:ext cx="4336792" cy="7711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accent1"/>
                </a:solidFill>
              </a:rPr>
              <a:t>Description de la population étudiée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81212" y="1673541"/>
            <a:ext cx="3426246" cy="14095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>
                <a:solidFill>
                  <a:schemeClr val="accent1"/>
                </a:solidFill>
              </a:rPr>
              <a:t>Etude descriptive observationnelle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>
                <a:solidFill>
                  <a:schemeClr val="accent1"/>
                </a:solidFill>
              </a:rPr>
              <a:t>Rétrospective et Prospective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04850" y="2758520"/>
            <a:ext cx="3426246" cy="15125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b="1" dirty="0">
                <a:solidFill>
                  <a:srgbClr val="FF0000"/>
                </a:solidFill>
              </a:rPr>
              <a:t>12604</a:t>
            </a:r>
            <a:r>
              <a:rPr lang="fr-FR" b="1" dirty="0">
                <a:solidFill>
                  <a:schemeClr val="accent1"/>
                </a:solidFill>
              </a:rPr>
              <a:t> prélèvements destinés pour un groupage sanguin.  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F5F93C46-99E7-1CB3-739B-AC10AF1227C0}"/>
              </a:ext>
            </a:extLst>
          </p:cNvPr>
          <p:cNvGrpSpPr/>
          <p:nvPr/>
        </p:nvGrpSpPr>
        <p:grpSpPr>
          <a:xfrm>
            <a:off x="152400" y="223520"/>
            <a:ext cx="8839200" cy="508000"/>
            <a:chOff x="152400" y="223520"/>
            <a:chExt cx="8839200" cy="508000"/>
          </a:xfrm>
        </p:grpSpPr>
        <p:sp>
          <p:nvSpPr>
            <p:cNvPr id="22" name="Rectangle : coins arrondis 14">
              <a:extLst>
                <a:ext uri="{FF2B5EF4-FFF2-40B4-BE49-F238E27FC236}">
                  <a16:creationId xmlns:a16="http://schemas.microsoft.com/office/drawing/2014/main" id="{A5CB2470-8F8C-DE77-D5EC-833DBE32B08C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23" name="Rectangle : coins arrondis 15">
              <a:extLst>
                <a:ext uri="{FF2B5EF4-FFF2-40B4-BE49-F238E27FC236}">
                  <a16:creationId xmlns:a16="http://schemas.microsoft.com/office/drawing/2014/main" id="{C3A04E7F-E280-C9C1-C80E-BC5A8783C87D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24" name="Rectangle : coins arrondis 16">
              <a:extLst>
                <a:ext uri="{FF2B5EF4-FFF2-40B4-BE49-F238E27FC236}">
                  <a16:creationId xmlns:a16="http://schemas.microsoft.com/office/drawing/2014/main" id="{F20DFBE8-F241-F015-11C1-D47485192E29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5" name="Rectangle : coins arrondis 17">
              <a:extLst>
                <a:ext uri="{FF2B5EF4-FFF2-40B4-BE49-F238E27FC236}">
                  <a16:creationId xmlns:a16="http://schemas.microsoft.com/office/drawing/2014/main" id="{CE3438A6-A983-F550-85F3-E669794F05B4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6" name="Flèche : droite 18">
              <a:extLst>
                <a:ext uri="{FF2B5EF4-FFF2-40B4-BE49-F238E27FC236}">
                  <a16:creationId xmlns:a16="http://schemas.microsoft.com/office/drawing/2014/main" id="{BD8B2370-D75D-089C-83A3-77E4DA05F61F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7" name="Flèche : droite 19">
              <a:extLst>
                <a:ext uri="{FF2B5EF4-FFF2-40B4-BE49-F238E27FC236}">
                  <a16:creationId xmlns:a16="http://schemas.microsoft.com/office/drawing/2014/main" id="{E68407BF-B118-E9D9-01F9-8C1F0B9845A9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8" name="Flèche : droite 20">
              <a:extLst>
                <a:ext uri="{FF2B5EF4-FFF2-40B4-BE49-F238E27FC236}">
                  <a16:creationId xmlns:a16="http://schemas.microsoft.com/office/drawing/2014/main" id="{F6096CEA-2EE7-B198-973C-C52280FE3691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61FDF66-693F-A2E3-2050-7B6C989CC99D}"/>
              </a:ext>
            </a:extLst>
          </p:cNvPr>
          <p:cNvSpPr txBox="1"/>
          <p:nvPr/>
        </p:nvSpPr>
        <p:spPr>
          <a:xfrm>
            <a:off x="558800" y="1836519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i="1" u="sng" dirty="0">
                <a:solidFill>
                  <a:schemeClr val="bg2"/>
                </a:solidFill>
              </a:rPr>
              <a:t>Conduites adoptées devant les difficultés de groupage sanguin recensées à l’unité d’immunohématologie </a:t>
            </a:r>
            <a:endParaRPr lang="fr-DZ" sz="2800" b="1" i="1" u="sng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14669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 : coins arrondis 86">
            <a:extLst>
              <a:ext uri="{FF2B5EF4-FFF2-40B4-BE49-F238E27FC236}">
                <a16:creationId xmlns:a16="http://schemas.microsoft.com/office/drawing/2014/main" id="{FF0A7B99-CF6D-004D-AE44-B6B1C52DBD44}"/>
              </a:ext>
            </a:extLst>
          </p:cNvPr>
          <p:cNvSpPr/>
          <p:nvPr/>
        </p:nvSpPr>
        <p:spPr>
          <a:xfrm>
            <a:off x="4572000" y="3754994"/>
            <a:ext cx="1246188" cy="333375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ln w="0"/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Fixation élution</a:t>
            </a:r>
            <a:endParaRPr lang="fr-DZ" sz="1200" b="1" dirty="0">
              <a:solidFill>
                <a:schemeClr val="accent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à coins arrondis 6">
            <a:extLst>
              <a:ext uri="{FF2B5EF4-FFF2-40B4-BE49-F238E27FC236}">
                <a16:creationId xmlns:a16="http://schemas.microsoft.com/office/drawing/2014/main" id="{B25F0423-4C5B-C37E-74DA-2F742CF2A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0488" y="1389857"/>
            <a:ext cx="1295400" cy="4460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Epreuve sérique négative 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à coins arrondis 7">
            <a:extLst>
              <a:ext uri="{FF2B5EF4-FFF2-40B4-BE49-F238E27FC236}">
                <a16:creationId xmlns:a16="http://schemas.microsoft.com/office/drawing/2014/main" id="{B76D208D-CB37-AC96-EA97-5996891F28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803" y="1389857"/>
            <a:ext cx="1284287" cy="3619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Excès réactionnel 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à coins arrondis 10">
            <a:extLst>
              <a:ext uri="{FF2B5EF4-FFF2-40B4-BE49-F238E27FC236}">
                <a16:creationId xmlns:a16="http://schemas.microsoft.com/office/drawing/2014/main" id="{658F1758-B6A5-8900-9B6D-37C42D53F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8550" y="128916"/>
            <a:ext cx="4325937" cy="3333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Difficultés avec témoins négatifs 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à coins arrondis 11">
            <a:extLst>
              <a:ext uri="{FF2B5EF4-FFF2-40B4-BE49-F238E27FC236}">
                <a16:creationId xmlns:a16="http://schemas.microsoft.com/office/drawing/2014/main" id="{4CBA5C97-0F42-19BE-C44E-9E8539216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0392" y="690929"/>
            <a:ext cx="1677988" cy="292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Epreuve globulaire 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à coins arrondis 12">
            <a:extLst>
              <a:ext uri="{FF2B5EF4-FFF2-40B4-BE49-F238E27FC236}">
                <a16:creationId xmlns:a16="http://schemas.microsoft.com/office/drawing/2014/main" id="{0913511D-A28B-708F-551C-DF9D6F0DF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9577" y="721324"/>
            <a:ext cx="1828800" cy="2841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Epreuve sérique 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à coins arrondis 13">
            <a:extLst>
              <a:ext uri="{FF2B5EF4-FFF2-40B4-BE49-F238E27FC236}">
                <a16:creationId xmlns:a16="http://schemas.microsoft.com/office/drawing/2014/main" id="{569065B2-2245-7D3F-A03E-EFAD8CD38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484" y="1449230"/>
            <a:ext cx="1346201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Doubles populations 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à coins arrondis 15">
            <a:extLst>
              <a:ext uri="{FF2B5EF4-FFF2-40B4-BE49-F238E27FC236}">
                <a16:creationId xmlns:a16="http://schemas.microsoft.com/office/drawing/2014/main" id="{AE0A6FDF-FA6A-8CBF-33C8-4FB8C49FE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8259" y="1418114"/>
            <a:ext cx="1198563" cy="381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Antigènes faibles 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à coins arrondis 21">
            <a:extLst>
              <a:ext uri="{FF2B5EF4-FFF2-40B4-BE49-F238E27FC236}">
                <a16:creationId xmlns:a16="http://schemas.microsoft.com/office/drawing/2014/main" id="{73114FD7-C608-71B4-F0DA-1C8B0CB75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4817" y="2114899"/>
            <a:ext cx="973138" cy="2889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Nouveau-né</a:t>
            </a: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à coins arrondis 22">
            <a:extLst>
              <a:ext uri="{FF2B5EF4-FFF2-40B4-BE49-F238E27FC236}">
                <a16:creationId xmlns:a16="http://schemas.microsoft.com/office/drawing/2014/main" id="{9E9FB0EB-C36F-4D86-A0DF-FF8D7EB69B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8259" y="2619491"/>
            <a:ext cx="1192213" cy="307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Sujets âgés 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à coins arrondis 23">
            <a:extLst>
              <a:ext uri="{FF2B5EF4-FFF2-40B4-BE49-F238E27FC236}">
                <a16:creationId xmlns:a16="http://schemas.microsoft.com/office/drawing/2014/main" id="{3EC74BFC-8058-5343-A949-85E5C0D3A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8210" y="2070676"/>
            <a:ext cx="1171575" cy="327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Groupes faibles  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à coins arrondis 24">
            <a:extLst>
              <a:ext uri="{FF2B5EF4-FFF2-40B4-BE49-F238E27FC236}">
                <a16:creationId xmlns:a16="http://schemas.microsoft.com/office/drawing/2014/main" id="{639BE484-C7F6-C4B7-D508-CA343608D9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9847" y="2185432"/>
            <a:ext cx="1346200" cy="5445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Présence d’anticorps irréguliers 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à coins arrondis 25">
            <a:extLst>
              <a:ext uri="{FF2B5EF4-FFF2-40B4-BE49-F238E27FC236}">
                <a16:creationId xmlns:a16="http://schemas.microsoft.com/office/drawing/2014/main" id="{75D9F46B-7A3E-51A3-D53D-DC9DC5BA4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9966" y="3003395"/>
            <a:ext cx="705962" cy="406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RAI</a:t>
            </a:r>
            <a:endParaRPr kumimoji="0" lang="fr-FR" altLang="fr-DZ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à coins arrondis 26">
            <a:extLst>
              <a:ext uri="{FF2B5EF4-FFF2-40B4-BE49-F238E27FC236}">
                <a16:creationId xmlns:a16="http://schemas.microsoft.com/office/drawing/2014/main" id="{FDC6AD5B-23D3-EA07-F0B7-86B8776AB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5728" y="2220315"/>
            <a:ext cx="1390650" cy="9334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-Nourrissons</a:t>
            </a:r>
            <a:endParaRPr kumimoji="0" lang="fr-FR" altLang="fr-DZ" sz="6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-Sujets âgés</a:t>
            </a:r>
            <a:endParaRPr kumimoji="0" lang="fr-FR" altLang="fr-DZ" sz="6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-Hémopathies malignes</a:t>
            </a:r>
            <a:endParaRPr kumimoji="0" lang="fr-FR" altLang="fr-DZ" sz="6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3">
            <a:extLst>
              <a:ext uri="{FF2B5EF4-FFF2-40B4-BE49-F238E27FC236}">
                <a16:creationId xmlns:a16="http://schemas.microsoft.com/office/drawing/2014/main" id="{00C080F9-EAA5-8E62-43F0-E14BC9470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315" y="52668"/>
            <a:ext cx="9044940" cy="398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DZ"/>
          </a:p>
        </p:txBody>
      </p: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CEDA69F8-766A-702E-0EBF-F8AE9399F375}"/>
              </a:ext>
            </a:extLst>
          </p:cNvPr>
          <p:cNvCxnSpPr>
            <a:cxnSpLocks/>
          </p:cNvCxnSpPr>
          <p:nvPr/>
        </p:nvCxnSpPr>
        <p:spPr>
          <a:xfrm flipH="1">
            <a:off x="970241" y="978566"/>
            <a:ext cx="1051801" cy="466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id="{3245BF1E-A195-AC35-58AA-6CA428D659FA}"/>
              </a:ext>
            </a:extLst>
          </p:cNvPr>
          <p:cNvCxnSpPr>
            <a:stCxn id="7" idx="2"/>
            <a:endCxn id="10" idx="0"/>
          </p:cNvCxnSpPr>
          <p:nvPr/>
        </p:nvCxnSpPr>
        <p:spPr>
          <a:xfrm>
            <a:off x="2049386" y="983029"/>
            <a:ext cx="1128155" cy="435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2BBE752F-AFDC-7F84-62C8-22838B9C34D2}"/>
              </a:ext>
            </a:extLst>
          </p:cNvPr>
          <p:cNvCxnSpPr>
            <a:stCxn id="8" idx="2"/>
            <a:endCxn id="4" idx="0"/>
          </p:cNvCxnSpPr>
          <p:nvPr/>
        </p:nvCxnSpPr>
        <p:spPr>
          <a:xfrm flipH="1">
            <a:off x="5818188" y="1005487"/>
            <a:ext cx="1065789" cy="384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id="{B1AC67DD-E93E-94F6-D006-27249598CE16}"/>
              </a:ext>
            </a:extLst>
          </p:cNvPr>
          <p:cNvCxnSpPr>
            <a:stCxn id="8" idx="2"/>
            <a:endCxn id="5" idx="0"/>
          </p:cNvCxnSpPr>
          <p:nvPr/>
        </p:nvCxnSpPr>
        <p:spPr>
          <a:xfrm>
            <a:off x="6883977" y="1005487"/>
            <a:ext cx="1438970" cy="384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944728F7-EB0A-61C9-9821-DB033254096E}"/>
              </a:ext>
            </a:extLst>
          </p:cNvPr>
          <p:cNvCxnSpPr>
            <a:stCxn id="10" idx="2"/>
          </p:cNvCxnSpPr>
          <p:nvPr/>
        </p:nvCxnSpPr>
        <p:spPr>
          <a:xfrm flipH="1">
            <a:off x="3177540" y="1799114"/>
            <a:ext cx="1" cy="7726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7E9B2B7C-4F58-6CE6-5BB1-2C2E908C90B5}"/>
              </a:ext>
            </a:extLst>
          </p:cNvPr>
          <p:cNvCxnSpPr>
            <a:stCxn id="10" idx="2"/>
            <a:endCxn id="12" idx="0"/>
          </p:cNvCxnSpPr>
          <p:nvPr/>
        </p:nvCxnSpPr>
        <p:spPr>
          <a:xfrm flipH="1">
            <a:off x="2211386" y="1799114"/>
            <a:ext cx="966155" cy="315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6C2898F4-63D5-7ED5-E45D-5C0BB1BA74FE}"/>
              </a:ext>
            </a:extLst>
          </p:cNvPr>
          <p:cNvCxnSpPr>
            <a:stCxn id="10" idx="2"/>
            <a:endCxn id="14" idx="0"/>
          </p:cNvCxnSpPr>
          <p:nvPr/>
        </p:nvCxnSpPr>
        <p:spPr>
          <a:xfrm>
            <a:off x="3177541" y="1799114"/>
            <a:ext cx="886457" cy="271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FFAB96E2-E372-11CB-DDF9-A435E8818091}"/>
              </a:ext>
            </a:extLst>
          </p:cNvPr>
          <p:cNvCxnSpPr>
            <a:stCxn id="4" idx="2"/>
          </p:cNvCxnSpPr>
          <p:nvPr/>
        </p:nvCxnSpPr>
        <p:spPr>
          <a:xfrm>
            <a:off x="5818188" y="1835945"/>
            <a:ext cx="0" cy="349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avec flèche 82">
            <a:extLst>
              <a:ext uri="{FF2B5EF4-FFF2-40B4-BE49-F238E27FC236}">
                <a16:creationId xmlns:a16="http://schemas.microsoft.com/office/drawing/2014/main" id="{C72109FE-5653-7B41-45FF-6EF6A7E53FEF}"/>
              </a:ext>
            </a:extLst>
          </p:cNvPr>
          <p:cNvCxnSpPr>
            <a:stCxn id="5" idx="2"/>
          </p:cNvCxnSpPr>
          <p:nvPr/>
        </p:nvCxnSpPr>
        <p:spPr>
          <a:xfrm flipH="1">
            <a:off x="8322946" y="1751807"/>
            <a:ext cx="1" cy="433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84">
            <a:extLst>
              <a:ext uri="{FF2B5EF4-FFF2-40B4-BE49-F238E27FC236}">
                <a16:creationId xmlns:a16="http://schemas.microsoft.com/office/drawing/2014/main" id="{4A8A5D07-BF97-B5D9-851D-3E70401B8764}"/>
              </a:ext>
            </a:extLst>
          </p:cNvPr>
          <p:cNvCxnSpPr>
            <a:stCxn id="15" idx="2"/>
          </p:cNvCxnSpPr>
          <p:nvPr/>
        </p:nvCxnSpPr>
        <p:spPr>
          <a:xfrm>
            <a:off x="8322947" y="2729944"/>
            <a:ext cx="0" cy="273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 : coins arrondis 85">
            <a:extLst>
              <a:ext uri="{FF2B5EF4-FFF2-40B4-BE49-F238E27FC236}">
                <a16:creationId xmlns:a16="http://schemas.microsoft.com/office/drawing/2014/main" id="{457F3B6D-F5D0-232E-F8AC-9D7054C03D28}"/>
              </a:ext>
            </a:extLst>
          </p:cNvPr>
          <p:cNvSpPr/>
          <p:nvPr/>
        </p:nvSpPr>
        <p:spPr>
          <a:xfrm>
            <a:off x="3564977" y="3153765"/>
            <a:ext cx="1063083" cy="327026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Carte </a:t>
            </a:r>
            <a:r>
              <a:rPr lang="fr-FR" sz="1200" b="1" dirty="0">
                <a:ln w="0"/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gel</a:t>
            </a:r>
            <a:endParaRPr lang="fr-DZ" sz="1200" b="1" dirty="0">
              <a:ln w="0"/>
              <a:solidFill>
                <a:schemeClr val="accent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Rectangle : coins arrondis 87">
            <a:extLst>
              <a:ext uri="{FF2B5EF4-FFF2-40B4-BE49-F238E27FC236}">
                <a16:creationId xmlns:a16="http://schemas.microsoft.com/office/drawing/2014/main" id="{3DF2BBC9-462D-A0F9-55A5-C73819A48E7B}"/>
              </a:ext>
            </a:extLst>
          </p:cNvPr>
          <p:cNvSpPr/>
          <p:nvPr/>
        </p:nvSpPr>
        <p:spPr>
          <a:xfrm>
            <a:off x="2713739" y="4399893"/>
            <a:ext cx="1063083" cy="333375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ln w="0"/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Recherche d’anti-A1</a:t>
            </a:r>
            <a:endParaRPr lang="fr-DZ" sz="1200" b="1" dirty="0">
              <a:solidFill>
                <a:schemeClr val="accent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Rectangle : coins arrondis 88">
            <a:extLst>
              <a:ext uri="{FF2B5EF4-FFF2-40B4-BE49-F238E27FC236}">
                <a16:creationId xmlns:a16="http://schemas.microsoft.com/office/drawing/2014/main" id="{7725A2AC-22EB-5553-75C7-BBF57C18B82A}"/>
              </a:ext>
            </a:extLst>
          </p:cNvPr>
          <p:cNvSpPr/>
          <p:nvPr/>
        </p:nvSpPr>
        <p:spPr>
          <a:xfrm>
            <a:off x="2694463" y="3777059"/>
            <a:ext cx="1063083" cy="333375"/>
          </a:xfrm>
          <a:prstGeom prst="roundRect">
            <a:avLst/>
          </a:prstGeom>
          <a:ln>
            <a:solidFill>
              <a:schemeClr val="accent1">
                <a:lumMod val="90000"/>
                <a:lumOff val="10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ln w="0"/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faible/ </a:t>
            </a:r>
          </a:p>
          <a:p>
            <a:pPr algn="ctr"/>
            <a:r>
              <a:rPr lang="fr-FR" sz="1000" b="1" dirty="0">
                <a:ln w="0"/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faible B</a:t>
            </a:r>
            <a:endParaRPr lang="fr-DZ" sz="1000" b="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2" name="Connecteur droit avec flèche 91">
            <a:extLst>
              <a:ext uri="{FF2B5EF4-FFF2-40B4-BE49-F238E27FC236}">
                <a16:creationId xmlns:a16="http://schemas.microsoft.com/office/drawing/2014/main" id="{4135CE2E-EBB0-3E92-B0E4-6A89C9C9380E}"/>
              </a:ext>
            </a:extLst>
          </p:cNvPr>
          <p:cNvCxnSpPr>
            <a:stCxn id="14" idx="2"/>
          </p:cNvCxnSpPr>
          <p:nvPr/>
        </p:nvCxnSpPr>
        <p:spPr>
          <a:xfrm flipH="1">
            <a:off x="4063997" y="2397701"/>
            <a:ext cx="1" cy="75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avec flèche 93">
            <a:extLst>
              <a:ext uri="{FF2B5EF4-FFF2-40B4-BE49-F238E27FC236}">
                <a16:creationId xmlns:a16="http://schemas.microsoft.com/office/drawing/2014/main" id="{57332955-D560-FCBE-6A30-29D079B2C4CA}"/>
              </a:ext>
            </a:extLst>
          </p:cNvPr>
          <p:cNvCxnSpPr>
            <a:stCxn id="86" idx="2"/>
            <a:endCxn id="89" idx="0"/>
          </p:cNvCxnSpPr>
          <p:nvPr/>
        </p:nvCxnSpPr>
        <p:spPr>
          <a:xfrm flipH="1">
            <a:off x="3226005" y="3480791"/>
            <a:ext cx="870514" cy="296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avec flèche 95">
            <a:extLst>
              <a:ext uri="{FF2B5EF4-FFF2-40B4-BE49-F238E27FC236}">
                <a16:creationId xmlns:a16="http://schemas.microsoft.com/office/drawing/2014/main" id="{26D89965-403E-07CC-2D70-CD1EC8763956}"/>
              </a:ext>
            </a:extLst>
          </p:cNvPr>
          <p:cNvCxnSpPr>
            <a:stCxn id="86" idx="2"/>
            <a:endCxn id="87" idx="0"/>
          </p:cNvCxnSpPr>
          <p:nvPr/>
        </p:nvCxnSpPr>
        <p:spPr>
          <a:xfrm>
            <a:off x="4096519" y="3480791"/>
            <a:ext cx="1098575" cy="274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avec flèche 97">
            <a:extLst>
              <a:ext uri="{FF2B5EF4-FFF2-40B4-BE49-F238E27FC236}">
                <a16:creationId xmlns:a16="http://schemas.microsoft.com/office/drawing/2014/main" id="{8421F33E-4D0F-ACCE-29C2-53A2F08D355B}"/>
              </a:ext>
            </a:extLst>
          </p:cNvPr>
          <p:cNvCxnSpPr>
            <a:cxnSpLocks/>
            <a:stCxn id="87" idx="1"/>
            <a:endCxn id="89" idx="3"/>
          </p:cNvCxnSpPr>
          <p:nvPr/>
        </p:nvCxnSpPr>
        <p:spPr>
          <a:xfrm flipH="1">
            <a:off x="3757546" y="3921682"/>
            <a:ext cx="814454" cy="22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avec flèche 118">
            <a:extLst>
              <a:ext uri="{FF2B5EF4-FFF2-40B4-BE49-F238E27FC236}">
                <a16:creationId xmlns:a16="http://schemas.microsoft.com/office/drawing/2014/main" id="{A508F8DA-5AEB-8BCA-A5F9-9D25FE52FA73}"/>
              </a:ext>
            </a:extLst>
          </p:cNvPr>
          <p:cNvCxnSpPr>
            <a:cxnSpLocks/>
          </p:cNvCxnSpPr>
          <p:nvPr/>
        </p:nvCxnSpPr>
        <p:spPr>
          <a:xfrm>
            <a:off x="3219091" y="4145858"/>
            <a:ext cx="6913" cy="198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avec flèche 122">
            <a:extLst>
              <a:ext uri="{FF2B5EF4-FFF2-40B4-BE49-F238E27FC236}">
                <a16:creationId xmlns:a16="http://schemas.microsoft.com/office/drawing/2014/main" id="{80EDFBEF-2D95-8C62-F0F3-EDBFB8E82475}"/>
              </a:ext>
            </a:extLst>
          </p:cNvPr>
          <p:cNvCxnSpPr>
            <a:stCxn id="6" idx="2"/>
          </p:cNvCxnSpPr>
          <p:nvPr/>
        </p:nvCxnSpPr>
        <p:spPr>
          <a:xfrm flipH="1">
            <a:off x="2888380" y="462291"/>
            <a:ext cx="1643139" cy="198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avec flèche 124">
            <a:extLst>
              <a:ext uri="{FF2B5EF4-FFF2-40B4-BE49-F238E27FC236}">
                <a16:creationId xmlns:a16="http://schemas.microsoft.com/office/drawing/2014/main" id="{F4AF4049-66B6-5B7D-B124-492B506EF567}"/>
              </a:ext>
            </a:extLst>
          </p:cNvPr>
          <p:cNvCxnSpPr>
            <a:stCxn id="6" idx="2"/>
          </p:cNvCxnSpPr>
          <p:nvPr/>
        </p:nvCxnSpPr>
        <p:spPr>
          <a:xfrm>
            <a:off x="4531519" y="462291"/>
            <a:ext cx="1438058" cy="229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 descr="Une image contenant texte, intérieur, brosse à dents, mur&#10;&#10;Description générée automatiquement">
            <a:extLst>
              <a:ext uri="{FF2B5EF4-FFF2-40B4-BE49-F238E27FC236}">
                <a16:creationId xmlns:a16="http://schemas.microsoft.com/office/drawing/2014/main" id="{5E37F1D2-FAA9-5F55-A557-4DDCA4C35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24" y="3206595"/>
            <a:ext cx="2419673" cy="167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4241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86" grpId="0" animBg="1"/>
      <p:bldP spid="88" grpId="0" animBg="1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6">
            <a:extLst>
              <a:ext uri="{FF2B5EF4-FFF2-40B4-BE49-F238E27FC236}">
                <a16:creationId xmlns:a16="http://schemas.microsoft.com/office/drawing/2014/main" id="{529651DE-71CA-D1D5-EF89-ACE3EA925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5002" y="504995"/>
            <a:ext cx="6129338" cy="331788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Difficultés avec témoin positifs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AutoShape 65">
            <a:extLst>
              <a:ext uri="{FF2B5EF4-FFF2-40B4-BE49-F238E27FC236}">
                <a16:creationId xmlns:a16="http://schemas.microsoft.com/office/drawing/2014/main" id="{E20E8B7B-5AF6-F9B3-B434-77D055BF1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949" y="1044770"/>
            <a:ext cx="1235065" cy="331788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Témoin Allo Positif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AutoShape 64">
            <a:extLst>
              <a:ext uri="{FF2B5EF4-FFF2-40B4-BE49-F238E27FC236}">
                <a16:creationId xmlns:a16="http://schemas.microsoft.com/office/drawing/2014/main" id="{99CE8141-B83F-4647-52E9-6217A19132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8" y="1600041"/>
            <a:ext cx="1285875" cy="368301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Témoin Auto négatif 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AutoShape 63">
            <a:extLst>
              <a:ext uri="{FF2B5EF4-FFF2-40B4-BE49-F238E27FC236}">
                <a16:creationId xmlns:a16="http://schemas.microsoft.com/office/drawing/2014/main" id="{E5377D61-A92D-9D14-35B6-F961DAAAE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27" y="2318372"/>
            <a:ext cx="801093" cy="367255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RAI</a:t>
            </a: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AutoShape 61">
            <a:extLst>
              <a:ext uri="{FF2B5EF4-FFF2-40B4-BE49-F238E27FC236}">
                <a16:creationId xmlns:a16="http://schemas.microsoft.com/office/drawing/2014/main" id="{F77747E7-EDE6-D2C1-FCEB-34107E58E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8874" y="1062028"/>
            <a:ext cx="1359014" cy="331787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Témoin Auto Positif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AutoShape 60">
            <a:extLst>
              <a:ext uri="{FF2B5EF4-FFF2-40B4-BE49-F238E27FC236}">
                <a16:creationId xmlns:a16="http://schemas.microsoft.com/office/drawing/2014/main" id="{BCB77E78-DDD8-6ECE-14B0-21888ABEB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6077" y="1545287"/>
            <a:ext cx="1041389" cy="441326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Témoin ALLO négatif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AutoShape 59">
            <a:extLst>
              <a:ext uri="{FF2B5EF4-FFF2-40B4-BE49-F238E27FC236}">
                <a16:creationId xmlns:a16="http://schemas.microsoft.com/office/drawing/2014/main" id="{FFB1151A-8B6E-DA19-6694-8FCB7A178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7220" y="1537266"/>
            <a:ext cx="1122321" cy="441326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Témoin Allo positif 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AutoShape 58">
            <a:extLst>
              <a:ext uri="{FF2B5EF4-FFF2-40B4-BE49-F238E27FC236}">
                <a16:creationId xmlns:a16="http://schemas.microsoft.com/office/drawing/2014/main" id="{15872282-5D0A-9C46-E824-2EF018CF5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9597" y="2612105"/>
            <a:ext cx="1101726" cy="593724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Avec images de doubles populations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AutoShape 57">
            <a:extLst>
              <a:ext uri="{FF2B5EF4-FFF2-40B4-BE49-F238E27FC236}">
                <a16:creationId xmlns:a16="http://schemas.microsoft.com/office/drawing/2014/main" id="{2B3D9AE4-65EB-4942-7861-9DDEA910D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6024" y="2666644"/>
            <a:ext cx="941386" cy="558797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Sans images de doubles populations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AutoShape 56">
            <a:extLst>
              <a:ext uri="{FF2B5EF4-FFF2-40B4-BE49-F238E27FC236}">
                <a16:creationId xmlns:a16="http://schemas.microsoft.com/office/drawing/2014/main" id="{189658BA-1E9E-C439-52D5-021437B13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3154" y="996173"/>
            <a:ext cx="1735873" cy="431007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Témoin Auto/Allo/ réactifs positifs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AutoShape 55">
            <a:extLst>
              <a:ext uri="{FF2B5EF4-FFF2-40B4-BE49-F238E27FC236}">
                <a16:creationId xmlns:a16="http://schemas.microsoft.com/office/drawing/2014/main" id="{903E49D5-D82B-0E3C-10BD-FE8A82FB5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5478" y="1724829"/>
            <a:ext cx="1352550" cy="65087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Présence d’auto-anticorps froids à titre élevé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AutoShape 54">
            <a:extLst>
              <a:ext uri="{FF2B5EF4-FFF2-40B4-BE49-F238E27FC236}">
                <a16:creationId xmlns:a16="http://schemas.microsoft.com/office/drawing/2014/main" id="{772CA316-B6A0-D759-A9BF-F111E5FBC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9185" y="1794807"/>
            <a:ext cx="1041390" cy="51091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Phénomène de rouleau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AutoShape 53">
            <a:extLst>
              <a:ext uri="{FF2B5EF4-FFF2-40B4-BE49-F238E27FC236}">
                <a16:creationId xmlns:a16="http://schemas.microsoft.com/office/drawing/2014/main" id="{1D44A173-37DA-3374-6C9B-C2615BB03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2112" y="2157911"/>
            <a:ext cx="1252537" cy="688179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Agglutination de toutes les hématies-tests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AutoShape 52">
            <a:extLst>
              <a:ext uri="{FF2B5EF4-FFF2-40B4-BE49-F238E27FC236}">
                <a16:creationId xmlns:a16="http://schemas.microsoft.com/office/drawing/2014/main" id="{CC456394-9EE7-2003-02C3-CA3038E10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357" y="3408731"/>
            <a:ext cx="1139519" cy="73298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Transfusion non Iso-groupe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DZ" sz="1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Greffe non ABO compatible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AutoShape 50">
            <a:extLst>
              <a:ext uri="{FF2B5EF4-FFF2-40B4-BE49-F238E27FC236}">
                <a16:creationId xmlns:a16="http://schemas.microsoft.com/office/drawing/2014/main" id="{C6C6EB8A-EE63-662F-4025-4F864B243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4470" y="3367009"/>
            <a:ext cx="744494" cy="331787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TCD</a:t>
            </a:r>
            <a:endParaRPr kumimoji="0" lang="fr-FR" altLang="fr-DZ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AutoShape 49">
            <a:extLst>
              <a:ext uri="{FF2B5EF4-FFF2-40B4-BE49-F238E27FC236}">
                <a16:creationId xmlns:a16="http://schemas.microsoft.com/office/drawing/2014/main" id="{F936C81A-00CC-A4BF-FBF7-C5FC113712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9354" y="2720618"/>
            <a:ext cx="1093783" cy="450851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Epreuve Globulaire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AutoShape 48">
            <a:extLst>
              <a:ext uri="{FF2B5EF4-FFF2-40B4-BE49-F238E27FC236}">
                <a16:creationId xmlns:a16="http://schemas.microsoft.com/office/drawing/2014/main" id="{01898162-6E61-C5CC-67D6-D9EABABFF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9880" y="2759610"/>
            <a:ext cx="823912" cy="503237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Epreuve sérique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AutoShape 47">
            <a:extLst>
              <a:ext uri="{FF2B5EF4-FFF2-40B4-BE49-F238E27FC236}">
                <a16:creationId xmlns:a16="http://schemas.microsoft.com/office/drawing/2014/main" id="{357D0ACC-886D-D2F9-32BC-C01156C26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2303" y="2738544"/>
            <a:ext cx="893763" cy="503237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Epreuve Globulaire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AutoShape 46">
            <a:extLst>
              <a:ext uri="{FF2B5EF4-FFF2-40B4-BE49-F238E27FC236}">
                <a16:creationId xmlns:a16="http://schemas.microsoft.com/office/drawing/2014/main" id="{16198782-5E8D-B6CA-0D19-38306F153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0811" y="2738544"/>
            <a:ext cx="1016145" cy="45085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Epreuve sérique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AutoShape 45">
            <a:extLst>
              <a:ext uri="{FF2B5EF4-FFF2-40B4-BE49-F238E27FC236}">
                <a16:creationId xmlns:a16="http://schemas.microsoft.com/office/drawing/2014/main" id="{341E18E1-90E0-EDD4-4BF9-764E21082D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9133" y="3601487"/>
            <a:ext cx="1185862" cy="680408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200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Lavage du culot globulaire </a:t>
            </a:r>
            <a:endParaRPr kumimoji="0" lang="fr-FR" altLang="fr-DZ" sz="12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AutoShape 44">
            <a:extLst>
              <a:ext uri="{FF2B5EF4-FFF2-40B4-BE49-F238E27FC236}">
                <a16:creationId xmlns:a16="http://schemas.microsoft.com/office/drawing/2014/main" id="{B6570395-C52A-4911-D4E0-9FEB2A270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3775" y="3631882"/>
            <a:ext cx="1108915" cy="689803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b="1" i="0" u="none" strike="noStrike" cap="none" normalizeH="0" baseline="0" dirty="0" err="1">
                <a:ln>
                  <a:noFill/>
                </a:ln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Auto-allo</a:t>
            </a:r>
            <a:r>
              <a:rPr kumimoji="0" lang="fr-FR" altLang="fr-DZ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adsorption </a:t>
            </a:r>
            <a:r>
              <a:rPr kumimoji="0" lang="fr-FR" altLang="fr-DZ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 sérum</a:t>
            </a:r>
            <a:endParaRPr kumimoji="0" lang="fr-FR" altLang="fr-DZ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AutoShape 43">
            <a:extLst>
              <a:ext uri="{FF2B5EF4-FFF2-40B4-BE49-F238E27FC236}">
                <a16:creationId xmlns:a16="http://schemas.microsoft.com/office/drawing/2014/main" id="{1EFA6F9A-ACAD-A6BC-4F84-87B627A228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3811" y="3601487"/>
            <a:ext cx="1139519" cy="789407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Lavage du culot globulaire</a:t>
            </a:r>
            <a:endParaRPr kumimoji="0" lang="fr-FR" altLang="fr-DZ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AutoShape 42">
            <a:extLst>
              <a:ext uri="{FF2B5EF4-FFF2-40B4-BE49-F238E27FC236}">
                <a16:creationId xmlns:a16="http://schemas.microsoft.com/office/drawing/2014/main" id="{A7A215AE-3DCE-69A8-5AC9-FA497AE52C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7908" y="3580487"/>
            <a:ext cx="924992" cy="741198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Dilution du sérum </a:t>
            </a:r>
            <a:endParaRPr kumimoji="0" lang="fr-FR" altLang="fr-DZ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96">
            <a:extLst>
              <a:ext uri="{FF2B5EF4-FFF2-40B4-BE49-F238E27FC236}">
                <a16:creationId xmlns:a16="http://schemas.microsoft.com/office/drawing/2014/main" id="{D60BABC4-09F8-6453-F47A-4C728D801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9597" y="1047147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DZ" altLang="fr-DZ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780AA1EC-C416-1E67-7A57-1D6BAE5056A8}"/>
              </a:ext>
            </a:extLst>
          </p:cNvPr>
          <p:cNvCxnSpPr>
            <a:cxnSpLocks/>
          </p:cNvCxnSpPr>
          <p:nvPr/>
        </p:nvCxnSpPr>
        <p:spPr>
          <a:xfrm flipH="1">
            <a:off x="1349246" y="837937"/>
            <a:ext cx="3015050" cy="193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ECADEE70-2A55-E50C-BFD4-FCCDEBB94504}"/>
              </a:ext>
            </a:extLst>
          </p:cNvPr>
          <p:cNvCxnSpPr>
            <a:cxnSpLocks/>
          </p:cNvCxnSpPr>
          <p:nvPr/>
        </p:nvCxnSpPr>
        <p:spPr>
          <a:xfrm>
            <a:off x="4377531" y="837937"/>
            <a:ext cx="0" cy="210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:a16="http://schemas.microsoft.com/office/drawing/2014/main" id="{4478180B-2F9F-F2A3-DB1D-CC6C46A31938}"/>
              </a:ext>
            </a:extLst>
          </p:cNvPr>
          <p:cNvCxnSpPr>
            <a:cxnSpLocks/>
          </p:cNvCxnSpPr>
          <p:nvPr/>
        </p:nvCxnSpPr>
        <p:spPr>
          <a:xfrm>
            <a:off x="4377531" y="843576"/>
            <a:ext cx="3474395" cy="143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84">
            <a:extLst>
              <a:ext uri="{FF2B5EF4-FFF2-40B4-BE49-F238E27FC236}">
                <a16:creationId xmlns:a16="http://schemas.microsoft.com/office/drawing/2014/main" id="{55457E2D-06DF-A70D-9A42-5102F916DE30}"/>
              </a:ext>
            </a:extLst>
          </p:cNvPr>
          <p:cNvCxnSpPr>
            <a:stCxn id="5" idx="2"/>
            <a:endCxn id="6" idx="0"/>
          </p:cNvCxnSpPr>
          <p:nvPr/>
        </p:nvCxnSpPr>
        <p:spPr>
          <a:xfrm flipH="1">
            <a:off x="669926" y="1376558"/>
            <a:ext cx="692556" cy="223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>
            <a:extLst>
              <a:ext uri="{FF2B5EF4-FFF2-40B4-BE49-F238E27FC236}">
                <a16:creationId xmlns:a16="http://schemas.microsoft.com/office/drawing/2014/main" id="{3AE9271E-F291-FBEF-B75F-2982399C398A}"/>
              </a:ext>
            </a:extLst>
          </p:cNvPr>
          <p:cNvCxnSpPr>
            <a:cxnSpLocks/>
          </p:cNvCxnSpPr>
          <p:nvPr/>
        </p:nvCxnSpPr>
        <p:spPr>
          <a:xfrm>
            <a:off x="4555951" y="1393815"/>
            <a:ext cx="0" cy="143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avec flèche 90">
            <a:extLst>
              <a:ext uri="{FF2B5EF4-FFF2-40B4-BE49-F238E27FC236}">
                <a16:creationId xmlns:a16="http://schemas.microsoft.com/office/drawing/2014/main" id="{31640395-259B-7DED-3248-45E40DBE1CDB}"/>
              </a:ext>
            </a:extLst>
          </p:cNvPr>
          <p:cNvCxnSpPr>
            <a:cxnSpLocks/>
          </p:cNvCxnSpPr>
          <p:nvPr/>
        </p:nvCxnSpPr>
        <p:spPr>
          <a:xfrm>
            <a:off x="4575747" y="1986613"/>
            <a:ext cx="0" cy="179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avec flèche 95">
            <a:extLst>
              <a:ext uri="{FF2B5EF4-FFF2-40B4-BE49-F238E27FC236}">
                <a16:creationId xmlns:a16="http://schemas.microsoft.com/office/drawing/2014/main" id="{15248EAC-59BA-9D89-A258-668CE2049CAE}"/>
              </a:ext>
            </a:extLst>
          </p:cNvPr>
          <p:cNvCxnSpPr>
            <a:stCxn id="10" idx="2"/>
            <a:endCxn id="12" idx="0"/>
          </p:cNvCxnSpPr>
          <p:nvPr/>
        </p:nvCxnSpPr>
        <p:spPr>
          <a:xfrm flipH="1">
            <a:off x="1830460" y="1986613"/>
            <a:ext cx="1026312" cy="625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avec flèche 97">
            <a:extLst>
              <a:ext uri="{FF2B5EF4-FFF2-40B4-BE49-F238E27FC236}">
                <a16:creationId xmlns:a16="http://schemas.microsoft.com/office/drawing/2014/main" id="{CC96268B-3D30-A515-147D-AE78C463510C}"/>
              </a:ext>
            </a:extLst>
          </p:cNvPr>
          <p:cNvCxnSpPr>
            <a:stCxn id="10" idx="2"/>
            <a:endCxn id="13" idx="0"/>
          </p:cNvCxnSpPr>
          <p:nvPr/>
        </p:nvCxnSpPr>
        <p:spPr>
          <a:xfrm>
            <a:off x="2856772" y="1986613"/>
            <a:ext cx="159945" cy="680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avec flèche 101">
            <a:extLst>
              <a:ext uri="{FF2B5EF4-FFF2-40B4-BE49-F238E27FC236}">
                <a16:creationId xmlns:a16="http://schemas.microsoft.com/office/drawing/2014/main" id="{7CBEA447-340E-5BF8-5CD9-963686297019}"/>
              </a:ext>
            </a:extLst>
          </p:cNvPr>
          <p:cNvCxnSpPr>
            <a:stCxn id="12" idx="2"/>
            <a:endCxn id="18" idx="0"/>
          </p:cNvCxnSpPr>
          <p:nvPr/>
        </p:nvCxnSpPr>
        <p:spPr>
          <a:xfrm>
            <a:off x="1830460" y="3205829"/>
            <a:ext cx="7657" cy="202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avec flèche 104">
            <a:extLst>
              <a:ext uri="{FF2B5EF4-FFF2-40B4-BE49-F238E27FC236}">
                <a16:creationId xmlns:a16="http://schemas.microsoft.com/office/drawing/2014/main" id="{D841B6F4-24B4-69CB-6EAA-CF50A2B63622}"/>
              </a:ext>
            </a:extLst>
          </p:cNvPr>
          <p:cNvCxnSpPr>
            <a:cxnSpLocks/>
            <a:stCxn id="13" idx="2"/>
            <a:endCxn id="20" idx="0"/>
          </p:cNvCxnSpPr>
          <p:nvPr/>
        </p:nvCxnSpPr>
        <p:spPr>
          <a:xfrm>
            <a:off x="3016717" y="3225441"/>
            <a:ext cx="0" cy="141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avec flèche 106">
            <a:extLst>
              <a:ext uri="{FF2B5EF4-FFF2-40B4-BE49-F238E27FC236}">
                <a16:creationId xmlns:a16="http://schemas.microsoft.com/office/drawing/2014/main" id="{6EF97F13-9378-8CB9-4BF4-A3ACB93FCD20}"/>
              </a:ext>
            </a:extLst>
          </p:cNvPr>
          <p:cNvCxnSpPr>
            <a:cxnSpLocks/>
          </p:cNvCxnSpPr>
          <p:nvPr/>
        </p:nvCxnSpPr>
        <p:spPr>
          <a:xfrm>
            <a:off x="599196" y="1986613"/>
            <a:ext cx="0" cy="3317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avec flèche 112">
            <a:extLst>
              <a:ext uri="{FF2B5EF4-FFF2-40B4-BE49-F238E27FC236}">
                <a16:creationId xmlns:a16="http://schemas.microsoft.com/office/drawing/2014/main" id="{FBFB2529-1E33-A85A-7278-67761D50EA64}"/>
              </a:ext>
            </a:extLst>
          </p:cNvPr>
          <p:cNvCxnSpPr>
            <a:stCxn id="14" idx="2"/>
            <a:endCxn id="15" idx="0"/>
          </p:cNvCxnSpPr>
          <p:nvPr/>
        </p:nvCxnSpPr>
        <p:spPr>
          <a:xfrm flipH="1">
            <a:off x="7001753" y="1427180"/>
            <a:ext cx="869338" cy="297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avec flèche 114">
            <a:extLst>
              <a:ext uri="{FF2B5EF4-FFF2-40B4-BE49-F238E27FC236}">
                <a16:creationId xmlns:a16="http://schemas.microsoft.com/office/drawing/2014/main" id="{C5449804-E0D5-812A-978C-5784AF1C1F19}"/>
              </a:ext>
            </a:extLst>
          </p:cNvPr>
          <p:cNvCxnSpPr>
            <a:stCxn id="14" idx="2"/>
            <a:endCxn id="16" idx="0"/>
          </p:cNvCxnSpPr>
          <p:nvPr/>
        </p:nvCxnSpPr>
        <p:spPr>
          <a:xfrm>
            <a:off x="7871091" y="1427180"/>
            <a:ext cx="468789" cy="367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avec flèche 117">
            <a:extLst>
              <a:ext uri="{FF2B5EF4-FFF2-40B4-BE49-F238E27FC236}">
                <a16:creationId xmlns:a16="http://schemas.microsoft.com/office/drawing/2014/main" id="{A64D4275-75B1-1950-1059-AC12F60E0130}"/>
              </a:ext>
            </a:extLst>
          </p:cNvPr>
          <p:cNvCxnSpPr>
            <a:stCxn id="15" idx="2"/>
            <a:endCxn id="21" idx="0"/>
          </p:cNvCxnSpPr>
          <p:nvPr/>
        </p:nvCxnSpPr>
        <p:spPr>
          <a:xfrm flipH="1">
            <a:off x="5666246" y="2375699"/>
            <a:ext cx="1335507" cy="344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eur droit avec flèche 119">
            <a:extLst>
              <a:ext uri="{FF2B5EF4-FFF2-40B4-BE49-F238E27FC236}">
                <a16:creationId xmlns:a16="http://schemas.microsoft.com/office/drawing/2014/main" id="{205B7020-8A9C-EF6A-26C4-9129D159439C}"/>
              </a:ext>
            </a:extLst>
          </p:cNvPr>
          <p:cNvCxnSpPr>
            <a:stCxn id="15" idx="2"/>
            <a:endCxn id="24" idx="0"/>
          </p:cNvCxnSpPr>
          <p:nvPr/>
        </p:nvCxnSpPr>
        <p:spPr>
          <a:xfrm flipH="1">
            <a:off x="6768884" y="2375699"/>
            <a:ext cx="232869" cy="362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avec flèche 121">
            <a:extLst>
              <a:ext uri="{FF2B5EF4-FFF2-40B4-BE49-F238E27FC236}">
                <a16:creationId xmlns:a16="http://schemas.microsoft.com/office/drawing/2014/main" id="{1EE6A425-233C-0C7A-A160-FBADE50BC3FD}"/>
              </a:ext>
            </a:extLst>
          </p:cNvPr>
          <p:cNvCxnSpPr>
            <a:stCxn id="21" idx="2"/>
            <a:endCxn id="25" idx="0"/>
          </p:cNvCxnSpPr>
          <p:nvPr/>
        </p:nvCxnSpPr>
        <p:spPr>
          <a:xfrm flipH="1">
            <a:off x="5262064" y="3171469"/>
            <a:ext cx="404182" cy="430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avec flèche 123">
            <a:extLst>
              <a:ext uri="{FF2B5EF4-FFF2-40B4-BE49-F238E27FC236}">
                <a16:creationId xmlns:a16="http://schemas.microsoft.com/office/drawing/2014/main" id="{90C932DF-D0B0-4073-1261-C6BB97DF005F}"/>
              </a:ext>
            </a:extLst>
          </p:cNvPr>
          <p:cNvCxnSpPr>
            <a:stCxn id="24" idx="2"/>
            <a:endCxn id="26" idx="0"/>
          </p:cNvCxnSpPr>
          <p:nvPr/>
        </p:nvCxnSpPr>
        <p:spPr>
          <a:xfrm flipH="1">
            <a:off x="6488233" y="3189394"/>
            <a:ext cx="280651" cy="442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avec flèche 125">
            <a:extLst>
              <a:ext uri="{FF2B5EF4-FFF2-40B4-BE49-F238E27FC236}">
                <a16:creationId xmlns:a16="http://schemas.microsoft.com/office/drawing/2014/main" id="{1D677DAD-CA6F-3E0B-E0A2-F2BABF63A068}"/>
              </a:ext>
            </a:extLst>
          </p:cNvPr>
          <p:cNvCxnSpPr>
            <a:stCxn id="16" idx="2"/>
            <a:endCxn id="23" idx="0"/>
          </p:cNvCxnSpPr>
          <p:nvPr/>
        </p:nvCxnSpPr>
        <p:spPr>
          <a:xfrm flipH="1">
            <a:off x="7819185" y="2305722"/>
            <a:ext cx="520695" cy="432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avec flèche 127">
            <a:extLst>
              <a:ext uri="{FF2B5EF4-FFF2-40B4-BE49-F238E27FC236}">
                <a16:creationId xmlns:a16="http://schemas.microsoft.com/office/drawing/2014/main" id="{24E7B991-67C9-FEE5-AD77-A830811CD91C}"/>
              </a:ext>
            </a:extLst>
          </p:cNvPr>
          <p:cNvCxnSpPr>
            <a:stCxn id="16" idx="2"/>
            <a:endCxn id="22" idx="0"/>
          </p:cNvCxnSpPr>
          <p:nvPr/>
        </p:nvCxnSpPr>
        <p:spPr>
          <a:xfrm>
            <a:off x="8339880" y="2305722"/>
            <a:ext cx="411956" cy="453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droit avec flèche 129">
            <a:extLst>
              <a:ext uri="{FF2B5EF4-FFF2-40B4-BE49-F238E27FC236}">
                <a16:creationId xmlns:a16="http://schemas.microsoft.com/office/drawing/2014/main" id="{4DF1CFE4-85E1-8BC3-E3CC-4B0BBF86CE8B}"/>
              </a:ext>
            </a:extLst>
          </p:cNvPr>
          <p:cNvCxnSpPr>
            <a:cxnSpLocks/>
          </p:cNvCxnSpPr>
          <p:nvPr/>
        </p:nvCxnSpPr>
        <p:spPr>
          <a:xfrm>
            <a:off x="7868919" y="3228121"/>
            <a:ext cx="0" cy="376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avec flèche 131">
            <a:extLst>
              <a:ext uri="{FF2B5EF4-FFF2-40B4-BE49-F238E27FC236}">
                <a16:creationId xmlns:a16="http://schemas.microsoft.com/office/drawing/2014/main" id="{DC1E04E0-DB23-F89E-6168-5B4A8B64D2F0}"/>
              </a:ext>
            </a:extLst>
          </p:cNvPr>
          <p:cNvCxnSpPr>
            <a:stCxn id="22" idx="2"/>
            <a:endCxn id="28" idx="0"/>
          </p:cNvCxnSpPr>
          <p:nvPr/>
        </p:nvCxnSpPr>
        <p:spPr>
          <a:xfrm>
            <a:off x="8751836" y="3262847"/>
            <a:ext cx="18568" cy="317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 : en angle 133">
            <a:extLst>
              <a:ext uri="{FF2B5EF4-FFF2-40B4-BE49-F238E27FC236}">
                <a16:creationId xmlns:a16="http://schemas.microsoft.com/office/drawing/2014/main" id="{842F0D0E-912E-6949-CB46-4290A8791E3D}"/>
              </a:ext>
            </a:extLst>
          </p:cNvPr>
          <p:cNvCxnSpPr>
            <a:stCxn id="17" idx="3"/>
            <a:endCxn id="15" idx="1"/>
          </p:cNvCxnSpPr>
          <p:nvPr/>
        </p:nvCxnSpPr>
        <p:spPr>
          <a:xfrm flipV="1">
            <a:off x="4904649" y="2050264"/>
            <a:ext cx="1420829" cy="4517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droit avec flèche 152">
            <a:extLst>
              <a:ext uri="{FF2B5EF4-FFF2-40B4-BE49-F238E27FC236}">
                <a16:creationId xmlns:a16="http://schemas.microsoft.com/office/drawing/2014/main" id="{D86E8ED2-561D-D8D9-3106-349A9DF09182}"/>
              </a:ext>
            </a:extLst>
          </p:cNvPr>
          <p:cNvCxnSpPr>
            <a:stCxn id="9" idx="2"/>
            <a:endCxn id="10" idx="0"/>
          </p:cNvCxnSpPr>
          <p:nvPr/>
        </p:nvCxnSpPr>
        <p:spPr>
          <a:xfrm flipH="1">
            <a:off x="2856772" y="1393815"/>
            <a:ext cx="1421609" cy="151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4809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9">
            <a:extLst>
              <a:ext uri="{FF2B5EF4-FFF2-40B4-BE49-F238E27FC236}">
                <a16:creationId xmlns:a16="http://schemas.microsoft.com/office/drawing/2014/main" id="{A49227D0-491D-26F6-5DEA-94A9FCA60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5725" y="144550"/>
            <a:ext cx="3886200" cy="311150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Difficultés de Groupage Rhésus/ KELL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AutoShape 12">
            <a:extLst>
              <a:ext uri="{FF2B5EF4-FFF2-40B4-BE49-F238E27FC236}">
                <a16:creationId xmlns:a16="http://schemas.microsoft.com/office/drawing/2014/main" id="{2AACA918-789D-8F9D-57E5-34EB2EECB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138" y="879839"/>
            <a:ext cx="1276351" cy="52387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Transfusion non iso-phénotype</a:t>
            </a: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AutoShape 28">
            <a:extLst>
              <a:ext uri="{FF2B5EF4-FFF2-40B4-BE49-F238E27FC236}">
                <a16:creationId xmlns:a16="http://schemas.microsoft.com/office/drawing/2014/main" id="{F2034697-099A-8A5F-018F-33ACEDA43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542" y="840369"/>
            <a:ext cx="1409700" cy="61230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Double Population</a:t>
            </a:r>
            <a:endParaRPr kumimoji="0" lang="fr-FR" altLang="fr-DZ" sz="6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RH1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AutoShape 27">
            <a:extLst>
              <a:ext uri="{FF2B5EF4-FFF2-40B4-BE49-F238E27FC236}">
                <a16:creationId xmlns:a16="http://schemas.microsoft.com/office/drawing/2014/main" id="{A9B87401-2797-7A00-CDCB-543BCA766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9226" y="828587"/>
            <a:ext cx="1409700" cy="56197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Faible Réactivité du RH1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AutoShape 26">
            <a:extLst>
              <a:ext uri="{FF2B5EF4-FFF2-40B4-BE49-F238E27FC236}">
                <a16:creationId xmlns:a16="http://schemas.microsoft.com/office/drawing/2014/main" id="{F8FF8184-313D-E4CB-32CD-22D17F773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464" y="1805713"/>
            <a:ext cx="1409701" cy="7620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Doubles Populations</a:t>
            </a:r>
            <a:endParaRPr kumimoji="0" lang="fr-FR" altLang="fr-DZ" sz="6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 </a:t>
            </a:r>
            <a:r>
              <a:rPr kumimoji="0" lang="fr-FR" altLang="fr-DZ" sz="1100" b="1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 </a:t>
            </a:r>
            <a:r>
              <a:rPr kumimoji="0" lang="fr-FR" altLang="fr-DZ" sz="1100" b="1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Kell</a:t>
            </a:r>
            <a:endParaRPr kumimoji="0" lang="fr-FR" altLang="fr-DZ" sz="6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AutoShape 14">
            <a:extLst>
              <a:ext uri="{FF2B5EF4-FFF2-40B4-BE49-F238E27FC236}">
                <a16:creationId xmlns:a16="http://schemas.microsoft.com/office/drawing/2014/main" id="{FADAC082-F3CA-3448-A583-DD4967502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1194" y="1844249"/>
            <a:ext cx="1276350" cy="66675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Transfusion Non Iso-Rhésus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AutoShape 15">
            <a:extLst>
              <a:ext uri="{FF2B5EF4-FFF2-40B4-BE49-F238E27FC236}">
                <a16:creationId xmlns:a16="http://schemas.microsoft.com/office/drawing/2014/main" id="{B36B9A76-1AD5-C03A-4A56-FBE04D038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1390" y="1804988"/>
            <a:ext cx="1084262" cy="885152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Confirmation sur tube et sur carte Gel</a:t>
            </a: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AutoShape 7">
            <a:extLst>
              <a:ext uri="{FF2B5EF4-FFF2-40B4-BE49-F238E27FC236}">
                <a16:creationId xmlns:a16="http://schemas.microsoft.com/office/drawing/2014/main" id="{8D7226C3-BDCE-08AA-EDAE-973B8182A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7826" y="4373562"/>
            <a:ext cx="952500" cy="628650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200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Enquête Familiale</a:t>
            </a:r>
            <a:endParaRPr kumimoji="0" lang="fr-FR" altLang="fr-DZ" sz="12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AutoShape 11">
            <a:extLst>
              <a:ext uri="{FF2B5EF4-FFF2-40B4-BE49-F238E27FC236}">
                <a16:creationId xmlns:a16="http://schemas.microsoft.com/office/drawing/2014/main" id="{003031F5-C7FA-FAEE-8204-AFE125860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5809" y="3104566"/>
            <a:ext cx="1155424" cy="819150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Recherche du « D     Partiel »</a:t>
            </a:r>
            <a:endParaRPr kumimoji="0" lang="fr-FR" altLang="fr-DZ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AutoShape 17">
            <a:extLst>
              <a:ext uri="{FF2B5EF4-FFF2-40B4-BE49-F238E27FC236}">
                <a16:creationId xmlns:a16="http://schemas.microsoft.com/office/drawing/2014/main" id="{5985555F-E156-DC53-5A61-2568F89B9C7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4506" y="2567713"/>
            <a:ext cx="9525" cy="12668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DZ"/>
          </a:p>
        </p:txBody>
      </p:sp>
      <p:sp>
        <p:nvSpPr>
          <p:cNvPr id="29" name="AutoShape 9">
            <a:extLst>
              <a:ext uri="{FF2B5EF4-FFF2-40B4-BE49-F238E27FC236}">
                <a16:creationId xmlns:a16="http://schemas.microsoft.com/office/drawing/2014/main" id="{89821E84-8F3B-3A35-C3CE-F5BB3FEFE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464" y="3826842"/>
            <a:ext cx="1276351" cy="685800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200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Carte provisoire + conseil transfusionnel </a:t>
            </a:r>
            <a:endParaRPr kumimoji="0" lang="fr-FR" altLang="fr-DZ" sz="12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AutoShape 10">
            <a:extLst>
              <a:ext uri="{FF2B5EF4-FFF2-40B4-BE49-F238E27FC236}">
                <a16:creationId xmlns:a16="http://schemas.microsoft.com/office/drawing/2014/main" id="{FD90785E-975A-4DBD-55A7-EFE9CCDF6D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6070" y="1390562"/>
            <a:ext cx="0" cy="3810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DZ"/>
          </a:p>
        </p:txBody>
      </p:sp>
      <p:sp>
        <p:nvSpPr>
          <p:cNvPr id="33" name="Rectangle 30">
            <a:extLst>
              <a:ext uri="{FF2B5EF4-FFF2-40B4-BE49-F238E27FC236}">
                <a16:creationId xmlns:a16="http://schemas.microsoft.com/office/drawing/2014/main" id="{5D71346D-4E0D-8DCE-8AC3-7BFEBCC36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074" y="141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DZ"/>
          </a:p>
        </p:txBody>
      </p:sp>
      <p:sp>
        <p:nvSpPr>
          <p:cNvPr id="34" name="Rectangle 35">
            <a:extLst>
              <a:ext uri="{FF2B5EF4-FFF2-40B4-BE49-F238E27FC236}">
                <a16:creationId xmlns:a16="http://schemas.microsoft.com/office/drawing/2014/main" id="{0455FAC5-063A-FD6F-3488-32A360E89D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074" y="598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DZ" altLang="fr-D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DZ" altLang="fr-D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DZ" altLang="fr-D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39">
            <a:extLst>
              <a:ext uri="{FF2B5EF4-FFF2-40B4-BE49-F238E27FC236}">
                <a16:creationId xmlns:a16="http://schemas.microsoft.com/office/drawing/2014/main" id="{4510D866-44C5-90EA-29FB-04812C860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074" y="44490"/>
            <a:ext cx="18473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105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05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105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105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105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105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05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105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105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05275" algn="l"/>
              </a:tabLst>
            </a:pPr>
            <a:endParaRPr kumimoji="0" lang="fr-DZ" altLang="fr-DZ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05275" algn="l"/>
              </a:tabLst>
            </a:pPr>
            <a:br>
              <a:rPr kumimoji="0" lang="fr-DZ" altLang="fr-D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DZ" altLang="fr-D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05275" algn="l"/>
              </a:tabLst>
            </a:pPr>
            <a:endParaRPr kumimoji="0" lang="fr-FR" altLang="fr-DZ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05275" algn="l"/>
              </a:tabLst>
            </a:pP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42">
            <a:extLst>
              <a:ext uri="{FF2B5EF4-FFF2-40B4-BE49-F238E27FC236}">
                <a16:creationId xmlns:a16="http://schemas.microsoft.com/office/drawing/2014/main" id="{5322AC66-52CA-3451-F5F9-2A837733B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074" y="598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152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52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52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52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52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1152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52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52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52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52525" algn="l"/>
              </a:tabLst>
            </a:pPr>
            <a:endParaRPr kumimoji="0" lang="fr-FR" altLang="fr-DZ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52525" algn="l"/>
              </a:tabLst>
            </a:pPr>
            <a:r>
              <a:rPr kumimoji="0" lang="fr-FR" altLang="fr-DZ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kumimoji="0" lang="fr-FR" altLang="fr-DZ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52525" algn="l"/>
              </a:tabLst>
            </a:pPr>
            <a:endParaRPr kumimoji="0" lang="fr-FR" altLang="fr-D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44">
            <a:extLst>
              <a:ext uri="{FF2B5EF4-FFF2-40B4-BE49-F238E27FC236}">
                <a16:creationId xmlns:a16="http://schemas.microsoft.com/office/drawing/2014/main" id="{42B6FB13-17C9-28C3-FFE6-B2EE54259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074" y="598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DZ" altLang="fr-DZ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DZ" altLang="fr-D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DZ" altLang="fr-D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DZ" altLang="fr-D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48">
            <a:extLst>
              <a:ext uri="{FF2B5EF4-FFF2-40B4-BE49-F238E27FC236}">
                <a16:creationId xmlns:a16="http://schemas.microsoft.com/office/drawing/2014/main" id="{3E846A8D-741C-8B2F-01F4-3C63E60D4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074" y="598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DZ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DZ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fr-FR" altLang="fr-DZ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D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F64341E2-9883-E23D-91AC-F6D40AAF56AA}"/>
              </a:ext>
            </a:extLst>
          </p:cNvPr>
          <p:cNvCxnSpPr>
            <a:cxnSpLocks/>
          </p:cNvCxnSpPr>
          <p:nvPr/>
        </p:nvCxnSpPr>
        <p:spPr>
          <a:xfrm flipH="1">
            <a:off x="1041154" y="484578"/>
            <a:ext cx="3265509" cy="362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018337D7-2861-18AE-3A6B-4A27E5D7D70B}"/>
              </a:ext>
            </a:extLst>
          </p:cNvPr>
          <p:cNvCxnSpPr>
            <a:cxnSpLocks/>
          </p:cNvCxnSpPr>
          <p:nvPr/>
        </p:nvCxnSpPr>
        <p:spPr>
          <a:xfrm>
            <a:off x="4306663" y="484578"/>
            <a:ext cx="0" cy="362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B72683DE-4773-AEAA-42CD-44A951C3CCD0}"/>
              </a:ext>
            </a:extLst>
          </p:cNvPr>
          <p:cNvCxnSpPr>
            <a:cxnSpLocks/>
          </p:cNvCxnSpPr>
          <p:nvPr/>
        </p:nvCxnSpPr>
        <p:spPr>
          <a:xfrm>
            <a:off x="4306663" y="482680"/>
            <a:ext cx="2886858" cy="312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D2A9104A-7FF3-D69E-86D2-EB44C0904DDA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4340392" y="1452674"/>
            <a:ext cx="0" cy="353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325BC207-8327-B987-AA4F-CF1FD09A897A}"/>
              </a:ext>
            </a:extLst>
          </p:cNvPr>
          <p:cNvCxnSpPr>
            <a:cxnSpLocks/>
          </p:cNvCxnSpPr>
          <p:nvPr/>
        </p:nvCxnSpPr>
        <p:spPr>
          <a:xfrm>
            <a:off x="7204076" y="1390562"/>
            <a:ext cx="0" cy="414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id="{F364EB83-53F1-54AD-2CD0-6E4EF2E04400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>
            <a:off x="7193521" y="2690140"/>
            <a:ext cx="0" cy="414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1B2F79EC-B494-10AC-B4C6-4560A862BE40}"/>
              </a:ext>
            </a:extLst>
          </p:cNvPr>
          <p:cNvCxnSpPr>
            <a:stCxn id="13" idx="2"/>
            <a:endCxn id="12" idx="0"/>
          </p:cNvCxnSpPr>
          <p:nvPr/>
        </p:nvCxnSpPr>
        <p:spPr>
          <a:xfrm>
            <a:off x="7193521" y="3923716"/>
            <a:ext cx="10555" cy="449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 descr="Une image contenant texte, bouteille, Équipement de laboratoire, plastique&#10;&#10;Description générée automatiquement">
            <a:extLst>
              <a:ext uri="{FF2B5EF4-FFF2-40B4-BE49-F238E27FC236}">
                <a16:creationId xmlns:a16="http://schemas.microsoft.com/office/drawing/2014/main" id="{1C3CD8D5-86FE-CE2F-CCB4-922C126AC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85" y="2824551"/>
            <a:ext cx="2643858" cy="1982893"/>
          </a:xfrm>
          <a:prstGeom prst="rect">
            <a:avLst/>
          </a:prstGeom>
        </p:spPr>
      </p:pic>
      <p:sp>
        <p:nvSpPr>
          <p:cNvPr id="15" name="Flèche : gauche 14">
            <a:extLst>
              <a:ext uri="{FF2B5EF4-FFF2-40B4-BE49-F238E27FC236}">
                <a16:creationId xmlns:a16="http://schemas.microsoft.com/office/drawing/2014/main" id="{0F9C27D0-A12B-3843-B732-DFC75F409857}"/>
              </a:ext>
            </a:extLst>
          </p:cNvPr>
          <p:cNvSpPr/>
          <p:nvPr/>
        </p:nvSpPr>
        <p:spPr>
          <a:xfrm>
            <a:off x="5919527" y="3514141"/>
            <a:ext cx="293377" cy="15794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DZ"/>
          </a:p>
        </p:txBody>
      </p:sp>
    </p:spTree>
    <p:extLst>
      <p:ext uri="{BB962C8B-B14F-4D97-AF65-F5344CB8AC3E}">
        <p14:creationId xmlns:p14="http://schemas.microsoft.com/office/powerpoint/2010/main" val="3611755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3" grpId="0" animBg="1"/>
      <p:bldP spid="29" grpId="0" animBg="1"/>
      <p:bldP spid="30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3422693-3BC1-3C65-690C-0CE841C3512C}"/>
              </a:ext>
            </a:extLst>
          </p:cNvPr>
          <p:cNvSpPr txBox="1"/>
          <p:nvPr/>
        </p:nvSpPr>
        <p:spPr>
          <a:xfrm>
            <a:off x="1338580" y="2156251"/>
            <a:ext cx="693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effectLst>
                  <a:reflection blurRad="6350" stA="55000" endA="300" endPos="45500" dir="5400000" sy="-100000" algn="bl" rotWithShape="0"/>
                </a:effectLst>
              </a:rPr>
              <a:t>Résultats et discussion</a:t>
            </a:r>
            <a:endParaRPr lang="fr-DZ" sz="4800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528235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5A919C10-C104-ED6B-639B-B3E71712FDA9}"/>
              </a:ext>
            </a:extLst>
          </p:cNvPr>
          <p:cNvSpPr txBox="1"/>
          <p:nvPr/>
        </p:nvSpPr>
        <p:spPr>
          <a:xfrm>
            <a:off x="1524000" y="3108960"/>
            <a:ext cx="6096000" cy="1211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x-none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79C52E6A-576E-23BF-E2E9-668E03270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363" y="22971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683A886E-92F5-D1FD-F474-556515D193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823" y="2297113"/>
            <a:ext cx="10663063" cy="6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2F7EE308-DC0D-633A-1632-EA05EED98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03231"/>
              </p:ext>
            </p:extLst>
          </p:nvPr>
        </p:nvGraphicFramePr>
        <p:xfrm>
          <a:off x="789940" y="1414350"/>
          <a:ext cx="3880210" cy="3106599"/>
        </p:xfrm>
        <a:graphic>
          <a:graphicData uri="http://schemas.openxmlformats.org/drawingml/2006/table">
            <a:tbl>
              <a:tblPr firstRow="1" firstCol="1" bandRow="1">
                <a:tableStyleId>{B922F8E4-A26B-41BF-9A7F-D1BD76C385B7}</a:tableStyleId>
              </a:tblPr>
              <a:tblGrid>
                <a:gridCol w="1940105">
                  <a:extLst>
                    <a:ext uri="{9D8B030D-6E8A-4147-A177-3AD203B41FA5}">
                      <a16:colId xmlns:a16="http://schemas.microsoft.com/office/drawing/2014/main" val="431007004"/>
                    </a:ext>
                  </a:extLst>
                </a:gridCol>
                <a:gridCol w="1940105">
                  <a:extLst>
                    <a:ext uri="{9D8B030D-6E8A-4147-A177-3AD203B41FA5}">
                      <a16:colId xmlns:a16="http://schemas.microsoft.com/office/drawing/2014/main" val="782359190"/>
                    </a:ext>
                  </a:extLst>
                </a:gridCol>
              </a:tblGrid>
              <a:tr h="1065411">
                <a:tc>
                  <a:txBody>
                    <a:bodyPr/>
                    <a:lstStyle/>
                    <a:p>
                      <a:pPr marL="196850"/>
                      <a:r>
                        <a:rPr lang="fr-FR" sz="1600" b="1" kern="100" dirty="0">
                          <a:effectLst/>
                        </a:rPr>
                        <a:t>Groupe</a:t>
                      </a:r>
                      <a:endParaRPr lang="x-none" sz="1600" b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6850"/>
                      <a:r>
                        <a:rPr lang="fr-FR" sz="1600" b="1" kern="100" dirty="0">
                          <a:effectLst/>
                        </a:rPr>
                        <a:t>Notre étude</a:t>
                      </a:r>
                      <a:endParaRPr lang="x-none" sz="1600" b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8470540"/>
                  </a:ext>
                </a:extLst>
              </a:tr>
              <a:tr h="510297">
                <a:tc>
                  <a:txBody>
                    <a:bodyPr/>
                    <a:lstStyle/>
                    <a:p>
                      <a:pPr marL="196850"/>
                      <a:r>
                        <a:rPr lang="fr-FR" sz="1600" b="1" kern="100" dirty="0">
                          <a:effectLst/>
                        </a:rPr>
                        <a:t>O</a:t>
                      </a:r>
                      <a:endParaRPr lang="x-none" sz="1600" b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6850"/>
                      <a:r>
                        <a:rPr lang="fr-FR" sz="1600" kern="100" dirty="0">
                          <a:effectLst/>
                        </a:rPr>
                        <a:t>42,10%</a:t>
                      </a:r>
                      <a:endParaRPr lang="x-none" sz="16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8221528"/>
                  </a:ext>
                </a:extLst>
              </a:tr>
              <a:tr h="510297">
                <a:tc>
                  <a:txBody>
                    <a:bodyPr/>
                    <a:lstStyle/>
                    <a:p>
                      <a:pPr marL="196850"/>
                      <a:r>
                        <a:rPr lang="fr-FR" sz="1600" b="1" kern="100" dirty="0">
                          <a:effectLst/>
                        </a:rPr>
                        <a:t>A</a:t>
                      </a:r>
                      <a:endParaRPr lang="x-none" sz="1600" b="1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6850"/>
                      <a:r>
                        <a:rPr lang="fr-FR" sz="1600" kern="100" dirty="0">
                          <a:effectLst/>
                        </a:rPr>
                        <a:t>36,79%</a:t>
                      </a:r>
                      <a:endParaRPr lang="x-none" sz="16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40846"/>
                  </a:ext>
                </a:extLst>
              </a:tr>
              <a:tr h="510297">
                <a:tc>
                  <a:txBody>
                    <a:bodyPr/>
                    <a:lstStyle/>
                    <a:p>
                      <a:pPr marL="196850"/>
                      <a:r>
                        <a:rPr lang="fr-FR" sz="1600" b="1" kern="100" dirty="0">
                          <a:effectLst/>
                        </a:rPr>
                        <a:t>B</a:t>
                      </a:r>
                      <a:endParaRPr lang="x-none" sz="1600" b="1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6850"/>
                      <a:r>
                        <a:rPr lang="fr-FR" sz="1600" kern="100" dirty="0">
                          <a:effectLst/>
                        </a:rPr>
                        <a:t>16,11%</a:t>
                      </a:r>
                      <a:endParaRPr lang="x-none" sz="16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6428252"/>
                  </a:ext>
                </a:extLst>
              </a:tr>
              <a:tr h="510297">
                <a:tc>
                  <a:txBody>
                    <a:bodyPr/>
                    <a:lstStyle/>
                    <a:p>
                      <a:pPr marL="196850"/>
                      <a:r>
                        <a:rPr lang="fr-FR" sz="1600" b="1" kern="100" dirty="0">
                          <a:effectLst/>
                        </a:rPr>
                        <a:t>AB</a:t>
                      </a:r>
                      <a:endParaRPr lang="x-none" sz="1600" b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6850"/>
                      <a:r>
                        <a:rPr lang="fr-FR" sz="1600" kern="100" dirty="0">
                          <a:effectLst/>
                        </a:rPr>
                        <a:t>5,00%</a:t>
                      </a:r>
                      <a:endParaRPr lang="x-none" sz="16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700087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789940" y="800100"/>
            <a:ext cx="673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>
                <a:latin typeface="Arial Black" panose="020B0A04020102020204" pitchFamily="34" charset="0"/>
              </a:rPr>
              <a:t>Fréquences des groupes sanguins ABO </a:t>
            </a:r>
            <a:r>
              <a:rPr lang="fr-FR" dirty="0"/>
              <a:t>:</a:t>
            </a:r>
          </a:p>
        </p:txBody>
      </p: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69363"/>
              </p:ext>
            </p:extLst>
          </p:nvPr>
        </p:nvGraphicFramePr>
        <p:xfrm>
          <a:off x="4813690" y="1414351"/>
          <a:ext cx="4055991" cy="2636681"/>
        </p:xfrm>
        <a:graphic>
          <a:graphicData uri="http://schemas.openxmlformats.org/drawingml/2006/table">
            <a:tbl>
              <a:tblPr firstRow="1" firstCol="1" bandRow="1">
                <a:tableStyleId>{B922F8E4-A26B-41BF-9A7F-D1BD76C385B7}</a:tableStyleId>
              </a:tblPr>
              <a:tblGrid>
                <a:gridCol w="886719">
                  <a:extLst>
                    <a:ext uri="{9D8B030D-6E8A-4147-A177-3AD203B41FA5}">
                      <a16:colId xmlns:a16="http://schemas.microsoft.com/office/drawing/2014/main" val="631982158"/>
                    </a:ext>
                  </a:extLst>
                </a:gridCol>
                <a:gridCol w="1041708">
                  <a:extLst>
                    <a:ext uri="{9D8B030D-6E8A-4147-A177-3AD203B41FA5}">
                      <a16:colId xmlns:a16="http://schemas.microsoft.com/office/drawing/2014/main" val="3024873140"/>
                    </a:ext>
                  </a:extLst>
                </a:gridCol>
                <a:gridCol w="1063782">
                  <a:extLst>
                    <a:ext uri="{9D8B030D-6E8A-4147-A177-3AD203B41FA5}">
                      <a16:colId xmlns:a16="http://schemas.microsoft.com/office/drawing/2014/main" val="1647450029"/>
                    </a:ext>
                  </a:extLst>
                </a:gridCol>
                <a:gridCol w="1063782">
                  <a:extLst>
                    <a:ext uri="{9D8B030D-6E8A-4147-A177-3AD203B41FA5}">
                      <a16:colId xmlns:a16="http://schemas.microsoft.com/office/drawing/2014/main" val="1647623311"/>
                    </a:ext>
                  </a:extLst>
                </a:gridCol>
              </a:tblGrid>
              <a:tr h="8208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kern="100" dirty="0">
                          <a:solidFill>
                            <a:schemeClr val="accent4"/>
                          </a:solidFill>
                          <a:effectLst/>
                        </a:rPr>
                        <a:t>Groupe sanguin</a:t>
                      </a:r>
                      <a:endParaRPr lang="fr-FR" sz="1100" b="1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kern="100" dirty="0">
                          <a:solidFill>
                            <a:schemeClr val="accent4"/>
                          </a:solidFill>
                          <a:effectLst/>
                        </a:rPr>
                        <a:t>Etude de </a:t>
                      </a:r>
                      <a:r>
                        <a:rPr lang="fr-FR" sz="1100" b="1" kern="100" dirty="0" err="1">
                          <a:solidFill>
                            <a:schemeClr val="accent4"/>
                          </a:solidFill>
                          <a:effectLst/>
                        </a:rPr>
                        <a:t>Airech</a:t>
                      </a:r>
                      <a:r>
                        <a:rPr lang="fr-FR" sz="1100" b="1" kern="100" dirty="0">
                          <a:solidFill>
                            <a:schemeClr val="accent4"/>
                          </a:solidFill>
                          <a:effectLst/>
                        </a:rPr>
                        <a:t> et al (Tizi Ouzou, 1996)</a:t>
                      </a:r>
                      <a:endParaRPr lang="fr-FR" sz="1100" b="1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kern="100" dirty="0">
                          <a:solidFill>
                            <a:schemeClr val="accent4"/>
                          </a:solidFill>
                          <a:effectLst/>
                        </a:rPr>
                        <a:t>Etude de </a:t>
                      </a:r>
                      <a:r>
                        <a:rPr lang="fr-FR" sz="1100" b="1" kern="100" dirty="0" err="1">
                          <a:solidFill>
                            <a:schemeClr val="accent4"/>
                          </a:solidFill>
                          <a:effectLst/>
                        </a:rPr>
                        <a:t>Metri</a:t>
                      </a:r>
                      <a:r>
                        <a:rPr lang="fr-FR" sz="1100" b="1" kern="100" dirty="0">
                          <a:solidFill>
                            <a:schemeClr val="accent4"/>
                          </a:solidFill>
                          <a:effectLst/>
                        </a:rPr>
                        <a:t> et al (Ouest algérien, 2009)</a:t>
                      </a:r>
                      <a:endParaRPr lang="fr-FR" sz="1100" b="1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kern="100" dirty="0">
                          <a:solidFill>
                            <a:schemeClr val="accent4"/>
                          </a:solidFill>
                          <a:effectLst/>
                        </a:rPr>
                        <a:t>Etude de </a:t>
                      </a:r>
                      <a:r>
                        <a:rPr lang="fr-FR" sz="1100" b="1" kern="100" dirty="0" err="1">
                          <a:solidFill>
                            <a:schemeClr val="accent4"/>
                          </a:solidFill>
                          <a:effectLst/>
                        </a:rPr>
                        <a:t>Talbi</a:t>
                      </a:r>
                      <a:r>
                        <a:rPr lang="fr-FR" sz="1100" b="1" kern="100" dirty="0">
                          <a:solidFill>
                            <a:schemeClr val="accent4"/>
                          </a:solidFill>
                          <a:effectLst/>
                        </a:rPr>
                        <a:t> et al (Boufarik, Algérie 2018)</a:t>
                      </a:r>
                      <a:endParaRPr lang="fr-FR" sz="1100" b="1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794859"/>
                  </a:ext>
                </a:extLst>
              </a:tr>
              <a:tr h="4371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kern="100">
                          <a:solidFill>
                            <a:schemeClr val="accent4"/>
                          </a:solidFill>
                          <a:effectLst/>
                        </a:rPr>
                        <a:t>O</a:t>
                      </a:r>
                      <a:endParaRPr lang="fr-FR" sz="1100" b="1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 dirty="0">
                          <a:solidFill>
                            <a:schemeClr val="accent4"/>
                          </a:solidFill>
                          <a:effectLst/>
                        </a:rPr>
                        <a:t>40,84%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>
                          <a:solidFill>
                            <a:schemeClr val="accent4"/>
                          </a:solidFill>
                          <a:effectLst/>
                        </a:rPr>
                        <a:t>41,15%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>
                          <a:solidFill>
                            <a:schemeClr val="accent4"/>
                          </a:solidFill>
                          <a:effectLst/>
                        </a:rPr>
                        <a:t>42,5%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313441"/>
                  </a:ext>
                </a:extLst>
              </a:tr>
              <a:tr h="4371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kern="100" dirty="0">
                          <a:solidFill>
                            <a:schemeClr val="accent4"/>
                          </a:solidFill>
                          <a:effectLst/>
                        </a:rPr>
                        <a:t>A</a:t>
                      </a:r>
                      <a:endParaRPr lang="fr-FR" sz="1100" b="1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 dirty="0">
                          <a:solidFill>
                            <a:schemeClr val="accent4"/>
                          </a:solidFill>
                          <a:effectLst/>
                        </a:rPr>
                        <a:t>36,63%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>
                          <a:solidFill>
                            <a:schemeClr val="accent4"/>
                          </a:solidFill>
                          <a:effectLst/>
                        </a:rPr>
                        <a:t>38,09%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>
                          <a:solidFill>
                            <a:schemeClr val="accent4"/>
                          </a:solidFill>
                          <a:effectLst/>
                        </a:rPr>
                        <a:t>35%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845392"/>
                  </a:ext>
                </a:extLst>
              </a:tr>
              <a:tr h="4371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kern="100">
                          <a:solidFill>
                            <a:schemeClr val="accent4"/>
                          </a:solidFill>
                          <a:effectLst/>
                        </a:rPr>
                        <a:t>B</a:t>
                      </a:r>
                      <a:endParaRPr lang="fr-FR" sz="1100" b="1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 dirty="0">
                          <a:solidFill>
                            <a:schemeClr val="accent4"/>
                          </a:solidFill>
                          <a:effectLst/>
                        </a:rPr>
                        <a:t>16,42%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 dirty="0">
                          <a:solidFill>
                            <a:schemeClr val="accent4"/>
                          </a:solidFill>
                          <a:effectLst/>
                        </a:rPr>
                        <a:t>13,91%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>
                          <a:solidFill>
                            <a:schemeClr val="accent4"/>
                          </a:solidFill>
                          <a:effectLst/>
                        </a:rPr>
                        <a:t>15,66%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678957"/>
                  </a:ext>
                </a:extLst>
              </a:tr>
              <a:tr h="4371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kern="100">
                          <a:solidFill>
                            <a:schemeClr val="accent4"/>
                          </a:solidFill>
                          <a:effectLst/>
                        </a:rPr>
                        <a:t>AB</a:t>
                      </a:r>
                      <a:endParaRPr lang="fr-FR" sz="1100" b="1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>
                          <a:solidFill>
                            <a:schemeClr val="accent4"/>
                          </a:solidFill>
                          <a:effectLst/>
                        </a:rPr>
                        <a:t>6,10%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 dirty="0">
                          <a:solidFill>
                            <a:schemeClr val="accent4"/>
                          </a:solidFill>
                          <a:effectLst/>
                        </a:rPr>
                        <a:t>6,85%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kern="100" dirty="0">
                          <a:solidFill>
                            <a:schemeClr val="accent4"/>
                          </a:solidFill>
                          <a:effectLst/>
                        </a:rPr>
                        <a:t>5%</a:t>
                      </a:r>
                      <a:endParaRPr lang="fr-FR" sz="1100" kern="1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102745"/>
                  </a:ext>
                </a:extLst>
              </a:tr>
            </a:tbl>
          </a:graphicData>
        </a:graphic>
      </p:graphicFrame>
      <p:grpSp>
        <p:nvGrpSpPr>
          <p:cNvPr id="19" name="Groupe 18">
            <a:extLst>
              <a:ext uri="{FF2B5EF4-FFF2-40B4-BE49-F238E27FC236}">
                <a16:creationId xmlns:a16="http://schemas.microsoft.com/office/drawing/2014/main" id="{1774515A-EAF7-048F-F85F-E79CA1B65241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F005252D-5CA0-2C4C-DB9D-91BCA4179D92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E6D8D122-0CB1-51D9-B7A7-6A8324DB7699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C5382B79-2DD8-464F-A681-7FEB5771C690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3" name="Rectangle : coins arrondis 22">
              <a:extLst>
                <a:ext uri="{FF2B5EF4-FFF2-40B4-BE49-F238E27FC236}">
                  <a16:creationId xmlns:a16="http://schemas.microsoft.com/office/drawing/2014/main" id="{11EA5984-D70C-9088-9C34-97E93B3EAB73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4" name="Flèche : droite 23">
              <a:extLst>
                <a:ext uri="{FF2B5EF4-FFF2-40B4-BE49-F238E27FC236}">
                  <a16:creationId xmlns:a16="http://schemas.microsoft.com/office/drawing/2014/main" id="{5FC0DC3F-AC33-F322-1346-9059ABAED433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5" name="Flèche : droite 24">
              <a:extLst>
                <a:ext uri="{FF2B5EF4-FFF2-40B4-BE49-F238E27FC236}">
                  <a16:creationId xmlns:a16="http://schemas.microsoft.com/office/drawing/2014/main" id="{7C95D1BA-16C5-1C99-395A-674A2BBE7718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6" name="Flèche : droite 25">
              <a:extLst>
                <a:ext uri="{FF2B5EF4-FFF2-40B4-BE49-F238E27FC236}">
                  <a16:creationId xmlns:a16="http://schemas.microsoft.com/office/drawing/2014/main" id="{17DDBD6F-9D31-8FFB-C60E-7817B9802E6F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96AC710F-7FC0-B916-4BE3-79BAFD51C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086373"/>
              </p:ext>
            </p:extLst>
          </p:nvPr>
        </p:nvGraphicFramePr>
        <p:xfrm>
          <a:off x="1493978" y="1447503"/>
          <a:ext cx="5565140" cy="2897822"/>
        </p:xfrm>
        <a:graphic>
          <a:graphicData uri="http://schemas.openxmlformats.org/drawingml/2006/table">
            <a:tbl>
              <a:tblPr firstRow="1" firstCol="1" bandRow="1">
                <a:tableStyleId>{B922F8E4-A26B-41BF-9A7F-D1BD76C385B7}</a:tableStyleId>
              </a:tblPr>
              <a:tblGrid>
                <a:gridCol w="1854835">
                  <a:extLst>
                    <a:ext uri="{9D8B030D-6E8A-4147-A177-3AD203B41FA5}">
                      <a16:colId xmlns:a16="http://schemas.microsoft.com/office/drawing/2014/main" val="987727649"/>
                    </a:ext>
                  </a:extLst>
                </a:gridCol>
                <a:gridCol w="1854835">
                  <a:extLst>
                    <a:ext uri="{9D8B030D-6E8A-4147-A177-3AD203B41FA5}">
                      <a16:colId xmlns:a16="http://schemas.microsoft.com/office/drawing/2014/main" val="372805523"/>
                    </a:ext>
                  </a:extLst>
                </a:gridCol>
                <a:gridCol w="1855470">
                  <a:extLst>
                    <a:ext uri="{9D8B030D-6E8A-4147-A177-3AD203B41FA5}">
                      <a16:colId xmlns:a16="http://schemas.microsoft.com/office/drawing/2014/main" val="3666236984"/>
                    </a:ext>
                  </a:extLst>
                </a:gridCol>
              </a:tblGrid>
              <a:tr h="19462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Phénotype rhésus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Effectif (ni)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Pourcentage (%)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511346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2260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40,65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609604"/>
                  </a:ext>
                </a:extLst>
              </a:tr>
              <a:tr h="2152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 err="1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1164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20,94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694798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 err="1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791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14,23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1269698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 err="1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375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6,75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695076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 err="1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356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6,40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590925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 err="1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48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0,86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132790"/>
                  </a:ext>
                </a:extLst>
              </a:tr>
              <a:tr h="2152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 err="1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1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0,02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383559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 err="1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535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9,62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50321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 err="1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13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0,23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524377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 err="1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13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0,23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1832629"/>
                  </a:ext>
                </a:extLst>
              </a:tr>
              <a:tr h="2152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 err="1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2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0,04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00416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 err="1">
                          <a:effectLst/>
                        </a:rPr>
                        <a:t>dCcEe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1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0,02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053073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Total (N)</a:t>
                      </a:r>
                      <a:endParaRPr lang="x-none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5559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100,00</a:t>
                      </a:r>
                      <a:endParaRPr lang="x-none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06296"/>
                  </a:ext>
                </a:extLst>
              </a:tr>
            </a:tbl>
          </a:graphicData>
        </a:graphic>
      </p:graphicFrame>
      <p:sp>
        <p:nvSpPr>
          <p:cNvPr id="2" name="Ellipse 1"/>
          <p:cNvSpPr/>
          <p:nvPr/>
        </p:nvSpPr>
        <p:spPr>
          <a:xfrm>
            <a:off x="1008652" y="1518214"/>
            <a:ext cx="6375828" cy="4236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à coins arrondis 15"/>
          <p:cNvSpPr/>
          <p:nvPr/>
        </p:nvSpPr>
        <p:spPr>
          <a:xfrm>
            <a:off x="6521986" y="1722214"/>
            <a:ext cx="2203373" cy="17260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6491711" y="1416858"/>
            <a:ext cx="2485958" cy="121024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Le phénotype </a:t>
            </a:r>
            <a:r>
              <a:rPr lang="fr-FR" b="1" dirty="0">
                <a:solidFill>
                  <a:schemeClr val="accent1"/>
                </a:solidFill>
              </a:rPr>
              <a:t>DCcee</a:t>
            </a:r>
            <a:r>
              <a:rPr lang="fr-FR" dirty="0">
                <a:solidFill>
                  <a:schemeClr val="accent1"/>
                </a:solidFill>
              </a:rPr>
              <a:t> est le plus fréquent en Algérie.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563803" y="2664375"/>
            <a:ext cx="1994053" cy="85931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Etude de Airech et Al(Algérie ,1982):</a:t>
            </a:r>
          </a:p>
          <a:p>
            <a:pPr algn="ctr"/>
            <a:r>
              <a:rPr lang="fr-FR" b="1" dirty="0">
                <a:solidFill>
                  <a:schemeClr val="accent1"/>
                </a:solidFill>
              </a:rPr>
              <a:t>41,37%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3104921" y="3611201"/>
            <a:ext cx="1994053" cy="85931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accent1"/>
                </a:solidFill>
              </a:rPr>
              <a:t>Moussouni</a:t>
            </a:r>
            <a:r>
              <a:rPr lang="fr-FR" dirty="0">
                <a:solidFill>
                  <a:schemeClr val="accent1"/>
                </a:solidFill>
              </a:rPr>
              <a:t> et al (Tlemcen 2011): </a:t>
            </a:r>
            <a:r>
              <a:rPr lang="fr-FR" b="1" dirty="0">
                <a:solidFill>
                  <a:schemeClr val="accent1"/>
                </a:solidFill>
              </a:rPr>
              <a:t>34,78%</a:t>
            </a:r>
          </a:p>
        </p:txBody>
      </p:sp>
      <p:sp>
        <p:nvSpPr>
          <p:cNvPr id="26" name="Rectangle à coins arrondis 25"/>
          <p:cNvSpPr/>
          <p:nvPr/>
        </p:nvSpPr>
        <p:spPr>
          <a:xfrm>
            <a:off x="5919883" y="2751886"/>
            <a:ext cx="1994053" cy="85931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Metri et al (Ouest algérien 2009) :</a:t>
            </a:r>
          </a:p>
          <a:p>
            <a:pPr algn="ctr"/>
            <a:r>
              <a:rPr lang="fr-FR" b="1" dirty="0">
                <a:solidFill>
                  <a:schemeClr val="accent1"/>
                </a:solidFill>
              </a:rPr>
              <a:t>36%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407624" y="848299"/>
            <a:ext cx="626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/>
              <a:t>Phénotype Rhésus: 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6E329A2-50B3-F80F-AC2A-506EB7F4B592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C4BF6414-E9E0-5929-6755-267322EDA5A9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979BAF8F-F2FA-2D3D-AD90-803E04B15AD1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FF45C8F3-4C9A-3C6D-7590-C3BAD01AA88B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5611E9F6-B8E9-DCC0-FCAE-1D1C76B317A3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6D4EA974-6750-809E-7F96-805818F11489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2" name="Flèche : droite 21">
              <a:extLst>
                <a:ext uri="{FF2B5EF4-FFF2-40B4-BE49-F238E27FC236}">
                  <a16:creationId xmlns:a16="http://schemas.microsoft.com/office/drawing/2014/main" id="{4D7FBBE9-3F62-F23C-7125-80868D981999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3" name="Flèche : droite 22">
              <a:extLst>
                <a:ext uri="{FF2B5EF4-FFF2-40B4-BE49-F238E27FC236}">
                  <a16:creationId xmlns:a16="http://schemas.microsoft.com/office/drawing/2014/main" id="{997340D9-727B-077D-144D-00EF4F5B85F1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  <p:extLst>
      <p:ext uri="{BB962C8B-B14F-4D97-AF65-F5344CB8AC3E}">
        <p14:creationId xmlns:p14="http://schemas.microsoft.com/office/powerpoint/2010/main" val="32808391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24" grpId="0" animBg="1"/>
      <p:bldP spid="2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2540" y="925417"/>
            <a:ext cx="3454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Système KELL: </a:t>
            </a: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568691"/>
              </p:ext>
            </p:extLst>
          </p:nvPr>
        </p:nvGraphicFramePr>
        <p:xfrm>
          <a:off x="1016066" y="1499626"/>
          <a:ext cx="6113780" cy="2602947"/>
        </p:xfrm>
        <a:graphic>
          <a:graphicData uri="http://schemas.openxmlformats.org/drawingml/2006/table">
            <a:tbl>
              <a:tblPr firstRow="1" firstCol="1" bandRow="1">
                <a:tableStyleId>{B922F8E4-A26B-41BF-9A7F-D1BD76C385B7}</a:tableStyleId>
              </a:tblPr>
              <a:tblGrid>
                <a:gridCol w="1541780">
                  <a:extLst>
                    <a:ext uri="{9D8B030D-6E8A-4147-A177-3AD203B41FA5}">
                      <a16:colId xmlns:a16="http://schemas.microsoft.com/office/drawing/2014/main" val="288705755"/>
                    </a:ext>
                  </a:extLst>
                </a:gridCol>
                <a:gridCol w="1545590">
                  <a:extLst>
                    <a:ext uri="{9D8B030D-6E8A-4147-A177-3AD203B41FA5}">
                      <a16:colId xmlns:a16="http://schemas.microsoft.com/office/drawing/2014/main" val="1561260926"/>
                    </a:ext>
                  </a:extLst>
                </a:gridCol>
                <a:gridCol w="1598295">
                  <a:extLst>
                    <a:ext uri="{9D8B030D-6E8A-4147-A177-3AD203B41FA5}">
                      <a16:colId xmlns:a16="http://schemas.microsoft.com/office/drawing/2014/main" val="1449905456"/>
                    </a:ext>
                  </a:extLst>
                </a:gridCol>
                <a:gridCol w="1428115">
                  <a:extLst>
                    <a:ext uri="{9D8B030D-6E8A-4147-A177-3AD203B41FA5}">
                      <a16:colId xmlns:a16="http://schemas.microsoft.com/office/drawing/2014/main" val="3854822821"/>
                    </a:ext>
                  </a:extLst>
                </a:gridCol>
              </a:tblGrid>
              <a:tr h="8676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kern="1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KELL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00" dirty="0">
                          <a:effectLst/>
                          <a:latin typeface="+mn-lt"/>
                        </a:rPr>
                        <a:t>Notre étude</a:t>
                      </a:r>
                      <a:endParaRPr lang="fr-FR" sz="1800" b="1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kern="100">
                          <a:effectLst/>
                          <a:latin typeface="+mn-lt"/>
                        </a:rPr>
                        <a:t>Moussouni et al</a:t>
                      </a:r>
                      <a:endParaRPr lang="fr-FR" sz="1800" kern="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kern="100">
                          <a:effectLst/>
                          <a:latin typeface="+mn-lt"/>
                        </a:rPr>
                        <a:t>Airech et al</a:t>
                      </a:r>
                      <a:endParaRPr lang="fr-FR" sz="1800" kern="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7307205"/>
                  </a:ext>
                </a:extLst>
              </a:tr>
              <a:tr h="8676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kern="100">
                          <a:effectLst/>
                          <a:latin typeface="+mn-lt"/>
                        </a:rPr>
                        <a:t>Négatif</a:t>
                      </a:r>
                      <a:endParaRPr lang="fr-FR" sz="1800" kern="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00" dirty="0">
                          <a:effectLst/>
                          <a:latin typeface="+mn-lt"/>
                        </a:rPr>
                        <a:t>87,91%</a:t>
                      </a:r>
                      <a:endParaRPr lang="fr-FR" sz="1800" b="1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kern="100" dirty="0">
                          <a:effectLst/>
                          <a:latin typeface="+mn-lt"/>
                        </a:rPr>
                        <a:t>91%</a:t>
                      </a:r>
                      <a:endParaRPr lang="fr-FR" sz="1800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kern="100">
                          <a:effectLst/>
                          <a:latin typeface="+mn-lt"/>
                        </a:rPr>
                        <a:t>90,3%</a:t>
                      </a:r>
                      <a:endParaRPr lang="fr-FR" sz="1800" kern="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4777453"/>
                  </a:ext>
                </a:extLst>
              </a:tr>
              <a:tr h="8676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kern="100" dirty="0">
                          <a:effectLst/>
                          <a:latin typeface="+mn-lt"/>
                        </a:rPr>
                        <a:t>positif</a:t>
                      </a:r>
                      <a:endParaRPr lang="fr-FR" sz="1800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00" dirty="0">
                          <a:effectLst/>
                          <a:latin typeface="+mn-lt"/>
                        </a:rPr>
                        <a:t>12,09%</a:t>
                      </a:r>
                      <a:endParaRPr lang="fr-FR" sz="1800" b="1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kern="100" dirty="0">
                          <a:effectLst/>
                          <a:latin typeface="+mn-lt"/>
                        </a:rPr>
                        <a:t>9%</a:t>
                      </a:r>
                      <a:endParaRPr lang="fr-FR" sz="1800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kern="100" dirty="0">
                          <a:effectLst/>
                          <a:latin typeface="+mn-lt"/>
                        </a:rPr>
                        <a:t>9,7%</a:t>
                      </a:r>
                      <a:endParaRPr lang="fr-FR" sz="1800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4429902"/>
                  </a:ext>
                </a:extLst>
              </a:tr>
            </a:tbl>
          </a:graphicData>
        </a:graphic>
      </p:graphicFrame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4072956" y="2066228"/>
            <a:ext cx="38843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</a:t>
            </a: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2343229" y="1117324"/>
            <a:ext cx="1961002" cy="35614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8581B8E-837E-8132-C7A5-7E202B6F7675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FD23B092-DDA3-4BC9-5645-0CB78A2033C3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F27A6908-8B8A-3618-F5C7-55F727C465E6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09BD9A04-ADE3-AED7-531E-D15C24BF82AF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EE10DE53-2F38-93A6-6889-F6C80D9F6390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6E226682-B591-B10C-5999-243CB2E2AA88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2" name="Flèche : droite 21">
              <a:extLst>
                <a:ext uri="{FF2B5EF4-FFF2-40B4-BE49-F238E27FC236}">
                  <a16:creationId xmlns:a16="http://schemas.microsoft.com/office/drawing/2014/main" id="{5FE4FC66-BEEC-FCF2-6CE8-E48EEE4CDB37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3" name="Flèche : droite 22">
              <a:extLst>
                <a:ext uri="{FF2B5EF4-FFF2-40B4-BE49-F238E27FC236}">
                  <a16:creationId xmlns:a16="http://schemas.microsoft.com/office/drawing/2014/main" id="{DCEA996F-446D-6D2B-1196-835F3871913E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  <p:extLst>
      <p:ext uri="{BB962C8B-B14F-4D97-AF65-F5344CB8AC3E}">
        <p14:creationId xmlns:p14="http://schemas.microsoft.com/office/powerpoint/2010/main" val="6035666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25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900000">
            <a:off x="1557217" y="3112431"/>
            <a:ext cx="845554" cy="742902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ZoneTexte 51"/>
          <p:cNvSpPr txBox="1"/>
          <p:nvPr/>
        </p:nvSpPr>
        <p:spPr>
          <a:xfrm>
            <a:off x="1091128" y="59275"/>
            <a:ext cx="67643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Plan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0BC17C03-8C9A-1029-7F5F-CFF415688BED}"/>
              </a:ext>
            </a:extLst>
          </p:cNvPr>
          <p:cNvGrpSpPr/>
          <p:nvPr/>
        </p:nvGrpSpPr>
        <p:grpSpPr>
          <a:xfrm>
            <a:off x="1491114" y="876946"/>
            <a:ext cx="5331592" cy="2252091"/>
            <a:chOff x="1572847" y="1746086"/>
            <a:chExt cx="5331592" cy="2252091"/>
          </a:xfrm>
        </p:grpSpPr>
        <p:pic>
          <p:nvPicPr>
            <p:cNvPr id="46" name="Google Shape;253;p2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900000">
              <a:off x="1572847" y="1746086"/>
              <a:ext cx="845554" cy="742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253;p2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900000">
              <a:off x="1572848" y="2495222"/>
              <a:ext cx="845554" cy="742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253;p2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900000">
              <a:off x="1587002" y="3255275"/>
              <a:ext cx="845554" cy="74290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" name="ZoneTexte 53"/>
            <p:cNvSpPr txBox="1"/>
            <p:nvPr/>
          </p:nvSpPr>
          <p:spPr>
            <a:xfrm>
              <a:off x="2353777" y="1848541"/>
              <a:ext cx="45506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Introduction</a:t>
              </a:r>
              <a:r>
                <a:rPr lang="fr-FR" dirty="0"/>
                <a:t> </a:t>
              </a:r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2353777" y="3375405"/>
              <a:ext cx="45506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Résultats et discussion </a:t>
              </a:r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2353777" y="2626269"/>
              <a:ext cx="455066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Matériels et méthodes</a:t>
              </a:r>
            </a:p>
            <a:p>
              <a:endParaRPr lang="fr-FR" sz="2400" dirty="0"/>
            </a:p>
            <a:p>
              <a:r>
                <a:rPr lang="fr-FR" sz="2400" dirty="0"/>
                <a:t>  </a:t>
              </a:r>
            </a:p>
          </p:txBody>
        </p:sp>
      </p:grpSp>
      <p:sp>
        <p:nvSpPr>
          <p:cNvPr id="57" name="ZoneTexte 56"/>
          <p:cNvSpPr txBox="1"/>
          <p:nvPr/>
        </p:nvSpPr>
        <p:spPr>
          <a:xfrm>
            <a:off x="2296669" y="3250397"/>
            <a:ext cx="45506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Conclusion</a:t>
            </a:r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5573609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D9DA6E4-62EF-6A73-491C-62CAA3E7A02B}"/>
              </a:ext>
            </a:extLst>
          </p:cNvPr>
          <p:cNvSpPr txBox="1"/>
          <p:nvPr/>
        </p:nvSpPr>
        <p:spPr>
          <a:xfrm>
            <a:off x="700861" y="909313"/>
            <a:ext cx="7261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Difficultés de groupage sanguin:</a:t>
            </a:r>
          </a:p>
          <a:p>
            <a:endParaRPr lang="fr-FR" dirty="0"/>
          </a:p>
          <a:p>
            <a:endParaRPr lang="x-none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418639" y="1448269"/>
            <a:ext cx="4605051" cy="10195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1"/>
                </a:solidFill>
              </a:rPr>
              <a:t>438</a:t>
            </a:r>
            <a:r>
              <a:rPr lang="fr-FR" dirty="0">
                <a:solidFill>
                  <a:schemeClr val="accent1"/>
                </a:solidFill>
              </a:rPr>
              <a:t> échantillons soit une fréquence </a:t>
            </a:r>
            <a:r>
              <a:rPr lang="fr-FR" b="1" dirty="0">
                <a:solidFill>
                  <a:schemeClr val="accent1"/>
                </a:solidFill>
              </a:rPr>
              <a:t>3,47%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EA1D93C-4D59-6BAB-7675-E60A15768BF8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9D48876A-85EA-5A0A-A84F-E2172760F7D2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3FBB084F-75F6-B9BF-4FCF-CE966F0E8A6B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49A8AAAB-39D6-F6EB-A1B0-9AE7B4F3E33D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6AEC04E8-C68A-77A0-66CC-CD487C099ECD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3" name="Flèche : droite 22">
              <a:extLst>
                <a:ext uri="{FF2B5EF4-FFF2-40B4-BE49-F238E27FC236}">
                  <a16:creationId xmlns:a16="http://schemas.microsoft.com/office/drawing/2014/main" id="{08D2066C-6DD9-312A-9967-A2A249A8C6BF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4" name="Flèche : droite 23">
              <a:extLst>
                <a:ext uri="{FF2B5EF4-FFF2-40B4-BE49-F238E27FC236}">
                  <a16:creationId xmlns:a16="http://schemas.microsoft.com/office/drawing/2014/main" id="{0341553F-FA4C-DF97-03A0-E53F0ABA7167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5" name="Flèche : droite 24">
              <a:extLst>
                <a:ext uri="{FF2B5EF4-FFF2-40B4-BE49-F238E27FC236}">
                  <a16:creationId xmlns:a16="http://schemas.microsoft.com/office/drawing/2014/main" id="{E4F9AF8A-35A2-807C-ED8F-7E22203C456E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sp>
        <p:nvSpPr>
          <p:cNvPr id="4" name="Ellipse 3"/>
          <p:cNvSpPr/>
          <p:nvPr/>
        </p:nvSpPr>
        <p:spPr>
          <a:xfrm>
            <a:off x="5420299" y="1294033"/>
            <a:ext cx="3205908" cy="1173745"/>
          </a:xfrm>
          <a:prstGeom prst="ellipse">
            <a:avLst/>
          </a:prstGeom>
          <a:solidFill>
            <a:srgbClr val="B836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2"/>
                </a:solidFill>
              </a:rPr>
              <a:t>Etude de </a:t>
            </a:r>
            <a:r>
              <a:rPr lang="fr-FR" dirty="0" err="1">
                <a:solidFill>
                  <a:schemeClr val="accent2"/>
                </a:solidFill>
              </a:rPr>
              <a:t>Bhallil</a:t>
            </a:r>
            <a:r>
              <a:rPr lang="fr-FR" dirty="0">
                <a:solidFill>
                  <a:schemeClr val="accent2"/>
                </a:solidFill>
              </a:rPr>
              <a:t> et al Maroc en 2015</a:t>
            </a:r>
          </a:p>
          <a:p>
            <a:pPr algn="ctr"/>
            <a:r>
              <a:rPr lang="fr-FR" b="1" dirty="0">
                <a:solidFill>
                  <a:schemeClr val="accent2"/>
                </a:solidFill>
              </a:rPr>
              <a:t>3,14%</a:t>
            </a:r>
          </a:p>
        </p:txBody>
      </p:sp>
      <p:sp>
        <p:nvSpPr>
          <p:cNvPr id="20" name="Rectangle à coins arrondis 19"/>
          <p:cNvSpPr/>
          <p:nvPr/>
        </p:nvSpPr>
        <p:spPr>
          <a:xfrm>
            <a:off x="2407859" y="3185281"/>
            <a:ext cx="4605051" cy="10195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1"/>
                </a:solidFill>
              </a:rPr>
              <a:t>526 </a:t>
            </a:r>
            <a:r>
              <a:rPr lang="fr-FR" dirty="0">
                <a:solidFill>
                  <a:schemeClr val="accent1"/>
                </a:solidFill>
              </a:rPr>
              <a:t>difficultés de groupage sanguin </a:t>
            </a:r>
          </a:p>
        </p:txBody>
      </p:sp>
    </p:spTree>
    <p:extLst>
      <p:ext uri="{BB962C8B-B14F-4D97-AF65-F5344CB8AC3E}">
        <p14:creationId xmlns:p14="http://schemas.microsoft.com/office/powerpoint/2010/main" val="31479077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FC922A63-4ED2-A249-9F75-2F47EBEB2E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8000014"/>
              </p:ext>
            </p:extLst>
          </p:nvPr>
        </p:nvGraphicFramePr>
        <p:xfrm>
          <a:off x="2499360" y="1813559"/>
          <a:ext cx="4712030" cy="2747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16AD9B09-B27F-6DAA-E701-0649F6B98F74}"/>
              </a:ext>
            </a:extLst>
          </p:cNvPr>
          <p:cNvSpPr txBox="1"/>
          <p:nvPr/>
        </p:nvSpPr>
        <p:spPr>
          <a:xfrm flipH="1">
            <a:off x="540397" y="1044269"/>
            <a:ext cx="79536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Répartition des sujets ayant des difficultés de groupage sanguin selon le sexe</a:t>
            </a:r>
            <a:r>
              <a:rPr lang="fr-FR" dirty="0"/>
              <a:t>:</a:t>
            </a:r>
            <a:endParaRPr lang="x-none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431E9C79-4D28-8C4A-1F3E-75BBA34D78B7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DBFDE5B6-5A3A-DDB0-6F04-3CB456741620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id="{AD7EC083-7DA7-C606-5E4A-F4E3E83AAA43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82AC4F70-7986-A494-9460-4C6D601C6F6D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386668EE-1821-6968-224A-583C048BB9FF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9" name="Flèche : droite 8">
              <a:extLst>
                <a:ext uri="{FF2B5EF4-FFF2-40B4-BE49-F238E27FC236}">
                  <a16:creationId xmlns:a16="http://schemas.microsoft.com/office/drawing/2014/main" id="{4219F721-A8EA-68B5-E7C0-BFF2ED46D3B7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10" name="Flèche : droite 9">
              <a:extLst>
                <a:ext uri="{FF2B5EF4-FFF2-40B4-BE49-F238E27FC236}">
                  <a16:creationId xmlns:a16="http://schemas.microsoft.com/office/drawing/2014/main" id="{4EA3D1C7-7C79-ABD7-162C-30EA9428602F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11" name="Flèche : droite 10">
              <a:extLst>
                <a:ext uri="{FF2B5EF4-FFF2-40B4-BE49-F238E27FC236}">
                  <a16:creationId xmlns:a16="http://schemas.microsoft.com/office/drawing/2014/main" id="{AD35BE29-F76A-C670-9F2A-89E40582BA37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  <p:extLst>
      <p:ext uri="{BB962C8B-B14F-4D97-AF65-F5344CB8AC3E}">
        <p14:creationId xmlns:p14="http://schemas.microsoft.com/office/powerpoint/2010/main" val="31598402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74DCF1C-1783-3954-DED0-857FB7D1B72E}"/>
              </a:ext>
            </a:extLst>
          </p:cNvPr>
          <p:cNvSpPr txBox="1"/>
          <p:nvPr/>
        </p:nvSpPr>
        <p:spPr>
          <a:xfrm>
            <a:off x="309295" y="1166618"/>
            <a:ext cx="7887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Répartition des échantillons ayant présenté des difficultés de groupage sanguin selon la provenance</a:t>
            </a:r>
            <a:r>
              <a:rPr lang="fr-FR" sz="1600" dirty="0"/>
              <a:t>:</a:t>
            </a:r>
            <a:endParaRPr lang="x-none" sz="1600" dirty="0"/>
          </a:p>
        </p:txBody>
      </p:sp>
      <p:graphicFrame>
        <p:nvGraphicFramePr>
          <p:cNvPr id="15" name="Graphique 14">
            <a:extLst>
              <a:ext uri="{FF2B5EF4-FFF2-40B4-BE49-F238E27FC236}">
                <a16:creationId xmlns:a16="http://schemas.microsoft.com/office/drawing/2014/main" id="{ED10BD29-F5DD-2F74-35EF-0AA8563C4C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0423983"/>
              </p:ext>
            </p:extLst>
          </p:nvPr>
        </p:nvGraphicFramePr>
        <p:xfrm>
          <a:off x="1913248" y="1938968"/>
          <a:ext cx="5289703" cy="2555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e 2">
            <a:extLst>
              <a:ext uri="{FF2B5EF4-FFF2-40B4-BE49-F238E27FC236}">
                <a16:creationId xmlns:a16="http://schemas.microsoft.com/office/drawing/2014/main" id="{F88908F4-160E-FC0A-D1DD-D9207427B711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8D9BC8BB-82E6-DCE8-193E-71CEFBE56B75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F68BD42E-7332-5EA1-6CB1-F2B01CF5D697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F3ABF975-0593-11F0-05A5-DDC89AF66942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253619AC-294E-F8B1-3219-473E1369DBE5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19" name="Flèche : droite 18">
              <a:extLst>
                <a:ext uri="{FF2B5EF4-FFF2-40B4-BE49-F238E27FC236}">
                  <a16:creationId xmlns:a16="http://schemas.microsoft.com/office/drawing/2014/main" id="{BD555365-161E-CEE1-5EB2-28B83A233D7B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0" name="Flèche : droite 19">
              <a:extLst>
                <a:ext uri="{FF2B5EF4-FFF2-40B4-BE49-F238E27FC236}">
                  <a16:creationId xmlns:a16="http://schemas.microsoft.com/office/drawing/2014/main" id="{8D80A17E-A9BD-FB23-5EA4-0EF139434FAC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A0101806-F695-6933-F402-54CE97DD5F19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  <p:extLst>
      <p:ext uri="{BB962C8B-B14F-4D97-AF65-F5344CB8AC3E}">
        <p14:creationId xmlns:p14="http://schemas.microsoft.com/office/powerpoint/2010/main" val="29641978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216BB904-FC21-478C-1E49-E21BD677BBEC}"/>
              </a:ext>
            </a:extLst>
          </p:cNvPr>
          <p:cNvSpPr txBox="1"/>
          <p:nvPr/>
        </p:nvSpPr>
        <p:spPr>
          <a:xfrm>
            <a:off x="595484" y="1074236"/>
            <a:ext cx="585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/>
              <a:t>Difficultés de groupage sanguin ABO:</a:t>
            </a:r>
            <a:endParaRPr lang="x-none" sz="1800" b="1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386585"/>
              </p:ext>
            </p:extLst>
          </p:nvPr>
        </p:nvGraphicFramePr>
        <p:xfrm>
          <a:off x="1211856" y="1819178"/>
          <a:ext cx="7116897" cy="2257064"/>
        </p:xfrm>
        <a:graphic>
          <a:graphicData uri="http://schemas.openxmlformats.org/drawingml/2006/table">
            <a:tbl>
              <a:tblPr firstRow="1" firstCol="1" bandRow="1">
                <a:tableStyleId>{B922F8E4-A26B-41BF-9A7F-D1BD76C385B7}</a:tableStyleId>
              </a:tblPr>
              <a:tblGrid>
                <a:gridCol w="1936689">
                  <a:extLst>
                    <a:ext uri="{9D8B030D-6E8A-4147-A177-3AD203B41FA5}">
                      <a16:colId xmlns:a16="http://schemas.microsoft.com/office/drawing/2014/main" val="502861575"/>
                    </a:ext>
                  </a:extLst>
                </a:gridCol>
                <a:gridCol w="1489035">
                  <a:extLst>
                    <a:ext uri="{9D8B030D-6E8A-4147-A177-3AD203B41FA5}">
                      <a16:colId xmlns:a16="http://schemas.microsoft.com/office/drawing/2014/main" val="2727986757"/>
                    </a:ext>
                  </a:extLst>
                </a:gridCol>
                <a:gridCol w="1709720">
                  <a:extLst>
                    <a:ext uri="{9D8B030D-6E8A-4147-A177-3AD203B41FA5}">
                      <a16:colId xmlns:a16="http://schemas.microsoft.com/office/drawing/2014/main" val="2653935898"/>
                    </a:ext>
                  </a:extLst>
                </a:gridCol>
                <a:gridCol w="1981453">
                  <a:extLst>
                    <a:ext uri="{9D8B030D-6E8A-4147-A177-3AD203B41FA5}">
                      <a16:colId xmlns:a16="http://schemas.microsoft.com/office/drawing/2014/main" val="608517961"/>
                    </a:ext>
                  </a:extLst>
                </a:gridCol>
              </a:tblGrid>
              <a:tr h="2802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 dirty="0">
                          <a:effectLst/>
                        </a:rPr>
                        <a:t>Etude</a:t>
                      </a:r>
                      <a:endParaRPr lang="fr-FR" sz="1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Pays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Année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Fréquence (%)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0384633"/>
                  </a:ext>
                </a:extLst>
              </a:tr>
              <a:tr h="2802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 dirty="0" err="1">
                          <a:effectLst/>
                        </a:rPr>
                        <a:t>Guechniti</a:t>
                      </a:r>
                      <a:r>
                        <a:rPr lang="fr-FR" sz="1400" b="1" kern="100" dirty="0">
                          <a:effectLst/>
                        </a:rPr>
                        <a:t> et al (16)</a:t>
                      </a:r>
                      <a:endParaRPr lang="fr-FR" sz="1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Kouba, Algérie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2022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0,28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0052809"/>
                  </a:ext>
                </a:extLst>
              </a:tr>
              <a:tr h="2802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 dirty="0" err="1">
                          <a:effectLst/>
                        </a:rPr>
                        <a:t>Bhallil</a:t>
                      </a:r>
                      <a:r>
                        <a:rPr lang="fr-FR" sz="1400" b="1" kern="100" dirty="0">
                          <a:effectLst/>
                        </a:rPr>
                        <a:t> et al (4)</a:t>
                      </a:r>
                      <a:endParaRPr lang="fr-FR" sz="1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 dirty="0">
                          <a:effectLst/>
                        </a:rPr>
                        <a:t>Maroc</a:t>
                      </a:r>
                      <a:endParaRPr lang="fr-FR" sz="1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2015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1,14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8037968"/>
                  </a:ext>
                </a:extLst>
              </a:tr>
              <a:tr h="2802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Makroo et al (17)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 dirty="0">
                          <a:effectLst/>
                        </a:rPr>
                        <a:t>Inde</a:t>
                      </a:r>
                      <a:endParaRPr lang="fr-FR" sz="1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2017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0,02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6898225"/>
                  </a:ext>
                </a:extLst>
              </a:tr>
              <a:tr h="2802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Hayedeh et al  (18)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 dirty="0">
                          <a:effectLst/>
                        </a:rPr>
                        <a:t>Iran</a:t>
                      </a:r>
                      <a:endParaRPr lang="fr-FR" sz="1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2020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0,04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6391212"/>
                  </a:ext>
                </a:extLst>
              </a:tr>
              <a:tr h="2802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Heo et al (19)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 dirty="0">
                          <a:effectLst/>
                        </a:rPr>
                        <a:t>Corée</a:t>
                      </a:r>
                      <a:endParaRPr lang="fr-FR" sz="1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2021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0,24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5808891"/>
                  </a:ext>
                </a:extLst>
              </a:tr>
              <a:tr h="575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Notre étude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>
                          <a:effectLst/>
                        </a:rPr>
                        <a:t>Tizi-Ouzou, Algérie</a:t>
                      </a:r>
                      <a:endParaRPr lang="fr-FR" sz="1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 dirty="0">
                          <a:effectLst/>
                        </a:rPr>
                        <a:t>2023</a:t>
                      </a:r>
                      <a:endParaRPr lang="fr-FR" sz="1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00" dirty="0">
                          <a:effectLst/>
                        </a:rPr>
                        <a:t>1,68</a:t>
                      </a:r>
                      <a:endParaRPr lang="fr-FR" sz="1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7866130"/>
                  </a:ext>
                </a:extLst>
              </a:tr>
            </a:tbl>
          </a:graphicData>
        </a:graphic>
      </p:graphicFrame>
      <p:sp>
        <p:nvSpPr>
          <p:cNvPr id="15" name="Ellipse 14"/>
          <p:cNvSpPr/>
          <p:nvPr/>
        </p:nvSpPr>
        <p:spPr>
          <a:xfrm>
            <a:off x="1211856" y="3371161"/>
            <a:ext cx="7425368" cy="859316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925417" y="2368627"/>
            <a:ext cx="8020279" cy="286438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0D05DD66-ABA8-F851-5BBB-AE1D261CEDEE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1A637608-05A5-5C25-76FB-8FD879D38A48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8A3472F3-210D-7526-978C-21477029AD4A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CC331626-0A77-8D74-55B4-8C84B9D276F7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C15E9331-4A18-9928-E487-EBC94FC4B797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9D0FA689-C982-5D5E-E83B-71DBF7E3EBC5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2" name="Flèche : droite 21">
              <a:extLst>
                <a:ext uri="{FF2B5EF4-FFF2-40B4-BE49-F238E27FC236}">
                  <a16:creationId xmlns:a16="http://schemas.microsoft.com/office/drawing/2014/main" id="{8448FD08-DE63-777B-3013-5DF0B1EFBDE3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3" name="Flèche : droite 22">
              <a:extLst>
                <a:ext uri="{FF2B5EF4-FFF2-40B4-BE49-F238E27FC236}">
                  <a16:creationId xmlns:a16="http://schemas.microsoft.com/office/drawing/2014/main" id="{CC72A4A8-FCCC-4A9C-6214-A381C4EB6A89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6445618-B3E1-9236-CC49-FD7AE489E006}"/>
              </a:ext>
            </a:extLst>
          </p:cNvPr>
          <p:cNvCxnSpPr/>
          <p:nvPr/>
        </p:nvCxnSpPr>
        <p:spPr>
          <a:xfrm flipV="1">
            <a:off x="-586740" y="1965960"/>
            <a:ext cx="0" cy="27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4707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875746"/>
              </p:ext>
            </p:extLst>
          </p:nvPr>
        </p:nvGraphicFramePr>
        <p:xfrm>
          <a:off x="329193" y="1069972"/>
          <a:ext cx="6555477" cy="3084271"/>
        </p:xfrm>
        <a:graphic>
          <a:graphicData uri="http://schemas.openxmlformats.org/drawingml/2006/table">
            <a:tbl>
              <a:tblPr>
                <a:tableStyleId>{B922F8E4-A26B-41BF-9A7F-D1BD76C385B7}</a:tableStyleId>
              </a:tblPr>
              <a:tblGrid>
                <a:gridCol w="1803716">
                  <a:extLst>
                    <a:ext uri="{9D8B030D-6E8A-4147-A177-3AD203B41FA5}">
                      <a16:colId xmlns:a16="http://schemas.microsoft.com/office/drawing/2014/main" val="3233036595"/>
                    </a:ext>
                  </a:extLst>
                </a:gridCol>
                <a:gridCol w="1803716">
                  <a:extLst>
                    <a:ext uri="{9D8B030D-6E8A-4147-A177-3AD203B41FA5}">
                      <a16:colId xmlns:a16="http://schemas.microsoft.com/office/drawing/2014/main" val="1358091860"/>
                    </a:ext>
                  </a:extLst>
                </a:gridCol>
                <a:gridCol w="1024038">
                  <a:extLst>
                    <a:ext uri="{9D8B030D-6E8A-4147-A177-3AD203B41FA5}">
                      <a16:colId xmlns:a16="http://schemas.microsoft.com/office/drawing/2014/main" val="3591553903"/>
                    </a:ext>
                  </a:extLst>
                </a:gridCol>
                <a:gridCol w="1000735">
                  <a:extLst>
                    <a:ext uri="{9D8B030D-6E8A-4147-A177-3AD203B41FA5}">
                      <a16:colId xmlns:a16="http://schemas.microsoft.com/office/drawing/2014/main" val="742663192"/>
                    </a:ext>
                  </a:extLst>
                </a:gridCol>
                <a:gridCol w="923272">
                  <a:extLst>
                    <a:ext uri="{9D8B030D-6E8A-4147-A177-3AD203B41FA5}">
                      <a16:colId xmlns:a16="http://schemas.microsoft.com/office/drawing/2014/main" val="497418828"/>
                    </a:ext>
                  </a:extLst>
                </a:gridCol>
              </a:tblGrid>
              <a:tr h="34324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Difficultés de groupage sanguin ABO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Effectif (ni)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Pourcentage (%)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Total (%)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5405655"/>
                  </a:ext>
                </a:extLst>
              </a:tr>
              <a:tr h="4785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Défaut réactionnel à l’épreuve globulaire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Sous-groupes faibles ABO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52,96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52,96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4180973"/>
                  </a:ext>
                </a:extLst>
              </a:tr>
              <a:tr h="3863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Excès réactionnel à l’épreuve globulaire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Agglutinines froides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12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4,18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4,18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5369123"/>
                  </a:ext>
                </a:extLst>
              </a:tr>
              <a:tr h="18695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Excès réactionnel à l’épreuve sérique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Anticorps anti-A1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74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25,78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30,66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1512570"/>
                  </a:ext>
                </a:extLst>
              </a:tr>
              <a:tr h="1869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Témoin allo positif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10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3,48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228381"/>
                  </a:ext>
                </a:extLst>
              </a:tr>
              <a:tr h="17697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Témoin auto positif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4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1,39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705306"/>
                  </a:ext>
                </a:extLst>
              </a:tr>
              <a:tr h="34324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Défaut réactionnel à l’épreuve sérique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Immaturité du système immunitaire (nourrisson)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19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6,62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6,97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1826804"/>
                  </a:ext>
                </a:extLst>
              </a:tr>
              <a:tr h="2100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Immunodépression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0,35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980729"/>
                  </a:ext>
                </a:extLst>
              </a:tr>
              <a:tr h="5192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Doubles populations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Transfusion compatible non iso-groupe ou incompatible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15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5,23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5,23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1418320"/>
                  </a:ext>
                </a:extLst>
              </a:tr>
              <a:tr h="229768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Total (N)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287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100,00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100,00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2589837"/>
                  </a:ext>
                </a:extLst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152401" y="1414272"/>
            <a:ext cx="6887378" cy="49565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A55AC980-A7C9-4EED-7E32-1CF2CACB8511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3" name="Rectangle : coins arrondis 2">
              <a:extLst>
                <a:ext uri="{FF2B5EF4-FFF2-40B4-BE49-F238E27FC236}">
                  <a16:creationId xmlns:a16="http://schemas.microsoft.com/office/drawing/2014/main" id="{89A18FFF-F6DA-7316-AD7E-10F9E8D1315B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05C39CBC-294C-D4E1-193C-8ACAF432E1FA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7783AAFE-3480-813C-5877-CF65A215AF74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89647613-1679-BD95-63D7-793B9E7876CF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18" name="Flèche : droite 17">
              <a:extLst>
                <a:ext uri="{FF2B5EF4-FFF2-40B4-BE49-F238E27FC236}">
                  <a16:creationId xmlns:a16="http://schemas.microsoft.com/office/drawing/2014/main" id="{357CDDFB-6DBC-0FE1-6163-CA5DF62DFB08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2" name="Flèche : droite 21">
              <a:extLst>
                <a:ext uri="{FF2B5EF4-FFF2-40B4-BE49-F238E27FC236}">
                  <a16:creationId xmlns:a16="http://schemas.microsoft.com/office/drawing/2014/main" id="{484807A2-8F17-71B5-4132-E21E53BAE929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4" name="Flèche : droite 23">
              <a:extLst>
                <a:ext uri="{FF2B5EF4-FFF2-40B4-BE49-F238E27FC236}">
                  <a16:creationId xmlns:a16="http://schemas.microsoft.com/office/drawing/2014/main" id="{D568A40D-919F-F5BD-7089-31C99353084E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sp>
        <p:nvSpPr>
          <p:cNvPr id="4" name="Organigramme : Connecteur 3"/>
          <p:cNvSpPr/>
          <p:nvPr/>
        </p:nvSpPr>
        <p:spPr>
          <a:xfrm>
            <a:off x="7081520" y="1049274"/>
            <a:ext cx="1775552" cy="1067300"/>
          </a:xfrm>
          <a:prstGeom prst="flowChartConnector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EPH Kouba</a:t>
            </a:r>
          </a:p>
          <a:p>
            <a:pPr algn="ctr"/>
            <a:r>
              <a:rPr lang="fr-FR" b="1" dirty="0">
                <a:solidFill>
                  <a:schemeClr val="accent1"/>
                </a:solidFill>
              </a:rPr>
              <a:t>8%</a:t>
            </a:r>
          </a:p>
        </p:txBody>
      </p:sp>
      <p:sp>
        <p:nvSpPr>
          <p:cNvPr id="21" name="Organigramme : Connecteur 20"/>
          <p:cNvSpPr/>
          <p:nvPr/>
        </p:nvSpPr>
        <p:spPr>
          <a:xfrm>
            <a:off x="7081520" y="2314378"/>
            <a:ext cx="1775552" cy="1067300"/>
          </a:xfrm>
          <a:prstGeom prst="flowChartConnector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Etude coréenne </a:t>
            </a:r>
            <a:r>
              <a:rPr lang="fr-FR" b="1" dirty="0">
                <a:solidFill>
                  <a:schemeClr val="accent1"/>
                </a:solidFill>
              </a:rPr>
              <a:t>18,2%</a:t>
            </a:r>
          </a:p>
        </p:txBody>
      </p:sp>
      <p:sp>
        <p:nvSpPr>
          <p:cNvPr id="5" name="Rectangle 4"/>
          <p:cNvSpPr/>
          <p:nvPr/>
        </p:nvSpPr>
        <p:spPr>
          <a:xfrm>
            <a:off x="3988106" y="1909922"/>
            <a:ext cx="2555913" cy="73724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b="1" dirty="0">
                <a:solidFill>
                  <a:schemeClr val="accent1"/>
                </a:solidFill>
              </a:rPr>
              <a:t>A faible / A faible B </a:t>
            </a:r>
          </a:p>
        </p:txBody>
      </p:sp>
    </p:spTree>
    <p:extLst>
      <p:ext uri="{BB962C8B-B14F-4D97-AF65-F5344CB8AC3E}">
        <p14:creationId xmlns:p14="http://schemas.microsoft.com/office/powerpoint/2010/main" val="4126923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" grpId="0" animBg="1"/>
      <p:bldP spid="21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575" y="851785"/>
            <a:ext cx="2357324" cy="178742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103" y="987124"/>
            <a:ext cx="2442327" cy="1773102"/>
          </a:xfrm>
          <a:prstGeom prst="rect">
            <a:avLst/>
          </a:prstGeom>
        </p:spPr>
      </p:pic>
      <p:grpSp>
        <p:nvGrpSpPr>
          <p:cNvPr id="6" name="Groupe 5">
            <a:extLst>
              <a:ext uri="{FF2B5EF4-FFF2-40B4-BE49-F238E27FC236}">
                <a16:creationId xmlns:a16="http://schemas.microsoft.com/office/drawing/2014/main" id="{A55AC980-A7C9-4EED-7E32-1CF2CACB8511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7" name="Rectangle : coins arrondis 2">
              <a:extLst>
                <a:ext uri="{FF2B5EF4-FFF2-40B4-BE49-F238E27FC236}">
                  <a16:creationId xmlns:a16="http://schemas.microsoft.com/office/drawing/2014/main" id="{89A18FFF-F6DA-7316-AD7E-10F9E8D1315B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8" name="Rectangle : coins arrondis 14">
              <a:extLst>
                <a:ext uri="{FF2B5EF4-FFF2-40B4-BE49-F238E27FC236}">
                  <a16:creationId xmlns:a16="http://schemas.microsoft.com/office/drawing/2014/main" id="{05C39CBC-294C-D4E1-193C-8ACAF432E1FA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9" name="Rectangle : coins arrondis 15">
              <a:extLst>
                <a:ext uri="{FF2B5EF4-FFF2-40B4-BE49-F238E27FC236}">
                  <a16:creationId xmlns:a16="http://schemas.microsoft.com/office/drawing/2014/main" id="{7783AAFE-3480-813C-5877-CF65A215AF74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10" name="Rectangle : coins arrondis 16">
              <a:extLst>
                <a:ext uri="{FF2B5EF4-FFF2-40B4-BE49-F238E27FC236}">
                  <a16:creationId xmlns:a16="http://schemas.microsoft.com/office/drawing/2014/main" id="{89647613-1679-BD95-63D7-793B9E7876CF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11" name="Flèche : droite 17">
              <a:extLst>
                <a:ext uri="{FF2B5EF4-FFF2-40B4-BE49-F238E27FC236}">
                  <a16:creationId xmlns:a16="http://schemas.microsoft.com/office/drawing/2014/main" id="{357CDDFB-6DBC-0FE1-6163-CA5DF62DFB08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12" name="Flèche : droite 21">
              <a:extLst>
                <a:ext uri="{FF2B5EF4-FFF2-40B4-BE49-F238E27FC236}">
                  <a16:creationId xmlns:a16="http://schemas.microsoft.com/office/drawing/2014/main" id="{484807A2-8F17-71B5-4132-E21E53BAE929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13" name="Flèche : droite 23">
              <a:extLst>
                <a:ext uri="{FF2B5EF4-FFF2-40B4-BE49-F238E27FC236}">
                  <a16:creationId xmlns:a16="http://schemas.microsoft.com/office/drawing/2014/main" id="{D568A40D-919F-F5BD-7089-31C99353084E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pic>
        <p:nvPicPr>
          <p:cNvPr id="14" name="Imag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75" y="2760226"/>
            <a:ext cx="2269475" cy="176878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630" y="2862347"/>
            <a:ext cx="2256596" cy="183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555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Users\user\Desktop\afbbbb 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007" y="1084969"/>
            <a:ext cx="2346011" cy="1834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A55AC980-A7C9-4EED-7E32-1CF2CACB8511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5" name="Rectangle : coins arrondis 2">
              <a:extLst>
                <a:ext uri="{FF2B5EF4-FFF2-40B4-BE49-F238E27FC236}">
                  <a16:creationId xmlns:a16="http://schemas.microsoft.com/office/drawing/2014/main" id="{89A18FFF-F6DA-7316-AD7E-10F9E8D1315B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6" name="Rectangle : coins arrondis 14">
              <a:extLst>
                <a:ext uri="{FF2B5EF4-FFF2-40B4-BE49-F238E27FC236}">
                  <a16:creationId xmlns:a16="http://schemas.microsoft.com/office/drawing/2014/main" id="{05C39CBC-294C-D4E1-193C-8ACAF432E1FA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7" name="Rectangle : coins arrondis 15">
              <a:extLst>
                <a:ext uri="{FF2B5EF4-FFF2-40B4-BE49-F238E27FC236}">
                  <a16:creationId xmlns:a16="http://schemas.microsoft.com/office/drawing/2014/main" id="{7783AAFE-3480-813C-5877-CF65A215AF74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8" name="Rectangle : coins arrondis 16">
              <a:extLst>
                <a:ext uri="{FF2B5EF4-FFF2-40B4-BE49-F238E27FC236}">
                  <a16:creationId xmlns:a16="http://schemas.microsoft.com/office/drawing/2014/main" id="{89647613-1679-BD95-63D7-793B9E7876CF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9" name="Flèche : droite 17">
              <a:extLst>
                <a:ext uri="{FF2B5EF4-FFF2-40B4-BE49-F238E27FC236}">
                  <a16:creationId xmlns:a16="http://schemas.microsoft.com/office/drawing/2014/main" id="{357CDDFB-6DBC-0FE1-6163-CA5DF62DFB08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10" name="Flèche : droite 21">
              <a:extLst>
                <a:ext uri="{FF2B5EF4-FFF2-40B4-BE49-F238E27FC236}">
                  <a16:creationId xmlns:a16="http://schemas.microsoft.com/office/drawing/2014/main" id="{484807A2-8F17-71B5-4132-E21E53BAE929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11" name="Flèche : droite 23">
              <a:extLst>
                <a:ext uri="{FF2B5EF4-FFF2-40B4-BE49-F238E27FC236}">
                  <a16:creationId xmlns:a16="http://schemas.microsoft.com/office/drawing/2014/main" id="{D568A40D-919F-F5BD-7089-31C99353084E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960" y="1127058"/>
            <a:ext cx="2353560" cy="175032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7849" y="2677099"/>
            <a:ext cx="2666082" cy="210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759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5FE053C6-AE5E-BAB4-8F47-5EE74EFA44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190663"/>
              </p:ext>
            </p:extLst>
          </p:nvPr>
        </p:nvGraphicFramePr>
        <p:xfrm>
          <a:off x="529391" y="1061467"/>
          <a:ext cx="6301067" cy="3247485"/>
        </p:xfrm>
        <a:graphic>
          <a:graphicData uri="http://schemas.openxmlformats.org/drawingml/2006/table">
            <a:tbl>
              <a:tblPr>
                <a:tableStyleId>{B922F8E4-A26B-41BF-9A7F-D1BD76C385B7}</a:tableStyleId>
              </a:tblPr>
              <a:tblGrid>
                <a:gridCol w="1733716">
                  <a:extLst>
                    <a:ext uri="{9D8B030D-6E8A-4147-A177-3AD203B41FA5}">
                      <a16:colId xmlns:a16="http://schemas.microsoft.com/office/drawing/2014/main" val="3233036595"/>
                    </a:ext>
                  </a:extLst>
                </a:gridCol>
                <a:gridCol w="1733716">
                  <a:extLst>
                    <a:ext uri="{9D8B030D-6E8A-4147-A177-3AD203B41FA5}">
                      <a16:colId xmlns:a16="http://schemas.microsoft.com/office/drawing/2014/main" val="1358091860"/>
                    </a:ext>
                  </a:extLst>
                </a:gridCol>
                <a:gridCol w="984297">
                  <a:extLst>
                    <a:ext uri="{9D8B030D-6E8A-4147-A177-3AD203B41FA5}">
                      <a16:colId xmlns:a16="http://schemas.microsoft.com/office/drawing/2014/main" val="3591553903"/>
                    </a:ext>
                  </a:extLst>
                </a:gridCol>
                <a:gridCol w="961898">
                  <a:extLst>
                    <a:ext uri="{9D8B030D-6E8A-4147-A177-3AD203B41FA5}">
                      <a16:colId xmlns:a16="http://schemas.microsoft.com/office/drawing/2014/main" val="742663192"/>
                    </a:ext>
                  </a:extLst>
                </a:gridCol>
                <a:gridCol w="887440">
                  <a:extLst>
                    <a:ext uri="{9D8B030D-6E8A-4147-A177-3AD203B41FA5}">
                      <a16:colId xmlns:a16="http://schemas.microsoft.com/office/drawing/2014/main" val="497418828"/>
                    </a:ext>
                  </a:extLst>
                </a:gridCol>
              </a:tblGrid>
              <a:tr h="357304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Difficultés de groupage sanguin ABO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Effectif (ni)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050" b="1" kern="100" dirty="0">
                          <a:effectLst/>
                        </a:rPr>
                        <a:t>Pourcentage </a:t>
                      </a:r>
                      <a:r>
                        <a:rPr lang="fr-FR" sz="1100" b="1" kern="100" dirty="0">
                          <a:effectLst/>
                        </a:rPr>
                        <a:t>(%)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Total (%)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5405655"/>
                  </a:ext>
                </a:extLst>
              </a:tr>
              <a:tr h="383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Défaut réactionnel à l’épreuve globulaire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Sous-groupes faibles ABO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152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52,96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52,96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4180973"/>
                  </a:ext>
                </a:extLst>
              </a:tr>
              <a:tr h="3573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Excès réactionnel à l’épreuve globulaire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Agglutinines froides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4,18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4,18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5369123"/>
                  </a:ext>
                </a:extLst>
              </a:tr>
              <a:tr h="178652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Excès réactionnel à l’épreuve sérique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Anticorps anti-A1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74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25,78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30,66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1512570"/>
                  </a:ext>
                </a:extLst>
              </a:tr>
              <a:tr h="1786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Témoin allo positif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10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3,48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228381"/>
                  </a:ext>
                </a:extLst>
              </a:tr>
              <a:tr h="1786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Témoin auto positif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4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1,39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705306"/>
                  </a:ext>
                </a:extLst>
              </a:tr>
              <a:tr h="535956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Défaut réactionnel à l’épreuve sérique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Immaturité du système immunitaire (nourrisson)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19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6,62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6,97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1826804"/>
                  </a:ext>
                </a:extLst>
              </a:tr>
              <a:tr h="1786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Immunodépression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0,35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980729"/>
                  </a:ext>
                </a:extLst>
              </a:tr>
              <a:tr h="7146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Doubles populations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Transfusion compatible non iso-groupe ou incompatible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15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5,23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5,23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1418320"/>
                  </a:ext>
                </a:extLst>
              </a:tr>
              <a:tr h="18414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Total (N)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287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100,00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100,00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258983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1D7B698D-4FD2-CDB4-6CC3-7B9942860A6A}"/>
              </a:ext>
            </a:extLst>
          </p:cNvPr>
          <p:cNvSpPr/>
          <p:nvPr/>
        </p:nvSpPr>
        <p:spPr>
          <a:xfrm>
            <a:off x="152400" y="1759447"/>
            <a:ext cx="6678058" cy="458713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2A39ABAA-8756-F55A-88A9-08A0227A02A3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id="{7F80E5CC-ED1D-41BE-9CB4-63E735870745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FFCE6F31-627D-E9B1-499B-F57E75CABC0B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E3071CC8-C67C-CB91-8900-D6C6EE523F42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074D040D-50C5-5F2B-4C4B-56C103F3E6C3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0" name="Flèche : droite 19">
              <a:extLst>
                <a:ext uri="{FF2B5EF4-FFF2-40B4-BE49-F238E27FC236}">
                  <a16:creationId xmlns:a16="http://schemas.microsoft.com/office/drawing/2014/main" id="{7570F109-8274-4785-C7B3-A278F4801136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D40562F6-0EB6-618F-66D7-FA4692FA2505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2" name="Flèche : droite 21">
              <a:extLst>
                <a:ext uri="{FF2B5EF4-FFF2-40B4-BE49-F238E27FC236}">
                  <a16:creationId xmlns:a16="http://schemas.microsoft.com/office/drawing/2014/main" id="{4175B136-5CE8-44DE-74B8-B4988EC0111A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sp>
        <p:nvSpPr>
          <p:cNvPr id="23" name="Rectangle : coins arrondis 17">
            <a:extLst>
              <a:ext uri="{FF2B5EF4-FFF2-40B4-BE49-F238E27FC236}">
                <a16:creationId xmlns:a16="http://schemas.microsoft.com/office/drawing/2014/main" id="{4EC8E950-6745-AF50-C1BC-2C0606230884}"/>
              </a:ext>
            </a:extLst>
          </p:cNvPr>
          <p:cNvSpPr/>
          <p:nvPr/>
        </p:nvSpPr>
        <p:spPr>
          <a:xfrm>
            <a:off x="6850360" y="1061467"/>
            <a:ext cx="2220312" cy="172615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un taux de 1,39% par rapport au total des difficultés de groupage</a:t>
            </a:r>
            <a:endParaRPr lang="fr-DZ" dirty="0">
              <a:solidFill>
                <a:schemeClr val="accent1"/>
              </a:solidFill>
            </a:endParaRPr>
          </a:p>
          <a:p>
            <a:pPr algn="ctr"/>
            <a:r>
              <a:rPr lang="fr-FR" dirty="0">
                <a:solidFill>
                  <a:schemeClr val="accent1"/>
                </a:solidFill>
              </a:rPr>
              <a:t> Rejoint les résultats rapportés par l’étude de  l’EPH Kouba</a:t>
            </a:r>
          </a:p>
          <a:p>
            <a:pPr algn="ctr"/>
            <a:r>
              <a:rPr lang="fr-FR" dirty="0">
                <a:solidFill>
                  <a:schemeClr val="accent1"/>
                </a:solidFill>
              </a:rPr>
              <a:t>(1,33%) </a:t>
            </a:r>
            <a:endParaRPr lang="fr-DZ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4543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BC9F04FA-848C-4ACD-1CBB-7307F3360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287578"/>
              </p:ext>
            </p:extLst>
          </p:nvPr>
        </p:nvGraphicFramePr>
        <p:xfrm>
          <a:off x="444132" y="954286"/>
          <a:ext cx="5951955" cy="3261131"/>
        </p:xfrm>
        <a:graphic>
          <a:graphicData uri="http://schemas.openxmlformats.org/drawingml/2006/table">
            <a:tbl>
              <a:tblPr>
                <a:tableStyleId>{B922F8E4-A26B-41BF-9A7F-D1BD76C385B7}</a:tableStyleId>
              </a:tblPr>
              <a:tblGrid>
                <a:gridCol w="1637659">
                  <a:extLst>
                    <a:ext uri="{9D8B030D-6E8A-4147-A177-3AD203B41FA5}">
                      <a16:colId xmlns:a16="http://schemas.microsoft.com/office/drawing/2014/main" val="3233036595"/>
                    </a:ext>
                  </a:extLst>
                </a:gridCol>
                <a:gridCol w="1637659">
                  <a:extLst>
                    <a:ext uri="{9D8B030D-6E8A-4147-A177-3AD203B41FA5}">
                      <a16:colId xmlns:a16="http://schemas.microsoft.com/office/drawing/2014/main" val="1358091860"/>
                    </a:ext>
                  </a:extLst>
                </a:gridCol>
                <a:gridCol w="929761">
                  <a:extLst>
                    <a:ext uri="{9D8B030D-6E8A-4147-A177-3AD203B41FA5}">
                      <a16:colId xmlns:a16="http://schemas.microsoft.com/office/drawing/2014/main" val="3591553903"/>
                    </a:ext>
                  </a:extLst>
                </a:gridCol>
                <a:gridCol w="908604">
                  <a:extLst>
                    <a:ext uri="{9D8B030D-6E8A-4147-A177-3AD203B41FA5}">
                      <a16:colId xmlns:a16="http://schemas.microsoft.com/office/drawing/2014/main" val="742663192"/>
                    </a:ext>
                  </a:extLst>
                </a:gridCol>
                <a:gridCol w="838272">
                  <a:extLst>
                    <a:ext uri="{9D8B030D-6E8A-4147-A177-3AD203B41FA5}">
                      <a16:colId xmlns:a16="http://schemas.microsoft.com/office/drawing/2014/main" val="497418828"/>
                    </a:ext>
                  </a:extLst>
                </a:gridCol>
              </a:tblGrid>
              <a:tr h="303792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Difficultés de groupage sanguin ABO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Effectif (ni)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Pourcentage (%)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Total (%)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5405655"/>
                  </a:ext>
                </a:extLst>
              </a:tr>
              <a:tr h="4235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Défaut réactionnel à l’épreuve globulaire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Sous-groupes faibles ABO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152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52,96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52,96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4180973"/>
                  </a:ext>
                </a:extLst>
              </a:tr>
              <a:tr h="3419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Excès réactionnel à l’épreuve globulaire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Agglutinines froides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12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4,18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4,18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5369123"/>
                  </a:ext>
                </a:extLst>
              </a:tr>
              <a:tr h="165464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Excès réactionnel à l’épreuve sérique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Anticorps anti-A1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solidFill>
                            <a:schemeClr val="tx1"/>
                          </a:solidFill>
                          <a:effectLst/>
                        </a:rPr>
                        <a:t>74</a:t>
                      </a:r>
                      <a:endParaRPr lang="fr-FR" sz="1100" b="1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solidFill>
                            <a:schemeClr val="tx1"/>
                          </a:solidFill>
                          <a:effectLst/>
                        </a:rPr>
                        <a:t>25,78</a:t>
                      </a:r>
                      <a:endParaRPr lang="fr-FR" sz="1100" b="1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30,66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1512570"/>
                  </a:ext>
                </a:extLst>
              </a:tr>
              <a:tr h="16546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Témoin allo positif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3,48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228381"/>
                  </a:ext>
                </a:extLst>
              </a:tr>
              <a:tr h="1566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solidFill>
                            <a:schemeClr val="tx1"/>
                          </a:solidFill>
                          <a:effectLst/>
                        </a:rPr>
                        <a:t>Témoin auto positif</a:t>
                      </a:r>
                      <a:endParaRPr lang="fr-FR" sz="1100" b="1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-FR" sz="1100" b="1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1,39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705306"/>
                  </a:ext>
                </a:extLst>
              </a:tr>
              <a:tr h="303792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Défaut réactionnel à l’épreuve sérique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Immaturité du système immunitaire (nourrisson)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19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6,62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6,97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1826804"/>
                  </a:ext>
                </a:extLst>
              </a:tr>
              <a:tr h="18587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Immunodépression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0,35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980729"/>
                  </a:ext>
                </a:extLst>
              </a:tr>
              <a:tr h="4596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Doubles populations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Transfusion compatible non iso-groupe ou incompatible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15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5,23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5,23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1418320"/>
                  </a:ext>
                </a:extLst>
              </a:tr>
              <a:tr h="203362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Total (N)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287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100,00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100,00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2589837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137DCC28-0926-C776-F838-934D103AF117}"/>
              </a:ext>
            </a:extLst>
          </p:cNvPr>
          <p:cNvSpPr/>
          <p:nvPr/>
        </p:nvSpPr>
        <p:spPr>
          <a:xfrm>
            <a:off x="255270" y="2069452"/>
            <a:ext cx="6244682" cy="61722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B5C0437C-B971-F962-3FE6-3F66EA241763}"/>
              </a:ext>
            </a:extLst>
          </p:cNvPr>
          <p:cNvSpPr/>
          <p:nvPr/>
        </p:nvSpPr>
        <p:spPr>
          <a:xfrm>
            <a:off x="2699133" y="1079573"/>
            <a:ext cx="2246568" cy="89723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DZ" dirty="0"/>
              <a:t>EPH Kouba</a:t>
            </a:r>
            <a:r>
              <a:rPr lang="fr-FR" dirty="0"/>
              <a:t>, Algérie</a:t>
            </a:r>
            <a:r>
              <a:rPr lang="fr-DZ" dirty="0"/>
              <a:t> 38,64%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62BCF3D-30A3-ED5F-C488-40771B79CD71}"/>
              </a:ext>
            </a:extLst>
          </p:cNvPr>
          <p:cNvSpPr/>
          <p:nvPr/>
        </p:nvSpPr>
        <p:spPr>
          <a:xfrm>
            <a:off x="4958241" y="1088199"/>
            <a:ext cx="2136921" cy="89723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a-DK" dirty="0"/>
              <a:t>Heo et al, Corée 25,2%</a:t>
            </a:r>
            <a:endParaRPr lang="fr-DZ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DA66507C-F2BD-A7EE-8E96-3F1B70086494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id="{8E9A84E5-183A-A03E-D934-77E2865F29E2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40FA96C5-51CF-4EF8-6693-40F54E58D9A8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810F1988-4BB3-745E-5DF3-9F186B1481A7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AB73D461-AAEE-A40D-A4B0-4BA25115E50E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3" name="Flèche : droite 22">
              <a:extLst>
                <a:ext uri="{FF2B5EF4-FFF2-40B4-BE49-F238E27FC236}">
                  <a16:creationId xmlns:a16="http://schemas.microsoft.com/office/drawing/2014/main" id="{4528EB38-D86B-7990-13A7-4F30F9D35DC9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4" name="Flèche : droite 23">
              <a:extLst>
                <a:ext uri="{FF2B5EF4-FFF2-40B4-BE49-F238E27FC236}">
                  <a16:creationId xmlns:a16="http://schemas.microsoft.com/office/drawing/2014/main" id="{9FFB50ED-82DF-3B74-D049-4203E4258CEE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5" name="Flèche : droite 24">
              <a:extLst>
                <a:ext uri="{FF2B5EF4-FFF2-40B4-BE49-F238E27FC236}">
                  <a16:creationId xmlns:a16="http://schemas.microsoft.com/office/drawing/2014/main" id="{1BD18084-6057-D5FA-23E3-AFC13EFC2853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graphicFrame>
        <p:nvGraphicFramePr>
          <p:cNvPr id="26" name="Objet 25">
            <a:extLst>
              <a:ext uri="{FF2B5EF4-FFF2-40B4-BE49-F238E27FC236}">
                <a16:creationId xmlns:a16="http://schemas.microsoft.com/office/drawing/2014/main" id="{BDBECB43-B8BC-AE45-D5D6-21BBFF50C5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3428218"/>
              </p:ext>
            </p:extLst>
          </p:nvPr>
        </p:nvGraphicFramePr>
        <p:xfrm>
          <a:off x="4649469" y="2778473"/>
          <a:ext cx="4445335" cy="248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1150" imgH="1530055" progId="Word.Document.12">
                  <p:embed/>
                </p:oleObj>
              </mc:Choice>
              <mc:Fallback>
                <p:oleObj name="Document" r:id="rId2" imgW="5761150" imgH="1530055" progId="Word.Document.12">
                  <p:embed/>
                  <p:pic>
                    <p:nvPicPr>
                      <p:cNvPr id="21" name="Objet 20">
                        <a:extLst>
                          <a:ext uri="{FF2B5EF4-FFF2-40B4-BE49-F238E27FC236}">
                            <a16:creationId xmlns:a16="http://schemas.microsoft.com/office/drawing/2014/main" id="{BDBECB43-B8BC-AE45-D5D6-21BBFF50C5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49469" y="2778473"/>
                        <a:ext cx="4445335" cy="2485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420479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1DF231F4-C5B0-DA6B-F0B2-4422EA2BB2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920821"/>
              </p:ext>
            </p:extLst>
          </p:nvPr>
        </p:nvGraphicFramePr>
        <p:xfrm>
          <a:off x="378728" y="967707"/>
          <a:ext cx="6082764" cy="3321535"/>
        </p:xfrm>
        <a:graphic>
          <a:graphicData uri="http://schemas.openxmlformats.org/drawingml/2006/table">
            <a:tbl>
              <a:tblPr>
                <a:tableStyleId>{B922F8E4-A26B-41BF-9A7F-D1BD76C385B7}</a:tableStyleId>
              </a:tblPr>
              <a:tblGrid>
                <a:gridCol w="1673651">
                  <a:extLst>
                    <a:ext uri="{9D8B030D-6E8A-4147-A177-3AD203B41FA5}">
                      <a16:colId xmlns:a16="http://schemas.microsoft.com/office/drawing/2014/main" val="3233036595"/>
                    </a:ext>
                  </a:extLst>
                </a:gridCol>
                <a:gridCol w="1673651">
                  <a:extLst>
                    <a:ext uri="{9D8B030D-6E8A-4147-A177-3AD203B41FA5}">
                      <a16:colId xmlns:a16="http://schemas.microsoft.com/office/drawing/2014/main" val="1358091860"/>
                    </a:ext>
                  </a:extLst>
                </a:gridCol>
                <a:gridCol w="950195">
                  <a:extLst>
                    <a:ext uri="{9D8B030D-6E8A-4147-A177-3AD203B41FA5}">
                      <a16:colId xmlns:a16="http://schemas.microsoft.com/office/drawing/2014/main" val="3591553903"/>
                    </a:ext>
                  </a:extLst>
                </a:gridCol>
                <a:gridCol w="928572">
                  <a:extLst>
                    <a:ext uri="{9D8B030D-6E8A-4147-A177-3AD203B41FA5}">
                      <a16:colId xmlns:a16="http://schemas.microsoft.com/office/drawing/2014/main" val="742663192"/>
                    </a:ext>
                  </a:extLst>
                </a:gridCol>
                <a:gridCol w="856695">
                  <a:extLst>
                    <a:ext uri="{9D8B030D-6E8A-4147-A177-3AD203B41FA5}">
                      <a16:colId xmlns:a16="http://schemas.microsoft.com/office/drawing/2014/main" val="497418828"/>
                    </a:ext>
                  </a:extLst>
                </a:gridCol>
              </a:tblGrid>
              <a:tr h="31974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Difficultés de groupage sanguin ABO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Effectif (ni)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Pourcentage (%)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Total (%)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5405655"/>
                  </a:ext>
                </a:extLst>
              </a:tr>
              <a:tr h="445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Défaut réactionnel à l’épreuve globulaire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Sous-groupes faibles ABO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152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52,96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52,96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4180973"/>
                  </a:ext>
                </a:extLst>
              </a:tr>
              <a:tr h="359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Excès réactionnel à l’épreuve globulaire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Agglutinines froides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12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4,18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4,18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5369123"/>
                  </a:ext>
                </a:extLst>
              </a:tr>
              <a:tr h="174153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Excès réactionnel à l’épreuve sérique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Anticorps anti-A1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74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25,78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30,66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1512570"/>
                  </a:ext>
                </a:extLst>
              </a:tr>
              <a:tr h="17415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Témoin allo positif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10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3,48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228381"/>
                  </a:ext>
                </a:extLst>
              </a:tr>
              <a:tr h="1648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Témoin auto positif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4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1,39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705306"/>
                  </a:ext>
                </a:extLst>
              </a:tr>
              <a:tr h="31974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Défaut réactionnel à l’épreuve sérique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Immaturité du système immunitaire (nourrisson)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6,62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solidFill>
                            <a:schemeClr val="tx1"/>
                          </a:solidFill>
                          <a:effectLst/>
                        </a:rPr>
                        <a:t>6,97</a:t>
                      </a:r>
                      <a:endParaRPr lang="fr-FR" sz="1100" b="1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1826804"/>
                  </a:ext>
                </a:extLst>
              </a:tr>
              <a:tr h="19563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solidFill>
                            <a:schemeClr val="tx1"/>
                          </a:solidFill>
                          <a:effectLst/>
                        </a:rPr>
                        <a:t>Immunodépression</a:t>
                      </a:r>
                      <a:endParaRPr lang="fr-FR" sz="1100" b="1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100" b="1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0,35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980729"/>
                  </a:ext>
                </a:extLst>
              </a:tr>
              <a:tr h="483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Doubles populations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Transfusion compatible non iso-groupe ou incompatible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15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5,23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5,23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1418320"/>
                  </a:ext>
                </a:extLst>
              </a:tr>
              <a:tr h="21404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Total (N)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287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100,00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100,00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258983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635DFCD8-5A01-B4A5-24CC-AE728724B164}"/>
              </a:ext>
            </a:extLst>
          </p:cNvPr>
          <p:cNvSpPr/>
          <p:nvPr/>
        </p:nvSpPr>
        <p:spPr>
          <a:xfrm>
            <a:off x="0" y="2660570"/>
            <a:ext cx="6687820" cy="722267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35C5E21B-7AD5-BF99-84E7-7F89F9985E5D}"/>
              </a:ext>
            </a:extLst>
          </p:cNvPr>
          <p:cNvSpPr/>
          <p:nvPr/>
        </p:nvSpPr>
        <p:spPr>
          <a:xfrm>
            <a:off x="6819900" y="2590849"/>
            <a:ext cx="2171700" cy="83058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Etude Coréenne 40,5%</a:t>
            </a:r>
            <a:endParaRPr lang="fr-DZ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B9A6D5E-CF2F-DEB6-7959-9441561FC396}"/>
              </a:ext>
            </a:extLst>
          </p:cNvPr>
          <p:cNvSpPr/>
          <p:nvPr/>
        </p:nvSpPr>
        <p:spPr>
          <a:xfrm>
            <a:off x="6595576" y="1152467"/>
            <a:ext cx="2248859" cy="106288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Epreuves sériques négatives des âges extrêmes</a:t>
            </a:r>
            <a:endParaRPr lang="fr-DZ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A84A2A87-D658-E554-A6AA-BE48153BC01D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id="{E399C82D-9E73-151D-C437-C571C299A77F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B6EB8D82-CDF1-41A9-7EC7-7D6E57EE2B24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18B00853-FB8F-0C59-7597-C5EB7FA7711A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9EA856E1-861E-1540-06CE-EF8ABD71C6DE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D07951B6-172A-5EF7-5DD0-0F8848A79ACC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2" name="Flèche : droite 21">
              <a:extLst>
                <a:ext uri="{FF2B5EF4-FFF2-40B4-BE49-F238E27FC236}">
                  <a16:creationId xmlns:a16="http://schemas.microsoft.com/office/drawing/2014/main" id="{00986722-A720-22B3-A9A1-F8CDD96179F0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3" name="Flèche : droite 22">
              <a:extLst>
                <a:ext uri="{FF2B5EF4-FFF2-40B4-BE49-F238E27FC236}">
                  <a16:creationId xmlns:a16="http://schemas.microsoft.com/office/drawing/2014/main" id="{BD4636DC-B61D-EA63-FA9E-797AAEBBA6B6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  <p:extLst>
      <p:ext uri="{BB962C8B-B14F-4D97-AF65-F5344CB8AC3E}">
        <p14:creationId xmlns:p14="http://schemas.microsoft.com/office/powerpoint/2010/main" val="7085159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B496AB6-FA50-D804-0204-102CA8DF341F}"/>
              </a:ext>
            </a:extLst>
          </p:cNvPr>
          <p:cNvSpPr txBox="1"/>
          <p:nvPr/>
        </p:nvSpPr>
        <p:spPr>
          <a:xfrm>
            <a:off x="2413651" y="2355666"/>
            <a:ext cx="45506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effectLst>
                  <a:reflection blurRad="6350" stA="55000" endA="300" endPos="45500" dir="5400000" sy="-100000" algn="bl" rotWithShape="0"/>
                </a:effectLst>
              </a:rPr>
              <a:t>Introduction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4426675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A7E8D21-5C21-D946-7E61-24751166A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644813"/>
              </p:ext>
            </p:extLst>
          </p:nvPr>
        </p:nvGraphicFramePr>
        <p:xfrm>
          <a:off x="382236" y="984766"/>
          <a:ext cx="6275163" cy="3044306"/>
        </p:xfrm>
        <a:graphic>
          <a:graphicData uri="http://schemas.openxmlformats.org/drawingml/2006/table">
            <a:tbl>
              <a:tblPr>
                <a:tableStyleId>{B922F8E4-A26B-41BF-9A7F-D1BD76C385B7}</a:tableStyleId>
              </a:tblPr>
              <a:tblGrid>
                <a:gridCol w="1726589">
                  <a:extLst>
                    <a:ext uri="{9D8B030D-6E8A-4147-A177-3AD203B41FA5}">
                      <a16:colId xmlns:a16="http://schemas.microsoft.com/office/drawing/2014/main" val="3233036595"/>
                    </a:ext>
                  </a:extLst>
                </a:gridCol>
                <a:gridCol w="1726589">
                  <a:extLst>
                    <a:ext uri="{9D8B030D-6E8A-4147-A177-3AD203B41FA5}">
                      <a16:colId xmlns:a16="http://schemas.microsoft.com/office/drawing/2014/main" val="1358091860"/>
                    </a:ext>
                  </a:extLst>
                </a:gridCol>
                <a:gridCol w="980250">
                  <a:extLst>
                    <a:ext uri="{9D8B030D-6E8A-4147-A177-3AD203B41FA5}">
                      <a16:colId xmlns:a16="http://schemas.microsoft.com/office/drawing/2014/main" val="3591553903"/>
                    </a:ext>
                  </a:extLst>
                </a:gridCol>
                <a:gridCol w="957943">
                  <a:extLst>
                    <a:ext uri="{9D8B030D-6E8A-4147-A177-3AD203B41FA5}">
                      <a16:colId xmlns:a16="http://schemas.microsoft.com/office/drawing/2014/main" val="742663192"/>
                    </a:ext>
                  </a:extLst>
                </a:gridCol>
                <a:gridCol w="883792">
                  <a:extLst>
                    <a:ext uri="{9D8B030D-6E8A-4147-A177-3AD203B41FA5}">
                      <a16:colId xmlns:a16="http://schemas.microsoft.com/office/drawing/2014/main" val="497418828"/>
                    </a:ext>
                  </a:extLst>
                </a:gridCol>
              </a:tblGrid>
              <a:tr h="28980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Difficultés de groupage sanguin ABO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Effectif (ni)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Pourcentage (%)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Total (%)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5405655"/>
                  </a:ext>
                </a:extLst>
              </a:tr>
              <a:tr h="404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Défaut réactionnel à l’épreuve globulaire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Sous-groupes faibles ABO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152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52,96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52,96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4180973"/>
                  </a:ext>
                </a:extLst>
              </a:tr>
              <a:tr h="3262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Excès réactionnel à l’épreuve globulaire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Agglutinines froides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12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4,18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4,18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5369123"/>
                  </a:ext>
                </a:extLst>
              </a:tr>
              <a:tr h="157843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Excès réactionnel à l’épreuve sérique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Anticorps anti-A1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74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25,78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30,66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1512570"/>
                  </a:ext>
                </a:extLst>
              </a:tr>
              <a:tr h="15784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Témoin allo positif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10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3,48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228381"/>
                  </a:ext>
                </a:extLst>
              </a:tr>
              <a:tr h="1494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Témoin auto positif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4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1,39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705306"/>
                  </a:ext>
                </a:extLst>
              </a:tr>
              <a:tr h="28980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Défaut réactionnel à l’épreuve sérique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Immaturité du système immunitaire (nourrisson)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19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6,62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6,97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1826804"/>
                  </a:ext>
                </a:extLst>
              </a:tr>
              <a:tr h="17731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Immunodépression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1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>
                          <a:effectLst/>
                        </a:rPr>
                        <a:t>0,35</a:t>
                      </a:r>
                      <a:endParaRPr lang="fr-FR" sz="11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980729"/>
                  </a:ext>
                </a:extLst>
              </a:tr>
              <a:tr h="438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Doubles populations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Transfusion compatible non iso-groupe ou incompatible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5,23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solidFill>
                            <a:schemeClr val="tx1"/>
                          </a:solidFill>
                          <a:effectLst/>
                        </a:rPr>
                        <a:t>5,23</a:t>
                      </a:r>
                      <a:endParaRPr lang="fr-FR" sz="11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1418320"/>
                  </a:ext>
                </a:extLst>
              </a:tr>
              <a:tr h="19399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Total (N)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287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100,00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b="1" kern="100" dirty="0">
                          <a:effectLst/>
                        </a:rPr>
                        <a:t>100,00</a:t>
                      </a:r>
                      <a:endParaRPr lang="fr-FR" sz="11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2589837"/>
                  </a:ext>
                </a:extLst>
              </a:tr>
            </a:tbl>
          </a:graphicData>
        </a:graphic>
      </p:graphicFrame>
      <p:sp>
        <p:nvSpPr>
          <p:cNvPr id="35" name="Rectangle 34">
            <a:extLst>
              <a:ext uri="{FF2B5EF4-FFF2-40B4-BE49-F238E27FC236}">
                <a16:creationId xmlns:a16="http://schemas.microsoft.com/office/drawing/2014/main" id="{B055EBBD-5861-9163-A509-9A048A2BB87E}"/>
              </a:ext>
            </a:extLst>
          </p:cNvPr>
          <p:cNvSpPr/>
          <p:nvPr/>
        </p:nvSpPr>
        <p:spPr>
          <a:xfrm>
            <a:off x="152400" y="3298497"/>
            <a:ext cx="6705600" cy="601473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60DB0CC-2104-CBE5-623D-E210B95A827B}"/>
              </a:ext>
            </a:extLst>
          </p:cNvPr>
          <p:cNvSpPr/>
          <p:nvPr/>
        </p:nvSpPr>
        <p:spPr>
          <a:xfrm>
            <a:off x="6743700" y="984766"/>
            <a:ext cx="2247900" cy="1094614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6 fois plus faible comparé à l’étude de l’EPH Kouba</a:t>
            </a:r>
            <a:endParaRPr lang="fr-DZ" dirty="0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7F92B20C-6F9D-9D1D-857E-99F99AA73BBE}"/>
              </a:ext>
            </a:extLst>
          </p:cNvPr>
          <p:cNvSpPr/>
          <p:nvPr/>
        </p:nvSpPr>
        <p:spPr>
          <a:xfrm>
            <a:off x="6918338" y="2353407"/>
            <a:ext cx="2073262" cy="1093939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2 fois plus faible que l’étude coréenne.</a:t>
            </a:r>
            <a:endParaRPr lang="fr-DZ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87AE66D6-3D5E-FE7F-2583-4181A090AF1B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F89DE62D-4C63-243D-803A-96E498CF6DC1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F1A8EE1B-8669-AC83-BD27-BF53300734BA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id="{7565FABC-11EB-5E62-E4ED-169D126B1FB8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D5BFD56C-27D9-BA85-C0B6-E62BC0C88E49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8" name="Flèche : droite 7">
              <a:extLst>
                <a:ext uri="{FF2B5EF4-FFF2-40B4-BE49-F238E27FC236}">
                  <a16:creationId xmlns:a16="http://schemas.microsoft.com/office/drawing/2014/main" id="{BADE516A-29FC-F5BE-82BA-AA5ACDB9949E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9" name="Flèche : droite 8">
              <a:extLst>
                <a:ext uri="{FF2B5EF4-FFF2-40B4-BE49-F238E27FC236}">
                  <a16:creationId xmlns:a16="http://schemas.microsoft.com/office/drawing/2014/main" id="{93F83089-CE72-3F88-F2FC-740ACF757FFB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10" name="Flèche : droite 9">
              <a:extLst>
                <a:ext uri="{FF2B5EF4-FFF2-40B4-BE49-F238E27FC236}">
                  <a16:creationId xmlns:a16="http://schemas.microsoft.com/office/drawing/2014/main" id="{35D5E89F-3C87-E33F-4271-F5E7983DC1B8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  <p:extLst>
      <p:ext uri="{BB962C8B-B14F-4D97-AF65-F5344CB8AC3E}">
        <p14:creationId xmlns:p14="http://schemas.microsoft.com/office/powerpoint/2010/main" val="6905206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09321" y="935411"/>
            <a:ext cx="7921127" cy="3745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solidFill>
                  <a:schemeClr val="accent1"/>
                </a:solidFill>
              </a:rPr>
              <a:t>Difficultés de groupage sanguin Rhésus/KELL: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1881001" y="1458634"/>
            <a:ext cx="5354197" cy="112372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1"/>
              </a:solidFill>
            </a:endParaRPr>
          </a:p>
          <a:p>
            <a:pPr algn="ctr"/>
            <a:r>
              <a:rPr lang="fr-FR" dirty="0">
                <a:solidFill>
                  <a:schemeClr val="accent1"/>
                </a:solidFill>
              </a:rPr>
              <a:t>239 échantillons présentant des difficultés de groupage rhésus/KELL soit </a:t>
            </a:r>
            <a:r>
              <a:rPr lang="fr-FR" b="1" dirty="0">
                <a:solidFill>
                  <a:schemeClr val="accent1"/>
                </a:solidFill>
              </a:rPr>
              <a:t>1,89%</a:t>
            </a:r>
            <a:r>
              <a:rPr lang="fr-FR" dirty="0">
                <a:solidFill>
                  <a:schemeClr val="accent1"/>
                </a:solidFill>
              </a:rPr>
              <a:t>  </a:t>
            </a:r>
          </a:p>
          <a:p>
            <a:pPr algn="ctr"/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771181" y="3393195"/>
            <a:ext cx="2665600" cy="84829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33 échantillons présentant des difficultés de phénotype </a:t>
            </a:r>
            <a:r>
              <a:rPr lang="fr-FR" b="1" dirty="0">
                <a:solidFill>
                  <a:schemeClr val="accent1"/>
                </a:solidFill>
              </a:rPr>
              <a:t>KELL 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5665496" y="3437262"/>
            <a:ext cx="2665600" cy="84829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206 présentant des difficultés dans le phénotype rhésus </a:t>
            </a:r>
          </a:p>
          <a:p>
            <a:pPr algn="ctr"/>
            <a:r>
              <a:rPr lang="fr-FR" b="1" dirty="0">
                <a:solidFill>
                  <a:schemeClr val="accent1"/>
                </a:solidFill>
              </a:rPr>
              <a:t>D </a:t>
            </a:r>
            <a:r>
              <a:rPr lang="fr-FR" b="1" dirty="0" err="1">
                <a:solidFill>
                  <a:schemeClr val="accent1"/>
                </a:solidFill>
              </a:rPr>
              <a:t>CcEe</a:t>
            </a:r>
            <a:r>
              <a:rPr lang="fr-FR" b="1" dirty="0">
                <a:solidFill>
                  <a:schemeClr val="accent1"/>
                </a:solidFill>
              </a:rPr>
              <a:t> </a:t>
            </a:r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2225407" y="2582355"/>
            <a:ext cx="471453" cy="810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endCxn id="17" idx="0"/>
          </p:cNvCxnSpPr>
          <p:nvPr/>
        </p:nvCxnSpPr>
        <p:spPr>
          <a:xfrm>
            <a:off x="6555036" y="2582355"/>
            <a:ext cx="443260" cy="8549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/>
          <p:cNvSpPr/>
          <p:nvPr/>
        </p:nvSpPr>
        <p:spPr>
          <a:xfrm>
            <a:off x="4948784" y="1994193"/>
            <a:ext cx="694062" cy="275421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Organigramme : Connecteur 24"/>
          <p:cNvSpPr/>
          <p:nvPr/>
        </p:nvSpPr>
        <p:spPr>
          <a:xfrm>
            <a:off x="7262999" y="1096258"/>
            <a:ext cx="1828800" cy="1551174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Etude de </a:t>
            </a:r>
            <a:r>
              <a:rPr lang="fr-FR" b="1" dirty="0" err="1">
                <a:solidFill>
                  <a:schemeClr val="accent1"/>
                </a:solidFill>
              </a:rPr>
              <a:t>Bhallil</a:t>
            </a:r>
            <a:r>
              <a:rPr lang="fr-FR" b="1" dirty="0">
                <a:solidFill>
                  <a:schemeClr val="accent1"/>
                </a:solidFill>
              </a:rPr>
              <a:t> et al </a:t>
            </a:r>
            <a:r>
              <a:rPr lang="fr-FR" dirty="0">
                <a:solidFill>
                  <a:schemeClr val="accent1"/>
                </a:solidFill>
              </a:rPr>
              <a:t>recense </a:t>
            </a:r>
            <a:r>
              <a:rPr lang="fr-FR" b="1" dirty="0">
                <a:solidFill>
                  <a:schemeClr val="accent1"/>
                </a:solidFill>
              </a:rPr>
              <a:t>2,14% </a:t>
            </a:r>
            <a:r>
              <a:rPr lang="fr-FR" dirty="0">
                <a:solidFill>
                  <a:schemeClr val="accent1"/>
                </a:solidFill>
              </a:rPr>
              <a:t>de difficultés rhésus/KELL </a:t>
            </a:r>
          </a:p>
        </p:txBody>
      </p:sp>
      <p:sp>
        <p:nvSpPr>
          <p:cNvPr id="26" name="Organigramme : Connecteur 25"/>
          <p:cNvSpPr/>
          <p:nvPr/>
        </p:nvSpPr>
        <p:spPr>
          <a:xfrm>
            <a:off x="3474594" y="3284382"/>
            <a:ext cx="2182250" cy="1847414"/>
          </a:xfrm>
          <a:prstGeom prst="flowChartConnector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chemeClr val="accent1"/>
                </a:solidFill>
              </a:rPr>
              <a:t>Doubles populations dans le système Kell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BD605629-8250-51CE-AA4A-C7F553606874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id="{EE236E6F-DBAC-6609-F962-55313066FD79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CF255E7C-2B1B-4C3B-A33C-4B3E73B3817E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A60EF99D-A14E-63B7-72E7-8E7163487F43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F94FBCB5-1BC2-4265-F6FD-A3B1B6858D4E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3" name="Flèche : droite 22">
              <a:extLst>
                <a:ext uri="{FF2B5EF4-FFF2-40B4-BE49-F238E27FC236}">
                  <a16:creationId xmlns:a16="http://schemas.microsoft.com/office/drawing/2014/main" id="{858BC490-2123-FF16-4086-1FE10D3691DC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8" name="Flèche : droite 27">
              <a:extLst>
                <a:ext uri="{FF2B5EF4-FFF2-40B4-BE49-F238E27FC236}">
                  <a16:creationId xmlns:a16="http://schemas.microsoft.com/office/drawing/2014/main" id="{67667B4B-8E51-B0DC-555C-7552BDE54869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9" name="Flèche : droite 28">
              <a:extLst>
                <a:ext uri="{FF2B5EF4-FFF2-40B4-BE49-F238E27FC236}">
                  <a16:creationId xmlns:a16="http://schemas.microsoft.com/office/drawing/2014/main" id="{5C752FA7-EC80-2059-DD55-2D0C9B875C52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  <p:extLst>
      <p:ext uri="{BB962C8B-B14F-4D97-AF65-F5344CB8AC3E}">
        <p14:creationId xmlns:p14="http://schemas.microsoft.com/office/powerpoint/2010/main" val="25959197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95759" y="1200839"/>
            <a:ext cx="8240617" cy="771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dirty="0">
                <a:solidFill>
                  <a:schemeClr val="accent1"/>
                </a:solidFill>
              </a:rPr>
              <a:t>68,20% </a:t>
            </a:r>
            <a:r>
              <a:rPr lang="fr-FR" sz="1600" dirty="0">
                <a:solidFill>
                  <a:schemeClr val="accent1"/>
                </a:solidFill>
              </a:rPr>
              <a:t>de doubles populations dans les systèmes rhésus/KELL </a:t>
            </a:r>
            <a:endParaRPr lang="fr-FR" sz="1600" b="1" dirty="0">
              <a:solidFill>
                <a:schemeClr val="accent1"/>
              </a:solidFill>
            </a:endParaRPr>
          </a:p>
        </p:txBody>
      </p:sp>
      <p:sp>
        <p:nvSpPr>
          <p:cNvPr id="13" name="Organigramme : Connecteur 12"/>
          <p:cNvSpPr/>
          <p:nvPr/>
        </p:nvSpPr>
        <p:spPr>
          <a:xfrm>
            <a:off x="6488935" y="1035586"/>
            <a:ext cx="2335576" cy="1729648"/>
          </a:xfrm>
          <a:prstGeom prst="flowChartConnector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1"/>
                </a:solidFill>
              </a:rPr>
              <a:t>73,33% </a:t>
            </a:r>
            <a:r>
              <a:rPr lang="fr-FR" dirty="0">
                <a:solidFill>
                  <a:schemeClr val="accent1"/>
                </a:solidFill>
              </a:rPr>
              <a:t>dans l’étude de</a:t>
            </a:r>
          </a:p>
          <a:p>
            <a:pPr algn="ctr"/>
            <a:r>
              <a:rPr lang="fr-FR" b="1" dirty="0">
                <a:solidFill>
                  <a:schemeClr val="accent1"/>
                </a:solidFill>
              </a:rPr>
              <a:t> </a:t>
            </a:r>
            <a:r>
              <a:rPr lang="fr-FR" b="1" dirty="0" err="1">
                <a:solidFill>
                  <a:schemeClr val="accent1"/>
                </a:solidFill>
              </a:rPr>
              <a:t>Bhallil</a:t>
            </a:r>
            <a:r>
              <a:rPr lang="fr-FR" b="1" dirty="0">
                <a:solidFill>
                  <a:schemeClr val="accent1"/>
                </a:solidFill>
              </a:rPr>
              <a:t> et al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346678" y="2486768"/>
            <a:ext cx="6015209" cy="8482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1"/>
                </a:solidFill>
              </a:rPr>
              <a:t>33,49% </a:t>
            </a:r>
            <a:r>
              <a:rPr lang="fr-FR" dirty="0">
                <a:solidFill>
                  <a:schemeClr val="accent1"/>
                </a:solidFill>
              </a:rPr>
              <a:t>des difficultés rhésus étaient des D faibles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46679" y="3660065"/>
            <a:ext cx="6015209" cy="8482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1"/>
                </a:solidFill>
              </a:rPr>
              <a:t>3,39% </a:t>
            </a:r>
            <a:r>
              <a:rPr lang="fr-FR" dirty="0">
                <a:solidFill>
                  <a:schemeClr val="accent1"/>
                </a:solidFill>
              </a:rPr>
              <a:t>des difficultés rhésus étaient des D partiels</a:t>
            </a:r>
          </a:p>
          <a:p>
            <a:pPr algn="ctr"/>
            <a:endParaRPr lang="fr-FR" dirty="0">
              <a:solidFill>
                <a:schemeClr val="accent1"/>
              </a:solidFill>
            </a:endParaRP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4A50743A-B3A6-21DE-EEDD-4381BDE26FF6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3AE7668B-B819-33E7-3203-B7C19F8058A8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B8493216-0FE7-20CF-D35B-6DE9A54E1BC5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4EB0DA95-56C7-0C49-D9AF-E226876E3A9E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3" name="Rectangle : coins arrondis 22">
              <a:extLst>
                <a:ext uri="{FF2B5EF4-FFF2-40B4-BE49-F238E27FC236}">
                  <a16:creationId xmlns:a16="http://schemas.microsoft.com/office/drawing/2014/main" id="{A4E17F12-792C-FE0A-A618-19012F8CE955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4" name="Flèche : droite 23">
              <a:extLst>
                <a:ext uri="{FF2B5EF4-FFF2-40B4-BE49-F238E27FC236}">
                  <a16:creationId xmlns:a16="http://schemas.microsoft.com/office/drawing/2014/main" id="{D67A791A-386A-D7D5-B3BC-8BFAAFB8E558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5" name="Flèche : droite 24">
              <a:extLst>
                <a:ext uri="{FF2B5EF4-FFF2-40B4-BE49-F238E27FC236}">
                  <a16:creationId xmlns:a16="http://schemas.microsoft.com/office/drawing/2014/main" id="{CBC30AE0-D0BA-968C-2239-E83ED0B94C66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6" name="Flèche : droite 25">
              <a:extLst>
                <a:ext uri="{FF2B5EF4-FFF2-40B4-BE49-F238E27FC236}">
                  <a16:creationId xmlns:a16="http://schemas.microsoft.com/office/drawing/2014/main" id="{62236898-F7B4-CF67-0BBF-85DC3F8F16B3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  <p:extLst>
      <p:ext uri="{BB962C8B-B14F-4D97-AF65-F5344CB8AC3E}">
        <p14:creationId xmlns:p14="http://schemas.microsoft.com/office/powerpoint/2010/main" val="11788493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68633" y="758833"/>
            <a:ext cx="7612656" cy="649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solidFill>
                  <a:schemeClr val="accent1"/>
                </a:solidFill>
              </a:rPr>
              <a:t>Rhésus D faible </a:t>
            </a: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238008"/>
              </p:ext>
            </p:extLst>
          </p:nvPr>
        </p:nvGraphicFramePr>
        <p:xfrm>
          <a:off x="1068633" y="2096652"/>
          <a:ext cx="7282152" cy="2600562"/>
        </p:xfrm>
        <a:graphic>
          <a:graphicData uri="http://schemas.openxmlformats.org/drawingml/2006/table">
            <a:tbl>
              <a:tblPr firstRow="1" firstCol="1" bandRow="1">
                <a:tableStyleId>{B922F8E4-A26B-41BF-9A7F-D1BD76C385B7}</a:tableStyleId>
              </a:tblPr>
              <a:tblGrid>
                <a:gridCol w="3641076">
                  <a:extLst>
                    <a:ext uri="{9D8B030D-6E8A-4147-A177-3AD203B41FA5}">
                      <a16:colId xmlns:a16="http://schemas.microsoft.com/office/drawing/2014/main" val="3604269074"/>
                    </a:ext>
                  </a:extLst>
                </a:gridCol>
                <a:gridCol w="3641076">
                  <a:extLst>
                    <a:ext uri="{9D8B030D-6E8A-4147-A177-3AD203B41FA5}">
                      <a16:colId xmlns:a16="http://schemas.microsoft.com/office/drawing/2014/main" val="339048672"/>
                    </a:ext>
                  </a:extLst>
                </a:gridCol>
              </a:tblGrid>
              <a:tr h="2672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 dirty="0">
                          <a:effectLst/>
                        </a:rPr>
                        <a:t>Etude</a:t>
                      </a:r>
                      <a:endParaRPr lang="fr-FR" sz="16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 dirty="0">
                          <a:effectLst/>
                        </a:rPr>
                        <a:t>Fréquence du D faible par rapport</a:t>
                      </a:r>
                      <a:r>
                        <a:rPr lang="fr-FR" sz="1600" b="1" kern="100" baseline="0" dirty="0">
                          <a:effectLst/>
                        </a:rPr>
                        <a:t> à la population étudiée</a:t>
                      </a:r>
                      <a:r>
                        <a:rPr lang="fr-FR" sz="1600" b="1" kern="100" dirty="0">
                          <a:effectLst/>
                        </a:rPr>
                        <a:t> (%)</a:t>
                      </a:r>
                      <a:endParaRPr lang="fr-FR" sz="16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837144"/>
                  </a:ext>
                </a:extLst>
              </a:tr>
              <a:tr h="358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>
                          <a:effectLst/>
                        </a:rPr>
                        <a:t>CHU Mustapha Pacha ,Algérie (2013)</a:t>
                      </a:r>
                      <a:endParaRPr lang="fr-FR" sz="16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>
                          <a:effectLst/>
                        </a:rPr>
                        <a:t>0,27</a:t>
                      </a:r>
                      <a:endParaRPr lang="fr-FR" sz="16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8423615"/>
                  </a:ext>
                </a:extLst>
              </a:tr>
              <a:tr h="358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>
                          <a:effectLst/>
                        </a:rPr>
                        <a:t>CHU Mustapha Pacha, Algérie  (2021)</a:t>
                      </a:r>
                      <a:endParaRPr lang="fr-FR" sz="16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>
                          <a:effectLst/>
                        </a:rPr>
                        <a:t>0,30</a:t>
                      </a:r>
                      <a:endParaRPr lang="fr-FR" sz="16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452993"/>
                  </a:ext>
                </a:extLst>
              </a:tr>
              <a:tr h="358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>
                          <a:effectLst/>
                        </a:rPr>
                        <a:t>Européenne (2011)</a:t>
                      </a:r>
                      <a:endParaRPr lang="fr-FR" sz="16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>
                          <a:effectLst/>
                        </a:rPr>
                        <a:t>0,2 à 0,5</a:t>
                      </a:r>
                      <a:endParaRPr lang="fr-FR" sz="16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4601258"/>
                  </a:ext>
                </a:extLst>
              </a:tr>
              <a:tr h="358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>
                          <a:effectLst/>
                        </a:rPr>
                        <a:t>Américaine (2011)</a:t>
                      </a:r>
                      <a:endParaRPr lang="fr-FR" sz="16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>
                          <a:effectLst/>
                        </a:rPr>
                        <a:t>0,4 à 3</a:t>
                      </a:r>
                      <a:endParaRPr lang="fr-FR" sz="16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0597783"/>
                  </a:ext>
                </a:extLst>
              </a:tr>
              <a:tr h="358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>
                          <a:effectLst/>
                        </a:rPr>
                        <a:t>Notre étude  (Tizi-Ouzou ,2023)</a:t>
                      </a:r>
                      <a:endParaRPr lang="fr-FR" sz="16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00" dirty="0">
                          <a:effectLst/>
                        </a:rPr>
                        <a:t>0,54</a:t>
                      </a:r>
                      <a:endParaRPr lang="fr-FR" sz="16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6415402"/>
                  </a:ext>
                </a:extLst>
              </a:tr>
            </a:tbl>
          </a:graphicData>
        </a:graphic>
      </p:graphicFrame>
      <p:cxnSp>
        <p:nvCxnSpPr>
          <p:cNvPr id="15" name="Connecteur droit 14"/>
          <p:cNvCxnSpPr/>
          <p:nvPr/>
        </p:nvCxnSpPr>
        <p:spPr>
          <a:xfrm flipH="1" flipV="1">
            <a:off x="6332125" y="4586781"/>
            <a:ext cx="462712" cy="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BCAF8ADF-AE26-D3BF-9DB0-F6C3C0057B73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6E3672A5-5346-EAA2-CFC1-AA11CCF9D885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180F21B2-741D-D37A-E037-351DA0B5A379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8F53C2E7-218B-B850-3F0C-F6E056FAD042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CD702F26-928A-566A-D463-5430AFB51BC8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0" name="Flèche : droite 19">
              <a:extLst>
                <a:ext uri="{FF2B5EF4-FFF2-40B4-BE49-F238E27FC236}">
                  <a16:creationId xmlns:a16="http://schemas.microsoft.com/office/drawing/2014/main" id="{EB9137D7-0CDF-1D61-A782-04128B0E8D3C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4ABC6098-ABEE-CCCC-4829-E950257BDF18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2" name="Flèche : droite 21">
              <a:extLst>
                <a:ext uri="{FF2B5EF4-FFF2-40B4-BE49-F238E27FC236}">
                  <a16:creationId xmlns:a16="http://schemas.microsoft.com/office/drawing/2014/main" id="{C9E02EC1-C48E-12B2-0CB2-F258691C1F14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EB6A0E45-0CBC-BEDC-D8C6-51409204434F}"/>
              </a:ext>
            </a:extLst>
          </p:cNvPr>
          <p:cNvSpPr/>
          <p:nvPr/>
        </p:nvSpPr>
        <p:spPr>
          <a:xfrm>
            <a:off x="998220" y="1355616"/>
            <a:ext cx="4587240" cy="57912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1"/>
                </a:solidFill>
              </a:rPr>
              <a:t>0,54% des difficultés de groupage sanguin de la population étudiée</a:t>
            </a:r>
            <a:endParaRPr lang="fr-DZ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221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290146"/>
              </p:ext>
            </p:extLst>
          </p:nvPr>
        </p:nvGraphicFramePr>
        <p:xfrm>
          <a:off x="949883" y="1787453"/>
          <a:ext cx="6097545" cy="3238441"/>
        </p:xfrm>
        <a:graphic>
          <a:graphicData uri="http://schemas.openxmlformats.org/drawingml/2006/table">
            <a:tbl>
              <a:tblPr firstRow="1" firstCol="1" bandRow="1">
                <a:tableStyleId>{B922F8E4-A26B-41BF-9A7F-D1BD76C385B7}</a:tableStyleId>
              </a:tblPr>
              <a:tblGrid>
                <a:gridCol w="1293770">
                  <a:extLst>
                    <a:ext uri="{9D8B030D-6E8A-4147-A177-3AD203B41FA5}">
                      <a16:colId xmlns:a16="http://schemas.microsoft.com/office/drawing/2014/main" val="4243839193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58287573"/>
                    </a:ext>
                  </a:extLst>
                </a:gridCol>
                <a:gridCol w="1106805">
                  <a:extLst>
                    <a:ext uri="{9D8B030D-6E8A-4147-A177-3AD203B41FA5}">
                      <a16:colId xmlns:a16="http://schemas.microsoft.com/office/drawing/2014/main" val="2096232995"/>
                    </a:ext>
                  </a:extLst>
                </a:gridCol>
                <a:gridCol w="1231265">
                  <a:extLst>
                    <a:ext uri="{9D8B030D-6E8A-4147-A177-3AD203B41FA5}">
                      <a16:colId xmlns:a16="http://schemas.microsoft.com/office/drawing/2014/main" val="3283106882"/>
                    </a:ext>
                  </a:extLst>
                </a:gridCol>
                <a:gridCol w="1262380">
                  <a:extLst>
                    <a:ext uri="{9D8B030D-6E8A-4147-A177-3AD203B41FA5}">
                      <a16:colId xmlns:a16="http://schemas.microsoft.com/office/drawing/2014/main" val="2565934220"/>
                    </a:ext>
                  </a:extLst>
                </a:gridCol>
              </a:tblGrid>
              <a:tr h="2146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Pays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Année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Nombre de D partiels recensés. 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Profil D partiel le plus fréquent 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Fréquence (%)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3205807"/>
                  </a:ext>
                </a:extLst>
              </a:tr>
              <a:tr h="138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Algérie (CHU Tizi Ouzou)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2023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07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D V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71,42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9022774"/>
                  </a:ext>
                </a:extLst>
              </a:tr>
              <a:tr h="1409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Algérie (CHU Mustapha Pacha)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2021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07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D V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57,14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3439553"/>
                  </a:ext>
                </a:extLst>
              </a:tr>
              <a:tr h="1409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Algérie (EPH Kouba)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2022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03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DFR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33,33%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6868712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Algérie(CHU Mustapha Pacha) 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2013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06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D VII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83,3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281517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Maroc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2014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13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D VII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46,15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8369439"/>
                  </a:ext>
                </a:extLst>
              </a:tr>
              <a:tr h="93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Egypte 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2019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33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D V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41,18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8098198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Inde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2008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15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DFR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66,66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4311147"/>
                  </a:ext>
                </a:extLst>
              </a:tr>
              <a:tr h="39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Chine 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2012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40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>
                          <a:effectLst/>
                        </a:rPr>
                        <a:t>D VI</a:t>
                      </a:r>
                      <a:endParaRPr lang="fr-FR" sz="12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00" dirty="0">
                          <a:effectLst/>
                        </a:rPr>
                        <a:t>90</a:t>
                      </a:r>
                      <a:endParaRPr lang="fr-FR" sz="12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5307700"/>
                  </a:ext>
                </a:extLst>
              </a:tr>
            </a:tbl>
          </a:graphicData>
        </a:graphic>
      </p:graphicFrame>
      <p:sp>
        <p:nvSpPr>
          <p:cNvPr id="13" name="ZoneTexte 12"/>
          <p:cNvSpPr txBox="1"/>
          <p:nvPr/>
        </p:nvSpPr>
        <p:spPr>
          <a:xfrm>
            <a:off x="649995" y="804231"/>
            <a:ext cx="5111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/>
              <a:t>Rhésus D partiel</a:t>
            </a:r>
          </a:p>
        </p:txBody>
      </p:sp>
      <p:cxnSp>
        <p:nvCxnSpPr>
          <p:cNvPr id="15" name="Connecteur droit 14"/>
          <p:cNvCxnSpPr>
            <a:cxnSpLocks/>
          </p:cNvCxnSpPr>
          <p:nvPr/>
        </p:nvCxnSpPr>
        <p:spPr>
          <a:xfrm>
            <a:off x="6123940" y="2575560"/>
            <a:ext cx="64262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4792430" y="2328589"/>
            <a:ext cx="893459" cy="3525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46E15C07-64F2-3250-BFB1-F6D968AEDA3E}"/>
              </a:ext>
            </a:extLst>
          </p:cNvPr>
          <p:cNvGrpSpPr/>
          <p:nvPr/>
        </p:nvGrpSpPr>
        <p:grpSpPr>
          <a:xfrm>
            <a:off x="152400" y="222766"/>
            <a:ext cx="8839200" cy="508000"/>
            <a:chOff x="152400" y="223520"/>
            <a:chExt cx="8839200" cy="508000"/>
          </a:xfrm>
        </p:grpSpPr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F3B91F04-6878-DED3-B647-7B13621ABBAD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FFE9FC11-7B06-89C6-DAA2-5D97AD5FD1F9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F983D7E2-72FB-BA93-B921-920395447C24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AEBDEDE4-E89B-BCF4-F81E-714978F983EB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2" name="Flèche : droite 21">
              <a:extLst>
                <a:ext uri="{FF2B5EF4-FFF2-40B4-BE49-F238E27FC236}">
                  <a16:creationId xmlns:a16="http://schemas.microsoft.com/office/drawing/2014/main" id="{864D083E-4FC5-49B6-15A9-C16EA8EEC1A4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3" name="Flèche : droite 22">
              <a:extLst>
                <a:ext uri="{FF2B5EF4-FFF2-40B4-BE49-F238E27FC236}">
                  <a16:creationId xmlns:a16="http://schemas.microsoft.com/office/drawing/2014/main" id="{827D4E60-D07D-61A8-D929-D0F0ACD7F4CF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4" name="Flèche : droite 23">
              <a:extLst>
                <a:ext uri="{FF2B5EF4-FFF2-40B4-BE49-F238E27FC236}">
                  <a16:creationId xmlns:a16="http://schemas.microsoft.com/office/drawing/2014/main" id="{90C51CFA-F8F5-6B2E-6BB3-59889EDDD9E8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0CF6E71C-A624-C699-A672-EF18117E05AA}"/>
              </a:ext>
            </a:extLst>
          </p:cNvPr>
          <p:cNvSpPr/>
          <p:nvPr/>
        </p:nvSpPr>
        <p:spPr>
          <a:xfrm>
            <a:off x="853937" y="1180745"/>
            <a:ext cx="5912623" cy="5632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chemeClr val="accent1"/>
              </a:solidFill>
            </a:endParaRPr>
          </a:p>
          <a:p>
            <a:pPr algn="ctr"/>
            <a:r>
              <a:rPr lang="fr-FR" b="1" dirty="0">
                <a:solidFill>
                  <a:schemeClr val="accent1"/>
                </a:solidFill>
              </a:rPr>
              <a:t>0,05</a:t>
            </a:r>
            <a:r>
              <a:rPr lang="fr-FR" b="1">
                <a:solidFill>
                  <a:schemeClr val="accent1"/>
                </a:solidFill>
              </a:rPr>
              <a:t>% des difficultés de groupage de </a:t>
            </a:r>
            <a:r>
              <a:rPr lang="fr-FR" b="1" dirty="0">
                <a:solidFill>
                  <a:schemeClr val="accent1"/>
                </a:solidFill>
              </a:rPr>
              <a:t>la population étudiée</a:t>
            </a:r>
          </a:p>
          <a:p>
            <a:pPr algn="ctr"/>
            <a:r>
              <a:rPr lang="fr-FR" b="1" dirty="0">
                <a:solidFill>
                  <a:schemeClr val="accent1"/>
                </a:solidFill>
              </a:rPr>
              <a:t>9,58% des rhésus D faibles </a:t>
            </a:r>
          </a:p>
          <a:p>
            <a:pPr algn="ctr"/>
            <a:endParaRPr lang="fr-FR" dirty="0"/>
          </a:p>
        </p:txBody>
      </p:sp>
      <p:pic>
        <p:nvPicPr>
          <p:cNvPr id="6" name="Image 5" descr="Une image contenant texte, bouteille, intérieur, brosse à dents&#10;&#10;Description générée automatiquement">
            <a:extLst>
              <a:ext uri="{FF2B5EF4-FFF2-40B4-BE49-F238E27FC236}">
                <a16:creationId xmlns:a16="http://schemas.microsoft.com/office/drawing/2014/main" id="{144C29E4-AEDB-C738-FB8D-67E875602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9491" y="1744009"/>
            <a:ext cx="1789251" cy="129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4597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B8A41C9-2AF6-A985-7708-1091CC885FD1}"/>
              </a:ext>
            </a:extLst>
          </p:cNvPr>
          <p:cNvSpPr txBox="1"/>
          <p:nvPr/>
        </p:nvSpPr>
        <p:spPr>
          <a:xfrm>
            <a:off x="2558494" y="1827770"/>
            <a:ext cx="5440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effectLst>
                  <a:reflection blurRad="6350" stA="55000" endA="300" endPos="45500" dir="5400000" sy="-100000" algn="bl" rotWithShape="0"/>
                </a:effectLst>
              </a:rPr>
              <a:t>Conclusion</a:t>
            </a:r>
            <a:endParaRPr lang="fr-DZ" sz="6000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361741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E3BC86E7-382A-14E7-DCC7-7A516C1DCA84}"/>
              </a:ext>
            </a:extLst>
          </p:cNvPr>
          <p:cNvGrpSpPr/>
          <p:nvPr/>
        </p:nvGrpSpPr>
        <p:grpSpPr>
          <a:xfrm>
            <a:off x="115770" y="230684"/>
            <a:ext cx="8969292" cy="467943"/>
            <a:chOff x="115770" y="230684"/>
            <a:chExt cx="8969292" cy="467943"/>
          </a:xfrm>
        </p:grpSpPr>
        <p:sp>
          <p:nvSpPr>
            <p:cNvPr id="3" name="Rectangle : coins arrondis 3">
              <a:extLst>
                <a:ext uri="{FF2B5EF4-FFF2-40B4-BE49-F238E27FC236}">
                  <a16:creationId xmlns:a16="http://schemas.microsoft.com/office/drawing/2014/main" id="{C672F71F-E3F0-90ED-5D48-118BAD1403CC}"/>
                </a:ext>
              </a:extLst>
            </p:cNvPr>
            <p:cNvSpPr/>
            <p:nvPr/>
          </p:nvSpPr>
          <p:spPr>
            <a:xfrm>
              <a:off x="115770" y="239549"/>
              <a:ext cx="1470660" cy="45021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Rappel Historique</a:t>
              </a:r>
              <a:endParaRPr lang="fr-DZ" dirty="0"/>
            </a:p>
          </p:txBody>
        </p:sp>
        <p:sp>
          <p:nvSpPr>
            <p:cNvPr id="4" name="Rectangle : coins arrondis 4">
              <a:extLst>
                <a:ext uri="{FF2B5EF4-FFF2-40B4-BE49-F238E27FC236}">
                  <a16:creationId xmlns:a16="http://schemas.microsoft.com/office/drawing/2014/main" id="{4EE6E2B1-3987-E411-EAA1-151B7A47B367}"/>
                </a:ext>
              </a:extLst>
            </p:cNvPr>
            <p:cNvSpPr/>
            <p:nvPr/>
          </p:nvSpPr>
          <p:spPr>
            <a:xfrm>
              <a:off x="1956940" y="230684"/>
              <a:ext cx="1479841" cy="45907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</a:t>
              </a:r>
              <a:endParaRPr lang="fr-DZ" dirty="0"/>
            </a:p>
          </p:txBody>
        </p:sp>
        <p:sp>
          <p:nvSpPr>
            <p:cNvPr id="5" name="Rectangle : coins arrondis 5">
              <a:extLst>
                <a:ext uri="{FF2B5EF4-FFF2-40B4-BE49-F238E27FC236}">
                  <a16:creationId xmlns:a16="http://schemas.microsoft.com/office/drawing/2014/main" id="{80085F2C-C52F-1339-B9C5-D4CE13C0F59D}"/>
                </a:ext>
              </a:extLst>
            </p:cNvPr>
            <p:cNvSpPr/>
            <p:nvPr/>
          </p:nvSpPr>
          <p:spPr>
            <a:xfrm>
              <a:off x="3818180" y="239549"/>
              <a:ext cx="1479841" cy="45907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</a:t>
              </a:r>
              <a:endParaRPr lang="fr-DZ" dirty="0"/>
            </a:p>
          </p:txBody>
        </p:sp>
        <p:sp>
          <p:nvSpPr>
            <p:cNvPr id="6" name="Rectangle : coins arrondis 6">
              <a:extLst>
                <a:ext uri="{FF2B5EF4-FFF2-40B4-BE49-F238E27FC236}">
                  <a16:creationId xmlns:a16="http://schemas.microsoft.com/office/drawing/2014/main" id="{7F659CA4-616D-4D21-D39A-2333D351A0C6}"/>
                </a:ext>
              </a:extLst>
            </p:cNvPr>
            <p:cNvSpPr/>
            <p:nvPr/>
          </p:nvSpPr>
          <p:spPr>
            <a:xfrm>
              <a:off x="5683898" y="230684"/>
              <a:ext cx="1527492" cy="459077"/>
            </a:xfrm>
            <a:prstGeom prst="roundRect">
              <a:avLst/>
            </a:prstGeom>
            <a:solidFill>
              <a:schemeClr val="accent2">
                <a:lumMod val="85000"/>
              </a:schemeClr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Résultats et discussion</a:t>
              </a:r>
              <a:endParaRPr lang="fr-DZ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 : coins arrondis 7">
              <a:extLst>
                <a:ext uri="{FF2B5EF4-FFF2-40B4-BE49-F238E27FC236}">
                  <a16:creationId xmlns:a16="http://schemas.microsoft.com/office/drawing/2014/main" id="{40889FE1-2654-1064-ADAD-F505C65D592D}"/>
                </a:ext>
              </a:extLst>
            </p:cNvPr>
            <p:cNvSpPr/>
            <p:nvPr/>
          </p:nvSpPr>
          <p:spPr>
            <a:xfrm>
              <a:off x="7577131" y="239549"/>
              <a:ext cx="1507931" cy="450212"/>
            </a:xfrm>
            <a:prstGeom prst="round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>
                  <a:solidFill>
                    <a:schemeClr val="bg1"/>
                  </a:solidFill>
                </a:rPr>
                <a:t>conclusion</a:t>
              </a:r>
              <a:endParaRPr lang="fr-DZ" dirty="0">
                <a:solidFill>
                  <a:schemeClr val="bg1"/>
                </a:solidFill>
              </a:endParaRPr>
            </a:p>
          </p:txBody>
        </p:sp>
        <p:sp>
          <p:nvSpPr>
            <p:cNvPr id="8" name="Flèche : droite 8">
              <a:extLst>
                <a:ext uri="{FF2B5EF4-FFF2-40B4-BE49-F238E27FC236}">
                  <a16:creationId xmlns:a16="http://schemas.microsoft.com/office/drawing/2014/main" id="{C8BA91B7-34AB-FC5F-D621-90603916E335}"/>
                </a:ext>
              </a:extLst>
            </p:cNvPr>
            <p:cNvSpPr/>
            <p:nvPr/>
          </p:nvSpPr>
          <p:spPr>
            <a:xfrm>
              <a:off x="1586430" y="459101"/>
              <a:ext cx="362156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9" name="Flèche : droite 9">
              <a:extLst>
                <a:ext uri="{FF2B5EF4-FFF2-40B4-BE49-F238E27FC236}">
                  <a16:creationId xmlns:a16="http://schemas.microsoft.com/office/drawing/2014/main" id="{2E89EE4C-3101-2516-A063-7A637DDE243A}"/>
                </a:ext>
              </a:extLst>
            </p:cNvPr>
            <p:cNvSpPr/>
            <p:nvPr/>
          </p:nvSpPr>
          <p:spPr>
            <a:xfrm>
              <a:off x="3436781" y="461001"/>
              <a:ext cx="37051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10" name="Flèche : droite 10">
              <a:extLst>
                <a:ext uri="{FF2B5EF4-FFF2-40B4-BE49-F238E27FC236}">
                  <a16:creationId xmlns:a16="http://schemas.microsoft.com/office/drawing/2014/main" id="{B594B97C-FFE9-36CC-E509-2E372425E6A1}"/>
                </a:ext>
              </a:extLst>
            </p:cNvPr>
            <p:cNvSpPr/>
            <p:nvPr/>
          </p:nvSpPr>
          <p:spPr>
            <a:xfrm>
              <a:off x="5298021" y="467468"/>
              <a:ext cx="37051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11" name="Flèche : droite 11">
              <a:extLst>
                <a:ext uri="{FF2B5EF4-FFF2-40B4-BE49-F238E27FC236}">
                  <a16:creationId xmlns:a16="http://schemas.microsoft.com/office/drawing/2014/main" id="{C76757E4-0638-4008-2B5C-603B58CB813C}"/>
                </a:ext>
              </a:extLst>
            </p:cNvPr>
            <p:cNvSpPr/>
            <p:nvPr/>
          </p:nvSpPr>
          <p:spPr>
            <a:xfrm>
              <a:off x="7211390" y="467468"/>
              <a:ext cx="34618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914400" y="917680"/>
            <a:ext cx="7304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Conclusion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851100" y="1502455"/>
            <a:ext cx="7284857" cy="3052292"/>
          </a:xfrm>
          <a:prstGeom prst="roundRect">
            <a:avLst>
              <a:gd name="adj" fmla="val 1547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08043" y="1913415"/>
            <a:ext cx="7116896" cy="2180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fr-FR" sz="1600" kern="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Difficultés de groupage sanguin:</a:t>
            </a:r>
          </a:p>
          <a:p>
            <a:pPr>
              <a:lnSpc>
                <a:spcPct val="107000"/>
              </a:lnSpc>
            </a:pPr>
            <a:endParaRPr lang="fr-FR" sz="1600" kern="100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fr-FR" sz="1600" kern="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-Défis complexes.</a:t>
            </a:r>
            <a:br>
              <a:rPr lang="fr-FR" sz="1600" kern="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fr-FR" sz="1600" kern="100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fr-FR" sz="1600" kern="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-Conduites spécifiques.</a:t>
            </a:r>
          </a:p>
          <a:p>
            <a:pPr>
              <a:lnSpc>
                <a:spcPct val="107000"/>
              </a:lnSpc>
            </a:pPr>
            <a:endParaRPr lang="fr-FR" sz="1600" kern="100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fr-FR" sz="1600" kern="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-Sécurité transfusionnelle.</a:t>
            </a:r>
          </a:p>
          <a:p>
            <a:pPr>
              <a:lnSpc>
                <a:spcPct val="107000"/>
              </a:lnSpc>
            </a:pPr>
            <a:r>
              <a:rPr lang="fr-FR" sz="1600" kern="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724699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8391E73-35D4-72BA-B8E9-9F8D390EDC76}"/>
              </a:ext>
            </a:extLst>
          </p:cNvPr>
          <p:cNvSpPr txBox="1"/>
          <p:nvPr/>
        </p:nvSpPr>
        <p:spPr>
          <a:xfrm>
            <a:off x="1670216" y="2234080"/>
            <a:ext cx="6435306" cy="646331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sz="3600" b="1" dirty="0">
                <a:effectLst>
                  <a:reflection blurRad="6350" stA="55000" endA="300" endPos="45500" dir="5400000" sy="-100000" algn="bl" rotWithShape="0"/>
                </a:effectLst>
              </a:rPr>
              <a:t>Merci pour votre attention</a:t>
            </a:r>
            <a:endParaRPr lang="fr-DZ" sz="3600" b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594779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70600" y="1174549"/>
            <a:ext cx="7734920" cy="1058555"/>
          </a:xfrm>
        </p:spPr>
        <p:txBody>
          <a:bodyPr/>
          <a:lstStyle/>
          <a:p>
            <a:r>
              <a:rPr lang="fr-FR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733114" y="1144514"/>
            <a:ext cx="8055285" cy="901700"/>
          </a:xfrm>
        </p:spPr>
        <p:txBody>
          <a:bodyPr/>
          <a:lstStyle/>
          <a:p>
            <a:pPr marL="139700" indent="0"/>
            <a:r>
              <a:rPr lang="fr-FR" sz="2800" b="1" dirty="0">
                <a:latin typeface="Bodoni MT" panose="02070603080606020203" pitchFamily="18" charset="0"/>
                <a:ea typeface="Cambria" panose="02040503050406030204" pitchFamily="18" charset="0"/>
              </a:rPr>
              <a:t>Qu’est-ce qu’un groupe sanguin érythrocytaire? 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1059180" y="2263139"/>
            <a:ext cx="6820520" cy="1750855"/>
          </a:xfrm>
          <a:prstGeom prst="wedgeRoundRectCallout">
            <a:avLst>
              <a:gd name="adj1" fmla="val -19545"/>
              <a:gd name="adj2" fmla="val 47730"/>
              <a:gd name="adj3" fmla="val 16667"/>
            </a:avLst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chemeClr val="accent1"/>
                </a:solidFill>
              </a:rPr>
              <a:t>   Antigènes allotypiques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chemeClr val="accent1"/>
                </a:solidFill>
              </a:rPr>
              <a:t>   Génétiquement transmis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chemeClr val="accent1"/>
                </a:solidFill>
              </a:rPr>
              <a:t>   Détectés par des anticorps spécifiques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4F038BFB-20DD-AD1B-BD0D-D84F2F613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8060" y="1703826"/>
            <a:ext cx="3789123" cy="33188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C859FEE5-7F49-8AD6-2419-84ABDA348150}"/>
              </a:ext>
            </a:extLst>
          </p:cNvPr>
          <p:cNvGrpSpPr/>
          <p:nvPr/>
        </p:nvGrpSpPr>
        <p:grpSpPr>
          <a:xfrm>
            <a:off x="152400" y="223520"/>
            <a:ext cx="8839200" cy="508000"/>
            <a:chOff x="152400" y="223520"/>
            <a:chExt cx="8839200" cy="508000"/>
          </a:xfrm>
        </p:grpSpPr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556FA600-5F35-2AC8-1CE5-AF83C2653476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14AA1317-B7CE-3830-3C8E-8D44591286FD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2956A805-9AA1-904D-ACAB-48066ACE3F18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1EBC267A-16FB-74A0-EE50-B0722AB7E072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3" name="Flèche : droite 22">
              <a:extLst>
                <a:ext uri="{FF2B5EF4-FFF2-40B4-BE49-F238E27FC236}">
                  <a16:creationId xmlns:a16="http://schemas.microsoft.com/office/drawing/2014/main" id="{09F41C32-C8B3-D9D8-7E7C-553206A75E24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5" name="Flèche : droite 24">
              <a:extLst>
                <a:ext uri="{FF2B5EF4-FFF2-40B4-BE49-F238E27FC236}">
                  <a16:creationId xmlns:a16="http://schemas.microsoft.com/office/drawing/2014/main" id="{90C79DCB-3681-2F79-C6F9-9D87B9D10DD8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6" name="Flèche : droite 25">
              <a:extLst>
                <a:ext uri="{FF2B5EF4-FFF2-40B4-BE49-F238E27FC236}">
                  <a16:creationId xmlns:a16="http://schemas.microsoft.com/office/drawing/2014/main" id="{725E815C-6DE5-AF38-77AF-5AF26A39EF26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027" y="1703826"/>
            <a:ext cx="3710290" cy="272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85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iche explicative de la leçon : Groupes sanguins et facteur Rhésus | Nagwa"/>
          <p:cNvSpPr>
            <a:spLocks noChangeAspect="1" noChangeArrowheads="1"/>
          </p:cNvSpPr>
          <p:nvPr/>
        </p:nvSpPr>
        <p:spPr bwMode="auto">
          <a:xfrm flipH="1">
            <a:off x="-1401476" y="0"/>
            <a:ext cx="309715" cy="30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AutoShape 4" descr="Fiche explicative de la leçon : Groupes sanguins et facteur Rhésus | Nagwa"/>
          <p:cNvSpPr>
            <a:spLocks noChangeAspect="1" noChangeArrowheads="1"/>
          </p:cNvSpPr>
          <p:nvPr/>
        </p:nvSpPr>
        <p:spPr bwMode="auto">
          <a:xfrm>
            <a:off x="2126255" y="539643"/>
            <a:ext cx="2598145" cy="217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8" descr="Fiche explicative de la leçon : Groupes sanguins et facteur Rhésus | Nagw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58788370-D14D-FFA9-AE5A-E779AFF2BD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57833" y="1111907"/>
            <a:ext cx="4461227" cy="240370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881F731-85A8-65F7-30C5-7EBFB092BF06}"/>
              </a:ext>
            </a:extLst>
          </p:cNvPr>
          <p:cNvSpPr/>
          <p:nvPr/>
        </p:nvSpPr>
        <p:spPr>
          <a:xfrm>
            <a:off x="-78457" y="962541"/>
            <a:ext cx="2388587" cy="30777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Système ABO</a:t>
            </a:r>
            <a:endParaRPr lang="fr-DZ" sz="1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7BBB0C5-E9AB-8F7A-477D-4D55420BFFCB}"/>
              </a:ext>
            </a:extLst>
          </p:cNvPr>
          <p:cNvSpPr txBox="1"/>
          <p:nvPr/>
        </p:nvSpPr>
        <p:spPr>
          <a:xfrm>
            <a:off x="87354" y="3975508"/>
            <a:ext cx="34182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DZ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145DBA-2902-2CCD-E9E1-90FB862C5136}"/>
              </a:ext>
            </a:extLst>
          </p:cNvPr>
          <p:cNvSpPr/>
          <p:nvPr/>
        </p:nvSpPr>
        <p:spPr>
          <a:xfrm>
            <a:off x="0" y="3647852"/>
            <a:ext cx="2713072" cy="30777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Systèmes Rhésus et Kell</a:t>
            </a:r>
            <a:endParaRPr lang="fr-DZ" sz="16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B976A748-3626-C18F-85BA-027FBB9BBE3B}"/>
              </a:ext>
            </a:extLst>
          </p:cNvPr>
          <p:cNvSpPr/>
          <p:nvPr/>
        </p:nvSpPr>
        <p:spPr>
          <a:xfrm>
            <a:off x="1416914" y="4087872"/>
            <a:ext cx="6225540" cy="58463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Présence ou absence des antigènes: D C </a:t>
            </a:r>
            <a:r>
              <a:rPr lang="fr-FR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  <a:r>
              <a:rPr lang="fr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E </a:t>
            </a:r>
            <a:r>
              <a:rPr lang="fr-FR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</a:t>
            </a:r>
            <a:r>
              <a:rPr lang="fr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Kell à la surface du globule rouge. </a:t>
            </a:r>
            <a:endParaRPr lang="fr-DZ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4AD1F335-1685-222A-53D8-30BB8EDC33D4}"/>
              </a:ext>
            </a:extLst>
          </p:cNvPr>
          <p:cNvGrpSpPr/>
          <p:nvPr/>
        </p:nvGrpSpPr>
        <p:grpSpPr>
          <a:xfrm>
            <a:off x="152400" y="223520"/>
            <a:ext cx="8839200" cy="508000"/>
            <a:chOff x="152400" y="223520"/>
            <a:chExt cx="8839200" cy="508000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B53C5907-6A0E-6FFA-11CF-A260D4140D76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B96CF4D0-1819-FBF4-1766-401C66BD64DE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23" name="Rectangle : coins arrondis 22">
              <a:extLst>
                <a:ext uri="{FF2B5EF4-FFF2-40B4-BE49-F238E27FC236}">
                  <a16:creationId xmlns:a16="http://schemas.microsoft.com/office/drawing/2014/main" id="{2AFB081B-704A-606E-E3FC-F43A72221E69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43D6C8A4-90AF-ECF0-72C7-49096D22D915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25" name="Flèche : droite 24">
              <a:extLst>
                <a:ext uri="{FF2B5EF4-FFF2-40B4-BE49-F238E27FC236}">
                  <a16:creationId xmlns:a16="http://schemas.microsoft.com/office/drawing/2014/main" id="{D071F381-7F39-A93A-BC4B-980F0D05F9DE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6" name="Flèche : droite 25">
              <a:extLst>
                <a:ext uri="{FF2B5EF4-FFF2-40B4-BE49-F238E27FC236}">
                  <a16:creationId xmlns:a16="http://schemas.microsoft.com/office/drawing/2014/main" id="{BEFB6C96-AF05-D3DA-D788-7CAA92E822BE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7" name="Flèche : droite 26">
              <a:extLst>
                <a:ext uri="{FF2B5EF4-FFF2-40B4-BE49-F238E27FC236}">
                  <a16:creationId xmlns:a16="http://schemas.microsoft.com/office/drawing/2014/main" id="{51141B9F-6655-224E-3869-AE8662293CE5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4AD1F335-1685-222A-53D8-30BB8EDC33D4}"/>
              </a:ext>
            </a:extLst>
          </p:cNvPr>
          <p:cNvGrpSpPr/>
          <p:nvPr/>
        </p:nvGrpSpPr>
        <p:grpSpPr>
          <a:xfrm>
            <a:off x="152400" y="223520"/>
            <a:ext cx="8839200" cy="508000"/>
            <a:chOff x="152400" y="223520"/>
            <a:chExt cx="8839200" cy="508000"/>
          </a:xfrm>
        </p:grpSpPr>
        <p:sp>
          <p:nvSpPr>
            <p:cNvPr id="5" name="Rectangle : coins arrondis 17">
              <a:extLst>
                <a:ext uri="{FF2B5EF4-FFF2-40B4-BE49-F238E27FC236}">
                  <a16:creationId xmlns:a16="http://schemas.microsoft.com/office/drawing/2014/main" id="{B53C5907-6A0E-6FFA-11CF-A260D4140D76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6" name="Rectangle : coins arrondis 21">
              <a:extLst>
                <a:ext uri="{FF2B5EF4-FFF2-40B4-BE49-F238E27FC236}">
                  <a16:creationId xmlns:a16="http://schemas.microsoft.com/office/drawing/2014/main" id="{B96CF4D0-1819-FBF4-1766-401C66BD64DE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7" name="Rectangle : coins arrondis 22">
              <a:extLst>
                <a:ext uri="{FF2B5EF4-FFF2-40B4-BE49-F238E27FC236}">
                  <a16:creationId xmlns:a16="http://schemas.microsoft.com/office/drawing/2014/main" id="{2AFB081B-704A-606E-E3FC-F43A72221E69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8" name="Rectangle : coins arrondis 23">
              <a:extLst>
                <a:ext uri="{FF2B5EF4-FFF2-40B4-BE49-F238E27FC236}">
                  <a16:creationId xmlns:a16="http://schemas.microsoft.com/office/drawing/2014/main" id="{43D6C8A4-90AF-ECF0-72C7-49096D22D915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9" name="Flèche : droite 24">
              <a:extLst>
                <a:ext uri="{FF2B5EF4-FFF2-40B4-BE49-F238E27FC236}">
                  <a16:creationId xmlns:a16="http://schemas.microsoft.com/office/drawing/2014/main" id="{D071F381-7F39-A93A-BC4B-980F0D05F9DE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10" name="Flèche : droite 25">
              <a:extLst>
                <a:ext uri="{FF2B5EF4-FFF2-40B4-BE49-F238E27FC236}">
                  <a16:creationId xmlns:a16="http://schemas.microsoft.com/office/drawing/2014/main" id="{BEFB6C96-AF05-D3DA-D788-7CAA92E822BE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11" name="Flèche : droite 26">
              <a:extLst>
                <a:ext uri="{FF2B5EF4-FFF2-40B4-BE49-F238E27FC236}">
                  <a16:creationId xmlns:a16="http://schemas.microsoft.com/office/drawing/2014/main" id="{51141B9F-6655-224E-3869-AE8662293CE5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  <p:sp>
        <p:nvSpPr>
          <p:cNvPr id="12" name="Rectangle à coins arrondis 11"/>
          <p:cNvSpPr/>
          <p:nvPr/>
        </p:nvSpPr>
        <p:spPr>
          <a:xfrm>
            <a:off x="2710149" y="1255923"/>
            <a:ext cx="3294044" cy="8703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>
                <a:solidFill>
                  <a:schemeClr val="accent1"/>
                </a:solidFill>
              </a:rPr>
              <a:t>Groupage sanguin </a:t>
            </a:r>
            <a:r>
              <a:rPr lang="fr-FR" sz="1800" b="1" dirty="0">
                <a:solidFill>
                  <a:schemeClr val="accent1"/>
                </a:solidFill>
              </a:rPr>
              <a:t>standard</a:t>
            </a:r>
            <a:r>
              <a:rPr lang="fr-FR" sz="18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1107440" y="3481330"/>
            <a:ext cx="1850834" cy="83728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1"/>
                </a:solidFill>
              </a:rPr>
              <a:t>Valide</a:t>
            </a:r>
            <a:r>
              <a:rPr lang="fr-FR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6004193" y="3481330"/>
            <a:ext cx="1850834" cy="83728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1"/>
                </a:solidFill>
              </a:rPr>
              <a:t>Définitif </a:t>
            </a:r>
          </a:p>
        </p:txBody>
      </p:sp>
      <p:sp>
        <p:nvSpPr>
          <p:cNvPr id="15" name="Organigramme : Connecteur 14"/>
          <p:cNvSpPr/>
          <p:nvPr/>
        </p:nvSpPr>
        <p:spPr>
          <a:xfrm>
            <a:off x="1464662" y="2546732"/>
            <a:ext cx="991518" cy="934598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3×2</a:t>
            </a:r>
          </a:p>
        </p:txBody>
      </p:sp>
      <p:sp>
        <p:nvSpPr>
          <p:cNvPr id="16" name="Organigramme : Connecteur 15"/>
          <p:cNvSpPr/>
          <p:nvPr/>
        </p:nvSpPr>
        <p:spPr>
          <a:xfrm>
            <a:off x="6433851" y="2546732"/>
            <a:ext cx="991518" cy="934598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4×2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7820" y="821268"/>
            <a:ext cx="2180955" cy="163571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821268"/>
            <a:ext cx="2303780" cy="163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8691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3F97EEA-4159-4D73-C2DC-2D5386AD052B}"/>
              </a:ext>
            </a:extLst>
          </p:cNvPr>
          <p:cNvSpPr/>
          <p:nvPr/>
        </p:nvSpPr>
        <p:spPr>
          <a:xfrm>
            <a:off x="2463279" y="1462215"/>
            <a:ext cx="3703320" cy="251460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Difficulté de groupage sanguin</a:t>
            </a:r>
            <a:endParaRPr lang="fr-DZ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5E8A96D-538D-BEED-8576-273552EDCE60}"/>
              </a:ext>
            </a:extLst>
          </p:cNvPr>
          <p:cNvSpPr/>
          <p:nvPr/>
        </p:nvSpPr>
        <p:spPr>
          <a:xfrm>
            <a:off x="1625079" y="2076955"/>
            <a:ext cx="5379720" cy="15392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Discordance entre l’épreuve sérique et l’épreuve globulaire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Avec ou sans positivité des témoins</a:t>
            </a:r>
            <a:endParaRPr lang="fr-DZ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D9A0A485-421F-60A8-61A2-AFCBE749C77C}"/>
              </a:ext>
            </a:extLst>
          </p:cNvPr>
          <p:cNvGrpSpPr/>
          <p:nvPr/>
        </p:nvGrpSpPr>
        <p:grpSpPr>
          <a:xfrm>
            <a:off x="152400" y="223520"/>
            <a:ext cx="8839200" cy="508000"/>
            <a:chOff x="152400" y="223520"/>
            <a:chExt cx="8839200" cy="508000"/>
          </a:xfrm>
        </p:grpSpPr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468C0DE4-9410-B143-8987-43190F1C8244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ACCEEB89-99F0-254A-8C12-673E39E9053E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F1EEC429-E1B3-E96E-D5A3-389BF547F57D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4BC36085-EB5D-8DE8-E7E1-324CF9205DE0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19" name="Flèche : droite 18">
              <a:extLst>
                <a:ext uri="{FF2B5EF4-FFF2-40B4-BE49-F238E27FC236}">
                  <a16:creationId xmlns:a16="http://schemas.microsoft.com/office/drawing/2014/main" id="{C9EAEA29-2CF9-479B-F096-C18999813C20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0" name="Flèche : droite 19">
              <a:extLst>
                <a:ext uri="{FF2B5EF4-FFF2-40B4-BE49-F238E27FC236}">
                  <a16:creationId xmlns:a16="http://schemas.microsoft.com/office/drawing/2014/main" id="{C77006C3-8189-F1DD-5B70-5A3BC6574CEE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42D0BC62-5737-2F6D-44EA-896E743D3A6C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  <p:extLst>
      <p:ext uri="{BB962C8B-B14F-4D97-AF65-F5344CB8AC3E}">
        <p14:creationId xmlns:p14="http://schemas.microsoft.com/office/powerpoint/2010/main" val="27656029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9156C5C8-7AA9-179A-9BEF-094D05E83E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340480"/>
              </p:ext>
            </p:extLst>
          </p:nvPr>
        </p:nvGraphicFramePr>
        <p:xfrm>
          <a:off x="1296740" y="1380627"/>
          <a:ext cx="6522720" cy="3086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1135C50-CE21-8A69-AD5B-91550F161D26}"/>
              </a:ext>
            </a:extLst>
          </p:cNvPr>
          <p:cNvSpPr/>
          <p:nvPr/>
        </p:nvSpPr>
        <p:spPr>
          <a:xfrm>
            <a:off x="2028044" y="953907"/>
            <a:ext cx="4419600" cy="426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Classification des difficultés de groupage sanguin selon la AABB </a:t>
            </a:r>
            <a:endParaRPr lang="fr-DZ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FAFF25F2-C613-7770-011B-69BD62A5DA01}"/>
              </a:ext>
            </a:extLst>
          </p:cNvPr>
          <p:cNvGrpSpPr/>
          <p:nvPr/>
        </p:nvGrpSpPr>
        <p:grpSpPr>
          <a:xfrm>
            <a:off x="152400" y="223520"/>
            <a:ext cx="8839200" cy="508000"/>
            <a:chOff x="152400" y="223520"/>
            <a:chExt cx="8839200" cy="508000"/>
          </a:xfrm>
        </p:grpSpPr>
        <p:sp>
          <p:nvSpPr>
            <p:cNvPr id="3" name="Rectangle : coins arrondis 2">
              <a:extLst>
                <a:ext uri="{FF2B5EF4-FFF2-40B4-BE49-F238E27FC236}">
                  <a16:creationId xmlns:a16="http://schemas.microsoft.com/office/drawing/2014/main" id="{88E92433-054A-A18B-D0E4-8C5C82BB1568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3C1F9A7A-2FCC-EE48-F2B0-01DA9C576735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881D2601-14C1-EDCE-0FC6-7AA4B663468F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9AADB377-6152-760D-6E11-3D6BD1395AFA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19" name="Flèche : droite 18">
              <a:extLst>
                <a:ext uri="{FF2B5EF4-FFF2-40B4-BE49-F238E27FC236}">
                  <a16:creationId xmlns:a16="http://schemas.microsoft.com/office/drawing/2014/main" id="{3A56169B-FE6D-6737-4682-54DF94E3B8A0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0" name="Flèche : droite 19">
              <a:extLst>
                <a:ext uri="{FF2B5EF4-FFF2-40B4-BE49-F238E27FC236}">
                  <a16:creationId xmlns:a16="http://schemas.microsoft.com/office/drawing/2014/main" id="{A318017D-DA64-E42A-B1AE-1D0F008C094E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F1B49867-E069-8D6C-1869-49325229B31C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  <p:extLst>
      <p:ext uri="{BB962C8B-B14F-4D97-AF65-F5344CB8AC3E}">
        <p14:creationId xmlns:p14="http://schemas.microsoft.com/office/powerpoint/2010/main" val="9960434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8D846B7A-B356-7526-9604-7F0A5B792A7B}"/>
              </a:ext>
            </a:extLst>
          </p:cNvPr>
          <p:cNvSpPr txBox="1"/>
          <p:nvPr/>
        </p:nvSpPr>
        <p:spPr>
          <a:xfrm>
            <a:off x="528198" y="2332296"/>
            <a:ext cx="8270362" cy="1200329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Déterminer les fréquences des difficultés de groupage sanguin recensées à l’unité d’immunohématologie du laboratoire d’Hémobiologie du CHU de Tizi-Ouzou.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AB92122-8253-C261-6D26-F9FA86EE54A8}"/>
              </a:ext>
            </a:extLst>
          </p:cNvPr>
          <p:cNvSpPr txBox="1"/>
          <p:nvPr/>
        </p:nvSpPr>
        <p:spPr>
          <a:xfrm>
            <a:off x="1424940" y="1120140"/>
            <a:ext cx="5913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u="sng" dirty="0"/>
              <a:t>Objectif principal: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F5F93C46-99E7-1CB3-739B-AC10AF1227C0}"/>
              </a:ext>
            </a:extLst>
          </p:cNvPr>
          <p:cNvGrpSpPr/>
          <p:nvPr/>
        </p:nvGrpSpPr>
        <p:grpSpPr>
          <a:xfrm>
            <a:off x="152400" y="223520"/>
            <a:ext cx="8839200" cy="508000"/>
            <a:chOff x="152400" y="223520"/>
            <a:chExt cx="8839200" cy="508000"/>
          </a:xfrm>
        </p:grpSpPr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A5CB2470-8F8C-DE77-D5EC-833DBE32B08C}"/>
                </a:ext>
              </a:extLst>
            </p:cNvPr>
            <p:cNvSpPr/>
            <p:nvPr/>
          </p:nvSpPr>
          <p:spPr>
            <a:xfrm>
              <a:off x="152400" y="223520"/>
              <a:ext cx="1910080" cy="508000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Introduction </a:t>
              </a:r>
              <a:endParaRPr lang="fr-DZ" dirty="0"/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C3A04E7F-E280-C9C1-C80E-BC5A8783C87D}"/>
                </a:ext>
              </a:extLst>
            </p:cNvPr>
            <p:cNvSpPr/>
            <p:nvPr/>
          </p:nvSpPr>
          <p:spPr>
            <a:xfrm>
              <a:off x="246507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Matériels et méthodes </a:t>
              </a:r>
              <a:endParaRPr lang="fr-DZ" dirty="0"/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F20DFBE8-F241-F015-11C1-D47485192E29}"/>
                </a:ext>
              </a:extLst>
            </p:cNvPr>
            <p:cNvSpPr/>
            <p:nvPr/>
          </p:nvSpPr>
          <p:spPr>
            <a:xfrm>
              <a:off x="477774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Résultats et discussion</a:t>
              </a:r>
              <a:endParaRPr lang="fr-DZ" dirty="0"/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CE3438A6-A983-F550-85F3-E669794F05B4}"/>
                </a:ext>
              </a:extLst>
            </p:cNvPr>
            <p:cNvSpPr/>
            <p:nvPr/>
          </p:nvSpPr>
          <p:spPr>
            <a:xfrm>
              <a:off x="7081520" y="223520"/>
              <a:ext cx="1910080" cy="508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Conclusion</a:t>
              </a:r>
              <a:endParaRPr lang="fr-DZ" dirty="0"/>
            </a:p>
          </p:txBody>
        </p:sp>
        <p:sp>
          <p:nvSpPr>
            <p:cNvPr id="19" name="Flèche : droite 18">
              <a:extLst>
                <a:ext uri="{FF2B5EF4-FFF2-40B4-BE49-F238E27FC236}">
                  <a16:creationId xmlns:a16="http://schemas.microsoft.com/office/drawing/2014/main" id="{BD8B2370-D75D-089C-83A3-77E4DA05F61F}"/>
                </a:ext>
              </a:extLst>
            </p:cNvPr>
            <p:cNvSpPr/>
            <p:nvPr/>
          </p:nvSpPr>
          <p:spPr>
            <a:xfrm>
              <a:off x="206248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0" name="Flèche : droite 19">
              <a:extLst>
                <a:ext uri="{FF2B5EF4-FFF2-40B4-BE49-F238E27FC236}">
                  <a16:creationId xmlns:a16="http://schemas.microsoft.com/office/drawing/2014/main" id="{E68407BF-B118-E9D9-01F9-8C1F0B9845A9}"/>
                </a:ext>
              </a:extLst>
            </p:cNvPr>
            <p:cNvSpPr/>
            <p:nvPr/>
          </p:nvSpPr>
          <p:spPr>
            <a:xfrm>
              <a:off x="6687820" y="47752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F6096CEA-2EE7-B198-973C-C52280FE3691}"/>
                </a:ext>
              </a:extLst>
            </p:cNvPr>
            <p:cNvSpPr/>
            <p:nvPr/>
          </p:nvSpPr>
          <p:spPr>
            <a:xfrm>
              <a:off x="4384040" y="447040"/>
              <a:ext cx="393700" cy="457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DZ"/>
            </a:p>
          </p:txBody>
        </p:sp>
      </p:grpSp>
    </p:spTree>
    <p:extLst>
      <p:ext uri="{BB962C8B-B14F-4D97-AF65-F5344CB8AC3E}">
        <p14:creationId xmlns:p14="http://schemas.microsoft.com/office/powerpoint/2010/main" val="4276522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theme/theme1.xml><?xml version="1.0" encoding="utf-8"?>
<a:theme xmlns:a="http://schemas.openxmlformats.org/drawingml/2006/main" name="Red Blood Cell Disorders by Slidesgo">
  <a:themeElements>
    <a:clrScheme name="Simple Light">
      <a:dk1>
        <a:srgbClr val="F10906"/>
      </a:dk1>
      <a:lt1>
        <a:srgbClr val="F3F3F3"/>
      </a:lt1>
      <a:dk2>
        <a:srgbClr val="A70B01"/>
      </a:dk2>
      <a:lt2>
        <a:srgbClr val="750C0C"/>
      </a:lt2>
      <a:accent1>
        <a:srgbClr val="191919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8164</TotalTime>
  <Words>1806</Words>
  <Application>Microsoft Office PowerPoint</Application>
  <PresentationFormat>Affichage à l'écran (16:9)</PresentationFormat>
  <Paragraphs>679</Paragraphs>
  <Slides>37</Slides>
  <Notes>12</Notes>
  <HiddenSlides>0</HiddenSlides>
  <MMClips>0</MMClips>
  <ScaleCrop>false</ScaleCrop>
  <HeadingPairs>
    <vt:vector size="8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49" baseType="lpstr">
      <vt:lpstr>Bodoni MT</vt:lpstr>
      <vt:lpstr>Wingdings</vt:lpstr>
      <vt:lpstr>Poppins SemiBold</vt:lpstr>
      <vt:lpstr>Algerian</vt:lpstr>
      <vt:lpstr>Bebas Neue</vt:lpstr>
      <vt:lpstr>Times New Roman</vt:lpstr>
      <vt:lpstr>Comfortaa</vt:lpstr>
      <vt:lpstr>Arial Black</vt:lpstr>
      <vt:lpstr>Arial</vt:lpstr>
      <vt:lpstr>Calibri</vt:lpstr>
      <vt:lpstr>Red Blood Cell Disorders by Slidesgo</vt:lpstr>
      <vt:lpstr>Document</vt:lpstr>
      <vt:lpstr>Fréquences des difficultés de groupage sanguin au laboratoire d’Hémobiologie du CHU de Tizi Ouzou entre Mai 2021 et Mars 2023. </vt:lpstr>
      <vt:lpstr>Présentation PowerPoint</vt:lpstr>
      <vt:lpstr>Présentation PowerPoint</vt:lpstr>
      <vt:lpstr>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Fréquence des difficultés de groupage sanguin au laboratoire d’Hémobiologie du CHU Nedir Mohamed, Tizi Ouzou </dc:title>
  <cp:lastModifiedBy>KF52213</cp:lastModifiedBy>
  <cp:revision>363</cp:revision>
  <dcterms:modified xsi:type="dcterms:W3CDTF">2023-07-06T09:21:49Z</dcterms:modified>
</cp:coreProperties>
</file>