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handoutMasterIdLst>
    <p:handoutMasterId r:id="rId51"/>
  </p:handoutMasterIdLst>
  <p:sldIdLst>
    <p:sldId id="616" r:id="rId2"/>
    <p:sldId id="588" r:id="rId3"/>
    <p:sldId id="587" r:id="rId4"/>
    <p:sldId id="774" r:id="rId5"/>
    <p:sldId id="581" r:id="rId6"/>
    <p:sldId id="775" r:id="rId7"/>
    <p:sldId id="776" r:id="rId8"/>
    <p:sldId id="777" r:id="rId9"/>
    <p:sldId id="778" r:id="rId10"/>
    <p:sldId id="779" r:id="rId11"/>
    <p:sldId id="780" r:id="rId12"/>
    <p:sldId id="781" r:id="rId13"/>
    <p:sldId id="782" r:id="rId14"/>
    <p:sldId id="783" r:id="rId15"/>
    <p:sldId id="784" r:id="rId16"/>
    <p:sldId id="637" r:id="rId17"/>
    <p:sldId id="785" r:id="rId18"/>
    <p:sldId id="720" r:id="rId19"/>
    <p:sldId id="786" r:id="rId20"/>
    <p:sldId id="787" r:id="rId21"/>
    <p:sldId id="788" r:id="rId22"/>
    <p:sldId id="736" r:id="rId23"/>
    <p:sldId id="686" r:id="rId24"/>
    <p:sldId id="346" r:id="rId25"/>
    <p:sldId id="789" r:id="rId26"/>
    <p:sldId id="790" r:id="rId27"/>
    <p:sldId id="345" r:id="rId28"/>
    <p:sldId id="791" r:id="rId29"/>
    <p:sldId id="792" r:id="rId30"/>
    <p:sldId id="793" r:id="rId31"/>
    <p:sldId id="794" r:id="rId32"/>
    <p:sldId id="795" r:id="rId33"/>
    <p:sldId id="796" r:id="rId34"/>
    <p:sldId id="798" r:id="rId35"/>
    <p:sldId id="799" r:id="rId36"/>
    <p:sldId id="800" r:id="rId37"/>
    <p:sldId id="801" r:id="rId38"/>
    <p:sldId id="803" r:id="rId39"/>
    <p:sldId id="802" r:id="rId40"/>
    <p:sldId id="804" r:id="rId41"/>
    <p:sldId id="805" r:id="rId42"/>
    <p:sldId id="806" r:id="rId43"/>
    <p:sldId id="807" r:id="rId44"/>
    <p:sldId id="809" r:id="rId45"/>
    <p:sldId id="582" r:id="rId46"/>
    <p:sldId id="811" r:id="rId47"/>
    <p:sldId id="810" r:id="rId48"/>
    <p:sldId id="672"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624" userDrawn="1">
          <p15:clr>
            <a:srgbClr val="A4A3A4"/>
          </p15:clr>
        </p15:guide>
        <p15:guide id="2" pos="7056" userDrawn="1">
          <p15:clr>
            <a:srgbClr val="A4A3A4"/>
          </p15:clr>
        </p15:guide>
        <p15:guide id="3" pos="3840" userDrawn="1">
          <p15:clr>
            <a:srgbClr val="A4A3A4"/>
          </p15:clr>
        </p15:guide>
        <p15:guide id="4"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A6A6"/>
    <a:srgbClr val="2ECB70"/>
    <a:srgbClr val="3399DB"/>
    <a:srgbClr val="F2C40F"/>
    <a:srgbClr val="E84C3D"/>
    <a:srgbClr val="DB685B"/>
    <a:srgbClr val="E18278"/>
    <a:srgbClr val="C33A2B"/>
    <a:srgbClr val="902B20"/>
    <a:srgbClr val="DDB2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15" autoAdjust="0"/>
    <p:restoredTop sz="96763" autoAdjust="0"/>
  </p:normalViewPr>
  <p:slideViewPr>
    <p:cSldViewPr snapToGrid="0">
      <p:cViewPr varScale="1">
        <p:scale>
          <a:sx n="115" d="100"/>
          <a:sy n="115" d="100"/>
        </p:scale>
        <p:origin x="138" y="108"/>
      </p:cViewPr>
      <p:guideLst>
        <p:guide pos="624"/>
        <p:guide pos="7056"/>
        <p:guide pos="3840"/>
        <p:guide orient="horz" pos="2160"/>
      </p:guideLst>
    </p:cSldViewPr>
  </p:slideViewPr>
  <p:notesTextViewPr>
    <p:cViewPr>
      <p:scale>
        <a:sx n="1" d="1"/>
        <a:sy n="1" d="1"/>
      </p:scale>
      <p:origin x="0" y="0"/>
    </p:cViewPr>
  </p:notesTextViewPr>
  <p:sorterViewPr>
    <p:cViewPr>
      <p:scale>
        <a:sx n="49" d="100"/>
        <a:sy n="49" d="100"/>
      </p:scale>
      <p:origin x="0" y="-802"/>
    </p:cViewPr>
  </p:sorterViewPr>
  <p:notesViewPr>
    <p:cSldViewPr snapToGrid="0" showGuides="1">
      <p:cViewPr varScale="1">
        <p:scale>
          <a:sx n="96" d="100"/>
          <a:sy n="96" d="100"/>
        </p:scale>
        <p:origin x="4022" y="6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9.xml"/><Relationship Id="rId1" Type="http://schemas.microsoft.com/office/2011/relationships/chartStyle" Target="style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9.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pattFill prst="dkVert">
              <a:fgClr>
                <a:srgbClr val="00B0F0"/>
              </a:fgClr>
              <a:bgClr>
                <a:srgbClr val="80C41C"/>
              </a:bgClr>
            </a:pattFill>
          </c:spPr>
          <c:dPt>
            <c:idx val="0"/>
            <c:bubble3D val="0"/>
            <c:explosion val="28"/>
            <c:spPr>
              <a:pattFill prst="dkVert">
                <a:fgClr>
                  <a:schemeClr val="accent2"/>
                </a:fgClr>
                <a:bgClr>
                  <a:schemeClr val="accent5">
                    <a:lumMod val="75000"/>
                  </a:schemeClr>
                </a:bgClr>
              </a:patt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1-76C9-4347-8086-E7F77224EBBD}"/>
              </c:ext>
            </c:extLst>
          </c:dPt>
          <c:dPt>
            <c:idx val="1"/>
            <c:bubble3D val="0"/>
            <c:explosion val="25"/>
            <c:spPr>
              <a:pattFill prst="dkVert">
                <a:fgClr>
                  <a:srgbClr val="00B0F0"/>
                </a:fgClr>
                <a:bgClr>
                  <a:srgbClr val="80C41C"/>
                </a:bgClr>
              </a:patt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3-76C9-4347-8086-E7F77224EBBD}"/>
              </c:ext>
            </c:extLst>
          </c:dPt>
          <c:cat>
            <c:strRef>
              <c:f>Sheet1!$A$2:$A$3</c:f>
              <c:strCache>
                <c:ptCount val="2"/>
                <c:pt idx="0">
                  <c:v>1st Qtr</c:v>
                </c:pt>
                <c:pt idx="1">
                  <c:v>2nd Qtr</c:v>
                </c:pt>
              </c:strCache>
            </c:strRef>
          </c:cat>
          <c:val>
            <c:numRef>
              <c:f>Sheet1!$B$2:$B$3</c:f>
              <c:numCache>
                <c:formatCode>General</c:formatCode>
                <c:ptCount val="2"/>
                <c:pt idx="0">
                  <c:v>2</c:v>
                </c:pt>
                <c:pt idx="1">
                  <c:v>15</c:v>
                </c:pt>
              </c:numCache>
            </c:numRef>
          </c:val>
          <c:extLst>
            <c:ext xmlns:c16="http://schemas.microsoft.com/office/drawing/2014/chart" uri="{C3380CC4-5D6E-409C-BE32-E72D297353CC}">
              <c16:uniqueId val="{00000004-76C9-4347-8086-E7F77224EBBD}"/>
            </c:ext>
          </c:extLst>
        </c:ser>
        <c:dLbls>
          <c:showLegendKey val="0"/>
          <c:showVal val="0"/>
          <c:showCatName val="0"/>
          <c:showSerName val="0"/>
          <c:showPercent val="0"/>
          <c:showBubbleSize val="0"/>
          <c:showLeaderLines val="1"/>
        </c:dLbls>
      </c:pie3DChart>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543307086614113E-3"/>
          <c:y val="0"/>
          <c:w val="0.80173578302712156"/>
          <c:h val="1"/>
        </c:manualLayout>
      </c:layout>
      <c:pieChart>
        <c:varyColors val="1"/>
        <c:ser>
          <c:idx val="0"/>
          <c:order val="0"/>
          <c:explosion val="4"/>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73D-4931-8154-FDE3F869474D}"/>
              </c:ext>
            </c:extLst>
          </c:dPt>
          <c:dPt>
            <c:idx val="1"/>
            <c:bubble3D val="0"/>
            <c:explosion val="0"/>
            <c:spPr>
              <a:solidFill>
                <a:schemeClr val="accent2"/>
              </a:solidFill>
              <a:ln w="19050">
                <a:solidFill>
                  <a:schemeClr val="lt1"/>
                </a:solidFill>
              </a:ln>
              <a:effectLst/>
            </c:spPr>
            <c:extLst>
              <c:ext xmlns:c16="http://schemas.microsoft.com/office/drawing/2014/chart" uri="{C3380CC4-5D6E-409C-BE32-E72D297353CC}">
                <c16:uniqueId val="{00000003-873D-4931-8154-FDE3F869474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73D-4931-8154-FDE3F869474D}"/>
              </c:ext>
            </c:extLst>
          </c:dPt>
          <c:dLbls>
            <c:dLbl>
              <c:idx val="0"/>
              <c:tx>
                <c:rich>
                  <a:bodyPr/>
                  <a:lstStyle/>
                  <a:p>
                    <a:r>
                      <a:rPr lang="en-US"/>
                      <a:t>11.54%</a:t>
                    </a:r>
                  </a:p>
                </c:rich>
              </c:tx>
              <c:dLblPos val="ct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873D-4931-8154-FDE3F869474D}"/>
                </c:ext>
              </c:extLst>
            </c:dLbl>
            <c:dLbl>
              <c:idx val="1"/>
              <c:tx>
                <c:rich>
                  <a:bodyPr/>
                  <a:lstStyle/>
                  <a:p>
                    <a:r>
                      <a:rPr lang="en-US"/>
                      <a:t>7.7%</a:t>
                    </a:r>
                  </a:p>
                </c:rich>
              </c:tx>
              <c:dLblPos val="ct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873D-4931-8154-FDE3F869474D}"/>
                </c:ext>
              </c:extLst>
            </c:dLbl>
            <c:dLbl>
              <c:idx val="2"/>
              <c:tx>
                <c:rich>
                  <a:bodyPr/>
                  <a:lstStyle/>
                  <a:p>
                    <a:r>
                      <a:rPr lang="en-US"/>
                      <a:t>80.76</a:t>
                    </a:r>
                  </a:p>
                </c:rich>
              </c:tx>
              <c:dLblPos val="ctr"/>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873D-4931-8154-FDE3F869474D}"/>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[Book1]Sheet1!$B$3:$D$3</c:f>
              <c:strCache>
                <c:ptCount val="3"/>
                <c:pt idx="0">
                  <c:v>ACC</c:v>
                </c:pt>
                <c:pt idx="1">
                  <c:v>ARTHROPATHIE</c:v>
                </c:pt>
                <c:pt idx="2">
                  <c:v>R,A,S</c:v>
                </c:pt>
              </c:strCache>
            </c:strRef>
          </c:cat>
          <c:val>
            <c:numRef>
              <c:f>[Book1]Sheet1!$B$4:$D$4</c:f>
              <c:numCache>
                <c:formatCode>General</c:formatCode>
                <c:ptCount val="3"/>
                <c:pt idx="0">
                  <c:v>11.54</c:v>
                </c:pt>
                <c:pt idx="1">
                  <c:v>7.7</c:v>
                </c:pt>
                <c:pt idx="2">
                  <c:v>80.760000000000005</c:v>
                </c:pt>
              </c:numCache>
            </c:numRef>
          </c:val>
          <c:extLst>
            <c:ext xmlns:c16="http://schemas.microsoft.com/office/drawing/2014/chart" uri="{C3380CC4-5D6E-409C-BE32-E72D297353CC}">
              <c16:uniqueId val="{00000006-873D-4931-8154-FDE3F869474D}"/>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t"/>
      <c:layout>
        <c:manualLayout>
          <c:xMode val="edge"/>
          <c:yMode val="edge"/>
          <c:x val="0.68342586983673881"/>
          <c:y val="1.7437617609522314E-2"/>
          <c:w val="0.31515561741375986"/>
          <c:h val="0.26723011682517278"/>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404381838856203E-2"/>
          <c:y val="6.2968022440751836E-2"/>
          <c:w val="0.91287820700025479"/>
          <c:h val="0.78074637776716571"/>
        </c:manualLayout>
      </c:layout>
      <c:ofPieChart>
        <c:ofPieType val="pie"/>
        <c:varyColors val="1"/>
        <c:ser>
          <c:idx val="0"/>
          <c:order val="0"/>
          <c:tx>
            <c:strRef>
              <c:f>Sheet4!$F$20</c:f>
              <c:strCache>
                <c:ptCount val="1"/>
                <c:pt idx="0">
                  <c:v>Nombre</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29F3-4F06-BD78-5103D8586AAD}"/>
              </c:ext>
            </c:extLst>
          </c:dPt>
          <c:dPt>
            <c:idx val="1"/>
            <c:bubble3D val="0"/>
            <c:explosion val="9"/>
            <c:spPr>
              <a:solidFill>
                <a:schemeClr val="bg1"/>
              </a:solidFill>
              <a:ln w="19050">
                <a:solidFill>
                  <a:schemeClr val="lt1"/>
                </a:solidFill>
              </a:ln>
              <a:effectLst/>
            </c:spPr>
            <c:extLst>
              <c:ext xmlns:c16="http://schemas.microsoft.com/office/drawing/2014/chart" uri="{C3380CC4-5D6E-409C-BE32-E72D297353CC}">
                <c16:uniqueId val="{00000003-29F3-4F06-BD78-5103D8586AAD}"/>
              </c:ext>
            </c:extLst>
          </c:dPt>
          <c:dPt>
            <c:idx val="2"/>
            <c:bubble3D val="0"/>
            <c:spPr>
              <a:solidFill>
                <a:schemeClr val="accent5"/>
              </a:solidFill>
              <a:ln w="19050">
                <a:solidFill>
                  <a:schemeClr val="lt1"/>
                </a:solidFill>
              </a:ln>
              <a:effectLst/>
            </c:spPr>
            <c:extLst>
              <c:ext xmlns:c16="http://schemas.microsoft.com/office/drawing/2014/chart" uri="{C3380CC4-5D6E-409C-BE32-E72D297353CC}">
                <c16:uniqueId val="{00000005-29F3-4F06-BD78-5103D8586AAD}"/>
              </c:ext>
            </c:extLst>
          </c:dPt>
          <c:dPt>
            <c:idx val="3"/>
            <c:bubble3D val="0"/>
            <c:spPr>
              <a:solidFill>
                <a:schemeClr val="accent6"/>
              </a:solidFill>
              <a:ln w="19050">
                <a:solidFill>
                  <a:schemeClr val="lt1"/>
                </a:solidFill>
              </a:ln>
              <a:effectLst/>
            </c:spPr>
            <c:extLst>
              <c:ext xmlns:c16="http://schemas.microsoft.com/office/drawing/2014/chart" uri="{C3380CC4-5D6E-409C-BE32-E72D297353CC}">
                <c16:uniqueId val="{00000007-29F3-4F06-BD78-5103D8586AAD}"/>
              </c:ext>
            </c:extLst>
          </c:dPt>
          <c:dPt>
            <c:idx val="4"/>
            <c:bubble3D val="0"/>
            <c:spPr>
              <a:solidFill>
                <a:schemeClr val="accent1"/>
              </a:solidFill>
              <a:ln w="19050">
                <a:solidFill>
                  <a:schemeClr val="lt1"/>
                </a:solidFill>
              </a:ln>
              <a:effectLst/>
            </c:spPr>
            <c:extLst>
              <c:ext xmlns:c16="http://schemas.microsoft.com/office/drawing/2014/chart" uri="{C3380CC4-5D6E-409C-BE32-E72D297353CC}">
                <c16:uniqueId val="{00000009-29F3-4F06-BD78-5103D8586AAD}"/>
              </c:ext>
            </c:extLst>
          </c:dPt>
          <c:dLbls>
            <c:dLbl>
              <c:idx val="0"/>
              <c:tx>
                <c:rich>
                  <a:bodyPr/>
                  <a:lstStyle/>
                  <a:p>
                    <a:r>
                      <a:rPr lang="en-US"/>
                      <a:t>1</a:t>
                    </a: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9F3-4F06-BD78-5103D8586AAD}"/>
                </c:ext>
              </c:extLst>
            </c:dLbl>
            <c:dLbl>
              <c:idx val="1"/>
              <c:layout>
                <c:manualLayout>
                  <c:x val="9.3594269466316715E-2"/>
                  <c:y val="8.9876786235053522E-3"/>
                </c:manualLayout>
              </c:layout>
              <c:tx>
                <c:rich>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r>
                      <a:rPr lang="en-US">
                        <a:solidFill>
                          <a:schemeClr val="tx1"/>
                        </a:solidFill>
                      </a:rPr>
                      <a:t>8</a:t>
                    </a:r>
                  </a:p>
                </c:rich>
              </c:tx>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9F3-4F06-BD78-5103D8586AAD}"/>
                </c:ext>
              </c:extLst>
            </c:dLbl>
            <c:dLbl>
              <c:idx val="2"/>
              <c:layout>
                <c:manualLayout>
                  <c:x val="1.9784120734908137E-2"/>
                  <c:y val="0.14030438903470399"/>
                </c:manualLayout>
              </c:layout>
              <c:tx>
                <c:rich>
                  <a:bodyPr/>
                  <a:lstStyle/>
                  <a:p>
                    <a:r>
                      <a:rPr lang="en-US"/>
                      <a:t>13</a:t>
                    </a: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9F3-4F06-BD78-5103D8586AAD}"/>
                </c:ext>
              </c:extLst>
            </c:dLbl>
            <c:dLbl>
              <c:idx val="3"/>
              <c:layout>
                <c:manualLayout>
                  <c:x val="-2.6058398950131234E-2"/>
                  <c:y val="-0.1085440361621464"/>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9F3-4F06-BD78-5103D8586AAD}"/>
                </c:ext>
              </c:extLst>
            </c:dLbl>
            <c:dLbl>
              <c:idx val="4"/>
              <c:layout>
                <c:manualLayout>
                  <c:x val="-0.10553149606299213"/>
                  <c:y val="1.9911052785068534E-3"/>
                </c:manualLayout>
              </c:layout>
              <c:tx>
                <c:rich>
                  <a:bodyPr/>
                  <a:lstStyle/>
                  <a:p>
                    <a:r>
                      <a:rPr lang="en-US"/>
                      <a:t>17</a:t>
                    </a: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9F3-4F06-BD78-5103D8586AAD}"/>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Sheet4!$G$19:$J$19</c:f>
              <c:strCache>
                <c:ptCount val="4"/>
                <c:pt idx="0">
                  <c:v>Pas de prophylaxie</c:v>
                </c:pt>
                <c:pt idx="1">
                  <c:v>Manquant</c:v>
                </c:pt>
                <c:pt idx="2">
                  <c:v>Type 1 </c:v>
                </c:pt>
                <c:pt idx="3">
                  <c:v>Type 2 </c:v>
                </c:pt>
              </c:strCache>
            </c:strRef>
          </c:cat>
          <c:val>
            <c:numRef>
              <c:f>Sheet4!$G$20:$J$20</c:f>
              <c:numCache>
                <c:formatCode>General</c:formatCode>
                <c:ptCount val="4"/>
                <c:pt idx="0">
                  <c:v>1</c:v>
                </c:pt>
                <c:pt idx="1">
                  <c:v>8</c:v>
                </c:pt>
                <c:pt idx="2">
                  <c:v>13</c:v>
                </c:pt>
                <c:pt idx="3">
                  <c:v>4</c:v>
                </c:pt>
              </c:numCache>
            </c:numRef>
          </c:val>
          <c:extLst>
            <c:ext xmlns:c16="http://schemas.microsoft.com/office/drawing/2014/chart" uri="{C3380CC4-5D6E-409C-BE32-E72D297353CC}">
              <c16:uniqueId val="{0000000A-29F3-4F06-BD78-5103D8586AAD}"/>
            </c:ext>
          </c:extLst>
        </c:ser>
        <c:dLbls>
          <c:dLblPos val="bestFit"/>
          <c:showLegendKey val="0"/>
          <c:showVal val="1"/>
          <c:showCatName val="0"/>
          <c:showSerName val="0"/>
          <c:showPercent val="0"/>
          <c:showBubbleSize val="0"/>
          <c:showLeaderLines val="1"/>
        </c:dLbls>
        <c:gapWidth val="100"/>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b"/>
      <c:layout>
        <c:manualLayout>
          <c:xMode val="edge"/>
          <c:yMode val="edge"/>
          <c:x val="0.19907578741992207"/>
          <c:y val="0.86683574900874305"/>
          <c:w val="0.59237888117710658"/>
          <c:h val="0.1331642509912569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30"/>
      <c:rotY val="0"/>
      <c:rAngAx val="0"/>
    </c:view3D>
    <c:floor>
      <c:thickness val="0"/>
      <c:spPr>
        <a:noFill/>
        <a:ln w="6350" cap="flat" cmpd="sng" algn="ctr">
          <a:solidFill>
            <a:schemeClr val="tx1">
              <a:tint val="75000"/>
            </a:schemeClr>
          </a:solidFill>
          <a:prstDash val="solid"/>
          <a:round/>
        </a:ln>
        <a:effectLst/>
        <a:sp3d contourW="6350">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explosion val="18"/>
          <c:dPt>
            <c:idx val="0"/>
            <c:bubble3D val="0"/>
            <c:spPr>
              <a:solidFill>
                <a:schemeClr val="accent2">
                  <a:tint val="58000"/>
                </a:schemeClr>
              </a:solidFill>
              <a:ln>
                <a:noFill/>
              </a:ln>
              <a:effectLst/>
              <a:sp3d/>
            </c:spPr>
            <c:extLst>
              <c:ext xmlns:c16="http://schemas.microsoft.com/office/drawing/2014/chart" uri="{C3380CC4-5D6E-409C-BE32-E72D297353CC}">
                <c16:uniqueId val="{00000001-9D46-4197-80D6-8D12ECAA7858}"/>
              </c:ext>
            </c:extLst>
          </c:dPt>
          <c:dPt>
            <c:idx val="1"/>
            <c:bubble3D val="0"/>
            <c:spPr>
              <a:solidFill>
                <a:schemeClr val="accent2">
                  <a:tint val="86000"/>
                </a:schemeClr>
              </a:solidFill>
              <a:ln>
                <a:noFill/>
              </a:ln>
              <a:effectLst/>
              <a:sp3d/>
            </c:spPr>
            <c:extLst>
              <c:ext xmlns:c16="http://schemas.microsoft.com/office/drawing/2014/chart" uri="{C3380CC4-5D6E-409C-BE32-E72D297353CC}">
                <c16:uniqueId val="{00000003-9D46-4197-80D6-8D12ECAA7858}"/>
              </c:ext>
            </c:extLst>
          </c:dPt>
          <c:dPt>
            <c:idx val="2"/>
            <c:bubble3D val="0"/>
            <c:spPr>
              <a:solidFill>
                <a:schemeClr val="accent2">
                  <a:shade val="86000"/>
                </a:schemeClr>
              </a:solidFill>
              <a:ln>
                <a:noFill/>
              </a:ln>
              <a:effectLst/>
              <a:sp3d/>
            </c:spPr>
            <c:extLst>
              <c:ext xmlns:c16="http://schemas.microsoft.com/office/drawing/2014/chart" uri="{C3380CC4-5D6E-409C-BE32-E72D297353CC}">
                <c16:uniqueId val="{00000005-9D46-4197-80D6-8D12ECAA7858}"/>
              </c:ext>
            </c:extLst>
          </c:dPt>
          <c:dPt>
            <c:idx val="3"/>
            <c:bubble3D val="0"/>
            <c:spPr>
              <a:solidFill>
                <a:schemeClr val="accent2">
                  <a:shade val="58000"/>
                </a:schemeClr>
              </a:solidFill>
              <a:ln>
                <a:noFill/>
              </a:ln>
              <a:effectLst/>
              <a:sp3d/>
            </c:spPr>
            <c:extLst>
              <c:ext xmlns:c16="http://schemas.microsoft.com/office/drawing/2014/chart" uri="{C3380CC4-5D6E-409C-BE32-E72D297353CC}">
                <c16:uniqueId val="{00000007-9D46-4197-80D6-8D12ECAA7858}"/>
              </c:ext>
            </c:extLst>
          </c:dPt>
          <c:dLbls>
            <c:dLbl>
              <c:idx val="3"/>
              <c:delete val="1"/>
              <c:extLst>
                <c:ext xmlns:c15="http://schemas.microsoft.com/office/drawing/2012/chart" uri="{CE6537A1-D6FC-4f65-9D91-7224C49458BB}"/>
                <c:ext xmlns:c16="http://schemas.microsoft.com/office/drawing/2014/chart" uri="{C3380CC4-5D6E-409C-BE32-E72D297353CC}">
                  <c16:uniqueId val="{00000007-9D46-4197-80D6-8D12ECAA7858}"/>
                </c:ext>
              </c:extLst>
            </c:dLbl>
            <c:spPr>
              <a:noFill/>
              <a:ln>
                <a:noFill/>
              </a:ln>
              <a:effectLst/>
            </c:spPr>
            <c:txPr>
              <a:bodyPr rot="0" spcFirstLastPara="1" vertOverflow="ellipsis" vert="horz" wrap="square" lIns="38100" tIns="19050" rIns="38100" bIns="19050" anchor="ctr" anchorCtr="1">
                <a:spAutoFit/>
              </a:bodyPr>
              <a:lstStyle/>
              <a:p>
                <a:pPr>
                  <a:defRPr sz="1801" b="0" i="0" u="none" strike="noStrike" kern="1200" baseline="0">
                    <a:solidFill>
                      <a:schemeClr val="tx1"/>
                    </a:solidFill>
                    <a:latin typeface="Keep Calm Med" pitchFamily="2" charset="0"/>
                    <a:ea typeface="+mn-ea"/>
                    <a:cs typeface="+mn-cs"/>
                  </a:defRPr>
                </a:pPr>
                <a:endParaRPr lang="en-US"/>
              </a:p>
            </c:txPr>
            <c:dLblPos val="bestFit"/>
            <c:showLegendKey val="0"/>
            <c:showVal val="1"/>
            <c:showCatName val="0"/>
            <c:showSerName val="0"/>
            <c:showPercent val="0"/>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Sheet1!$A$2:$A$5</c:f>
              <c:strCache>
                <c:ptCount val="2"/>
                <c:pt idx="0">
                  <c:v>1st Qtr</c:v>
                </c:pt>
                <c:pt idx="1">
                  <c:v>2nd Qtr</c:v>
                </c:pt>
              </c:strCache>
            </c:strRef>
          </c:cat>
          <c:val>
            <c:numRef>
              <c:f>Sheet1!$B$2:$B$5</c:f>
              <c:numCache>
                <c:formatCode>0.00%</c:formatCode>
                <c:ptCount val="4"/>
                <c:pt idx="0">
                  <c:v>0.61499999999999999</c:v>
                </c:pt>
                <c:pt idx="1">
                  <c:v>0.23100000000000001</c:v>
                </c:pt>
                <c:pt idx="2">
                  <c:v>0.154</c:v>
                </c:pt>
              </c:numCache>
            </c:numRef>
          </c:val>
          <c:extLst>
            <c:ext xmlns:c16="http://schemas.microsoft.com/office/drawing/2014/chart" uri="{C3380CC4-5D6E-409C-BE32-E72D297353CC}">
              <c16:uniqueId val="{00000008-9D46-4197-80D6-8D12ECAA7858}"/>
            </c:ext>
          </c:extLst>
        </c:ser>
        <c:dLbls>
          <c:showLegendKey val="0"/>
          <c:showVal val="0"/>
          <c:showCatName val="0"/>
          <c:showSerName val="0"/>
          <c:showPercent val="0"/>
          <c:showBubbleSize val="0"/>
          <c:showLeaderLines val="1"/>
        </c:dLbls>
      </c:pie3DChart>
      <c:spPr>
        <a:noFill/>
        <a:ln w="25410">
          <a:noFill/>
        </a:ln>
        <a:effectLst/>
      </c:spPr>
    </c:plotArea>
    <c:plotVisOnly val="1"/>
    <c:dispBlanksAs val="zero"/>
    <c:showDLblsOverMax val="0"/>
  </c:chart>
  <c:spPr>
    <a:noFill/>
    <a:ln w="6350" cap="flat" cmpd="sng" algn="ctr">
      <a:noFill/>
      <a:prstDash val="solid"/>
      <a:miter lim="800000"/>
    </a:ln>
    <a:effectLst/>
  </c:spPr>
  <c:txPr>
    <a:bodyPr/>
    <a:lstStyle/>
    <a:p>
      <a:pPr rtl="0">
        <a:defRPr sz="1801"/>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460222314830598E-2"/>
          <c:y val="2.7007802659996541E-2"/>
          <c:w val="0.9253889833483594"/>
          <c:h val="0.7593593171504831"/>
        </c:manualLayout>
      </c:layout>
      <c:scatterChart>
        <c:scatterStyle val="lineMarker"/>
        <c:varyColors val="0"/>
        <c:ser>
          <c:idx val="0"/>
          <c:order val="0"/>
          <c:tx>
            <c:strRef>
              <c:f>Sheet1!$B$1</c:f>
              <c:strCache>
                <c:ptCount val="1"/>
                <c:pt idx="0">
                  <c:v>Nombre de cas par an</c:v>
                </c:pt>
              </c:strCache>
            </c:strRef>
          </c:tx>
          <c:spPr>
            <a:ln w="28575" cap="rnd">
              <a:solidFill>
                <a:schemeClr val="lt1">
                  <a:alpha val="50000"/>
                </a:schemeClr>
              </a:solid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dLbls>
            <c:dLbl>
              <c:idx val="10"/>
              <c:layout>
                <c:manualLayout>
                  <c:x val="2.0513345505485505E-3"/>
                  <c:y val="0"/>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A4C-4253-84FA-5D9E585E6FD6}"/>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accent1">
                          <a:lumMod val="60000"/>
                          <a:lumOff val="40000"/>
                        </a:schemeClr>
                      </a:solidFill>
                    </a:ln>
                    <a:effectLst/>
                  </c:spPr>
                </c15:leaderLines>
              </c:ext>
            </c:extLst>
          </c:dLbls>
          <c:xVal>
            <c:numRef>
              <c:f>Sheet1!$A$2:$A$19</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xVal>
          <c:yVal>
            <c:numRef>
              <c:f>Sheet1!$B$2:$B$19</c:f>
              <c:numCache>
                <c:formatCode>General</c:formatCode>
                <c:ptCount val="18"/>
                <c:pt idx="0">
                  <c:v>1</c:v>
                </c:pt>
                <c:pt idx="1">
                  <c:v>0</c:v>
                </c:pt>
                <c:pt idx="2">
                  <c:v>2</c:v>
                </c:pt>
                <c:pt idx="3">
                  <c:v>0</c:v>
                </c:pt>
                <c:pt idx="4">
                  <c:v>1</c:v>
                </c:pt>
                <c:pt idx="5">
                  <c:v>3</c:v>
                </c:pt>
                <c:pt idx="6">
                  <c:v>1</c:v>
                </c:pt>
                <c:pt idx="7">
                  <c:v>1</c:v>
                </c:pt>
                <c:pt idx="8">
                  <c:v>4</c:v>
                </c:pt>
                <c:pt idx="9">
                  <c:v>1</c:v>
                </c:pt>
                <c:pt idx="10">
                  <c:v>5</c:v>
                </c:pt>
                <c:pt idx="11">
                  <c:v>2</c:v>
                </c:pt>
                <c:pt idx="12">
                  <c:v>3</c:v>
                </c:pt>
                <c:pt idx="13">
                  <c:v>1</c:v>
                </c:pt>
                <c:pt idx="14">
                  <c:v>1</c:v>
                </c:pt>
                <c:pt idx="15">
                  <c:v>0</c:v>
                </c:pt>
                <c:pt idx="16">
                  <c:v>0</c:v>
                </c:pt>
                <c:pt idx="17">
                  <c:v>0</c:v>
                </c:pt>
              </c:numCache>
            </c:numRef>
          </c:yVal>
          <c:smooth val="0"/>
          <c:extLst>
            <c:ext xmlns:c16="http://schemas.microsoft.com/office/drawing/2014/chart" uri="{C3380CC4-5D6E-409C-BE32-E72D297353CC}">
              <c16:uniqueId val="{00000000-B961-48CA-B00E-0CAC00076F13}"/>
            </c:ext>
          </c:extLst>
        </c:ser>
        <c:dLbls>
          <c:dLblPos val="t"/>
          <c:showLegendKey val="0"/>
          <c:showVal val="1"/>
          <c:showCatName val="0"/>
          <c:showSerName val="0"/>
          <c:showPercent val="0"/>
          <c:showBubbleSize val="0"/>
        </c:dLbls>
        <c:axId val="-110839488"/>
        <c:axId val="-1690837136"/>
      </c:scatterChart>
      <c:valAx>
        <c:axId val="-110839488"/>
        <c:scaling>
          <c:orientation val="minMax"/>
          <c:max val="2018"/>
          <c:min val="1999"/>
        </c:scaling>
        <c:delete val="0"/>
        <c:axPos val="b"/>
        <c:majorGridlines>
          <c:spPr>
            <a:ln w="9525" cap="flat" cmpd="sng" algn="ctr">
              <a:solidFill>
                <a:schemeClr val="lt1">
                  <a:alpha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crossAx val="-1690837136"/>
        <c:crosses val="autoZero"/>
        <c:crossBetween val="midCat"/>
        <c:majorUnit val="1"/>
      </c:valAx>
      <c:valAx>
        <c:axId val="-1690837136"/>
        <c:scaling>
          <c:orientation val="minMax"/>
          <c:max val="5"/>
        </c:scaling>
        <c:delete val="0"/>
        <c:axPos val="l"/>
        <c:majorGridlines>
          <c:spPr>
            <a:ln w="9525" cap="flat" cmpd="sng" algn="ctr">
              <a:solidFill>
                <a:schemeClr val="lt1">
                  <a:alpha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crossAx val="-110839488"/>
        <c:crosses val="autoZero"/>
        <c:crossBetween val="midCat"/>
      </c:valAx>
      <c:spPr>
        <a:noFill/>
        <a:ln>
          <a:noFill/>
        </a:ln>
        <a:effectLst/>
      </c:spPr>
    </c:plotArea>
    <c:legend>
      <c:legendPos val="t"/>
      <c:layout>
        <c:manualLayout>
          <c:xMode val="edge"/>
          <c:yMode val="edge"/>
          <c:x val="0.40255856661549599"/>
          <c:y val="0.87816781655203469"/>
          <c:w val="0.20960148190571298"/>
          <c:h val="6.3746294434495671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legend>
    <c:plotVisOnly val="1"/>
    <c:dispBlanksAs val="zero"/>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1615890105289256"/>
          <c:y val="0.11573285994316433"/>
          <c:w val="0.5742487004475445"/>
          <c:h val="0.82357638809005618"/>
        </c:manualLayout>
      </c:layout>
      <c:doughnutChart>
        <c:varyColors val="1"/>
        <c:ser>
          <c:idx val="0"/>
          <c:order val="0"/>
          <c:tx>
            <c:strRef>
              <c:f>Sheet1!$B$1</c:f>
              <c:strCache>
                <c:ptCount val="1"/>
                <c:pt idx="0">
                  <c:v>Sales</c:v>
                </c:pt>
              </c:strCache>
            </c:strRef>
          </c:tx>
          <c:explosion val="6"/>
          <c:dPt>
            <c:idx val="0"/>
            <c:bubble3D val="0"/>
            <c:spPr>
              <a:solidFill>
                <a:schemeClr val="accent2">
                  <a:tint val="58000"/>
                </a:schemeClr>
              </a:solidFill>
              <a:ln>
                <a:noFill/>
              </a:ln>
              <a:effectLst/>
            </c:spPr>
            <c:extLst>
              <c:ext xmlns:c16="http://schemas.microsoft.com/office/drawing/2014/chart" uri="{C3380CC4-5D6E-409C-BE32-E72D297353CC}">
                <c16:uniqueId val="{00000001-C083-4960-83DF-1E1B8E301AB4}"/>
              </c:ext>
            </c:extLst>
          </c:dPt>
          <c:dPt>
            <c:idx val="1"/>
            <c:bubble3D val="0"/>
            <c:spPr>
              <a:solidFill>
                <a:schemeClr val="accent2">
                  <a:tint val="86000"/>
                </a:schemeClr>
              </a:solidFill>
              <a:ln>
                <a:noFill/>
              </a:ln>
              <a:effectLst/>
            </c:spPr>
            <c:extLst>
              <c:ext xmlns:c16="http://schemas.microsoft.com/office/drawing/2014/chart" uri="{C3380CC4-5D6E-409C-BE32-E72D297353CC}">
                <c16:uniqueId val="{00000003-C083-4960-83DF-1E1B8E301AB4}"/>
              </c:ext>
            </c:extLst>
          </c:dPt>
          <c:dPt>
            <c:idx val="2"/>
            <c:bubble3D val="0"/>
            <c:spPr>
              <a:solidFill>
                <a:schemeClr val="accent2">
                  <a:shade val="86000"/>
                </a:schemeClr>
              </a:solidFill>
              <a:ln>
                <a:noFill/>
              </a:ln>
              <a:effectLst/>
            </c:spPr>
            <c:extLst>
              <c:ext xmlns:c16="http://schemas.microsoft.com/office/drawing/2014/chart" uri="{C3380CC4-5D6E-409C-BE32-E72D297353CC}">
                <c16:uniqueId val="{00000005-C083-4960-83DF-1E1B8E301AB4}"/>
              </c:ext>
            </c:extLst>
          </c:dPt>
          <c:dPt>
            <c:idx val="3"/>
            <c:bubble3D val="0"/>
            <c:spPr>
              <a:solidFill>
                <a:schemeClr val="accent2">
                  <a:shade val="58000"/>
                </a:schemeClr>
              </a:solidFill>
              <a:ln>
                <a:noFill/>
              </a:ln>
              <a:effectLst/>
            </c:spPr>
            <c:extLst>
              <c:ext xmlns:c16="http://schemas.microsoft.com/office/drawing/2014/chart" uri="{C3380CC4-5D6E-409C-BE32-E72D297353CC}">
                <c16:uniqueId val="{00000007-C083-4960-83DF-1E1B8E301AB4}"/>
              </c:ext>
            </c:extLst>
          </c:dPt>
          <c:dLbls>
            <c:dLbl>
              <c:idx val="2"/>
              <c:delete val="1"/>
              <c:extLst>
                <c:ext xmlns:c15="http://schemas.microsoft.com/office/drawing/2012/chart" uri="{CE6537A1-D6FC-4f65-9D91-7224C49458BB}"/>
                <c:ext xmlns:c16="http://schemas.microsoft.com/office/drawing/2014/chart" uri="{C3380CC4-5D6E-409C-BE32-E72D297353CC}">
                  <c16:uniqueId val="{00000005-C083-4960-83DF-1E1B8E301AB4}"/>
                </c:ext>
              </c:extLst>
            </c:dLbl>
            <c:dLbl>
              <c:idx val="3"/>
              <c:delete val="1"/>
              <c:extLst>
                <c:ext xmlns:c15="http://schemas.microsoft.com/office/drawing/2012/chart" uri="{CE6537A1-D6FC-4f65-9D91-7224C49458BB}"/>
                <c:ext xmlns:c16="http://schemas.microsoft.com/office/drawing/2014/chart" uri="{C3380CC4-5D6E-409C-BE32-E72D297353CC}">
                  <c16:uniqueId val="{00000007-C083-4960-83DF-1E1B8E301AB4}"/>
                </c:ext>
              </c:extLst>
            </c:dLbl>
            <c:spPr>
              <a:noFill/>
              <a:ln>
                <a:noFill/>
              </a:ln>
              <a:effectLst/>
            </c:spPr>
            <c:txPr>
              <a:bodyPr rot="0" spcFirstLastPara="1" vertOverflow="ellipsis" vert="horz" wrap="square" lIns="38100" tIns="19050" rIns="38100" bIns="19050" anchor="ctr" anchorCtr="1">
                <a:spAutoFit/>
              </a:bodyPr>
              <a:lstStyle/>
              <a:p>
                <a:pPr>
                  <a:defRPr sz="1801" b="0" i="0" u="none" strike="noStrike" kern="1200" baseline="0">
                    <a:solidFill>
                      <a:schemeClr val="tx1"/>
                    </a:solidFill>
                    <a:latin typeface="Keep Calm Med" pitchFamily="2" charset="0"/>
                    <a:ea typeface="+mn-ea"/>
                    <a:cs typeface="+mn-cs"/>
                  </a:defRPr>
                </a:pPr>
                <a:endParaRPr lang="en-US"/>
              </a:p>
            </c:txPr>
            <c:showLegendKey val="0"/>
            <c:showVal val="1"/>
            <c:showCatName val="0"/>
            <c:showSerName val="0"/>
            <c:showPercent val="0"/>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Sheet1!$A$2:$A$5</c:f>
              <c:strCache>
                <c:ptCount val="2"/>
                <c:pt idx="0">
                  <c:v>1st Qtr</c:v>
                </c:pt>
                <c:pt idx="1">
                  <c:v>2nd Qtr</c:v>
                </c:pt>
              </c:strCache>
            </c:strRef>
          </c:cat>
          <c:val>
            <c:numRef>
              <c:f>Sheet1!$B$2:$B$5</c:f>
              <c:numCache>
                <c:formatCode>0.00%</c:formatCode>
                <c:ptCount val="4"/>
                <c:pt idx="0">
                  <c:v>0.1923</c:v>
                </c:pt>
                <c:pt idx="1">
                  <c:v>0.80769999999999997</c:v>
                </c:pt>
              </c:numCache>
            </c:numRef>
          </c:val>
          <c:extLst>
            <c:ext xmlns:c16="http://schemas.microsoft.com/office/drawing/2014/chart" uri="{C3380CC4-5D6E-409C-BE32-E72D297353CC}">
              <c16:uniqueId val="{00000008-C083-4960-83DF-1E1B8E301AB4}"/>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zero"/>
    <c:showDLblsOverMax val="0"/>
  </c:chart>
  <c:spPr>
    <a:noFill/>
    <a:ln w="6350" cap="flat" cmpd="sng" algn="ctr">
      <a:noFill/>
      <a:prstDash val="solid"/>
      <a:miter lim="800000"/>
    </a:ln>
    <a:effectLst/>
  </c:spPr>
  <c:txPr>
    <a:bodyPr/>
    <a:lstStyle/>
    <a:p>
      <a:pPr rtl="0">
        <a:defRPr sz="1801"/>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1615890105289256"/>
          <c:y val="0.11573285994316433"/>
          <c:w val="0.5742487004475445"/>
          <c:h val="0.82357638809005618"/>
        </c:manualLayout>
      </c:layout>
      <c:doughnutChart>
        <c:varyColors val="1"/>
        <c:ser>
          <c:idx val="0"/>
          <c:order val="0"/>
          <c:tx>
            <c:strRef>
              <c:f>Sheet1!$B$1</c:f>
              <c:strCache>
                <c:ptCount val="1"/>
                <c:pt idx="0">
                  <c:v>Sales</c:v>
                </c:pt>
              </c:strCache>
            </c:strRef>
          </c:tx>
          <c:explosion val="6"/>
          <c:dPt>
            <c:idx val="0"/>
            <c:bubble3D val="0"/>
            <c:spPr>
              <a:solidFill>
                <a:srgbClr val="DDB2B0"/>
              </a:solidFill>
              <a:ln>
                <a:noFill/>
              </a:ln>
              <a:effectLst/>
            </c:spPr>
            <c:extLst>
              <c:ext xmlns:c16="http://schemas.microsoft.com/office/drawing/2014/chart" uri="{C3380CC4-5D6E-409C-BE32-E72D297353CC}">
                <c16:uniqueId val="{00000001-C083-4960-83DF-1E1B8E301AB4}"/>
              </c:ext>
            </c:extLst>
          </c:dPt>
          <c:dPt>
            <c:idx val="1"/>
            <c:bubble3D val="0"/>
            <c:spPr>
              <a:solidFill>
                <a:schemeClr val="accent2">
                  <a:tint val="86000"/>
                </a:schemeClr>
              </a:solidFill>
              <a:ln>
                <a:noFill/>
              </a:ln>
              <a:effectLst/>
            </c:spPr>
            <c:extLst>
              <c:ext xmlns:c16="http://schemas.microsoft.com/office/drawing/2014/chart" uri="{C3380CC4-5D6E-409C-BE32-E72D297353CC}">
                <c16:uniqueId val="{00000003-C083-4960-83DF-1E1B8E301AB4}"/>
              </c:ext>
            </c:extLst>
          </c:dPt>
          <c:dPt>
            <c:idx val="2"/>
            <c:bubble3D val="0"/>
            <c:spPr>
              <a:solidFill>
                <a:schemeClr val="accent2">
                  <a:shade val="86000"/>
                </a:schemeClr>
              </a:solidFill>
              <a:ln>
                <a:noFill/>
              </a:ln>
              <a:effectLst/>
            </c:spPr>
            <c:extLst>
              <c:ext xmlns:c16="http://schemas.microsoft.com/office/drawing/2014/chart" uri="{C3380CC4-5D6E-409C-BE32-E72D297353CC}">
                <c16:uniqueId val="{00000005-C083-4960-83DF-1E1B8E301AB4}"/>
              </c:ext>
            </c:extLst>
          </c:dPt>
          <c:dPt>
            <c:idx val="3"/>
            <c:bubble3D val="0"/>
            <c:spPr>
              <a:solidFill>
                <a:schemeClr val="accent2">
                  <a:shade val="58000"/>
                </a:schemeClr>
              </a:solidFill>
              <a:ln>
                <a:noFill/>
              </a:ln>
              <a:effectLst/>
            </c:spPr>
            <c:extLst>
              <c:ext xmlns:c16="http://schemas.microsoft.com/office/drawing/2014/chart" uri="{C3380CC4-5D6E-409C-BE32-E72D297353CC}">
                <c16:uniqueId val="{00000007-C083-4960-83DF-1E1B8E301AB4}"/>
              </c:ext>
            </c:extLst>
          </c:dPt>
          <c:dLbls>
            <c:dLbl>
              <c:idx val="2"/>
              <c:delete val="1"/>
              <c:extLst>
                <c:ext xmlns:c15="http://schemas.microsoft.com/office/drawing/2012/chart" uri="{CE6537A1-D6FC-4f65-9D91-7224C49458BB}"/>
                <c:ext xmlns:c16="http://schemas.microsoft.com/office/drawing/2014/chart" uri="{C3380CC4-5D6E-409C-BE32-E72D297353CC}">
                  <c16:uniqueId val="{00000005-C083-4960-83DF-1E1B8E301AB4}"/>
                </c:ext>
              </c:extLst>
            </c:dLbl>
            <c:dLbl>
              <c:idx val="3"/>
              <c:delete val="1"/>
              <c:extLst>
                <c:ext xmlns:c15="http://schemas.microsoft.com/office/drawing/2012/chart" uri="{CE6537A1-D6FC-4f65-9D91-7224C49458BB}"/>
                <c:ext xmlns:c16="http://schemas.microsoft.com/office/drawing/2014/chart" uri="{C3380CC4-5D6E-409C-BE32-E72D297353CC}">
                  <c16:uniqueId val="{00000007-C083-4960-83DF-1E1B8E301AB4}"/>
                </c:ext>
              </c:extLst>
            </c:dLbl>
            <c:spPr>
              <a:noFill/>
              <a:ln>
                <a:noFill/>
              </a:ln>
              <a:effectLst/>
            </c:spPr>
            <c:txPr>
              <a:bodyPr rot="0" spcFirstLastPara="1" vertOverflow="ellipsis" vert="horz" wrap="square" lIns="38100" tIns="19050" rIns="38100" bIns="19050" anchor="ctr" anchorCtr="1">
                <a:spAutoFit/>
              </a:bodyPr>
              <a:lstStyle/>
              <a:p>
                <a:pPr>
                  <a:defRPr sz="1801" b="0" i="0" u="none" strike="noStrike" kern="1200" baseline="0">
                    <a:solidFill>
                      <a:schemeClr val="tx1"/>
                    </a:solidFill>
                    <a:latin typeface="Keep Calm Med" pitchFamily="2" charset="0"/>
                    <a:ea typeface="+mn-ea"/>
                    <a:cs typeface="+mn-cs"/>
                  </a:defRPr>
                </a:pPr>
                <a:endParaRPr lang="en-US"/>
              </a:p>
            </c:txPr>
            <c:showLegendKey val="0"/>
            <c:showVal val="1"/>
            <c:showCatName val="0"/>
            <c:showSerName val="0"/>
            <c:showPercent val="0"/>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Sheet1!$A$2:$A$5</c:f>
              <c:strCache>
                <c:ptCount val="2"/>
                <c:pt idx="0">
                  <c:v>1st Qtr</c:v>
                </c:pt>
                <c:pt idx="1">
                  <c:v>2nd Qtr</c:v>
                </c:pt>
              </c:strCache>
            </c:strRef>
          </c:cat>
          <c:val>
            <c:numRef>
              <c:f>Sheet1!$B$2:$B$5</c:f>
              <c:numCache>
                <c:formatCode>0.00%</c:formatCode>
                <c:ptCount val="4"/>
                <c:pt idx="0">
                  <c:v>0.26919999999999999</c:v>
                </c:pt>
                <c:pt idx="1">
                  <c:v>0.73080000000000001</c:v>
                </c:pt>
              </c:numCache>
            </c:numRef>
          </c:val>
          <c:extLst>
            <c:ext xmlns:c16="http://schemas.microsoft.com/office/drawing/2014/chart" uri="{C3380CC4-5D6E-409C-BE32-E72D297353CC}">
              <c16:uniqueId val="{00000008-C083-4960-83DF-1E1B8E301AB4}"/>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zero"/>
    <c:showDLblsOverMax val="0"/>
  </c:chart>
  <c:spPr>
    <a:noFill/>
    <a:ln w="6350" cap="flat" cmpd="sng" algn="ctr">
      <a:noFill/>
      <a:prstDash val="solid"/>
      <a:miter lim="800000"/>
    </a:ln>
    <a:effectLst/>
  </c:spPr>
  <c:txPr>
    <a:bodyPr/>
    <a:lstStyle/>
    <a:p>
      <a:pPr rtl="0">
        <a:defRPr sz="1801"/>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0"/>
      <c:rotY val="0"/>
      <c:rAngAx val="0"/>
      <c:perspective val="0"/>
    </c:view3D>
    <c:floor>
      <c:thickness val="0"/>
    </c:floor>
    <c:sideWall>
      <c:thickness val="0"/>
      <c:spPr>
        <a:noFill/>
        <a:ln>
          <a:noFill/>
        </a:ln>
      </c:spPr>
    </c:sideWall>
    <c:backWall>
      <c:thickness val="0"/>
      <c:spPr>
        <a:noFill/>
        <a:ln>
          <a:noFill/>
        </a:ln>
      </c:spPr>
    </c:backWall>
    <c:plotArea>
      <c:layout/>
      <c:bar3DChart>
        <c:barDir val="col"/>
        <c:grouping val="stacked"/>
        <c:varyColors val="0"/>
        <c:ser>
          <c:idx val="0"/>
          <c:order val="0"/>
          <c:tx>
            <c:strRef>
              <c:f>Sheet1!$B$1</c:f>
              <c:strCache>
                <c:ptCount val="1"/>
                <c:pt idx="0">
                  <c:v>sévère</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sz="1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&lt; 1 moi</c:v>
                </c:pt>
                <c:pt idx="1">
                  <c:v>1 MOI- 2 ANS</c:v>
                </c:pt>
                <c:pt idx="2">
                  <c:v>&gt; 2 ans</c:v>
                </c:pt>
              </c:strCache>
            </c:strRef>
          </c:cat>
          <c:val>
            <c:numRef>
              <c:f>Sheet1!$B$2:$B$4</c:f>
              <c:numCache>
                <c:formatCode>General</c:formatCode>
                <c:ptCount val="3"/>
                <c:pt idx="0">
                  <c:v>8</c:v>
                </c:pt>
                <c:pt idx="1">
                  <c:v>8</c:v>
                </c:pt>
                <c:pt idx="2">
                  <c:v>0</c:v>
                </c:pt>
              </c:numCache>
            </c:numRef>
          </c:val>
          <c:extLst>
            <c:ext xmlns:c16="http://schemas.microsoft.com/office/drawing/2014/chart" uri="{C3380CC4-5D6E-409C-BE32-E72D297353CC}">
              <c16:uniqueId val="{00000000-9192-4500-B2F0-3A83E4A11CBF}"/>
            </c:ext>
          </c:extLst>
        </c:ser>
        <c:ser>
          <c:idx val="1"/>
          <c:order val="1"/>
          <c:tx>
            <c:strRef>
              <c:f>Sheet1!$C$1</c:f>
              <c:strCache>
                <c:ptCount val="1"/>
                <c:pt idx="0">
                  <c:v>modéré</c:v>
                </c:pt>
              </c:strCache>
            </c:strRef>
          </c:tx>
          <c:spPr>
            <a:solidFill>
              <a:schemeClr val="accent3"/>
            </a:solidFill>
          </c:spPr>
          <c:invertIfNegative val="0"/>
          <c:dLbls>
            <c:dLbl>
              <c:idx val="1"/>
              <c:layout>
                <c:manualLayout>
                  <c:x val="-1.2254901960784314E-3"/>
                  <c:y val="-3.364547013086961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192-4500-B2F0-3A83E4A11CBF}"/>
                </c:ext>
              </c:extLst>
            </c:dLbl>
            <c:dLbl>
              <c:idx val="2"/>
              <c:delete val="1"/>
              <c:extLst>
                <c:ext xmlns:c15="http://schemas.microsoft.com/office/drawing/2012/chart" uri="{CE6537A1-D6FC-4f65-9D91-7224C49458BB}"/>
                <c:ext xmlns:c16="http://schemas.microsoft.com/office/drawing/2014/chart" uri="{C3380CC4-5D6E-409C-BE32-E72D297353CC}">
                  <c16:uniqueId val="{00000005-6AB7-45E5-A62E-D748CC92A705}"/>
                </c:ext>
              </c:extLst>
            </c:dLbl>
            <c:spPr>
              <a:noFill/>
              <a:ln>
                <a:noFill/>
              </a:ln>
              <a:effectLst/>
            </c:spPr>
            <c:txPr>
              <a:bodyPr wrap="square" lIns="38100" tIns="19050" rIns="38100" bIns="19050" anchor="ctr">
                <a:spAutoFit/>
              </a:bodyPr>
              <a:lstStyle/>
              <a:p>
                <a:pPr>
                  <a:defRPr sz="160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&lt; 1 moi</c:v>
                </c:pt>
                <c:pt idx="1">
                  <c:v>1 MOI- 2 ANS</c:v>
                </c:pt>
                <c:pt idx="2">
                  <c:v>&gt; 2 ans</c:v>
                </c:pt>
              </c:strCache>
            </c:strRef>
          </c:cat>
          <c:val>
            <c:numRef>
              <c:f>Sheet1!$C$2:$C$4</c:f>
              <c:numCache>
                <c:formatCode>General</c:formatCode>
                <c:ptCount val="3"/>
                <c:pt idx="0">
                  <c:v>2</c:v>
                </c:pt>
                <c:pt idx="1">
                  <c:v>3</c:v>
                </c:pt>
                <c:pt idx="2">
                  <c:v>1</c:v>
                </c:pt>
              </c:numCache>
            </c:numRef>
          </c:val>
          <c:extLst>
            <c:ext xmlns:c16="http://schemas.microsoft.com/office/drawing/2014/chart" uri="{C3380CC4-5D6E-409C-BE32-E72D297353CC}">
              <c16:uniqueId val="{00000002-9192-4500-B2F0-3A83E4A11CBF}"/>
            </c:ext>
          </c:extLst>
        </c:ser>
        <c:ser>
          <c:idx val="2"/>
          <c:order val="2"/>
          <c:tx>
            <c:strRef>
              <c:f>Sheet1!$D$1</c:f>
              <c:strCache>
                <c:ptCount val="1"/>
                <c:pt idx="0">
                  <c:v>mineure</c:v>
                </c:pt>
              </c:strCache>
            </c:strRef>
          </c:tx>
          <c:spPr>
            <a:solidFill>
              <a:schemeClr val="accent6"/>
            </a:solidFill>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3-6AB7-45E5-A62E-D748CC92A705}"/>
                </c:ext>
              </c:extLst>
            </c:dLbl>
            <c:dLbl>
              <c:idx val="1"/>
              <c:delete val="1"/>
              <c:extLst>
                <c:ext xmlns:c15="http://schemas.microsoft.com/office/drawing/2012/chart" uri="{CE6537A1-D6FC-4f65-9D91-7224C49458BB}"/>
                <c:ext xmlns:c16="http://schemas.microsoft.com/office/drawing/2014/chart" uri="{C3380CC4-5D6E-409C-BE32-E72D297353CC}">
                  <c16:uniqueId val="{00000004-6AB7-45E5-A62E-D748CC92A705}"/>
                </c:ext>
              </c:extLst>
            </c:dLbl>
            <c:dLbl>
              <c:idx val="2"/>
              <c:spPr>
                <a:noFill/>
                <a:ln>
                  <a:noFill/>
                </a:ln>
                <a:effectLst/>
              </c:spPr>
              <c:txPr>
                <a:bodyPr wrap="square" lIns="38100" tIns="19050" rIns="38100" bIns="19050" anchor="ctr">
                  <a:spAutoFit/>
                </a:bodyPr>
                <a:lstStyle/>
                <a:p>
                  <a:pPr>
                    <a:defRPr sz="1600" b="1">
                      <a:solidFill>
                        <a:schemeClr val="accent2">
                          <a:lumMod val="50000"/>
                        </a:schemeClr>
                      </a:solidFill>
                    </a:defRPr>
                  </a:pPr>
                  <a:endParaRPr lang="en-US"/>
                </a:p>
              </c:txPr>
              <c:showLegendKey val="0"/>
              <c:showVal val="1"/>
              <c:showCatName val="0"/>
              <c:showSerName val="0"/>
              <c:showPercent val="0"/>
              <c:showBubbleSize val="0"/>
              <c:extLst>
                <c:ext xmlns:c16="http://schemas.microsoft.com/office/drawing/2014/chart" uri="{C3380CC4-5D6E-409C-BE32-E72D297353CC}">
                  <c16:uniqueId val="{00000006-6AB7-45E5-A62E-D748CC92A705}"/>
                </c:ext>
              </c:extLst>
            </c:dLbl>
            <c:spPr>
              <a:noFill/>
              <a:ln>
                <a:noFill/>
              </a:ln>
              <a:effectLst/>
            </c:spPr>
            <c:txPr>
              <a:bodyPr wrap="square" lIns="38100" tIns="19050" rIns="38100" bIns="19050" anchor="ctr">
                <a:spAutoFit/>
              </a:bodyPr>
              <a:lstStyle/>
              <a:p>
                <a:pPr>
                  <a:defRPr sz="16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&lt; 1 moi</c:v>
                </c:pt>
                <c:pt idx="1">
                  <c:v>1 MOI- 2 ANS</c:v>
                </c:pt>
                <c:pt idx="2">
                  <c:v>&gt; 2 ans</c:v>
                </c:pt>
              </c:strCache>
            </c:strRef>
          </c:cat>
          <c:val>
            <c:numRef>
              <c:f>Sheet1!$D$2:$D$4</c:f>
              <c:numCache>
                <c:formatCode>General</c:formatCode>
                <c:ptCount val="3"/>
                <c:pt idx="0">
                  <c:v>0</c:v>
                </c:pt>
                <c:pt idx="1">
                  <c:v>0</c:v>
                </c:pt>
                <c:pt idx="2">
                  <c:v>4</c:v>
                </c:pt>
              </c:numCache>
            </c:numRef>
          </c:val>
          <c:extLst>
            <c:ext xmlns:c16="http://schemas.microsoft.com/office/drawing/2014/chart" uri="{C3380CC4-5D6E-409C-BE32-E72D297353CC}">
              <c16:uniqueId val="{00000000-6AB7-45E5-A62E-D748CC92A705}"/>
            </c:ext>
          </c:extLst>
        </c:ser>
        <c:dLbls>
          <c:showLegendKey val="0"/>
          <c:showVal val="1"/>
          <c:showCatName val="0"/>
          <c:showSerName val="0"/>
          <c:showPercent val="0"/>
          <c:showBubbleSize val="0"/>
        </c:dLbls>
        <c:gapWidth val="150"/>
        <c:shape val="pyramid"/>
        <c:axId val="323108256"/>
        <c:axId val="323103552"/>
        <c:axId val="0"/>
      </c:bar3DChart>
      <c:catAx>
        <c:axId val="323108256"/>
        <c:scaling>
          <c:orientation val="minMax"/>
        </c:scaling>
        <c:delete val="0"/>
        <c:axPos val="b"/>
        <c:numFmt formatCode="General" sourceLinked="1"/>
        <c:majorTickMark val="out"/>
        <c:minorTickMark val="none"/>
        <c:tickLblPos val="nextTo"/>
        <c:txPr>
          <a:bodyPr/>
          <a:lstStyle/>
          <a:p>
            <a:pPr>
              <a:defRPr sz="1200">
                <a:solidFill>
                  <a:schemeClr val="bg1">
                    <a:lumMod val="65000"/>
                  </a:schemeClr>
                </a:solidFill>
              </a:defRPr>
            </a:pPr>
            <a:endParaRPr lang="en-US"/>
          </a:p>
        </c:txPr>
        <c:crossAx val="323103552"/>
        <c:crosses val="autoZero"/>
        <c:auto val="1"/>
        <c:lblAlgn val="ctr"/>
        <c:lblOffset val="100"/>
        <c:noMultiLvlLbl val="0"/>
      </c:catAx>
      <c:valAx>
        <c:axId val="323103552"/>
        <c:scaling>
          <c:orientation val="minMax"/>
        </c:scaling>
        <c:delete val="0"/>
        <c:axPos val="l"/>
        <c:numFmt formatCode="General" sourceLinked="1"/>
        <c:majorTickMark val="out"/>
        <c:minorTickMark val="none"/>
        <c:tickLblPos val="nextTo"/>
        <c:txPr>
          <a:bodyPr/>
          <a:lstStyle/>
          <a:p>
            <a:pPr>
              <a:defRPr sz="1200">
                <a:solidFill>
                  <a:schemeClr val="bg1">
                    <a:lumMod val="65000"/>
                  </a:schemeClr>
                </a:solidFill>
              </a:defRPr>
            </a:pPr>
            <a:endParaRPr lang="en-US"/>
          </a:p>
        </c:txPr>
        <c:crossAx val="323108256"/>
        <c:crosses val="autoZero"/>
        <c:crossBetween val="between"/>
      </c:valAx>
      <c:spPr>
        <a:ln>
          <a:noFill/>
        </a:ln>
      </c:spPr>
    </c:plotArea>
    <c:legend>
      <c:legendPos val="b"/>
      <c:legendEntry>
        <c:idx val="0"/>
        <c:txPr>
          <a:bodyPr/>
          <a:lstStyle/>
          <a:p>
            <a:pPr>
              <a:defRPr sz="1400">
                <a:solidFill>
                  <a:schemeClr val="bg1"/>
                </a:solidFill>
              </a:defRPr>
            </a:pPr>
            <a:endParaRPr lang="en-US"/>
          </a:p>
        </c:txPr>
      </c:legendEntry>
      <c:legendEntry>
        <c:idx val="1"/>
        <c:txPr>
          <a:bodyPr/>
          <a:lstStyle/>
          <a:p>
            <a:pPr>
              <a:defRPr sz="1400">
                <a:solidFill>
                  <a:schemeClr val="bg1"/>
                </a:solidFill>
              </a:defRPr>
            </a:pPr>
            <a:endParaRPr lang="en-US"/>
          </a:p>
        </c:txPr>
      </c:legendEntry>
      <c:legendEntry>
        <c:idx val="2"/>
        <c:txPr>
          <a:bodyPr/>
          <a:lstStyle/>
          <a:p>
            <a:pPr>
              <a:defRPr sz="1400">
                <a:solidFill>
                  <a:schemeClr val="bg1"/>
                </a:solidFill>
              </a:defRPr>
            </a:pPr>
            <a:endParaRPr lang="en-US"/>
          </a:p>
        </c:txPr>
      </c:legendEntry>
      <c:overlay val="0"/>
      <c:txPr>
        <a:bodyPr/>
        <a:lstStyle/>
        <a:p>
          <a:pPr>
            <a:defRPr sz="1400"/>
          </a:pPr>
          <a:endParaRPr lang="en-US"/>
        </a:p>
      </c:txPr>
    </c:legend>
    <c:plotVisOnly val="1"/>
    <c:dispBlanksAs val="zero"/>
    <c:showDLblsOverMax val="0"/>
  </c:chart>
  <c:txPr>
    <a:bodyPr/>
    <a:lstStyle/>
    <a:p>
      <a:pPr>
        <a:defRPr sz="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0"/>
      <c:rotY val="0"/>
      <c:rAngAx val="0"/>
      <c:perspective val="0"/>
    </c:view3D>
    <c:floor>
      <c:thickness val="0"/>
    </c:floor>
    <c:sideWall>
      <c:thickness val="0"/>
      <c:spPr>
        <a:noFill/>
        <a:ln>
          <a:noFill/>
        </a:ln>
      </c:spPr>
    </c:sideWall>
    <c:backWall>
      <c:thickness val="0"/>
      <c:spPr>
        <a:noFill/>
        <a:ln>
          <a:noFill/>
        </a:ln>
      </c:spPr>
    </c:backWall>
    <c:plotArea>
      <c:layout/>
      <c:bar3DChart>
        <c:barDir val="col"/>
        <c:grouping val="stacked"/>
        <c:varyColors val="0"/>
        <c:ser>
          <c:idx val="0"/>
          <c:order val="0"/>
          <c:tx>
            <c:strRef>
              <c:f>Sheet1!$B$1</c:f>
              <c:strCache>
                <c:ptCount val="1"/>
                <c:pt idx="0">
                  <c:v>presents</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sz="1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&lt; 1 moi</c:v>
                </c:pt>
                <c:pt idx="1">
                  <c:v>1 MOI- 2 ANS</c:v>
                </c:pt>
                <c:pt idx="2">
                  <c:v>&gt; 2 ans</c:v>
                </c:pt>
              </c:strCache>
            </c:strRef>
          </c:cat>
          <c:val>
            <c:numRef>
              <c:f>Sheet1!$B$2:$B$4</c:f>
              <c:numCache>
                <c:formatCode>General</c:formatCode>
                <c:ptCount val="3"/>
                <c:pt idx="0">
                  <c:v>7</c:v>
                </c:pt>
                <c:pt idx="1">
                  <c:v>10</c:v>
                </c:pt>
                <c:pt idx="2">
                  <c:v>2</c:v>
                </c:pt>
              </c:numCache>
            </c:numRef>
          </c:val>
          <c:extLst>
            <c:ext xmlns:c16="http://schemas.microsoft.com/office/drawing/2014/chart" uri="{C3380CC4-5D6E-409C-BE32-E72D297353CC}">
              <c16:uniqueId val="{00000000-9192-4500-B2F0-3A83E4A11CBF}"/>
            </c:ext>
          </c:extLst>
        </c:ser>
        <c:ser>
          <c:idx val="1"/>
          <c:order val="1"/>
          <c:tx>
            <c:strRef>
              <c:f>Sheet1!$C$1</c:f>
              <c:strCache>
                <c:ptCount val="1"/>
                <c:pt idx="0">
                  <c:v>absents</c:v>
                </c:pt>
              </c:strCache>
            </c:strRef>
          </c:tx>
          <c:spPr>
            <a:solidFill>
              <a:schemeClr val="accent1"/>
            </a:solidFill>
          </c:spPr>
          <c:invertIfNegative val="0"/>
          <c:dLbls>
            <c:dLbl>
              <c:idx val="1"/>
              <c:layout>
                <c:manualLayout>
                  <c:x val="-1.2254901960784314E-3"/>
                  <c:y val="-3.364547013086961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192-4500-B2F0-3A83E4A11CBF}"/>
                </c:ext>
              </c:extLst>
            </c:dLbl>
            <c:spPr>
              <a:noFill/>
              <a:ln>
                <a:noFill/>
              </a:ln>
              <a:effectLst/>
            </c:spPr>
            <c:txPr>
              <a:bodyPr wrap="square" lIns="38100" tIns="19050" rIns="38100" bIns="19050" anchor="ctr">
                <a:spAutoFit/>
              </a:bodyPr>
              <a:lstStyle/>
              <a:p>
                <a:pPr>
                  <a:defRPr sz="160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&lt; 1 moi</c:v>
                </c:pt>
                <c:pt idx="1">
                  <c:v>1 MOI- 2 ANS</c:v>
                </c:pt>
                <c:pt idx="2">
                  <c:v>&gt; 2 ans</c:v>
                </c:pt>
              </c:strCache>
            </c:strRef>
          </c:cat>
          <c:val>
            <c:numRef>
              <c:f>Sheet1!$C$2:$C$4</c:f>
              <c:numCache>
                <c:formatCode>General</c:formatCode>
                <c:ptCount val="3"/>
                <c:pt idx="0">
                  <c:v>3</c:v>
                </c:pt>
                <c:pt idx="1">
                  <c:v>1</c:v>
                </c:pt>
                <c:pt idx="2">
                  <c:v>3</c:v>
                </c:pt>
              </c:numCache>
            </c:numRef>
          </c:val>
          <c:extLst>
            <c:ext xmlns:c16="http://schemas.microsoft.com/office/drawing/2014/chart" uri="{C3380CC4-5D6E-409C-BE32-E72D297353CC}">
              <c16:uniqueId val="{00000002-9192-4500-B2F0-3A83E4A11CBF}"/>
            </c:ext>
          </c:extLst>
        </c:ser>
        <c:dLbls>
          <c:showLegendKey val="0"/>
          <c:showVal val="1"/>
          <c:showCatName val="0"/>
          <c:showSerName val="0"/>
          <c:showPercent val="0"/>
          <c:showBubbleSize val="0"/>
        </c:dLbls>
        <c:gapWidth val="150"/>
        <c:shape val="pyramid"/>
        <c:axId val="323108256"/>
        <c:axId val="323103552"/>
        <c:axId val="0"/>
      </c:bar3DChart>
      <c:catAx>
        <c:axId val="323108256"/>
        <c:scaling>
          <c:orientation val="minMax"/>
        </c:scaling>
        <c:delete val="0"/>
        <c:axPos val="b"/>
        <c:numFmt formatCode="General" sourceLinked="1"/>
        <c:majorTickMark val="out"/>
        <c:minorTickMark val="none"/>
        <c:tickLblPos val="nextTo"/>
        <c:txPr>
          <a:bodyPr/>
          <a:lstStyle/>
          <a:p>
            <a:pPr>
              <a:defRPr sz="1200">
                <a:solidFill>
                  <a:schemeClr val="bg1">
                    <a:lumMod val="65000"/>
                  </a:schemeClr>
                </a:solidFill>
              </a:defRPr>
            </a:pPr>
            <a:endParaRPr lang="en-US"/>
          </a:p>
        </c:txPr>
        <c:crossAx val="323103552"/>
        <c:crosses val="autoZero"/>
        <c:auto val="1"/>
        <c:lblAlgn val="ctr"/>
        <c:lblOffset val="100"/>
        <c:noMultiLvlLbl val="0"/>
      </c:catAx>
      <c:valAx>
        <c:axId val="323103552"/>
        <c:scaling>
          <c:orientation val="minMax"/>
        </c:scaling>
        <c:delete val="0"/>
        <c:axPos val="l"/>
        <c:numFmt formatCode="General" sourceLinked="1"/>
        <c:majorTickMark val="out"/>
        <c:minorTickMark val="none"/>
        <c:tickLblPos val="nextTo"/>
        <c:txPr>
          <a:bodyPr/>
          <a:lstStyle/>
          <a:p>
            <a:pPr>
              <a:defRPr sz="1200">
                <a:solidFill>
                  <a:schemeClr val="bg1">
                    <a:lumMod val="65000"/>
                  </a:schemeClr>
                </a:solidFill>
              </a:defRPr>
            </a:pPr>
            <a:endParaRPr lang="en-US"/>
          </a:p>
        </c:txPr>
        <c:crossAx val="323108256"/>
        <c:crosses val="autoZero"/>
        <c:crossBetween val="between"/>
      </c:valAx>
      <c:spPr>
        <a:ln>
          <a:noFill/>
        </a:ln>
      </c:spPr>
    </c:plotArea>
    <c:legend>
      <c:legendPos val="b"/>
      <c:legendEntry>
        <c:idx val="0"/>
        <c:txPr>
          <a:bodyPr/>
          <a:lstStyle/>
          <a:p>
            <a:pPr>
              <a:defRPr sz="2000">
                <a:solidFill>
                  <a:schemeClr val="bg1"/>
                </a:solidFill>
              </a:defRPr>
            </a:pPr>
            <a:endParaRPr lang="en-US"/>
          </a:p>
        </c:txPr>
      </c:legendEntry>
      <c:legendEntry>
        <c:idx val="1"/>
        <c:txPr>
          <a:bodyPr/>
          <a:lstStyle/>
          <a:p>
            <a:pPr>
              <a:defRPr sz="2000">
                <a:solidFill>
                  <a:schemeClr val="bg1"/>
                </a:solidFill>
              </a:defRPr>
            </a:pPr>
            <a:endParaRPr lang="en-US"/>
          </a:p>
        </c:txPr>
      </c:legendEntry>
      <c:overlay val="0"/>
      <c:txPr>
        <a:bodyPr/>
        <a:lstStyle/>
        <a:p>
          <a:pPr>
            <a:defRPr sz="2000"/>
          </a:pPr>
          <a:endParaRPr lang="en-US"/>
        </a:p>
      </c:txPr>
    </c:legend>
    <c:plotVisOnly val="1"/>
    <c:dispBlanksAs val="zero"/>
    <c:showDLblsOverMax val="0"/>
  </c:chart>
  <c:txPr>
    <a:bodyPr/>
    <a:lstStyle/>
    <a:p>
      <a:pPr>
        <a:defRPr sz="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
          <c:y val="4.0348517690605552E-2"/>
          <c:w val="1"/>
          <c:h val="0.94977464821302637"/>
        </c:manualLayout>
      </c:layout>
      <c:pie3DChart>
        <c:varyColors val="1"/>
        <c:ser>
          <c:idx val="0"/>
          <c:order val="0"/>
          <c:explosion val="15"/>
          <c:dPt>
            <c:idx val="0"/>
            <c:bubble3D val="0"/>
            <c:explosion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extLst>
              <c:ext xmlns:c16="http://schemas.microsoft.com/office/drawing/2014/chart" uri="{C3380CC4-5D6E-409C-BE32-E72D297353CC}">
                <c16:uniqueId val="{00000001-1E5A-4CCC-84F5-73D4C8E82421}"/>
              </c:ext>
            </c:extLst>
          </c:dPt>
          <c:dPt>
            <c:idx val="1"/>
            <c:bubble3D val="0"/>
            <c:explosion val="1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extLst>
              <c:ext xmlns:c16="http://schemas.microsoft.com/office/drawing/2014/chart" uri="{C3380CC4-5D6E-409C-BE32-E72D297353CC}">
                <c16:uniqueId val="{00000003-1E5A-4CCC-84F5-73D4C8E82421}"/>
              </c:ext>
            </c:extLst>
          </c:dPt>
          <c:dPt>
            <c:idx val="2"/>
            <c:bubble3D val="0"/>
            <c:explosion val="9"/>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sp3d/>
            </c:spPr>
            <c:extLst>
              <c:ext xmlns:c16="http://schemas.microsoft.com/office/drawing/2014/chart" uri="{C3380CC4-5D6E-409C-BE32-E72D297353CC}">
                <c16:uniqueId val="{00000005-1E5A-4CCC-84F5-73D4C8E82421}"/>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sp3d/>
            </c:spPr>
            <c:extLst>
              <c:ext xmlns:c16="http://schemas.microsoft.com/office/drawing/2014/chart" uri="{C3380CC4-5D6E-409C-BE32-E72D297353CC}">
                <c16:uniqueId val="{00000007-1E5A-4CCC-84F5-73D4C8E82421}"/>
              </c:ext>
            </c:extLst>
          </c:dPt>
          <c:dPt>
            <c:idx val="4"/>
            <c:bubble3D val="0"/>
            <c:explosion val="3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sp3d/>
            </c:spPr>
            <c:extLst>
              <c:ext xmlns:c16="http://schemas.microsoft.com/office/drawing/2014/chart" uri="{C3380CC4-5D6E-409C-BE32-E72D297353CC}">
                <c16:uniqueId val="{00000009-1E5A-4CCC-84F5-73D4C8E82421}"/>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sp3d/>
            </c:spPr>
            <c:extLst>
              <c:ext xmlns:c16="http://schemas.microsoft.com/office/drawing/2014/chart" uri="{C3380CC4-5D6E-409C-BE32-E72D297353CC}">
                <c16:uniqueId val="{0000000B-1E5A-4CCC-84F5-73D4C8E82421}"/>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sp3d/>
            </c:spPr>
            <c:extLst>
              <c:ext xmlns:c16="http://schemas.microsoft.com/office/drawing/2014/chart" uri="{C3380CC4-5D6E-409C-BE32-E72D297353CC}">
                <c16:uniqueId val="{0000000D-1E5A-4CCC-84F5-73D4C8E82421}"/>
              </c:ext>
            </c:extLst>
          </c:dPt>
          <c:dLbls>
            <c:dLbl>
              <c:idx val="0"/>
              <c:tx>
                <c:rich>
                  <a:bodyPr/>
                  <a:lstStyle/>
                  <a:p>
                    <a:r>
                      <a:rPr lang="en-US" sz="1000" b="1"/>
                      <a:t>9 cas</a:t>
                    </a:r>
                  </a:p>
                  <a:p>
                    <a:fld id="{A06918D1-4700-4842-B7C8-ABD9F34245D3}" type="PERCENTAGE">
                      <a:rPr lang="en-US" sz="1000" b="1"/>
                      <a:pPr/>
                      <a:t>[PERCENTAGE]</a:t>
                    </a:fld>
                    <a:endParaRPr lang="en-GB"/>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1E5A-4CCC-84F5-73D4C8E82421}"/>
                </c:ext>
              </c:extLst>
            </c:dLbl>
            <c:dLbl>
              <c:idx val="1"/>
              <c:layout>
                <c:manualLayout>
                  <c:x val="-0.13319121676955128"/>
                  <c:y val="-0.21317193559760253"/>
                </c:manualLayout>
              </c:layout>
              <c:tx>
                <c:rich>
                  <a:bodyPr/>
                  <a:lstStyle/>
                  <a:p>
                    <a:r>
                      <a:rPr lang="en-US" sz="1000" b="1"/>
                      <a:t>4 cas</a:t>
                    </a:r>
                  </a:p>
                  <a:p>
                    <a:fld id="{2F3BA774-A074-4FD0-90B6-D0324AA64C71}" type="PERCENTAGE">
                      <a:rPr lang="en-US" sz="1000" b="1"/>
                      <a:pPr/>
                      <a:t>[PERCENTAGE]</a:t>
                    </a:fld>
                    <a:endParaRPr lang="en-GB"/>
                  </a:p>
                </c:rich>
              </c:tx>
              <c:dLblPos val="bestFit"/>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1E5A-4CCC-84F5-73D4C8E82421}"/>
                </c:ext>
              </c:extLst>
            </c:dLbl>
            <c:dLbl>
              <c:idx val="2"/>
              <c:layout>
                <c:manualLayout>
                  <c:x val="0.11882935227848246"/>
                  <c:y val="-0.21995664721014352"/>
                </c:manualLayout>
              </c:layout>
              <c:tx>
                <c:rich>
                  <a:bodyPr/>
                  <a:lstStyle/>
                  <a:p>
                    <a:r>
                      <a:rPr lang="en-US" sz="1000" b="1"/>
                      <a:t>5 cas</a:t>
                    </a:r>
                  </a:p>
                  <a:p>
                    <a:fld id="{2F7D5FD1-77D5-4030-811E-F36707EF1248}" type="PERCENTAGE">
                      <a:rPr lang="en-US" sz="1000" b="1"/>
                      <a:pPr/>
                      <a:t>[PERCENTAGE]</a:t>
                    </a:fld>
                    <a:endParaRPr lang="en-GB"/>
                  </a:p>
                </c:rich>
              </c:tx>
              <c:dLblPos val="bestFit"/>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1E5A-4CCC-84F5-73D4C8E82421}"/>
                </c:ext>
              </c:extLst>
            </c:dLbl>
            <c:dLbl>
              <c:idx val="3"/>
              <c:layout>
                <c:manualLayout>
                  <c:x val="8.7310454649623517E-2"/>
                  <c:y val="-8.9267271193988876E-2"/>
                </c:manualLayout>
              </c:layout>
              <c:tx>
                <c:rich>
                  <a:bodyPr/>
                  <a:lstStyle/>
                  <a:p>
                    <a:r>
                      <a:rPr lang="en-US" sz="1000" b="1"/>
                      <a:t>3 cas</a:t>
                    </a:r>
                  </a:p>
                  <a:p>
                    <a:fld id="{E686B45F-2B8A-4118-AB7F-1F7C6482FA51}" type="PERCENTAGE">
                      <a:rPr lang="en-US" sz="1000" b="1"/>
                      <a:pPr/>
                      <a:t>[PERCENTAGE]</a:t>
                    </a:fld>
                    <a:endParaRPr lang="en-GB"/>
                  </a:p>
                </c:rich>
              </c:tx>
              <c:dLblPos val="bestFit"/>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1E5A-4CCC-84F5-73D4C8E82421}"/>
                </c:ext>
              </c:extLst>
            </c:dLbl>
            <c:dLbl>
              <c:idx val="4"/>
              <c:layout>
                <c:manualLayout>
                  <c:x val="9.2003961683402968E-2"/>
                  <c:y val="3.6001358039200321E-2"/>
                </c:manualLayout>
              </c:layout>
              <c:tx>
                <c:rich>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r>
                      <a:rPr lang="en-US" sz="1000" b="1">
                        <a:solidFill>
                          <a:schemeClr val="bg1"/>
                        </a:solidFill>
                      </a:rPr>
                      <a:t>2 cas</a:t>
                    </a:r>
                  </a:p>
                  <a:p>
                    <a:pPr>
                      <a:defRPr sz="1000" b="1">
                        <a:solidFill>
                          <a:schemeClr val="bg1"/>
                        </a:solidFill>
                      </a:defRPr>
                    </a:pPr>
                    <a:fld id="{7B3FEECA-567D-4426-B3E9-AD8B646EA74E}" type="PERCENTAGE">
                      <a:rPr lang="en-US" sz="1000" b="1">
                        <a:solidFill>
                          <a:schemeClr val="bg1"/>
                        </a:solidFill>
                      </a:rPr>
                      <a:pPr>
                        <a:defRPr sz="1000" b="1">
                          <a:solidFill>
                            <a:schemeClr val="bg1"/>
                          </a:solidFill>
                        </a:defRPr>
                      </a:pPr>
                      <a:t>[PERCENTAGE]</a:t>
                    </a:fld>
                    <a:endParaRPr lang="en-GB"/>
                  </a:p>
                </c:rich>
              </c:tx>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1E5A-4CCC-84F5-73D4C8E82421}"/>
                </c:ext>
              </c:extLst>
            </c:dLbl>
            <c:dLbl>
              <c:idx val="5"/>
              <c:layout>
                <c:manualLayout>
                  <c:x val="7.74446989619825E-2"/>
                  <c:y val="8.7346992073751961E-2"/>
                </c:manualLayout>
              </c:layout>
              <c:tx>
                <c:rich>
                  <a:bodyPr/>
                  <a:lstStyle/>
                  <a:p>
                    <a:r>
                      <a:rPr lang="en-US" b="1"/>
                      <a:t>2</a:t>
                    </a:r>
                    <a:r>
                      <a:rPr lang="en-US" b="1" baseline="0"/>
                      <a:t> cas</a:t>
                    </a:r>
                  </a:p>
                  <a:p>
                    <a:fld id="{C60A6FB9-8373-4504-97DD-D4D69C2FBB93}" type="PERCENTAGE">
                      <a:rPr lang="en-US" b="1"/>
                      <a:pPr/>
                      <a:t>[PERCENTAGE]</a:t>
                    </a:fld>
                    <a:endParaRPr lang="en-GB"/>
                  </a:p>
                </c:rich>
              </c:tx>
              <c:dLblPos val="bestFit"/>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1E5A-4CCC-84F5-73D4C8E82421}"/>
                </c:ext>
              </c:extLst>
            </c:dLbl>
            <c:dLbl>
              <c:idx val="6"/>
              <c:layout>
                <c:manualLayout>
                  <c:x val="3.5954010785260067E-2"/>
                  <c:y val="7.1913268304148542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bg1"/>
                        </a:solidFill>
                        <a:latin typeface="+mn-lt"/>
                        <a:ea typeface="+mn-ea"/>
                        <a:cs typeface="+mn-cs"/>
                      </a:defRPr>
                    </a:pPr>
                    <a:r>
                      <a:rPr lang="en-US" sz="800" b="1">
                        <a:solidFill>
                          <a:schemeClr val="bg1"/>
                        </a:solidFill>
                      </a:rPr>
                      <a:t>1 cas</a:t>
                    </a:r>
                  </a:p>
                  <a:p>
                    <a:pPr>
                      <a:defRPr>
                        <a:solidFill>
                          <a:schemeClr val="bg1"/>
                        </a:solidFill>
                      </a:defRPr>
                    </a:pPr>
                    <a:fld id="{550CE221-2D68-477F-9340-1FD3C33C349A}" type="PERCENTAGE">
                      <a:rPr lang="en-US" sz="800" b="1">
                        <a:solidFill>
                          <a:schemeClr val="bg1"/>
                        </a:solidFill>
                      </a:rPr>
                      <a:pPr>
                        <a:defRPr>
                          <a:solidFill>
                            <a:schemeClr val="bg1"/>
                          </a:solidFill>
                        </a:defRPr>
                      </a:pPr>
                      <a:t>[PERCENTAGE]</a:t>
                    </a:fld>
                    <a:endParaRPr lang="en-GB"/>
                  </a:p>
                </c:rich>
              </c:tx>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bg1"/>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15:layout>
                    <c:manualLayout>
                      <c:w val="6.7328181584136365E-2"/>
                      <c:h val="7.6979637473113677E-2"/>
                    </c:manualLayout>
                  </c15:layout>
                  <c15:dlblFieldTable/>
                  <c15:showDataLabelsRange val="0"/>
                </c:ext>
                <c:ext xmlns:c16="http://schemas.microsoft.com/office/drawing/2014/chart" uri="{C3380CC4-5D6E-409C-BE32-E72D297353CC}">
                  <c16:uniqueId val="{0000000D-1E5A-4CCC-84F5-73D4C8E8242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Sheet1!$C$3:$I$3</c:f>
              <c:strCache>
                <c:ptCount val="7"/>
                <c:pt idx="0">
                  <c:v>hematome</c:v>
                </c:pt>
                <c:pt idx="1">
                  <c:v>echymose</c:v>
                </c:pt>
                <c:pt idx="2">
                  <c:v>syndrome hemorragique</c:v>
                </c:pt>
                <c:pt idx="3">
                  <c:v>circoncision</c:v>
                </c:pt>
                <c:pt idx="4">
                  <c:v>hemarthrose</c:v>
                </c:pt>
                <c:pt idx="5">
                  <c:v>saignement cranien</c:v>
                </c:pt>
                <c:pt idx="6">
                  <c:v>billant de suivie</c:v>
                </c:pt>
              </c:strCache>
            </c:strRef>
          </c:cat>
          <c:val>
            <c:numRef>
              <c:f>Sheet1!$C$4:$I$4</c:f>
              <c:numCache>
                <c:formatCode>General</c:formatCode>
                <c:ptCount val="7"/>
                <c:pt idx="0">
                  <c:v>9</c:v>
                </c:pt>
                <c:pt idx="1">
                  <c:v>4</c:v>
                </c:pt>
                <c:pt idx="2">
                  <c:v>5</c:v>
                </c:pt>
                <c:pt idx="3">
                  <c:v>3</c:v>
                </c:pt>
                <c:pt idx="4">
                  <c:v>2</c:v>
                </c:pt>
                <c:pt idx="5">
                  <c:v>2</c:v>
                </c:pt>
                <c:pt idx="6">
                  <c:v>1</c:v>
                </c:pt>
              </c:numCache>
            </c:numRef>
          </c:val>
          <c:extLst>
            <c:ext xmlns:c16="http://schemas.microsoft.com/office/drawing/2014/chart" uri="{C3380CC4-5D6E-409C-BE32-E72D297353CC}">
              <c16:uniqueId val="{0000000E-1E5A-4CCC-84F5-73D4C8E82421}"/>
            </c:ext>
          </c:extLst>
        </c:ser>
        <c:dLbls>
          <c:dLblPos val="ctr"/>
          <c:showLegendKey val="0"/>
          <c:showVal val="0"/>
          <c:showCatName val="0"/>
          <c:showSerName val="0"/>
          <c:showPercent val="1"/>
          <c:showBubbleSize val="0"/>
          <c:showLeaderLines val="1"/>
        </c:dLbls>
      </c:pie3D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610275496362791E-2"/>
          <c:y val="3.125E-2"/>
          <c:w val="0.90331237191578817"/>
          <c:h val="0.73809191819772524"/>
        </c:manualLayout>
      </c:layout>
      <c:barChart>
        <c:barDir val="col"/>
        <c:grouping val="stacked"/>
        <c:varyColors val="0"/>
        <c:ser>
          <c:idx val="0"/>
          <c:order val="0"/>
          <c:tx>
            <c:strRef>
              <c:f>Sheet4!$A$2</c:f>
              <c:strCache>
                <c:ptCount val="1"/>
                <c:pt idx="0">
                  <c:v>Sévère</c:v>
                </c:pt>
              </c:strCache>
            </c:strRef>
          </c:tx>
          <c:spPr>
            <a:solidFill>
              <a:schemeClr val="accent1"/>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0-5F97-4F56-8DB3-F15902D264FE}"/>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Sheet4!$B$1:$D$1</c:f>
              <c:strCache>
                <c:ptCount val="3"/>
                <c:pt idx="0">
                  <c:v>&lt;3</c:v>
                </c:pt>
                <c:pt idx="1">
                  <c:v>[3-6[</c:v>
                </c:pt>
                <c:pt idx="2">
                  <c:v>&gt;6</c:v>
                </c:pt>
              </c:strCache>
            </c:strRef>
          </c:cat>
          <c:val>
            <c:numRef>
              <c:f>Sheet4!$B$2:$D$2</c:f>
              <c:numCache>
                <c:formatCode>General</c:formatCode>
                <c:ptCount val="3"/>
                <c:pt idx="0">
                  <c:v>0</c:v>
                </c:pt>
                <c:pt idx="1">
                  <c:v>9</c:v>
                </c:pt>
                <c:pt idx="2">
                  <c:v>7</c:v>
                </c:pt>
              </c:numCache>
            </c:numRef>
          </c:val>
          <c:extLst>
            <c:ext xmlns:c16="http://schemas.microsoft.com/office/drawing/2014/chart" uri="{C3380CC4-5D6E-409C-BE32-E72D297353CC}">
              <c16:uniqueId val="{00000001-5F97-4F56-8DB3-F15902D264FE}"/>
            </c:ext>
          </c:extLst>
        </c:ser>
        <c:ser>
          <c:idx val="1"/>
          <c:order val="1"/>
          <c:tx>
            <c:strRef>
              <c:f>Sheet4!$A$3</c:f>
              <c:strCache>
                <c:ptCount val="1"/>
                <c:pt idx="0">
                  <c:v>Modéré</c:v>
                </c:pt>
              </c:strCache>
            </c:strRef>
          </c:tx>
          <c:spPr>
            <a:solidFill>
              <a:schemeClr val="accent4"/>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2-5F97-4F56-8DB3-F15902D264FE}"/>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Sheet4!$B$1:$D$1</c:f>
              <c:strCache>
                <c:ptCount val="3"/>
                <c:pt idx="0">
                  <c:v>&lt;3</c:v>
                </c:pt>
                <c:pt idx="1">
                  <c:v>[3-6[</c:v>
                </c:pt>
                <c:pt idx="2">
                  <c:v>&gt;6</c:v>
                </c:pt>
              </c:strCache>
            </c:strRef>
          </c:cat>
          <c:val>
            <c:numRef>
              <c:f>Sheet4!$B$3:$D$3</c:f>
              <c:numCache>
                <c:formatCode>General</c:formatCode>
                <c:ptCount val="3"/>
                <c:pt idx="0">
                  <c:v>3</c:v>
                </c:pt>
                <c:pt idx="1">
                  <c:v>3</c:v>
                </c:pt>
                <c:pt idx="2">
                  <c:v>0</c:v>
                </c:pt>
              </c:numCache>
            </c:numRef>
          </c:val>
          <c:extLst>
            <c:ext xmlns:c16="http://schemas.microsoft.com/office/drawing/2014/chart" uri="{C3380CC4-5D6E-409C-BE32-E72D297353CC}">
              <c16:uniqueId val="{00000003-5F97-4F56-8DB3-F15902D264FE}"/>
            </c:ext>
          </c:extLst>
        </c:ser>
        <c:ser>
          <c:idx val="2"/>
          <c:order val="2"/>
          <c:tx>
            <c:strRef>
              <c:f>Sheet4!$A$4</c:f>
              <c:strCache>
                <c:ptCount val="1"/>
                <c:pt idx="0">
                  <c:v>Mineur</c:v>
                </c:pt>
              </c:strCache>
            </c:strRef>
          </c:tx>
          <c:spPr>
            <a:solidFill>
              <a:schemeClr val="accent6"/>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4-5F97-4F56-8DB3-F15902D264FE}"/>
                </c:ext>
              </c:extLst>
            </c:dLbl>
            <c:dLbl>
              <c:idx val="2"/>
              <c:delete val="1"/>
              <c:extLst>
                <c:ext xmlns:c15="http://schemas.microsoft.com/office/drawing/2012/chart" uri="{CE6537A1-D6FC-4f65-9D91-7224C49458BB}"/>
                <c:ext xmlns:c16="http://schemas.microsoft.com/office/drawing/2014/chart" uri="{C3380CC4-5D6E-409C-BE32-E72D297353CC}">
                  <c16:uniqueId val="{00000005-5F97-4F56-8DB3-F15902D264FE}"/>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Sheet4!$B$1:$D$1</c:f>
              <c:strCache>
                <c:ptCount val="3"/>
                <c:pt idx="0">
                  <c:v>&lt;3</c:v>
                </c:pt>
                <c:pt idx="1">
                  <c:v>[3-6[</c:v>
                </c:pt>
                <c:pt idx="2">
                  <c:v>&gt;6</c:v>
                </c:pt>
              </c:strCache>
            </c:strRef>
          </c:cat>
          <c:val>
            <c:numRef>
              <c:f>Sheet4!$B$4:$D$4</c:f>
              <c:numCache>
                <c:formatCode>General</c:formatCode>
                <c:ptCount val="3"/>
                <c:pt idx="0">
                  <c:v>4</c:v>
                </c:pt>
                <c:pt idx="1">
                  <c:v>0</c:v>
                </c:pt>
                <c:pt idx="2">
                  <c:v>0</c:v>
                </c:pt>
              </c:numCache>
            </c:numRef>
          </c:val>
          <c:extLst>
            <c:ext xmlns:c16="http://schemas.microsoft.com/office/drawing/2014/chart" uri="{C3380CC4-5D6E-409C-BE32-E72D297353CC}">
              <c16:uniqueId val="{00000006-5F97-4F56-8DB3-F15902D264FE}"/>
            </c:ext>
          </c:extLst>
        </c:ser>
        <c:dLbls>
          <c:dLblPos val="ctr"/>
          <c:showLegendKey val="0"/>
          <c:showVal val="1"/>
          <c:showCatName val="0"/>
          <c:showSerName val="0"/>
          <c:showPercent val="0"/>
          <c:showBubbleSize val="0"/>
        </c:dLbls>
        <c:gapWidth val="150"/>
        <c:overlap val="100"/>
        <c:axId val="1616446384"/>
        <c:axId val="1616456784"/>
      </c:barChart>
      <c:catAx>
        <c:axId val="161644638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err="1" smtClean="0">
                    <a:solidFill>
                      <a:schemeClr val="bg1"/>
                    </a:solidFill>
                  </a:rPr>
                  <a:t>Nombre</a:t>
                </a:r>
                <a:r>
                  <a:rPr lang="en-GB" dirty="0" smtClean="0">
                    <a:solidFill>
                      <a:schemeClr val="bg1"/>
                    </a:solidFill>
                  </a:rPr>
                  <a:t> </a:t>
                </a:r>
                <a:r>
                  <a:rPr lang="en-GB" dirty="0" err="1" smtClean="0">
                    <a:solidFill>
                      <a:schemeClr val="bg1"/>
                    </a:solidFill>
                  </a:rPr>
                  <a:t>d’hospitalisation</a:t>
                </a:r>
                <a:endParaRPr lang="en-GB" dirty="0">
                  <a:solidFill>
                    <a:schemeClr val="bg1"/>
                  </a:solidFill>
                </a:endParaRP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1616456784"/>
        <c:crosses val="autoZero"/>
        <c:auto val="1"/>
        <c:lblAlgn val="ctr"/>
        <c:lblOffset val="100"/>
        <c:noMultiLvlLbl val="0"/>
      </c:catAx>
      <c:valAx>
        <c:axId val="16164567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err="1" smtClean="0">
                    <a:solidFill>
                      <a:schemeClr val="bg1"/>
                    </a:solidFill>
                  </a:rPr>
                  <a:t>Nombre</a:t>
                </a:r>
                <a:r>
                  <a:rPr lang="en-GB" dirty="0" smtClean="0">
                    <a:solidFill>
                      <a:schemeClr val="bg1"/>
                    </a:solidFill>
                  </a:rPr>
                  <a:t> de patients</a:t>
                </a:r>
                <a:endParaRPr lang="en-GB" dirty="0">
                  <a:solidFill>
                    <a:schemeClr val="bg1"/>
                  </a:solidFill>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6446384"/>
        <c:crosses val="autoZero"/>
        <c:crossBetween val="between"/>
      </c:valAx>
      <c:spPr>
        <a:noFill/>
        <a:ln>
          <a:noFill/>
        </a:ln>
        <a:effectLst/>
      </c:spPr>
    </c:plotArea>
    <c:legend>
      <c:legendPos val="b"/>
      <c:layout>
        <c:manualLayout>
          <c:xMode val="edge"/>
          <c:yMode val="edge"/>
          <c:x val="0.30020897689810438"/>
          <c:y val="0.9168419181977252"/>
          <c:w val="0.46548549131147438"/>
          <c:h val="5.5380304024496937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2.xml><?xml version="1.0" encoding="utf-8"?>
<cs:colorStyle xmlns:cs="http://schemas.microsoft.com/office/drawing/2012/chartStyle" xmlns:a="http://schemas.openxmlformats.org/drawingml/2006/main" meth="withinLinearReversed" id="22">
  <a:schemeClr val="accent2"/>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2">
  <a:schemeClr val="accent2"/>
</cs:colorStyle>
</file>

<file path=ppt/charts/colors5.xml><?xml version="1.0" encoding="utf-8"?>
<cs:colorStyle xmlns:cs="http://schemas.microsoft.com/office/drawing/2012/chartStyle" xmlns:a="http://schemas.openxmlformats.org/drawingml/2006/main" meth="withinLinearReversed" id="22">
  <a:schemeClr val="accent2"/>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937A86-4879-43A8-A489-005220DB4434}"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n-US"/>
        </a:p>
      </dgm:t>
    </dgm:pt>
    <dgm:pt modelId="{FFBBC7C9-3BE7-450F-93B9-6363893D1195}">
      <dgm:prSet phldrT="[Text]"/>
      <dgm:spPr/>
      <dgm:t>
        <a:bodyPr/>
        <a:lstStyle/>
        <a:p>
          <a:r>
            <a:rPr lang="en-US" smtClean="0"/>
            <a:t> </a:t>
          </a:r>
          <a:endParaRPr lang="en-US"/>
        </a:p>
      </dgm:t>
    </dgm:pt>
    <dgm:pt modelId="{1C132123-9E33-4158-824D-7B314F00BC4C}" type="parTrans" cxnId="{F27FEDFA-6040-409E-B213-74D00BBA0604}">
      <dgm:prSet/>
      <dgm:spPr/>
      <dgm:t>
        <a:bodyPr/>
        <a:lstStyle/>
        <a:p>
          <a:endParaRPr lang="en-US"/>
        </a:p>
      </dgm:t>
    </dgm:pt>
    <dgm:pt modelId="{F5B7A8C0-CD0D-4549-B9A0-ACC632B9C1E2}" type="sibTrans" cxnId="{F27FEDFA-6040-409E-B213-74D00BBA0604}">
      <dgm:prSet/>
      <dgm:spPr/>
      <dgm:t>
        <a:bodyPr/>
        <a:lstStyle/>
        <a:p>
          <a:endParaRPr lang="en-US"/>
        </a:p>
      </dgm:t>
    </dgm:pt>
    <dgm:pt modelId="{EB874A22-2E58-48C4-AF0A-D672B9A4D9C5}">
      <dgm:prSet phldrT="[Text]"/>
      <dgm:spPr/>
      <dgm:t>
        <a:bodyPr/>
        <a:lstStyle/>
        <a:p>
          <a:r>
            <a:rPr lang="en-US" smtClean="0"/>
            <a:t> </a:t>
          </a:r>
          <a:endParaRPr lang="en-US"/>
        </a:p>
      </dgm:t>
    </dgm:pt>
    <dgm:pt modelId="{52612B4A-4B9F-4713-AB8D-BD80810E4FD3}" type="parTrans" cxnId="{20E33D41-E6D6-4894-9AC6-236984CA6770}">
      <dgm:prSet/>
      <dgm:spPr/>
      <dgm:t>
        <a:bodyPr/>
        <a:lstStyle/>
        <a:p>
          <a:endParaRPr lang="en-US"/>
        </a:p>
      </dgm:t>
    </dgm:pt>
    <dgm:pt modelId="{2886F8C7-F6C5-4A57-A18D-A7611CD54C63}" type="sibTrans" cxnId="{20E33D41-E6D6-4894-9AC6-236984CA6770}">
      <dgm:prSet/>
      <dgm:spPr/>
      <dgm:t>
        <a:bodyPr/>
        <a:lstStyle/>
        <a:p>
          <a:endParaRPr lang="en-US"/>
        </a:p>
      </dgm:t>
    </dgm:pt>
    <dgm:pt modelId="{A0775A92-150C-43B3-A6CC-C7A2FD1751F0}">
      <dgm:prSet phldrT="[Text]"/>
      <dgm:spPr/>
      <dgm:t>
        <a:bodyPr/>
        <a:lstStyle/>
        <a:p>
          <a:r>
            <a:rPr lang="en-US" smtClean="0"/>
            <a:t> </a:t>
          </a:r>
          <a:endParaRPr lang="en-US"/>
        </a:p>
      </dgm:t>
    </dgm:pt>
    <dgm:pt modelId="{CBA01699-0375-4632-A43F-0BAB1D70B331}" type="parTrans" cxnId="{F62DF22C-78E1-4D83-A749-24497502CEFB}">
      <dgm:prSet/>
      <dgm:spPr/>
      <dgm:t>
        <a:bodyPr/>
        <a:lstStyle/>
        <a:p>
          <a:endParaRPr lang="en-US"/>
        </a:p>
      </dgm:t>
    </dgm:pt>
    <dgm:pt modelId="{F1831D20-C494-4EA8-B57E-82252439BF4D}" type="sibTrans" cxnId="{F62DF22C-78E1-4D83-A749-24497502CEFB}">
      <dgm:prSet/>
      <dgm:spPr/>
      <dgm:t>
        <a:bodyPr/>
        <a:lstStyle/>
        <a:p>
          <a:endParaRPr lang="en-US"/>
        </a:p>
      </dgm:t>
    </dgm:pt>
    <dgm:pt modelId="{EE76D295-11C5-4854-AFE5-EB56B149C5E9}">
      <dgm:prSet phldrT="[Text]"/>
      <dgm:spPr/>
      <dgm:t>
        <a:bodyPr/>
        <a:lstStyle/>
        <a:p>
          <a:endParaRPr lang="en-US"/>
        </a:p>
      </dgm:t>
    </dgm:pt>
    <dgm:pt modelId="{7A9C69D4-4E40-4938-ACD9-4D0B99F33297}" type="parTrans" cxnId="{659CDFAE-7CE4-4D65-A850-B7A1BCFE67E3}">
      <dgm:prSet/>
      <dgm:spPr/>
      <dgm:t>
        <a:bodyPr/>
        <a:lstStyle/>
        <a:p>
          <a:endParaRPr lang="en-US"/>
        </a:p>
      </dgm:t>
    </dgm:pt>
    <dgm:pt modelId="{4927350B-D5BC-4576-BACA-2AF1A8C53BB8}" type="sibTrans" cxnId="{659CDFAE-7CE4-4D65-A850-B7A1BCFE67E3}">
      <dgm:prSet/>
      <dgm:spPr/>
      <dgm:t>
        <a:bodyPr/>
        <a:lstStyle/>
        <a:p>
          <a:endParaRPr lang="en-US"/>
        </a:p>
      </dgm:t>
    </dgm:pt>
    <dgm:pt modelId="{62A3B6A1-A7E9-405D-86A1-0A2282996DC5}" type="pres">
      <dgm:prSet presAssocID="{DE937A86-4879-43A8-A489-005220DB4434}" presName="Name0" presStyleCnt="0">
        <dgm:presLayoutVars>
          <dgm:chMax val="7"/>
          <dgm:chPref val="7"/>
          <dgm:dir/>
          <dgm:animLvl val="lvl"/>
        </dgm:presLayoutVars>
      </dgm:prSet>
      <dgm:spPr/>
      <dgm:t>
        <a:bodyPr/>
        <a:lstStyle/>
        <a:p>
          <a:endParaRPr lang="en-US"/>
        </a:p>
      </dgm:t>
    </dgm:pt>
    <dgm:pt modelId="{B204E4F3-73D8-4D89-9BEC-2C7CA14A7A03}" type="pres">
      <dgm:prSet presAssocID="{FFBBC7C9-3BE7-450F-93B9-6363893D1195}" presName="Accent1" presStyleCnt="0"/>
      <dgm:spPr/>
    </dgm:pt>
    <dgm:pt modelId="{B479023B-EAB5-47D4-B068-13A645EB2EAD}" type="pres">
      <dgm:prSet presAssocID="{FFBBC7C9-3BE7-450F-93B9-6363893D1195}" presName="Accent" presStyleLbl="node1" presStyleIdx="0" presStyleCnt="4"/>
      <dgm:spPr/>
    </dgm:pt>
    <dgm:pt modelId="{776CE4C3-A218-4B53-BF1E-89EDBE8C6FBD}" type="pres">
      <dgm:prSet presAssocID="{FFBBC7C9-3BE7-450F-93B9-6363893D1195}" presName="Parent1" presStyleLbl="revTx" presStyleIdx="0" presStyleCnt="4">
        <dgm:presLayoutVars>
          <dgm:chMax val="1"/>
          <dgm:chPref val="1"/>
          <dgm:bulletEnabled val="1"/>
        </dgm:presLayoutVars>
      </dgm:prSet>
      <dgm:spPr/>
      <dgm:t>
        <a:bodyPr/>
        <a:lstStyle/>
        <a:p>
          <a:endParaRPr lang="en-US"/>
        </a:p>
      </dgm:t>
    </dgm:pt>
    <dgm:pt modelId="{CA14329F-E9AC-4987-9627-D65626E658C7}" type="pres">
      <dgm:prSet presAssocID="{EB874A22-2E58-48C4-AF0A-D672B9A4D9C5}" presName="Accent2" presStyleCnt="0"/>
      <dgm:spPr/>
    </dgm:pt>
    <dgm:pt modelId="{3E55BB27-A830-43B3-826B-A5D98786A89F}" type="pres">
      <dgm:prSet presAssocID="{EB874A22-2E58-48C4-AF0A-D672B9A4D9C5}" presName="Accent" presStyleLbl="node1" presStyleIdx="1" presStyleCnt="4" custLinFactNeighborX="-5301"/>
      <dgm:spPr>
        <a:solidFill>
          <a:schemeClr val="accent2"/>
        </a:solidFill>
      </dgm:spPr>
      <dgm:t>
        <a:bodyPr/>
        <a:lstStyle/>
        <a:p>
          <a:endParaRPr lang="en-US"/>
        </a:p>
      </dgm:t>
    </dgm:pt>
    <dgm:pt modelId="{3A64D518-7068-496D-B79B-E31EBC30C5F8}" type="pres">
      <dgm:prSet presAssocID="{EB874A22-2E58-48C4-AF0A-D672B9A4D9C5}" presName="Parent2" presStyleLbl="revTx" presStyleIdx="1" presStyleCnt="4">
        <dgm:presLayoutVars>
          <dgm:chMax val="1"/>
          <dgm:chPref val="1"/>
          <dgm:bulletEnabled val="1"/>
        </dgm:presLayoutVars>
      </dgm:prSet>
      <dgm:spPr/>
      <dgm:t>
        <a:bodyPr/>
        <a:lstStyle/>
        <a:p>
          <a:endParaRPr lang="en-US"/>
        </a:p>
      </dgm:t>
    </dgm:pt>
    <dgm:pt modelId="{9FAA1A32-FFBE-423A-90D6-914ADD6C9B7E}" type="pres">
      <dgm:prSet presAssocID="{A0775A92-150C-43B3-A6CC-C7A2FD1751F0}" presName="Accent3" presStyleCnt="0"/>
      <dgm:spPr/>
    </dgm:pt>
    <dgm:pt modelId="{490F5840-7C5E-43AF-ADFB-727D0D805BF1}" type="pres">
      <dgm:prSet presAssocID="{A0775A92-150C-43B3-A6CC-C7A2FD1751F0}" presName="Accent" presStyleLbl="node1" presStyleIdx="2" presStyleCnt="4" custLinFactNeighborY="-3680"/>
      <dgm:spPr>
        <a:solidFill>
          <a:schemeClr val="accent3"/>
        </a:solidFill>
      </dgm:spPr>
    </dgm:pt>
    <dgm:pt modelId="{E5D206EE-4409-4421-A232-08539DDD9BB7}" type="pres">
      <dgm:prSet presAssocID="{A0775A92-150C-43B3-A6CC-C7A2FD1751F0}" presName="Parent3" presStyleLbl="revTx" presStyleIdx="2" presStyleCnt="4">
        <dgm:presLayoutVars>
          <dgm:chMax val="1"/>
          <dgm:chPref val="1"/>
          <dgm:bulletEnabled val="1"/>
        </dgm:presLayoutVars>
      </dgm:prSet>
      <dgm:spPr/>
      <dgm:t>
        <a:bodyPr/>
        <a:lstStyle/>
        <a:p>
          <a:endParaRPr lang="en-US"/>
        </a:p>
      </dgm:t>
    </dgm:pt>
    <dgm:pt modelId="{9267F61F-90B3-4FB1-B3DA-E0F7E74125B9}" type="pres">
      <dgm:prSet presAssocID="{EE76D295-11C5-4854-AFE5-EB56B149C5E9}" presName="Accent4" presStyleCnt="0"/>
      <dgm:spPr/>
    </dgm:pt>
    <dgm:pt modelId="{17A74EE8-9123-4F1E-86E5-A102C26D314B}" type="pres">
      <dgm:prSet presAssocID="{EE76D295-11C5-4854-AFE5-EB56B149C5E9}" presName="Accent" presStyleLbl="node1" presStyleIdx="3" presStyleCnt="4" custFlipHor="1" custScaleX="93705" custScaleY="82613" custLinFactNeighborX="44773" custLinFactNeighborY="44004"/>
      <dgm:spPr>
        <a:solidFill>
          <a:schemeClr val="accent4"/>
        </a:solidFill>
      </dgm:spPr>
    </dgm:pt>
    <dgm:pt modelId="{2BA2FFAC-0321-4EAA-B044-320E835202BC}" type="pres">
      <dgm:prSet presAssocID="{EE76D295-11C5-4854-AFE5-EB56B149C5E9}" presName="Parent4" presStyleLbl="revTx" presStyleIdx="3" presStyleCnt="4">
        <dgm:presLayoutVars>
          <dgm:chMax val="1"/>
          <dgm:chPref val="1"/>
          <dgm:bulletEnabled val="1"/>
        </dgm:presLayoutVars>
      </dgm:prSet>
      <dgm:spPr/>
      <dgm:t>
        <a:bodyPr/>
        <a:lstStyle/>
        <a:p>
          <a:endParaRPr lang="en-US"/>
        </a:p>
      </dgm:t>
    </dgm:pt>
  </dgm:ptLst>
  <dgm:cxnLst>
    <dgm:cxn modelId="{6042E614-6AD4-4F20-BAB0-9AB824957296}" type="presOf" srcId="{FFBBC7C9-3BE7-450F-93B9-6363893D1195}" destId="{776CE4C3-A218-4B53-BF1E-89EDBE8C6FBD}" srcOrd="0" destOrd="0" presId="urn:microsoft.com/office/officeart/2009/layout/CircleArrowProcess"/>
    <dgm:cxn modelId="{F62DF22C-78E1-4D83-A749-24497502CEFB}" srcId="{DE937A86-4879-43A8-A489-005220DB4434}" destId="{A0775A92-150C-43B3-A6CC-C7A2FD1751F0}" srcOrd="2" destOrd="0" parTransId="{CBA01699-0375-4632-A43F-0BAB1D70B331}" sibTransId="{F1831D20-C494-4EA8-B57E-82252439BF4D}"/>
    <dgm:cxn modelId="{659CDFAE-7CE4-4D65-A850-B7A1BCFE67E3}" srcId="{DE937A86-4879-43A8-A489-005220DB4434}" destId="{EE76D295-11C5-4854-AFE5-EB56B149C5E9}" srcOrd="3" destOrd="0" parTransId="{7A9C69D4-4E40-4938-ACD9-4D0B99F33297}" sibTransId="{4927350B-D5BC-4576-BACA-2AF1A8C53BB8}"/>
    <dgm:cxn modelId="{5DB4DB06-117C-404C-BF11-0228254E7027}" type="presOf" srcId="{A0775A92-150C-43B3-A6CC-C7A2FD1751F0}" destId="{E5D206EE-4409-4421-A232-08539DDD9BB7}" srcOrd="0" destOrd="0" presId="urn:microsoft.com/office/officeart/2009/layout/CircleArrowProcess"/>
    <dgm:cxn modelId="{F27FEDFA-6040-409E-B213-74D00BBA0604}" srcId="{DE937A86-4879-43A8-A489-005220DB4434}" destId="{FFBBC7C9-3BE7-450F-93B9-6363893D1195}" srcOrd="0" destOrd="0" parTransId="{1C132123-9E33-4158-824D-7B314F00BC4C}" sibTransId="{F5B7A8C0-CD0D-4549-B9A0-ACC632B9C1E2}"/>
    <dgm:cxn modelId="{6D502D6D-D042-4C0A-BDE2-F2516C105766}" type="presOf" srcId="{EB874A22-2E58-48C4-AF0A-D672B9A4D9C5}" destId="{3A64D518-7068-496D-B79B-E31EBC30C5F8}" srcOrd="0" destOrd="0" presId="urn:microsoft.com/office/officeart/2009/layout/CircleArrowProcess"/>
    <dgm:cxn modelId="{5E0A9C12-FE0F-42C7-A336-420EFEBD520E}" type="presOf" srcId="{DE937A86-4879-43A8-A489-005220DB4434}" destId="{62A3B6A1-A7E9-405D-86A1-0A2282996DC5}" srcOrd="0" destOrd="0" presId="urn:microsoft.com/office/officeart/2009/layout/CircleArrowProcess"/>
    <dgm:cxn modelId="{20E33D41-E6D6-4894-9AC6-236984CA6770}" srcId="{DE937A86-4879-43A8-A489-005220DB4434}" destId="{EB874A22-2E58-48C4-AF0A-D672B9A4D9C5}" srcOrd="1" destOrd="0" parTransId="{52612B4A-4B9F-4713-AB8D-BD80810E4FD3}" sibTransId="{2886F8C7-F6C5-4A57-A18D-A7611CD54C63}"/>
    <dgm:cxn modelId="{4FB580F9-68FE-4A69-9514-45CEA6E540D2}" type="presOf" srcId="{EE76D295-11C5-4854-AFE5-EB56B149C5E9}" destId="{2BA2FFAC-0321-4EAA-B044-320E835202BC}" srcOrd="0" destOrd="0" presId="urn:microsoft.com/office/officeart/2009/layout/CircleArrowProcess"/>
    <dgm:cxn modelId="{F9F9E51F-01E8-474C-B380-C797CE83DF1E}" type="presParOf" srcId="{62A3B6A1-A7E9-405D-86A1-0A2282996DC5}" destId="{B204E4F3-73D8-4D89-9BEC-2C7CA14A7A03}" srcOrd="0" destOrd="0" presId="urn:microsoft.com/office/officeart/2009/layout/CircleArrowProcess"/>
    <dgm:cxn modelId="{77BCA549-D3E9-4351-8F77-997DC02599CF}" type="presParOf" srcId="{B204E4F3-73D8-4D89-9BEC-2C7CA14A7A03}" destId="{B479023B-EAB5-47D4-B068-13A645EB2EAD}" srcOrd="0" destOrd="0" presId="urn:microsoft.com/office/officeart/2009/layout/CircleArrowProcess"/>
    <dgm:cxn modelId="{2D0A5D5C-710F-499B-A270-A8F4960CA84F}" type="presParOf" srcId="{62A3B6A1-A7E9-405D-86A1-0A2282996DC5}" destId="{776CE4C3-A218-4B53-BF1E-89EDBE8C6FBD}" srcOrd="1" destOrd="0" presId="urn:microsoft.com/office/officeart/2009/layout/CircleArrowProcess"/>
    <dgm:cxn modelId="{B3028A9A-16A0-4C01-8A37-A46B6371012F}" type="presParOf" srcId="{62A3B6A1-A7E9-405D-86A1-0A2282996DC5}" destId="{CA14329F-E9AC-4987-9627-D65626E658C7}" srcOrd="2" destOrd="0" presId="urn:microsoft.com/office/officeart/2009/layout/CircleArrowProcess"/>
    <dgm:cxn modelId="{A5522A62-8CD8-4D9E-A6DE-E216FDA5BAD3}" type="presParOf" srcId="{CA14329F-E9AC-4987-9627-D65626E658C7}" destId="{3E55BB27-A830-43B3-826B-A5D98786A89F}" srcOrd="0" destOrd="0" presId="urn:microsoft.com/office/officeart/2009/layout/CircleArrowProcess"/>
    <dgm:cxn modelId="{9FA84235-7D81-4320-9BE4-DDE8A42DD1E5}" type="presParOf" srcId="{62A3B6A1-A7E9-405D-86A1-0A2282996DC5}" destId="{3A64D518-7068-496D-B79B-E31EBC30C5F8}" srcOrd="3" destOrd="0" presId="urn:microsoft.com/office/officeart/2009/layout/CircleArrowProcess"/>
    <dgm:cxn modelId="{D4140A40-D831-4551-BC36-3223D921361C}" type="presParOf" srcId="{62A3B6A1-A7E9-405D-86A1-0A2282996DC5}" destId="{9FAA1A32-FFBE-423A-90D6-914ADD6C9B7E}" srcOrd="4" destOrd="0" presId="urn:microsoft.com/office/officeart/2009/layout/CircleArrowProcess"/>
    <dgm:cxn modelId="{31300825-E481-4D64-8C53-C692CC223B41}" type="presParOf" srcId="{9FAA1A32-FFBE-423A-90D6-914ADD6C9B7E}" destId="{490F5840-7C5E-43AF-ADFB-727D0D805BF1}" srcOrd="0" destOrd="0" presId="urn:microsoft.com/office/officeart/2009/layout/CircleArrowProcess"/>
    <dgm:cxn modelId="{FFF77C01-C995-49EC-ACB1-2B482CF7B634}" type="presParOf" srcId="{62A3B6A1-A7E9-405D-86A1-0A2282996DC5}" destId="{E5D206EE-4409-4421-A232-08539DDD9BB7}" srcOrd="5" destOrd="0" presId="urn:microsoft.com/office/officeart/2009/layout/CircleArrowProcess"/>
    <dgm:cxn modelId="{F4F92BAB-B33F-447E-99B7-C19211590EAE}" type="presParOf" srcId="{62A3B6A1-A7E9-405D-86A1-0A2282996DC5}" destId="{9267F61F-90B3-4FB1-B3DA-E0F7E74125B9}" srcOrd="6" destOrd="0" presId="urn:microsoft.com/office/officeart/2009/layout/CircleArrowProcess"/>
    <dgm:cxn modelId="{D2EF8AB5-6100-41BE-80DD-D809CEAA34DD}" type="presParOf" srcId="{9267F61F-90B3-4FB1-B3DA-E0F7E74125B9}" destId="{17A74EE8-9123-4F1E-86E5-A102C26D314B}" srcOrd="0" destOrd="0" presId="urn:microsoft.com/office/officeart/2009/layout/CircleArrowProcess"/>
    <dgm:cxn modelId="{AE61B8C1-B978-4729-84EB-A1142838E7C5}" type="presParOf" srcId="{62A3B6A1-A7E9-405D-86A1-0A2282996DC5}" destId="{2BA2FFAC-0321-4EAA-B044-320E835202BC}"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9023B-EAB5-47D4-B068-13A645EB2EAD}">
      <dsp:nvSpPr>
        <dsp:cNvPr id="0" name=""/>
        <dsp:cNvSpPr/>
      </dsp:nvSpPr>
      <dsp:spPr>
        <a:xfrm>
          <a:off x="2708859" y="60415"/>
          <a:ext cx="1617034" cy="1617198"/>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76CE4C3-A218-4B53-BF1E-89EDBE8C6FBD}">
      <dsp:nvSpPr>
        <dsp:cNvPr id="0" name=""/>
        <dsp:cNvSpPr/>
      </dsp:nvSpPr>
      <dsp:spPr>
        <a:xfrm>
          <a:off x="3065875" y="645797"/>
          <a:ext cx="902396" cy="4511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smtClean="0"/>
            <a:t> </a:t>
          </a:r>
          <a:endParaRPr lang="en-US" sz="3100" kern="1200"/>
        </a:p>
      </dsp:txBody>
      <dsp:txXfrm>
        <a:off x="3065875" y="645797"/>
        <a:ext cx="902396" cy="451151"/>
      </dsp:txXfrm>
    </dsp:sp>
    <dsp:sp modelId="{3E55BB27-A830-43B3-826B-A5D98786A89F}">
      <dsp:nvSpPr>
        <dsp:cNvPr id="0" name=""/>
        <dsp:cNvSpPr/>
      </dsp:nvSpPr>
      <dsp:spPr>
        <a:xfrm>
          <a:off x="2173914" y="989736"/>
          <a:ext cx="1617034" cy="1617198"/>
        </a:xfrm>
        <a:prstGeom prst="leftCircularArrow">
          <a:avLst>
            <a:gd name="adj1" fmla="val 10980"/>
            <a:gd name="adj2" fmla="val 1142322"/>
            <a:gd name="adj3" fmla="val 6300000"/>
            <a:gd name="adj4" fmla="val 18900000"/>
            <a:gd name="adj5" fmla="val 125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64D518-7068-496D-B79B-E31EBC30C5F8}">
      <dsp:nvSpPr>
        <dsp:cNvPr id="0" name=""/>
        <dsp:cNvSpPr/>
      </dsp:nvSpPr>
      <dsp:spPr>
        <a:xfrm>
          <a:off x="2614828" y="1576834"/>
          <a:ext cx="902396" cy="4511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smtClean="0"/>
            <a:t> </a:t>
          </a:r>
          <a:endParaRPr lang="en-US" sz="3100" kern="1200"/>
        </a:p>
      </dsp:txBody>
      <dsp:txXfrm>
        <a:off x="2614828" y="1576834"/>
        <a:ext cx="902396" cy="451151"/>
      </dsp:txXfrm>
    </dsp:sp>
    <dsp:sp modelId="{490F5840-7C5E-43AF-ADFB-727D0D805BF1}">
      <dsp:nvSpPr>
        <dsp:cNvPr id="0" name=""/>
        <dsp:cNvSpPr/>
      </dsp:nvSpPr>
      <dsp:spPr>
        <a:xfrm>
          <a:off x="2708859" y="1862975"/>
          <a:ext cx="1617034" cy="1617198"/>
        </a:xfrm>
        <a:prstGeom prst="circularArrow">
          <a:avLst>
            <a:gd name="adj1" fmla="val 10980"/>
            <a:gd name="adj2" fmla="val 1142322"/>
            <a:gd name="adj3" fmla="val 4500000"/>
            <a:gd name="adj4" fmla="val 13500000"/>
            <a:gd name="adj5" fmla="val 125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D206EE-4409-4421-A232-08539DDD9BB7}">
      <dsp:nvSpPr>
        <dsp:cNvPr id="0" name=""/>
        <dsp:cNvSpPr/>
      </dsp:nvSpPr>
      <dsp:spPr>
        <a:xfrm>
          <a:off x="3065875" y="2507870"/>
          <a:ext cx="902396" cy="4511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smtClean="0"/>
            <a:t> </a:t>
          </a:r>
          <a:endParaRPr lang="en-US" sz="3100" kern="1200"/>
        </a:p>
      </dsp:txBody>
      <dsp:txXfrm>
        <a:off x="3065875" y="2507870"/>
        <a:ext cx="902396" cy="451151"/>
      </dsp:txXfrm>
    </dsp:sp>
    <dsp:sp modelId="{17A74EE8-9123-4F1E-86E5-A102C26D314B}">
      <dsp:nvSpPr>
        <dsp:cNvPr id="0" name=""/>
        <dsp:cNvSpPr/>
      </dsp:nvSpPr>
      <dsp:spPr>
        <a:xfrm flipH="1">
          <a:off x="3040625" y="3691468"/>
          <a:ext cx="1301783" cy="1148244"/>
        </a:xfrm>
        <a:prstGeom prst="blockArc">
          <a:avLst>
            <a:gd name="adj1" fmla="val 0"/>
            <a:gd name="adj2" fmla="val 18900000"/>
            <a:gd name="adj3" fmla="val 1274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A2FFAC-0321-4EAA-B044-320E835202BC}">
      <dsp:nvSpPr>
        <dsp:cNvPr id="0" name=""/>
        <dsp:cNvSpPr/>
      </dsp:nvSpPr>
      <dsp:spPr>
        <a:xfrm>
          <a:off x="2614828" y="3438907"/>
          <a:ext cx="902396" cy="4511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a:p>
      </dsp:txBody>
      <dsp:txXfrm>
        <a:off x="2614828" y="3438907"/>
        <a:ext cx="902396" cy="451151"/>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0.13443</cdr:x>
      <cdr:y>0.28175</cdr:y>
    </cdr:from>
    <cdr:to>
      <cdr:x>0.16975</cdr:x>
      <cdr:y>0.30829</cdr:y>
    </cdr:to>
    <cdr:cxnSp macro="">
      <cdr:nvCxnSpPr>
        <cdr:cNvPr id="2" name="Straight Connector 1"/>
        <cdr:cNvCxnSpPr/>
      </cdr:nvCxnSpPr>
      <cdr:spPr>
        <a:xfrm xmlns:a="http://schemas.openxmlformats.org/drawingml/2006/main" flipH="1" flipV="1">
          <a:off x="1087608" y="1165446"/>
          <a:ext cx="285806" cy="109815"/>
        </a:xfrm>
        <a:prstGeom xmlns:a="http://schemas.openxmlformats.org/drawingml/2006/main" prst="line">
          <a:avLst/>
        </a:prstGeom>
        <a:ln xmlns:a="http://schemas.openxmlformats.org/drawingml/2006/main">
          <a:solidFill>
            <a:schemeClr val="bg1">
              <a:lumMod val="75000"/>
            </a:schemeClr>
          </a:solidFill>
          <a:prstDash val="sysDash"/>
          <a:tailEnd type="ova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0.44667</cdr:x>
      <cdr:y>0.05377</cdr:y>
    </cdr:from>
    <cdr:to>
      <cdr:x>0.44785</cdr:x>
      <cdr:y>0.12021</cdr:y>
    </cdr:to>
    <cdr:cxnSp macro="">
      <cdr:nvCxnSpPr>
        <cdr:cNvPr id="3" name="Straight Connector 2"/>
        <cdr:cNvCxnSpPr/>
      </cdr:nvCxnSpPr>
      <cdr:spPr>
        <a:xfrm xmlns:a="http://schemas.openxmlformats.org/drawingml/2006/main" flipH="1" flipV="1">
          <a:off x="3417232" y="209412"/>
          <a:ext cx="9063" cy="258768"/>
        </a:xfrm>
        <a:prstGeom xmlns:a="http://schemas.openxmlformats.org/drawingml/2006/main" prst="line">
          <a:avLst/>
        </a:prstGeom>
        <a:ln xmlns:a="http://schemas.openxmlformats.org/drawingml/2006/main">
          <a:solidFill>
            <a:schemeClr val="bg1">
              <a:lumMod val="75000"/>
            </a:schemeClr>
          </a:solidFill>
          <a:prstDash val="sysDash"/>
          <a:tailEnd type="ova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0.00021</cdr:x>
      <cdr:y>0.05917</cdr:y>
    </cdr:from>
    <cdr:to>
      <cdr:x>0.24956</cdr:x>
      <cdr:y>0.14078</cdr:y>
    </cdr:to>
    <cdr:sp macro="" textlink="">
      <cdr:nvSpPr>
        <cdr:cNvPr id="6" name="Content Placeholder 2"/>
        <cdr:cNvSpPr txBox="1">
          <a:spLocks xmlns:a="http://schemas.openxmlformats.org/drawingml/2006/main"/>
        </cdr:cNvSpPr>
      </cdr:nvSpPr>
      <cdr:spPr>
        <a:xfrm xmlns:a="http://schemas.openxmlformats.org/drawingml/2006/main">
          <a:off x="1672" y="244767"/>
          <a:ext cx="2017504" cy="337567"/>
        </a:xfrm>
        <a:prstGeom xmlns:a="http://schemas.openxmlformats.org/drawingml/2006/main" prst="rect">
          <a:avLst/>
        </a:prstGeom>
      </cdr:spPr>
      <cdr:txBody>
        <a:bodyPr xmlns:a="http://schemas.openxmlformats.org/drawingml/2006/main" vert="horz" lIns="91440" tIns="45720" rIns="91440" bIns="45720" rtlCol="0" anchor="ctr">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indent="0" algn="ctr">
            <a:buNone/>
          </a:pPr>
          <a:r>
            <a:rPr lang="fr-FR" sz="1800" b="1" dirty="0" smtClean="0">
              <a:solidFill>
                <a:srgbClr val="D9AFAD"/>
              </a:solidFill>
            </a:rPr>
            <a:t>HÉMARTHROSE</a:t>
          </a:r>
          <a:endParaRPr lang="en-US" dirty="0">
            <a:solidFill>
              <a:srgbClr val="D9AFAD"/>
            </a:solidFill>
          </a:endParaRPr>
        </a:p>
      </cdr:txBody>
    </cdr:sp>
  </cdr:relSizeAnchor>
  <cdr:relSizeAnchor xmlns:cdr="http://schemas.openxmlformats.org/drawingml/2006/chartDrawing">
    <cdr:from>
      <cdr:x>0.26126</cdr:x>
      <cdr:y>0</cdr:y>
    </cdr:from>
    <cdr:to>
      <cdr:x>0.38496</cdr:x>
      <cdr:y>0.07762</cdr:y>
    </cdr:to>
    <cdr:sp macro="" textlink="">
      <cdr:nvSpPr>
        <cdr:cNvPr id="7" name="Content Placeholder 2"/>
        <cdr:cNvSpPr txBox="1">
          <a:spLocks xmlns:a="http://schemas.openxmlformats.org/drawingml/2006/main"/>
        </cdr:cNvSpPr>
      </cdr:nvSpPr>
      <cdr:spPr>
        <a:xfrm xmlns:a="http://schemas.openxmlformats.org/drawingml/2006/main">
          <a:off x="1998781" y="0"/>
          <a:ext cx="946368" cy="321095"/>
        </a:xfrm>
        <a:prstGeom xmlns:a="http://schemas.openxmlformats.org/drawingml/2006/main" prst="rect">
          <a:avLst/>
        </a:prstGeom>
      </cdr:spPr>
      <cdr:txBody>
        <a:bodyPr xmlns:a="http://schemas.openxmlformats.org/drawingml/2006/main" vert="horz" lIns="91440" tIns="45720" rIns="91440" bIns="45720" rtlCol="0" anchor="ctr">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indent="0" algn="ctr">
            <a:buNone/>
          </a:pPr>
          <a:r>
            <a:rPr lang="fr-FR" b="1" dirty="0" smtClean="0">
              <a:solidFill>
                <a:srgbClr val="D9AFAD"/>
              </a:solidFill>
            </a:rPr>
            <a:t>HIC</a:t>
          </a:r>
          <a:endParaRPr lang="en-US" dirty="0">
            <a:solidFill>
              <a:srgbClr val="D9AFAD"/>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B5DA01-5725-4565-AABC-8FE5819D2A4D}" type="datetimeFigureOut">
              <a:rPr lang="en-US" smtClean="0"/>
              <a:t>7/8/2018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2FD400-F377-411D-8739-32941D9653EB}" type="slidenum">
              <a:rPr lang="en-US" smtClean="0"/>
              <a:t>‹#›</a:t>
            </a:fld>
            <a:endParaRPr lang="en-US"/>
          </a:p>
        </p:txBody>
      </p:sp>
    </p:spTree>
    <p:extLst>
      <p:ext uri="{BB962C8B-B14F-4D97-AF65-F5344CB8AC3E}">
        <p14:creationId xmlns:p14="http://schemas.microsoft.com/office/powerpoint/2010/main" val="1498073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3417B8-E5B5-4E6C-A596-CC3F176EEFB8}" type="datetimeFigureOut">
              <a:rPr lang="en-US" smtClean="0"/>
              <a:t>7/8/2018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FC8AAC-8937-42B5-AC60-E6AFF71671E4}" type="slidenum">
              <a:rPr lang="en-US" smtClean="0"/>
              <a:t>‹#›</a:t>
            </a:fld>
            <a:endParaRPr lang="en-US"/>
          </a:p>
        </p:txBody>
      </p:sp>
    </p:spTree>
    <p:extLst>
      <p:ext uri="{BB962C8B-B14F-4D97-AF65-F5344CB8AC3E}">
        <p14:creationId xmlns:p14="http://schemas.microsoft.com/office/powerpoint/2010/main" val="4070102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a:t>
            </a:fld>
            <a:endParaRPr lang="en-US"/>
          </a:p>
        </p:txBody>
      </p:sp>
    </p:spTree>
    <p:extLst>
      <p:ext uri="{BB962C8B-B14F-4D97-AF65-F5344CB8AC3E}">
        <p14:creationId xmlns:p14="http://schemas.microsoft.com/office/powerpoint/2010/main" val="1674857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a:t>
            </a:fld>
            <a:endParaRPr lang="en-US"/>
          </a:p>
        </p:txBody>
      </p:sp>
    </p:spTree>
    <p:extLst>
      <p:ext uri="{BB962C8B-B14F-4D97-AF65-F5344CB8AC3E}">
        <p14:creationId xmlns:p14="http://schemas.microsoft.com/office/powerpoint/2010/main" val="1425723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3" name="TextBox 12"/>
          <p:cNvSpPr txBox="1"/>
          <p:nvPr/>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14" name="TextBox 13"/>
          <p:cNvSpPr txBox="1"/>
          <p:nvPr/>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15" name="Oval 14"/>
          <p:cNvSpPr/>
          <p:nvPr/>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16" name="TextBox 15"/>
          <p:cNvSpPr txBox="1"/>
          <p:nvPr/>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5" name="Group 54"/>
          <p:cNvGrpSpPr>
            <a:grpSpLocks noChangeAspect="1"/>
          </p:cNvGrpSpPr>
          <p:nvPr userDrawn="1"/>
        </p:nvGrpSpPr>
        <p:grpSpPr>
          <a:xfrm>
            <a:off x="730386" y="6290297"/>
            <a:ext cx="466344" cy="476757"/>
            <a:chOff x="3680840" y="1619251"/>
            <a:chExt cx="3742311" cy="3825876"/>
          </a:xfrm>
        </p:grpSpPr>
        <p:sp>
          <p:nvSpPr>
            <p:cNvPr id="56"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605714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1928612"/>
            <a:ext cx="12192000" cy="3782119"/>
          </a:xfrm>
          <a:custGeom>
            <a:avLst/>
            <a:gdLst>
              <a:gd name="connsiteX0" fmla="*/ 0 w 1719072"/>
              <a:gd name="connsiteY0" fmla="*/ 0 h 3038022"/>
              <a:gd name="connsiteX1" fmla="*/ 1719072 w 1719072"/>
              <a:gd name="connsiteY1" fmla="*/ 0 h 3038022"/>
              <a:gd name="connsiteX2" fmla="*/ 1719072 w 1719072"/>
              <a:gd name="connsiteY2" fmla="*/ 3038022 h 3038022"/>
              <a:gd name="connsiteX3" fmla="*/ 0 w 1719072"/>
              <a:gd name="connsiteY3" fmla="*/ 3038022 h 3038022"/>
            </a:gdLst>
            <a:ahLst/>
            <a:cxnLst>
              <a:cxn ang="0">
                <a:pos x="connsiteX0" y="connsiteY0"/>
              </a:cxn>
              <a:cxn ang="0">
                <a:pos x="connsiteX1" y="connsiteY1"/>
              </a:cxn>
              <a:cxn ang="0">
                <a:pos x="connsiteX2" y="connsiteY2"/>
              </a:cxn>
              <a:cxn ang="0">
                <a:pos x="connsiteX3" y="connsiteY3"/>
              </a:cxn>
            </a:cxnLst>
            <a:rect l="l" t="t" r="r" b="b"/>
            <a:pathLst>
              <a:path w="1719072" h="3038022">
                <a:moveTo>
                  <a:pt x="0" y="0"/>
                </a:moveTo>
                <a:lnTo>
                  <a:pt x="1719072" y="0"/>
                </a:lnTo>
                <a:lnTo>
                  <a:pt x="1719072" y="3038022"/>
                </a:lnTo>
                <a:lnTo>
                  <a:pt x="0" y="303802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7" name="TextBox 46"/>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48" name="TextBox 47"/>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49" name="Oval 48"/>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0" name="TextBox 49"/>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1" name="Group 50"/>
          <p:cNvGrpSpPr>
            <a:grpSpLocks noChangeAspect="1"/>
          </p:cNvGrpSpPr>
          <p:nvPr userDrawn="1"/>
        </p:nvGrpSpPr>
        <p:grpSpPr>
          <a:xfrm>
            <a:off x="730386" y="6290297"/>
            <a:ext cx="466344" cy="476757"/>
            <a:chOff x="3680840" y="1619251"/>
            <a:chExt cx="3742311" cy="3825876"/>
          </a:xfrm>
        </p:grpSpPr>
        <p:sp>
          <p:nvSpPr>
            <p:cNvPr id="52"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870325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988256" y="3254717"/>
            <a:ext cx="2434617" cy="2423160"/>
          </a:xfrm>
          <a:custGeom>
            <a:avLst/>
            <a:gdLst>
              <a:gd name="connsiteX0" fmla="*/ 0 w 2434617"/>
              <a:gd name="connsiteY0" fmla="*/ 0 h 2423160"/>
              <a:gd name="connsiteX1" fmla="*/ 2434617 w 2434617"/>
              <a:gd name="connsiteY1" fmla="*/ 0 h 2423160"/>
              <a:gd name="connsiteX2" fmla="*/ 2434617 w 2434617"/>
              <a:gd name="connsiteY2" fmla="*/ 2423160 h 2423160"/>
              <a:gd name="connsiteX3" fmla="*/ 0 w 2434617"/>
              <a:gd name="connsiteY3" fmla="*/ 2423160 h 2423160"/>
            </a:gdLst>
            <a:ahLst/>
            <a:cxnLst>
              <a:cxn ang="0">
                <a:pos x="connsiteX0" y="connsiteY0"/>
              </a:cxn>
              <a:cxn ang="0">
                <a:pos x="connsiteX1" y="connsiteY1"/>
              </a:cxn>
              <a:cxn ang="0">
                <a:pos x="connsiteX2" y="connsiteY2"/>
              </a:cxn>
              <a:cxn ang="0">
                <a:pos x="connsiteX3" y="connsiteY3"/>
              </a:cxn>
            </a:cxnLst>
            <a:rect l="l" t="t" r="r" b="b"/>
            <a:pathLst>
              <a:path w="2434617" h="2423160">
                <a:moveTo>
                  <a:pt x="0" y="0"/>
                </a:moveTo>
                <a:lnTo>
                  <a:pt x="2434617" y="0"/>
                </a:lnTo>
                <a:lnTo>
                  <a:pt x="2434617" y="2423160"/>
                </a:lnTo>
                <a:lnTo>
                  <a:pt x="0" y="242316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7" name="Picture Placeholder 6"/>
          <p:cNvSpPr>
            <a:spLocks noGrp="1"/>
          </p:cNvSpPr>
          <p:nvPr>
            <p:ph type="pic" sz="quarter" idx="11" hasCustomPrompt="1"/>
          </p:nvPr>
        </p:nvSpPr>
        <p:spPr>
          <a:xfrm>
            <a:off x="6224932" y="3254717"/>
            <a:ext cx="2434617" cy="2423160"/>
          </a:xfrm>
          <a:custGeom>
            <a:avLst/>
            <a:gdLst>
              <a:gd name="connsiteX0" fmla="*/ 0 w 2434617"/>
              <a:gd name="connsiteY0" fmla="*/ 0 h 2423160"/>
              <a:gd name="connsiteX1" fmla="*/ 2434617 w 2434617"/>
              <a:gd name="connsiteY1" fmla="*/ 0 h 2423160"/>
              <a:gd name="connsiteX2" fmla="*/ 2434617 w 2434617"/>
              <a:gd name="connsiteY2" fmla="*/ 2423160 h 2423160"/>
              <a:gd name="connsiteX3" fmla="*/ 0 w 2434617"/>
              <a:gd name="connsiteY3" fmla="*/ 2423160 h 2423160"/>
            </a:gdLst>
            <a:ahLst/>
            <a:cxnLst>
              <a:cxn ang="0">
                <a:pos x="connsiteX0" y="connsiteY0"/>
              </a:cxn>
              <a:cxn ang="0">
                <a:pos x="connsiteX1" y="connsiteY1"/>
              </a:cxn>
              <a:cxn ang="0">
                <a:pos x="connsiteX2" y="connsiteY2"/>
              </a:cxn>
              <a:cxn ang="0">
                <a:pos x="connsiteX3" y="connsiteY3"/>
              </a:cxn>
            </a:cxnLst>
            <a:rect l="l" t="t" r="r" b="b"/>
            <a:pathLst>
              <a:path w="2434617" h="2423160">
                <a:moveTo>
                  <a:pt x="0" y="0"/>
                </a:moveTo>
                <a:lnTo>
                  <a:pt x="2434617" y="0"/>
                </a:lnTo>
                <a:lnTo>
                  <a:pt x="2434617" y="2423160"/>
                </a:lnTo>
                <a:lnTo>
                  <a:pt x="0" y="242316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9" name="TextBox 48"/>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0" name="TextBox 49"/>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1" name="Oval 50"/>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2" name="TextBox 51"/>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3" name="Group 52"/>
          <p:cNvGrpSpPr>
            <a:grpSpLocks noChangeAspect="1"/>
          </p:cNvGrpSpPr>
          <p:nvPr userDrawn="1"/>
        </p:nvGrpSpPr>
        <p:grpSpPr>
          <a:xfrm>
            <a:off x="730386" y="6290297"/>
            <a:ext cx="466344" cy="476757"/>
            <a:chOff x="3680840" y="1619251"/>
            <a:chExt cx="3742311" cy="3825876"/>
          </a:xfrm>
        </p:grpSpPr>
        <p:sp>
          <p:nvSpPr>
            <p:cNvPr id="54"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40993429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1765638"/>
            <a:ext cx="12188952" cy="2286000"/>
          </a:xfrm>
          <a:custGeom>
            <a:avLst/>
            <a:gdLst>
              <a:gd name="connsiteX0" fmla="*/ 0 w 12188952"/>
              <a:gd name="connsiteY0" fmla="*/ 0 h 2286000"/>
              <a:gd name="connsiteX1" fmla="*/ 12188952 w 12188952"/>
              <a:gd name="connsiteY1" fmla="*/ 0 h 2286000"/>
              <a:gd name="connsiteX2" fmla="*/ 12188952 w 12188952"/>
              <a:gd name="connsiteY2" fmla="*/ 2286000 h 2286000"/>
              <a:gd name="connsiteX3" fmla="*/ 0 w 12188952"/>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12188952" h="2286000">
                <a:moveTo>
                  <a:pt x="0" y="0"/>
                </a:moveTo>
                <a:lnTo>
                  <a:pt x="12188952" y="0"/>
                </a:lnTo>
                <a:lnTo>
                  <a:pt x="12188952" y="2286000"/>
                </a:lnTo>
                <a:lnTo>
                  <a:pt x="0" y="228600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7" name="TextBox 46"/>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48" name="TextBox 47"/>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49" name="Oval 48"/>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0" name="TextBox 49"/>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1" name="Group 50"/>
          <p:cNvGrpSpPr>
            <a:grpSpLocks noChangeAspect="1"/>
          </p:cNvGrpSpPr>
          <p:nvPr userDrawn="1"/>
        </p:nvGrpSpPr>
        <p:grpSpPr>
          <a:xfrm>
            <a:off x="730386" y="6290297"/>
            <a:ext cx="466344" cy="476757"/>
            <a:chOff x="3680840" y="1619251"/>
            <a:chExt cx="3742311" cy="3825876"/>
          </a:xfrm>
        </p:grpSpPr>
        <p:sp>
          <p:nvSpPr>
            <p:cNvPr id="52"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4996954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0" name="Picture Placeholder 29"/>
          <p:cNvSpPr>
            <a:spLocks noGrp="1"/>
          </p:cNvSpPr>
          <p:nvPr>
            <p:ph type="pic" sz="quarter" idx="11" hasCustomPrompt="1"/>
          </p:nvPr>
        </p:nvSpPr>
        <p:spPr>
          <a:xfrm>
            <a:off x="6107170" y="1661868"/>
            <a:ext cx="1506735" cy="1506735"/>
          </a:xfrm>
          <a:custGeom>
            <a:avLst/>
            <a:gdLst>
              <a:gd name="connsiteX0" fmla="*/ 0 w 1506735"/>
              <a:gd name="connsiteY0" fmla="*/ 0 h 1506735"/>
              <a:gd name="connsiteX1" fmla="*/ 1506735 w 1506735"/>
              <a:gd name="connsiteY1" fmla="*/ 0 h 1506735"/>
              <a:gd name="connsiteX2" fmla="*/ 1506735 w 1506735"/>
              <a:gd name="connsiteY2" fmla="*/ 1506735 h 1506735"/>
              <a:gd name="connsiteX3" fmla="*/ 0 w 1506735"/>
              <a:gd name="connsiteY3" fmla="*/ 1506735 h 1506735"/>
            </a:gdLst>
            <a:ahLst/>
            <a:cxnLst>
              <a:cxn ang="0">
                <a:pos x="connsiteX0" y="connsiteY0"/>
              </a:cxn>
              <a:cxn ang="0">
                <a:pos x="connsiteX1" y="connsiteY1"/>
              </a:cxn>
              <a:cxn ang="0">
                <a:pos x="connsiteX2" y="connsiteY2"/>
              </a:cxn>
              <a:cxn ang="0">
                <a:pos x="connsiteX3" y="connsiteY3"/>
              </a:cxn>
            </a:cxnLst>
            <a:rect l="l" t="t" r="r" b="b"/>
            <a:pathLst>
              <a:path w="1506735" h="1506735">
                <a:moveTo>
                  <a:pt x="0" y="0"/>
                </a:moveTo>
                <a:lnTo>
                  <a:pt x="1506735" y="0"/>
                </a:lnTo>
                <a:lnTo>
                  <a:pt x="1506735" y="1506735"/>
                </a:lnTo>
                <a:lnTo>
                  <a:pt x="0" y="150673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1" name="Picture Placeholder 30"/>
          <p:cNvSpPr>
            <a:spLocks noGrp="1"/>
          </p:cNvSpPr>
          <p:nvPr>
            <p:ph type="pic" sz="quarter" idx="12" hasCustomPrompt="1"/>
          </p:nvPr>
        </p:nvSpPr>
        <p:spPr>
          <a:xfrm>
            <a:off x="7630169" y="1658524"/>
            <a:ext cx="3031759" cy="1506735"/>
          </a:xfrm>
          <a:custGeom>
            <a:avLst/>
            <a:gdLst>
              <a:gd name="connsiteX0" fmla="*/ 0 w 3031759"/>
              <a:gd name="connsiteY0" fmla="*/ 0 h 1506735"/>
              <a:gd name="connsiteX1" fmla="*/ 3031759 w 3031759"/>
              <a:gd name="connsiteY1" fmla="*/ 0 h 1506735"/>
              <a:gd name="connsiteX2" fmla="*/ 3031759 w 3031759"/>
              <a:gd name="connsiteY2" fmla="*/ 1506735 h 1506735"/>
              <a:gd name="connsiteX3" fmla="*/ 0 w 3031759"/>
              <a:gd name="connsiteY3" fmla="*/ 1506735 h 1506735"/>
            </a:gdLst>
            <a:ahLst/>
            <a:cxnLst>
              <a:cxn ang="0">
                <a:pos x="connsiteX0" y="connsiteY0"/>
              </a:cxn>
              <a:cxn ang="0">
                <a:pos x="connsiteX1" y="connsiteY1"/>
              </a:cxn>
              <a:cxn ang="0">
                <a:pos x="connsiteX2" y="connsiteY2"/>
              </a:cxn>
              <a:cxn ang="0">
                <a:pos x="connsiteX3" y="connsiteY3"/>
              </a:cxn>
            </a:cxnLst>
            <a:rect l="l" t="t" r="r" b="b"/>
            <a:pathLst>
              <a:path w="3031759" h="1506735">
                <a:moveTo>
                  <a:pt x="0" y="0"/>
                </a:moveTo>
                <a:lnTo>
                  <a:pt x="3031759" y="0"/>
                </a:lnTo>
                <a:lnTo>
                  <a:pt x="3031759" y="1506735"/>
                </a:lnTo>
                <a:lnTo>
                  <a:pt x="0" y="150673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2" name="Picture Placeholder 31"/>
          <p:cNvSpPr>
            <a:spLocks noGrp="1"/>
          </p:cNvSpPr>
          <p:nvPr>
            <p:ph type="pic" sz="quarter" idx="10" hasCustomPrompt="1"/>
          </p:nvPr>
        </p:nvSpPr>
        <p:spPr>
          <a:xfrm>
            <a:off x="1530075" y="1661869"/>
            <a:ext cx="3031759" cy="3031759"/>
          </a:xfrm>
          <a:custGeom>
            <a:avLst/>
            <a:gdLst>
              <a:gd name="connsiteX0" fmla="*/ 0 w 3031759"/>
              <a:gd name="connsiteY0" fmla="*/ 0 h 3031759"/>
              <a:gd name="connsiteX1" fmla="*/ 3031759 w 3031759"/>
              <a:gd name="connsiteY1" fmla="*/ 0 h 3031759"/>
              <a:gd name="connsiteX2" fmla="*/ 3031759 w 3031759"/>
              <a:gd name="connsiteY2" fmla="*/ 3031759 h 3031759"/>
              <a:gd name="connsiteX3" fmla="*/ 0 w 3031759"/>
              <a:gd name="connsiteY3" fmla="*/ 3031759 h 3031759"/>
            </a:gdLst>
            <a:ahLst/>
            <a:cxnLst>
              <a:cxn ang="0">
                <a:pos x="connsiteX0" y="connsiteY0"/>
              </a:cxn>
              <a:cxn ang="0">
                <a:pos x="connsiteX1" y="connsiteY1"/>
              </a:cxn>
              <a:cxn ang="0">
                <a:pos x="connsiteX2" y="connsiteY2"/>
              </a:cxn>
              <a:cxn ang="0">
                <a:pos x="connsiteX3" y="connsiteY3"/>
              </a:cxn>
            </a:cxnLst>
            <a:rect l="l" t="t" r="r" b="b"/>
            <a:pathLst>
              <a:path w="3031759" h="3031759">
                <a:moveTo>
                  <a:pt x="0" y="0"/>
                </a:moveTo>
                <a:lnTo>
                  <a:pt x="3031759" y="0"/>
                </a:lnTo>
                <a:lnTo>
                  <a:pt x="3031759" y="3031759"/>
                </a:lnTo>
                <a:lnTo>
                  <a:pt x="0" y="3031759"/>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3" name="Picture Placeholder 32"/>
          <p:cNvSpPr>
            <a:spLocks noGrp="1"/>
          </p:cNvSpPr>
          <p:nvPr>
            <p:ph type="pic" sz="quarter" idx="13" hasCustomPrompt="1"/>
          </p:nvPr>
        </p:nvSpPr>
        <p:spPr>
          <a:xfrm>
            <a:off x="4578096" y="1661868"/>
            <a:ext cx="1506735" cy="1506735"/>
          </a:xfrm>
          <a:custGeom>
            <a:avLst/>
            <a:gdLst>
              <a:gd name="connsiteX0" fmla="*/ 0 w 1506735"/>
              <a:gd name="connsiteY0" fmla="*/ 0 h 1506735"/>
              <a:gd name="connsiteX1" fmla="*/ 1506735 w 1506735"/>
              <a:gd name="connsiteY1" fmla="*/ 0 h 1506735"/>
              <a:gd name="connsiteX2" fmla="*/ 1506735 w 1506735"/>
              <a:gd name="connsiteY2" fmla="*/ 1506735 h 1506735"/>
              <a:gd name="connsiteX3" fmla="*/ 0 w 1506735"/>
              <a:gd name="connsiteY3" fmla="*/ 1506735 h 1506735"/>
            </a:gdLst>
            <a:ahLst/>
            <a:cxnLst>
              <a:cxn ang="0">
                <a:pos x="connsiteX0" y="connsiteY0"/>
              </a:cxn>
              <a:cxn ang="0">
                <a:pos x="connsiteX1" y="connsiteY1"/>
              </a:cxn>
              <a:cxn ang="0">
                <a:pos x="connsiteX2" y="connsiteY2"/>
              </a:cxn>
              <a:cxn ang="0">
                <a:pos x="connsiteX3" y="connsiteY3"/>
              </a:cxn>
            </a:cxnLst>
            <a:rect l="l" t="t" r="r" b="b"/>
            <a:pathLst>
              <a:path w="1506735" h="1506735">
                <a:moveTo>
                  <a:pt x="0" y="0"/>
                </a:moveTo>
                <a:lnTo>
                  <a:pt x="1506735" y="0"/>
                </a:lnTo>
                <a:lnTo>
                  <a:pt x="1506735" y="1506735"/>
                </a:lnTo>
                <a:lnTo>
                  <a:pt x="0" y="150673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4" name="Picture Placeholder 33"/>
          <p:cNvSpPr>
            <a:spLocks noGrp="1"/>
          </p:cNvSpPr>
          <p:nvPr>
            <p:ph type="pic" sz="quarter" idx="14" hasCustomPrompt="1"/>
          </p:nvPr>
        </p:nvSpPr>
        <p:spPr>
          <a:xfrm>
            <a:off x="6107170" y="3188916"/>
            <a:ext cx="1506735" cy="1506735"/>
          </a:xfrm>
          <a:custGeom>
            <a:avLst/>
            <a:gdLst>
              <a:gd name="connsiteX0" fmla="*/ 0 w 1506735"/>
              <a:gd name="connsiteY0" fmla="*/ 0 h 1506735"/>
              <a:gd name="connsiteX1" fmla="*/ 1506735 w 1506735"/>
              <a:gd name="connsiteY1" fmla="*/ 0 h 1506735"/>
              <a:gd name="connsiteX2" fmla="*/ 1506735 w 1506735"/>
              <a:gd name="connsiteY2" fmla="*/ 1506735 h 1506735"/>
              <a:gd name="connsiteX3" fmla="*/ 0 w 1506735"/>
              <a:gd name="connsiteY3" fmla="*/ 1506735 h 1506735"/>
            </a:gdLst>
            <a:ahLst/>
            <a:cxnLst>
              <a:cxn ang="0">
                <a:pos x="connsiteX0" y="connsiteY0"/>
              </a:cxn>
              <a:cxn ang="0">
                <a:pos x="connsiteX1" y="connsiteY1"/>
              </a:cxn>
              <a:cxn ang="0">
                <a:pos x="connsiteX2" y="connsiteY2"/>
              </a:cxn>
              <a:cxn ang="0">
                <a:pos x="connsiteX3" y="connsiteY3"/>
              </a:cxn>
            </a:cxnLst>
            <a:rect l="l" t="t" r="r" b="b"/>
            <a:pathLst>
              <a:path w="1506735" h="1506735">
                <a:moveTo>
                  <a:pt x="0" y="0"/>
                </a:moveTo>
                <a:lnTo>
                  <a:pt x="1506735" y="0"/>
                </a:lnTo>
                <a:lnTo>
                  <a:pt x="1506735" y="1506735"/>
                </a:lnTo>
                <a:lnTo>
                  <a:pt x="0" y="150673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5" name="Picture Placeholder 34"/>
          <p:cNvSpPr>
            <a:spLocks noGrp="1"/>
          </p:cNvSpPr>
          <p:nvPr>
            <p:ph type="pic" sz="quarter" idx="15" hasCustomPrompt="1"/>
          </p:nvPr>
        </p:nvSpPr>
        <p:spPr>
          <a:xfrm>
            <a:off x="4578096" y="3188916"/>
            <a:ext cx="1506735" cy="1506735"/>
          </a:xfrm>
          <a:custGeom>
            <a:avLst/>
            <a:gdLst>
              <a:gd name="connsiteX0" fmla="*/ 0 w 1506735"/>
              <a:gd name="connsiteY0" fmla="*/ 0 h 1506735"/>
              <a:gd name="connsiteX1" fmla="*/ 1506735 w 1506735"/>
              <a:gd name="connsiteY1" fmla="*/ 0 h 1506735"/>
              <a:gd name="connsiteX2" fmla="*/ 1506735 w 1506735"/>
              <a:gd name="connsiteY2" fmla="*/ 1506735 h 1506735"/>
              <a:gd name="connsiteX3" fmla="*/ 0 w 1506735"/>
              <a:gd name="connsiteY3" fmla="*/ 1506735 h 1506735"/>
            </a:gdLst>
            <a:ahLst/>
            <a:cxnLst>
              <a:cxn ang="0">
                <a:pos x="connsiteX0" y="connsiteY0"/>
              </a:cxn>
              <a:cxn ang="0">
                <a:pos x="connsiteX1" y="connsiteY1"/>
              </a:cxn>
              <a:cxn ang="0">
                <a:pos x="connsiteX2" y="connsiteY2"/>
              </a:cxn>
              <a:cxn ang="0">
                <a:pos x="connsiteX3" y="connsiteY3"/>
              </a:cxn>
            </a:cxnLst>
            <a:rect l="l" t="t" r="r" b="b"/>
            <a:pathLst>
              <a:path w="1506735" h="1506735">
                <a:moveTo>
                  <a:pt x="0" y="0"/>
                </a:moveTo>
                <a:lnTo>
                  <a:pt x="1506735" y="0"/>
                </a:lnTo>
                <a:lnTo>
                  <a:pt x="1506735" y="1506735"/>
                </a:lnTo>
                <a:lnTo>
                  <a:pt x="0" y="150673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6" name="Picture Placeholder 35"/>
          <p:cNvSpPr>
            <a:spLocks noGrp="1"/>
          </p:cNvSpPr>
          <p:nvPr>
            <p:ph type="pic" sz="quarter" idx="16" hasCustomPrompt="1"/>
          </p:nvPr>
        </p:nvSpPr>
        <p:spPr>
          <a:xfrm>
            <a:off x="3055097" y="4713938"/>
            <a:ext cx="1506735" cy="1506735"/>
          </a:xfrm>
          <a:custGeom>
            <a:avLst/>
            <a:gdLst>
              <a:gd name="connsiteX0" fmla="*/ 0 w 1506735"/>
              <a:gd name="connsiteY0" fmla="*/ 0 h 1506735"/>
              <a:gd name="connsiteX1" fmla="*/ 1506735 w 1506735"/>
              <a:gd name="connsiteY1" fmla="*/ 0 h 1506735"/>
              <a:gd name="connsiteX2" fmla="*/ 1506735 w 1506735"/>
              <a:gd name="connsiteY2" fmla="*/ 1506735 h 1506735"/>
              <a:gd name="connsiteX3" fmla="*/ 0 w 1506735"/>
              <a:gd name="connsiteY3" fmla="*/ 1506735 h 1506735"/>
            </a:gdLst>
            <a:ahLst/>
            <a:cxnLst>
              <a:cxn ang="0">
                <a:pos x="connsiteX0" y="connsiteY0"/>
              </a:cxn>
              <a:cxn ang="0">
                <a:pos x="connsiteX1" y="connsiteY1"/>
              </a:cxn>
              <a:cxn ang="0">
                <a:pos x="connsiteX2" y="connsiteY2"/>
              </a:cxn>
              <a:cxn ang="0">
                <a:pos x="connsiteX3" y="connsiteY3"/>
              </a:cxn>
            </a:cxnLst>
            <a:rect l="l" t="t" r="r" b="b"/>
            <a:pathLst>
              <a:path w="1506735" h="1506735">
                <a:moveTo>
                  <a:pt x="0" y="0"/>
                </a:moveTo>
                <a:lnTo>
                  <a:pt x="1506735" y="0"/>
                </a:lnTo>
                <a:lnTo>
                  <a:pt x="1506735" y="1506735"/>
                </a:lnTo>
                <a:lnTo>
                  <a:pt x="0" y="150673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7" name="Picture Placeholder 36"/>
          <p:cNvSpPr>
            <a:spLocks noGrp="1"/>
          </p:cNvSpPr>
          <p:nvPr>
            <p:ph type="pic" sz="quarter" idx="17" hasCustomPrompt="1"/>
          </p:nvPr>
        </p:nvSpPr>
        <p:spPr>
          <a:xfrm>
            <a:off x="1528048" y="4711913"/>
            <a:ext cx="1506735" cy="1506735"/>
          </a:xfrm>
          <a:custGeom>
            <a:avLst/>
            <a:gdLst>
              <a:gd name="connsiteX0" fmla="*/ 0 w 1506735"/>
              <a:gd name="connsiteY0" fmla="*/ 0 h 1506735"/>
              <a:gd name="connsiteX1" fmla="*/ 1506735 w 1506735"/>
              <a:gd name="connsiteY1" fmla="*/ 0 h 1506735"/>
              <a:gd name="connsiteX2" fmla="*/ 1506735 w 1506735"/>
              <a:gd name="connsiteY2" fmla="*/ 1506735 h 1506735"/>
              <a:gd name="connsiteX3" fmla="*/ 0 w 1506735"/>
              <a:gd name="connsiteY3" fmla="*/ 1506735 h 1506735"/>
            </a:gdLst>
            <a:ahLst/>
            <a:cxnLst>
              <a:cxn ang="0">
                <a:pos x="connsiteX0" y="connsiteY0"/>
              </a:cxn>
              <a:cxn ang="0">
                <a:pos x="connsiteX1" y="connsiteY1"/>
              </a:cxn>
              <a:cxn ang="0">
                <a:pos x="connsiteX2" y="connsiteY2"/>
              </a:cxn>
              <a:cxn ang="0">
                <a:pos x="connsiteX3" y="connsiteY3"/>
              </a:cxn>
            </a:cxnLst>
            <a:rect l="l" t="t" r="r" b="b"/>
            <a:pathLst>
              <a:path w="1506735" h="1506735">
                <a:moveTo>
                  <a:pt x="0" y="0"/>
                </a:moveTo>
                <a:lnTo>
                  <a:pt x="1506735" y="0"/>
                </a:lnTo>
                <a:lnTo>
                  <a:pt x="1506735" y="1506735"/>
                </a:lnTo>
                <a:lnTo>
                  <a:pt x="0" y="150673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8" name="Picture Placeholder 37"/>
          <p:cNvSpPr>
            <a:spLocks noGrp="1"/>
          </p:cNvSpPr>
          <p:nvPr>
            <p:ph type="pic" sz="quarter" idx="18" hasCustomPrompt="1"/>
          </p:nvPr>
        </p:nvSpPr>
        <p:spPr>
          <a:xfrm>
            <a:off x="4582145" y="4711915"/>
            <a:ext cx="3031759" cy="1506735"/>
          </a:xfrm>
          <a:custGeom>
            <a:avLst/>
            <a:gdLst>
              <a:gd name="connsiteX0" fmla="*/ 0 w 3031759"/>
              <a:gd name="connsiteY0" fmla="*/ 0 h 1506735"/>
              <a:gd name="connsiteX1" fmla="*/ 3031759 w 3031759"/>
              <a:gd name="connsiteY1" fmla="*/ 0 h 1506735"/>
              <a:gd name="connsiteX2" fmla="*/ 3031759 w 3031759"/>
              <a:gd name="connsiteY2" fmla="*/ 1506735 h 1506735"/>
              <a:gd name="connsiteX3" fmla="*/ 0 w 3031759"/>
              <a:gd name="connsiteY3" fmla="*/ 1506735 h 1506735"/>
            </a:gdLst>
            <a:ahLst/>
            <a:cxnLst>
              <a:cxn ang="0">
                <a:pos x="connsiteX0" y="connsiteY0"/>
              </a:cxn>
              <a:cxn ang="0">
                <a:pos x="connsiteX1" y="connsiteY1"/>
              </a:cxn>
              <a:cxn ang="0">
                <a:pos x="connsiteX2" y="connsiteY2"/>
              </a:cxn>
              <a:cxn ang="0">
                <a:pos x="connsiteX3" y="connsiteY3"/>
              </a:cxn>
            </a:cxnLst>
            <a:rect l="l" t="t" r="r" b="b"/>
            <a:pathLst>
              <a:path w="3031759" h="1506735">
                <a:moveTo>
                  <a:pt x="0" y="0"/>
                </a:moveTo>
                <a:lnTo>
                  <a:pt x="3031759" y="0"/>
                </a:lnTo>
                <a:lnTo>
                  <a:pt x="3031759" y="1506735"/>
                </a:lnTo>
                <a:lnTo>
                  <a:pt x="0" y="150673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9" name="Picture Placeholder 38"/>
          <p:cNvSpPr>
            <a:spLocks noGrp="1"/>
          </p:cNvSpPr>
          <p:nvPr>
            <p:ph type="pic" sz="quarter" idx="19" hasCustomPrompt="1"/>
          </p:nvPr>
        </p:nvSpPr>
        <p:spPr>
          <a:xfrm>
            <a:off x="7630169" y="3186891"/>
            <a:ext cx="3031759" cy="3031759"/>
          </a:xfrm>
          <a:custGeom>
            <a:avLst/>
            <a:gdLst>
              <a:gd name="connsiteX0" fmla="*/ 0 w 3031759"/>
              <a:gd name="connsiteY0" fmla="*/ 0 h 3031759"/>
              <a:gd name="connsiteX1" fmla="*/ 3031759 w 3031759"/>
              <a:gd name="connsiteY1" fmla="*/ 0 h 3031759"/>
              <a:gd name="connsiteX2" fmla="*/ 3031759 w 3031759"/>
              <a:gd name="connsiteY2" fmla="*/ 3031759 h 3031759"/>
              <a:gd name="connsiteX3" fmla="*/ 0 w 3031759"/>
              <a:gd name="connsiteY3" fmla="*/ 3031759 h 3031759"/>
            </a:gdLst>
            <a:ahLst/>
            <a:cxnLst>
              <a:cxn ang="0">
                <a:pos x="connsiteX0" y="connsiteY0"/>
              </a:cxn>
              <a:cxn ang="0">
                <a:pos x="connsiteX1" y="connsiteY1"/>
              </a:cxn>
              <a:cxn ang="0">
                <a:pos x="connsiteX2" y="connsiteY2"/>
              </a:cxn>
              <a:cxn ang="0">
                <a:pos x="connsiteX3" y="connsiteY3"/>
              </a:cxn>
            </a:cxnLst>
            <a:rect l="l" t="t" r="r" b="b"/>
            <a:pathLst>
              <a:path w="3031759" h="3031759">
                <a:moveTo>
                  <a:pt x="0" y="0"/>
                </a:moveTo>
                <a:lnTo>
                  <a:pt x="3031759" y="0"/>
                </a:lnTo>
                <a:lnTo>
                  <a:pt x="3031759" y="3031759"/>
                </a:lnTo>
                <a:lnTo>
                  <a:pt x="0" y="3031759"/>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8529170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2" name="Picture Placeholder 21"/>
          <p:cNvSpPr>
            <a:spLocks noGrp="1"/>
          </p:cNvSpPr>
          <p:nvPr>
            <p:ph type="pic" sz="quarter" idx="10" hasCustomPrompt="1"/>
          </p:nvPr>
        </p:nvSpPr>
        <p:spPr>
          <a:xfrm>
            <a:off x="5088467" y="1723651"/>
            <a:ext cx="2015067" cy="1344168"/>
          </a:xfrm>
          <a:custGeom>
            <a:avLst/>
            <a:gdLst>
              <a:gd name="connsiteX0" fmla="*/ 0 w 2015067"/>
              <a:gd name="connsiteY0" fmla="*/ 0 h 1344168"/>
              <a:gd name="connsiteX1" fmla="*/ 2015067 w 2015067"/>
              <a:gd name="connsiteY1" fmla="*/ 0 h 1344168"/>
              <a:gd name="connsiteX2" fmla="*/ 2015067 w 2015067"/>
              <a:gd name="connsiteY2" fmla="*/ 1344168 h 1344168"/>
              <a:gd name="connsiteX3" fmla="*/ 0 w 2015067"/>
              <a:gd name="connsiteY3" fmla="*/ 1344168 h 1344168"/>
            </a:gdLst>
            <a:ahLst/>
            <a:cxnLst>
              <a:cxn ang="0">
                <a:pos x="connsiteX0" y="connsiteY0"/>
              </a:cxn>
              <a:cxn ang="0">
                <a:pos x="connsiteX1" y="connsiteY1"/>
              </a:cxn>
              <a:cxn ang="0">
                <a:pos x="connsiteX2" y="connsiteY2"/>
              </a:cxn>
              <a:cxn ang="0">
                <a:pos x="connsiteX3" y="connsiteY3"/>
              </a:cxn>
            </a:cxnLst>
            <a:rect l="l" t="t" r="r" b="b"/>
            <a:pathLst>
              <a:path w="2015067" h="1344168">
                <a:moveTo>
                  <a:pt x="0" y="0"/>
                </a:moveTo>
                <a:lnTo>
                  <a:pt x="2015067" y="0"/>
                </a:lnTo>
                <a:lnTo>
                  <a:pt x="2015067" y="1344168"/>
                </a:lnTo>
                <a:lnTo>
                  <a:pt x="0" y="13441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3" name="Picture Placeholder 22"/>
          <p:cNvSpPr>
            <a:spLocks noGrp="1"/>
          </p:cNvSpPr>
          <p:nvPr>
            <p:ph type="pic" sz="quarter" idx="11" hasCustomPrompt="1"/>
          </p:nvPr>
        </p:nvSpPr>
        <p:spPr>
          <a:xfrm>
            <a:off x="9195401" y="1723651"/>
            <a:ext cx="2009049" cy="2707924"/>
          </a:xfrm>
          <a:custGeom>
            <a:avLst/>
            <a:gdLst>
              <a:gd name="connsiteX0" fmla="*/ 0 w 2009049"/>
              <a:gd name="connsiteY0" fmla="*/ 0 h 2707924"/>
              <a:gd name="connsiteX1" fmla="*/ 2009049 w 2009049"/>
              <a:gd name="connsiteY1" fmla="*/ 0 h 2707924"/>
              <a:gd name="connsiteX2" fmla="*/ 2009049 w 2009049"/>
              <a:gd name="connsiteY2" fmla="*/ 2707924 h 2707924"/>
              <a:gd name="connsiteX3" fmla="*/ 0 w 2009049"/>
              <a:gd name="connsiteY3" fmla="*/ 2707924 h 2707924"/>
            </a:gdLst>
            <a:ahLst/>
            <a:cxnLst>
              <a:cxn ang="0">
                <a:pos x="connsiteX0" y="connsiteY0"/>
              </a:cxn>
              <a:cxn ang="0">
                <a:pos x="connsiteX1" y="connsiteY1"/>
              </a:cxn>
              <a:cxn ang="0">
                <a:pos x="connsiteX2" y="connsiteY2"/>
              </a:cxn>
              <a:cxn ang="0">
                <a:pos x="connsiteX3" y="connsiteY3"/>
              </a:cxn>
            </a:cxnLst>
            <a:rect l="l" t="t" r="r" b="b"/>
            <a:pathLst>
              <a:path w="2009049" h="2707924">
                <a:moveTo>
                  <a:pt x="0" y="0"/>
                </a:moveTo>
                <a:lnTo>
                  <a:pt x="2009049" y="0"/>
                </a:lnTo>
                <a:lnTo>
                  <a:pt x="2009049" y="2707924"/>
                </a:lnTo>
                <a:lnTo>
                  <a:pt x="0" y="270792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4" name="Picture Placeholder 23"/>
          <p:cNvSpPr>
            <a:spLocks noGrp="1"/>
          </p:cNvSpPr>
          <p:nvPr>
            <p:ph type="pic" sz="quarter" idx="12" hasCustomPrompt="1"/>
          </p:nvPr>
        </p:nvSpPr>
        <p:spPr>
          <a:xfrm>
            <a:off x="994011" y="1723651"/>
            <a:ext cx="4059936" cy="2706624"/>
          </a:xfrm>
          <a:custGeom>
            <a:avLst/>
            <a:gdLst>
              <a:gd name="connsiteX0" fmla="*/ 0 w 4059936"/>
              <a:gd name="connsiteY0" fmla="*/ 0 h 2706624"/>
              <a:gd name="connsiteX1" fmla="*/ 4059936 w 4059936"/>
              <a:gd name="connsiteY1" fmla="*/ 0 h 2706624"/>
              <a:gd name="connsiteX2" fmla="*/ 4059936 w 4059936"/>
              <a:gd name="connsiteY2" fmla="*/ 2706624 h 2706624"/>
              <a:gd name="connsiteX3" fmla="*/ 0 w 4059936"/>
              <a:gd name="connsiteY3" fmla="*/ 2706624 h 2706624"/>
            </a:gdLst>
            <a:ahLst/>
            <a:cxnLst>
              <a:cxn ang="0">
                <a:pos x="connsiteX0" y="connsiteY0"/>
              </a:cxn>
              <a:cxn ang="0">
                <a:pos x="connsiteX1" y="connsiteY1"/>
              </a:cxn>
              <a:cxn ang="0">
                <a:pos x="connsiteX2" y="connsiteY2"/>
              </a:cxn>
              <a:cxn ang="0">
                <a:pos x="connsiteX3" y="connsiteY3"/>
              </a:cxn>
            </a:cxnLst>
            <a:rect l="l" t="t" r="r" b="b"/>
            <a:pathLst>
              <a:path w="4059936" h="2706624">
                <a:moveTo>
                  <a:pt x="0" y="0"/>
                </a:moveTo>
                <a:lnTo>
                  <a:pt x="4059936" y="0"/>
                </a:lnTo>
                <a:lnTo>
                  <a:pt x="4059936" y="2706624"/>
                </a:lnTo>
                <a:lnTo>
                  <a:pt x="0" y="270662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5" name="Picture Placeholder 24"/>
          <p:cNvSpPr>
            <a:spLocks noGrp="1"/>
          </p:cNvSpPr>
          <p:nvPr>
            <p:ph type="pic" sz="quarter" idx="13" hasCustomPrompt="1"/>
          </p:nvPr>
        </p:nvSpPr>
        <p:spPr>
          <a:xfrm>
            <a:off x="7141189" y="1723651"/>
            <a:ext cx="2015067" cy="1344168"/>
          </a:xfrm>
          <a:custGeom>
            <a:avLst/>
            <a:gdLst>
              <a:gd name="connsiteX0" fmla="*/ 0 w 2015067"/>
              <a:gd name="connsiteY0" fmla="*/ 0 h 1344168"/>
              <a:gd name="connsiteX1" fmla="*/ 2015067 w 2015067"/>
              <a:gd name="connsiteY1" fmla="*/ 0 h 1344168"/>
              <a:gd name="connsiteX2" fmla="*/ 2015067 w 2015067"/>
              <a:gd name="connsiteY2" fmla="*/ 1344168 h 1344168"/>
              <a:gd name="connsiteX3" fmla="*/ 0 w 2015067"/>
              <a:gd name="connsiteY3" fmla="*/ 1344168 h 1344168"/>
            </a:gdLst>
            <a:ahLst/>
            <a:cxnLst>
              <a:cxn ang="0">
                <a:pos x="connsiteX0" y="connsiteY0"/>
              </a:cxn>
              <a:cxn ang="0">
                <a:pos x="connsiteX1" y="connsiteY1"/>
              </a:cxn>
              <a:cxn ang="0">
                <a:pos x="connsiteX2" y="connsiteY2"/>
              </a:cxn>
              <a:cxn ang="0">
                <a:pos x="connsiteX3" y="connsiteY3"/>
              </a:cxn>
            </a:cxnLst>
            <a:rect l="l" t="t" r="r" b="b"/>
            <a:pathLst>
              <a:path w="2015067" h="1344168">
                <a:moveTo>
                  <a:pt x="0" y="0"/>
                </a:moveTo>
                <a:lnTo>
                  <a:pt x="2015067" y="0"/>
                </a:lnTo>
                <a:lnTo>
                  <a:pt x="2015067" y="1344168"/>
                </a:lnTo>
                <a:lnTo>
                  <a:pt x="0" y="13441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6" name="Picture Placeholder 25"/>
          <p:cNvSpPr>
            <a:spLocks noGrp="1"/>
          </p:cNvSpPr>
          <p:nvPr>
            <p:ph type="pic" sz="quarter" idx="14" hasCustomPrompt="1"/>
          </p:nvPr>
        </p:nvSpPr>
        <p:spPr>
          <a:xfrm>
            <a:off x="994011" y="4459687"/>
            <a:ext cx="2015067" cy="1344168"/>
          </a:xfrm>
          <a:custGeom>
            <a:avLst/>
            <a:gdLst>
              <a:gd name="connsiteX0" fmla="*/ 0 w 2015067"/>
              <a:gd name="connsiteY0" fmla="*/ 0 h 1344168"/>
              <a:gd name="connsiteX1" fmla="*/ 2015067 w 2015067"/>
              <a:gd name="connsiteY1" fmla="*/ 0 h 1344168"/>
              <a:gd name="connsiteX2" fmla="*/ 2015067 w 2015067"/>
              <a:gd name="connsiteY2" fmla="*/ 1344168 h 1344168"/>
              <a:gd name="connsiteX3" fmla="*/ 0 w 2015067"/>
              <a:gd name="connsiteY3" fmla="*/ 1344168 h 1344168"/>
            </a:gdLst>
            <a:ahLst/>
            <a:cxnLst>
              <a:cxn ang="0">
                <a:pos x="connsiteX0" y="connsiteY0"/>
              </a:cxn>
              <a:cxn ang="0">
                <a:pos x="connsiteX1" y="connsiteY1"/>
              </a:cxn>
              <a:cxn ang="0">
                <a:pos x="connsiteX2" y="connsiteY2"/>
              </a:cxn>
              <a:cxn ang="0">
                <a:pos x="connsiteX3" y="connsiteY3"/>
              </a:cxn>
            </a:cxnLst>
            <a:rect l="l" t="t" r="r" b="b"/>
            <a:pathLst>
              <a:path w="2015067" h="1344168">
                <a:moveTo>
                  <a:pt x="0" y="0"/>
                </a:moveTo>
                <a:lnTo>
                  <a:pt x="2015067" y="0"/>
                </a:lnTo>
                <a:lnTo>
                  <a:pt x="2015067" y="1344168"/>
                </a:lnTo>
                <a:lnTo>
                  <a:pt x="0" y="13441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7" name="Picture Placeholder 26"/>
          <p:cNvSpPr>
            <a:spLocks noGrp="1"/>
          </p:cNvSpPr>
          <p:nvPr>
            <p:ph type="pic" sz="quarter" idx="15" hasCustomPrompt="1"/>
          </p:nvPr>
        </p:nvSpPr>
        <p:spPr>
          <a:xfrm>
            <a:off x="3038413" y="4459687"/>
            <a:ext cx="2015067" cy="1344168"/>
          </a:xfrm>
          <a:custGeom>
            <a:avLst/>
            <a:gdLst>
              <a:gd name="connsiteX0" fmla="*/ 0 w 2015067"/>
              <a:gd name="connsiteY0" fmla="*/ 0 h 1344168"/>
              <a:gd name="connsiteX1" fmla="*/ 2015067 w 2015067"/>
              <a:gd name="connsiteY1" fmla="*/ 0 h 1344168"/>
              <a:gd name="connsiteX2" fmla="*/ 2015067 w 2015067"/>
              <a:gd name="connsiteY2" fmla="*/ 1344168 h 1344168"/>
              <a:gd name="connsiteX3" fmla="*/ 0 w 2015067"/>
              <a:gd name="connsiteY3" fmla="*/ 1344168 h 1344168"/>
            </a:gdLst>
            <a:ahLst/>
            <a:cxnLst>
              <a:cxn ang="0">
                <a:pos x="connsiteX0" y="connsiteY0"/>
              </a:cxn>
              <a:cxn ang="0">
                <a:pos x="connsiteX1" y="connsiteY1"/>
              </a:cxn>
              <a:cxn ang="0">
                <a:pos x="connsiteX2" y="connsiteY2"/>
              </a:cxn>
              <a:cxn ang="0">
                <a:pos x="connsiteX3" y="connsiteY3"/>
              </a:cxn>
            </a:cxnLst>
            <a:rect l="l" t="t" r="r" b="b"/>
            <a:pathLst>
              <a:path w="2015067" h="1344168">
                <a:moveTo>
                  <a:pt x="0" y="0"/>
                </a:moveTo>
                <a:lnTo>
                  <a:pt x="2015067" y="0"/>
                </a:lnTo>
                <a:lnTo>
                  <a:pt x="2015067" y="1344168"/>
                </a:lnTo>
                <a:lnTo>
                  <a:pt x="0" y="13441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8" name="Picture Placeholder 27"/>
          <p:cNvSpPr>
            <a:spLocks noGrp="1"/>
          </p:cNvSpPr>
          <p:nvPr>
            <p:ph type="pic" sz="quarter" idx="16" hasCustomPrompt="1"/>
          </p:nvPr>
        </p:nvSpPr>
        <p:spPr>
          <a:xfrm>
            <a:off x="9192010" y="4459687"/>
            <a:ext cx="2015067" cy="1344168"/>
          </a:xfrm>
          <a:custGeom>
            <a:avLst/>
            <a:gdLst>
              <a:gd name="connsiteX0" fmla="*/ 0 w 2015067"/>
              <a:gd name="connsiteY0" fmla="*/ 0 h 1344168"/>
              <a:gd name="connsiteX1" fmla="*/ 2015067 w 2015067"/>
              <a:gd name="connsiteY1" fmla="*/ 0 h 1344168"/>
              <a:gd name="connsiteX2" fmla="*/ 2015067 w 2015067"/>
              <a:gd name="connsiteY2" fmla="*/ 1344168 h 1344168"/>
              <a:gd name="connsiteX3" fmla="*/ 0 w 2015067"/>
              <a:gd name="connsiteY3" fmla="*/ 1344168 h 1344168"/>
            </a:gdLst>
            <a:ahLst/>
            <a:cxnLst>
              <a:cxn ang="0">
                <a:pos x="connsiteX0" y="connsiteY0"/>
              </a:cxn>
              <a:cxn ang="0">
                <a:pos x="connsiteX1" y="connsiteY1"/>
              </a:cxn>
              <a:cxn ang="0">
                <a:pos x="connsiteX2" y="connsiteY2"/>
              </a:cxn>
              <a:cxn ang="0">
                <a:pos x="connsiteX3" y="connsiteY3"/>
              </a:cxn>
            </a:cxnLst>
            <a:rect l="l" t="t" r="r" b="b"/>
            <a:pathLst>
              <a:path w="2015067" h="1344168">
                <a:moveTo>
                  <a:pt x="0" y="0"/>
                </a:moveTo>
                <a:lnTo>
                  <a:pt x="2015067" y="0"/>
                </a:lnTo>
                <a:lnTo>
                  <a:pt x="2015067" y="1344168"/>
                </a:lnTo>
                <a:lnTo>
                  <a:pt x="0" y="13441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9" name="Picture Placeholder 28"/>
          <p:cNvSpPr>
            <a:spLocks noGrp="1"/>
          </p:cNvSpPr>
          <p:nvPr>
            <p:ph type="pic" sz="quarter" idx="17" hasCustomPrompt="1"/>
          </p:nvPr>
        </p:nvSpPr>
        <p:spPr>
          <a:xfrm>
            <a:off x="5090612" y="3091670"/>
            <a:ext cx="4059936" cy="2706624"/>
          </a:xfrm>
          <a:custGeom>
            <a:avLst/>
            <a:gdLst>
              <a:gd name="connsiteX0" fmla="*/ 0 w 4059936"/>
              <a:gd name="connsiteY0" fmla="*/ 0 h 2706624"/>
              <a:gd name="connsiteX1" fmla="*/ 4059936 w 4059936"/>
              <a:gd name="connsiteY1" fmla="*/ 0 h 2706624"/>
              <a:gd name="connsiteX2" fmla="*/ 4059936 w 4059936"/>
              <a:gd name="connsiteY2" fmla="*/ 2706624 h 2706624"/>
              <a:gd name="connsiteX3" fmla="*/ 0 w 4059936"/>
              <a:gd name="connsiteY3" fmla="*/ 2706624 h 2706624"/>
            </a:gdLst>
            <a:ahLst/>
            <a:cxnLst>
              <a:cxn ang="0">
                <a:pos x="connsiteX0" y="connsiteY0"/>
              </a:cxn>
              <a:cxn ang="0">
                <a:pos x="connsiteX1" y="connsiteY1"/>
              </a:cxn>
              <a:cxn ang="0">
                <a:pos x="connsiteX2" y="connsiteY2"/>
              </a:cxn>
              <a:cxn ang="0">
                <a:pos x="connsiteX3" y="connsiteY3"/>
              </a:cxn>
            </a:cxnLst>
            <a:rect l="l" t="t" r="r" b="b"/>
            <a:pathLst>
              <a:path w="4059936" h="2706624">
                <a:moveTo>
                  <a:pt x="0" y="0"/>
                </a:moveTo>
                <a:lnTo>
                  <a:pt x="4059936" y="0"/>
                </a:lnTo>
                <a:lnTo>
                  <a:pt x="4059936" y="2706624"/>
                </a:lnTo>
                <a:lnTo>
                  <a:pt x="0" y="270662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71" name="TextBox 70"/>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72" name="TextBox 71"/>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73" name="Oval 72"/>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74" name="TextBox 73"/>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75" name="Group 74"/>
          <p:cNvGrpSpPr>
            <a:grpSpLocks noChangeAspect="1"/>
          </p:cNvGrpSpPr>
          <p:nvPr userDrawn="1"/>
        </p:nvGrpSpPr>
        <p:grpSpPr>
          <a:xfrm>
            <a:off x="730386" y="6290297"/>
            <a:ext cx="466344" cy="476757"/>
            <a:chOff x="3680840" y="1619251"/>
            <a:chExt cx="3742311" cy="3825876"/>
          </a:xfrm>
        </p:grpSpPr>
        <p:sp>
          <p:nvSpPr>
            <p:cNvPr id="76"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6623154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990600" y="1774201"/>
            <a:ext cx="4715214" cy="3144743"/>
          </a:xfrm>
          <a:custGeom>
            <a:avLst/>
            <a:gdLst>
              <a:gd name="connsiteX0" fmla="*/ 0 w 4715214"/>
              <a:gd name="connsiteY0" fmla="*/ 0 h 3144743"/>
              <a:gd name="connsiteX1" fmla="*/ 4715214 w 4715214"/>
              <a:gd name="connsiteY1" fmla="*/ 0 h 3144743"/>
              <a:gd name="connsiteX2" fmla="*/ 4715214 w 4715214"/>
              <a:gd name="connsiteY2" fmla="*/ 3144743 h 3144743"/>
              <a:gd name="connsiteX3" fmla="*/ 0 w 4715214"/>
              <a:gd name="connsiteY3" fmla="*/ 3144743 h 3144743"/>
            </a:gdLst>
            <a:ahLst/>
            <a:cxnLst>
              <a:cxn ang="0">
                <a:pos x="connsiteX0" y="connsiteY0"/>
              </a:cxn>
              <a:cxn ang="0">
                <a:pos x="connsiteX1" y="connsiteY1"/>
              </a:cxn>
              <a:cxn ang="0">
                <a:pos x="connsiteX2" y="connsiteY2"/>
              </a:cxn>
              <a:cxn ang="0">
                <a:pos x="connsiteX3" y="connsiteY3"/>
              </a:cxn>
            </a:cxnLst>
            <a:rect l="l" t="t" r="r" b="b"/>
            <a:pathLst>
              <a:path w="4715214" h="3144743">
                <a:moveTo>
                  <a:pt x="0" y="0"/>
                </a:moveTo>
                <a:lnTo>
                  <a:pt x="4715214" y="0"/>
                </a:lnTo>
                <a:lnTo>
                  <a:pt x="4715214" y="3144743"/>
                </a:lnTo>
                <a:lnTo>
                  <a:pt x="0" y="3144743"/>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7" name="Picture Placeholder 6"/>
          <p:cNvSpPr>
            <a:spLocks noGrp="1"/>
          </p:cNvSpPr>
          <p:nvPr>
            <p:ph type="pic" sz="quarter" idx="11" hasCustomPrompt="1"/>
          </p:nvPr>
        </p:nvSpPr>
        <p:spPr>
          <a:xfrm>
            <a:off x="6486186" y="1774201"/>
            <a:ext cx="4715214" cy="3144743"/>
          </a:xfrm>
          <a:custGeom>
            <a:avLst/>
            <a:gdLst>
              <a:gd name="connsiteX0" fmla="*/ 0 w 4715214"/>
              <a:gd name="connsiteY0" fmla="*/ 0 h 3144743"/>
              <a:gd name="connsiteX1" fmla="*/ 4715214 w 4715214"/>
              <a:gd name="connsiteY1" fmla="*/ 0 h 3144743"/>
              <a:gd name="connsiteX2" fmla="*/ 4715214 w 4715214"/>
              <a:gd name="connsiteY2" fmla="*/ 3144743 h 3144743"/>
              <a:gd name="connsiteX3" fmla="*/ 0 w 4715214"/>
              <a:gd name="connsiteY3" fmla="*/ 3144743 h 3144743"/>
            </a:gdLst>
            <a:ahLst/>
            <a:cxnLst>
              <a:cxn ang="0">
                <a:pos x="connsiteX0" y="connsiteY0"/>
              </a:cxn>
              <a:cxn ang="0">
                <a:pos x="connsiteX1" y="connsiteY1"/>
              </a:cxn>
              <a:cxn ang="0">
                <a:pos x="connsiteX2" y="connsiteY2"/>
              </a:cxn>
              <a:cxn ang="0">
                <a:pos x="connsiteX3" y="connsiteY3"/>
              </a:cxn>
            </a:cxnLst>
            <a:rect l="l" t="t" r="r" b="b"/>
            <a:pathLst>
              <a:path w="4715214" h="3144743">
                <a:moveTo>
                  <a:pt x="0" y="0"/>
                </a:moveTo>
                <a:lnTo>
                  <a:pt x="4715214" y="0"/>
                </a:lnTo>
                <a:lnTo>
                  <a:pt x="4715214" y="3144743"/>
                </a:lnTo>
                <a:lnTo>
                  <a:pt x="0" y="3144743"/>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9" name="TextBox 48"/>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0" name="TextBox 49"/>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1" name="Oval 50"/>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2" name="TextBox 51"/>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3" name="Group 52"/>
          <p:cNvGrpSpPr>
            <a:grpSpLocks noChangeAspect="1"/>
          </p:cNvGrpSpPr>
          <p:nvPr userDrawn="1"/>
        </p:nvGrpSpPr>
        <p:grpSpPr>
          <a:xfrm>
            <a:off x="730386" y="6290297"/>
            <a:ext cx="466344" cy="476757"/>
            <a:chOff x="3680840" y="1619251"/>
            <a:chExt cx="3742311" cy="3825876"/>
          </a:xfrm>
        </p:grpSpPr>
        <p:sp>
          <p:nvSpPr>
            <p:cNvPr id="54"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4804493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979664" y="1974262"/>
            <a:ext cx="3114472" cy="3099816"/>
          </a:xfrm>
          <a:custGeom>
            <a:avLst/>
            <a:gdLst>
              <a:gd name="connsiteX0" fmla="*/ 0 w 3114472"/>
              <a:gd name="connsiteY0" fmla="*/ 0 h 3099816"/>
              <a:gd name="connsiteX1" fmla="*/ 3114472 w 3114472"/>
              <a:gd name="connsiteY1" fmla="*/ 0 h 3099816"/>
              <a:gd name="connsiteX2" fmla="*/ 3114472 w 3114472"/>
              <a:gd name="connsiteY2" fmla="*/ 3099816 h 3099816"/>
              <a:gd name="connsiteX3" fmla="*/ 0 w 3114472"/>
              <a:gd name="connsiteY3" fmla="*/ 3099816 h 3099816"/>
            </a:gdLst>
            <a:ahLst/>
            <a:cxnLst>
              <a:cxn ang="0">
                <a:pos x="connsiteX0" y="connsiteY0"/>
              </a:cxn>
              <a:cxn ang="0">
                <a:pos x="connsiteX1" y="connsiteY1"/>
              </a:cxn>
              <a:cxn ang="0">
                <a:pos x="connsiteX2" y="connsiteY2"/>
              </a:cxn>
              <a:cxn ang="0">
                <a:pos x="connsiteX3" y="connsiteY3"/>
              </a:cxn>
            </a:cxnLst>
            <a:rect l="l" t="t" r="r" b="b"/>
            <a:pathLst>
              <a:path w="3114472" h="3099816">
                <a:moveTo>
                  <a:pt x="0" y="0"/>
                </a:moveTo>
                <a:lnTo>
                  <a:pt x="3114472" y="0"/>
                </a:lnTo>
                <a:lnTo>
                  <a:pt x="3114472" y="3099816"/>
                </a:lnTo>
                <a:lnTo>
                  <a:pt x="0" y="309981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8" name="Picture Placeholder 7"/>
          <p:cNvSpPr>
            <a:spLocks noGrp="1"/>
          </p:cNvSpPr>
          <p:nvPr>
            <p:ph type="pic" sz="quarter" idx="11" hasCustomPrompt="1"/>
          </p:nvPr>
        </p:nvSpPr>
        <p:spPr>
          <a:xfrm>
            <a:off x="4533296" y="1974262"/>
            <a:ext cx="3114472" cy="3099816"/>
          </a:xfrm>
          <a:custGeom>
            <a:avLst/>
            <a:gdLst>
              <a:gd name="connsiteX0" fmla="*/ 0 w 3114472"/>
              <a:gd name="connsiteY0" fmla="*/ 0 h 3099816"/>
              <a:gd name="connsiteX1" fmla="*/ 3114472 w 3114472"/>
              <a:gd name="connsiteY1" fmla="*/ 0 h 3099816"/>
              <a:gd name="connsiteX2" fmla="*/ 3114472 w 3114472"/>
              <a:gd name="connsiteY2" fmla="*/ 3099816 h 3099816"/>
              <a:gd name="connsiteX3" fmla="*/ 0 w 3114472"/>
              <a:gd name="connsiteY3" fmla="*/ 3099816 h 3099816"/>
            </a:gdLst>
            <a:ahLst/>
            <a:cxnLst>
              <a:cxn ang="0">
                <a:pos x="connsiteX0" y="connsiteY0"/>
              </a:cxn>
              <a:cxn ang="0">
                <a:pos x="connsiteX1" y="connsiteY1"/>
              </a:cxn>
              <a:cxn ang="0">
                <a:pos x="connsiteX2" y="connsiteY2"/>
              </a:cxn>
              <a:cxn ang="0">
                <a:pos x="connsiteX3" y="connsiteY3"/>
              </a:cxn>
            </a:cxnLst>
            <a:rect l="l" t="t" r="r" b="b"/>
            <a:pathLst>
              <a:path w="3114472" h="3099816">
                <a:moveTo>
                  <a:pt x="0" y="0"/>
                </a:moveTo>
                <a:lnTo>
                  <a:pt x="3114472" y="0"/>
                </a:lnTo>
                <a:lnTo>
                  <a:pt x="3114472" y="3099816"/>
                </a:lnTo>
                <a:lnTo>
                  <a:pt x="0" y="309981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9" name="Picture Placeholder 8"/>
          <p:cNvSpPr>
            <a:spLocks noGrp="1"/>
          </p:cNvSpPr>
          <p:nvPr>
            <p:ph type="pic" sz="quarter" idx="12" hasCustomPrompt="1"/>
          </p:nvPr>
        </p:nvSpPr>
        <p:spPr>
          <a:xfrm>
            <a:off x="8086928" y="1974262"/>
            <a:ext cx="3114472" cy="3099816"/>
          </a:xfrm>
          <a:custGeom>
            <a:avLst/>
            <a:gdLst>
              <a:gd name="connsiteX0" fmla="*/ 0 w 3114472"/>
              <a:gd name="connsiteY0" fmla="*/ 0 h 3099816"/>
              <a:gd name="connsiteX1" fmla="*/ 3114472 w 3114472"/>
              <a:gd name="connsiteY1" fmla="*/ 0 h 3099816"/>
              <a:gd name="connsiteX2" fmla="*/ 3114472 w 3114472"/>
              <a:gd name="connsiteY2" fmla="*/ 3099816 h 3099816"/>
              <a:gd name="connsiteX3" fmla="*/ 0 w 3114472"/>
              <a:gd name="connsiteY3" fmla="*/ 3099816 h 3099816"/>
            </a:gdLst>
            <a:ahLst/>
            <a:cxnLst>
              <a:cxn ang="0">
                <a:pos x="connsiteX0" y="connsiteY0"/>
              </a:cxn>
              <a:cxn ang="0">
                <a:pos x="connsiteX1" y="connsiteY1"/>
              </a:cxn>
              <a:cxn ang="0">
                <a:pos x="connsiteX2" y="connsiteY2"/>
              </a:cxn>
              <a:cxn ang="0">
                <a:pos x="connsiteX3" y="connsiteY3"/>
              </a:cxn>
            </a:cxnLst>
            <a:rect l="l" t="t" r="r" b="b"/>
            <a:pathLst>
              <a:path w="3114472" h="3099816">
                <a:moveTo>
                  <a:pt x="0" y="0"/>
                </a:moveTo>
                <a:lnTo>
                  <a:pt x="3114472" y="0"/>
                </a:lnTo>
                <a:lnTo>
                  <a:pt x="3114472" y="3099816"/>
                </a:lnTo>
                <a:lnTo>
                  <a:pt x="0" y="309981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1" name="TextBox 50"/>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2" name="TextBox 51"/>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3" name="Oval 52"/>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4" name="TextBox 53"/>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5" name="Group 54"/>
          <p:cNvGrpSpPr>
            <a:grpSpLocks noChangeAspect="1"/>
          </p:cNvGrpSpPr>
          <p:nvPr userDrawn="1"/>
        </p:nvGrpSpPr>
        <p:grpSpPr>
          <a:xfrm>
            <a:off x="730386" y="6290297"/>
            <a:ext cx="466344" cy="476757"/>
            <a:chOff x="3680840" y="1619251"/>
            <a:chExt cx="3742311" cy="3825876"/>
          </a:xfrm>
        </p:grpSpPr>
        <p:sp>
          <p:nvSpPr>
            <p:cNvPr id="56"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0411577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hasCustomPrompt="1"/>
          </p:nvPr>
        </p:nvSpPr>
        <p:spPr>
          <a:xfrm>
            <a:off x="8051068" y="1660554"/>
            <a:ext cx="3150333" cy="1773333"/>
          </a:xfrm>
          <a:custGeom>
            <a:avLst/>
            <a:gdLst>
              <a:gd name="connsiteX0" fmla="*/ 0 w 3150333"/>
              <a:gd name="connsiteY0" fmla="*/ 0 h 1773333"/>
              <a:gd name="connsiteX1" fmla="*/ 3150333 w 3150333"/>
              <a:gd name="connsiteY1" fmla="*/ 0 h 1773333"/>
              <a:gd name="connsiteX2" fmla="*/ 3150333 w 3150333"/>
              <a:gd name="connsiteY2" fmla="*/ 1773333 h 1773333"/>
              <a:gd name="connsiteX3" fmla="*/ 0 w 3150333"/>
              <a:gd name="connsiteY3" fmla="*/ 1773333 h 1773333"/>
            </a:gdLst>
            <a:ahLst/>
            <a:cxnLst>
              <a:cxn ang="0">
                <a:pos x="connsiteX0" y="connsiteY0"/>
              </a:cxn>
              <a:cxn ang="0">
                <a:pos x="connsiteX1" y="connsiteY1"/>
              </a:cxn>
              <a:cxn ang="0">
                <a:pos x="connsiteX2" y="connsiteY2"/>
              </a:cxn>
              <a:cxn ang="0">
                <a:pos x="connsiteX3" y="connsiteY3"/>
              </a:cxn>
            </a:cxnLst>
            <a:rect l="l" t="t" r="r" b="b"/>
            <a:pathLst>
              <a:path w="3150333" h="1773333">
                <a:moveTo>
                  <a:pt x="0" y="0"/>
                </a:moveTo>
                <a:lnTo>
                  <a:pt x="3150333" y="0"/>
                </a:lnTo>
                <a:lnTo>
                  <a:pt x="3150333" y="1773333"/>
                </a:lnTo>
                <a:lnTo>
                  <a:pt x="0" y="1773333"/>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2" hasCustomPrompt="1"/>
          </p:nvPr>
        </p:nvSpPr>
        <p:spPr>
          <a:xfrm>
            <a:off x="4520835" y="1660554"/>
            <a:ext cx="3150333" cy="1773333"/>
          </a:xfrm>
          <a:custGeom>
            <a:avLst/>
            <a:gdLst>
              <a:gd name="connsiteX0" fmla="*/ 0 w 3150333"/>
              <a:gd name="connsiteY0" fmla="*/ 0 h 1773333"/>
              <a:gd name="connsiteX1" fmla="*/ 3150333 w 3150333"/>
              <a:gd name="connsiteY1" fmla="*/ 0 h 1773333"/>
              <a:gd name="connsiteX2" fmla="*/ 3150333 w 3150333"/>
              <a:gd name="connsiteY2" fmla="*/ 1773333 h 1773333"/>
              <a:gd name="connsiteX3" fmla="*/ 0 w 3150333"/>
              <a:gd name="connsiteY3" fmla="*/ 1773333 h 1773333"/>
            </a:gdLst>
            <a:ahLst/>
            <a:cxnLst>
              <a:cxn ang="0">
                <a:pos x="connsiteX0" y="connsiteY0"/>
              </a:cxn>
              <a:cxn ang="0">
                <a:pos x="connsiteX1" y="connsiteY1"/>
              </a:cxn>
              <a:cxn ang="0">
                <a:pos x="connsiteX2" y="connsiteY2"/>
              </a:cxn>
              <a:cxn ang="0">
                <a:pos x="connsiteX3" y="connsiteY3"/>
              </a:cxn>
            </a:cxnLst>
            <a:rect l="l" t="t" r="r" b="b"/>
            <a:pathLst>
              <a:path w="3150333" h="1773333">
                <a:moveTo>
                  <a:pt x="0" y="0"/>
                </a:moveTo>
                <a:lnTo>
                  <a:pt x="3150333" y="0"/>
                </a:lnTo>
                <a:lnTo>
                  <a:pt x="3150333" y="1773333"/>
                </a:lnTo>
                <a:lnTo>
                  <a:pt x="0" y="1773333"/>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2" name="Picture Placeholder 11"/>
          <p:cNvSpPr>
            <a:spLocks noGrp="1"/>
          </p:cNvSpPr>
          <p:nvPr>
            <p:ph type="pic" sz="quarter" idx="10" hasCustomPrompt="1"/>
          </p:nvPr>
        </p:nvSpPr>
        <p:spPr>
          <a:xfrm>
            <a:off x="990601" y="1659949"/>
            <a:ext cx="3150333" cy="1773332"/>
          </a:xfrm>
          <a:custGeom>
            <a:avLst/>
            <a:gdLst>
              <a:gd name="connsiteX0" fmla="*/ 0 w 3150333"/>
              <a:gd name="connsiteY0" fmla="*/ 0 h 1773332"/>
              <a:gd name="connsiteX1" fmla="*/ 3150333 w 3150333"/>
              <a:gd name="connsiteY1" fmla="*/ 0 h 1773332"/>
              <a:gd name="connsiteX2" fmla="*/ 3150333 w 3150333"/>
              <a:gd name="connsiteY2" fmla="*/ 1773332 h 1773332"/>
              <a:gd name="connsiteX3" fmla="*/ 0 w 3150333"/>
              <a:gd name="connsiteY3" fmla="*/ 1773332 h 1773332"/>
            </a:gdLst>
            <a:ahLst/>
            <a:cxnLst>
              <a:cxn ang="0">
                <a:pos x="connsiteX0" y="connsiteY0"/>
              </a:cxn>
              <a:cxn ang="0">
                <a:pos x="connsiteX1" y="connsiteY1"/>
              </a:cxn>
              <a:cxn ang="0">
                <a:pos x="connsiteX2" y="connsiteY2"/>
              </a:cxn>
              <a:cxn ang="0">
                <a:pos x="connsiteX3" y="connsiteY3"/>
              </a:cxn>
            </a:cxnLst>
            <a:rect l="l" t="t" r="r" b="b"/>
            <a:pathLst>
              <a:path w="3150333" h="1773332">
                <a:moveTo>
                  <a:pt x="0" y="0"/>
                </a:moveTo>
                <a:lnTo>
                  <a:pt x="3150333" y="0"/>
                </a:lnTo>
                <a:lnTo>
                  <a:pt x="3150333" y="1773332"/>
                </a:lnTo>
                <a:lnTo>
                  <a:pt x="0" y="177333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3" hasCustomPrompt="1"/>
          </p:nvPr>
        </p:nvSpPr>
        <p:spPr>
          <a:xfrm>
            <a:off x="8051068" y="4085436"/>
            <a:ext cx="3150333" cy="1773333"/>
          </a:xfrm>
          <a:custGeom>
            <a:avLst/>
            <a:gdLst>
              <a:gd name="connsiteX0" fmla="*/ 0 w 3150333"/>
              <a:gd name="connsiteY0" fmla="*/ 0 h 1773333"/>
              <a:gd name="connsiteX1" fmla="*/ 3150333 w 3150333"/>
              <a:gd name="connsiteY1" fmla="*/ 0 h 1773333"/>
              <a:gd name="connsiteX2" fmla="*/ 3150333 w 3150333"/>
              <a:gd name="connsiteY2" fmla="*/ 1773333 h 1773333"/>
              <a:gd name="connsiteX3" fmla="*/ 0 w 3150333"/>
              <a:gd name="connsiteY3" fmla="*/ 1773333 h 1773333"/>
            </a:gdLst>
            <a:ahLst/>
            <a:cxnLst>
              <a:cxn ang="0">
                <a:pos x="connsiteX0" y="connsiteY0"/>
              </a:cxn>
              <a:cxn ang="0">
                <a:pos x="connsiteX1" y="connsiteY1"/>
              </a:cxn>
              <a:cxn ang="0">
                <a:pos x="connsiteX2" y="connsiteY2"/>
              </a:cxn>
              <a:cxn ang="0">
                <a:pos x="connsiteX3" y="connsiteY3"/>
              </a:cxn>
            </a:cxnLst>
            <a:rect l="l" t="t" r="r" b="b"/>
            <a:pathLst>
              <a:path w="3150333" h="1773333">
                <a:moveTo>
                  <a:pt x="0" y="0"/>
                </a:moveTo>
                <a:lnTo>
                  <a:pt x="3150333" y="0"/>
                </a:lnTo>
                <a:lnTo>
                  <a:pt x="3150333" y="1773333"/>
                </a:lnTo>
                <a:lnTo>
                  <a:pt x="0" y="1773333"/>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6" name="Picture Placeholder 15"/>
          <p:cNvSpPr>
            <a:spLocks noGrp="1"/>
          </p:cNvSpPr>
          <p:nvPr>
            <p:ph type="pic" sz="quarter" idx="14" hasCustomPrompt="1"/>
          </p:nvPr>
        </p:nvSpPr>
        <p:spPr>
          <a:xfrm>
            <a:off x="4520835" y="4085436"/>
            <a:ext cx="3150333" cy="1773333"/>
          </a:xfrm>
          <a:custGeom>
            <a:avLst/>
            <a:gdLst>
              <a:gd name="connsiteX0" fmla="*/ 0 w 3150333"/>
              <a:gd name="connsiteY0" fmla="*/ 0 h 1773333"/>
              <a:gd name="connsiteX1" fmla="*/ 3150333 w 3150333"/>
              <a:gd name="connsiteY1" fmla="*/ 0 h 1773333"/>
              <a:gd name="connsiteX2" fmla="*/ 3150333 w 3150333"/>
              <a:gd name="connsiteY2" fmla="*/ 1773333 h 1773333"/>
              <a:gd name="connsiteX3" fmla="*/ 0 w 3150333"/>
              <a:gd name="connsiteY3" fmla="*/ 1773333 h 1773333"/>
            </a:gdLst>
            <a:ahLst/>
            <a:cxnLst>
              <a:cxn ang="0">
                <a:pos x="connsiteX0" y="connsiteY0"/>
              </a:cxn>
              <a:cxn ang="0">
                <a:pos x="connsiteX1" y="connsiteY1"/>
              </a:cxn>
              <a:cxn ang="0">
                <a:pos x="connsiteX2" y="connsiteY2"/>
              </a:cxn>
              <a:cxn ang="0">
                <a:pos x="connsiteX3" y="connsiteY3"/>
              </a:cxn>
            </a:cxnLst>
            <a:rect l="l" t="t" r="r" b="b"/>
            <a:pathLst>
              <a:path w="3150333" h="1773333">
                <a:moveTo>
                  <a:pt x="0" y="0"/>
                </a:moveTo>
                <a:lnTo>
                  <a:pt x="3150333" y="0"/>
                </a:lnTo>
                <a:lnTo>
                  <a:pt x="3150333" y="1773333"/>
                </a:lnTo>
                <a:lnTo>
                  <a:pt x="0" y="1773333"/>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7" name="Picture Placeholder 16"/>
          <p:cNvSpPr>
            <a:spLocks noGrp="1"/>
          </p:cNvSpPr>
          <p:nvPr>
            <p:ph type="pic" sz="quarter" idx="15" hasCustomPrompt="1"/>
          </p:nvPr>
        </p:nvSpPr>
        <p:spPr>
          <a:xfrm>
            <a:off x="990601" y="4085437"/>
            <a:ext cx="3150333" cy="1773332"/>
          </a:xfrm>
          <a:custGeom>
            <a:avLst/>
            <a:gdLst>
              <a:gd name="connsiteX0" fmla="*/ 0 w 3150333"/>
              <a:gd name="connsiteY0" fmla="*/ 0 h 1773332"/>
              <a:gd name="connsiteX1" fmla="*/ 3150333 w 3150333"/>
              <a:gd name="connsiteY1" fmla="*/ 0 h 1773332"/>
              <a:gd name="connsiteX2" fmla="*/ 3150333 w 3150333"/>
              <a:gd name="connsiteY2" fmla="*/ 1773332 h 1773332"/>
              <a:gd name="connsiteX3" fmla="*/ 0 w 3150333"/>
              <a:gd name="connsiteY3" fmla="*/ 1773332 h 1773332"/>
            </a:gdLst>
            <a:ahLst/>
            <a:cxnLst>
              <a:cxn ang="0">
                <a:pos x="connsiteX0" y="connsiteY0"/>
              </a:cxn>
              <a:cxn ang="0">
                <a:pos x="connsiteX1" y="connsiteY1"/>
              </a:cxn>
              <a:cxn ang="0">
                <a:pos x="connsiteX2" y="connsiteY2"/>
              </a:cxn>
              <a:cxn ang="0">
                <a:pos x="connsiteX3" y="connsiteY3"/>
              </a:cxn>
            </a:cxnLst>
            <a:rect l="l" t="t" r="r" b="b"/>
            <a:pathLst>
              <a:path w="3150333" h="1773332">
                <a:moveTo>
                  <a:pt x="0" y="0"/>
                </a:moveTo>
                <a:lnTo>
                  <a:pt x="3150333" y="0"/>
                </a:lnTo>
                <a:lnTo>
                  <a:pt x="3150333" y="1773332"/>
                </a:lnTo>
                <a:lnTo>
                  <a:pt x="0" y="177333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8" name="Oval 17"/>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19" name="TextBox 18"/>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spTree>
    <p:extLst>
      <p:ext uri="{BB962C8B-B14F-4D97-AF65-F5344CB8AC3E}">
        <p14:creationId xmlns:p14="http://schemas.microsoft.com/office/powerpoint/2010/main" val="195288560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0" name="Picture Placeholder 9"/>
          <p:cNvSpPr>
            <a:spLocks noGrp="1"/>
          </p:cNvSpPr>
          <p:nvPr>
            <p:ph type="pic" sz="quarter" idx="10" hasCustomPrompt="1"/>
          </p:nvPr>
        </p:nvSpPr>
        <p:spPr>
          <a:xfrm>
            <a:off x="990600" y="1685934"/>
            <a:ext cx="3096208" cy="2064972"/>
          </a:xfrm>
          <a:custGeom>
            <a:avLst/>
            <a:gdLst>
              <a:gd name="connsiteX0" fmla="*/ 0 w 3096208"/>
              <a:gd name="connsiteY0" fmla="*/ 0 h 2064972"/>
              <a:gd name="connsiteX1" fmla="*/ 3096208 w 3096208"/>
              <a:gd name="connsiteY1" fmla="*/ 0 h 2064972"/>
              <a:gd name="connsiteX2" fmla="*/ 3096208 w 3096208"/>
              <a:gd name="connsiteY2" fmla="*/ 2064972 h 2064972"/>
              <a:gd name="connsiteX3" fmla="*/ 0 w 3096208"/>
              <a:gd name="connsiteY3" fmla="*/ 2064972 h 2064972"/>
            </a:gdLst>
            <a:ahLst/>
            <a:cxnLst>
              <a:cxn ang="0">
                <a:pos x="connsiteX0" y="connsiteY0"/>
              </a:cxn>
              <a:cxn ang="0">
                <a:pos x="connsiteX1" y="connsiteY1"/>
              </a:cxn>
              <a:cxn ang="0">
                <a:pos x="connsiteX2" y="connsiteY2"/>
              </a:cxn>
              <a:cxn ang="0">
                <a:pos x="connsiteX3" y="connsiteY3"/>
              </a:cxn>
            </a:cxnLst>
            <a:rect l="l" t="t" r="r" b="b"/>
            <a:pathLst>
              <a:path w="3096208" h="2064972">
                <a:moveTo>
                  <a:pt x="0" y="0"/>
                </a:moveTo>
                <a:lnTo>
                  <a:pt x="3096208" y="0"/>
                </a:lnTo>
                <a:lnTo>
                  <a:pt x="3096208" y="2064972"/>
                </a:lnTo>
                <a:lnTo>
                  <a:pt x="0" y="206497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1" name="Picture Placeholder 10"/>
          <p:cNvSpPr>
            <a:spLocks noGrp="1"/>
          </p:cNvSpPr>
          <p:nvPr>
            <p:ph type="pic" sz="quarter" idx="11" hasCustomPrompt="1"/>
          </p:nvPr>
        </p:nvSpPr>
        <p:spPr>
          <a:xfrm>
            <a:off x="4546717" y="1685934"/>
            <a:ext cx="3096208" cy="2064972"/>
          </a:xfrm>
          <a:custGeom>
            <a:avLst/>
            <a:gdLst>
              <a:gd name="connsiteX0" fmla="*/ 0 w 3096208"/>
              <a:gd name="connsiteY0" fmla="*/ 0 h 2064972"/>
              <a:gd name="connsiteX1" fmla="*/ 3096208 w 3096208"/>
              <a:gd name="connsiteY1" fmla="*/ 0 h 2064972"/>
              <a:gd name="connsiteX2" fmla="*/ 3096208 w 3096208"/>
              <a:gd name="connsiteY2" fmla="*/ 2064972 h 2064972"/>
              <a:gd name="connsiteX3" fmla="*/ 0 w 3096208"/>
              <a:gd name="connsiteY3" fmla="*/ 2064972 h 2064972"/>
            </a:gdLst>
            <a:ahLst/>
            <a:cxnLst>
              <a:cxn ang="0">
                <a:pos x="connsiteX0" y="connsiteY0"/>
              </a:cxn>
              <a:cxn ang="0">
                <a:pos x="connsiteX1" y="connsiteY1"/>
              </a:cxn>
              <a:cxn ang="0">
                <a:pos x="connsiteX2" y="connsiteY2"/>
              </a:cxn>
              <a:cxn ang="0">
                <a:pos x="connsiteX3" y="connsiteY3"/>
              </a:cxn>
            </a:cxnLst>
            <a:rect l="l" t="t" r="r" b="b"/>
            <a:pathLst>
              <a:path w="3096208" h="2064972">
                <a:moveTo>
                  <a:pt x="0" y="0"/>
                </a:moveTo>
                <a:lnTo>
                  <a:pt x="3096208" y="0"/>
                </a:lnTo>
                <a:lnTo>
                  <a:pt x="3096208" y="2064972"/>
                </a:lnTo>
                <a:lnTo>
                  <a:pt x="0" y="206497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2" name="Picture Placeholder 11"/>
          <p:cNvSpPr>
            <a:spLocks noGrp="1"/>
          </p:cNvSpPr>
          <p:nvPr>
            <p:ph type="pic" sz="quarter" idx="12" hasCustomPrompt="1"/>
          </p:nvPr>
        </p:nvSpPr>
        <p:spPr>
          <a:xfrm>
            <a:off x="8102834" y="1685934"/>
            <a:ext cx="3096208" cy="2064972"/>
          </a:xfrm>
          <a:custGeom>
            <a:avLst/>
            <a:gdLst>
              <a:gd name="connsiteX0" fmla="*/ 0 w 3096208"/>
              <a:gd name="connsiteY0" fmla="*/ 0 h 2064972"/>
              <a:gd name="connsiteX1" fmla="*/ 3096208 w 3096208"/>
              <a:gd name="connsiteY1" fmla="*/ 0 h 2064972"/>
              <a:gd name="connsiteX2" fmla="*/ 3096208 w 3096208"/>
              <a:gd name="connsiteY2" fmla="*/ 2064972 h 2064972"/>
              <a:gd name="connsiteX3" fmla="*/ 0 w 3096208"/>
              <a:gd name="connsiteY3" fmla="*/ 2064972 h 2064972"/>
            </a:gdLst>
            <a:ahLst/>
            <a:cxnLst>
              <a:cxn ang="0">
                <a:pos x="connsiteX0" y="connsiteY0"/>
              </a:cxn>
              <a:cxn ang="0">
                <a:pos x="connsiteX1" y="connsiteY1"/>
              </a:cxn>
              <a:cxn ang="0">
                <a:pos x="connsiteX2" y="connsiteY2"/>
              </a:cxn>
              <a:cxn ang="0">
                <a:pos x="connsiteX3" y="connsiteY3"/>
              </a:cxn>
            </a:cxnLst>
            <a:rect l="l" t="t" r="r" b="b"/>
            <a:pathLst>
              <a:path w="3096208" h="2064972">
                <a:moveTo>
                  <a:pt x="0" y="0"/>
                </a:moveTo>
                <a:lnTo>
                  <a:pt x="3096208" y="0"/>
                </a:lnTo>
                <a:lnTo>
                  <a:pt x="3096208" y="2064972"/>
                </a:lnTo>
                <a:lnTo>
                  <a:pt x="0" y="206497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3" hasCustomPrompt="1"/>
          </p:nvPr>
        </p:nvSpPr>
        <p:spPr>
          <a:xfrm>
            <a:off x="990600" y="3964175"/>
            <a:ext cx="3096208" cy="2064972"/>
          </a:xfrm>
          <a:custGeom>
            <a:avLst/>
            <a:gdLst>
              <a:gd name="connsiteX0" fmla="*/ 0 w 3096208"/>
              <a:gd name="connsiteY0" fmla="*/ 0 h 2064972"/>
              <a:gd name="connsiteX1" fmla="*/ 3096208 w 3096208"/>
              <a:gd name="connsiteY1" fmla="*/ 0 h 2064972"/>
              <a:gd name="connsiteX2" fmla="*/ 3096208 w 3096208"/>
              <a:gd name="connsiteY2" fmla="*/ 2064972 h 2064972"/>
              <a:gd name="connsiteX3" fmla="*/ 0 w 3096208"/>
              <a:gd name="connsiteY3" fmla="*/ 2064972 h 2064972"/>
            </a:gdLst>
            <a:ahLst/>
            <a:cxnLst>
              <a:cxn ang="0">
                <a:pos x="connsiteX0" y="connsiteY0"/>
              </a:cxn>
              <a:cxn ang="0">
                <a:pos x="connsiteX1" y="connsiteY1"/>
              </a:cxn>
              <a:cxn ang="0">
                <a:pos x="connsiteX2" y="connsiteY2"/>
              </a:cxn>
              <a:cxn ang="0">
                <a:pos x="connsiteX3" y="connsiteY3"/>
              </a:cxn>
            </a:cxnLst>
            <a:rect l="l" t="t" r="r" b="b"/>
            <a:pathLst>
              <a:path w="3096208" h="2064972">
                <a:moveTo>
                  <a:pt x="0" y="0"/>
                </a:moveTo>
                <a:lnTo>
                  <a:pt x="3096208" y="0"/>
                </a:lnTo>
                <a:lnTo>
                  <a:pt x="3096208" y="2064972"/>
                </a:lnTo>
                <a:lnTo>
                  <a:pt x="0" y="206497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4" name="Picture Placeholder 13"/>
          <p:cNvSpPr>
            <a:spLocks noGrp="1"/>
          </p:cNvSpPr>
          <p:nvPr>
            <p:ph type="pic" sz="quarter" idx="14" hasCustomPrompt="1"/>
          </p:nvPr>
        </p:nvSpPr>
        <p:spPr>
          <a:xfrm>
            <a:off x="4546717" y="3964175"/>
            <a:ext cx="3096208" cy="2064972"/>
          </a:xfrm>
          <a:custGeom>
            <a:avLst/>
            <a:gdLst>
              <a:gd name="connsiteX0" fmla="*/ 0 w 3096208"/>
              <a:gd name="connsiteY0" fmla="*/ 0 h 2064972"/>
              <a:gd name="connsiteX1" fmla="*/ 3096208 w 3096208"/>
              <a:gd name="connsiteY1" fmla="*/ 0 h 2064972"/>
              <a:gd name="connsiteX2" fmla="*/ 3096208 w 3096208"/>
              <a:gd name="connsiteY2" fmla="*/ 2064972 h 2064972"/>
              <a:gd name="connsiteX3" fmla="*/ 0 w 3096208"/>
              <a:gd name="connsiteY3" fmla="*/ 2064972 h 2064972"/>
            </a:gdLst>
            <a:ahLst/>
            <a:cxnLst>
              <a:cxn ang="0">
                <a:pos x="connsiteX0" y="connsiteY0"/>
              </a:cxn>
              <a:cxn ang="0">
                <a:pos x="connsiteX1" y="connsiteY1"/>
              </a:cxn>
              <a:cxn ang="0">
                <a:pos x="connsiteX2" y="connsiteY2"/>
              </a:cxn>
              <a:cxn ang="0">
                <a:pos x="connsiteX3" y="connsiteY3"/>
              </a:cxn>
            </a:cxnLst>
            <a:rect l="l" t="t" r="r" b="b"/>
            <a:pathLst>
              <a:path w="3096208" h="2064972">
                <a:moveTo>
                  <a:pt x="0" y="0"/>
                </a:moveTo>
                <a:lnTo>
                  <a:pt x="3096208" y="0"/>
                </a:lnTo>
                <a:lnTo>
                  <a:pt x="3096208" y="2064972"/>
                </a:lnTo>
                <a:lnTo>
                  <a:pt x="0" y="206497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5" hasCustomPrompt="1"/>
          </p:nvPr>
        </p:nvSpPr>
        <p:spPr>
          <a:xfrm>
            <a:off x="8102834" y="3964175"/>
            <a:ext cx="3096208" cy="2064972"/>
          </a:xfrm>
          <a:custGeom>
            <a:avLst/>
            <a:gdLst>
              <a:gd name="connsiteX0" fmla="*/ 0 w 3096208"/>
              <a:gd name="connsiteY0" fmla="*/ 0 h 2064972"/>
              <a:gd name="connsiteX1" fmla="*/ 3096208 w 3096208"/>
              <a:gd name="connsiteY1" fmla="*/ 0 h 2064972"/>
              <a:gd name="connsiteX2" fmla="*/ 3096208 w 3096208"/>
              <a:gd name="connsiteY2" fmla="*/ 2064972 h 2064972"/>
              <a:gd name="connsiteX3" fmla="*/ 0 w 3096208"/>
              <a:gd name="connsiteY3" fmla="*/ 2064972 h 2064972"/>
            </a:gdLst>
            <a:ahLst/>
            <a:cxnLst>
              <a:cxn ang="0">
                <a:pos x="connsiteX0" y="connsiteY0"/>
              </a:cxn>
              <a:cxn ang="0">
                <a:pos x="connsiteX1" y="connsiteY1"/>
              </a:cxn>
              <a:cxn ang="0">
                <a:pos x="connsiteX2" y="connsiteY2"/>
              </a:cxn>
              <a:cxn ang="0">
                <a:pos x="connsiteX3" y="connsiteY3"/>
              </a:cxn>
            </a:cxnLst>
            <a:rect l="l" t="t" r="r" b="b"/>
            <a:pathLst>
              <a:path w="3096208" h="2064972">
                <a:moveTo>
                  <a:pt x="0" y="0"/>
                </a:moveTo>
                <a:lnTo>
                  <a:pt x="3096208" y="0"/>
                </a:lnTo>
                <a:lnTo>
                  <a:pt x="3096208" y="2064972"/>
                </a:lnTo>
                <a:lnTo>
                  <a:pt x="0" y="206497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7" name="TextBox 56"/>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8" name="TextBox 57"/>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9" name="Oval 58"/>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60" name="TextBox 59"/>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61" name="Group 60"/>
          <p:cNvGrpSpPr>
            <a:grpSpLocks noChangeAspect="1"/>
          </p:cNvGrpSpPr>
          <p:nvPr userDrawn="1"/>
        </p:nvGrpSpPr>
        <p:grpSpPr>
          <a:xfrm>
            <a:off x="730386" y="6290297"/>
            <a:ext cx="466344" cy="476757"/>
            <a:chOff x="3680840" y="1619251"/>
            <a:chExt cx="3742311" cy="3825876"/>
          </a:xfrm>
        </p:grpSpPr>
        <p:sp>
          <p:nvSpPr>
            <p:cNvPr id="62"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28242455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990601" y="1891048"/>
            <a:ext cx="2355272" cy="3532908"/>
          </a:xfrm>
          <a:custGeom>
            <a:avLst/>
            <a:gdLst>
              <a:gd name="connsiteX0" fmla="*/ 0 w 2355272"/>
              <a:gd name="connsiteY0" fmla="*/ 0 h 3532908"/>
              <a:gd name="connsiteX1" fmla="*/ 2355272 w 2355272"/>
              <a:gd name="connsiteY1" fmla="*/ 0 h 3532908"/>
              <a:gd name="connsiteX2" fmla="*/ 2355272 w 2355272"/>
              <a:gd name="connsiteY2" fmla="*/ 3532908 h 3532908"/>
              <a:gd name="connsiteX3" fmla="*/ 0 w 2355272"/>
              <a:gd name="connsiteY3" fmla="*/ 3532908 h 3532908"/>
            </a:gdLst>
            <a:ahLst/>
            <a:cxnLst>
              <a:cxn ang="0">
                <a:pos x="connsiteX0" y="connsiteY0"/>
              </a:cxn>
              <a:cxn ang="0">
                <a:pos x="connsiteX1" y="connsiteY1"/>
              </a:cxn>
              <a:cxn ang="0">
                <a:pos x="connsiteX2" y="connsiteY2"/>
              </a:cxn>
              <a:cxn ang="0">
                <a:pos x="connsiteX3" y="connsiteY3"/>
              </a:cxn>
            </a:cxnLst>
            <a:rect l="l" t="t" r="r" b="b"/>
            <a:pathLst>
              <a:path w="2355272" h="3532908">
                <a:moveTo>
                  <a:pt x="0" y="0"/>
                </a:moveTo>
                <a:lnTo>
                  <a:pt x="2355272" y="0"/>
                </a:lnTo>
                <a:lnTo>
                  <a:pt x="2355272" y="3532908"/>
                </a:lnTo>
                <a:lnTo>
                  <a:pt x="0" y="353290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9" name="Picture Placeholder 8"/>
          <p:cNvSpPr>
            <a:spLocks noGrp="1"/>
          </p:cNvSpPr>
          <p:nvPr>
            <p:ph type="pic" sz="quarter" idx="11" hasCustomPrompt="1"/>
          </p:nvPr>
        </p:nvSpPr>
        <p:spPr>
          <a:xfrm>
            <a:off x="3605716" y="1891048"/>
            <a:ext cx="2355272" cy="3532908"/>
          </a:xfrm>
          <a:custGeom>
            <a:avLst/>
            <a:gdLst>
              <a:gd name="connsiteX0" fmla="*/ 0 w 2355272"/>
              <a:gd name="connsiteY0" fmla="*/ 0 h 3532908"/>
              <a:gd name="connsiteX1" fmla="*/ 2355272 w 2355272"/>
              <a:gd name="connsiteY1" fmla="*/ 0 h 3532908"/>
              <a:gd name="connsiteX2" fmla="*/ 2355272 w 2355272"/>
              <a:gd name="connsiteY2" fmla="*/ 3532908 h 3532908"/>
              <a:gd name="connsiteX3" fmla="*/ 0 w 2355272"/>
              <a:gd name="connsiteY3" fmla="*/ 3532908 h 3532908"/>
            </a:gdLst>
            <a:ahLst/>
            <a:cxnLst>
              <a:cxn ang="0">
                <a:pos x="connsiteX0" y="connsiteY0"/>
              </a:cxn>
              <a:cxn ang="0">
                <a:pos x="connsiteX1" y="connsiteY1"/>
              </a:cxn>
              <a:cxn ang="0">
                <a:pos x="connsiteX2" y="connsiteY2"/>
              </a:cxn>
              <a:cxn ang="0">
                <a:pos x="connsiteX3" y="connsiteY3"/>
              </a:cxn>
            </a:cxnLst>
            <a:rect l="l" t="t" r="r" b="b"/>
            <a:pathLst>
              <a:path w="2355272" h="3532908">
                <a:moveTo>
                  <a:pt x="0" y="0"/>
                </a:moveTo>
                <a:lnTo>
                  <a:pt x="2355272" y="0"/>
                </a:lnTo>
                <a:lnTo>
                  <a:pt x="2355272" y="3532908"/>
                </a:lnTo>
                <a:lnTo>
                  <a:pt x="0" y="353290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Picture Placeholder 9"/>
          <p:cNvSpPr>
            <a:spLocks noGrp="1"/>
          </p:cNvSpPr>
          <p:nvPr>
            <p:ph type="pic" sz="quarter" idx="12" hasCustomPrompt="1"/>
          </p:nvPr>
        </p:nvSpPr>
        <p:spPr>
          <a:xfrm>
            <a:off x="6225922" y="1891048"/>
            <a:ext cx="2355272" cy="3532908"/>
          </a:xfrm>
          <a:custGeom>
            <a:avLst/>
            <a:gdLst>
              <a:gd name="connsiteX0" fmla="*/ 0 w 2355272"/>
              <a:gd name="connsiteY0" fmla="*/ 0 h 3532908"/>
              <a:gd name="connsiteX1" fmla="*/ 2355272 w 2355272"/>
              <a:gd name="connsiteY1" fmla="*/ 0 h 3532908"/>
              <a:gd name="connsiteX2" fmla="*/ 2355272 w 2355272"/>
              <a:gd name="connsiteY2" fmla="*/ 3532908 h 3532908"/>
              <a:gd name="connsiteX3" fmla="*/ 0 w 2355272"/>
              <a:gd name="connsiteY3" fmla="*/ 3532908 h 3532908"/>
            </a:gdLst>
            <a:ahLst/>
            <a:cxnLst>
              <a:cxn ang="0">
                <a:pos x="connsiteX0" y="connsiteY0"/>
              </a:cxn>
              <a:cxn ang="0">
                <a:pos x="connsiteX1" y="connsiteY1"/>
              </a:cxn>
              <a:cxn ang="0">
                <a:pos x="connsiteX2" y="connsiteY2"/>
              </a:cxn>
              <a:cxn ang="0">
                <a:pos x="connsiteX3" y="connsiteY3"/>
              </a:cxn>
            </a:cxnLst>
            <a:rect l="l" t="t" r="r" b="b"/>
            <a:pathLst>
              <a:path w="2355272" h="3532908">
                <a:moveTo>
                  <a:pt x="0" y="0"/>
                </a:moveTo>
                <a:lnTo>
                  <a:pt x="2355272" y="0"/>
                </a:lnTo>
                <a:lnTo>
                  <a:pt x="2355272" y="3532908"/>
                </a:lnTo>
                <a:lnTo>
                  <a:pt x="0" y="353290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1" name="Picture Placeholder 10"/>
          <p:cNvSpPr>
            <a:spLocks noGrp="1"/>
          </p:cNvSpPr>
          <p:nvPr>
            <p:ph type="pic" sz="quarter" idx="13" hasCustomPrompt="1"/>
          </p:nvPr>
        </p:nvSpPr>
        <p:spPr>
          <a:xfrm>
            <a:off x="8846128" y="1891048"/>
            <a:ext cx="2355272" cy="3532908"/>
          </a:xfrm>
          <a:custGeom>
            <a:avLst/>
            <a:gdLst>
              <a:gd name="connsiteX0" fmla="*/ 0 w 2355272"/>
              <a:gd name="connsiteY0" fmla="*/ 0 h 3532908"/>
              <a:gd name="connsiteX1" fmla="*/ 2355272 w 2355272"/>
              <a:gd name="connsiteY1" fmla="*/ 0 h 3532908"/>
              <a:gd name="connsiteX2" fmla="*/ 2355272 w 2355272"/>
              <a:gd name="connsiteY2" fmla="*/ 3532908 h 3532908"/>
              <a:gd name="connsiteX3" fmla="*/ 0 w 2355272"/>
              <a:gd name="connsiteY3" fmla="*/ 3532908 h 3532908"/>
            </a:gdLst>
            <a:ahLst/>
            <a:cxnLst>
              <a:cxn ang="0">
                <a:pos x="connsiteX0" y="connsiteY0"/>
              </a:cxn>
              <a:cxn ang="0">
                <a:pos x="connsiteX1" y="connsiteY1"/>
              </a:cxn>
              <a:cxn ang="0">
                <a:pos x="connsiteX2" y="connsiteY2"/>
              </a:cxn>
              <a:cxn ang="0">
                <a:pos x="connsiteX3" y="connsiteY3"/>
              </a:cxn>
            </a:cxnLst>
            <a:rect l="l" t="t" r="r" b="b"/>
            <a:pathLst>
              <a:path w="2355272" h="3532908">
                <a:moveTo>
                  <a:pt x="0" y="0"/>
                </a:moveTo>
                <a:lnTo>
                  <a:pt x="2355272" y="0"/>
                </a:lnTo>
                <a:lnTo>
                  <a:pt x="2355272" y="3532908"/>
                </a:lnTo>
                <a:lnTo>
                  <a:pt x="0" y="353290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3" name="TextBox 52"/>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4" name="TextBox 53"/>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5" name="Oval 54"/>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6" name="TextBox 55"/>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7" name="Group 56"/>
          <p:cNvGrpSpPr>
            <a:grpSpLocks noChangeAspect="1"/>
          </p:cNvGrpSpPr>
          <p:nvPr userDrawn="1"/>
        </p:nvGrpSpPr>
        <p:grpSpPr>
          <a:xfrm>
            <a:off x="730386" y="6290297"/>
            <a:ext cx="466344" cy="476757"/>
            <a:chOff x="3680840" y="1619251"/>
            <a:chExt cx="3742311" cy="3825876"/>
          </a:xfrm>
        </p:grpSpPr>
        <p:sp>
          <p:nvSpPr>
            <p:cNvPr id="58"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1166810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55" name="TextBox 54"/>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7" name="Oval 56"/>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8" name="TextBox 57"/>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9" name="Group 58"/>
          <p:cNvGrpSpPr>
            <a:grpSpLocks noChangeAspect="1"/>
          </p:cNvGrpSpPr>
          <p:nvPr userDrawn="1"/>
        </p:nvGrpSpPr>
        <p:grpSpPr>
          <a:xfrm>
            <a:off x="730386" y="6290297"/>
            <a:ext cx="466344" cy="476757"/>
            <a:chOff x="3680840" y="1619251"/>
            <a:chExt cx="3742311" cy="3825876"/>
          </a:xfrm>
        </p:grpSpPr>
        <p:sp>
          <p:nvSpPr>
            <p:cNvPr id="60"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4376932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0" y="1875281"/>
            <a:ext cx="3051078" cy="4581144"/>
          </a:xfrm>
          <a:custGeom>
            <a:avLst/>
            <a:gdLst>
              <a:gd name="connsiteX0" fmla="*/ 0 w 3051078"/>
              <a:gd name="connsiteY0" fmla="*/ 0 h 4581144"/>
              <a:gd name="connsiteX1" fmla="*/ 3051078 w 3051078"/>
              <a:gd name="connsiteY1" fmla="*/ 0 h 4581144"/>
              <a:gd name="connsiteX2" fmla="*/ 3051078 w 3051078"/>
              <a:gd name="connsiteY2" fmla="*/ 4581144 h 4581144"/>
              <a:gd name="connsiteX3" fmla="*/ 0 w 3051078"/>
              <a:gd name="connsiteY3" fmla="*/ 4581144 h 4581144"/>
            </a:gdLst>
            <a:ahLst/>
            <a:cxnLst>
              <a:cxn ang="0">
                <a:pos x="connsiteX0" y="connsiteY0"/>
              </a:cxn>
              <a:cxn ang="0">
                <a:pos x="connsiteX1" y="connsiteY1"/>
              </a:cxn>
              <a:cxn ang="0">
                <a:pos x="connsiteX2" y="connsiteY2"/>
              </a:cxn>
              <a:cxn ang="0">
                <a:pos x="connsiteX3" y="connsiteY3"/>
              </a:cxn>
            </a:cxnLst>
            <a:rect l="l" t="t" r="r" b="b"/>
            <a:pathLst>
              <a:path w="3051078" h="4581144">
                <a:moveTo>
                  <a:pt x="0" y="0"/>
                </a:moveTo>
                <a:lnTo>
                  <a:pt x="3051078" y="0"/>
                </a:lnTo>
                <a:lnTo>
                  <a:pt x="3051078" y="4581144"/>
                </a:lnTo>
                <a:lnTo>
                  <a:pt x="0" y="458114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9" name="Picture Placeholder 8"/>
          <p:cNvSpPr>
            <a:spLocks noGrp="1"/>
          </p:cNvSpPr>
          <p:nvPr>
            <p:ph type="pic" sz="quarter" idx="11" hasCustomPrompt="1"/>
          </p:nvPr>
        </p:nvSpPr>
        <p:spPr>
          <a:xfrm>
            <a:off x="3051078" y="1875281"/>
            <a:ext cx="3051078" cy="4581144"/>
          </a:xfrm>
          <a:custGeom>
            <a:avLst/>
            <a:gdLst>
              <a:gd name="connsiteX0" fmla="*/ 0 w 3051078"/>
              <a:gd name="connsiteY0" fmla="*/ 0 h 4581144"/>
              <a:gd name="connsiteX1" fmla="*/ 3051078 w 3051078"/>
              <a:gd name="connsiteY1" fmla="*/ 0 h 4581144"/>
              <a:gd name="connsiteX2" fmla="*/ 3051078 w 3051078"/>
              <a:gd name="connsiteY2" fmla="*/ 4581144 h 4581144"/>
              <a:gd name="connsiteX3" fmla="*/ 0 w 3051078"/>
              <a:gd name="connsiteY3" fmla="*/ 4581144 h 4581144"/>
            </a:gdLst>
            <a:ahLst/>
            <a:cxnLst>
              <a:cxn ang="0">
                <a:pos x="connsiteX0" y="connsiteY0"/>
              </a:cxn>
              <a:cxn ang="0">
                <a:pos x="connsiteX1" y="connsiteY1"/>
              </a:cxn>
              <a:cxn ang="0">
                <a:pos x="connsiteX2" y="connsiteY2"/>
              </a:cxn>
              <a:cxn ang="0">
                <a:pos x="connsiteX3" y="connsiteY3"/>
              </a:cxn>
            </a:cxnLst>
            <a:rect l="l" t="t" r="r" b="b"/>
            <a:pathLst>
              <a:path w="3051078" h="4581144">
                <a:moveTo>
                  <a:pt x="0" y="0"/>
                </a:moveTo>
                <a:lnTo>
                  <a:pt x="3051078" y="0"/>
                </a:lnTo>
                <a:lnTo>
                  <a:pt x="3051078" y="4581144"/>
                </a:lnTo>
                <a:lnTo>
                  <a:pt x="0" y="458114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Picture Placeholder 9"/>
          <p:cNvSpPr>
            <a:spLocks noGrp="1"/>
          </p:cNvSpPr>
          <p:nvPr>
            <p:ph type="pic" sz="quarter" idx="12" hasCustomPrompt="1"/>
          </p:nvPr>
        </p:nvSpPr>
        <p:spPr>
          <a:xfrm>
            <a:off x="6102157" y="1875281"/>
            <a:ext cx="3051078" cy="4581144"/>
          </a:xfrm>
          <a:custGeom>
            <a:avLst/>
            <a:gdLst>
              <a:gd name="connsiteX0" fmla="*/ 0 w 3051078"/>
              <a:gd name="connsiteY0" fmla="*/ 0 h 4581144"/>
              <a:gd name="connsiteX1" fmla="*/ 3051078 w 3051078"/>
              <a:gd name="connsiteY1" fmla="*/ 0 h 4581144"/>
              <a:gd name="connsiteX2" fmla="*/ 3051078 w 3051078"/>
              <a:gd name="connsiteY2" fmla="*/ 4581144 h 4581144"/>
              <a:gd name="connsiteX3" fmla="*/ 0 w 3051078"/>
              <a:gd name="connsiteY3" fmla="*/ 4581144 h 4581144"/>
            </a:gdLst>
            <a:ahLst/>
            <a:cxnLst>
              <a:cxn ang="0">
                <a:pos x="connsiteX0" y="connsiteY0"/>
              </a:cxn>
              <a:cxn ang="0">
                <a:pos x="connsiteX1" y="connsiteY1"/>
              </a:cxn>
              <a:cxn ang="0">
                <a:pos x="connsiteX2" y="connsiteY2"/>
              </a:cxn>
              <a:cxn ang="0">
                <a:pos x="connsiteX3" y="connsiteY3"/>
              </a:cxn>
            </a:cxnLst>
            <a:rect l="l" t="t" r="r" b="b"/>
            <a:pathLst>
              <a:path w="3051078" h="4581144">
                <a:moveTo>
                  <a:pt x="0" y="0"/>
                </a:moveTo>
                <a:lnTo>
                  <a:pt x="3051078" y="0"/>
                </a:lnTo>
                <a:lnTo>
                  <a:pt x="3051078" y="4581144"/>
                </a:lnTo>
                <a:lnTo>
                  <a:pt x="0" y="458114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1" name="Picture Placeholder 10"/>
          <p:cNvSpPr>
            <a:spLocks noGrp="1"/>
          </p:cNvSpPr>
          <p:nvPr>
            <p:ph type="pic" sz="quarter" idx="13" hasCustomPrompt="1"/>
          </p:nvPr>
        </p:nvSpPr>
        <p:spPr>
          <a:xfrm>
            <a:off x="9153236" y="1875281"/>
            <a:ext cx="3051078" cy="4581144"/>
          </a:xfrm>
          <a:custGeom>
            <a:avLst/>
            <a:gdLst>
              <a:gd name="connsiteX0" fmla="*/ 0 w 3051078"/>
              <a:gd name="connsiteY0" fmla="*/ 0 h 4581144"/>
              <a:gd name="connsiteX1" fmla="*/ 3051078 w 3051078"/>
              <a:gd name="connsiteY1" fmla="*/ 0 h 4581144"/>
              <a:gd name="connsiteX2" fmla="*/ 3051078 w 3051078"/>
              <a:gd name="connsiteY2" fmla="*/ 4581144 h 4581144"/>
              <a:gd name="connsiteX3" fmla="*/ 0 w 3051078"/>
              <a:gd name="connsiteY3" fmla="*/ 4581144 h 4581144"/>
            </a:gdLst>
            <a:ahLst/>
            <a:cxnLst>
              <a:cxn ang="0">
                <a:pos x="connsiteX0" y="connsiteY0"/>
              </a:cxn>
              <a:cxn ang="0">
                <a:pos x="connsiteX1" y="connsiteY1"/>
              </a:cxn>
              <a:cxn ang="0">
                <a:pos x="connsiteX2" y="connsiteY2"/>
              </a:cxn>
              <a:cxn ang="0">
                <a:pos x="connsiteX3" y="connsiteY3"/>
              </a:cxn>
            </a:cxnLst>
            <a:rect l="l" t="t" r="r" b="b"/>
            <a:pathLst>
              <a:path w="3051078" h="4581144">
                <a:moveTo>
                  <a:pt x="0" y="0"/>
                </a:moveTo>
                <a:lnTo>
                  <a:pt x="3051078" y="0"/>
                </a:lnTo>
                <a:lnTo>
                  <a:pt x="3051078" y="4581144"/>
                </a:lnTo>
                <a:lnTo>
                  <a:pt x="0" y="458114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110105449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hasCustomPrompt="1"/>
          </p:nvPr>
        </p:nvSpPr>
        <p:spPr>
          <a:xfrm>
            <a:off x="986683" y="2065659"/>
            <a:ext cx="2454174" cy="1636776"/>
          </a:xfrm>
          <a:custGeom>
            <a:avLst/>
            <a:gdLst>
              <a:gd name="connsiteX0" fmla="*/ 0 w 2454174"/>
              <a:gd name="connsiteY0" fmla="*/ 0 h 1636776"/>
              <a:gd name="connsiteX1" fmla="*/ 2454174 w 2454174"/>
              <a:gd name="connsiteY1" fmla="*/ 0 h 1636776"/>
              <a:gd name="connsiteX2" fmla="*/ 2454174 w 2454174"/>
              <a:gd name="connsiteY2" fmla="*/ 1636776 h 1636776"/>
              <a:gd name="connsiteX3" fmla="*/ 0 w 2454174"/>
              <a:gd name="connsiteY3" fmla="*/ 1636776 h 1636776"/>
            </a:gdLst>
            <a:ahLst/>
            <a:cxnLst>
              <a:cxn ang="0">
                <a:pos x="connsiteX0" y="connsiteY0"/>
              </a:cxn>
              <a:cxn ang="0">
                <a:pos x="connsiteX1" y="connsiteY1"/>
              </a:cxn>
              <a:cxn ang="0">
                <a:pos x="connsiteX2" y="connsiteY2"/>
              </a:cxn>
              <a:cxn ang="0">
                <a:pos x="connsiteX3" y="connsiteY3"/>
              </a:cxn>
            </a:cxnLst>
            <a:rect l="l" t="t" r="r" b="b"/>
            <a:pathLst>
              <a:path w="2454174" h="1636776">
                <a:moveTo>
                  <a:pt x="0" y="0"/>
                </a:moveTo>
                <a:lnTo>
                  <a:pt x="2454174" y="0"/>
                </a:lnTo>
                <a:lnTo>
                  <a:pt x="2454174" y="1636776"/>
                </a:lnTo>
                <a:lnTo>
                  <a:pt x="0" y="163677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1" hasCustomPrompt="1"/>
          </p:nvPr>
        </p:nvSpPr>
        <p:spPr>
          <a:xfrm>
            <a:off x="3573531" y="2065659"/>
            <a:ext cx="2454174" cy="1636776"/>
          </a:xfrm>
          <a:custGeom>
            <a:avLst/>
            <a:gdLst>
              <a:gd name="connsiteX0" fmla="*/ 0 w 2454174"/>
              <a:gd name="connsiteY0" fmla="*/ 0 h 1636776"/>
              <a:gd name="connsiteX1" fmla="*/ 2454174 w 2454174"/>
              <a:gd name="connsiteY1" fmla="*/ 0 h 1636776"/>
              <a:gd name="connsiteX2" fmla="*/ 2454174 w 2454174"/>
              <a:gd name="connsiteY2" fmla="*/ 1636776 h 1636776"/>
              <a:gd name="connsiteX3" fmla="*/ 0 w 2454174"/>
              <a:gd name="connsiteY3" fmla="*/ 1636776 h 1636776"/>
            </a:gdLst>
            <a:ahLst/>
            <a:cxnLst>
              <a:cxn ang="0">
                <a:pos x="connsiteX0" y="connsiteY0"/>
              </a:cxn>
              <a:cxn ang="0">
                <a:pos x="connsiteX1" y="connsiteY1"/>
              </a:cxn>
              <a:cxn ang="0">
                <a:pos x="connsiteX2" y="connsiteY2"/>
              </a:cxn>
              <a:cxn ang="0">
                <a:pos x="connsiteX3" y="connsiteY3"/>
              </a:cxn>
            </a:cxnLst>
            <a:rect l="l" t="t" r="r" b="b"/>
            <a:pathLst>
              <a:path w="2454174" h="1636776">
                <a:moveTo>
                  <a:pt x="0" y="0"/>
                </a:moveTo>
                <a:lnTo>
                  <a:pt x="2454174" y="0"/>
                </a:lnTo>
                <a:lnTo>
                  <a:pt x="2454174" y="1636776"/>
                </a:lnTo>
                <a:lnTo>
                  <a:pt x="0" y="163677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4" name="Picture Placeholder 13"/>
          <p:cNvSpPr>
            <a:spLocks noGrp="1"/>
          </p:cNvSpPr>
          <p:nvPr>
            <p:ph type="pic" sz="quarter" idx="12" hasCustomPrompt="1"/>
          </p:nvPr>
        </p:nvSpPr>
        <p:spPr>
          <a:xfrm>
            <a:off x="6164297" y="2065659"/>
            <a:ext cx="2454174" cy="1636776"/>
          </a:xfrm>
          <a:custGeom>
            <a:avLst/>
            <a:gdLst>
              <a:gd name="connsiteX0" fmla="*/ 0 w 2454174"/>
              <a:gd name="connsiteY0" fmla="*/ 0 h 1636776"/>
              <a:gd name="connsiteX1" fmla="*/ 2454174 w 2454174"/>
              <a:gd name="connsiteY1" fmla="*/ 0 h 1636776"/>
              <a:gd name="connsiteX2" fmla="*/ 2454174 w 2454174"/>
              <a:gd name="connsiteY2" fmla="*/ 1636776 h 1636776"/>
              <a:gd name="connsiteX3" fmla="*/ 0 w 2454174"/>
              <a:gd name="connsiteY3" fmla="*/ 1636776 h 1636776"/>
            </a:gdLst>
            <a:ahLst/>
            <a:cxnLst>
              <a:cxn ang="0">
                <a:pos x="connsiteX0" y="connsiteY0"/>
              </a:cxn>
              <a:cxn ang="0">
                <a:pos x="connsiteX1" y="connsiteY1"/>
              </a:cxn>
              <a:cxn ang="0">
                <a:pos x="connsiteX2" y="connsiteY2"/>
              </a:cxn>
              <a:cxn ang="0">
                <a:pos x="connsiteX3" y="connsiteY3"/>
              </a:cxn>
            </a:cxnLst>
            <a:rect l="l" t="t" r="r" b="b"/>
            <a:pathLst>
              <a:path w="2454174" h="1636776">
                <a:moveTo>
                  <a:pt x="0" y="0"/>
                </a:moveTo>
                <a:lnTo>
                  <a:pt x="2454174" y="0"/>
                </a:lnTo>
                <a:lnTo>
                  <a:pt x="2454174" y="1636776"/>
                </a:lnTo>
                <a:lnTo>
                  <a:pt x="0" y="163677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3" hasCustomPrompt="1"/>
          </p:nvPr>
        </p:nvSpPr>
        <p:spPr>
          <a:xfrm>
            <a:off x="8747226" y="2065659"/>
            <a:ext cx="2454174" cy="1636776"/>
          </a:xfrm>
          <a:custGeom>
            <a:avLst/>
            <a:gdLst>
              <a:gd name="connsiteX0" fmla="*/ 0 w 2454174"/>
              <a:gd name="connsiteY0" fmla="*/ 0 h 1636776"/>
              <a:gd name="connsiteX1" fmla="*/ 2454174 w 2454174"/>
              <a:gd name="connsiteY1" fmla="*/ 0 h 1636776"/>
              <a:gd name="connsiteX2" fmla="*/ 2454174 w 2454174"/>
              <a:gd name="connsiteY2" fmla="*/ 1636776 h 1636776"/>
              <a:gd name="connsiteX3" fmla="*/ 0 w 2454174"/>
              <a:gd name="connsiteY3" fmla="*/ 1636776 h 1636776"/>
            </a:gdLst>
            <a:ahLst/>
            <a:cxnLst>
              <a:cxn ang="0">
                <a:pos x="connsiteX0" y="connsiteY0"/>
              </a:cxn>
              <a:cxn ang="0">
                <a:pos x="connsiteX1" y="connsiteY1"/>
              </a:cxn>
              <a:cxn ang="0">
                <a:pos x="connsiteX2" y="connsiteY2"/>
              </a:cxn>
              <a:cxn ang="0">
                <a:pos x="connsiteX3" y="connsiteY3"/>
              </a:cxn>
            </a:cxnLst>
            <a:rect l="l" t="t" r="r" b="b"/>
            <a:pathLst>
              <a:path w="2454174" h="1636776">
                <a:moveTo>
                  <a:pt x="0" y="0"/>
                </a:moveTo>
                <a:lnTo>
                  <a:pt x="2454174" y="0"/>
                </a:lnTo>
                <a:lnTo>
                  <a:pt x="2454174" y="1636776"/>
                </a:lnTo>
                <a:lnTo>
                  <a:pt x="0" y="163677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6" name="Picture Placeholder 15"/>
          <p:cNvSpPr>
            <a:spLocks noGrp="1"/>
          </p:cNvSpPr>
          <p:nvPr>
            <p:ph type="pic" sz="quarter" idx="14" hasCustomPrompt="1"/>
          </p:nvPr>
        </p:nvSpPr>
        <p:spPr>
          <a:xfrm>
            <a:off x="986683" y="3833800"/>
            <a:ext cx="2454174" cy="1636776"/>
          </a:xfrm>
          <a:custGeom>
            <a:avLst/>
            <a:gdLst>
              <a:gd name="connsiteX0" fmla="*/ 0 w 2454174"/>
              <a:gd name="connsiteY0" fmla="*/ 0 h 1636776"/>
              <a:gd name="connsiteX1" fmla="*/ 2454174 w 2454174"/>
              <a:gd name="connsiteY1" fmla="*/ 0 h 1636776"/>
              <a:gd name="connsiteX2" fmla="*/ 2454174 w 2454174"/>
              <a:gd name="connsiteY2" fmla="*/ 1636776 h 1636776"/>
              <a:gd name="connsiteX3" fmla="*/ 0 w 2454174"/>
              <a:gd name="connsiteY3" fmla="*/ 1636776 h 1636776"/>
            </a:gdLst>
            <a:ahLst/>
            <a:cxnLst>
              <a:cxn ang="0">
                <a:pos x="connsiteX0" y="connsiteY0"/>
              </a:cxn>
              <a:cxn ang="0">
                <a:pos x="connsiteX1" y="connsiteY1"/>
              </a:cxn>
              <a:cxn ang="0">
                <a:pos x="connsiteX2" y="connsiteY2"/>
              </a:cxn>
              <a:cxn ang="0">
                <a:pos x="connsiteX3" y="connsiteY3"/>
              </a:cxn>
            </a:cxnLst>
            <a:rect l="l" t="t" r="r" b="b"/>
            <a:pathLst>
              <a:path w="2454174" h="1636776">
                <a:moveTo>
                  <a:pt x="0" y="0"/>
                </a:moveTo>
                <a:lnTo>
                  <a:pt x="2454174" y="0"/>
                </a:lnTo>
                <a:lnTo>
                  <a:pt x="2454174" y="1636776"/>
                </a:lnTo>
                <a:lnTo>
                  <a:pt x="0" y="163677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7" name="Picture Placeholder 16"/>
          <p:cNvSpPr>
            <a:spLocks noGrp="1"/>
          </p:cNvSpPr>
          <p:nvPr>
            <p:ph type="pic" sz="quarter" idx="15" hasCustomPrompt="1"/>
          </p:nvPr>
        </p:nvSpPr>
        <p:spPr>
          <a:xfrm>
            <a:off x="3573531" y="3833800"/>
            <a:ext cx="2454174" cy="1636776"/>
          </a:xfrm>
          <a:custGeom>
            <a:avLst/>
            <a:gdLst>
              <a:gd name="connsiteX0" fmla="*/ 0 w 2454174"/>
              <a:gd name="connsiteY0" fmla="*/ 0 h 1636776"/>
              <a:gd name="connsiteX1" fmla="*/ 2454174 w 2454174"/>
              <a:gd name="connsiteY1" fmla="*/ 0 h 1636776"/>
              <a:gd name="connsiteX2" fmla="*/ 2454174 w 2454174"/>
              <a:gd name="connsiteY2" fmla="*/ 1636776 h 1636776"/>
              <a:gd name="connsiteX3" fmla="*/ 0 w 2454174"/>
              <a:gd name="connsiteY3" fmla="*/ 1636776 h 1636776"/>
            </a:gdLst>
            <a:ahLst/>
            <a:cxnLst>
              <a:cxn ang="0">
                <a:pos x="connsiteX0" y="connsiteY0"/>
              </a:cxn>
              <a:cxn ang="0">
                <a:pos x="connsiteX1" y="connsiteY1"/>
              </a:cxn>
              <a:cxn ang="0">
                <a:pos x="connsiteX2" y="connsiteY2"/>
              </a:cxn>
              <a:cxn ang="0">
                <a:pos x="connsiteX3" y="connsiteY3"/>
              </a:cxn>
            </a:cxnLst>
            <a:rect l="l" t="t" r="r" b="b"/>
            <a:pathLst>
              <a:path w="2454174" h="1636776">
                <a:moveTo>
                  <a:pt x="0" y="0"/>
                </a:moveTo>
                <a:lnTo>
                  <a:pt x="2454174" y="0"/>
                </a:lnTo>
                <a:lnTo>
                  <a:pt x="2454174" y="1636776"/>
                </a:lnTo>
                <a:lnTo>
                  <a:pt x="0" y="163677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8" name="Picture Placeholder 17"/>
          <p:cNvSpPr>
            <a:spLocks noGrp="1"/>
          </p:cNvSpPr>
          <p:nvPr>
            <p:ph type="pic" sz="quarter" idx="16" hasCustomPrompt="1"/>
          </p:nvPr>
        </p:nvSpPr>
        <p:spPr>
          <a:xfrm>
            <a:off x="6164297" y="3833800"/>
            <a:ext cx="2454174" cy="1636776"/>
          </a:xfrm>
          <a:custGeom>
            <a:avLst/>
            <a:gdLst>
              <a:gd name="connsiteX0" fmla="*/ 0 w 2454174"/>
              <a:gd name="connsiteY0" fmla="*/ 0 h 1636776"/>
              <a:gd name="connsiteX1" fmla="*/ 2454174 w 2454174"/>
              <a:gd name="connsiteY1" fmla="*/ 0 h 1636776"/>
              <a:gd name="connsiteX2" fmla="*/ 2454174 w 2454174"/>
              <a:gd name="connsiteY2" fmla="*/ 1636776 h 1636776"/>
              <a:gd name="connsiteX3" fmla="*/ 0 w 2454174"/>
              <a:gd name="connsiteY3" fmla="*/ 1636776 h 1636776"/>
            </a:gdLst>
            <a:ahLst/>
            <a:cxnLst>
              <a:cxn ang="0">
                <a:pos x="connsiteX0" y="connsiteY0"/>
              </a:cxn>
              <a:cxn ang="0">
                <a:pos x="connsiteX1" y="connsiteY1"/>
              </a:cxn>
              <a:cxn ang="0">
                <a:pos x="connsiteX2" y="connsiteY2"/>
              </a:cxn>
              <a:cxn ang="0">
                <a:pos x="connsiteX3" y="connsiteY3"/>
              </a:cxn>
            </a:cxnLst>
            <a:rect l="l" t="t" r="r" b="b"/>
            <a:pathLst>
              <a:path w="2454174" h="1636776">
                <a:moveTo>
                  <a:pt x="0" y="0"/>
                </a:moveTo>
                <a:lnTo>
                  <a:pt x="2454174" y="0"/>
                </a:lnTo>
                <a:lnTo>
                  <a:pt x="2454174" y="1636776"/>
                </a:lnTo>
                <a:lnTo>
                  <a:pt x="0" y="163677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9" name="Picture Placeholder 18"/>
          <p:cNvSpPr>
            <a:spLocks noGrp="1"/>
          </p:cNvSpPr>
          <p:nvPr>
            <p:ph type="pic" sz="quarter" idx="17" hasCustomPrompt="1"/>
          </p:nvPr>
        </p:nvSpPr>
        <p:spPr>
          <a:xfrm>
            <a:off x="8747226" y="3833800"/>
            <a:ext cx="2454174" cy="1636776"/>
          </a:xfrm>
          <a:custGeom>
            <a:avLst/>
            <a:gdLst>
              <a:gd name="connsiteX0" fmla="*/ 0 w 2454174"/>
              <a:gd name="connsiteY0" fmla="*/ 0 h 1636776"/>
              <a:gd name="connsiteX1" fmla="*/ 2454174 w 2454174"/>
              <a:gd name="connsiteY1" fmla="*/ 0 h 1636776"/>
              <a:gd name="connsiteX2" fmla="*/ 2454174 w 2454174"/>
              <a:gd name="connsiteY2" fmla="*/ 1636776 h 1636776"/>
              <a:gd name="connsiteX3" fmla="*/ 0 w 2454174"/>
              <a:gd name="connsiteY3" fmla="*/ 1636776 h 1636776"/>
            </a:gdLst>
            <a:ahLst/>
            <a:cxnLst>
              <a:cxn ang="0">
                <a:pos x="connsiteX0" y="connsiteY0"/>
              </a:cxn>
              <a:cxn ang="0">
                <a:pos x="connsiteX1" y="connsiteY1"/>
              </a:cxn>
              <a:cxn ang="0">
                <a:pos x="connsiteX2" y="connsiteY2"/>
              </a:cxn>
              <a:cxn ang="0">
                <a:pos x="connsiteX3" y="connsiteY3"/>
              </a:cxn>
            </a:cxnLst>
            <a:rect l="l" t="t" r="r" b="b"/>
            <a:pathLst>
              <a:path w="2454174" h="1636776">
                <a:moveTo>
                  <a:pt x="0" y="0"/>
                </a:moveTo>
                <a:lnTo>
                  <a:pt x="2454174" y="0"/>
                </a:lnTo>
                <a:lnTo>
                  <a:pt x="2454174" y="1636776"/>
                </a:lnTo>
                <a:lnTo>
                  <a:pt x="0" y="163677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61" name="TextBox 60"/>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62" name="TextBox 61"/>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63" name="Oval 62"/>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64" name="TextBox 63"/>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65" name="Group 64"/>
          <p:cNvGrpSpPr>
            <a:grpSpLocks noChangeAspect="1"/>
          </p:cNvGrpSpPr>
          <p:nvPr userDrawn="1"/>
        </p:nvGrpSpPr>
        <p:grpSpPr>
          <a:xfrm>
            <a:off x="730386" y="6290297"/>
            <a:ext cx="466344" cy="476757"/>
            <a:chOff x="3680840" y="1619251"/>
            <a:chExt cx="3742311" cy="3825876"/>
          </a:xfrm>
        </p:grpSpPr>
        <p:sp>
          <p:nvSpPr>
            <p:cNvPr id="66"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52554185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hasCustomPrompt="1"/>
          </p:nvPr>
        </p:nvSpPr>
        <p:spPr>
          <a:xfrm>
            <a:off x="1" y="2795753"/>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8" name="Picture Placeholder 17"/>
          <p:cNvSpPr>
            <a:spLocks noGrp="1"/>
          </p:cNvSpPr>
          <p:nvPr>
            <p:ph type="pic" sz="quarter" idx="11" hasCustomPrompt="1"/>
          </p:nvPr>
        </p:nvSpPr>
        <p:spPr>
          <a:xfrm>
            <a:off x="2034591" y="2795753"/>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9" name="Picture Placeholder 18"/>
          <p:cNvSpPr>
            <a:spLocks noGrp="1"/>
          </p:cNvSpPr>
          <p:nvPr>
            <p:ph type="pic" sz="quarter" idx="12" hasCustomPrompt="1"/>
          </p:nvPr>
        </p:nvSpPr>
        <p:spPr>
          <a:xfrm>
            <a:off x="4066870" y="2795753"/>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0" name="Picture Placeholder 19"/>
          <p:cNvSpPr>
            <a:spLocks noGrp="1"/>
          </p:cNvSpPr>
          <p:nvPr>
            <p:ph type="pic" sz="quarter" idx="13" hasCustomPrompt="1"/>
          </p:nvPr>
        </p:nvSpPr>
        <p:spPr>
          <a:xfrm>
            <a:off x="6099149" y="2795753"/>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1" name="Picture Placeholder 20"/>
          <p:cNvSpPr>
            <a:spLocks noGrp="1"/>
          </p:cNvSpPr>
          <p:nvPr>
            <p:ph type="pic" sz="quarter" idx="14" hasCustomPrompt="1"/>
          </p:nvPr>
        </p:nvSpPr>
        <p:spPr>
          <a:xfrm>
            <a:off x="8129117" y="2795753"/>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2" name="Picture Placeholder 21"/>
          <p:cNvSpPr>
            <a:spLocks noGrp="1"/>
          </p:cNvSpPr>
          <p:nvPr>
            <p:ph type="pic" sz="quarter" idx="15" hasCustomPrompt="1"/>
          </p:nvPr>
        </p:nvSpPr>
        <p:spPr>
          <a:xfrm>
            <a:off x="10161396" y="2795753"/>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3" name="Picture Placeholder 22"/>
          <p:cNvSpPr>
            <a:spLocks noGrp="1"/>
          </p:cNvSpPr>
          <p:nvPr>
            <p:ph type="pic" sz="quarter" idx="16" hasCustomPrompt="1"/>
          </p:nvPr>
        </p:nvSpPr>
        <p:spPr>
          <a:xfrm>
            <a:off x="1" y="4828032"/>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4" name="Picture Placeholder 23"/>
          <p:cNvSpPr>
            <a:spLocks noGrp="1"/>
          </p:cNvSpPr>
          <p:nvPr>
            <p:ph type="pic" sz="quarter" idx="17" hasCustomPrompt="1"/>
          </p:nvPr>
        </p:nvSpPr>
        <p:spPr>
          <a:xfrm>
            <a:off x="2034591" y="4828032"/>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5" name="Picture Placeholder 24"/>
          <p:cNvSpPr>
            <a:spLocks noGrp="1"/>
          </p:cNvSpPr>
          <p:nvPr>
            <p:ph type="pic" sz="quarter" idx="18" hasCustomPrompt="1"/>
          </p:nvPr>
        </p:nvSpPr>
        <p:spPr>
          <a:xfrm>
            <a:off x="4066870" y="4828032"/>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6" name="Picture Placeholder 25"/>
          <p:cNvSpPr>
            <a:spLocks noGrp="1"/>
          </p:cNvSpPr>
          <p:nvPr>
            <p:ph type="pic" sz="quarter" idx="19" hasCustomPrompt="1"/>
          </p:nvPr>
        </p:nvSpPr>
        <p:spPr>
          <a:xfrm>
            <a:off x="6099149" y="4828032"/>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7" name="Picture Placeholder 26"/>
          <p:cNvSpPr>
            <a:spLocks noGrp="1"/>
          </p:cNvSpPr>
          <p:nvPr>
            <p:ph type="pic" sz="quarter" idx="20" hasCustomPrompt="1"/>
          </p:nvPr>
        </p:nvSpPr>
        <p:spPr>
          <a:xfrm>
            <a:off x="8129117" y="4828032"/>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8" name="Picture Placeholder 27"/>
          <p:cNvSpPr>
            <a:spLocks noGrp="1"/>
          </p:cNvSpPr>
          <p:nvPr>
            <p:ph type="pic" sz="quarter" idx="21" hasCustomPrompt="1"/>
          </p:nvPr>
        </p:nvSpPr>
        <p:spPr>
          <a:xfrm>
            <a:off x="10161396" y="4828032"/>
            <a:ext cx="2029967" cy="2029968"/>
          </a:xfrm>
          <a:custGeom>
            <a:avLst/>
            <a:gdLst>
              <a:gd name="connsiteX0" fmla="*/ 0 w 2029967"/>
              <a:gd name="connsiteY0" fmla="*/ 0 h 2029968"/>
              <a:gd name="connsiteX1" fmla="*/ 2029967 w 2029967"/>
              <a:gd name="connsiteY1" fmla="*/ 0 h 2029968"/>
              <a:gd name="connsiteX2" fmla="*/ 2029967 w 2029967"/>
              <a:gd name="connsiteY2" fmla="*/ 2029968 h 2029968"/>
              <a:gd name="connsiteX3" fmla="*/ 0 w 2029967"/>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7" h="2029968">
                <a:moveTo>
                  <a:pt x="0" y="0"/>
                </a:moveTo>
                <a:lnTo>
                  <a:pt x="2029967" y="0"/>
                </a:lnTo>
                <a:lnTo>
                  <a:pt x="2029967"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350143779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990603" y="2093812"/>
            <a:ext cx="4933707" cy="3290464"/>
          </a:xfrm>
          <a:custGeom>
            <a:avLst/>
            <a:gdLst>
              <a:gd name="connsiteX0" fmla="*/ 0 w 4933707"/>
              <a:gd name="connsiteY0" fmla="*/ 0 h 3290464"/>
              <a:gd name="connsiteX1" fmla="*/ 4933707 w 4933707"/>
              <a:gd name="connsiteY1" fmla="*/ 0 h 3290464"/>
              <a:gd name="connsiteX2" fmla="*/ 4933707 w 4933707"/>
              <a:gd name="connsiteY2" fmla="*/ 3290464 h 3290464"/>
              <a:gd name="connsiteX3" fmla="*/ 0 w 4933707"/>
              <a:gd name="connsiteY3" fmla="*/ 3290464 h 3290464"/>
            </a:gdLst>
            <a:ahLst/>
            <a:cxnLst>
              <a:cxn ang="0">
                <a:pos x="connsiteX0" y="connsiteY0"/>
              </a:cxn>
              <a:cxn ang="0">
                <a:pos x="connsiteX1" y="connsiteY1"/>
              </a:cxn>
              <a:cxn ang="0">
                <a:pos x="connsiteX2" y="connsiteY2"/>
              </a:cxn>
              <a:cxn ang="0">
                <a:pos x="connsiteX3" y="connsiteY3"/>
              </a:cxn>
            </a:cxnLst>
            <a:rect l="l" t="t" r="r" b="b"/>
            <a:pathLst>
              <a:path w="4933707" h="3290464">
                <a:moveTo>
                  <a:pt x="0" y="0"/>
                </a:moveTo>
                <a:lnTo>
                  <a:pt x="4933707" y="0"/>
                </a:lnTo>
                <a:lnTo>
                  <a:pt x="4933707" y="3290464"/>
                </a:lnTo>
                <a:lnTo>
                  <a:pt x="0" y="329046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8" name="TextBox 47"/>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49" name="TextBox 48"/>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0" name="Oval 49"/>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1" name="TextBox 50"/>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2" name="Group 51"/>
          <p:cNvGrpSpPr>
            <a:grpSpLocks noChangeAspect="1"/>
          </p:cNvGrpSpPr>
          <p:nvPr userDrawn="1"/>
        </p:nvGrpSpPr>
        <p:grpSpPr>
          <a:xfrm>
            <a:off x="730386" y="6290297"/>
            <a:ext cx="466344" cy="476757"/>
            <a:chOff x="3680840" y="1619251"/>
            <a:chExt cx="3742311" cy="3825876"/>
          </a:xfrm>
        </p:grpSpPr>
        <p:sp>
          <p:nvSpPr>
            <p:cNvPr id="53"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4824732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1397334" y="1802532"/>
            <a:ext cx="4105656" cy="4105656"/>
          </a:xfrm>
          <a:custGeom>
            <a:avLst/>
            <a:gdLst>
              <a:gd name="connsiteX0" fmla="*/ 0 w 4105656"/>
              <a:gd name="connsiteY0" fmla="*/ 0 h 4105656"/>
              <a:gd name="connsiteX1" fmla="*/ 4105656 w 4105656"/>
              <a:gd name="connsiteY1" fmla="*/ 0 h 4105656"/>
              <a:gd name="connsiteX2" fmla="*/ 4105656 w 4105656"/>
              <a:gd name="connsiteY2" fmla="*/ 4105656 h 4105656"/>
              <a:gd name="connsiteX3" fmla="*/ 0 w 4105656"/>
              <a:gd name="connsiteY3" fmla="*/ 4105656 h 4105656"/>
            </a:gdLst>
            <a:ahLst/>
            <a:cxnLst>
              <a:cxn ang="0">
                <a:pos x="connsiteX0" y="connsiteY0"/>
              </a:cxn>
              <a:cxn ang="0">
                <a:pos x="connsiteX1" y="connsiteY1"/>
              </a:cxn>
              <a:cxn ang="0">
                <a:pos x="connsiteX2" y="connsiteY2"/>
              </a:cxn>
              <a:cxn ang="0">
                <a:pos x="connsiteX3" y="connsiteY3"/>
              </a:cxn>
            </a:cxnLst>
            <a:rect l="l" t="t" r="r" b="b"/>
            <a:pathLst>
              <a:path w="4105656" h="4105656">
                <a:moveTo>
                  <a:pt x="0" y="0"/>
                </a:moveTo>
                <a:lnTo>
                  <a:pt x="4105656" y="0"/>
                </a:lnTo>
                <a:lnTo>
                  <a:pt x="4105656" y="4105656"/>
                </a:lnTo>
                <a:lnTo>
                  <a:pt x="0" y="410565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7" name="TextBox 46"/>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48" name="TextBox 47"/>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49" name="Oval 48"/>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0" name="TextBox 49"/>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1" name="Group 50"/>
          <p:cNvGrpSpPr>
            <a:grpSpLocks noChangeAspect="1"/>
          </p:cNvGrpSpPr>
          <p:nvPr userDrawn="1"/>
        </p:nvGrpSpPr>
        <p:grpSpPr>
          <a:xfrm>
            <a:off x="730386" y="6290297"/>
            <a:ext cx="466344" cy="476757"/>
            <a:chOff x="3680840" y="1619251"/>
            <a:chExt cx="3742311" cy="3825876"/>
          </a:xfrm>
        </p:grpSpPr>
        <p:sp>
          <p:nvSpPr>
            <p:cNvPr id="52"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4881681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990601" y="1995181"/>
            <a:ext cx="2962655" cy="2962656"/>
          </a:xfrm>
          <a:custGeom>
            <a:avLst/>
            <a:gdLst>
              <a:gd name="connsiteX0" fmla="*/ 0 w 2962655"/>
              <a:gd name="connsiteY0" fmla="*/ 0 h 2962656"/>
              <a:gd name="connsiteX1" fmla="*/ 2962655 w 2962655"/>
              <a:gd name="connsiteY1" fmla="*/ 0 h 2962656"/>
              <a:gd name="connsiteX2" fmla="*/ 2962655 w 2962655"/>
              <a:gd name="connsiteY2" fmla="*/ 2962656 h 2962656"/>
              <a:gd name="connsiteX3" fmla="*/ 0 w 2962655"/>
              <a:gd name="connsiteY3" fmla="*/ 2962656 h 2962656"/>
            </a:gdLst>
            <a:ahLst/>
            <a:cxnLst>
              <a:cxn ang="0">
                <a:pos x="connsiteX0" y="connsiteY0"/>
              </a:cxn>
              <a:cxn ang="0">
                <a:pos x="connsiteX1" y="connsiteY1"/>
              </a:cxn>
              <a:cxn ang="0">
                <a:pos x="connsiteX2" y="connsiteY2"/>
              </a:cxn>
              <a:cxn ang="0">
                <a:pos x="connsiteX3" y="connsiteY3"/>
              </a:cxn>
            </a:cxnLst>
            <a:rect l="l" t="t" r="r" b="b"/>
            <a:pathLst>
              <a:path w="2962655" h="2962656">
                <a:moveTo>
                  <a:pt x="0" y="0"/>
                </a:moveTo>
                <a:lnTo>
                  <a:pt x="2962655" y="0"/>
                </a:lnTo>
                <a:lnTo>
                  <a:pt x="2962655" y="2962656"/>
                </a:lnTo>
                <a:lnTo>
                  <a:pt x="0" y="296265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8" name="Picture Placeholder 7"/>
          <p:cNvSpPr>
            <a:spLocks noGrp="1"/>
          </p:cNvSpPr>
          <p:nvPr>
            <p:ph type="pic" sz="quarter" idx="11" hasCustomPrompt="1"/>
          </p:nvPr>
        </p:nvSpPr>
        <p:spPr>
          <a:xfrm>
            <a:off x="4617259" y="1995181"/>
            <a:ext cx="2962655" cy="2962656"/>
          </a:xfrm>
          <a:custGeom>
            <a:avLst/>
            <a:gdLst>
              <a:gd name="connsiteX0" fmla="*/ 0 w 2962655"/>
              <a:gd name="connsiteY0" fmla="*/ 0 h 2962656"/>
              <a:gd name="connsiteX1" fmla="*/ 2962655 w 2962655"/>
              <a:gd name="connsiteY1" fmla="*/ 0 h 2962656"/>
              <a:gd name="connsiteX2" fmla="*/ 2962655 w 2962655"/>
              <a:gd name="connsiteY2" fmla="*/ 2962656 h 2962656"/>
              <a:gd name="connsiteX3" fmla="*/ 0 w 2962655"/>
              <a:gd name="connsiteY3" fmla="*/ 2962656 h 2962656"/>
            </a:gdLst>
            <a:ahLst/>
            <a:cxnLst>
              <a:cxn ang="0">
                <a:pos x="connsiteX0" y="connsiteY0"/>
              </a:cxn>
              <a:cxn ang="0">
                <a:pos x="connsiteX1" y="connsiteY1"/>
              </a:cxn>
              <a:cxn ang="0">
                <a:pos x="connsiteX2" y="connsiteY2"/>
              </a:cxn>
              <a:cxn ang="0">
                <a:pos x="connsiteX3" y="connsiteY3"/>
              </a:cxn>
            </a:cxnLst>
            <a:rect l="l" t="t" r="r" b="b"/>
            <a:pathLst>
              <a:path w="2962655" h="2962656">
                <a:moveTo>
                  <a:pt x="0" y="0"/>
                </a:moveTo>
                <a:lnTo>
                  <a:pt x="2962655" y="0"/>
                </a:lnTo>
                <a:lnTo>
                  <a:pt x="2962655" y="2962656"/>
                </a:lnTo>
                <a:lnTo>
                  <a:pt x="0" y="296265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9" name="Picture Placeholder 8"/>
          <p:cNvSpPr>
            <a:spLocks noGrp="1"/>
          </p:cNvSpPr>
          <p:nvPr>
            <p:ph type="pic" sz="quarter" idx="12" hasCustomPrompt="1"/>
          </p:nvPr>
        </p:nvSpPr>
        <p:spPr>
          <a:xfrm>
            <a:off x="8242310" y="1995181"/>
            <a:ext cx="2962655" cy="2962656"/>
          </a:xfrm>
          <a:custGeom>
            <a:avLst/>
            <a:gdLst>
              <a:gd name="connsiteX0" fmla="*/ 0 w 2962655"/>
              <a:gd name="connsiteY0" fmla="*/ 0 h 2962656"/>
              <a:gd name="connsiteX1" fmla="*/ 2962655 w 2962655"/>
              <a:gd name="connsiteY1" fmla="*/ 0 h 2962656"/>
              <a:gd name="connsiteX2" fmla="*/ 2962655 w 2962655"/>
              <a:gd name="connsiteY2" fmla="*/ 2962656 h 2962656"/>
              <a:gd name="connsiteX3" fmla="*/ 0 w 2962655"/>
              <a:gd name="connsiteY3" fmla="*/ 2962656 h 2962656"/>
            </a:gdLst>
            <a:ahLst/>
            <a:cxnLst>
              <a:cxn ang="0">
                <a:pos x="connsiteX0" y="connsiteY0"/>
              </a:cxn>
              <a:cxn ang="0">
                <a:pos x="connsiteX1" y="connsiteY1"/>
              </a:cxn>
              <a:cxn ang="0">
                <a:pos x="connsiteX2" y="connsiteY2"/>
              </a:cxn>
              <a:cxn ang="0">
                <a:pos x="connsiteX3" y="connsiteY3"/>
              </a:cxn>
            </a:cxnLst>
            <a:rect l="l" t="t" r="r" b="b"/>
            <a:pathLst>
              <a:path w="2962655" h="2962656">
                <a:moveTo>
                  <a:pt x="0" y="0"/>
                </a:moveTo>
                <a:lnTo>
                  <a:pt x="2962655" y="0"/>
                </a:lnTo>
                <a:lnTo>
                  <a:pt x="2962655" y="2962656"/>
                </a:lnTo>
                <a:lnTo>
                  <a:pt x="0" y="296265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1" name="TextBox 50"/>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2" name="TextBox 51"/>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3" name="Oval 52"/>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4" name="TextBox 53"/>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5" name="Group 54"/>
          <p:cNvGrpSpPr>
            <a:grpSpLocks noChangeAspect="1"/>
          </p:cNvGrpSpPr>
          <p:nvPr userDrawn="1"/>
        </p:nvGrpSpPr>
        <p:grpSpPr>
          <a:xfrm>
            <a:off x="730386" y="6290297"/>
            <a:ext cx="466344" cy="476757"/>
            <a:chOff x="3680840" y="1619251"/>
            <a:chExt cx="3742311" cy="3825876"/>
          </a:xfrm>
        </p:grpSpPr>
        <p:sp>
          <p:nvSpPr>
            <p:cNvPr id="56"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99215987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999354" y="1840989"/>
            <a:ext cx="2182690" cy="2182688"/>
          </a:xfrm>
          <a:custGeom>
            <a:avLst/>
            <a:gdLst>
              <a:gd name="connsiteX0" fmla="*/ 1091345 w 2182690"/>
              <a:gd name="connsiteY0" fmla="*/ 0 h 2182688"/>
              <a:gd name="connsiteX1" fmla="*/ 2182690 w 2182690"/>
              <a:gd name="connsiteY1" fmla="*/ 1091344 h 2182688"/>
              <a:gd name="connsiteX2" fmla="*/ 1091345 w 2182690"/>
              <a:gd name="connsiteY2" fmla="*/ 2182688 h 2182688"/>
              <a:gd name="connsiteX3" fmla="*/ 0 w 2182690"/>
              <a:gd name="connsiteY3" fmla="*/ 1091344 h 2182688"/>
              <a:gd name="connsiteX4" fmla="*/ 1091345 w 2182690"/>
              <a:gd name="connsiteY4" fmla="*/ 0 h 218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2690" h="2182688">
                <a:moveTo>
                  <a:pt x="1091345" y="0"/>
                </a:moveTo>
                <a:cubicBezTo>
                  <a:pt x="1694078" y="0"/>
                  <a:pt x="2182690" y="488611"/>
                  <a:pt x="2182690" y="1091344"/>
                </a:cubicBezTo>
                <a:cubicBezTo>
                  <a:pt x="2182690" y="1694077"/>
                  <a:pt x="1694078" y="2182688"/>
                  <a:pt x="1091345" y="2182688"/>
                </a:cubicBezTo>
                <a:cubicBezTo>
                  <a:pt x="488612" y="2182688"/>
                  <a:pt x="0" y="1694077"/>
                  <a:pt x="0" y="1091344"/>
                </a:cubicBezTo>
                <a:cubicBezTo>
                  <a:pt x="0" y="488611"/>
                  <a:pt x="488612" y="0"/>
                  <a:pt x="1091345"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9" name="Picture Placeholder 8"/>
          <p:cNvSpPr>
            <a:spLocks noGrp="1"/>
          </p:cNvSpPr>
          <p:nvPr>
            <p:ph type="pic" sz="quarter" idx="11" hasCustomPrompt="1"/>
          </p:nvPr>
        </p:nvSpPr>
        <p:spPr>
          <a:xfrm>
            <a:off x="3672473" y="1840989"/>
            <a:ext cx="2182690" cy="2182688"/>
          </a:xfrm>
          <a:custGeom>
            <a:avLst/>
            <a:gdLst>
              <a:gd name="connsiteX0" fmla="*/ 1091345 w 2182690"/>
              <a:gd name="connsiteY0" fmla="*/ 0 h 2182688"/>
              <a:gd name="connsiteX1" fmla="*/ 2182690 w 2182690"/>
              <a:gd name="connsiteY1" fmla="*/ 1091344 h 2182688"/>
              <a:gd name="connsiteX2" fmla="*/ 1091345 w 2182690"/>
              <a:gd name="connsiteY2" fmla="*/ 2182688 h 2182688"/>
              <a:gd name="connsiteX3" fmla="*/ 0 w 2182690"/>
              <a:gd name="connsiteY3" fmla="*/ 1091344 h 2182688"/>
              <a:gd name="connsiteX4" fmla="*/ 1091345 w 2182690"/>
              <a:gd name="connsiteY4" fmla="*/ 0 h 218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2690" h="2182688">
                <a:moveTo>
                  <a:pt x="1091345" y="0"/>
                </a:moveTo>
                <a:cubicBezTo>
                  <a:pt x="1694078" y="0"/>
                  <a:pt x="2182690" y="488611"/>
                  <a:pt x="2182690" y="1091344"/>
                </a:cubicBezTo>
                <a:cubicBezTo>
                  <a:pt x="2182690" y="1694077"/>
                  <a:pt x="1694078" y="2182688"/>
                  <a:pt x="1091345" y="2182688"/>
                </a:cubicBezTo>
                <a:cubicBezTo>
                  <a:pt x="488612" y="2182688"/>
                  <a:pt x="0" y="1694077"/>
                  <a:pt x="0" y="1091344"/>
                </a:cubicBezTo>
                <a:cubicBezTo>
                  <a:pt x="0" y="488611"/>
                  <a:pt x="488612" y="0"/>
                  <a:pt x="1091345"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Picture Placeholder 9"/>
          <p:cNvSpPr>
            <a:spLocks noGrp="1"/>
          </p:cNvSpPr>
          <p:nvPr>
            <p:ph type="pic" sz="quarter" idx="12" hasCustomPrompt="1"/>
          </p:nvPr>
        </p:nvSpPr>
        <p:spPr>
          <a:xfrm>
            <a:off x="6345592" y="1840989"/>
            <a:ext cx="2182690" cy="2182688"/>
          </a:xfrm>
          <a:custGeom>
            <a:avLst/>
            <a:gdLst>
              <a:gd name="connsiteX0" fmla="*/ 1091345 w 2182690"/>
              <a:gd name="connsiteY0" fmla="*/ 0 h 2182688"/>
              <a:gd name="connsiteX1" fmla="*/ 2182690 w 2182690"/>
              <a:gd name="connsiteY1" fmla="*/ 1091344 h 2182688"/>
              <a:gd name="connsiteX2" fmla="*/ 1091345 w 2182690"/>
              <a:gd name="connsiteY2" fmla="*/ 2182688 h 2182688"/>
              <a:gd name="connsiteX3" fmla="*/ 0 w 2182690"/>
              <a:gd name="connsiteY3" fmla="*/ 1091344 h 2182688"/>
              <a:gd name="connsiteX4" fmla="*/ 1091345 w 2182690"/>
              <a:gd name="connsiteY4" fmla="*/ 0 h 218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2690" h="2182688">
                <a:moveTo>
                  <a:pt x="1091345" y="0"/>
                </a:moveTo>
                <a:cubicBezTo>
                  <a:pt x="1694078" y="0"/>
                  <a:pt x="2182690" y="488611"/>
                  <a:pt x="2182690" y="1091344"/>
                </a:cubicBezTo>
                <a:cubicBezTo>
                  <a:pt x="2182690" y="1694077"/>
                  <a:pt x="1694078" y="2182688"/>
                  <a:pt x="1091345" y="2182688"/>
                </a:cubicBezTo>
                <a:cubicBezTo>
                  <a:pt x="488612" y="2182688"/>
                  <a:pt x="0" y="1694077"/>
                  <a:pt x="0" y="1091344"/>
                </a:cubicBezTo>
                <a:cubicBezTo>
                  <a:pt x="0" y="488611"/>
                  <a:pt x="488612" y="0"/>
                  <a:pt x="1091345"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1" name="Picture Placeholder 10"/>
          <p:cNvSpPr>
            <a:spLocks noGrp="1"/>
          </p:cNvSpPr>
          <p:nvPr>
            <p:ph type="pic" sz="quarter" idx="13" hasCustomPrompt="1"/>
          </p:nvPr>
        </p:nvSpPr>
        <p:spPr>
          <a:xfrm>
            <a:off x="9018710" y="1840989"/>
            <a:ext cx="2182690" cy="2182688"/>
          </a:xfrm>
          <a:custGeom>
            <a:avLst/>
            <a:gdLst>
              <a:gd name="connsiteX0" fmla="*/ 1091345 w 2182690"/>
              <a:gd name="connsiteY0" fmla="*/ 0 h 2182688"/>
              <a:gd name="connsiteX1" fmla="*/ 2182690 w 2182690"/>
              <a:gd name="connsiteY1" fmla="*/ 1091344 h 2182688"/>
              <a:gd name="connsiteX2" fmla="*/ 1091345 w 2182690"/>
              <a:gd name="connsiteY2" fmla="*/ 2182688 h 2182688"/>
              <a:gd name="connsiteX3" fmla="*/ 0 w 2182690"/>
              <a:gd name="connsiteY3" fmla="*/ 1091344 h 2182688"/>
              <a:gd name="connsiteX4" fmla="*/ 1091345 w 2182690"/>
              <a:gd name="connsiteY4" fmla="*/ 0 h 218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2690" h="2182688">
                <a:moveTo>
                  <a:pt x="1091345" y="0"/>
                </a:moveTo>
                <a:cubicBezTo>
                  <a:pt x="1694078" y="0"/>
                  <a:pt x="2182690" y="488611"/>
                  <a:pt x="2182690" y="1091344"/>
                </a:cubicBezTo>
                <a:cubicBezTo>
                  <a:pt x="2182690" y="1694077"/>
                  <a:pt x="1694078" y="2182688"/>
                  <a:pt x="1091345" y="2182688"/>
                </a:cubicBezTo>
                <a:cubicBezTo>
                  <a:pt x="488612" y="2182688"/>
                  <a:pt x="0" y="1694077"/>
                  <a:pt x="0" y="1091344"/>
                </a:cubicBezTo>
                <a:cubicBezTo>
                  <a:pt x="0" y="488611"/>
                  <a:pt x="488612" y="0"/>
                  <a:pt x="1091345"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3" name="TextBox 52"/>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4" name="TextBox 53"/>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5" name="Oval 54"/>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6" name="TextBox 55"/>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7" name="Group 56"/>
          <p:cNvGrpSpPr>
            <a:grpSpLocks noChangeAspect="1"/>
          </p:cNvGrpSpPr>
          <p:nvPr userDrawn="1"/>
        </p:nvGrpSpPr>
        <p:grpSpPr>
          <a:xfrm>
            <a:off x="730386" y="6290297"/>
            <a:ext cx="466344" cy="476757"/>
            <a:chOff x="3680840" y="1619251"/>
            <a:chExt cx="3742311" cy="3825876"/>
          </a:xfrm>
        </p:grpSpPr>
        <p:sp>
          <p:nvSpPr>
            <p:cNvPr id="58"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59380798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1013808" y="1718031"/>
            <a:ext cx="1920240" cy="1920240"/>
          </a:xfrm>
          <a:custGeom>
            <a:avLst/>
            <a:gdLst>
              <a:gd name="connsiteX0" fmla="*/ 65903 w 1920240"/>
              <a:gd name="connsiteY0" fmla="*/ 0 h 1920240"/>
              <a:gd name="connsiteX1" fmla="*/ 1854337 w 1920240"/>
              <a:gd name="connsiteY1" fmla="*/ 0 h 1920240"/>
              <a:gd name="connsiteX2" fmla="*/ 1920240 w 1920240"/>
              <a:gd name="connsiteY2" fmla="*/ 65903 h 1920240"/>
              <a:gd name="connsiteX3" fmla="*/ 1920240 w 1920240"/>
              <a:gd name="connsiteY3" fmla="*/ 1854337 h 1920240"/>
              <a:gd name="connsiteX4" fmla="*/ 1854337 w 1920240"/>
              <a:gd name="connsiteY4" fmla="*/ 1920240 h 1920240"/>
              <a:gd name="connsiteX5" fmla="*/ 65903 w 1920240"/>
              <a:gd name="connsiteY5" fmla="*/ 1920240 h 1920240"/>
              <a:gd name="connsiteX6" fmla="*/ 0 w 1920240"/>
              <a:gd name="connsiteY6" fmla="*/ 1854337 h 1920240"/>
              <a:gd name="connsiteX7" fmla="*/ 0 w 1920240"/>
              <a:gd name="connsiteY7" fmla="*/ 65903 h 1920240"/>
              <a:gd name="connsiteX8" fmla="*/ 65903 w 1920240"/>
              <a:gd name="connsiteY8" fmla="*/ 0 h 192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0240" h="1920240">
                <a:moveTo>
                  <a:pt x="65903" y="0"/>
                </a:moveTo>
                <a:lnTo>
                  <a:pt x="1854337" y="0"/>
                </a:lnTo>
                <a:cubicBezTo>
                  <a:pt x="1890734" y="0"/>
                  <a:pt x="1920240" y="29506"/>
                  <a:pt x="1920240" y="65903"/>
                </a:cubicBezTo>
                <a:lnTo>
                  <a:pt x="1920240" y="1854337"/>
                </a:lnTo>
                <a:cubicBezTo>
                  <a:pt x="1920240" y="1890734"/>
                  <a:pt x="1890734" y="1920240"/>
                  <a:pt x="1854337" y="1920240"/>
                </a:cubicBezTo>
                <a:lnTo>
                  <a:pt x="65903" y="1920240"/>
                </a:lnTo>
                <a:cubicBezTo>
                  <a:pt x="29506" y="1920240"/>
                  <a:pt x="0" y="1890734"/>
                  <a:pt x="0" y="1854337"/>
                </a:cubicBezTo>
                <a:lnTo>
                  <a:pt x="0" y="65903"/>
                </a:lnTo>
                <a:cubicBezTo>
                  <a:pt x="0" y="29506"/>
                  <a:pt x="29506" y="0"/>
                  <a:pt x="65903"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9" name="Picture Placeholder 8"/>
          <p:cNvSpPr>
            <a:spLocks noGrp="1"/>
          </p:cNvSpPr>
          <p:nvPr>
            <p:ph type="pic" sz="quarter" idx="11" hasCustomPrompt="1"/>
          </p:nvPr>
        </p:nvSpPr>
        <p:spPr>
          <a:xfrm>
            <a:off x="6515676" y="1718031"/>
            <a:ext cx="1920240" cy="1920240"/>
          </a:xfrm>
          <a:custGeom>
            <a:avLst/>
            <a:gdLst>
              <a:gd name="connsiteX0" fmla="*/ 65903 w 1920240"/>
              <a:gd name="connsiteY0" fmla="*/ 0 h 1920240"/>
              <a:gd name="connsiteX1" fmla="*/ 1854337 w 1920240"/>
              <a:gd name="connsiteY1" fmla="*/ 0 h 1920240"/>
              <a:gd name="connsiteX2" fmla="*/ 1920240 w 1920240"/>
              <a:gd name="connsiteY2" fmla="*/ 65903 h 1920240"/>
              <a:gd name="connsiteX3" fmla="*/ 1920240 w 1920240"/>
              <a:gd name="connsiteY3" fmla="*/ 1854337 h 1920240"/>
              <a:gd name="connsiteX4" fmla="*/ 1854337 w 1920240"/>
              <a:gd name="connsiteY4" fmla="*/ 1920240 h 1920240"/>
              <a:gd name="connsiteX5" fmla="*/ 65903 w 1920240"/>
              <a:gd name="connsiteY5" fmla="*/ 1920240 h 1920240"/>
              <a:gd name="connsiteX6" fmla="*/ 0 w 1920240"/>
              <a:gd name="connsiteY6" fmla="*/ 1854337 h 1920240"/>
              <a:gd name="connsiteX7" fmla="*/ 0 w 1920240"/>
              <a:gd name="connsiteY7" fmla="*/ 65903 h 1920240"/>
              <a:gd name="connsiteX8" fmla="*/ 65903 w 1920240"/>
              <a:gd name="connsiteY8" fmla="*/ 0 h 192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0240" h="1920240">
                <a:moveTo>
                  <a:pt x="65903" y="0"/>
                </a:moveTo>
                <a:lnTo>
                  <a:pt x="1854337" y="0"/>
                </a:lnTo>
                <a:cubicBezTo>
                  <a:pt x="1890734" y="0"/>
                  <a:pt x="1920240" y="29506"/>
                  <a:pt x="1920240" y="65903"/>
                </a:cubicBezTo>
                <a:lnTo>
                  <a:pt x="1920240" y="1854337"/>
                </a:lnTo>
                <a:cubicBezTo>
                  <a:pt x="1920240" y="1890734"/>
                  <a:pt x="1890734" y="1920240"/>
                  <a:pt x="1854337" y="1920240"/>
                </a:cubicBezTo>
                <a:lnTo>
                  <a:pt x="65903" y="1920240"/>
                </a:lnTo>
                <a:cubicBezTo>
                  <a:pt x="29506" y="1920240"/>
                  <a:pt x="0" y="1890734"/>
                  <a:pt x="0" y="1854337"/>
                </a:cubicBezTo>
                <a:lnTo>
                  <a:pt x="0" y="65903"/>
                </a:lnTo>
                <a:cubicBezTo>
                  <a:pt x="0" y="29506"/>
                  <a:pt x="29506" y="0"/>
                  <a:pt x="65903"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Picture Placeholder 9"/>
          <p:cNvSpPr>
            <a:spLocks noGrp="1"/>
          </p:cNvSpPr>
          <p:nvPr>
            <p:ph type="pic" sz="quarter" idx="12" hasCustomPrompt="1"/>
          </p:nvPr>
        </p:nvSpPr>
        <p:spPr>
          <a:xfrm>
            <a:off x="1013808" y="4099338"/>
            <a:ext cx="1920240" cy="1920240"/>
          </a:xfrm>
          <a:custGeom>
            <a:avLst/>
            <a:gdLst>
              <a:gd name="connsiteX0" fmla="*/ 65903 w 1920240"/>
              <a:gd name="connsiteY0" fmla="*/ 0 h 1920240"/>
              <a:gd name="connsiteX1" fmla="*/ 1854337 w 1920240"/>
              <a:gd name="connsiteY1" fmla="*/ 0 h 1920240"/>
              <a:gd name="connsiteX2" fmla="*/ 1920240 w 1920240"/>
              <a:gd name="connsiteY2" fmla="*/ 65903 h 1920240"/>
              <a:gd name="connsiteX3" fmla="*/ 1920240 w 1920240"/>
              <a:gd name="connsiteY3" fmla="*/ 1854337 h 1920240"/>
              <a:gd name="connsiteX4" fmla="*/ 1854337 w 1920240"/>
              <a:gd name="connsiteY4" fmla="*/ 1920240 h 1920240"/>
              <a:gd name="connsiteX5" fmla="*/ 65903 w 1920240"/>
              <a:gd name="connsiteY5" fmla="*/ 1920240 h 1920240"/>
              <a:gd name="connsiteX6" fmla="*/ 0 w 1920240"/>
              <a:gd name="connsiteY6" fmla="*/ 1854337 h 1920240"/>
              <a:gd name="connsiteX7" fmla="*/ 0 w 1920240"/>
              <a:gd name="connsiteY7" fmla="*/ 65903 h 1920240"/>
              <a:gd name="connsiteX8" fmla="*/ 65903 w 1920240"/>
              <a:gd name="connsiteY8" fmla="*/ 0 h 192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0240" h="1920240">
                <a:moveTo>
                  <a:pt x="65903" y="0"/>
                </a:moveTo>
                <a:lnTo>
                  <a:pt x="1854337" y="0"/>
                </a:lnTo>
                <a:cubicBezTo>
                  <a:pt x="1890734" y="0"/>
                  <a:pt x="1920240" y="29506"/>
                  <a:pt x="1920240" y="65903"/>
                </a:cubicBezTo>
                <a:lnTo>
                  <a:pt x="1920240" y="1854337"/>
                </a:lnTo>
                <a:cubicBezTo>
                  <a:pt x="1920240" y="1890734"/>
                  <a:pt x="1890734" y="1920240"/>
                  <a:pt x="1854337" y="1920240"/>
                </a:cubicBezTo>
                <a:lnTo>
                  <a:pt x="65903" y="1920240"/>
                </a:lnTo>
                <a:cubicBezTo>
                  <a:pt x="29506" y="1920240"/>
                  <a:pt x="0" y="1890734"/>
                  <a:pt x="0" y="1854337"/>
                </a:cubicBezTo>
                <a:lnTo>
                  <a:pt x="0" y="65903"/>
                </a:lnTo>
                <a:cubicBezTo>
                  <a:pt x="0" y="29506"/>
                  <a:pt x="29506" y="0"/>
                  <a:pt x="65903"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1" name="Picture Placeholder 10"/>
          <p:cNvSpPr>
            <a:spLocks noGrp="1"/>
          </p:cNvSpPr>
          <p:nvPr>
            <p:ph type="pic" sz="quarter" idx="13" hasCustomPrompt="1"/>
          </p:nvPr>
        </p:nvSpPr>
        <p:spPr>
          <a:xfrm>
            <a:off x="6515676" y="4099338"/>
            <a:ext cx="1920240" cy="1920240"/>
          </a:xfrm>
          <a:custGeom>
            <a:avLst/>
            <a:gdLst>
              <a:gd name="connsiteX0" fmla="*/ 65903 w 1920240"/>
              <a:gd name="connsiteY0" fmla="*/ 0 h 1920240"/>
              <a:gd name="connsiteX1" fmla="*/ 1854337 w 1920240"/>
              <a:gd name="connsiteY1" fmla="*/ 0 h 1920240"/>
              <a:gd name="connsiteX2" fmla="*/ 1920240 w 1920240"/>
              <a:gd name="connsiteY2" fmla="*/ 65903 h 1920240"/>
              <a:gd name="connsiteX3" fmla="*/ 1920240 w 1920240"/>
              <a:gd name="connsiteY3" fmla="*/ 1854337 h 1920240"/>
              <a:gd name="connsiteX4" fmla="*/ 1854337 w 1920240"/>
              <a:gd name="connsiteY4" fmla="*/ 1920240 h 1920240"/>
              <a:gd name="connsiteX5" fmla="*/ 65903 w 1920240"/>
              <a:gd name="connsiteY5" fmla="*/ 1920240 h 1920240"/>
              <a:gd name="connsiteX6" fmla="*/ 0 w 1920240"/>
              <a:gd name="connsiteY6" fmla="*/ 1854337 h 1920240"/>
              <a:gd name="connsiteX7" fmla="*/ 0 w 1920240"/>
              <a:gd name="connsiteY7" fmla="*/ 65903 h 1920240"/>
              <a:gd name="connsiteX8" fmla="*/ 65903 w 1920240"/>
              <a:gd name="connsiteY8" fmla="*/ 0 h 192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0240" h="1920240">
                <a:moveTo>
                  <a:pt x="65903" y="0"/>
                </a:moveTo>
                <a:lnTo>
                  <a:pt x="1854337" y="0"/>
                </a:lnTo>
                <a:cubicBezTo>
                  <a:pt x="1890734" y="0"/>
                  <a:pt x="1920240" y="29506"/>
                  <a:pt x="1920240" y="65903"/>
                </a:cubicBezTo>
                <a:lnTo>
                  <a:pt x="1920240" y="1854337"/>
                </a:lnTo>
                <a:cubicBezTo>
                  <a:pt x="1920240" y="1890734"/>
                  <a:pt x="1890734" y="1920240"/>
                  <a:pt x="1854337" y="1920240"/>
                </a:cubicBezTo>
                <a:lnTo>
                  <a:pt x="65903" y="1920240"/>
                </a:lnTo>
                <a:cubicBezTo>
                  <a:pt x="29506" y="1920240"/>
                  <a:pt x="0" y="1890734"/>
                  <a:pt x="0" y="1854337"/>
                </a:cubicBezTo>
                <a:lnTo>
                  <a:pt x="0" y="65903"/>
                </a:lnTo>
                <a:cubicBezTo>
                  <a:pt x="0" y="29506"/>
                  <a:pt x="29506" y="0"/>
                  <a:pt x="65903"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3" name="TextBox 52"/>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4" name="TextBox 53"/>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5" name="Oval 54"/>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6" name="TextBox 55"/>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7" name="Group 56"/>
          <p:cNvGrpSpPr>
            <a:grpSpLocks noChangeAspect="1"/>
          </p:cNvGrpSpPr>
          <p:nvPr userDrawn="1"/>
        </p:nvGrpSpPr>
        <p:grpSpPr>
          <a:xfrm>
            <a:off x="730386" y="6290297"/>
            <a:ext cx="466344" cy="476757"/>
            <a:chOff x="3680840" y="1619251"/>
            <a:chExt cx="3742311" cy="3825876"/>
          </a:xfrm>
        </p:grpSpPr>
        <p:sp>
          <p:nvSpPr>
            <p:cNvPr id="58"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4856141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3941274" y="1711353"/>
            <a:ext cx="2039112" cy="2039112"/>
          </a:xfrm>
          <a:custGeom>
            <a:avLst/>
            <a:gdLst>
              <a:gd name="connsiteX0" fmla="*/ 1000999 w 2039112"/>
              <a:gd name="connsiteY0" fmla="*/ 0 h 2039112"/>
              <a:gd name="connsiteX1" fmla="*/ 1037200 w 2039112"/>
              <a:gd name="connsiteY1" fmla="*/ 0 h 2039112"/>
              <a:gd name="connsiteX2" fmla="*/ 1123390 w 2039112"/>
              <a:gd name="connsiteY2" fmla="*/ 4352 h 2039112"/>
              <a:gd name="connsiteX3" fmla="*/ 2039112 w 2039112"/>
              <a:gd name="connsiteY3" fmla="*/ 1019099 h 2039112"/>
              <a:gd name="connsiteX4" fmla="*/ 1019099 w 2039112"/>
              <a:gd name="connsiteY4" fmla="*/ 2039112 h 2039112"/>
              <a:gd name="connsiteX5" fmla="*/ 4352 w 2039112"/>
              <a:gd name="connsiteY5" fmla="*/ 1123390 h 2039112"/>
              <a:gd name="connsiteX6" fmla="*/ 0 w 2039112"/>
              <a:gd name="connsiteY6" fmla="*/ 1037200 h 2039112"/>
              <a:gd name="connsiteX7" fmla="*/ 0 w 2039112"/>
              <a:gd name="connsiteY7" fmla="*/ 1000999 h 2039112"/>
              <a:gd name="connsiteX8" fmla="*/ 4352 w 2039112"/>
              <a:gd name="connsiteY8" fmla="*/ 914809 h 2039112"/>
              <a:gd name="connsiteX9" fmla="*/ 914809 w 2039112"/>
              <a:gd name="connsiteY9" fmla="*/ 4352 h 203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9112" h="2039112">
                <a:moveTo>
                  <a:pt x="1000999" y="0"/>
                </a:moveTo>
                <a:lnTo>
                  <a:pt x="1037200" y="0"/>
                </a:lnTo>
                <a:lnTo>
                  <a:pt x="1123390" y="4352"/>
                </a:lnTo>
                <a:cubicBezTo>
                  <a:pt x="1637738" y="56587"/>
                  <a:pt x="2039112" y="490970"/>
                  <a:pt x="2039112" y="1019099"/>
                </a:cubicBezTo>
                <a:cubicBezTo>
                  <a:pt x="2039112" y="1582437"/>
                  <a:pt x="1582437" y="2039112"/>
                  <a:pt x="1019099" y="2039112"/>
                </a:cubicBezTo>
                <a:cubicBezTo>
                  <a:pt x="490970" y="2039112"/>
                  <a:pt x="56587" y="1637738"/>
                  <a:pt x="4352" y="1123390"/>
                </a:cubicBezTo>
                <a:lnTo>
                  <a:pt x="0" y="1037200"/>
                </a:lnTo>
                <a:lnTo>
                  <a:pt x="0" y="1000999"/>
                </a:lnTo>
                <a:lnTo>
                  <a:pt x="4352" y="914809"/>
                </a:lnTo>
                <a:cubicBezTo>
                  <a:pt x="53105" y="434751"/>
                  <a:pt x="434751" y="53105"/>
                  <a:pt x="914809" y="4352"/>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9" name="Picture Placeholder 8"/>
          <p:cNvSpPr>
            <a:spLocks noGrp="1"/>
          </p:cNvSpPr>
          <p:nvPr>
            <p:ph type="pic" sz="quarter" idx="11" hasCustomPrompt="1"/>
          </p:nvPr>
        </p:nvSpPr>
        <p:spPr>
          <a:xfrm>
            <a:off x="6212528" y="1711353"/>
            <a:ext cx="2039112" cy="2039112"/>
          </a:xfrm>
          <a:custGeom>
            <a:avLst/>
            <a:gdLst>
              <a:gd name="connsiteX0" fmla="*/ 1000999 w 2039112"/>
              <a:gd name="connsiteY0" fmla="*/ 0 h 2039112"/>
              <a:gd name="connsiteX1" fmla="*/ 1037200 w 2039112"/>
              <a:gd name="connsiteY1" fmla="*/ 0 h 2039112"/>
              <a:gd name="connsiteX2" fmla="*/ 1123390 w 2039112"/>
              <a:gd name="connsiteY2" fmla="*/ 4352 h 2039112"/>
              <a:gd name="connsiteX3" fmla="*/ 2039112 w 2039112"/>
              <a:gd name="connsiteY3" fmla="*/ 1019099 h 2039112"/>
              <a:gd name="connsiteX4" fmla="*/ 1019099 w 2039112"/>
              <a:gd name="connsiteY4" fmla="*/ 2039112 h 2039112"/>
              <a:gd name="connsiteX5" fmla="*/ 4352 w 2039112"/>
              <a:gd name="connsiteY5" fmla="*/ 1123390 h 2039112"/>
              <a:gd name="connsiteX6" fmla="*/ 0 w 2039112"/>
              <a:gd name="connsiteY6" fmla="*/ 1037200 h 2039112"/>
              <a:gd name="connsiteX7" fmla="*/ 0 w 2039112"/>
              <a:gd name="connsiteY7" fmla="*/ 1000999 h 2039112"/>
              <a:gd name="connsiteX8" fmla="*/ 4352 w 2039112"/>
              <a:gd name="connsiteY8" fmla="*/ 914809 h 2039112"/>
              <a:gd name="connsiteX9" fmla="*/ 914809 w 2039112"/>
              <a:gd name="connsiteY9" fmla="*/ 4352 h 203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9112" h="2039112">
                <a:moveTo>
                  <a:pt x="1000999" y="0"/>
                </a:moveTo>
                <a:lnTo>
                  <a:pt x="1037200" y="0"/>
                </a:lnTo>
                <a:lnTo>
                  <a:pt x="1123390" y="4352"/>
                </a:lnTo>
                <a:cubicBezTo>
                  <a:pt x="1637738" y="56587"/>
                  <a:pt x="2039112" y="490970"/>
                  <a:pt x="2039112" y="1019099"/>
                </a:cubicBezTo>
                <a:cubicBezTo>
                  <a:pt x="2039112" y="1582437"/>
                  <a:pt x="1582437" y="2039112"/>
                  <a:pt x="1019099" y="2039112"/>
                </a:cubicBezTo>
                <a:cubicBezTo>
                  <a:pt x="490970" y="2039112"/>
                  <a:pt x="56587" y="1637738"/>
                  <a:pt x="4352" y="1123390"/>
                </a:cubicBezTo>
                <a:lnTo>
                  <a:pt x="0" y="1037200"/>
                </a:lnTo>
                <a:lnTo>
                  <a:pt x="0" y="1000999"/>
                </a:lnTo>
                <a:lnTo>
                  <a:pt x="4352" y="914809"/>
                </a:lnTo>
                <a:cubicBezTo>
                  <a:pt x="53105" y="434751"/>
                  <a:pt x="434751" y="53105"/>
                  <a:pt x="914809" y="4352"/>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Picture Placeholder 9"/>
          <p:cNvSpPr>
            <a:spLocks noGrp="1"/>
          </p:cNvSpPr>
          <p:nvPr>
            <p:ph type="pic" sz="quarter" idx="12" hasCustomPrompt="1"/>
          </p:nvPr>
        </p:nvSpPr>
        <p:spPr>
          <a:xfrm>
            <a:off x="3941274" y="3982607"/>
            <a:ext cx="2039112" cy="2039112"/>
          </a:xfrm>
          <a:custGeom>
            <a:avLst/>
            <a:gdLst>
              <a:gd name="connsiteX0" fmla="*/ 1000999 w 2039112"/>
              <a:gd name="connsiteY0" fmla="*/ 0 h 2039112"/>
              <a:gd name="connsiteX1" fmla="*/ 1037200 w 2039112"/>
              <a:gd name="connsiteY1" fmla="*/ 0 h 2039112"/>
              <a:gd name="connsiteX2" fmla="*/ 1123390 w 2039112"/>
              <a:gd name="connsiteY2" fmla="*/ 4352 h 2039112"/>
              <a:gd name="connsiteX3" fmla="*/ 2039112 w 2039112"/>
              <a:gd name="connsiteY3" fmla="*/ 1019099 h 2039112"/>
              <a:gd name="connsiteX4" fmla="*/ 1019099 w 2039112"/>
              <a:gd name="connsiteY4" fmla="*/ 2039112 h 2039112"/>
              <a:gd name="connsiteX5" fmla="*/ 4352 w 2039112"/>
              <a:gd name="connsiteY5" fmla="*/ 1123390 h 2039112"/>
              <a:gd name="connsiteX6" fmla="*/ 0 w 2039112"/>
              <a:gd name="connsiteY6" fmla="*/ 1037200 h 2039112"/>
              <a:gd name="connsiteX7" fmla="*/ 0 w 2039112"/>
              <a:gd name="connsiteY7" fmla="*/ 1000999 h 2039112"/>
              <a:gd name="connsiteX8" fmla="*/ 4352 w 2039112"/>
              <a:gd name="connsiteY8" fmla="*/ 914809 h 2039112"/>
              <a:gd name="connsiteX9" fmla="*/ 914809 w 2039112"/>
              <a:gd name="connsiteY9" fmla="*/ 4352 h 203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9112" h="2039112">
                <a:moveTo>
                  <a:pt x="1000999" y="0"/>
                </a:moveTo>
                <a:lnTo>
                  <a:pt x="1037200" y="0"/>
                </a:lnTo>
                <a:lnTo>
                  <a:pt x="1123390" y="4352"/>
                </a:lnTo>
                <a:cubicBezTo>
                  <a:pt x="1637738" y="56587"/>
                  <a:pt x="2039112" y="490970"/>
                  <a:pt x="2039112" y="1019099"/>
                </a:cubicBezTo>
                <a:cubicBezTo>
                  <a:pt x="2039112" y="1582437"/>
                  <a:pt x="1582437" y="2039112"/>
                  <a:pt x="1019099" y="2039112"/>
                </a:cubicBezTo>
                <a:cubicBezTo>
                  <a:pt x="490970" y="2039112"/>
                  <a:pt x="56587" y="1637738"/>
                  <a:pt x="4352" y="1123390"/>
                </a:cubicBezTo>
                <a:lnTo>
                  <a:pt x="0" y="1037200"/>
                </a:lnTo>
                <a:lnTo>
                  <a:pt x="0" y="1000999"/>
                </a:lnTo>
                <a:lnTo>
                  <a:pt x="4352" y="914809"/>
                </a:lnTo>
                <a:cubicBezTo>
                  <a:pt x="53105" y="434751"/>
                  <a:pt x="434751" y="53105"/>
                  <a:pt x="914809" y="4352"/>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1" name="Picture Placeholder 10"/>
          <p:cNvSpPr>
            <a:spLocks noGrp="1"/>
          </p:cNvSpPr>
          <p:nvPr>
            <p:ph type="pic" sz="quarter" idx="13" hasCustomPrompt="1"/>
          </p:nvPr>
        </p:nvSpPr>
        <p:spPr>
          <a:xfrm>
            <a:off x="6212528" y="3982607"/>
            <a:ext cx="2039112" cy="2039112"/>
          </a:xfrm>
          <a:custGeom>
            <a:avLst/>
            <a:gdLst>
              <a:gd name="connsiteX0" fmla="*/ 1000999 w 2039112"/>
              <a:gd name="connsiteY0" fmla="*/ 0 h 2039112"/>
              <a:gd name="connsiteX1" fmla="*/ 1037200 w 2039112"/>
              <a:gd name="connsiteY1" fmla="*/ 0 h 2039112"/>
              <a:gd name="connsiteX2" fmla="*/ 1123390 w 2039112"/>
              <a:gd name="connsiteY2" fmla="*/ 4352 h 2039112"/>
              <a:gd name="connsiteX3" fmla="*/ 2039112 w 2039112"/>
              <a:gd name="connsiteY3" fmla="*/ 1019099 h 2039112"/>
              <a:gd name="connsiteX4" fmla="*/ 1019099 w 2039112"/>
              <a:gd name="connsiteY4" fmla="*/ 2039112 h 2039112"/>
              <a:gd name="connsiteX5" fmla="*/ 4352 w 2039112"/>
              <a:gd name="connsiteY5" fmla="*/ 1123390 h 2039112"/>
              <a:gd name="connsiteX6" fmla="*/ 0 w 2039112"/>
              <a:gd name="connsiteY6" fmla="*/ 1037200 h 2039112"/>
              <a:gd name="connsiteX7" fmla="*/ 0 w 2039112"/>
              <a:gd name="connsiteY7" fmla="*/ 1000999 h 2039112"/>
              <a:gd name="connsiteX8" fmla="*/ 4352 w 2039112"/>
              <a:gd name="connsiteY8" fmla="*/ 914809 h 2039112"/>
              <a:gd name="connsiteX9" fmla="*/ 914809 w 2039112"/>
              <a:gd name="connsiteY9" fmla="*/ 4352 h 203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9112" h="2039112">
                <a:moveTo>
                  <a:pt x="1000999" y="0"/>
                </a:moveTo>
                <a:lnTo>
                  <a:pt x="1037200" y="0"/>
                </a:lnTo>
                <a:lnTo>
                  <a:pt x="1123390" y="4352"/>
                </a:lnTo>
                <a:cubicBezTo>
                  <a:pt x="1637738" y="56587"/>
                  <a:pt x="2039112" y="490970"/>
                  <a:pt x="2039112" y="1019099"/>
                </a:cubicBezTo>
                <a:cubicBezTo>
                  <a:pt x="2039112" y="1582437"/>
                  <a:pt x="1582437" y="2039112"/>
                  <a:pt x="1019099" y="2039112"/>
                </a:cubicBezTo>
                <a:cubicBezTo>
                  <a:pt x="490970" y="2039112"/>
                  <a:pt x="56587" y="1637738"/>
                  <a:pt x="4352" y="1123390"/>
                </a:cubicBezTo>
                <a:lnTo>
                  <a:pt x="0" y="1037200"/>
                </a:lnTo>
                <a:lnTo>
                  <a:pt x="0" y="1000999"/>
                </a:lnTo>
                <a:lnTo>
                  <a:pt x="4352" y="914809"/>
                </a:lnTo>
                <a:cubicBezTo>
                  <a:pt x="53105" y="434751"/>
                  <a:pt x="434751" y="53105"/>
                  <a:pt x="914809" y="4352"/>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3" name="TextBox 52"/>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4" name="TextBox 53"/>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5" name="Oval 54"/>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6" name="TextBox 55"/>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7" name="Group 56"/>
          <p:cNvGrpSpPr>
            <a:grpSpLocks noChangeAspect="1"/>
          </p:cNvGrpSpPr>
          <p:nvPr userDrawn="1"/>
        </p:nvGrpSpPr>
        <p:grpSpPr>
          <a:xfrm>
            <a:off x="730386" y="6290297"/>
            <a:ext cx="466344" cy="476757"/>
            <a:chOff x="3680840" y="1619251"/>
            <a:chExt cx="3742311" cy="3825876"/>
          </a:xfrm>
        </p:grpSpPr>
        <p:sp>
          <p:nvSpPr>
            <p:cNvPr id="58"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78548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1037105" y="1788663"/>
            <a:ext cx="2148840" cy="2148840"/>
          </a:xfrm>
          <a:custGeom>
            <a:avLst/>
            <a:gdLst>
              <a:gd name="connsiteX0" fmla="*/ 0 w 2148840"/>
              <a:gd name="connsiteY0" fmla="*/ 0 h 2148840"/>
              <a:gd name="connsiteX1" fmla="*/ 2148840 w 2148840"/>
              <a:gd name="connsiteY1" fmla="*/ 0 h 2148840"/>
              <a:gd name="connsiteX2" fmla="*/ 2148840 w 2148840"/>
              <a:gd name="connsiteY2" fmla="*/ 2148840 h 2148840"/>
              <a:gd name="connsiteX3" fmla="*/ 0 w 2148840"/>
              <a:gd name="connsiteY3" fmla="*/ 2148840 h 2148840"/>
            </a:gdLst>
            <a:ahLst/>
            <a:cxnLst>
              <a:cxn ang="0">
                <a:pos x="connsiteX0" y="connsiteY0"/>
              </a:cxn>
              <a:cxn ang="0">
                <a:pos x="connsiteX1" y="connsiteY1"/>
              </a:cxn>
              <a:cxn ang="0">
                <a:pos x="connsiteX2" y="connsiteY2"/>
              </a:cxn>
              <a:cxn ang="0">
                <a:pos x="connsiteX3" y="connsiteY3"/>
              </a:cxn>
            </a:cxnLst>
            <a:rect l="l" t="t" r="r" b="b"/>
            <a:pathLst>
              <a:path w="2148840" h="2148840">
                <a:moveTo>
                  <a:pt x="0" y="0"/>
                </a:moveTo>
                <a:lnTo>
                  <a:pt x="2148840" y="0"/>
                </a:lnTo>
                <a:lnTo>
                  <a:pt x="2148840" y="2148840"/>
                </a:lnTo>
                <a:lnTo>
                  <a:pt x="0" y="214884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7" name="TextBox 46"/>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48" name="TextBox 47"/>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49" name="Oval 48"/>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0" name="TextBox 49"/>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1" name="Group 50"/>
          <p:cNvGrpSpPr>
            <a:grpSpLocks noChangeAspect="1"/>
          </p:cNvGrpSpPr>
          <p:nvPr userDrawn="1"/>
        </p:nvGrpSpPr>
        <p:grpSpPr>
          <a:xfrm>
            <a:off x="730386" y="6290297"/>
            <a:ext cx="466344" cy="476757"/>
            <a:chOff x="3680840" y="1619251"/>
            <a:chExt cx="3742311" cy="3825876"/>
          </a:xfrm>
        </p:grpSpPr>
        <p:sp>
          <p:nvSpPr>
            <p:cNvPr id="52"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3408531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8" name="Oval 7"/>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9" name="TextBox 8"/>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spTree>
    <p:extLst>
      <p:ext uri="{BB962C8B-B14F-4D97-AF65-F5344CB8AC3E}">
        <p14:creationId xmlns:p14="http://schemas.microsoft.com/office/powerpoint/2010/main" val="120379744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990600" y="1780212"/>
            <a:ext cx="3896924" cy="3896924"/>
          </a:xfrm>
          <a:custGeom>
            <a:avLst/>
            <a:gdLst>
              <a:gd name="connsiteX0" fmla="*/ 0 w 3896924"/>
              <a:gd name="connsiteY0" fmla="*/ 0 h 3896924"/>
              <a:gd name="connsiteX1" fmla="*/ 3896924 w 3896924"/>
              <a:gd name="connsiteY1" fmla="*/ 0 h 3896924"/>
              <a:gd name="connsiteX2" fmla="*/ 3896924 w 3896924"/>
              <a:gd name="connsiteY2" fmla="*/ 3896924 h 3896924"/>
              <a:gd name="connsiteX3" fmla="*/ 0 w 3896924"/>
              <a:gd name="connsiteY3" fmla="*/ 3896924 h 3896924"/>
            </a:gdLst>
            <a:ahLst/>
            <a:cxnLst>
              <a:cxn ang="0">
                <a:pos x="connsiteX0" y="connsiteY0"/>
              </a:cxn>
              <a:cxn ang="0">
                <a:pos x="connsiteX1" y="connsiteY1"/>
              </a:cxn>
              <a:cxn ang="0">
                <a:pos x="connsiteX2" y="connsiteY2"/>
              </a:cxn>
              <a:cxn ang="0">
                <a:pos x="connsiteX3" y="connsiteY3"/>
              </a:cxn>
            </a:cxnLst>
            <a:rect l="l" t="t" r="r" b="b"/>
            <a:pathLst>
              <a:path w="3896924" h="3896924">
                <a:moveTo>
                  <a:pt x="0" y="0"/>
                </a:moveTo>
                <a:lnTo>
                  <a:pt x="3896924" y="0"/>
                </a:lnTo>
                <a:lnTo>
                  <a:pt x="3896924" y="3896924"/>
                </a:lnTo>
                <a:lnTo>
                  <a:pt x="0" y="389692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7" name="TextBox 46"/>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48" name="TextBox 47"/>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49" name="Oval 48"/>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0" name="TextBox 49"/>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1" name="Group 50"/>
          <p:cNvGrpSpPr>
            <a:grpSpLocks noChangeAspect="1"/>
          </p:cNvGrpSpPr>
          <p:nvPr userDrawn="1"/>
        </p:nvGrpSpPr>
        <p:grpSpPr>
          <a:xfrm>
            <a:off x="730386" y="6290297"/>
            <a:ext cx="466344" cy="476757"/>
            <a:chOff x="3680840" y="1619251"/>
            <a:chExt cx="3742311" cy="3825876"/>
          </a:xfrm>
        </p:grpSpPr>
        <p:sp>
          <p:nvSpPr>
            <p:cNvPr id="52"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62716577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7775340" y="1033272"/>
            <a:ext cx="4246254" cy="5824728"/>
          </a:xfrm>
          <a:custGeom>
            <a:avLst/>
            <a:gdLst>
              <a:gd name="connsiteX0" fmla="*/ 1787562 w 4246254"/>
              <a:gd name="connsiteY0" fmla="*/ 0 h 5824728"/>
              <a:gd name="connsiteX1" fmla="*/ 1800284 w 4246254"/>
              <a:gd name="connsiteY1" fmla="*/ 0 h 5824728"/>
              <a:gd name="connsiteX2" fmla="*/ 1867080 w 4246254"/>
              <a:gd name="connsiteY2" fmla="*/ 34955 h 5824728"/>
              <a:gd name="connsiteX3" fmla="*/ 2026115 w 4246254"/>
              <a:gd name="connsiteY3" fmla="*/ 54021 h 5824728"/>
              <a:gd name="connsiteX4" fmla="*/ 2067464 w 4246254"/>
              <a:gd name="connsiteY4" fmla="*/ 63554 h 5824728"/>
              <a:gd name="connsiteX5" fmla="*/ 2159705 w 4246254"/>
              <a:gd name="connsiteY5" fmla="*/ 104864 h 5824728"/>
              <a:gd name="connsiteX6" fmla="*/ 2201054 w 4246254"/>
              <a:gd name="connsiteY6" fmla="*/ 136641 h 5824728"/>
              <a:gd name="connsiteX7" fmla="*/ 2350548 w 4246254"/>
              <a:gd name="connsiteY7" fmla="*/ 273283 h 5824728"/>
              <a:gd name="connsiteX8" fmla="*/ 2452331 w 4246254"/>
              <a:gd name="connsiteY8" fmla="*/ 718161 h 5824728"/>
              <a:gd name="connsiteX9" fmla="*/ 2465054 w 4246254"/>
              <a:gd name="connsiteY9" fmla="*/ 842091 h 5824728"/>
              <a:gd name="connsiteX10" fmla="*/ 2436428 w 4246254"/>
              <a:gd name="connsiteY10" fmla="*/ 1089952 h 5824728"/>
              <a:gd name="connsiteX11" fmla="*/ 2461873 w 4246254"/>
              <a:gd name="connsiteY11" fmla="*/ 1277437 h 5824728"/>
              <a:gd name="connsiteX12" fmla="*/ 2528668 w 4246254"/>
              <a:gd name="connsiteY12" fmla="*/ 1401367 h 5824728"/>
              <a:gd name="connsiteX13" fmla="*/ 2703608 w 4246254"/>
              <a:gd name="connsiteY13" fmla="*/ 1544363 h 5824728"/>
              <a:gd name="connsiteX14" fmla="*/ 2958064 w 4246254"/>
              <a:gd name="connsiteY14" fmla="*/ 1712782 h 5824728"/>
              <a:gd name="connsiteX15" fmla="*/ 3533774 w 4246254"/>
              <a:gd name="connsiteY15" fmla="*/ 1878022 h 5824728"/>
              <a:gd name="connsiteX16" fmla="*/ 3727798 w 4246254"/>
              <a:gd name="connsiteY16" fmla="*/ 2036907 h 5824728"/>
              <a:gd name="connsiteX17" fmla="*/ 3835942 w 4246254"/>
              <a:gd name="connsiteY17" fmla="*/ 2418231 h 5824728"/>
              <a:gd name="connsiteX18" fmla="*/ 3877291 w 4246254"/>
              <a:gd name="connsiteY18" fmla="*/ 2510385 h 5824728"/>
              <a:gd name="connsiteX19" fmla="*/ 3912279 w 4246254"/>
              <a:gd name="connsiteY19" fmla="*/ 2672448 h 5824728"/>
              <a:gd name="connsiteX20" fmla="*/ 3918640 w 4246254"/>
              <a:gd name="connsiteY20" fmla="*/ 2736002 h 5824728"/>
              <a:gd name="connsiteX21" fmla="*/ 3953628 w 4246254"/>
              <a:gd name="connsiteY21" fmla="*/ 2853577 h 5824728"/>
              <a:gd name="connsiteX22" fmla="*/ 3959990 w 4246254"/>
              <a:gd name="connsiteY22" fmla="*/ 2888531 h 5824728"/>
              <a:gd name="connsiteX23" fmla="*/ 4064953 w 4246254"/>
              <a:gd name="connsiteY23" fmla="*/ 3066483 h 5824728"/>
              <a:gd name="connsiteX24" fmla="*/ 4087218 w 4246254"/>
              <a:gd name="connsiteY24" fmla="*/ 3222190 h 5824728"/>
              <a:gd name="connsiteX25" fmla="*/ 4096760 w 4246254"/>
              <a:gd name="connsiteY25" fmla="*/ 3295277 h 5824728"/>
              <a:gd name="connsiteX26" fmla="*/ 4134929 w 4246254"/>
              <a:gd name="connsiteY26" fmla="*/ 3425563 h 5824728"/>
              <a:gd name="connsiteX27" fmla="*/ 4189001 w 4246254"/>
              <a:gd name="connsiteY27" fmla="*/ 3603514 h 5824728"/>
              <a:gd name="connsiteX28" fmla="*/ 4230350 w 4246254"/>
              <a:gd name="connsiteY28" fmla="*/ 3822776 h 5824728"/>
              <a:gd name="connsiteX29" fmla="*/ 4246254 w 4246254"/>
              <a:gd name="connsiteY29" fmla="*/ 3988016 h 5824728"/>
              <a:gd name="connsiteX30" fmla="*/ 4246254 w 4246254"/>
              <a:gd name="connsiteY30" fmla="*/ 4061103 h 5824728"/>
              <a:gd name="connsiteX31" fmla="*/ 4169917 w 4246254"/>
              <a:gd name="connsiteY31" fmla="*/ 4245410 h 5824728"/>
              <a:gd name="connsiteX32" fmla="*/ 4039508 w 4246254"/>
              <a:gd name="connsiteY32" fmla="*/ 4324853 h 5824728"/>
              <a:gd name="connsiteX33" fmla="*/ 3928182 w 4246254"/>
              <a:gd name="connsiteY33" fmla="*/ 4328031 h 5824728"/>
              <a:gd name="connsiteX34" fmla="*/ 3412907 w 4246254"/>
              <a:gd name="connsiteY34" fmla="*/ 4512337 h 5824728"/>
              <a:gd name="connsiteX35" fmla="*/ 3397003 w 4246254"/>
              <a:gd name="connsiteY35" fmla="*/ 4563181 h 5824728"/>
              <a:gd name="connsiteX36" fmla="*/ 3428810 w 4246254"/>
              <a:gd name="connsiteY36" fmla="*/ 4804686 h 5824728"/>
              <a:gd name="connsiteX37" fmla="*/ 3489244 w 4246254"/>
              <a:gd name="connsiteY37" fmla="*/ 5516491 h 5824728"/>
              <a:gd name="connsiteX38" fmla="*/ 3505148 w 4246254"/>
              <a:gd name="connsiteY38" fmla="*/ 5824728 h 5824728"/>
              <a:gd name="connsiteX39" fmla="*/ 2183561 w 4246254"/>
              <a:gd name="connsiteY39" fmla="*/ 5824728 h 5824728"/>
              <a:gd name="connsiteX40" fmla="*/ 861974 w 4246254"/>
              <a:gd name="connsiteY40" fmla="*/ 5824728 h 5824728"/>
              <a:gd name="connsiteX41" fmla="*/ 1024190 w 4246254"/>
              <a:gd name="connsiteY41" fmla="*/ 4782442 h 5824728"/>
              <a:gd name="connsiteX42" fmla="*/ 925588 w 4246254"/>
              <a:gd name="connsiteY42" fmla="*/ 4760198 h 5824728"/>
              <a:gd name="connsiteX43" fmla="*/ 900142 w 4246254"/>
              <a:gd name="connsiteY43" fmla="*/ 4798330 h 5824728"/>
              <a:gd name="connsiteX44" fmla="*/ 715661 w 4246254"/>
              <a:gd name="connsiteY44" fmla="*/ 4550470 h 5824728"/>
              <a:gd name="connsiteX45" fmla="*/ 680673 w 4246254"/>
              <a:gd name="connsiteY45" fmla="*/ 4235877 h 5824728"/>
              <a:gd name="connsiteX46" fmla="*/ 661589 w 4246254"/>
              <a:gd name="connsiteY46" fmla="*/ 4127835 h 5824728"/>
              <a:gd name="connsiteX47" fmla="*/ 566167 w 4246254"/>
              <a:gd name="connsiteY47" fmla="*/ 4029326 h 5824728"/>
              <a:gd name="connsiteX48" fmla="*/ 403951 w 4246254"/>
              <a:gd name="connsiteY48" fmla="*/ 3736978 h 5824728"/>
              <a:gd name="connsiteX49" fmla="*/ 403951 w 4246254"/>
              <a:gd name="connsiteY49" fmla="*/ 3702023 h 5824728"/>
              <a:gd name="connsiteX50" fmla="*/ 378505 w 4246254"/>
              <a:gd name="connsiteY50" fmla="*/ 3635291 h 5824728"/>
              <a:gd name="connsiteX51" fmla="*/ 60434 w 4246254"/>
              <a:gd name="connsiteY51" fmla="*/ 3390608 h 5824728"/>
              <a:gd name="connsiteX52" fmla="*/ 0 w 4246254"/>
              <a:gd name="connsiteY52" fmla="*/ 3336587 h 5824728"/>
              <a:gd name="connsiteX53" fmla="*/ 162217 w 4246254"/>
              <a:gd name="connsiteY53" fmla="*/ 3320699 h 5824728"/>
              <a:gd name="connsiteX54" fmla="*/ 318072 w 4246254"/>
              <a:gd name="connsiteY54" fmla="*/ 3295277 h 5824728"/>
              <a:gd name="connsiteX55" fmla="*/ 591613 w 4246254"/>
              <a:gd name="connsiteY55" fmla="*/ 3295277 h 5824728"/>
              <a:gd name="connsiteX56" fmla="*/ 798359 w 4246254"/>
              <a:gd name="connsiteY56" fmla="*/ 3282566 h 5824728"/>
              <a:gd name="connsiteX57" fmla="*/ 776094 w 4246254"/>
              <a:gd name="connsiteY57" fmla="*/ 3244434 h 5824728"/>
              <a:gd name="connsiteX58" fmla="*/ 769733 w 4246254"/>
              <a:gd name="connsiteY58" fmla="*/ 2952085 h 5824728"/>
              <a:gd name="connsiteX59" fmla="*/ 782456 w 4246254"/>
              <a:gd name="connsiteY59" fmla="*/ 2923486 h 5824728"/>
              <a:gd name="connsiteX60" fmla="*/ 791998 w 4246254"/>
              <a:gd name="connsiteY60" fmla="*/ 2656559 h 5824728"/>
              <a:gd name="connsiteX61" fmla="*/ 836528 w 4246254"/>
              <a:gd name="connsiteY61" fmla="*/ 2164015 h 5824728"/>
              <a:gd name="connsiteX62" fmla="*/ 957395 w 4246254"/>
              <a:gd name="connsiteY62" fmla="*/ 2014663 h 5824728"/>
              <a:gd name="connsiteX63" fmla="*/ 1218214 w 4246254"/>
              <a:gd name="connsiteY63" fmla="*/ 1893911 h 5824728"/>
              <a:gd name="connsiteX64" fmla="*/ 1552189 w 4246254"/>
              <a:gd name="connsiteY64" fmla="*/ 1776336 h 5824728"/>
              <a:gd name="connsiteX65" fmla="*/ 1711224 w 4246254"/>
              <a:gd name="connsiteY65" fmla="*/ 1703249 h 5824728"/>
              <a:gd name="connsiteX66" fmla="*/ 1558550 w 4246254"/>
              <a:gd name="connsiteY66" fmla="*/ 1458565 h 5824728"/>
              <a:gd name="connsiteX67" fmla="*/ 1459948 w 4246254"/>
              <a:gd name="connsiteY67" fmla="*/ 1191638 h 5824728"/>
              <a:gd name="connsiteX68" fmla="*/ 1440864 w 4246254"/>
              <a:gd name="connsiteY68" fmla="*/ 1163039 h 5824728"/>
              <a:gd name="connsiteX69" fmla="*/ 1354984 w 4246254"/>
              <a:gd name="connsiteY69" fmla="*/ 1032753 h 5824728"/>
              <a:gd name="connsiteX70" fmla="*/ 1323177 w 4246254"/>
              <a:gd name="connsiteY70" fmla="*/ 943778 h 5824728"/>
              <a:gd name="connsiteX71" fmla="*/ 1237298 w 4246254"/>
              <a:gd name="connsiteY71" fmla="*/ 692739 h 5824728"/>
              <a:gd name="connsiteX72" fmla="*/ 1224575 w 4246254"/>
              <a:gd name="connsiteY72" fmla="*/ 514788 h 5824728"/>
              <a:gd name="connsiteX73" fmla="*/ 1288189 w 4246254"/>
              <a:gd name="connsiteY73" fmla="*/ 400391 h 5824728"/>
              <a:gd name="connsiteX74" fmla="*/ 1399514 w 4246254"/>
              <a:gd name="connsiteY74" fmla="*/ 231972 h 5824728"/>
              <a:gd name="connsiteX75" fmla="*/ 1787562 w 4246254"/>
              <a:gd name="connsiteY75" fmla="*/ 0 h 5824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246254" h="5824728">
                <a:moveTo>
                  <a:pt x="1787562" y="0"/>
                </a:moveTo>
                <a:cubicBezTo>
                  <a:pt x="1790742" y="0"/>
                  <a:pt x="1793923" y="0"/>
                  <a:pt x="1800284" y="0"/>
                </a:cubicBezTo>
                <a:cubicBezTo>
                  <a:pt x="1813007" y="31777"/>
                  <a:pt x="1825730" y="44488"/>
                  <a:pt x="1867080" y="34955"/>
                </a:cubicBezTo>
                <a:cubicBezTo>
                  <a:pt x="1917971" y="22244"/>
                  <a:pt x="1972043" y="44488"/>
                  <a:pt x="2026115" y="54021"/>
                </a:cubicBezTo>
                <a:cubicBezTo>
                  <a:pt x="2038838" y="54021"/>
                  <a:pt x="2054742" y="57199"/>
                  <a:pt x="2067464" y="63554"/>
                </a:cubicBezTo>
                <a:cubicBezTo>
                  <a:pt x="2099272" y="76265"/>
                  <a:pt x="2127898" y="88976"/>
                  <a:pt x="2159705" y="104864"/>
                </a:cubicBezTo>
                <a:cubicBezTo>
                  <a:pt x="2175609" y="111220"/>
                  <a:pt x="2185151" y="133464"/>
                  <a:pt x="2201054" y="136641"/>
                </a:cubicBezTo>
                <a:cubicBezTo>
                  <a:pt x="2280572" y="152530"/>
                  <a:pt x="2325102" y="197018"/>
                  <a:pt x="2350548" y="273283"/>
                </a:cubicBezTo>
                <a:cubicBezTo>
                  <a:pt x="2398259" y="419457"/>
                  <a:pt x="2445970" y="562453"/>
                  <a:pt x="2452331" y="718161"/>
                </a:cubicBezTo>
                <a:cubicBezTo>
                  <a:pt x="2452331" y="759471"/>
                  <a:pt x="2455512" y="800781"/>
                  <a:pt x="2465054" y="842091"/>
                </a:cubicBezTo>
                <a:cubicBezTo>
                  <a:pt x="2487319" y="927889"/>
                  <a:pt x="2474596" y="1010509"/>
                  <a:pt x="2436428" y="1089952"/>
                </a:cubicBezTo>
                <a:cubicBezTo>
                  <a:pt x="2398259" y="1163039"/>
                  <a:pt x="2395078" y="1236126"/>
                  <a:pt x="2461873" y="1277437"/>
                </a:cubicBezTo>
                <a:cubicBezTo>
                  <a:pt x="2522307" y="1318747"/>
                  <a:pt x="2528668" y="1363235"/>
                  <a:pt x="2528668" y="1401367"/>
                </a:cubicBezTo>
                <a:cubicBezTo>
                  <a:pt x="2595463" y="1455388"/>
                  <a:pt x="2652716" y="1496698"/>
                  <a:pt x="2703608" y="1544363"/>
                </a:cubicBezTo>
                <a:cubicBezTo>
                  <a:pt x="2779944" y="1614273"/>
                  <a:pt x="2856282" y="1684182"/>
                  <a:pt x="2958064" y="1712782"/>
                </a:cubicBezTo>
                <a:cubicBezTo>
                  <a:pt x="3152088" y="1766803"/>
                  <a:pt x="3342931" y="1824001"/>
                  <a:pt x="3533774" y="1878022"/>
                </a:cubicBezTo>
                <a:cubicBezTo>
                  <a:pt x="3622834" y="1903444"/>
                  <a:pt x="3699171" y="1938398"/>
                  <a:pt x="3727798" y="2036907"/>
                </a:cubicBezTo>
                <a:cubicBezTo>
                  <a:pt x="3762786" y="2164015"/>
                  <a:pt x="3797773" y="2291124"/>
                  <a:pt x="3835942" y="2418231"/>
                </a:cubicBezTo>
                <a:cubicBezTo>
                  <a:pt x="3842303" y="2450008"/>
                  <a:pt x="3858207" y="2481785"/>
                  <a:pt x="3877291" y="2510385"/>
                </a:cubicBezTo>
                <a:cubicBezTo>
                  <a:pt x="3909098" y="2561228"/>
                  <a:pt x="3934544" y="2608894"/>
                  <a:pt x="3912279" y="2672448"/>
                </a:cubicBezTo>
                <a:cubicBezTo>
                  <a:pt x="3905918" y="2691514"/>
                  <a:pt x="3905918" y="2726469"/>
                  <a:pt x="3918640" y="2736002"/>
                </a:cubicBezTo>
                <a:cubicBezTo>
                  <a:pt x="3956809" y="2767779"/>
                  <a:pt x="3956809" y="2809089"/>
                  <a:pt x="3953628" y="2853577"/>
                </a:cubicBezTo>
                <a:cubicBezTo>
                  <a:pt x="3953628" y="2866287"/>
                  <a:pt x="3953628" y="2888531"/>
                  <a:pt x="3959990" y="2888531"/>
                </a:cubicBezTo>
                <a:cubicBezTo>
                  <a:pt x="4039508" y="2923486"/>
                  <a:pt x="4033146" y="3006106"/>
                  <a:pt x="4064953" y="3066483"/>
                </a:cubicBezTo>
                <a:cubicBezTo>
                  <a:pt x="4087218" y="3110971"/>
                  <a:pt x="4080857" y="3171347"/>
                  <a:pt x="4087218" y="3222190"/>
                </a:cubicBezTo>
                <a:cubicBezTo>
                  <a:pt x="4090399" y="3247612"/>
                  <a:pt x="4090399" y="3273033"/>
                  <a:pt x="4096760" y="3295277"/>
                </a:cubicBezTo>
                <a:cubicBezTo>
                  <a:pt x="4109483" y="3339765"/>
                  <a:pt x="4125387" y="3381075"/>
                  <a:pt x="4134929" y="3425563"/>
                </a:cubicBezTo>
                <a:cubicBezTo>
                  <a:pt x="4154013" y="3485939"/>
                  <a:pt x="4154013" y="3555849"/>
                  <a:pt x="4189001" y="3603514"/>
                </a:cubicBezTo>
                <a:cubicBezTo>
                  <a:pt x="4236712" y="3676601"/>
                  <a:pt x="4236712" y="3746511"/>
                  <a:pt x="4230350" y="3822776"/>
                </a:cubicBezTo>
                <a:cubicBezTo>
                  <a:pt x="4227170" y="3876797"/>
                  <a:pt x="4239892" y="3930818"/>
                  <a:pt x="4246254" y="3988016"/>
                </a:cubicBezTo>
                <a:cubicBezTo>
                  <a:pt x="4246254" y="4010260"/>
                  <a:pt x="4246254" y="4035682"/>
                  <a:pt x="4246254" y="4061103"/>
                </a:cubicBezTo>
                <a:cubicBezTo>
                  <a:pt x="4220808" y="4121480"/>
                  <a:pt x="4195362" y="4185034"/>
                  <a:pt x="4169917" y="4245410"/>
                </a:cubicBezTo>
                <a:cubicBezTo>
                  <a:pt x="4144471" y="4299431"/>
                  <a:pt x="4103122" y="4331208"/>
                  <a:pt x="4039508" y="4324853"/>
                </a:cubicBezTo>
                <a:cubicBezTo>
                  <a:pt x="4004520" y="4324853"/>
                  <a:pt x="3966351" y="4321675"/>
                  <a:pt x="3928182" y="4328031"/>
                </a:cubicBezTo>
                <a:cubicBezTo>
                  <a:pt x="3743701" y="4350274"/>
                  <a:pt x="3571942" y="4417006"/>
                  <a:pt x="3412907" y="4512337"/>
                </a:cubicBezTo>
                <a:cubicBezTo>
                  <a:pt x="3400184" y="4518693"/>
                  <a:pt x="3393822" y="4547292"/>
                  <a:pt x="3397003" y="4563181"/>
                </a:cubicBezTo>
                <a:cubicBezTo>
                  <a:pt x="3406545" y="4645801"/>
                  <a:pt x="3422449" y="4725243"/>
                  <a:pt x="3428810" y="4804686"/>
                </a:cubicBezTo>
                <a:cubicBezTo>
                  <a:pt x="3451075" y="5043014"/>
                  <a:pt x="3470160" y="5278163"/>
                  <a:pt x="3489244" y="5516491"/>
                </a:cubicBezTo>
                <a:cubicBezTo>
                  <a:pt x="3498786" y="5618178"/>
                  <a:pt x="3498786" y="5723042"/>
                  <a:pt x="3505148" y="5824728"/>
                </a:cubicBezTo>
                <a:lnTo>
                  <a:pt x="2183561" y="5824728"/>
                </a:lnTo>
                <a:lnTo>
                  <a:pt x="861974" y="5824728"/>
                </a:lnTo>
                <a:cubicBezTo>
                  <a:pt x="916046" y="5472003"/>
                  <a:pt x="973299" y="5122456"/>
                  <a:pt x="1024190" y="4782442"/>
                </a:cubicBezTo>
                <a:cubicBezTo>
                  <a:pt x="989202" y="4776087"/>
                  <a:pt x="957395" y="4766553"/>
                  <a:pt x="925588" y="4760198"/>
                </a:cubicBezTo>
                <a:cubicBezTo>
                  <a:pt x="922407" y="4766553"/>
                  <a:pt x="916046" y="4776087"/>
                  <a:pt x="900142" y="4798330"/>
                </a:cubicBezTo>
                <a:cubicBezTo>
                  <a:pt x="836528" y="4709355"/>
                  <a:pt x="779275" y="4629912"/>
                  <a:pt x="715661" y="4550470"/>
                </a:cubicBezTo>
                <a:cubicBezTo>
                  <a:pt x="636143" y="4451961"/>
                  <a:pt x="636143" y="4343919"/>
                  <a:pt x="680673" y="4235877"/>
                </a:cubicBezTo>
                <a:cubicBezTo>
                  <a:pt x="699757" y="4185034"/>
                  <a:pt x="687034" y="4159612"/>
                  <a:pt x="661589" y="4127835"/>
                </a:cubicBezTo>
                <a:cubicBezTo>
                  <a:pt x="629782" y="4092880"/>
                  <a:pt x="601155" y="4057926"/>
                  <a:pt x="566167" y="4029326"/>
                </a:cubicBezTo>
                <a:cubicBezTo>
                  <a:pt x="470746" y="3953062"/>
                  <a:pt x="454842" y="3835487"/>
                  <a:pt x="403951" y="3736978"/>
                </a:cubicBezTo>
                <a:cubicBezTo>
                  <a:pt x="397590" y="3727445"/>
                  <a:pt x="400770" y="3711556"/>
                  <a:pt x="403951" y="3702023"/>
                </a:cubicBezTo>
                <a:cubicBezTo>
                  <a:pt x="419855" y="3667068"/>
                  <a:pt x="403951" y="3651180"/>
                  <a:pt x="378505" y="3635291"/>
                </a:cubicBezTo>
                <a:cubicBezTo>
                  <a:pt x="273542" y="3552671"/>
                  <a:pt x="165397" y="3473229"/>
                  <a:pt x="60434" y="3390608"/>
                </a:cubicBezTo>
                <a:cubicBezTo>
                  <a:pt x="44530" y="3377897"/>
                  <a:pt x="28627" y="3362009"/>
                  <a:pt x="0" y="3336587"/>
                </a:cubicBezTo>
                <a:cubicBezTo>
                  <a:pt x="66795" y="3333410"/>
                  <a:pt x="127229" y="3346120"/>
                  <a:pt x="162217" y="3320699"/>
                </a:cubicBezTo>
                <a:cubicBezTo>
                  <a:pt x="216289" y="3288922"/>
                  <a:pt x="264000" y="3295277"/>
                  <a:pt x="318072" y="3295277"/>
                </a:cubicBezTo>
                <a:cubicBezTo>
                  <a:pt x="410312" y="3292100"/>
                  <a:pt x="502553" y="3295277"/>
                  <a:pt x="591613" y="3295277"/>
                </a:cubicBezTo>
                <a:cubicBezTo>
                  <a:pt x="658408" y="3292100"/>
                  <a:pt x="725203" y="3288922"/>
                  <a:pt x="798359" y="3282566"/>
                </a:cubicBezTo>
                <a:cubicBezTo>
                  <a:pt x="788817" y="3263500"/>
                  <a:pt x="782456" y="3253967"/>
                  <a:pt x="776094" y="3244434"/>
                </a:cubicBezTo>
                <a:cubicBezTo>
                  <a:pt x="693396" y="3126859"/>
                  <a:pt x="693396" y="3069660"/>
                  <a:pt x="769733" y="2952085"/>
                </a:cubicBezTo>
                <a:cubicBezTo>
                  <a:pt x="776094" y="2945730"/>
                  <a:pt x="782456" y="2933019"/>
                  <a:pt x="782456" y="2923486"/>
                </a:cubicBezTo>
                <a:cubicBezTo>
                  <a:pt x="788817" y="2834510"/>
                  <a:pt x="807902" y="2742357"/>
                  <a:pt x="791998" y="2656559"/>
                </a:cubicBezTo>
                <a:cubicBezTo>
                  <a:pt x="763372" y="2484963"/>
                  <a:pt x="791998" y="2326078"/>
                  <a:pt x="836528" y="2164015"/>
                </a:cubicBezTo>
                <a:cubicBezTo>
                  <a:pt x="855612" y="2097284"/>
                  <a:pt x="887419" y="2043263"/>
                  <a:pt x="957395" y="2014663"/>
                </a:cubicBezTo>
                <a:cubicBezTo>
                  <a:pt x="1046455" y="1976531"/>
                  <a:pt x="1129154" y="1928865"/>
                  <a:pt x="1218214" y="1893911"/>
                </a:cubicBezTo>
                <a:cubicBezTo>
                  <a:pt x="1329539" y="1849423"/>
                  <a:pt x="1444044" y="1817646"/>
                  <a:pt x="1552189" y="1776336"/>
                </a:cubicBezTo>
                <a:cubicBezTo>
                  <a:pt x="1609442" y="1754092"/>
                  <a:pt x="1663514" y="1725492"/>
                  <a:pt x="1711224" y="1703249"/>
                </a:cubicBezTo>
                <a:cubicBezTo>
                  <a:pt x="1653972" y="1614273"/>
                  <a:pt x="1593538" y="1541186"/>
                  <a:pt x="1558550" y="1458565"/>
                </a:cubicBezTo>
                <a:cubicBezTo>
                  <a:pt x="1520382" y="1372768"/>
                  <a:pt x="1447225" y="1296503"/>
                  <a:pt x="1459948" y="1191638"/>
                </a:cubicBezTo>
                <a:cubicBezTo>
                  <a:pt x="1463129" y="1182105"/>
                  <a:pt x="1450406" y="1169395"/>
                  <a:pt x="1440864" y="1163039"/>
                </a:cubicBezTo>
                <a:cubicBezTo>
                  <a:pt x="1386792" y="1137618"/>
                  <a:pt x="1354984" y="1099485"/>
                  <a:pt x="1354984" y="1032753"/>
                </a:cubicBezTo>
                <a:cubicBezTo>
                  <a:pt x="1354984" y="1004154"/>
                  <a:pt x="1335900" y="975555"/>
                  <a:pt x="1323177" y="943778"/>
                </a:cubicBezTo>
                <a:cubicBezTo>
                  <a:pt x="1294551" y="861157"/>
                  <a:pt x="1259563" y="778537"/>
                  <a:pt x="1237298" y="692739"/>
                </a:cubicBezTo>
                <a:cubicBezTo>
                  <a:pt x="1221394" y="635541"/>
                  <a:pt x="1215033" y="575164"/>
                  <a:pt x="1224575" y="514788"/>
                </a:cubicBezTo>
                <a:cubicBezTo>
                  <a:pt x="1230936" y="476655"/>
                  <a:pt x="1265924" y="438523"/>
                  <a:pt x="1288189" y="400391"/>
                </a:cubicBezTo>
                <a:cubicBezTo>
                  <a:pt x="1323177" y="343192"/>
                  <a:pt x="1348623" y="273283"/>
                  <a:pt x="1399514" y="231972"/>
                </a:cubicBezTo>
                <a:cubicBezTo>
                  <a:pt x="1514020" y="130286"/>
                  <a:pt x="1625345" y="19066"/>
                  <a:pt x="1787562"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16222780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3238895" y="639341"/>
            <a:ext cx="5824591" cy="4525583"/>
          </a:xfrm>
          <a:custGeom>
            <a:avLst/>
            <a:gdLst>
              <a:gd name="connsiteX0" fmla="*/ 2624564 w 5824591"/>
              <a:gd name="connsiteY0" fmla="*/ 211 h 4525583"/>
              <a:gd name="connsiteX1" fmla="*/ 2753328 w 5824591"/>
              <a:gd name="connsiteY1" fmla="*/ 9359 h 4525583"/>
              <a:gd name="connsiteX2" fmla="*/ 2953627 w 5824591"/>
              <a:gd name="connsiteY2" fmla="*/ 50724 h 4525583"/>
              <a:gd name="connsiteX3" fmla="*/ 3138030 w 5824591"/>
              <a:gd name="connsiteY3" fmla="*/ 146181 h 4525583"/>
              <a:gd name="connsiteX4" fmla="*/ 3296998 w 5824591"/>
              <a:gd name="connsiteY4" fmla="*/ 235274 h 4525583"/>
              <a:gd name="connsiteX5" fmla="*/ 3306537 w 5824591"/>
              <a:gd name="connsiteY5" fmla="*/ 241638 h 4525583"/>
              <a:gd name="connsiteX6" fmla="*/ 3468684 w 5824591"/>
              <a:gd name="connsiteY6" fmla="*/ 448462 h 4525583"/>
              <a:gd name="connsiteX7" fmla="*/ 3481401 w 5824591"/>
              <a:gd name="connsiteY7" fmla="*/ 502554 h 4525583"/>
              <a:gd name="connsiteX8" fmla="*/ 3513195 w 5824591"/>
              <a:gd name="connsiteY8" fmla="*/ 687105 h 4525583"/>
              <a:gd name="connsiteX9" fmla="*/ 3519554 w 5824591"/>
              <a:gd name="connsiteY9" fmla="*/ 992568 h 4525583"/>
              <a:gd name="connsiteX10" fmla="*/ 3503657 w 5824591"/>
              <a:gd name="connsiteY10" fmla="*/ 1072116 h 4525583"/>
              <a:gd name="connsiteX11" fmla="*/ 3522733 w 5824591"/>
              <a:gd name="connsiteY11" fmla="*/ 1103935 h 4525583"/>
              <a:gd name="connsiteX12" fmla="*/ 3551347 w 5824591"/>
              <a:gd name="connsiteY12" fmla="*/ 1148482 h 4525583"/>
              <a:gd name="connsiteX13" fmla="*/ 3535451 w 5824591"/>
              <a:gd name="connsiteY13" fmla="*/ 1247121 h 4525583"/>
              <a:gd name="connsiteX14" fmla="*/ 3510016 w 5824591"/>
              <a:gd name="connsiteY14" fmla="*/ 1581221 h 4525583"/>
              <a:gd name="connsiteX15" fmla="*/ 3484581 w 5824591"/>
              <a:gd name="connsiteY15" fmla="*/ 1953504 h 4525583"/>
              <a:gd name="connsiteX16" fmla="*/ 3357406 w 5824591"/>
              <a:gd name="connsiteY16" fmla="*/ 2249422 h 4525583"/>
              <a:gd name="connsiteX17" fmla="*/ 3363765 w 5824591"/>
              <a:gd name="connsiteY17" fmla="*/ 2297151 h 4525583"/>
              <a:gd name="connsiteX18" fmla="*/ 3459146 w 5824591"/>
              <a:gd name="connsiteY18" fmla="*/ 2383062 h 4525583"/>
              <a:gd name="connsiteX19" fmla="*/ 3649908 w 5824591"/>
              <a:gd name="connsiteY19" fmla="*/ 2558067 h 4525583"/>
              <a:gd name="connsiteX20" fmla="*/ 3754827 w 5824591"/>
              <a:gd name="connsiteY20" fmla="*/ 2628069 h 4525583"/>
              <a:gd name="connsiteX21" fmla="*/ 3834311 w 5824591"/>
              <a:gd name="connsiteY21" fmla="*/ 2656706 h 4525583"/>
              <a:gd name="connsiteX22" fmla="*/ 4066404 w 5824591"/>
              <a:gd name="connsiteY22" fmla="*/ 2717162 h 4525583"/>
              <a:gd name="connsiteX23" fmla="*/ 4438389 w 5824591"/>
              <a:gd name="connsiteY23" fmla="*/ 2866712 h 4525583"/>
              <a:gd name="connsiteX24" fmla="*/ 4804016 w 5824591"/>
              <a:gd name="connsiteY24" fmla="*/ 3051263 h 4525583"/>
              <a:gd name="connsiteX25" fmla="*/ 4943908 w 5824591"/>
              <a:gd name="connsiteY25" fmla="*/ 3251723 h 4525583"/>
              <a:gd name="connsiteX26" fmla="*/ 4978881 w 5824591"/>
              <a:gd name="connsiteY26" fmla="*/ 3468093 h 4525583"/>
              <a:gd name="connsiteX27" fmla="*/ 5017033 w 5824591"/>
              <a:gd name="connsiteY27" fmla="*/ 3668553 h 4525583"/>
              <a:gd name="connsiteX28" fmla="*/ 5039289 w 5824591"/>
              <a:gd name="connsiteY28" fmla="*/ 3690826 h 4525583"/>
              <a:gd name="connsiteX29" fmla="*/ 5112414 w 5824591"/>
              <a:gd name="connsiteY29" fmla="*/ 3706736 h 4525583"/>
              <a:gd name="connsiteX30" fmla="*/ 5195078 w 5824591"/>
              <a:gd name="connsiteY30" fmla="*/ 3690826 h 4525583"/>
              <a:gd name="connsiteX31" fmla="*/ 5306355 w 5824591"/>
              <a:gd name="connsiteY31" fmla="*/ 3687644 h 4525583"/>
              <a:gd name="connsiteX32" fmla="*/ 5439888 w 5824591"/>
              <a:gd name="connsiteY32" fmla="*/ 3722645 h 4525583"/>
              <a:gd name="connsiteX33" fmla="*/ 5513014 w 5824591"/>
              <a:gd name="connsiteY33" fmla="*/ 3738555 h 4525583"/>
              <a:gd name="connsiteX34" fmla="*/ 5621112 w 5824591"/>
              <a:gd name="connsiteY34" fmla="*/ 3760828 h 4525583"/>
              <a:gd name="connsiteX35" fmla="*/ 5719672 w 5824591"/>
              <a:gd name="connsiteY35" fmla="*/ 3818102 h 4525583"/>
              <a:gd name="connsiteX36" fmla="*/ 5795976 w 5824591"/>
              <a:gd name="connsiteY36" fmla="*/ 3932651 h 4525583"/>
              <a:gd name="connsiteX37" fmla="*/ 5824591 w 5824591"/>
              <a:gd name="connsiteY37" fmla="*/ 3989926 h 4525583"/>
              <a:gd name="connsiteX38" fmla="*/ 5735569 w 5824591"/>
              <a:gd name="connsiteY38" fmla="*/ 3989926 h 4525583"/>
              <a:gd name="connsiteX39" fmla="*/ 5659264 w 5824591"/>
              <a:gd name="connsiteY39" fmla="*/ 4050382 h 4525583"/>
              <a:gd name="connsiteX40" fmla="*/ 5595677 w 5824591"/>
              <a:gd name="connsiteY40" fmla="*/ 4231751 h 4525583"/>
              <a:gd name="connsiteX41" fmla="*/ 5503476 w 5824591"/>
              <a:gd name="connsiteY41" fmla="*/ 4320844 h 4525583"/>
              <a:gd name="connsiteX42" fmla="*/ 5487578 w 5824591"/>
              <a:gd name="connsiteY42" fmla="*/ 4349481 h 4525583"/>
              <a:gd name="connsiteX43" fmla="*/ 5439888 w 5824591"/>
              <a:gd name="connsiteY43" fmla="*/ 4432211 h 4525583"/>
              <a:gd name="connsiteX44" fmla="*/ 5341328 w 5824591"/>
              <a:gd name="connsiteY44" fmla="*/ 4416301 h 4525583"/>
              <a:gd name="connsiteX45" fmla="*/ 5319072 w 5824591"/>
              <a:gd name="connsiteY45" fmla="*/ 4387664 h 4525583"/>
              <a:gd name="connsiteX46" fmla="*/ 5306355 w 5824591"/>
              <a:gd name="connsiteY46" fmla="*/ 4397210 h 4525583"/>
              <a:gd name="connsiteX47" fmla="*/ 5137849 w 5824591"/>
              <a:gd name="connsiteY47" fmla="*/ 4346299 h 4525583"/>
              <a:gd name="connsiteX48" fmla="*/ 5102876 w 5824591"/>
              <a:gd name="connsiteY48" fmla="*/ 4215841 h 4525583"/>
              <a:gd name="connsiteX49" fmla="*/ 5090159 w 5824591"/>
              <a:gd name="connsiteY49" fmla="*/ 4241296 h 4525583"/>
              <a:gd name="connsiteX50" fmla="*/ 4988419 w 5824591"/>
              <a:gd name="connsiteY50" fmla="*/ 4282661 h 4525583"/>
              <a:gd name="connsiteX51" fmla="*/ 4918473 w 5824591"/>
              <a:gd name="connsiteY51" fmla="*/ 4203113 h 4525583"/>
              <a:gd name="connsiteX52" fmla="*/ 4858065 w 5824591"/>
              <a:gd name="connsiteY52" fmla="*/ 4018563 h 4525583"/>
              <a:gd name="connsiteX53" fmla="*/ 4823092 w 5824591"/>
              <a:gd name="connsiteY53" fmla="*/ 3989926 h 4525583"/>
              <a:gd name="connsiteX54" fmla="*/ 3716674 w 5824591"/>
              <a:gd name="connsiteY54" fmla="*/ 3999471 h 4525583"/>
              <a:gd name="connsiteX55" fmla="*/ 2161966 w 5824591"/>
              <a:gd name="connsiteY55" fmla="*/ 4012199 h 4525583"/>
              <a:gd name="connsiteX56" fmla="*/ 1042831 w 5824591"/>
              <a:gd name="connsiteY56" fmla="*/ 4021745 h 4525583"/>
              <a:gd name="connsiteX57" fmla="*/ 998320 w 5824591"/>
              <a:gd name="connsiteY57" fmla="*/ 4056746 h 4525583"/>
              <a:gd name="connsiteX58" fmla="*/ 931553 w 5824591"/>
              <a:gd name="connsiteY58" fmla="*/ 4298571 h 4525583"/>
              <a:gd name="connsiteX59" fmla="*/ 899760 w 5824591"/>
              <a:gd name="connsiteY59" fmla="*/ 4349481 h 4525583"/>
              <a:gd name="connsiteX60" fmla="*/ 832993 w 5824591"/>
              <a:gd name="connsiteY60" fmla="*/ 4387664 h 4525583"/>
              <a:gd name="connsiteX61" fmla="*/ 769406 w 5824591"/>
              <a:gd name="connsiteY61" fmla="*/ 4333572 h 4525583"/>
              <a:gd name="connsiteX62" fmla="*/ 759868 w 5824591"/>
              <a:gd name="connsiteY62" fmla="*/ 4320844 h 4525583"/>
              <a:gd name="connsiteX63" fmla="*/ 715357 w 5824591"/>
              <a:gd name="connsiteY63" fmla="*/ 4457666 h 4525583"/>
              <a:gd name="connsiteX64" fmla="*/ 546851 w 5824591"/>
              <a:gd name="connsiteY64" fmla="*/ 4470394 h 4525583"/>
              <a:gd name="connsiteX65" fmla="*/ 486443 w 5824591"/>
              <a:gd name="connsiteY65" fmla="*/ 4499031 h 4525583"/>
              <a:gd name="connsiteX66" fmla="*/ 387883 w 5824591"/>
              <a:gd name="connsiteY66" fmla="*/ 4429029 h 4525583"/>
              <a:gd name="connsiteX67" fmla="*/ 378344 w 5824591"/>
              <a:gd name="connsiteY67" fmla="*/ 4324026 h 4525583"/>
              <a:gd name="connsiteX68" fmla="*/ 263887 w 5824591"/>
              <a:gd name="connsiteY68" fmla="*/ 4257206 h 4525583"/>
              <a:gd name="connsiteX69" fmla="*/ 165327 w 5824591"/>
              <a:gd name="connsiteY69" fmla="*/ 4088565 h 4525583"/>
              <a:gd name="connsiteX70" fmla="*/ 89023 w 5824591"/>
              <a:gd name="connsiteY70" fmla="*/ 4040836 h 4525583"/>
              <a:gd name="connsiteX71" fmla="*/ 0 w 5824591"/>
              <a:gd name="connsiteY71" fmla="*/ 4040836 h 4525583"/>
              <a:gd name="connsiteX72" fmla="*/ 47691 w 5824591"/>
              <a:gd name="connsiteY72" fmla="*/ 3958106 h 4525583"/>
              <a:gd name="connsiteX73" fmla="*/ 82664 w 5824591"/>
              <a:gd name="connsiteY73" fmla="*/ 3894468 h 4525583"/>
              <a:gd name="connsiteX74" fmla="*/ 178045 w 5824591"/>
              <a:gd name="connsiteY74" fmla="*/ 3824466 h 4525583"/>
              <a:gd name="connsiteX75" fmla="*/ 305219 w 5824591"/>
              <a:gd name="connsiteY75" fmla="*/ 3783101 h 4525583"/>
              <a:gd name="connsiteX76" fmla="*/ 378344 w 5824591"/>
              <a:gd name="connsiteY76" fmla="*/ 3776738 h 4525583"/>
              <a:gd name="connsiteX77" fmla="*/ 521415 w 5824591"/>
              <a:gd name="connsiteY77" fmla="*/ 3725827 h 4525583"/>
              <a:gd name="connsiteX78" fmla="*/ 550030 w 5824591"/>
              <a:gd name="connsiteY78" fmla="*/ 3636734 h 4525583"/>
              <a:gd name="connsiteX79" fmla="*/ 619976 w 5824591"/>
              <a:gd name="connsiteY79" fmla="*/ 3334452 h 4525583"/>
              <a:gd name="connsiteX80" fmla="*/ 664487 w 5824591"/>
              <a:gd name="connsiteY80" fmla="*/ 3242177 h 4525583"/>
              <a:gd name="connsiteX81" fmla="*/ 702639 w 5824591"/>
              <a:gd name="connsiteY81" fmla="*/ 3207176 h 4525583"/>
              <a:gd name="connsiteX82" fmla="*/ 1112777 w 5824591"/>
              <a:gd name="connsiteY82" fmla="*/ 2997170 h 4525583"/>
              <a:gd name="connsiteX83" fmla="*/ 1475224 w 5824591"/>
              <a:gd name="connsiteY83" fmla="*/ 2838075 h 4525583"/>
              <a:gd name="connsiteX84" fmla="*/ 1704138 w 5824591"/>
              <a:gd name="connsiteY84" fmla="*/ 2755345 h 4525583"/>
              <a:gd name="connsiteX85" fmla="*/ 1828133 w 5824591"/>
              <a:gd name="connsiteY85" fmla="*/ 2688525 h 4525583"/>
              <a:gd name="connsiteX86" fmla="*/ 2012536 w 5824591"/>
              <a:gd name="connsiteY86" fmla="*/ 2535794 h 4525583"/>
              <a:gd name="connsiteX87" fmla="*/ 2111096 w 5824591"/>
              <a:gd name="connsiteY87" fmla="*/ 2430791 h 4525583"/>
              <a:gd name="connsiteX88" fmla="*/ 2120635 w 5824591"/>
              <a:gd name="connsiteY88" fmla="*/ 2421245 h 4525583"/>
              <a:gd name="connsiteX89" fmla="*/ 2177863 w 5824591"/>
              <a:gd name="connsiteY89" fmla="*/ 2223967 h 4525583"/>
              <a:gd name="connsiteX90" fmla="*/ 2139711 w 5824591"/>
              <a:gd name="connsiteY90" fmla="*/ 1998051 h 4525583"/>
              <a:gd name="connsiteX91" fmla="*/ 2041151 w 5824591"/>
              <a:gd name="connsiteY91" fmla="*/ 1867593 h 4525583"/>
              <a:gd name="connsiteX92" fmla="*/ 1913976 w 5824591"/>
              <a:gd name="connsiteY92" fmla="*/ 1648041 h 4525583"/>
              <a:gd name="connsiteX93" fmla="*/ 1891721 w 5824591"/>
              <a:gd name="connsiteY93" fmla="*/ 1469854 h 4525583"/>
              <a:gd name="connsiteX94" fmla="*/ 1863106 w 5824591"/>
              <a:gd name="connsiteY94" fmla="*/ 1263030 h 4525583"/>
              <a:gd name="connsiteX95" fmla="*/ 1863106 w 5824591"/>
              <a:gd name="connsiteY95" fmla="*/ 1215302 h 4525583"/>
              <a:gd name="connsiteX96" fmla="*/ 1952128 w 5824591"/>
              <a:gd name="connsiteY96" fmla="*/ 1161209 h 4525583"/>
              <a:gd name="connsiteX97" fmla="*/ 1964846 w 5824591"/>
              <a:gd name="connsiteY97" fmla="*/ 1164391 h 4525583"/>
              <a:gd name="connsiteX98" fmla="*/ 1945770 w 5824591"/>
              <a:gd name="connsiteY98" fmla="*/ 804836 h 4525583"/>
              <a:gd name="connsiteX99" fmla="*/ 1996640 w 5824591"/>
              <a:gd name="connsiteY99" fmla="*/ 454826 h 4525583"/>
              <a:gd name="connsiteX100" fmla="*/ 2104738 w 5824591"/>
              <a:gd name="connsiteY100" fmla="*/ 289367 h 4525583"/>
              <a:gd name="connsiteX101" fmla="*/ 2168325 w 5824591"/>
              <a:gd name="connsiteY101" fmla="*/ 193909 h 4525583"/>
              <a:gd name="connsiteX102" fmla="*/ 2330473 w 5824591"/>
              <a:gd name="connsiteY102" fmla="*/ 79361 h 4525583"/>
              <a:gd name="connsiteX103" fmla="*/ 2495799 w 5824591"/>
              <a:gd name="connsiteY103" fmla="*/ 22086 h 4525583"/>
              <a:gd name="connsiteX104" fmla="*/ 2624564 w 5824591"/>
              <a:gd name="connsiteY104" fmla="*/ 211 h 4525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824591" h="4525583">
                <a:moveTo>
                  <a:pt x="2624564" y="211"/>
                </a:moveTo>
                <a:cubicBezTo>
                  <a:pt x="2667485" y="-982"/>
                  <a:pt x="2710407" y="2995"/>
                  <a:pt x="2753328" y="9359"/>
                </a:cubicBezTo>
                <a:cubicBezTo>
                  <a:pt x="2823273" y="15723"/>
                  <a:pt x="2890040" y="28450"/>
                  <a:pt x="2953627" y="50724"/>
                </a:cubicBezTo>
                <a:cubicBezTo>
                  <a:pt x="3020394" y="76179"/>
                  <a:pt x="3077622" y="114362"/>
                  <a:pt x="3138030" y="146181"/>
                </a:cubicBezTo>
                <a:cubicBezTo>
                  <a:pt x="3192079" y="174818"/>
                  <a:pt x="3242949" y="206637"/>
                  <a:pt x="3296998" y="235274"/>
                </a:cubicBezTo>
                <a:cubicBezTo>
                  <a:pt x="3300178" y="238456"/>
                  <a:pt x="3303357" y="241638"/>
                  <a:pt x="3306537" y="241638"/>
                </a:cubicBezTo>
                <a:cubicBezTo>
                  <a:pt x="3366944" y="305276"/>
                  <a:pt x="3430532" y="365732"/>
                  <a:pt x="3468684" y="448462"/>
                </a:cubicBezTo>
                <a:cubicBezTo>
                  <a:pt x="3478222" y="464372"/>
                  <a:pt x="3484581" y="483463"/>
                  <a:pt x="3481401" y="502554"/>
                </a:cubicBezTo>
                <a:cubicBezTo>
                  <a:pt x="3478222" y="566193"/>
                  <a:pt x="3497298" y="626649"/>
                  <a:pt x="3513195" y="687105"/>
                </a:cubicBezTo>
                <a:cubicBezTo>
                  <a:pt x="3535451" y="788926"/>
                  <a:pt x="3529092" y="890747"/>
                  <a:pt x="3519554" y="992568"/>
                </a:cubicBezTo>
                <a:cubicBezTo>
                  <a:pt x="3516374" y="1018024"/>
                  <a:pt x="3510016" y="1046661"/>
                  <a:pt x="3503657" y="1072116"/>
                </a:cubicBezTo>
                <a:cubicBezTo>
                  <a:pt x="3500478" y="1091207"/>
                  <a:pt x="3500478" y="1100753"/>
                  <a:pt x="3522733" y="1103935"/>
                </a:cubicBezTo>
                <a:cubicBezTo>
                  <a:pt x="3551347" y="1107117"/>
                  <a:pt x="3554527" y="1126208"/>
                  <a:pt x="3551347" y="1148482"/>
                </a:cubicBezTo>
                <a:cubicBezTo>
                  <a:pt x="3544989" y="1180301"/>
                  <a:pt x="3538630" y="1212120"/>
                  <a:pt x="3535451" y="1247121"/>
                </a:cubicBezTo>
                <a:cubicBezTo>
                  <a:pt x="3525912" y="1358488"/>
                  <a:pt x="3516374" y="1469854"/>
                  <a:pt x="3510016" y="1581221"/>
                </a:cubicBezTo>
                <a:cubicBezTo>
                  <a:pt x="3500478" y="1705316"/>
                  <a:pt x="3497298" y="1829410"/>
                  <a:pt x="3484581" y="1953504"/>
                </a:cubicBezTo>
                <a:cubicBezTo>
                  <a:pt x="3468684" y="2061689"/>
                  <a:pt x="3417814" y="2160328"/>
                  <a:pt x="3357406" y="2249422"/>
                </a:cubicBezTo>
                <a:cubicBezTo>
                  <a:pt x="3341509" y="2271695"/>
                  <a:pt x="3341509" y="2281241"/>
                  <a:pt x="3363765" y="2297151"/>
                </a:cubicBezTo>
                <a:cubicBezTo>
                  <a:pt x="3398738" y="2322606"/>
                  <a:pt x="3433711" y="2348061"/>
                  <a:pt x="3459146" y="2383062"/>
                </a:cubicBezTo>
                <a:cubicBezTo>
                  <a:pt x="3510016" y="2453064"/>
                  <a:pt x="3576782" y="2510338"/>
                  <a:pt x="3649908" y="2558067"/>
                </a:cubicBezTo>
                <a:cubicBezTo>
                  <a:pt x="3688060" y="2580340"/>
                  <a:pt x="3719854" y="2608977"/>
                  <a:pt x="3754827" y="2628069"/>
                </a:cubicBezTo>
                <a:cubicBezTo>
                  <a:pt x="3780261" y="2643978"/>
                  <a:pt x="3808876" y="2656706"/>
                  <a:pt x="3834311" y="2656706"/>
                </a:cubicBezTo>
                <a:cubicBezTo>
                  <a:pt x="3916974" y="2659888"/>
                  <a:pt x="3993279" y="2688525"/>
                  <a:pt x="4066404" y="2717162"/>
                </a:cubicBezTo>
                <a:cubicBezTo>
                  <a:pt x="4190399" y="2768073"/>
                  <a:pt x="4317574" y="2812620"/>
                  <a:pt x="4438389" y="2866712"/>
                </a:cubicBezTo>
                <a:cubicBezTo>
                  <a:pt x="4562385" y="2923986"/>
                  <a:pt x="4680021" y="2997170"/>
                  <a:pt x="4804016" y="3051263"/>
                </a:cubicBezTo>
                <a:cubicBezTo>
                  <a:pt x="4899397" y="3092627"/>
                  <a:pt x="4921652" y="3168993"/>
                  <a:pt x="4943908" y="3251723"/>
                </a:cubicBezTo>
                <a:cubicBezTo>
                  <a:pt x="4966164" y="3324907"/>
                  <a:pt x="4972522" y="3394909"/>
                  <a:pt x="4978881" y="3468093"/>
                </a:cubicBezTo>
                <a:cubicBezTo>
                  <a:pt x="4982060" y="3538095"/>
                  <a:pt x="5001137" y="3601733"/>
                  <a:pt x="5017033" y="3668553"/>
                </a:cubicBezTo>
                <a:cubicBezTo>
                  <a:pt x="5020213" y="3678099"/>
                  <a:pt x="5029751" y="3687644"/>
                  <a:pt x="5039289" y="3690826"/>
                </a:cubicBezTo>
                <a:cubicBezTo>
                  <a:pt x="5064724" y="3697190"/>
                  <a:pt x="5086979" y="3700372"/>
                  <a:pt x="5112414" y="3706736"/>
                </a:cubicBezTo>
                <a:cubicBezTo>
                  <a:pt x="5141028" y="3713100"/>
                  <a:pt x="5169642" y="3709918"/>
                  <a:pt x="5195078" y="3690826"/>
                </a:cubicBezTo>
                <a:cubicBezTo>
                  <a:pt x="5236409" y="3659007"/>
                  <a:pt x="5265024" y="3655825"/>
                  <a:pt x="5306355" y="3687644"/>
                </a:cubicBezTo>
                <a:cubicBezTo>
                  <a:pt x="5347686" y="3716281"/>
                  <a:pt x="5389018" y="3732191"/>
                  <a:pt x="5439888" y="3722645"/>
                </a:cubicBezTo>
                <a:cubicBezTo>
                  <a:pt x="5462144" y="3719463"/>
                  <a:pt x="5490758" y="3729009"/>
                  <a:pt x="5513014" y="3738555"/>
                </a:cubicBezTo>
                <a:cubicBezTo>
                  <a:pt x="5547986" y="3751282"/>
                  <a:pt x="5582960" y="3764010"/>
                  <a:pt x="5621112" y="3760828"/>
                </a:cubicBezTo>
                <a:cubicBezTo>
                  <a:pt x="5665623" y="3760828"/>
                  <a:pt x="5697416" y="3786283"/>
                  <a:pt x="5719672" y="3818102"/>
                </a:cubicBezTo>
                <a:cubicBezTo>
                  <a:pt x="5748286" y="3856285"/>
                  <a:pt x="5770542" y="3894468"/>
                  <a:pt x="5795976" y="3932651"/>
                </a:cubicBezTo>
                <a:cubicBezTo>
                  <a:pt x="5805515" y="3948561"/>
                  <a:pt x="5811874" y="3964470"/>
                  <a:pt x="5824591" y="3989926"/>
                </a:cubicBezTo>
                <a:cubicBezTo>
                  <a:pt x="5789618" y="3989926"/>
                  <a:pt x="5764183" y="3989926"/>
                  <a:pt x="5735569" y="3989926"/>
                </a:cubicBezTo>
                <a:cubicBezTo>
                  <a:pt x="5691058" y="3989926"/>
                  <a:pt x="5671982" y="4005835"/>
                  <a:pt x="5659264" y="4050382"/>
                </a:cubicBezTo>
                <a:cubicBezTo>
                  <a:pt x="5637008" y="4110838"/>
                  <a:pt x="5617932" y="4171294"/>
                  <a:pt x="5595677" y="4231751"/>
                </a:cubicBezTo>
                <a:cubicBezTo>
                  <a:pt x="5576601" y="4273115"/>
                  <a:pt x="5554345" y="4311298"/>
                  <a:pt x="5503476" y="4320844"/>
                </a:cubicBezTo>
                <a:cubicBezTo>
                  <a:pt x="5497116" y="4324026"/>
                  <a:pt x="5487578" y="4339936"/>
                  <a:pt x="5487578" y="4349481"/>
                </a:cubicBezTo>
                <a:cubicBezTo>
                  <a:pt x="5481220" y="4384482"/>
                  <a:pt x="5471682" y="4413119"/>
                  <a:pt x="5439888" y="4432211"/>
                </a:cubicBezTo>
                <a:cubicBezTo>
                  <a:pt x="5401736" y="4454484"/>
                  <a:pt x="5366763" y="4448120"/>
                  <a:pt x="5341328" y="4416301"/>
                </a:cubicBezTo>
                <a:cubicBezTo>
                  <a:pt x="5331790" y="4406756"/>
                  <a:pt x="5325431" y="4397210"/>
                  <a:pt x="5319072" y="4387664"/>
                </a:cubicBezTo>
                <a:cubicBezTo>
                  <a:pt x="5312714" y="4390846"/>
                  <a:pt x="5309534" y="4394028"/>
                  <a:pt x="5306355" y="4397210"/>
                </a:cubicBezTo>
                <a:cubicBezTo>
                  <a:pt x="5261844" y="4451302"/>
                  <a:pt x="5160104" y="4425847"/>
                  <a:pt x="5137849" y="4346299"/>
                </a:cubicBezTo>
                <a:cubicBezTo>
                  <a:pt x="5128311" y="4304935"/>
                  <a:pt x="5115594" y="4263570"/>
                  <a:pt x="5102876" y="4215841"/>
                </a:cubicBezTo>
                <a:cubicBezTo>
                  <a:pt x="5096517" y="4228569"/>
                  <a:pt x="5093338" y="4234933"/>
                  <a:pt x="5090159" y="4241296"/>
                </a:cubicBezTo>
                <a:cubicBezTo>
                  <a:pt x="5074262" y="4285843"/>
                  <a:pt x="5032930" y="4304935"/>
                  <a:pt x="4988419" y="4282661"/>
                </a:cubicBezTo>
                <a:cubicBezTo>
                  <a:pt x="4953446" y="4266752"/>
                  <a:pt x="4931191" y="4238114"/>
                  <a:pt x="4918473" y="4203113"/>
                </a:cubicBezTo>
                <a:cubicBezTo>
                  <a:pt x="4896218" y="4142657"/>
                  <a:pt x="4877141" y="4082201"/>
                  <a:pt x="4858065" y="4018563"/>
                </a:cubicBezTo>
                <a:cubicBezTo>
                  <a:pt x="4851707" y="3996289"/>
                  <a:pt x="4842168" y="3989926"/>
                  <a:pt x="4823092" y="3989926"/>
                </a:cubicBezTo>
                <a:cubicBezTo>
                  <a:pt x="4454286" y="3993107"/>
                  <a:pt x="4085480" y="3996289"/>
                  <a:pt x="3716674" y="3999471"/>
                </a:cubicBezTo>
                <a:cubicBezTo>
                  <a:pt x="3198438" y="4005835"/>
                  <a:pt x="2680202" y="4009017"/>
                  <a:pt x="2161966" y="4012199"/>
                </a:cubicBezTo>
                <a:cubicBezTo>
                  <a:pt x="1789981" y="4015381"/>
                  <a:pt x="1414816" y="4018563"/>
                  <a:pt x="1042831" y="4021745"/>
                </a:cubicBezTo>
                <a:cubicBezTo>
                  <a:pt x="1014217" y="4021745"/>
                  <a:pt x="1004679" y="4028108"/>
                  <a:pt x="998320" y="4056746"/>
                </a:cubicBezTo>
                <a:cubicBezTo>
                  <a:pt x="979244" y="4139475"/>
                  <a:pt x="953809" y="4219023"/>
                  <a:pt x="931553" y="4298571"/>
                </a:cubicBezTo>
                <a:cubicBezTo>
                  <a:pt x="925195" y="4317662"/>
                  <a:pt x="912477" y="4333572"/>
                  <a:pt x="899760" y="4349481"/>
                </a:cubicBezTo>
                <a:cubicBezTo>
                  <a:pt x="883863" y="4374936"/>
                  <a:pt x="864787" y="4390846"/>
                  <a:pt x="832993" y="4387664"/>
                </a:cubicBezTo>
                <a:cubicBezTo>
                  <a:pt x="798020" y="4381300"/>
                  <a:pt x="775765" y="4368573"/>
                  <a:pt x="769406" y="4333572"/>
                </a:cubicBezTo>
                <a:cubicBezTo>
                  <a:pt x="766226" y="4330390"/>
                  <a:pt x="763047" y="4324026"/>
                  <a:pt x="759868" y="4320844"/>
                </a:cubicBezTo>
                <a:cubicBezTo>
                  <a:pt x="743971" y="4368573"/>
                  <a:pt x="731254" y="4413119"/>
                  <a:pt x="715357" y="4457666"/>
                </a:cubicBezTo>
                <a:cubicBezTo>
                  <a:pt x="686743" y="4534032"/>
                  <a:pt x="594541" y="4556305"/>
                  <a:pt x="546851" y="4470394"/>
                </a:cubicBezTo>
                <a:cubicBezTo>
                  <a:pt x="527774" y="4479939"/>
                  <a:pt x="508698" y="4495849"/>
                  <a:pt x="486443" y="4499031"/>
                </a:cubicBezTo>
                <a:cubicBezTo>
                  <a:pt x="438752" y="4511759"/>
                  <a:pt x="394241" y="4479939"/>
                  <a:pt x="387883" y="4429029"/>
                </a:cubicBezTo>
                <a:cubicBezTo>
                  <a:pt x="384703" y="4394028"/>
                  <a:pt x="381524" y="4362209"/>
                  <a:pt x="378344" y="4324026"/>
                </a:cubicBezTo>
                <a:cubicBezTo>
                  <a:pt x="324295" y="4330390"/>
                  <a:pt x="289322" y="4298571"/>
                  <a:pt x="263887" y="4257206"/>
                </a:cubicBezTo>
                <a:cubicBezTo>
                  <a:pt x="232094" y="4199932"/>
                  <a:pt x="200300" y="4145839"/>
                  <a:pt x="165327" y="4088565"/>
                </a:cubicBezTo>
                <a:cubicBezTo>
                  <a:pt x="149430" y="4059927"/>
                  <a:pt x="127175" y="4037654"/>
                  <a:pt x="89023" y="4040836"/>
                </a:cubicBezTo>
                <a:cubicBezTo>
                  <a:pt x="63588" y="4044018"/>
                  <a:pt x="38153" y="4040836"/>
                  <a:pt x="0" y="4040836"/>
                </a:cubicBezTo>
                <a:cubicBezTo>
                  <a:pt x="19077" y="4009017"/>
                  <a:pt x="31794" y="3983562"/>
                  <a:pt x="47691" y="3958106"/>
                </a:cubicBezTo>
                <a:cubicBezTo>
                  <a:pt x="57229" y="3935833"/>
                  <a:pt x="73126" y="3916742"/>
                  <a:pt x="82664" y="3894468"/>
                </a:cubicBezTo>
                <a:cubicBezTo>
                  <a:pt x="104919" y="3856285"/>
                  <a:pt x="130354" y="3827648"/>
                  <a:pt x="178045" y="3824466"/>
                </a:cubicBezTo>
                <a:cubicBezTo>
                  <a:pt x="222556" y="3821284"/>
                  <a:pt x="267067" y="3814921"/>
                  <a:pt x="305219" y="3783101"/>
                </a:cubicBezTo>
                <a:cubicBezTo>
                  <a:pt x="321116" y="3770374"/>
                  <a:pt x="356089" y="3770374"/>
                  <a:pt x="378344" y="3776738"/>
                </a:cubicBezTo>
                <a:cubicBezTo>
                  <a:pt x="441932" y="3795829"/>
                  <a:pt x="486443" y="3767192"/>
                  <a:pt x="521415" y="3725827"/>
                </a:cubicBezTo>
                <a:cubicBezTo>
                  <a:pt x="540492" y="3703554"/>
                  <a:pt x="543671" y="3665371"/>
                  <a:pt x="550030" y="3636734"/>
                </a:cubicBezTo>
                <a:cubicBezTo>
                  <a:pt x="572285" y="3534913"/>
                  <a:pt x="594541" y="3433092"/>
                  <a:pt x="619976" y="3334452"/>
                </a:cubicBezTo>
                <a:cubicBezTo>
                  <a:pt x="629514" y="3302633"/>
                  <a:pt x="645411" y="3270814"/>
                  <a:pt x="664487" y="3242177"/>
                </a:cubicBezTo>
                <a:cubicBezTo>
                  <a:pt x="670846" y="3226268"/>
                  <a:pt x="686743" y="3213540"/>
                  <a:pt x="702639" y="3207176"/>
                </a:cubicBezTo>
                <a:cubicBezTo>
                  <a:pt x="839352" y="3137174"/>
                  <a:pt x="972886" y="3063990"/>
                  <a:pt x="1112777" y="2997170"/>
                </a:cubicBezTo>
                <a:cubicBezTo>
                  <a:pt x="1230413" y="2939896"/>
                  <a:pt x="1351229" y="2888985"/>
                  <a:pt x="1475224" y="2838075"/>
                </a:cubicBezTo>
                <a:cubicBezTo>
                  <a:pt x="1548349" y="2806256"/>
                  <a:pt x="1627833" y="2787164"/>
                  <a:pt x="1704138" y="2755345"/>
                </a:cubicBezTo>
                <a:cubicBezTo>
                  <a:pt x="1745470" y="2739436"/>
                  <a:pt x="1789981" y="2717162"/>
                  <a:pt x="1828133" y="2688525"/>
                </a:cubicBezTo>
                <a:cubicBezTo>
                  <a:pt x="1891721" y="2640797"/>
                  <a:pt x="1952128" y="2589886"/>
                  <a:pt x="2012536" y="2535794"/>
                </a:cubicBezTo>
                <a:cubicBezTo>
                  <a:pt x="2050689" y="2503974"/>
                  <a:pt x="2079303" y="2465792"/>
                  <a:pt x="2111096" y="2430791"/>
                </a:cubicBezTo>
                <a:cubicBezTo>
                  <a:pt x="2114276" y="2427609"/>
                  <a:pt x="2117455" y="2424427"/>
                  <a:pt x="2120635" y="2421245"/>
                </a:cubicBezTo>
                <a:cubicBezTo>
                  <a:pt x="2187401" y="2370335"/>
                  <a:pt x="2181043" y="2293969"/>
                  <a:pt x="2177863" y="2223967"/>
                </a:cubicBezTo>
                <a:cubicBezTo>
                  <a:pt x="2171504" y="2147601"/>
                  <a:pt x="2149249" y="2074417"/>
                  <a:pt x="2139711" y="1998051"/>
                </a:cubicBezTo>
                <a:cubicBezTo>
                  <a:pt x="2133352" y="1931231"/>
                  <a:pt x="2085662" y="1896230"/>
                  <a:pt x="2041151" y="1867593"/>
                </a:cubicBezTo>
                <a:cubicBezTo>
                  <a:pt x="1958487" y="1813501"/>
                  <a:pt x="1929873" y="1733953"/>
                  <a:pt x="1913976" y="1648041"/>
                </a:cubicBezTo>
                <a:cubicBezTo>
                  <a:pt x="1901259" y="1587585"/>
                  <a:pt x="1898079" y="1530311"/>
                  <a:pt x="1891721" y="1469854"/>
                </a:cubicBezTo>
                <a:cubicBezTo>
                  <a:pt x="1882182" y="1399853"/>
                  <a:pt x="1869465" y="1329851"/>
                  <a:pt x="1863106" y="1263030"/>
                </a:cubicBezTo>
                <a:cubicBezTo>
                  <a:pt x="1859927" y="1247121"/>
                  <a:pt x="1859927" y="1231211"/>
                  <a:pt x="1863106" y="1215302"/>
                </a:cubicBezTo>
                <a:cubicBezTo>
                  <a:pt x="1869465" y="1161209"/>
                  <a:pt x="1898079" y="1142118"/>
                  <a:pt x="1952128" y="1161209"/>
                </a:cubicBezTo>
                <a:cubicBezTo>
                  <a:pt x="1955308" y="1164391"/>
                  <a:pt x="1958487" y="1164391"/>
                  <a:pt x="1964846" y="1164391"/>
                </a:cubicBezTo>
                <a:cubicBezTo>
                  <a:pt x="1958487" y="1043479"/>
                  <a:pt x="1955308" y="922566"/>
                  <a:pt x="1945770" y="804836"/>
                </a:cubicBezTo>
                <a:cubicBezTo>
                  <a:pt x="1939411" y="683923"/>
                  <a:pt x="1952128" y="566193"/>
                  <a:pt x="1996640" y="454826"/>
                </a:cubicBezTo>
                <a:cubicBezTo>
                  <a:pt x="2018895" y="394370"/>
                  <a:pt x="2066585" y="343459"/>
                  <a:pt x="2104738" y="289367"/>
                </a:cubicBezTo>
                <a:cubicBezTo>
                  <a:pt x="2126993" y="257548"/>
                  <a:pt x="2149249" y="225728"/>
                  <a:pt x="2168325" y="193909"/>
                </a:cubicBezTo>
                <a:cubicBezTo>
                  <a:pt x="2206477" y="130271"/>
                  <a:pt x="2263706" y="101634"/>
                  <a:pt x="2330473" y="79361"/>
                </a:cubicBezTo>
                <a:cubicBezTo>
                  <a:pt x="2387701" y="63451"/>
                  <a:pt x="2441750" y="41178"/>
                  <a:pt x="2495799" y="22086"/>
                </a:cubicBezTo>
                <a:cubicBezTo>
                  <a:pt x="2538721" y="7768"/>
                  <a:pt x="2581642" y="1404"/>
                  <a:pt x="2624564" y="211"/>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39614627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1"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442790300"/>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7" name="Picture Placeholder 11"/>
          <p:cNvSpPr>
            <a:spLocks noGrp="1"/>
          </p:cNvSpPr>
          <p:nvPr>
            <p:ph type="pic" sz="quarter" idx="10" hasCustomPrompt="1"/>
          </p:nvPr>
        </p:nvSpPr>
        <p:spPr>
          <a:xfrm>
            <a:off x="1892993" y="4944505"/>
            <a:ext cx="987400" cy="987400"/>
          </a:xfrm>
          <a:custGeom>
            <a:avLst/>
            <a:gdLst>
              <a:gd name="connsiteX0" fmla="*/ 493700 w 987400"/>
              <a:gd name="connsiteY0" fmla="*/ 0 h 987400"/>
              <a:gd name="connsiteX1" fmla="*/ 987400 w 987400"/>
              <a:gd name="connsiteY1" fmla="*/ 493700 h 987400"/>
              <a:gd name="connsiteX2" fmla="*/ 493700 w 987400"/>
              <a:gd name="connsiteY2" fmla="*/ 987400 h 987400"/>
              <a:gd name="connsiteX3" fmla="*/ 0 w 987400"/>
              <a:gd name="connsiteY3" fmla="*/ 493700 h 987400"/>
              <a:gd name="connsiteX4" fmla="*/ 493700 w 987400"/>
              <a:gd name="connsiteY4" fmla="*/ 0 h 9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400" h="987400">
                <a:moveTo>
                  <a:pt x="493700" y="0"/>
                </a:moveTo>
                <a:cubicBezTo>
                  <a:pt x="766363" y="0"/>
                  <a:pt x="987400" y="221037"/>
                  <a:pt x="987400" y="493700"/>
                </a:cubicBezTo>
                <a:cubicBezTo>
                  <a:pt x="987400" y="766363"/>
                  <a:pt x="766363" y="987400"/>
                  <a:pt x="493700" y="987400"/>
                </a:cubicBezTo>
                <a:cubicBezTo>
                  <a:pt x="221037" y="987400"/>
                  <a:pt x="0" y="766363"/>
                  <a:pt x="0" y="493700"/>
                </a:cubicBezTo>
                <a:cubicBezTo>
                  <a:pt x="0" y="221037"/>
                  <a:pt x="221037" y="0"/>
                  <a:pt x="493700"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8" name="Picture Placeholder 12"/>
          <p:cNvSpPr>
            <a:spLocks noGrp="1"/>
          </p:cNvSpPr>
          <p:nvPr>
            <p:ph type="pic" sz="quarter" idx="11" hasCustomPrompt="1"/>
          </p:nvPr>
        </p:nvSpPr>
        <p:spPr>
          <a:xfrm>
            <a:off x="5602300" y="4944505"/>
            <a:ext cx="987400" cy="987400"/>
          </a:xfrm>
          <a:custGeom>
            <a:avLst/>
            <a:gdLst>
              <a:gd name="connsiteX0" fmla="*/ 493700 w 987400"/>
              <a:gd name="connsiteY0" fmla="*/ 0 h 987400"/>
              <a:gd name="connsiteX1" fmla="*/ 987400 w 987400"/>
              <a:gd name="connsiteY1" fmla="*/ 493700 h 987400"/>
              <a:gd name="connsiteX2" fmla="*/ 493700 w 987400"/>
              <a:gd name="connsiteY2" fmla="*/ 987400 h 987400"/>
              <a:gd name="connsiteX3" fmla="*/ 0 w 987400"/>
              <a:gd name="connsiteY3" fmla="*/ 493700 h 987400"/>
              <a:gd name="connsiteX4" fmla="*/ 493700 w 987400"/>
              <a:gd name="connsiteY4" fmla="*/ 0 h 9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400" h="987400">
                <a:moveTo>
                  <a:pt x="493700" y="0"/>
                </a:moveTo>
                <a:cubicBezTo>
                  <a:pt x="766363" y="0"/>
                  <a:pt x="987400" y="221037"/>
                  <a:pt x="987400" y="493700"/>
                </a:cubicBezTo>
                <a:cubicBezTo>
                  <a:pt x="987400" y="766363"/>
                  <a:pt x="766363" y="987400"/>
                  <a:pt x="493700" y="987400"/>
                </a:cubicBezTo>
                <a:cubicBezTo>
                  <a:pt x="221037" y="987400"/>
                  <a:pt x="0" y="766363"/>
                  <a:pt x="0" y="493700"/>
                </a:cubicBezTo>
                <a:cubicBezTo>
                  <a:pt x="0" y="221037"/>
                  <a:pt x="221037" y="0"/>
                  <a:pt x="493700"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9" name="Picture Placeholder 13"/>
          <p:cNvSpPr>
            <a:spLocks noGrp="1"/>
          </p:cNvSpPr>
          <p:nvPr>
            <p:ph type="pic" sz="quarter" idx="12" hasCustomPrompt="1"/>
          </p:nvPr>
        </p:nvSpPr>
        <p:spPr>
          <a:xfrm>
            <a:off x="9311607" y="4944505"/>
            <a:ext cx="987400" cy="987400"/>
          </a:xfrm>
          <a:custGeom>
            <a:avLst/>
            <a:gdLst>
              <a:gd name="connsiteX0" fmla="*/ 493700 w 987400"/>
              <a:gd name="connsiteY0" fmla="*/ 0 h 987400"/>
              <a:gd name="connsiteX1" fmla="*/ 987400 w 987400"/>
              <a:gd name="connsiteY1" fmla="*/ 493700 h 987400"/>
              <a:gd name="connsiteX2" fmla="*/ 493700 w 987400"/>
              <a:gd name="connsiteY2" fmla="*/ 987400 h 987400"/>
              <a:gd name="connsiteX3" fmla="*/ 0 w 987400"/>
              <a:gd name="connsiteY3" fmla="*/ 493700 h 987400"/>
              <a:gd name="connsiteX4" fmla="*/ 493700 w 987400"/>
              <a:gd name="connsiteY4" fmla="*/ 0 h 9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400" h="987400">
                <a:moveTo>
                  <a:pt x="493700" y="0"/>
                </a:moveTo>
                <a:cubicBezTo>
                  <a:pt x="766363" y="0"/>
                  <a:pt x="987400" y="221037"/>
                  <a:pt x="987400" y="493700"/>
                </a:cubicBezTo>
                <a:cubicBezTo>
                  <a:pt x="987400" y="766363"/>
                  <a:pt x="766363" y="987400"/>
                  <a:pt x="493700" y="987400"/>
                </a:cubicBezTo>
                <a:cubicBezTo>
                  <a:pt x="221037" y="987400"/>
                  <a:pt x="0" y="766363"/>
                  <a:pt x="0" y="493700"/>
                </a:cubicBezTo>
                <a:cubicBezTo>
                  <a:pt x="0" y="221037"/>
                  <a:pt x="221037" y="0"/>
                  <a:pt x="493700"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0" name="TextBox 49"/>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1" name="TextBox 50"/>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2" name="Oval 51"/>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3" name="TextBox 52"/>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4" name="Group 53"/>
          <p:cNvGrpSpPr>
            <a:grpSpLocks noChangeAspect="1"/>
          </p:cNvGrpSpPr>
          <p:nvPr userDrawn="1"/>
        </p:nvGrpSpPr>
        <p:grpSpPr>
          <a:xfrm>
            <a:off x="730386" y="6290297"/>
            <a:ext cx="466344" cy="476757"/>
            <a:chOff x="3680840" y="1619251"/>
            <a:chExt cx="3742311" cy="3825876"/>
          </a:xfrm>
        </p:grpSpPr>
        <p:sp>
          <p:nvSpPr>
            <p:cNvPr id="55"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1607287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7" name="Picture Placeholder 11"/>
          <p:cNvSpPr>
            <a:spLocks noGrp="1"/>
          </p:cNvSpPr>
          <p:nvPr>
            <p:ph type="pic" sz="quarter" idx="10" hasCustomPrompt="1"/>
          </p:nvPr>
        </p:nvSpPr>
        <p:spPr>
          <a:xfrm>
            <a:off x="1070018" y="1978362"/>
            <a:ext cx="977722" cy="977722"/>
          </a:xfrm>
          <a:custGeom>
            <a:avLst/>
            <a:gdLst>
              <a:gd name="connsiteX0" fmla="*/ 488861 w 977722"/>
              <a:gd name="connsiteY0" fmla="*/ 0 h 977722"/>
              <a:gd name="connsiteX1" fmla="*/ 977722 w 977722"/>
              <a:gd name="connsiteY1" fmla="*/ 488861 h 977722"/>
              <a:gd name="connsiteX2" fmla="*/ 488861 w 977722"/>
              <a:gd name="connsiteY2" fmla="*/ 977722 h 977722"/>
              <a:gd name="connsiteX3" fmla="*/ 0 w 977722"/>
              <a:gd name="connsiteY3" fmla="*/ 488861 h 977722"/>
              <a:gd name="connsiteX4" fmla="*/ 488861 w 977722"/>
              <a:gd name="connsiteY4" fmla="*/ 0 h 977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722" h="977722">
                <a:moveTo>
                  <a:pt x="488861" y="0"/>
                </a:moveTo>
                <a:cubicBezTo>
                  <a:pt x="758852" y="0"/>
                  <a:pt x="977722" y="218871"/>
                  <a:pt x="977722" y="488861"/>
                </a:cubicBezTo>
                <a:cubicBezTo>
                  <a:pt x="977722" y="758852"/>
                  <a:pt x="758852" y="977722"/>
                  <a:pt x="488861" y="977722"/>
                </a:cubicBezTo>
                <a:cubicBezTo>
                  <a:pt x="218871" y="977722"/>
                  <a:pt x="0" y="758852"/>
                  <a:pt x="0" y="488861"/>
                </a:cubicBezTo>
                <a:cubicBezTo>
                  <a:pt x="0" y="218871"/>
                  <a:pt x="218871" y="0"/>
                  <a:pt x="488861"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8" name="Picture Placeholder 12"/>
          <p:cNvSpPr>
            <a:spLocks noGrp="1"/>
          </p:cNvSpPr>
          <p:nvPr>
            <p:ph type="pic" sz="quarter" idx="11" hasCustomPrompt="1"/>
          </p:nvPr>
        </p:nvSpPr>
        <p:spPr>
          <a:xfrm>
            <a:off x="6839753" y="1978362"/>
            <a:ext cx="977722" cy="977722"/>
          </a:xfrm>
          <a:custGeom>
            <a:avLst/>
            <a:gdLst>
              <a:gd name="connsiteX0" fmla="*/ 488861 w 977722"/>
              <a:gd name="connsiteY0" fmla="*/ 0 h 977722"/>
              <a:gd name="connsiteX1" fmla="*/ 977722 w 977722"/>
              <a:gd name="connsiteY1" fmla="*/ 488861 h 977722"/>
              <a:gd name="connsiteX2" fmla="*/ 488861 w 977722"/>
              <a:gd name="connsiteY2" fmla="*/ 977722 h 977722"/>
              <a:gd name="connsiteX3" fmla="*/ 0 w 977722"/>
              <a:gd name="connsiteY3" fmla="*/ 488861 h 977722"/>
              <a:gd name="connsiteX4" fmla="*/ 488861 w 977722"/>
              <a:gd name="connsiteY4" fmla="*/ 0 h 977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722" h="977722">
                <a:moveTo>
                  <a:pt x="488861" y="0"/>
                </a:moveTo>
                <a:cubicBezTo>
                  <a:pt x="758852" y="0"/>
                  <a:pt x="977722" y="218871"/>
                  <a:pt x="977722" y="488861"/>
                </a:cubicBezTo>
                <a:cubicBezTo>
                  <a:pt x="977722" y="758852"/>
                  <a:pt x="758852" y="977722"/>
                  <a:pt x="488861" y="977722"/>
                </a:cubicBezTo>
                <a:cubicBezTo>
                  <a:pt x="218871" y="977722"/>
                  <a:pt x="0" y="758852"/>
                  <a:pt x="0" y="488861"/>
                </a:cubicBezTo>
                <a:cubicBezTo>
                  <a:pt x="0" y="218871"/>
                  <a:pt x="218871" y="0"/>
                  <a:pt x="488861"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9" name="Picture Placeholder 13"/>
          <p:cNvSpPr>
            <a:spLocks noGrp="1"/>
          </p:cNvSpPr>
          <p:nvPr>
            <p:ph type="pic" sz="quarter" idx="12" hasCustomPrompt="1"/>
          </p:nvPr>
        </p:nvSpPr>
        <p:spPr>
          <a:xfrm>
            <a:off x="1070018" y="4173531"/>
            <a:ext cx="977722" cy="977722"/>
          </a:xfrm>
          <a:custGeom>
            <a:avLst/>
            <a:gdLst>
              <a:gd name="connsiteX0" fmla="*/ 488861 w 977722"/>
              <a:gd name="connsiteY0" fmla="*/ 0 h 977722"/>
              <a:gd name="connsiteX1" fmla="*/ 977722 w 977722"/>
              <a:gd name="connsiteY1" fmla="*/ 488861 h 977722"/>
              <a:gd name="connsiteX2" fmla="*/ 488861 w 977722"/>
              <a:gd name="connsiteY2" fmla="*/ 977722 h 977722"/>
              <a:gd name="connsiteX3" fmla="*/ 0 w 977722"/>
              <a:gd name="connsiteY3" fmla="*/ 488861 h 977722"/>
              <a:gd name="connsiteX4" fmla="*/ 488861 w 977722"/>
              <a:gd name="connsiteY4" fmla="*/ 0 h 977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722" h="977722">
                <a:moveTo>
                  <a:pt x="488861" y="0"/>
                </a:moveTo>
                <a:cubicBezTo>
                  <a:pt x="758852" y="0"/>
                  <a:pt x="977722" y="218871"/>
                  <a:pt x="977722" y="488861"/>
                </a:cubicBezTo>
                <a:cubicBezTo>
                  <a:pt x="977722" y="758852"/>
                  <a:pt x="758852" y="977722"/>
                  <a:pt x="488861" y="977722"/>
                </a:cubicBezTo>
                <a:cubicBezTo>
                  <a:pt x="218871" y="977722"/>
                  <a:pt x="0" y="758852"/>
                  <a:pt x="0" y="488861"/>
                </a:cubicBezTo>
                <a:cubicBezTo>
                  <a:pt x="0" y="218871"/>
                  <a:pt x="218871" y="0"/>
                  <a:pt x="488861"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0" name="Picture Placeholder 14"/>
          <p:cNvSpPr>
            <a:spLocks noGrp="1"/>
          </p:cNvSpPr>
          <p:nvPr>
            <p:ph type="pic" sz="quarter" idx="13" hasCustomPrompt="1"/>
          </p:nvPr>
        </p:nvSpPr>
        <p:spPr>
          <a:xfrm>
            <a:off x="6839753" y="4173531"/>
            <a:ext cx="977722" cy="977722"/>
          </a:xfrm>
          <a:custGeom>
            <a:avLst/>
            <a:gdLst>
              <a:gd name="connsiteX0" fmla="*/ 488861 w 977722"/>
              <a:gd name="connsiteY0" fmla="*/ 0 h 977722"/>
              <a:gd name="connsiteX1" fmla="*/ 977722 w 977722"/>
              <a:gd name="connsiteY1" fmla="*/ 488861 h 977722"/>
              <a:gd name="connsiteX2" fmla="*/ 488861 w 977722"/>
              <a:gd name="connsiteY2" fmla="*/ 977722 h 977722"/>
              <a:gd name="connsiteX3" fmla="*/ 0 w 977722"/>
              <a:gd name="connsiteY3" fmla="*/ 488861 h 977722"/>
              <a:gd name="connsiteX4" fmla="*/ 488861 w 977722"/>
              <a:gd name="connsiteY4" fmla="*/ 0 h 977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722" h="977722">
                <a:moveTo>
                  <a:pt x="488861" y="0"/>
                </a:moveTo>
                <a:cubicBezTo>
                  <a:pt x="758852" y="0"/>
                  <a:pt x="977722" y="218871"/>
                  <a:pt x="977722" y="488861"/>
                </a:cubicBezTo>
                <a:cubicBezTo>
                  <a:pt x="977722" y="758852"/>
                  <a:pt x="758852" y="977722"/>
                  <a:pt x="488861" y="977722"/>
                </a:cubicBezTo>
                <a:cubicBezTo>
                  <a:pt x="218871" y="977722"/>
                  <a:pt x="0" y="758852"/>
                  <a:pt x="0" y="488861"/>
                </a:cubicBezTo>
                <a:cubicBezTo>
                  <a:pt x="0" y="218871"/>
                  <a:pt x="218871" y="0"/>
                  <a:pt x="488861"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1" name="TextBox 50"/>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52" name="TextBox 51"/>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53" name="Oval 52"/>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4" name="TextBox 53"/>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5" name="Group 54"/>
          <p:cNvGrpSpPr>
            <a:grpSpLocks noChangeAspect="1"/>
          </p:cNvGrpSpPr>
          <p:nvPr userDrawn="1"/>
        </p:nvGrpSpPr>
        <p:grpSpPr>
          <a:xfrm>
            <a:off x="730386" y="6290297"/>
            <a:ext cx="466344" cy="476757"/>
            <a:chOff x="3680840" y="1619251"/>
            <a:chExt cx="3742311" cy="3825876"/>
          </a:xfrm>
        </p:grpSpPr>
        <p:sp>
          <p:nvSpPr>
            <p:cNvPr id="56"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20262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5467140" y="4153167"/>
            <a:ext cx="1257720" cy="1257720"/>
          </a:xfrm>
          <a:custGeom>
            <a:avLst/>
            <a:gdLst>
              <a:gd name="connsiteX0" fmla="*/ 628860 w 1257720"/>
              <a:gd name="connsiteY0" fmla="*/ 0 h 1257720"/>
              <a:gd name="connsiteX1" fmla="*/ 1257720 w 1257720"/>
              <a:gd name="connsiteY1" fmla="*/ 628860 h 1257720"/>
              <a:gd name="connsiteX2" fmla="*/ 628860 w 1257720"/>
              <a:gd name="connsiteY2" fmla="*/ 1257720 h 1257720"/>
              <a:gd name="connsiteX3" fmla="*/ 0 w 1257720"/>
              <a:gd name="connsiteY3" fmla="*/ 628860 h 1257720"/>
              <a:gd name="connsiteX4" fmla="*/ 628860 w 1257720"/>
              <a:gd name="connsiteY4" fmla="*/ 0 h 1257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720" h="1257720">
                <a:moveTo>
                  <a:pt x="628860" y="0"/>
                </a:moveTo>
                <a:cubicBezTo>
                  <a:pt x="976170" y="0"/>
                  <a:pt x="1257720" y="281550"/>
                  <a:pt x="1257720" y="628860"/>
                </a:cubicBezTo>
                <a:cubicBezTo>
                  <a:pt x="1257720" y="976170"/>
                  <a:pt x="976170" y="1257720"/>
                  <a:pt x="628860" y="1257720"/>
                </a:cubicBezTo>
                <a:cubicBezTo>
                  <a:pt x="281550" y="1257720"/>
                  <a:pt x="0" y="976170"/>
                  <a:pt x="0" y="628860"/>
                </a:cubicBezTo>
                <a:cubicBezTo>
                  <a:pt x="0" y="281550"/>
                  <a:pt x="281550" y="0"/>
                  <a:pt x="628860"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32711997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0" name="Picture Placeholder 7"/>
          <p:cNvSpPr>
            <a:spLocks noGrp="1"/>
          </p:cNvSpPr>
          <p:nvPr>
            <p:ph type="pic" sz="quarter" idx="10" hasCustomPrompt="1"/>
          </p:nvPr>
        </p:nvSpPr>
        <p:spPr>
          <a:xfrm>
            <a:off x="0" y="0"/>
            <a:ext cx="12192000" cy="6858000"/>
          </a:xfrm>
        </p:spPr>
        <p:txBody>
          <a:bodyPr tIns="137160">
            <a:norm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2670692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35276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hasCustomPrompt="1"/>
          </p:nvPr>
        </p:nvSpPr>
        <p:spPr>
          <a:xfrm>
            <a:off x="9018710" y="1840989"/>
            <a:ext cx="2182690" cy="2182688"/>
          </a:xfrm>
          <a:custGeom>
            <a:avLst/>
            <a:gdLst>
              <a:gd name="connsiteX0" fmla="*/ 1091345 w 2182690"/>
              <a:gd name="connsiteY0" fmla="*/ 0 h 2182688"/>
              <a:gd name="connsiteX1" fmla="*/ 2182690 w 2182690"/>
              <a:gd name="connsiteY1" fmla="*/ 1091344 h 2182688"/>
              <a:gd name="connsiteX2" fmla="*/ 1091345 w 2182690"/>
              <a:gd name="connsiteY2" fmla="*/ 2182688 h 2182688"/>
              <a:gd name="connsiteX3" fmla="*/ 0 w 2182690"/>
              <a:gd name="connsiteY3" fmla="*/ 1091344 h 2182688"/>
              <a:gd name="connsiteX4" fmla="*/ 1091345 w 2182690"/>
              <a:gd name="connsiteY4" fmla="*/ 0 h 218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2690" h="2182688">
                <a:moveTo>
                  <a:pt x="1091345" y="0"/>
                </a:moveTo>
                <a:cubicBezTo>
                  <a:pt x="1694078" y="0"/>
                  <a:pt x="2182690" y="488611"/>
                  <a:pt x="2182690" y="1091344"/>
                </a:cubicBezTo>
                <a:cubicBezTo>
                  <a:pt x="2182690" y="1694077"/>
                  <a:pt x="1694078" y="2182688"/>
                  <a:pt x="1091345" y="2182688"/>
                </a:cubicBezTo>
                <a:cubicBezTo>
                  <a:pt x="488612" y="2182688"/>
                  <a:pt x="0" y="1694077"/>
                  <a:pt x="0" y="1091344"/>
                </a:cubicBezTo>
                <a:cubicBezTo>
                  <a:pt x="0" y="488611"/>
                  <a:pt x="488612" y="0"/>
                  <a:pt x="1091345"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6" name="Picture Placeholder 15"/>
          <p:cNvSpPr>
            <a:spLocks noGrp="1"/>
          </p:cNvSpPr>
          <p:nvPr>
            <p:ph type="pic" sz="quarter" idx="11" hasCustomPrompt="1"/>
          </p:nvPr>
        </p:nvSpPr>
        <p:spPr>
          <a:xfrm>
            <a:off x="6345592" y="1840989"/>
            <a:ext cx="2182690" cy="2182688"/>
          </a:xfrm>
          <a:custGeom>
            <a:avLst/>
            <a:gdLst>
              <a:gd name="connsiteX0" fmla="*/ 1091345 w 2182690"/>
              <a:gd name="connsiteY0" fmla="*/ 0 h 2182688"/>
              <a:gd name="connsiteX1" fmla="*/ 2182690 w 2182690"/>
              <a:gd name="connsiteY1" fmla="*/ 1091344 h 2182688"/>
              <a:gd name="connsiteX2" fmla="*/ 1091345 w 2182690"/>
              <a:gd name="connsiteY2" fmla="*/ 2182688 h 2182688"/>
              <a:gd name="connsiteX3" fmla="*/ 0 w 2182690"/>
              <a:gd name="connsiteY3" fmla="*/ 1091344 h 2182688"/>
              <a:gd name="connsiteX4" fmla="*/ 1091345 w 2182690"/>
              <a:gd name="connsiteY4" fmla="*/ 0 h 218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2690" h="2182688">
                <a:moveTo>
                  <a:pt x="1091345" y="0"/>
                </a:moveTo>
                <a:cubicBezTo>
                  <a:pt x="1694078" y="0"/>
                  <a:pt x="2182690" y="488611"/>
                  <a:pt x="2182690" y="1091344"/>
                </a:cubicBezTo>
                <a:cubicBezTo>
                  <a:pt x="2182690" y="1694077"/>
                  <a:pt x="1694078" y="2182688"/>
                  <a:pt x="1091345" y="2182688"/>
                </a:cubicBezTo>
                <a:cubicBezTo>
                  <a:pt x="488612" y="2182688"/>
                  <a:pt x="0" y="1694077"/>
                  <a:pt x="0" y="1091344"/>
                </a:cubicBezTo>
                <a:cubicBezTo>
                  <a:pt x="0" y="488611"/>
                  <a:pt x="488612" y="0"/>
                  <a:pt x="1091345"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2" hasCustomPrompt="1"/>
          </p:nvPr>
        </p:nvSpPr>
        <p:spPr>
          <a:xfrm>
            <a:off x="3672473" y="1840989"/>
            <a:ext cx="2182690" cy="2182688"/>
          </a:xfrm>
          <a:custGeom>
            <a:avLst/>
            <a:gdLst>
              <a:gd name="connsiteX0" fmla="*/ 1091345 w 2182690"/>
              <a:gd name="connsiteY0" fmla="*/ 0 h 2182688"/>
              <a:gd name="connsiteX1" fmla="*/ 2182690 w 2182690"/>
              <a:gd name="connsiteY1" fmla="*/ 1091344 h 2182688"/>
              <a:gd name="connsiteX2" fmla="*/ 1091345 w 2182690"/>
              <a:gd name="connsiteY2" fmla="*/ 2182688 h 2182688"/>
              <a:gd name="connsiteX3" fmla="*/ 0 w 2182690"/>
              <a:gd name="connsiteY3" fmla="*/ 1091344 h 2182688"/>
              <a:gd name="connsiteX4" fmla="*/ 1091345 w 2182690"/>
              <a:gd name="connsiteY4" fmla="*/ 0 h 218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2690" h="2182688">
                <a:moveTo>
                  <a:pt x="1091345" y="0"/>
                </a:moveTo>
                <a:cubicBezTo>
                  <a:pt x="1694078" y="0"/>
                  <a:pt x="2182690" y="488611"/>
                  <a:pt x="2182690" y="1091344"/>
                </a:cubicBezTo>
                <a:cubicBezTo>
                  <a:pt x="2182690" y="1694077"/>
                  <a:pt x="1694078" y="2182688"/>
                  <a:pt x="1091345" y="2182688"/>
                </a:cubicBezTo>
                <a:cubicBezTo>
                  <a:pt x="488612" y="2182688"/>
                  <a:pt x="0" y="1694077"/>
                  <a:pt x="0" y="1091344"/>
                </a:cubicBezTo>
                <a:cubicBezTo>
                  <a:pt x="0" y="488611"/>
                  <a:pt x="488612" y="0"/>
                  <a:pt x="1091345"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4" name="Picture Placeholder 13"/>
          <p:cNvSpPr>
            <a:spLocks noGrp="1"/>
          </p:cNvSpPr>
          <p:nvPr>
            <p:ph type="pic" sz="quarter" idx="13" hasCustomPrompt="1"/>
          </p:nvPr>
        </p:nvSpPr>
        <p:spPr>
          <a:xfrm>
            <a:off x="999354" y="1840989"/>
            <a:ext cx="2182690" cy="2182688"/>
          </a:xfrm>
          <a:custGeom>
            <a:avLst/>
            <a:gdLst>
              <a:gd name="connsiteX0" fmla="*/ 1091345 w 2182690"/>
              <a:gd name="connsiteY0" fmla="*/ 0 h 2182688"/>
              <a:gd name="connsiteX1" fmla="*/ 2182690 w 2182690"/>
              <a:gd name="connsiteY1" fmla="*/ 1091344 h 2182688"/>
              <a:gd name="connsiteX2" fmla="*/ 1091345 w 2182690"/>
              <a:gd name="connsiteY2" fmla="*/ 2182688 h 2182688"/>
              <a:gd name="connsiteX3" fmla="*/ 0 w 2182690"/>
              <a:gd name="connsiteY3" fmla="*/ 1091344 h 2182688"/>
              <a:gd name="connsiteX4" fmla="*/ 1091345 w 2182690"/>
              <a:gd name="connsiteY4" fmla="*/ 0 h 218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2690" h="2182688">
                <a:moveTo>
                  <a:pt x="1091345" y="0"/>
                </a:moveTo>
                <a:cubicBezTo>
                  <a:pt x="1694078" y="0"/>
                  <a:pt x="2182690" y="488611"/>
                  <a:pt x="2182690" y="1091344"/>
                </a:cubicBezTo>
                <a:cubicBezTo>
                  <a:pt x="2182690" y="1694077"/>
                  <a:pt x="1694078" y="2182688"/>
                  <a:pt x="1091345" y="2182688"/>
                </a:cubicBezTo>
                <a:cubicBezTo>
                  <a:pt x="488612" y="2182688"/>
                  <a:pt x="0" y="1694077"/>
                  <a:pt x="0" y="1091344"/>
                </a:cubicBezTo>
                <a:cubicBezTo>
                  <a:pt x="0" y="488611"/>
                  <a:pt x="488612" y="0"/>
                  <a:pt x="1091345"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9" name="TextBox 58"/>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60" name="TextBox 59"/>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61" name="Oval 60"/>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62" name="TextBox 61"/>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63" name="Group 62"/>
          <p:cNvGrpSpPr>
            <a:grpSpLocks noChangeAspect="1"/>
          </p:cNvGrpSpPr>
          <p:nvPr userDrawn="1"/>
        </p:nvGrpSpPr>
        <p:grpSpPr>
          <a:xfrm>
            <a:off x="730386" y="6290297"/>
            <a:ext cx="466344" cy="476757"/>
            <a:chOff x="3680840" y="1619251"/>
            <a:chExt cx="3742311" cy="3825876"/>
          </a:xfrm>
        </p:grpSpPr>
        <p:sp>
          <p:nvSpPr>
            <p:cNvPr id="64"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7"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0"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906386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4922524"/>
            <a:ext cx="12192000" cy="1935477"/>
          </a:xfrm>
          <a:custGeom>
            <a:avLst/>
            <a:gdLst>
              <a:gd name="connsiteX0" fmla="*/ 0 w 12192000"/>
              <a:gd name="connsiteY0" fmla="*/ 0 h 1935477"/>
              <a:gd name="connsiteX1" fmla="*/ 12192000 w 12192000"/>
              <a:gd name="connsiteY1" fmla="*/ 0 h 1935477"/>
              <a:gd name="connsiteX2" fmla="*/ 12192000 w 12192000"/>
              <a:gd name="connsiteY2" fmla="*/ 1935477 h 1935477"/>
              <a:gd name="connsiteX3" fmla="*/ 0 w 12192000"/>
              <a:gd name="connsiteY3" fmla="*/ 1935477 h 1935477"/>
            </a:gdLst>
            <a:ahLst/>
            <a:cxnLst>
              <a:cxn ang="0">
                <a:pos x="connsiteX0" y="connsiteY0"/>
              </a:cxn>
              <a:cxn ang="0">
                <a:pos x="connsiteX1" y="connsiteY1"/>
              </a:cxn>
              <a:cxn ang="0">
                <a:pos x="connsiteX2" y="connsiteY2"/>
              </a:cxn>
              <a:cxn ang="0">
                <a:pos x="connsiteX3" y="connsiteY3"/>
              </a:cxn>
            </a:cxnLst>
            <a:rect l="l" t="t" r="r" b="b"/>
            <a:pathLst>
              <a:path w="12192000" h="1935477">
                <a:moveTo>
                  <a:pt x="0" y="0"/>
                </a:moveTo>
                <a:lnTo>
                  <a:pt x="12192000" y="0"/>
                </a:lnTo>
                <a:lnTo>
                  <a:pt x="12192000" y="1935477"/>
                </a:lnTo>
                <a:lnTo>
                  <a:pt x="0" y="193547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737726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2502644"/>
            <a:ext cx="12192000" cy="2809430"/>
          </a:xfrm>
          <a:custGeom>
            <a:avLst/>
            <a:gdLst>
              <a:gd name="connsiteX0" fmla="*/ 0 w 12192000"/>
              <a:gd name="connsiteY0" fmla="*/ 0 h 2809430"/>
              <a:gd name="connsiteX1" fmla="*/ 12192000 w 12192000"/>
              <a:gd name="connsiteY1" fmla="*/ 0 h 2809430"/>
              <a:gd name="connsiteX2" fmla="*/ 12192000 w 12192000"/>
              <a:gd name="connsiteY2" fmla="*/ 2809430 h 2809430"/>
              <a:gd name="connsiteX3" fmla="*/ 0 w 12192000"/>
              <a:gd name="connsiteY3" fmla="*/ 2809430 h 2809430"/>
            </a:gdLst>
            <a:ahLst/>
            <a:cxnLst>
              <a:cxn ang="0">
                <a:pos x="connsiteX0" y="connsiteY0"/>
              </a:cxn>
              <a:cxn ang="0">
                <a:pos x="connsiteX1" y="connsiteY1"/>
              </a:cxn>
              <a:cxn ang="0">
                <a:pos x="connsiteX2" y="connsiteY2"/>
              </a:cxn>
              <a:cxn ang="0">
                <a:pos x="connsiteX3" y="connsiteY3"/>
              </a:cxn>
            </a:cxnLst>
            <a:rect l="l" t="t" r="r" b="b"/>
            <a:pathLst>
              <a:path w="12192000" h="2809430">
                <a:moveTo>
                  <a:pt x="0" y="0"/>
                </a:moveTo>
                <a:lnTo>
                  <a:pt x="12192000" y="0"/>
                </a:lnTo>
                <a:lnTo>
                  <a:pt x="12192000" y="2809430"/>
                </a:lnTo>
                <a:lnTo>
                  <a:pt x="0" y="280943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47" name="TextBox 46"/>
          <p:cNvSpPr txBox="1"/>
          <p:nvPr userDrawn="1"/>
        </p:nvSpPr>
        <p:spPr>
          <a:xfrm>
            <a:off x="1143218" y="6335134"/>
            <a:ext cx="1077539" cy="437043"/>
          </a:xfrm>
          <a:prstGeom prst="rect">
            <a:avLst/>
          </a:prstGeom>
          <a:noFill/>
        </p:spPr>
        <p:txBody>
          <a:bodyPr wrap="none" rtlCol="0">
            <a:spAutoFit/>
          </a:bodyPr>
          <a:lstStyle/>
          <a:p>
            <a:pPr>
              <a:lnSpc>
                <a:spcPct val="80000"/>
              </a:lnSpc>
            </a:pPr>
            <a:r>
              <a:rPr lang="en-US" sz="1400" b="1" smtClean="0">
                <a:solidFill>
                  <a:schemeClr val="bg1"/>
                </a:solidFill>
              </a:rPr>
              <a:t>VINAPO</a:t>
            </a:r>
          </a:p>
          <a:p>
            <a:pPr>
              <a:lnSpc>
                <a:spcPct val="80000"/>
              </a:lnSpc>
            </a:pPr>
            <a:r>
              <a:rPr lang="en-US" sz="1400" b="0" smtClean="0">
                <a:solidFill>
                  <a:schemeClr val="bg1"/>
                </a:solidFill>
              </a:rPr>
              <a:t>COMPANY</a:t>
            </a:r>
            <a:endParaRPr lang="en-US" sz="1400" b="0">
              <a:solidFill>
                <a:schemeClr val="bg1"/>
              </a:solidFill>
            </a:endParaRPr>
          </a:p>
        </p:txBody>
      </p:sp>
      <p:sp>
        <p:nvSpPr>
          <p:cNvPr id="48" name="TextBox 47"/>
          <p:cNvSpPr txBox="1"/>
          <p:nvPr userDrawn="1"/>
        </p:nvSpPr>
        <p:spPr>
          <a:xfrm>
            <a:off x="4744711" y="6399766"/>
            <a:ext cx="2800768" cy="307777"/>
          </a:xfrm>
          <a:prstGeom prst="rect">
            <a:avLst/>
          </a:prstGeom>
          <a:noFill/>
        </p:spPr>
        <p:txBody>
          <a:bodyPr wrap="none" rtlCol="0">
            <a:spAutoFit/>
          </a:bodyPr>
          <a:lstStyle/>
          <a:p>
            <a:pPr algn="ctr"/>
            <a:r>
              <a:rPr lang="en-US" sz="1400" b="0" smtClean="0">
                <a:solidFill>
                  <a:schemeClr val="bg1"/>
                </a:solidFill>
              </a:rPr>
              <a:t>WWW.VINAPOCOMPANY.COM</a:t>
            </a:r>
            <a:endParaRPr lang="en-US" sz="1400" b="0">
              <a:solidFill>
                <a:schemeClr val="bg1"/>
              </a:solidFill>
            </a:endParaRPr>
          </a:p>
        </p:txBody>
      </p:sp>
      <p:sp>
        <p:nvSpPr>
          <p:cNvPr id="49" name="Oval 48"/>
          <p:cNvSpPr/>
          <p:nvPr userDrawn="1"/>
        </p:nvSpPr>
        <p:spPr>
          <a:xfrm>
            <a:off x="11097655" y="6311708"/>
            <a:ext cx="432654" cy="432654"/>
          </a:xfrm>
          <a:prstGeom prst="ellips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11" tIns="22856" rIns="45711" bIns="22856" rtlCol="0" anchor="ctr"/>
          <a:lstStyle/>
          <a:p>
            <a:pPr algn="ctr"/>
            <a:endParaRPr lang="en-US" sz="900"/>
          </a:p>
        </p:txBody>
      </p:sp>
      <p:sp>
        <p:nvSpPr>
          <p:cNvPr id="50" name="TextBox 49"/>
          <p:cNvSpPr txBox="1"/>
          <p:nvPr userDrawn="1"/>
        </p:nvSpPr>
        <p:spPr>
          <a:xfrm>
            <a:off x="11168674" y="6374165"/>
            <a:ext cx="288789" cy="307740"/>
          </a:xfrm>
          <a:prstGeom prst="rect">
            <a:avLst/>
          </a:prstGeom>
          <a:noFill/>
        </p:spPr>
        <p:txBody>
          <a:bodyPr wrap="none" lIns="91404" tIns="45702" rIns="91404" bIns="45702" rtlCol="0">
            <a:spAutoFit/>
          </a:bodyPr>
          <a:lstStyle/>
          <a:p>
            <a:pPr algn="ctr"/>
            <a:fld id="{260E2A6B-A809-4840-BF14-8648BC0BDF87}" type="slidenum">
              <a:rPr lang="id-ID" sz="1400" b="1">
                <a:solidFill>
                  <a:schemeClr val="bg1"/>
                </a:solidFill>
                <a:latin typeface="+mj-lt"/>
                <a:cs typeface="Raleway Light"/>
              </a:rPr>
              <a:pPr algn="ctr"/>
              <a:t>‹#›</a:t>
            </a:fld>
            <a:endParaRPr lang="id-ID" sz="1400" b="1">
              <a:solidFill>
                <a:schemeClr val="bg1"/>
              </a:solidFill>
              <a:latin typeface="+mj-lt"/>
              <a:cs typeface="Raleway Light"/>
            </a:endParaRPr>
          </a:p>
        </p:txBody>
      </p:sp>
      <p:grpSp>
        <p:nvGrpSpPr>
          <p:cNvPr id="51" name="Group 50"/>
          <p:cNvGrpSpPr>
            <a:grpSpLocks noChangeAspect="1"/>
          </p:cNvGrpSpPr>
          <p:nvPr userDrawn="1"/>
        </p:nvGrpSpPr>
        <p:grpSpPr>
          <a:xfrm>
            <a:off x="730386" y="6290297"/>
            <a:ext cx="466344" cy="476757"/>
            <a:chOff x="3680840" y="1619251"/>
            <a:chExt cx="3742311" cy="3825876"/>
          </a:xfrm>
        </p:grpSpPr>
        <p:sp>
          <p:nvSpPr>
            <p:cNvPr id="52" name="Freeform 28"/>
            <p:cNvSpPr>
              <a:spLocks/>
            </p:cNvSpPr>
            <p:nvPr/>
          </p:nvSpPr>
          <p:spPr bwMode="auto">
            <a:xfrm>
              <a:off x="4421188" y="1619251"/>
              <a:ext cx="571500" cy="842963"/>
            </a:xfrm>
            <a:custGeom>
              <a:avLst/>
              <a:gdLst>
                <a:gd name="T0" fmla="*/ 170 w 360"/>
                <a:gd name="T1" fmla="*/ 0 h 531"/>
                <a:gd name="T2" fmla="*/ 0 w 360"/>
                <a:gd name="T3" fmla="*/ 531 h 531"/>
                <a:gd name="T4" fmla="*/ 360 w 360"/>
                <a:gd name="T5" fmla="*/ 531 h 531"/>
                <a:gd name="T6" fmla="*/ 170 w 360"/>
                <a:gd name="T7" fmla="*/ 0 h 531"/>
              </a:gdLst>
              <a:ahLst/>
              <a:cxnLst>
                <a:cxn ang="0">
                  <a:pos x="T0" y="T1"/>
                </a:cxn>
                <a:cxn ang="0">
                  <a:pos x="T2" y="T3"/>
                </a:cxn>
                <a:cxn ang="0">
                  <a:pos x="T4" y="T5"/>
                </a:cxn>
                <a:cxn ang="0">
                  <a:pos x="T6" y="T7"/>
                </a:cxn>
              </a:cxnLst>
              <a:rect l="0" t="0" r="r" b="b"/>
              <a:pathLst>
                <a:path w="360" h="531">
                  <a:moveTo>
                    <a:pt x="170" y="0"/>
                  </a:moveTo>
                  <a:lnTo>
                    <a:pt x="0" y="531"/>
                  </a:lnTo>
                  <a:lnTo>
                    <a:pt x="360" y="531"/>
                  </a:lnTo>
                  <a:lnTo>
                    <a:pt x="17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9"/>
            <p:cNvSpPr>
              <a:spLocks/>
            </p:cNvSpPr>
            <p:nvPr/>
          </p:nvSpPr>
          <p:spPr bwMode="auto">
            <a:xfrm>
              <a:off x="4421188" y="2462214"/>
              <a:ext cx="571500" cy="822325"/>
            </a:xfrm>
            <a:custGeom>
              <a:avLst/>
              <a:gdLst>
                <a:gd name="T0" fmla="*/ 360 w 360"/>
                <a:gd name="T1" fmla="*/ 0 h 518"/>
                <a:gd name="T2" fmla="*/ 0 w 360"/>
                <a:gd name="T3" fmla="*/ 0 h 518"/>
                <a:gd name="T4" fmla="*/ 170 w 360"/>
                <a:gd name="T5" fmla="*/ 518 h 518"/>
                <a:gd name="T6" fmla="*/ 360 w 360"/>
                <a:gd name="T7" fmla="*/ 0 h 518"/>
              </a:gdLst>
              <a:ahLst/>
              <a:cxnLst>
                <a:cxn ang="0">
                  <a:pos x="T0" y="T1"/>
                </a:cxn>
                <a:cxn ang="0">
                  <a:pos x="T2" y="T3"/>
                </a:cxn>
                <a:cxn ang="0">
                  <a:pos x="T4" y="T5"/>
                </a:cxn>
                <a:cxn ang="0">
                  <a:pos x="T6" y="T7"/>
                </a:cxn>
              </a:cxnLst>
              <a:rect l="0" t="0" r="r" b="b"/>
              <a:pathLst>
                <a:path w="360" h="518">
                  <a:moveTo>
                    <a:pt x="360" y="0"/>
                  </a:moveTo>
                  <a:lnTo>
                    <a:pt x="0" y="0"/>
                  </a:lnTo>
                  <a:lnTo>
                    <a:pt x="170" y="518"/>
                  </a:lnTo>
                  <a:lnTo>
                    <a:pt x="36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30"/>
            <p:cNvSpPr>
              <a:spLocks/>
            </p:cNvSpPr>
            <p:nvPr/>
          </p:nvSpPr>
          <p:spPr bwMode="auto">
            <a:xfrm>
              <a:off x="5230813" y="3940176"/>
              <a:ext cx="600075" cy="827088"/>
            </a:xfrm>
            <a:custGeom>
              <a:avLst/>
              <a:gdLst>
                <a:gd name="T0" fmla="*/ 0 w 378"/>
                <a:gd name="T1" fmla="*/ 521 h 521"/>
                <a:gd name="T2" fmla="*/ 378 w 378"/>
                <a:gd name="T3" fmla="*/ 521 h 521"/>
                <a:gd name="T4" fmla="*/ 189 w 378"/>
                <a:gd name="T5" fmla="*/ 0 h 521"/>
                <a:gd name="T6" fmla="*/ 0 w 378"/>
                <a:gd name="T7" fmla="*/ 521 h 521"/>
              </a:gdLst>
              <a:ahLst/>
              <a:cxnLst>
                <a:cxn ang="0">
                  <a:pos x="T0" y="T1"/>
                </a:cxn>
                <a:cxn ang="0">
                  <a:pos x="T2" y="T3"/>
                </a:cxn>
                <a:cxn ang="0">
                  <a:pos x="T4" y="T5"/>
                </a:cxn>
                <a:cxn ang="0">
                  <a:pos x="T6" y="T7"/>
                </a:cxn>
              </a:cxnLst>
              <a:rect l="0" t="0" r="r" b="b"/>
              <a:pathLst>
                <a:path w="378" h="521">
                  <a:moveTo>
                    <a:pt x="0" y="521"/>
                  </a:moveTo>
                  <a:lnTo>
                    <a:pt x="378" y="521"/>
                  </a:lnTo>
                  <a:lnTo>
                    <a:pt x="189" y="0"/>
                  </a:lnTo>
                  <a:lnTo>
                    <a:pt x="0" y="52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1"/>
            <p:cNvSpPr>
              <a:spLocks/>
            </p:cNvSpPr>
            <p:nvPr/>
          </p:nvSpPr>
          <p:spPr bwMode="auto">
            <a:xfrm>
              <a:off x="4929188" y="3940176"/>
              <a:ext cx="601663" cy="827088"/>
            </a:xfrm>
            <a:custGeom>
              <a:avLst/>
              <a:gdLst>
                <a:gd name="T0" fmla="*/ 379 w 379"/>
                <a:gd name="T1" fmla="*/ 0 h 521"/>
                <a:gd name="T2" fmla="*/ 0 w 379"/>
                <a:gd name="T3" fmla="*/ 0 h 521"/>
                <a:gd name="T4" fmla="*/ 190 w 379"/>
                <a:gd name="T5" fmla="*/ 521 h 521"/>
                <a:gd name="T6" fmla="*/ 379 w 379"/>
                <a:gd name="T7" fmla="*/ 0 h 521"/>
              </a:gdLst>
              <a:ahLst/>
              <a:cxnLst>
                <a:cxn ang="0">
                  <a:pos x="T0" y="T1"/>
                </a:cxn>
                <a:cxn ang="0">
                  <a:pos x="T2" y="T3"/>
                </a:cxn>
                <a:cxn ang="0">
                  <a:pos x="T4" y="T5"/>
                </a:cxn>
                <a:cxn ang="0">
                  <a:pos x="T6" y="T7"/>
                </a:cxn>
              </a:cxnLst>
              <a:rect l="0" t="0" r="r" b="b"/>
              <a:pathLst>
                <a:path w="379" h="521">
                  <a:moveTo>
                    <a:pt x="379" y="0"/>
                  </a:moveTo>
                  <a:lnTo>
                    <a:pt x="0" y="0"/>
                  </a:lnTo>
                  <a:lnTo>
                    <a:pt x="190" y="521"/>
                  </a:lnTo>
                  <a:lnTo>
                    <a:pt x="379"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32"/>
            <p:cNvSpPr>
              <a:spLocks/>
            </p:cNvSpPr>
            <p:nvPr/>
          </p:nvSpPr>
          <p:spPr bwMode="auto">
            <a:xfrm>
              <a:off x="4691063" y="2462214"/>
              <a:ext cx="600075" cy="822325"/>
            </a:xfrm>
            <a:custGeom>
              <a:avLst/>
              <a:gdLst>
                <a:gd name="T0" fmla="*/ 190 w 378"/>
                <a:gd name="T1" fmla="*/ 0 h 518"/>
                <a:gd name="T2" fmla="*/ 0 w 378"/>
                <a:gd name="T3" fmla="*/ 518 h 518"/>
                <a:gd name="T4" fmla="*/ 378 w 378"/>
                <a:gd name="T5" fmla="*/ 518 h 518"/>
                <a:gd name="T6" fmla="*/ 190 w 378"/>
                <a:gd name="T7" fmla="*/ 0 h 518"/>
              </a:gdLst>
              <a:ahLst/>
              <a:cxnLst>
                <a:cxn ang="0">
                  <a:pos x="T0" y="T1"/>
                </a:cxn>
                <a:cxn ang="0">
                  <a:pos x="T2" y="T3"/>
                </a:cxn>
                <a:cxn ang="0">
                  <a:pos x="T4" y="T5"/>
                </a:cxn>
                <a:cxn ang="0">
                  <a:pos x="T6" y="T7"/>
                </a:cxn>
              </a:cxnLst>
              <a:rect l="0" t="0" r="r" b="b"/>
              <a:pathLst>
                <a:path w="378" h="518">
                  <a:moveTo>
                    <a:pt x="190" y="0"/>
                  </a:moveTo>
                  <a:lnTo>
                    <a:pt x="0" y="518"/>
                  </a:lnTo>
                  <a:lnTo>
                    <a:pt x="378" y="518"/>
                  </a:lnTo>
                  <a:lnTo>
                    <a:pt x="1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3"/>
            <p:cNvSpPr>
              <a:spLocks/>
            </p:cNvSpPr>
            <p:nvPr/>
          </p:nvSpPr>
          <p:spPr bwMode="auto">
            <a:xfrm>
              <a:off x="4691063" y="3284539"/>
              <a:ext cx="600075" cy="655638"/>
            </a:xfrm>
            <a:custGeom>
              <a:avLst/>
              <a:gdLst>
                <a:gd name="T0" fmla="*/ 0 w 378"/>
                <a:gd name="T1" fmla="*/ 0 h 413"/>
                <a:gd name="T2" fmla="*/ 150 w 378"/>
                <a:gd name="T3" fmla="*/ 413 h 413"/>
                <a:gd name="T4" fmla="*/ 378 w 378"/>
                <a:gd name="T5" fmla="*/ 0 h 413"/>
                <a:gd name="T6" fmla="*/ 0 w 378"/>
                <a:gd name="T7" fmla="*/ 0 h 413"/>
              </a:gdLst>
              <a:ahLst/>
              <a:cxnLst>
                <a:cxn ang="0">
                  <a:pos x="T0" y="T1"/>
                </a:cxn>
                <a:cxn ang="0">
                  <a:pos x="T2" y="T3"/>
                </a:cxn>
                <a:cxn ang="0">
                  <a:pos x="T4" y="T5"/>
                </a:cxn>
                <a:cxn ang="0">
                  <a:pos x="T6" y="T7"/>
                </a:cxn>
              </a:cxnLst>
              <a:rect l="0" t="0" r="r" b="b"/>
              <a:pathLst>
                <a:path w="378" h="413">
                  <a:moveTo>
                    <a:pt x="0" y="0"/>
                  </a:moveTo>
                  <a:lnTo>
                    <a:pt x="150" y="413"/>
                  </a:lnTo>
                  <a:lnTo>
                    <a:pt x="378" y="0"/>
                  </a:lnTo>
                  <a:lnTo>
                    <a:pt x="0" y="0"/>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4"/>
            <p:cNvSpPr>
              <a:spLocks/>
            </p:cNvSpPr>
            <p:nvPr/>
          </p:nvSpPr>
          <p:spPr bwMode="auto">
            <a:xfrm>
              <a:off x="4929188" y="3284539"/>
              <a:ext cx="601663" cy="655638"/>
            </a:xfrm>
            <a:custGeom>
              <a:avLst/>
              <a:gdLst>
                <a:gd name="T0" fmla="*/ 228 w 379"/>
                <a:gd name="T1" fmla="*/ 0 h 413"/>
                <a:gd name="T2" fmla="*/ 0 w 379"/>
                <a:gd name="T3" fmla="*/ 413 h 413"/>
                <a:gd name="T4" fmla="*/ 379 w 379"/>
                <a:gd name="T5" fmla="*/ 413 h 413"/>
                <a:gd name="T6" fmla="*/ 228 w 379"/>
                <a:gd name="T7" fmla="*/ 0 h 413"/>
              </a:gdLst>
              <a:ahLst/>
              <a:cxnLst>
                <a:cxn ang="0">
                  <a:pos x="T0" y="T1"/>
                </a:cxn>
                <a:cxn ang="0">
                  <a:pos x="T2" y="T3"/>
                </a:cxn>
                <a:cxn ang="0">
                  <a:pos x="T4" y="T5"/>
                </a:cxn>
                <a:cxn ang="0">
                  <a:pos x="T6" y="T7"/>
                </a:cxn>
              </a:cxnLst>
              <a:rect l="0" t="0" r="r" b="b"/>
              <a:pathLst>
                <a:path w="379" h="413">
                  <a:moveTo>
                    <a:pt x="228" y="0"/>
                  </a:moveTo>
                  <a:lnTo>
                    <a:pt x="0" y="413"/>
                  </a:lnTo>
                  <a:lnTo>
                    <a:pt x="379" y="413"/>
                  </a:lnTo>
                  <a:lnTo>
                    <a:pt x="228"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35"/>
            <p:cNvSpPr>
              <a:spLocks/>
            </p:cNvSpPr>
            <p:nvPr/>
          </p:nvSpPr>
          <p:spPr bwMode="auto">
            <a:xfrm>
              <a:off x="5530851" y="3940176"/>
              <a:ext cx="598488" cy="827088"/>
            </a:xfrm>
            <a:custGeom>
              <a:avLst/>
              <a:gdLst>
                <a:gd name="T0" fmla="*/ 189 w 377"/>
                <a:gd name="T1" fmla="*/ 521 h 521"/>
                <a:gd name="T2" fmla="*/ 377 w 377"/>
                <a:gd name="T3" fmla="*/ 0 h 521"/>
                <a:gd name="T4" fmla="*/ 0 w 377"/>
                <a:gd name="T5" fmla="*/ 0 h 521"/>
                <a:gd name="T6" fmla="*/ 189 w 377"/>
                <a:gd name="T7" fmla="*/ 521 h 521"/>
              </a:gdLst>
              <a:ahLst/>
              <a:cxnLst>
                <a:cxn ang="0">
                  <a:pos x="T0" y="T1"/>
                </a:cxn>
                <a:cxn ang="0">
                  <a:pos x="T2" y="T3"/>
                </a:cxn>
                <a:cxn ang="0">
                  <a:pos x="T4" y="T5"/>
                </a:cxn>
                <a:cxn ang="0">
                  <a:pos x="T6" y="T7"/>
                </a:cxn>
              </a:cxnLst>
              <a:rect l="0" t="0" r="r" b="b"/>
              <a:pathLst>
                <a:path w="377" h="521">
                  <a:moveTo>
                    <a:pt x="189" y="521"/>
                  </a:moveTo>
                  <a:lnTo>
                    <a:pt x="377" y="0"/>
                  </a:lnTo>
                  <a:lnTo>
                    <a:pt x="0" y="0"/>
                  </a:lnTo>
                  <a:lnTo>
                    <a:pt x="189" y="52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6"/>
            <p:cNvSpPr>
              <a:spLocks/>
            </p:cNvSpPr>
            <p:nvPr/>
          </p:nvSpPr>
          <p:spPr bwMode="auto">
            <a:xfrm>
              <a:off x="5530851" y="3284539"/>
              <a:ext cx="598488" cy="655638"/>
            </a:xfrm>
            <a:custGeom>
              <a:avLst/>
              <a:gdLst>
                <a:gd name="T0" fmla="*/ 0 w 377"/>
                <a:gd name="T1" fmla="*/ 413 h 413"/>
                <a:gd name="T2" fmla="*/ 377 w 377"/>
                <a:gd name="T3" fmla="*/ 413 h 413"/>
                <a:gd name="T4" fmla="*/ 150 w 377"/>
                <a:gd name="T5" fmla="*/ 0 h 413"/>
                <a:gd name="T6" fmla="*/ 0 w 377"/>
                <a:gd name="T7" fmla="*/ 413 h 413"/>
              </a:gdLst>
              <a:ahLst/>
              <a:cxnLst>
                <a:cxn ang="0">
                  <a:pos x="T0" y="T1"/>
                </a:cxn>
                <a:cxn ang="0">
                  <a:pos x="T2" y="T3"/>
                </a:cxn>
                <a:cxn ang="0">
                  <a:pos x="T4" y="T5"/>
                </a:cxn>
                <a:cxn ang="0">
                  <a:pos x="T6" y="T7"/>
                </a:cxn>
              </a:cxnLst>
              <a:rect l="0" t="0" r="r" b="b"/>
              <a:pathLst>
                <a:path w="377" h="413">
                  <a:moveTo>
                    <a:pt x="0" y="413"/>
                  </a:moveTo>
                  <a:lnTo>
                    <a:pt x="377" y="413"/>
                  </a:lnTo>
                  <a:lnTo>
                    <a:pt x="150" y="0"/>
                  </a:lnTo>
                  <a:lnTo>
                    <a:pt x="0" y="4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37"/>
            <p:cNvSpPr>
              <a:spLocks/>
            </p:cNvSpPr>
            <p:nvPr/>
          </p:nvSpPr>
          <p:spPr bwMode="auto">
            <a:xfrm>
              <a:off x="5768976" y="3284539"/>
              <a:ext cx="598488" cy="655638"/>
            </a:xfrm>
            <a:custGeom>
              <a:avLst/>
              <a:gdLst>
                <a:gd name="T0" fmla="*/ 0 w 377"/>
                <a:gd name="T1" fmla="*/ 0 h 413"/>
                <a:gd name="T2" fmla="*/ 227 w 377"/>
                <a:gd name="T3" fmla="*/ 413 h 413"/>
                <a:gd name="T4" fmla="*/ 377 w 377"/>
                <a:gd name="T5" fmla="*/ 0 h 413"/>
                <a:gd name="T6" fmla="*/ 0 w 377"/>
                <a:gd name="T7" fmla="*/ 0 h 413"/>
              </a:gdLst>
              <a:ahLst/>
              <a:cxnLst>
                <a:cxn ang="0">
                  <a:pos x="T0" y="T1"/>
                </a:cxn>
                <a:cxn ang="0">
                  <a:pos x="T2" y="T3"/>
                </a:cxn>
                <a:cxn ang="0">
                  <a:pos x="T4" y="T5"/>
                </a:cxn>
                <a:cxn ang="0">
                  <a:pos x="T6" y="T7"/>
                </a:cxn>
              </a:cxnLst>
              <a:rect l="0" t="0" r="r" b="b"/>
              <a:pathLst>
                <a:path w="377" h="413">
                  <a:moveTo>
                    <a:pt x="0" y="0"/>
                  </a:moveTo>
                  <a:lnTo>
                    <a:pt x="227" y="413"/>
                  </a:lnTo>
                  <a:lnTo>
                    <a:pt x="377" y="0"/>
                  </a:lnTo>
                  <a:lnTo>
                    <a:pt x="0" y="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38"/>
            <p:cNvSpPr>
              <a:spLocks/>
            </p:cNvSpPr>
            <p:nvPr/>
          </p:nvSpPr>
          <p:spPr bwMode="auto">
            <a:xfrm>
              <a:off x="5768976" y="2459039"/>
              <a:ext cx="598488" cy="825500"/>
            </a:xfrm>
            <a:custGeom>
              <a:avLst/>
              <a:gdLst>
                <a:gd name="T0" fmla="*/ 0 w 377"/>
                <a:gd name="T1" fmla="*/ 520 h 520"/>
                <a:gd name="T2" fmla="*/ 377 w 377"/>
                <a:gd name="T3" fmla="*/ 520 h 520"/>
                <a:gd name="T4" fmla="*/ 189 w 377"/>
                <a:gd name="T5" fmla="*/ 0 h 520"/>
                <a:gd name="T6" fmla="*/ 0 w 377"/>
                <a:gd name="T7" fmla="*/ 520 h 520"/>
              </a:gdLst>
              <a:ahLst/>
              <a:cxnLst>
                <a:cxn ang="0">
                  <a:pos x="T0" y="T1"/>
                </a:cxn>
                <a:cxn ang="0">
                  <a:pos x="T2" y="T3"/>
                </a:cxn>
                <a:cxn ang="0">
                  <a:pos x="T4" y="T5"/>
                </a:cxn>
                <a:cxn ang="0">
                  <a:pos x="T6" y="T7"/>
                </a:cxn>
              </a:cxnLst>
              <a:rect l="0" t="0" r="r" b="b"/>
              <a:pathLst>
                <a:path w="377" h="520">
                  <a:moveTo>
                    <a:pt x="0" y="520"/>
                  </a:moveTo>
                  <a:lnTo>
                    <a:pt x="377" y="520"/>
                  </a:lnTo>
                  <a:lnTo>
                    <a:pt x="189" y="0"/>
                  </a:lnTo>
                  <a:lnTo>
                    <a:pt x="0" y="5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39"/>
            <p:cNvSpPr>
              <a:spLocks/>
            </p:cNvSpPr>
            <p:nvPr/>
          </p:nvSpPr>
          <p:spPr bwMode="auto">
            <a:xfrm>
              <a:off x="6069013" y="2459039"/>
              <a:ext cx="598488" cy="825500"/>
            </a:xfrm>
            <a:custGeom>
              <a:avLst/>
              <a:gdLst>
                <a:gd name="T0" fmla="*/ 188 w 377"/>
                <a:gd name="T1" fmla="*/ 520 h 520"/>
                <a:gd name="T2" fmla="*/ 377 w 377"/>
                <a:gd name="T3" fmla="*/ 0 h 520"/>
                <a:gd name="T4" fmla="*/ 0 w 377"/>
                <a:gd name="T5" fmla="*/ 0 h 520"/>
                <a:gd name="T6" fmla="*/ 188 w 377"/>
                <a:gd name="T7" fmla="*/ 520 h 520"/>
              </a:gdLst>
              <a:ahLst/>
              <a:cxnLst>
                <a:cxn ang="0">
                  <a:pos x="T0" y="T1"/>
                </a:cxn>
                <a:cxn ang="0">
                  <a:pos x="T2" y="T3"/>
                </a:cxn>
                <a:cxn ang="0">
                  <a:pos x="T4" y="T5"/>
                </a:cxn>
                <a:cxn ang="0">
                  <a:pos x="T6" y="T7"/>
                </a:cxn>
              </a:cxnLst>
              <a:rect l="0" t="0" r="r" b="b"/>
              <a:pathLst>
                <a:path w="377" h="520">
                  <a:moveTo>
                    <a:pt x="188" y="520"/>
                  </a:moveTo>
                  <a:lnTo>
                    <a:pt x="377" y="0"/>
                  </a:lnTo>
                  <a:lnTo>
                    <a:pt x="0" y="0"/>
                  </a:lnTo>
                  <a:lnTo>
                    <a:pt x="188" y="52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0"/>
            <p:cNvSpPr>
              <a:spLocks/>
            </p:cNvSpPr>
            <p:nvPr/>
          </p:nvSpPr>
          <p:spPr bwMode="auto">
            <a:xfrm>
              <a:off x="6069013" y="1619251"/>
              <a:ext cx="904875" cy="839788"/>
            </a:xfrm>
            <a:custGeom>
              <a:avLst/>
              <a:gdLst>
                <a:gd name="T0" fmla="*/ 0 w 570"/>
                <a:gd name="T1" fmla="*/ 529 h 529"/>
                <a:gd name="T2" fmla="*/ 0 w 570"/>
                <a:gd name="T3" fmla="*/ 529 h 529"/>
                <a:gd name="T4" fmla="*/ 570 w 570"/>
                <a:gd name="T5" fmla="*/ 0 h 529"/>
                <a:gd name="T6" fmla="*/ 191 w 570"/>
                <a:gd name="T7" fmla="*/ 0 h 529"/>
                <a:gd name="T8" fmla="*/ 0 w 570"/>
                <a:gd name="T9" fmla="*/ 529 h 529"/>
              </a:gdLst>
              <a:ahLst/>
              <a:cxnLst>
                <a:cxn ang="0">
                  <a:pos x="T0" y="T1"/>
                </a:cxn>
                <a:cxn ang="0">
                  <a:pos x="T2" y="T3"/>
                </a:cxn>
                <a:cxn ang="0">
                  <a:pos x="T4" y="T5"/>
                </a:cxn>
                <a:cxn ang="0">
                  <a:pos x="T6" y="T7"/>
                </a:cxn>
                <a:cxn ang="0">
                  <a:pos x="T8" y="T9"/>
                </a:cxn>
              </a:cxnLst>
              <a:rect l="0" t="0" r="r" b="b"/>
              <a:pathLst>
                <a:path w="570" h="529">
                  <a:moveTo>
                    <a:pt x="0" y="529"/>
                  </a:moveTo>
                  <a:lnTo>
                    <a:pt x="0" y="529"/>
                  </a:lnTo>
                  <a:lnTo>
                    <a:pt x="570" y="0"/>
                  </a:lnTo>
                  <a:lnTo>
                    <a:pt x="191" y="0"/>
                  </a:lnTo>
                  <a:lnTo>
                    <a:pt x="0" y="529"/>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41"/>
            <p:cNvSpPr>
              <a:spLocks/>
            </p:cNvSpPr>
            <p:nvPr/>
          </p:nvSpPr>
          <p:spPr bwMode="auto">
            <a:xfrm>
              <a:off x="6069013" y="1619251"/>
              <a:ext cx="904875" cy="839788"/>
            </a:xfrm>
            <a:custGeom>
              <a:avLst/>
              <a:gdLst>
                <a:gd name="T0" fmla="*/ 377 w 570"/>
                <a:gd name="T1" fmla="*/ 529 h 529"/>
                <a:gd name="T2" fmla="*/ 570 w 570"/>
                <a:gd name="T3" fmla="*/ 0 h 529"/>
                <a:gd name="T4" fmla="*/ 0 w 570"/>
                <a:gd name="T5" fmla="*/ 529 h 529"/>
                <a:gd name="T6" fmla="*/ 377 w 570"/>
                <a:gd name="T7" fmla="*/ 529 h 529"/>
              </a:gdLst>
              <a:ahLst/>
              <a:cxnLst>
                <a:cxn ang="0">
                  <a:pos x="T0" y="T1"/>
                </a:cxn>
                <a:cxn ang="0">
                  <a:pos x="T2" y="T3"/>
                </a:cxn>
                <a:cxn ang="0">
                  <a:pos x="T4" y="T5"/>
                </a:cxn>
                <a:cxn ang="0">
                  <a:pos x="T6" y="T7"/>
                </a:cxn>
              </a:cxnLst>
              <a:rect l="0" t="0" r="r" b="b"/>
              <a:pathLst>
                <a:path w="570" h="529">
                  <a:moveTo>
                    <a:pt x="377" y="529"/>
                  </a:moveTo>
                  <a:lnTo>
                    <a:pt x="570" y="0"/>
                  </a:lnTo>
                  <a:lnTo>
                    <a:pt x="0" y="529"/>
                  </a:lnTo>
                  <a:lnTo>
                    <a:pt x="377" y="52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42"/>
            <p:cNvSpPr>
              <a:spLocks/>
            </p:cNvSpPr>
            <p:nvPr/>
          </p:nvSpPr>
          <p:spPr bwMode="auto">
            <a:xfrm>
              <a:off x="4133851" y="1619251"/>
              <a:ext cx="557213" cy="842963"/>
            </a:xfrm>
            <a:custGeom>
              <a:avLst/>
              <a:gdLst>
                <a:gd name="T0" fmla="*/ 181 w 351"/>
                <a:gd name="T1" fmla="*/ 531 h 531"/>
                <a:gd name="T2" fmla="*/ 351 w 351"/>
                <a:gd name="T3" fmla="*/ 0 h 531"/>
                <a:gd name="T4" fmla="*/ 0 w 351"/>
                <a:gd name="T5" fmla="*/ 0 h 531"/>
                <a:gd name="T6" fmla="*/ 181 w 351"/>
                <a:gd name="T7" fmla="*/ 531 h 531"/>
              </a:gdLst>
              <a:ahLst/>
              <a:cxnLst>
                <a:cxn ang="0">
                  <a:pos x="T0" y="T1"/>
                </a:cxn>
                <a:cxn ang="0">
                  <a:pos x="T2" y="T3"/>
                </a:cxn>
                <a:cxn ang="0">
                  <a:pos x="T4" y="T5"/>
                </a:cxn>
                <a:cxn ang="0">
                  <a:pos x="T6" y="T7"/>
                </a:cxn>
              </a:cxnLst>
              <a:rect l="0" t="0" r="r" b="b"/>
              <a:pathLst>
                <a:path w="351" h="531">
                  <a:moveTo>
                    <a:pt x="181" y="531"/>
                  </a:moveTo>
                  <a:lnTo>
                    <a:pt x="351" y="0"/>
                  </a:lnTo>
                  <a:lnTo>
                    <a:pt x="0" y="0"/>
                  </a:lnTo>
                  <a:lnTo>
                    <a:pt x="181" y="531"/>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43"/>
            <p:cNvSpPr>
              <a:spLocks/>
            </p:cNvSpPr>
            <p:nvPr/>
          </p:nvSpPr>
          <p:spPr bwMode="auto">
            <a:xfrm>
              <a:off x="6946901" y="2633664"/>
              <a:ext cx="476250" cy="1871663"/>
            </a:xfrm>
            <a:custGeom>
              <a:avLst/>
              <a:gdLst>
                <a:gd name="T0" fmla="*/ 120 w 252"/>
                <a:gd name="T1" fmla="*/ 0 h 991"/>
                <a:gd name="T2" fmla="*/ 0 w 252"/>
                <a:gd name="T3" fmla="*/ 495 h 991"/>
                <a:gd name="T4" fmla="*/ 120 w 252"/>
                <a:gd name="T5" fmla="*/ 991 h 991"/>
                <a:gd name="T6" fmla="*/ 252 w 252"/>
                <a:gd name="T7" fmla="*/ 495 h 991"/>
                <a:gd name="T8" fmla="*/ 120 w 252"/>
                <a:gd name="T9" fmla="*/ 0 h 991"/>
              </a:gdLst>
              <a:ahLst/>
              <a:cxnLst>
                <a:cxn ang="0">
                  <a:pos x="T0" y="T1"/>
                </a:cxn>
                <a:cxn ang="0">
                  <a:pos x="T2" y="T3"/>
                </a:cxn>
                <a:cxn ang="0">
                  <a:pos x="T4" y="T5"/>
                </a:cxn>
                <a:cxn ang="0">
                  <a:pos x="T6" y="T7"/>
                </a:cxn>
                <a:cxn ang="0">
                  <a:pos x="T8" y="T9"/>
                </a:cxn>
              </a:cxnLst>
              <a:rect l="0" t="0" r="r" b="b"/>
              <a:pathLst>
                <a:path w="252" h="991">
                  <a:moveTo>
                    <a:pt x="120" y="0"/>
                  </a:moveTo>
                  <a:cubicBezTo>
                    <a:pt x="0" y="495"/>
                    <a:pt x="0" y="495"/>
                    <a:pt x="0" y="495"/>
                  </a:cubicBezTo>
                  <a:cubicBezTo>
                    <a:pt x="120" y="991"/>
                    <a:pt x="120" y="991"/>
                    <a:pt x="120" y="991"/>
                  </a:cubicBezTo>
                  <a:cubicBezTo>
                    <a:pt x="203" y="845"/>
                    <a:pt x="252" y="676"/>
                    <a:pt x="252" y="495"/>
                  </a:cubicBezTo>
                  <a:cubicBezTo>
                    <a:pt x="252" y="315"/>
                    <a:pt x="203" y="146"/>
                    <a:pt x="12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44"/>
            <p:cNvSpPr>
              <a:spLocks/>
            </p:cNvSpPr>
            <p:nvPr/>
          </p:nvSpPr>
          <p:spPr bwMode="auto">
            <a:xfrm>
              <a:off x="6759576" y="3568701"/>
              <a:ext cx="414338" cy="939800"/>
            </a:xfrm>
            <a:custGeom>
              <a:avLst/>
              <a:gdLst>
                <a:gd name="T0" fmla="*/ 99 w 219"/>
                <a:gd name="T1" fmla="*/ 0 h 497"/>
                <a:gd name="T2" fmla="*/ 0 w 219"/>
                <a:gd name="T3" fmla="*/ 371 h 497"/>
                <a:gd name="T4" fmla="*/ 218 w 219"/>
                <a:gd name="T5" fmla="*/ 497 h 497"/>
                <a:gd name="T6" fmla="*/ 219 w 219"/>
                <a:gd name="T7" fmla="*/ 496 h 497"/>
                <a:gd name="T8" fmla="*/ 99 w 219"/>
                <a:gd name="T9" fmla="*/ 0 h 497"/>
                <a:gd name="T10" fmla="*/ 99 w 219"/>
                <a:gd name="T11" fmla="*/ 0 h 497"/>
              </a:gdLst>
              <a:ahLst/>
              <a:cxnLst>
                <a:cxn ang="0">
                  <a:pos x="T0" y="T1"/>
                </a:cxn>
                <a:cxn ang="0">
                  <a:pos x="T2" y="T3"/>
                </a:cxn>
                <a:cxn ang="0">
                  <a:pos x="T4" y="T5"/>
                </a:cxn>
                <a:cxn ang="0">
                  <a:pos x="T6" y="T7"/>
                </a:cxn>
                <a:cxn ang="0">
                  <a:pos x="T8" y="T9"/>
                </a:cxn>
                <a:cxn ang="0">
                  <a:pos x="T10" y="T11"/>
                </a:cxn>
              </a:cxnLst>
              <a:rect l="0" t="0" r="r" b="b"/>
              <a:pathLst>
                <a:path w="219" h="497">
                  <a:moveTo>
                    <a:pt x="99" y="0"/>
                  </a:moveTo>
                  <a:cubicBezTo>
                    <a:pt x="99" y="136"/>
                    <a:pt x="63" y="262"/>
                    <a:pt x="0" y="371"/>
                  </a:cubicBezTo>
                  <a:cubicBezTo>
                    <a:pt x="218" y="497"/>
                    <a:pt x="218" y="497"/>
                    <a:pt x="218" y="497"/>
                  </a:cubicBezTo>
                  <a:cubicBezTo>
                    <a:pt x="218" y="497"/>
                    <a:pt x="218" y="496"/>
                    <a:pt x="219" y="496"/>
                  </a:cubicBezTo>
                  <a:cubicBezTo>
                    <a:pt x="99" y="0"/>
                    <a:pt x="99" y="0"/>
                    <a:pt x="99" y="0"/>
                  </a:cubicBezTo>
                  <a:cubicBezTo>
                    <a:pt x="99" y="0"/>
                    <a:pt x="99" y="0"/>
                    <a:pt x="99" y="0"/>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45"/>
            <p:cNvSpPr>
              <a:spLocks/>
            </p:cNvSpPr>
            <p:nvPr/>
          </p:nvSpPr>
          <p:spPr bwMode="auto">
            <a:xfrm>
              <a:off x="6759576" y="2632076"/>
              <a:ext cx="414338" cy="936625"/>
            </a:xfrm>
            <a:custGeom>
              <a:avLst/>
              <a:gdLst>
                <a:gd name="T0" fmla="*/ 218 w 219"/>
                <a:gd name="T1" fmla="*/ 0 h 496"/>
                <a:gd name="T2" fmla="*/ 0 w 219"/>
                <a:gd name="T3" fmla="*/ 126 h 496"/>
                <a:gd name="T4" fmla="*/ 99 w 219"/>
                <a:gd name="T5" fmla="*/ 496 h 496"/>
                <a:gd name="T6" fmla="*/ 99 w 219"/>
                <a:gd name="T7" fmla="*/ 496 h 496"/>
                <a:gd name="T8" fmla="*/ 219 w 219"/>
                <a:gd name="T9" fmla="*/ 1 h 496"/>
                <a:gd name="T10" fmla="*/ 218 w 219"/>
                <a:gd name="T11" fmla="*/ 0 h 496"/>
              </a:gdLst>
              <a:ahLst/>
              <a:cxnLst>
                <a:cxn ang="0">
                  <a:pos x="T0" y="T1"/>
                </a:cxn>
                <a:cxn ang="0">
                  <a:pos x="T2" y="T3"/>
                </a:cxn>
                <a:cxn ang="0">
                  <a:pos x="T4" y="T5"/>
                </a:cxn>
                <a:cxn ang="0">
                  <a:pos x="T6" y="T7"/>
                </a:cxn>
                <a:cxn ang="0">
                  <a:pos x="T8" y="T9"/>
                </a:cxn>
                <a:cxn ang="0">
                  <a:pos x="T10" y="T11"/>
                </a:cxn>
              </a:cxnLst>
              <a:rect l="0" t="0" r="r" b="b"/>
              <a:pathLst>
                <a:path w="219" h="496">
                  <a:moveTo>
                    <a:pt x="218" y="0"/>
                  </a:moveTo>
                  <a:cubicBezTo>
                    <a:pt x="0" y="126"/>
                    <a:pt x="0" y="126"/>
                    <a:pt x="0" y="126"/>
                  </a:cubicBezTo>
                  <a:cubicBezTo>
                    <a:pt x="63" y="235"/>
                    <a:pt x="99" y="361"/>
                    <a:pt x="99" y="496"/>
                  </a:cubicBezTo>
                  <a:cubicBezTo>
                    <a:pt x="99" y="496"/>
                    <a:pt x="99" y="496"/>
                    <a:pt x="99" y="496"/>
                  </a:cubicBezTo>
                  <a:cubicBezTo>
                    <a:pt x="219" y="1"/>
                    <a:pt x="219" y="1"/>
                    <a:pt x="219" y="1"/>
                  </a:cubicBezTo>
                  <a:cubicBezTo>
                    <a:pt x="218" y="1"/>
                    <a:pt x="218" y="0"/>
                    <a:pt x="218" y="0"/>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46"/>
            <p:cNvSpPr>
              <a:spLocks/>
            </p:cNvSpPr>
            <p:nvPr/>
          </p:nvSpPr>
          <p:spPr bwMode="auto">
            <a:xfrm>
              <a:off x="4927601" y="1693864"/>
              <a:ext cx="627063" cy="473075"/>
            </a:xfrm>
            <a:custGeom>
              <a:avLst/>
              <a:gdLst>
                <a:gd name="T0" fmla="*/ 332 w 332"/>
                <a:gd name="T1" fmla="*/ 0 h 250"/>
                <a:gd name="T2" fmla="*/ 0 w 332"/>
                <a:gd name="T3" fmla="*/ 57 h 250"/>
                <a:gd name="T4" fmla="*/ 69 w 332"/>
                <a:gd name="T5" fmla="*/ 250 h 250"/>
                <a:gd name="T6" fmla="*/ 332 w 332"/>
                <a:gd name="T7" fmla="*/ 0 h 250"/>
              </a:gdLst>
              <a:ahLst/>
              <a:cxnLst>
                <a:cxn ang="0">
                  <a:pos x="T0" y="T1"/>
                </a:cxn>
                <a:cxn ang="0">
                  <a:pos x="T2" y="T3"/>
                </a:cxn>
                <a:cxn ang="0">
                  <a:pos x="T4" y="T5"/>
                </a:cxn>
                <a:cxn ang="0">
                  <a:pos x="T6" y="T7"/>
                </a:cxn>
              </a:cxnLst>
              <a:rect l="0" t="0" r="r" b="b"/>
              <a:pathLst>
                <a:path w="332" h="250">
                  <a:moveTo>
                    <a:pt x="332" y="0"/>
                  </a:moveTo>
                  <a:cubicBezTo>
                    <a:pt x="221" y="0"/>
                    <a:pt x="109" y="19"/>
                    <a:pt x="0" y="57"/>
                  </a:cubicBezTo>
                  <a:cubicBezTo>
                    <a:pt x="69" y="250"/>
                    <a:pt x="69" y="250"/>
                    <a:pt x="69" y="250"/>
                  </a:cubicBezTo>
                  <a:lnTo>
                    <a:pt x="33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47"/>
            <p:cNvSpPr>
              <a:spLocks/>
            </p:cNvSpPr>
            <p:nvPr/>
          </p:nvSpPr>
          <p:spPr bwMode="auto">
            <a:xfrm>
              <a:off x="3933826" y="2286001"/>
              <a:ext cx="338138" cy="344488"/>
            </a:xfrm>
            <a:custGeom>
              <a:avLst/>
              <a:gdLst>
                <a:gd name="T0" fmla="*/ 176 w 179"/>
                <a:gd name="T1" fmla="*/ 119 h 182"/>
                <a:gd name="T2" fmla="*/ 135 w 179"/>
                <a:gd name="T3" fmla="*/ 0 h 182"/>
                <a:gd name="T4" fmla="*/ 0 w 179"/>
                <a:gd name="T5" fmla="*/ 182 h 182"/>
                <a:gd name="T6" fmla="*/ 179 w 179"/>
                <a:gd name="T7" fmla="*/ 129 h 182"/>
                <a:gd name="T8" fmla="*/ 176 w 179"/>
                <a:gd name="T9" fmla="*/ 119 h 182"/>
              </a:gdLst>
              <a:ahLst/>
              <a:cxnLst>
                <a:cxn ang="0">
                  <a:pos x="T0" y="T1"/>
                </a:cxn>
                <a:cxn ang="0">
                  <a:pos x="T2" y="T3"/>
                </a:cxn>
                <a:cxn ang="0">
                  <a:pos x="T4" y="T5"/>
                </a:cxn>
                <a:cxn ang="0">
                  <a:pos x="T6" y="T7"/>
                </a:cxn>
                <a:cxn ang="0">
                  <a:pos x="T8" y="T9"/>
                </a:cxn>
              </a:cxnLst>
              <a:rect l="0" t="0" r="r" b="b"/>
              <a:pathLst>
                <a:path w="179" h="182">
                  <a:moveTo>
                    <a:pt x="176" y="119"/>
                  </a:moveTo>
                  <a:cubicBezTo>
                    <a:pt x="135" y="0"/>
                    <a:pt x="135" y="0"/>
                    <a:pt x="135" y="0"/>
                  </a:cubicBezTo>
                  <a:cubicBezTo>
                    <a:pt x="83" y="56"/>
                    <a:pt x="38" y="117"/>
                    <a:pt x="0" y="182"/>
                  </a:cubicBezTo>
                  <a:cubicBezTo>
                    <a:pt x="179" y="129"/>
                    <a:pt x="179" y="129"/>
                    <a:pt x="179" y="129"/>
                  </a:cubicBezTo>
                  <a:lnTo>
                    <a:pt x="176" y="11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48"/>
            <p:cNvSpPr>
              <a:spLocks/>
            </p:cNvSpPr>
            <p:nvPr/>
          </p:nvSpPr>
          <p:spPr bwMode="auto">
            <a:xfrm>
              <a:off x="5057776" y="1693864"/>
              <a:ext cx="498475" cy="555625"/>
            </a:xfrm>
            <a:custGeom>
              <a:avLst/>
              <a:gdLst>
                <a:gd name="T0" fmla="*/ 16 w 264"/>
                <a:gd name="T1" fmla="*/ 294 h 294"/>
                <a:gd name="T2" fmla="*/ 264 w 264"/>
                <a:gd name="T3" fmla="*/ 251 h 294"/>
                <a:gd name="T4" fmla="*/ 264 w 264"/>
                <a:gd name="T5" fmla="*/ 0 h 294"/>
                <a:gd name="T6" fmla="*/ 263 w 264"/>
                <a:gd name="T7" fmla="*/ 0 h 294"/>
                <a:gd name="T8" fmla="*/ 0 w 264"/>
                <a:gd name="T9" fmla="*/ 250 h 294"/>
                <a:gd name="T10" fmla="*/ 16 w 264"/>
                <a:gd name="T11" fmla="*/ 294 h 294"/>
              </a:gdLst>
              <a:ahLst/>
              <a:cxnLst>
                <a:cxn ang="0">
                  <a:pos x="T0" y="T1"/>
                </a:cxn>
                <a:cxn ang="0">
                  <a:pos x="T2" y="T3"/>
                </a:cxn>
                <a:cxn ang="0">
                  <a:pos x="T4" y="T5"/>
                </a:cxn>
                <a:cxn ang="0">
                  <a:pos x="T6" y="T7"/>
                </a:cxn>
                <a:cxn ang="0">
                  <a:pos x="T8" y="T9"/>
                </a:cxn>
                <a:cxn ang="0">
                  <a:pos x="T10" y="T11"/>
                </a:cxn>
              </a:cxnLst>
              <a:rect l="0" t="0" r="r" b="b"/>
              <a:pathLst>
                <a:path w="264" h="294">
                  <a:moveTo>
                    <a:pt x="16" y="294"/>
                  </a:moveTo>
                  <a:cubicBezTo>
                    <a:pt x="97" y="265"/>
                    <a:pt x="181" y="251"/>
                    <a:pt x="264" y="251"/>
                  </a:cubicBezTo>
                  <a:cubicBezTo>
                    <a:pt x="264" y="0"/>
                    <a:pt x="264" y="0"/>
                    <a:pt x="264" y="0"/>
                  </a:cubicBezTo>
                  <a:cubicBezTo>
                    <a:pt x="264" y="0"/>
                    <a:pt x="263" y="0"/>
                    <a:pt x="263" y="0"/>
                  </a:cubicBezTo>
                  <a:cubicBezTo>
                    <a:pt x="0" y="250"/>
                    <a:pt x="0" y="250"/>
                    <a:pt x="0" y="250"/>
                  </a:cubicBezTo>
                  <a:lnTo>
                    <a:pt x="16" y="294"/>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49"/>
            <p:cNvSpPr>
              <a:spLocks noChangeArrowheads="1"/>
            </p:cNvSpPr>
            <p:nvPr/>
          </p:nvSpPr>
          <p:spPr bwMode="auto">
            <a:xfrm>
              <a:off x="4857751" y="2355851"/>
              <a:ext cx="1588" cy="1588"/>
            </a:xfrm>
            <a:prstGeom prst="rect">
              <a:avLst/>
            </a:prstGeom>
            <a:solidFill>
              <a:srgbClr val="6CB5D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0"/>
            <p:cNvSpPr>
              <a:spLocks/>
            </p:cNvSpPr>
            <p:nvPr/>
          </p:nvSpPr>
          <p:spPr bwMode="auto">
            <a:xfrm>
              <a:off x="3932238" y="2528889"/>
              <a:ext cx="438150" cy="341313"/>
            </a:xfrm>
            <a:custGeom>
              <a:avLst/>
              <a:gdLst>
                <a:gd name="T0" fmla="*/ 1 w 232"/>
                <a:gd name="T1" fmla="*/ 53 h 180"/>
                <a:gd name="T2" fmla="*/ 0 w 232"/>
                <a:gd name="T3" fmla="*/ 54 h 180"/>
                <a:gd name="T4" fmla="*/ 218 w 232"/>
                <a:gd name="T5" fmla="*/ 180 h 180"/>
                <a:gd name="T6" fmla="*/ 232 w 232"/>
                <a:gd name="T7" fmla="*/ 157 h 180"/>
                <a:gd name="T8" fmla="*/ 180 w 232"/>
                <a:gd name="T9" fmla="*/ 0 h 180"/>
                <a:gd name="T10" fmla="*/ 1 w 232"/>
                <a:gd name="T11" fmla="*/ 53 h 180"/>
              </a:gdLst>
              <a:ahLst/>
              <a:cxnLst>
                <a:cxn ang="0">
                  <a:pos x="T0" y="T1"/>
                </a:cxn>
                <a:cxn ang="0">
                  <a:pos x="T2" y="T3"/>
                </a:cxn>
                <a:cxn ang="0">
                  <a:pos x="T4" y="T5"/>
                </a:cxn>
                <a:cxn ang="0">
                  <a:pos x="T6" y="T7"/>
                </a:cxn>
                <a:cxn ang="0">
                  <a:pos x="T8" y="T9"/>
                </a:cxn>
                <a:cxn ang="0">
                  <a:pos x="T10" y="T11"/>
                </a:cxn>
              </a:cxnLst>
              <a:rect l="0" t="0" r="r" b="b"/>
              <a:pathLst>
                <a:path w="232" h="180">
                  <a:moveTo>
                    <a:pt x="1" y="53"/>
                  </a:moveTo>
                  <a:cubicBezTo>
                    <a:pt x="1" y="53"/>
                    <a:pt x="0" y="54"/>
                    <a:pt x="0" y="54"/>
                  </a:cubicBezTo>
                  <a:cubicBezTo>
                    <a:pt x="218" y="180"/>
                    <a:pt x="218" y="180"/>
                    <a:pt x="218" y="180"/>
                  </a:cubicBezTo>
                  <a:cubicBezTo>
                    <a:pt x="222" y="172"/>
                    <a:pt x="227" y="165"/>
                    <a:pt x="232" y="157"/>
                  </a:cubicBezTo>
                  <a:cubicBezTo>
                    <a:pt x="180" y="0"/>
                    <a:pt x="180" y="0"/>
                    <a:pt x="180" y="0"/>
                  </a:cubicBezTo>
                  <a:lnTo>
                    <a:pt x="1" y="5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51"/>
            <p:cNvSpPr>
              <a:spLocks/>
            </p:cNvSpPr>
            <p:nvPr/>
          </p:nvSpPr>
          <p:spPr bwMode="auto">
            <a:xfrm>
              <a:off x="3680840" y="2634810"/>
              <a:ext cx="474663" cy="1871663"/>
            </a:xfrm>
            <a:custGeom>
              <a:avLst/>
              <a:gdLst>
                <a:gd name="T0" fmla="*/ 132 w 251"/>
                <a:gd name="T1" fmla="*/ 990 h 990"/>
                <a:gd name="T2" fmla="*/ 251 w 251"/>
                <a:gd name="T3" fmla="*/ 495 h 990"/>
                <a:gd name="T4" fmla="*/ 132 w 251"/>
                <a:gd name="T5" fmla="*/ 0 h 990"/>
                <a:gd name="T6" fmla="*/ 0 w 251"/>
                <a:gd name="T7" fmla="*/ 495 h 990"/>
                <a:gd name="T8" fmla="*/ 132 w 251"/>
                <a:gd name="T9" fmla="*/ 990 h 990"/>
              </a:gdLst>
              <a:ahLst/>
              <a:cxnLst>
                <a:cxn ang="0">
                  <a:pos x="T0" y="T1"/>
                </a:cxn>
                <a:cxn ang="0">
                  <a:pos x="T2" y="T3"/>
                </a:cxn>
                <a:cxn ang="0">
                  <a:pos x="T4" y="T5"/>
                </a:cxn>
                <a:cxn ang="0">
                  <a:pos x="T6" y="T7"/>
                </a:cxn>
                <a:cxn ang="0">
                  <a:pos x="T8" y="T9"/>
                </a:cxn>
              </a:cxnLst>
              <a:rect l="0" t="0" r="r" b="b"/>
              <a:pathLst>
                <a:path w="251" h="990">
                  <a:moveTo>
                    <a:pt x="132" y="990"/>
                  </a:moveTo>
                  <a:cubicBezTo>
                    <a:pt x="251" y="495"/>
                    <a:pt x="251" y="495"/>
                    <a:pt x="251" y="495"/>
                  </a:cubicBezTo>
                  <a:cubicBezTo>
                    <a:pt x="132" y="0"/>
                    <a:pt x="132" y="0"/>
                    <a:pt x="132" y="0"/>
                  </a:cubicBezTo>
                  <a:cubicBezTo>
                    <a:pt x="48" y="146"/>
                    <a:pt x="0" y="315"/>
                    <a:pt x="0" y="495"/>
                  </a:cubicBezTo>
                  <a:cubicBezTo>
                    <a:pt x="0" y="676"/>
                    <a:pt x="48" y="845"/>
                    <a:pt x="132" y="99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52"/>
            <p:cNvSpPr>
              <a:spLocks/>
            </p:cNvSpPr>
            <p:nvPr/>
          </p:nvSpPr>
          <p:spPr bwMode="auto">
            <a:xfrm>
              <a:off x="3930078" y="2633222"/>
              <a:ext cx="414338" cy="936625"/>
            </a:xfrm>
            <a:custGeom>
              <a:avLst/>
              <a:gdLst>
                <a:gd name="T0" fmla="*/ 119 w 219"/>
                <a:gd name="T1" fmla="*/ 496 h 496"/>
                <a:gd name="T2" fmla="*/ 219 w 219"/>
                <a:gd name="T3" fmla="*/ 125 h 496"/>
                <a:gd name="T4" fmla="*/ 1 w 219"/>
                <a:gd name="T5" fmla="*/ 0 h 496"/>
                <a:gd name="T6" fmla="*/ 0 w 219"/>
                <a:gd name="T7" fmla="*/ 1 h 496"/>
                <a:gd name="T8" fmla="*/ 119 w 219"/>
                <a:gd name="T9" fmla="*/ 496 h 496"/>
                <a:gd name="T10" fmla="*/ 119 w 219"/>
                <a:gd name="T11" fmla="*/ 496 h 496"/>
              </a:gdLst>
              <a:ahLst/>
              <a:cxnLst>
                <a:cxn ang="0">
                  <a:pos x="T0" y="T1"/>
                </a:cxn>
                <a:cxn ang="0">
                  <a:pos x="T2" y="T3"/>
                </a:cxn>
                <a:cxn ang="0">
                  <a:pos x="T4" y="T5"/>
                </a:cxn>
                <a:cxn ang="0">
                  <a:pos x="T6" y="T7"/>
                </a:cxn>
                <a:cxn ang="0">
                  <a:pos x="T8" y="T9"/>
                </a:cxn>
                <a:cxn ang="0">
                  <a:pos x="T10" y="T11"/>
                </a:cxn>
              </a:cxnLst>
              <a:rect l="0" t="0" r="r" b="b"/>
              <a:pathLst>
                <a:path w="219" h="496">
                  <a:moveTo>
                    <a:pt x="119" y="496"/>
                  </a:moveTo>
                  <a:cubicBezTo>
                    <a:pt x="119" y="361"/>
                    <a:pt x="156" y="234"/>
                    <a:pt x="219" y="125"/>
                  </a:cubicBezTo>
                  <a:cubicBezTo>
                    <a:pt x="1" y="0"/>
                    <a:pt x="1" y="0"/>
                    <a:pt x="1" y="0"/>
                  </a:cubicBezTo>
                  <a:cubicBezTo>
                    <a:pt x="1" y="0"/>
                    <a:pt x="0" y="1"/>
                    <a:pt x="0" y="1"/>
                  </a:cubicBezTo>
                  <a:cubicBezTo>
                    <a:pt x="119" y="496"/>
                    <a:pt x="119" y="496"/>
                    <a:pt x="119" y="496"/>
                  </a:cubicBezTo>
                  <a:cubicBezTo>
                    <a:pt x="119" y="496"/>
                    <a:pt x="119" y="496"/>
                    <a:pt x="119" y="496"/>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53"/>
            <p:cNvSpPr>
              <a:spLocks/>
            </p:cNvSpPr>
            <p:nvPr/>
          </p:nvSpPr>
          <p:spPr bwMode="auto">
            <a:xfrm>
              <a:off x="3930078" y="3569847"/>
              <a:ext cx="414338" cy="939800"/>
            </a:xfrm>
            <a:custGeom>
              <a:avLst/>
              <a:gdLst>
                <a:gd name="T0" fmla="*/ 1 w 219"/>
                <a:gd name="T1" fmla="*/ 497 h 497"/>
                <a:gd name="T2" fmla="*/ 219 w 219"/>
                <a:gd name="T3" fmla="*/ 371 h 497"/>
                <a:gd name="T4" fmla="*/ 119 w 219"/>
                <a:gd name="T5" fmla="*/ 0 h 497"/>
                <a:gd name="T6" fmla="*/ 119 w 219"/>
                <a:gd name="T7" fmla="*/ 0 h 497"/>
                <a:gd name="T8" fmla="*/ 0 w 219"/>
                <a:gd name="T9" fmla="*/ 495 h 497"/>
                <a:gd name="T10" fmla="*/ 1 w 219"/>
                <a:gd name="T11" fmla="*/ 497 h 497"/>
              </a:gdLst>
              <a:ahLst/>
              <a:cxnLst>
                <a:cxn ang="0">
                  <a:pos x="T0" y="T1"/>
                </a:cxn>
                <a:cxn ang="0">
                  <a:pos x="T2" y="T3"/>
                </a:cxn>
                <a:cxn ang="0">
                  <a:pos x="T4" y="T5"/>
                </a:cxn>
                <a:cxn ang="0">
                  <a:pos x="T6" y="T7"/>
                </a:cxn>
                <a:cxn ang="0">
                  <a:pos x="T8" y="T9"/>
                </a:cxn>
                <a:cxn ang="0">
                  <a:pos x="T10" y="T11"/>
                </a:cxn>
              </a:cxnLst>
              <a:rect l="0" t="0" r="r" b="b"/>
              <a:pathLst>
                <a:path w="219" h="497">
                  <a:moveTo>
                    <a:pt x="1" y="497"/>
                  </a:moveTo>
                  <a:cubicBezTo>
                    <a:pt x="219" y="371"/>
                    <a:pt x="219" y="371"/>
                    <a:pt x="219" y="371"/>
                  </a:cubicBezTo>
                  <a:cubicBezTo>
                    <a:pt x="156" y="262"/>
                    <a:pt x="119" y="135"/>
                    <a:pt x="119" y="0"/>
                  </a:cubicBezTo>
                  <a:cubicBezTo>
                    <a:pt x="119" y="0"/>
                    <a:pt x="119" y="0"/>
                    <a:pt x="119" y="0"/>
                  </a:cubicBezTo>
                  <a:cubicBezTo>
                    <a:pt x="0" y="495"/>
                    <a:pt x="0" y="495"/>
                    <a:pt x="0" y="495"/>
                  </a:cubicBezTo>
                  <a:cubicBezTo>
                    <a:pt x="0" y="496"/>
                    <a:pt x="1" y="496"/>
                    <a:pt x="1" y="49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54"/>
            <p:cNvSpPr>
              <a:spLocks/>
            </p:cNvSpPr>
            <p:nvPr/>
          </p:nvSpPr>
          <p:spPr bwMode="auto">
            <a:xfrm>
              <a:off x="3933826" y="4510089"/>
              <a:ext cx="1620838" cy="935038"/>
            </a:xfrm>
            <a:custGeom>
              <a:avLst/>
              <a:gdLst>
                <a:gd name="T0" fmla="*/ 858 w 858"/>
                <a:gd name="T1" fmla="*/ 495 h 495"/>
                <a:gd name="T2" fmla="*/ 488 w 858"/>
                <a:gd name="T3" fmla="*/ 144 h 495"/>
                <a:gd name="T4" fmla="*/ 0 w 858"/>
                <a:gd name="T5" fmla="*/ 0 h 495"/>
                <a:gd name="T6" fmla="*/ 363 w 858"/>
                <a:gd name="T7" fmla="*/ 362 h 495"/>
                <a:gd name="T8" fmla="*/ 858 w 858"/>
                <a:gd name="T9" fmla="*/ 495 h 495"/>
              </a:gdLst>
              <a:ahLst/>
              <a:cxnLst>
                <a:cxn ang="0">
                  <a:pos x="T0" y="T1"/>
                </a:cxn>
                <a:cxn ang="0">
                  <a:pos x="T2" y="T3"/>
                </a:cxn>
                <a:cxn ang="0">
                  <a:pos x="T4" y="T5"/>
                </a:cxn>
                <a:cxn ang="0">
                  <a:pos x="T6" y="T7"/>
                </a:cxn>
                <a:cxn ang="0">
                  <a:pos x="T8" y="T9"/>
                </a:cxn>
              </a:cxnLst>
              <a:rect l="0" t="0" r="r" b="b"/>
              <a:pathLst>
                <a:path w="858" h="495">
                  <a:moveTo>
                    <a:pt x="858" y="495"/>
                  </a:moveTo>
                  <a:cubicBezTo>
                    <a:pt x="488" y="144"/>
                    <a:pt x="488" y="144"/>
                    <a:pt x="488" y="144"/>
                  </a:cubicBezTo>
                  <a:cubicBezTo>
                    <a:pt x="0" y="0"/>
                    <a:pt x="0" y="0"/>
                    <a:pt x="0" y="0"/>
                  </a:cubicBezTo>
                  <a:cubicBezTo>
                    <a:pt x="84" y="146"/>
                    <a:pt x="207" y="272"/>
                    <a:pt x="363" y="362"/>
                  </a:cubicBezTo>
                  <a:cubicBezTo>
                    <a:pt x="519" y="452"/>
                    <a:pt x="690" y="495"/>
                    <a:pt x="858" y="49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55"/>
            <p:cNvSpPr>
              <a:spLocks/>
            </p:cNvSpPr>
            <p:nvPr/>
          </p:nvSpPr>
          <p:spPr bwMode="auto">
            <a:xfrm>
              <a:off x="3932238" y="4270376"/>
              <a:ext cx="923925" cy="511175"/>
            </a:xfrm>
            <a:custGeom>
              <a:avLst/>
              <a:gdLst>
                <a:gd name="T0" fmla="*/ 489 w 489"/>
                <a:gd name="T1" fmla="*/ 271 h 271"/>
                <a:gd name="T2" fmla="*/ 218 w 489"/>
                <a:gd name="T3" fmla="*/ 0 h 271"/>
                <a:gd name="T4" fmla="*/ 0 w 489"/>
                <a:gd name="T5" fmla="*/ 126 h 271"/>
                <a:gd name="T6" fmla="*/ 1 w 489"/>
                <a:gd name="T7" fmla="*/ 127 h 271"/>
                <a:gd name="T8" fmla="*/ 489 w 489"/>
                <a:gd name="T9" fmla="*/ 271 h 271"/>
                <a:gd name="T10" fmla="*/ 489 w 489"/>
                <a:gd name="T11" fmla="*/ 271 h 271"/>
              </a:gdLst>
              <a:ahLst/>
              <a:cxnLst>
                <a:cxn ang="0">
                  <a:pos x="T0" y="T1"/>
                </a:cxn>
                <a:cxn ang="0">
                  <a:pos x="T2" y="T3"/>
                </a:cxn>
                <a:cxn ang="0">
                  <a:pos x="T4" y="T5"/>
                </a:cxn>
                <a:cxn ang="0">
                  <a:pos x="T6" y="T7"/>
                </a:cxn>
                <a:cxn ang="0">
                  <a:pos x="T8" y="T9"/>
                </a:cxn>
                <a:cxn ang="0">
                  <a:pos x="T10" y="T11"/>
                </a:cxn>
              </a:cxnLst>
              <a:rect l="0" t="0" r="r" b="b"/>
              <a:pathLst>
                <a:path w="489" h="271">
                  <a:moveTo>
                    <a:pt x="489" y="271"/>
                  </a:moveTo>
                  <a:cubicBezTo>
                    <a:pt x="372" y="204"/>
                    <a:pt x="281" y="109"/>
                    <a:pt x="218" y="0"/>
                  </a:cubicBezTo>
                  <a:cubicBezTo>
                    <a:pt x="0" y="126"/>
                    <a:pt x="0" y="126"/>
                    <a:pt x="0" y="126"/>
                  </a:cubicBezTo>
                  <a:cubicBezTo>
                    <a:pt x="0" y="126"/>
                    <a:pt x="1" y="127"/>
                    <a:pt x="1" y="127"/>
                  </a:cubicBezTo>
                  <a:cubicBezTo>
                    <a:pt x="489" y="271"/>
                    <a:pt x="489" y="271"/>
                    <a:pt x="489" y="271"/>
                  </a:cubicBezTo>
                  <a:cubicBezTo>
                    <a:pt x="489" y="271"/>
                    <a:pt x="489" y="271"/>
                    <a:pt x="489" y="27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56"/>
            <p:cNvSpPr>
              <a:spLocks/>
            </p:cNvSpPr>
            <p:nvPr/>
          </p:nvSpPr>
          <p:spPr bwMode="auto">
            <a:xfrm>
              <a:off x="4856163" y="4781551"/>
              <a:ext cx="700088" cy="663575"/>
            </a:xfrm>
            <a:custGeom>
              <a:avLst/>
              <a:gdLst>
                <a:gd name="T0" fmla="*/ 371 w 371"/>
                <a:gd name="T1" fmla="*/ 351 h 351"/>
                <a:gd name="T2" fmla="*/ 371 w 371"/>
                <a:gd name="T3" fmla="*/ 100 h 351"/>
                <a:gd name="T4" fmla="*/ 0 w 371"/>
                <a:gd name="T5" fmla="*/ 0 h 351"/>
                <a:gd name="T6" fmla="*/ 0 w 371"/>
                <a:gd name="T7" fmla="*/ 0 h 351"/>
                <a:gd name="T8" fmla="*/ 370 w 371"/>
                <a:gd name="T9" fmla="*/ 351 h 351"/>
                <a:gd name="T10" fmla="*/ 371 w 371"/>
                <a:gd name="T11" fmla="*/ 351 h 351"/>
              </a:gdLst>
              <a:ahLst/>
              <a:cxnLst>
                <a:cxn ang="0">
                  <a:pos x="T0" y="T1"/>
                </a:cxn>
                <a:cxn ang="0">
                  <a:pos x="T2" y="T3"/>
                </a:cxn>
                <a:cxn ang="0">
                  <a:pos x="T4" y="T5"/>
                </a:cxn>
                <a:cxn ang="0">
                  <a:pos x="T6" y="T7"/>
                </a:cxn>
                <a:cxn ang="0">
                  <a:pos x="T8" y="T9"/>
                </a:cxn>
                <a:cxn ang="0">
                  <a:pos x="T10" y="T11"/>
                </a:cxn>
              </a:cxnLst>
              <a:rect l="0" t="0" r="r" b="b"/>
              <a:pathLst>
                <a:path w="371" h="351">
                  <a:moveTo>
                    <a:pt x="371" y="351"/>
                  </a:moveTo>
                  <a:cubicBezTo>
                    <a:pt x="371" y="100"/>
                    <a:pt x="371" y="100"/>
                    <a:pt x="371" y="100"/>
                  </a:cubicBezTo>
                  <a:cubicBezTo>
                    <a:pt x="245" y="100"/>
                    <a:pt x="118" y="68"/>
                    <a:pt x="0" y="0"/>
                  </a:cubicBezTo>
                  <a:cubicBezTo>
                    <a:pt x="0" y="0"/>
                    <a:pt x="0" y="0"/>
                    <a:pt x="0" y="0"/>
                  </a:cubicBezTo>
                  <a:cubicBezTo>
                    <a:pt x="370" y="351"/>
                    <a:pt x="370" y="351"/>
                    <a:pt x="370" y="351"/>
                  </a:cubicBezTo>
                  <a:cubicBezTo>
                    <a:pt x="370" y="351"/>
                    <a:pt x="371" y="351"/>
                    <a:pt x="371" y="35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57"/>
            <p:cNvSpPr>
              <a:spLocks/>
            </p:cNvSpPr>
            <p:nvPr/>
          </p:nvSpPr>
          <p:spPr bwMode="auto">
            <a:xfrm>
              <a:off x="5549901" y="4510089"/>
              <a:ext cx="1620838" cy="935038"/>
            </a:xfrm>
            <a:custGeom>
              <a:avLst/>
              <a:gdLst>
                <a:gd name="T0" fmla="*/ 858 w 858"/>
                <a:gd name="T1" fmla="*/ 0 h 495"/>
                <a:gd name="T2" fmla="*/ 369 w 858"/>
                <a:gd name="T3" fmla="*/ 144 h 495"/>
                <a:gd name="T4" fmla="*/ 0 w 858"/>
                <a:gd name="T5" fmla="*/ 495 h 495"/>
                <a:gd name="T6" fmla="*/ 495 w 858"/>
                <a:gd name="T7" fmla="*/ 362 h 495"/>
                <a:gd name="T8" fmla="*/ 858 w 858"/>
                <a:gd name="T9" fmla="*/ 0 h 495"/>
              </a:gdLst>
              <a:ahLst/>
              <a:cxnLst>
                <a:cxn ang="0">
                  <a:pos x="T0" y="T1"/>
                </a:cxn>
                <a:cxn ang="0">
                  <a:pos x="T2" y="T3"/>
                </a:cxn>
                <a:cxn ang="0">
                  <a:pos x="T4" y="T5"/>
                </a:cxn>
                <a:cxn ang="0">
                  <a:pos x="T6" y="T7"/>
                </a:cxn>
                <a:cxn ang="0">
                  <a:pos x="T8" y="T9"/>
                </a:cxn>
              </a:cxnLst>
              <a:rect l="0" t="0" r="r" b="b"/>
              <a:pathLst>
                <a:path w="858" h="495">
                  <a:moveTo>
                    <a:pt x="858" y="0"/>
                  </a:moveTo>
                  <a:cubicBezTo>
                    <a:pt x="369" y="144"/>
                    <a:pt x="369" y="144"/>
                    <a:pt x="369" y="144"/>
                  </a:cubicBezTo>
                  <a:cubicBezTo>
                    <a:pt x="0" y="495"/>
                    <a:pt x="0" y="495"/>
                    <a:pt x="0" y="495"/>
                  </a:cubicBezTo>
                  <a:cubicBezTo>
                    <a:pt x="168" y="495"/>
                    <a:pt x="339" y="452"/>
                    <a:pt x="495" y="362"/>
                  </a:cubicBezTo>
                  <a:cubicBezTo>
                    <a:pt x="651" y="272"/>
                    <a:pt x="774" y="146"/>
                    <a:pt x="858"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58"/>
            <p:cNvSpPr>
              <a:spLocks/>
            </p:cNvSpPr>
            <p:nvPr/>
          </p:nvSpPr>
          <p:spPr bwMode="auto">
            <a:xfrm>
              <a:off x="5546726" y="4781551"/>
              <a:ext cx="700088" cy="663575"/>
            </a:xfrm>
            <a:custGeom>
              <a:avLst/>
              <a:gdLst>
                <a:gd name="T0" fmla="*/ 370 w 370"/>
                <a:gd name="T1" fmla="*/ 1 h 351"/>
                <a:gd name="T2" fmla="*/ 0 w 370"/>
                <a:gd name="T3" fmla="*/ 100 h 351"/>
                <a:gd name="T4" fmla="*/ 0 w 370"/>
                <a:gd name="T5" fmla="*/ 351 h 351"/>
                <a:gd name="T6" fmla="*/ 1 w 370"/>
                <a:gd name="T7" fmla="*/ 351 h 351"/>
                <a:gd name="T8" fmla="*/ 370 w 370"/>
                <a:gd name="T9" fmla="*/ 0 h 351"/>
                <a:gd name="T10" fmla="*/ 370 w 370"/>
                <a:gd name="T11" fmla="*/ 0 h 351"/>
                <a:gd name="T12" fmla="*/ 370 w 370"/>
                <a:gd name="T13" fmla="*/ 1 h 351"/>
              </a:gdLst>
              <a:ahLst/>
              <a:cxnLst>
                <a:cxn ang="0">
                  <a:pos x="T0" y="T1"/>
                </a:cxn>
                <a:cxn ang="0">
                  <a:pos x="T2" y="T3"/>
                </a:cxn>
                <a:cxn ang="0">
                  <a:pos x="T4" y="T5"/>
                </a:cxn>
                <a:cxn ang="0">
                  <a:pos x="T6" y="T7"/>
                </a:cxn>
                <a:cxn ang="0">
                  <a:pos x="T8" y="T9"/>
                </a:cxn>
                <a:cxn ang="0">
                  <a:pos x="T10" y="T11"/>
                </a:cxn>
                <a:cxn ang="0">
                  <a:pos x="T12" y="T13"/>
                </a:cxn>
              </a:cxnLst>
              <a:rect l="0" t="0" r="r" b="b"/>
              <a:pathLst>
                <a:path w="370" h="351">
                  <a:moveTo>
                    <a:pt x="370" y="1"/>
                  </a:moveTo>
                  <a:cubicBezTo>
                    <a:pt x="253" y="68"/>
                    <a:pt x="126" y="100"/>
                    <a:pt x="0" y="100"/>
                  </a:cubicBezTo>
                  <a:cubicBezTo>
                    <a:pt x="0" y="351"/>
                    <a:pt x="0" y="351"/>
                    <a:pt x="0" y="351"/>
                  </a:cubicBezTo>
                  <a:cubicBezTo>
                    <a:pt x="0" y="351"/>
                    <a:pt x="1" y="351"/>
                    <a:pt x="1" y="351"/>
                  </a:cubicBezTo>
                  <a:cubicBezTo>
                    <a:pt x="370" y="0"/>
                    <a:pt x="370" y="0"/>
                    <a:pt x="370" y="0"/>
                  </a:cubicBezTo>
                  <a:cubicBezTo>
                    <a:pt x="370" y="0"/>
                    <a:pt x="370" y="0"/>
                    <a:pt x="370" y="0"/>
                  </a:cubicBezTo>
                  <a:lnTo>
                    <a:pt x="370" y="1"/>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59"/>
            <p:cNvSpPr>
              <a:spLocks/>
            </p:cNvSpPr>
            <p:nvPr/>
          </p:nvSpPr>
          <p:spPr bwMode="auto">
            <a:xfrm>
              <a:off x="6246813" y="4270376"/>
              <a:ext cx="925513" cy="511175"/>
            </a:xfrm>
            <a:custGeom>
              <a:avLst/>
              <a:gdLst>
                <a:gd name="T0" fmla="*/ 490 w 490"/>
                <a:gd name="T1" fmla="*/ 126 h 271"/>
                <a:gd name="T2" fmla="*/ 272 w 490"/>
                <a:gd name="T3" fmla="*/ 0 h 271"/>
                <a:gd name="T4" fmla="*/ 0 w 490"/>
                <a:gd name="T5" fmla="*/ 271 h 271"/>
                <a:gd name="T6" fmla="*/ 0 w 490"/>
                <a:gd name="T7" fmla="*/ 271 h 271"/>
                <a:gd name="T8" fmla="*/ 489 w 490"/>
                <a:gd name="T9" fmla="*/ 127 h 271"/>
                <a:gd name="T10" fmla="*/ 490 w 490"/>
                <a:gd name="T11" fmla="*/ 126 h 271"/>
              </a:gdLst>
              <a:ahLst/>
              <a:cxnLst>
                <a:cxn ang="0">
                  <a:pos x="T0" y="T1"/>
                </a:cxn>
                <a:cxn ang="0">
                  <a:pos x="T2" y="T3"/>
                </a:cxn>
                <a:cxn ang="0">
                  <a:pos x="T4" y="T5"/>
                </a:cxn>
                <a:cxn ang="0">
                  <a:pos x="T6" y="T7"/>
                </a:cxn>
                <a:cxn ang="0">
                  <a:pos x="T8" y="T9"/>
                </a:cxn>
                <a:cxn ang="0">
                  <a:pos x="T10" y="T11"/>
                </a:cxn>
              </a:cxnLst>
              <a:rect l="0" t="0" r="r" b="b"/>
              <a:pathLst>
                <a:path w="490" h="271">
                  <a:moveTo>
                    <a:pt x="490" y="126"/>
                  </a:moveTo>
                  <a:cubicBezTo>
                    <a:pt x="272" y="0"/>
                    <a:pt x="272" y="0"/>
                    <a:pt x="272" y="0"/>
                  </a:cubicBezTo>
                  <a:cubicBezTo>
                    <a:pt x="209" y="109"/>
                    <a:pt x="118" y="204"/>
                    <a:pt x="0" y="271"/>
                  </a:cubicBezTo>
                  <a:cubicBezTo>
                    <a:pt x="0" y="271"/>
                    <a:pt x="0" y="271"/>
                    <a:pt x="0" y="271"/>
                  </a:cubicBezTo>
                  <a:cubicBezTo>
                    <a:pt x="489" y="127"/>
                    <a:pt x="489" y="127"/>
                    <a:pt x="489" y="127"/>
                  </a:cubicBezTo>
                  <a:cubicBezTo>
                    <a:pt x="489" y="127"/>
                    <a:pt x="489" y="126"/>
                    <a:pt x="490" y="126"/>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60"/>
            <p:cNvSpPr>
              <a:spLocks/>
            </p:cNvSpPr>
            <p:nvPr/>
          </p:nvSpPr>
          <p:spPr bwMode="auto">
            <a:xfrm>
              <a:off x="5549901" y="1693864"/>
              <a:ext cx="588963" cy="441325"/>
            </a:xfrm>
            <a:custGeom>
              <a:avLst/>
              <a:gdLst>
                <a:gd name="T0" fmla="*/ 312 w 312"/>
                <a:gd name="T1" fmla="*/ 51 h 233"/>
                <a:gd name="T2" fmla="*/ 0 w 312"/>
                <a:gd name="T3" fmla="*/ 0 h 233"/>
                <a:gd name="T4" fmla="*/ 246 w 312"/>
                <a:gd name="T5" fmla="*/ 233 h 233"/>
                <a:gd name="T6" fmla="*/ 312 w 312"/>
                <a:gd name="T7" fmla="*/ 51 h 233"/>
              </a:gdLst>
              <a:ahLst/>
              <a:cxnLst>
                <a:cxn ang="0">
                  <a:pos x="T0" y="T1"/>
                </a:cxn>
                <a:cxn ang="0">
                  <a:pos x="T2" y="T3"/>
                </a:cxn>
                <a:cxn ang="0">
                  <a:pos x="T4" y="T5"/>
                </a:cxn>
                <a:cxn ang="0">
                  <a:pos x="T6" y="T7"/>
                </a:cxn>
              </a:cxnLst>
              <a:rect l="0" t="0" r="r" b="b"/>
              <a:pathLst>
                <a:path w="312" h="233">
                  <a:moveTo>
                    <a:pt x="312" y="51"/>
                  </a:moveTo>
                  <a:cubicBezTo>
                    <a:pt x="210" y="16"/>
                    <a:pt x="105" y="0"/>
                    <a:pt x="0" y="0"/>
                  </a:cubicBezTo>
                  <a:cubicBezTo>
                    <a:pt x="246" y="233"/>
                    <a:pt x="246" y="233"/>
                    <a:pt x="246" y="233"/>
                  </a:cubicBezTo>
                  <a:lnTo>
                    <a:pt x="312" y="51"/>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61"/>
            <p:cNvSpPr>
              <a:spLocks/>
            </p:cNvSpPr>
            <p:nvPr/>
          </p:nvSpPr>
          <p:spPr bwMode="auto">
            <a:xfrm>
              <a:off x="6816726" y="2278064"/>
              <a:ext cx="354013" cy="352425"/>
            </a:xfrm>
            <a:custGeom>
              <a:avLst/>
              <a:gdLst>
                <a:gd name="T0" fmla="*/ 187 w 187"/>
                <a:gd name="T1" fmla="*/ 186 h 186"/>
                <a:gd name="T2" fmla="*/ 47 w 187"/>
                <a:gd name="T3" fmla="*/ 0 h 186"/>
                <a:gd name="T4" fmla="*/ 0 w 187"/>
                <a:gd name="T5" fmla="*/ 130 h 186"/>
                <a:gd name="T6" fmla="*/ 187 w 187"/>
                <a:gd name="T7" fmla="*/ 186 h 186"/>
              </a:gdLst>
              <a:ahLst/>
              <a:cxnLst>
                <a:cxn ang="0">
                  <a:pos x="T0" y="T1"/>
                </a:cxn>
                <a:cxn ang="0">
                  <a:pos x="T2" y="T3"/>
                </a:cxn>
                <a:cxn ang="0">
                  <a:pos x="T4" y="T5"/>
                </a:cxn>
                <a:cxn ang="0">
                  <a:pos x="T6" y="T7"/>
                </a:cxn>
              </a:cxnLst>
              <a:rect l="0" t="0" r="r" b="b"/>
              <a:pathLst>
                <a:path w="187" h="186">
                  <a:moveTo>
                    <a:pt x="187" y="186"/>
                  </a:moveTo>
                  <a:cubicBezTo>
                    <a:pt x="148" y="119"/>
                    <a:pt x="102" y="57"/>
                    <a:pt x="47" y="0"/>
                  </a:cubicBezTo>
                  <a:cubicBezTo>
                    <a:pt x="0" y="130"/>
                    <a:pt x="0" y="130"/>
                    <a:pt x="0" y="130"/>
                  </a:cubicBezTo>
                  <a:lnTo>
                    <a:pt x="187" y="186"/>
                  </a:lnTo>
                  <a:close/>
                </a:path>
              </a:pathLst>
            </a:custGeom>
            <a:solidFill>
              <a:srgbClr val="25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2"/>
            <p:cNvSpPr>
              <a:spLocks/>
            </p:cNvSpPr>
            <p:nvPr/>
          </p:nvSpPr>
          <p:spPr bwMode="auto">
            <a:xfrm>
              <a:off x="6716713" y="2524126"/>
              <a:ext cx="455613" cy="346075"/>
            </a:xfrm>
            <a:custGeom>
              <a:avLst/>
              <a:gdLst>
                <a:gd name="T0" fmla="*/ 53 w 241"/>
                <a:gd name="T1" fmla="*/ 0 h 183"/>
                <a:gd name="T2" fmla="*/ 0 w 241"/>
                <a:gd name="T3" fmla="*/ 146 h 183"/>
                <a:gd name="T4" fmla="*/ 23 w 241"/>
                <a:gd name="T5" fmla="*/ 183 h 183"/>
                <a:gd name="T6" fmla="*/ 241 w 241"/>
                <a:gd name="T7" fmla="*/ 57 h 183"/>
                <a:gd name="T8" fmla="*/ 240 w 241"/>
                <a:gd name="T9" fmla="*/ 56 h 183"/>
                <a:gd name="T10" fmla="*/ 53 w 241"/>
                <a:gd name="T11" fmla="*/ 0 h 183"/>
              </a:gdLst>
              <a:ahLst/>
              <a:cxnLst>
                <a:cxn ang="0">
                  <a:pos x="T0" y="T1"/>
                </a:cxn>
                <a:cxn ang="0">
                  <a:pos x="T2" y="T3"/>
                </a:cxn>
                <a:cxn ang="0">
                  <a:pos x="T4" y="T5"/>
                </a:cxn>
                <a:cxn ang="0">
                  <a:pos x="T6" y="T7"/>
                </a:cxn>
                <a:cxn ang="0">
                  <a:pos x="T8" y="T9"/>
                </a:cxn>
                <a:cxn ang="0">
                  <a:pos x="T10" y="T11"/>
                </a:cxn>
              </a:cxnLst>
              <a:rect l="0" t="0" r="r" b="b"/>
              <a:pathLst>
                <a:path w="241" h="183">
                  <a:moveTo>
                    <a:pt x="53" y="0"/>
                  </a:moveTo>
                  <a:cubicBezTo>
                    <a:pt x="0" y="146"/>
                    <a:pt x="0" y="146"/>
                    <a:pt x="0" y="146"/>
                  </a:cubicBezTo>
                  <a:cubicBezTo>
                    <a:pt x="8" y="158"/>
                    <a:pt x="16" y="170"/>
                    <a:pt x="23" y="183"/>
                  </a:cubicBezTo>
                  <a:cubicBezTo>
                    <a:pt x="241" y="57"/>
                    <a:pt x="241" y="57"/>
                    <a:pt x="241" y="57"/>
                  </a:cubicBezTo>
                  <a:cubicBezTo>
                    <a:pt x="240" y="57"/>
                    <a:pt x="240" y="56"/>
                    <a:pt x="240" y="56"/>
                  </a:cubicBezTo>
                  <a:lnTo>
                    <a:pt x="53" y="0"/>
                  </a:lnTo>
                  <a:close/>
                </a:path>
              </a:pathLst>
            </a:custGeom>
            <a:solidFill>
              <a:srgbClr val="6CB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3"/>
            <p:cNvSpPr>
              <a:spLocks/>
            </p:cNvSpPr>
            <p:nvPr/>
          </p:nvSpPr>
          <p:spPr bwMode="auto">
            <a:xfrm>
              <a:off x="5546726" y="1693864"/>
              <a:ext cx="466725" cy="542925"/>
            </a:xfrm>
            <a:custGeom>
              <a:avLst/>
              <a:gdLst>
                <a:gd name="T0" fmla="*/ 1 w 247"/>
                <a:gd name="T1" fmla="*/ 0 h 287"/>
                <a:gd name="T2" fmla="*/ 0 w 247"/>
                <a:gd name="T3" fmla="*/ 0 h 287"/>
                <a:gd name="T4" fmla="*/ 0 w 247"/>
                <a:gd name="T5" fmla="*/ 251 h 287"/>
                <a:gd name="T6" fmla="*/ 227 w 247"/>
                <a:gd name="T7" fmla="*/ 287 h 287"/>
                <a:gd name="T8" fmla="*/ 247 w 247"/>
                <a:gd name="T9" fmla="*/ 233 h 287"/>
                <a:gd name="T10" fmla="*/ 1 w 247"/>
                <a:gd name="T11" fmla="*/ 0 h 287"/>
              </a:gdLst>
              <a:ahLst/>
              <a:cxnLst>
                <a:cxn ang="0">
                  <a:pos x="T0" y="T1"/>
                </a:cxn>
                <a:cxn ang="0">
                  <a:pos x="T2" y="T3"/>
                </a:cxn>
                <a:cxn ang="0">
                  <a:pos x="T4" y="T5"/>
                </a:cxn>
                <a:cxn ang="0">
                  <a:pos x="T6" y="T7"/>
                </a:cxn>
                <a:cxn ang="0">
                  <a:pos x="T8" y="T9"/>
                </a:cxn>
                <a:cxn ang="0">
                  <a:pos x="T10" y="T11"/>
                </a:cxn>
              </a:cxnLst>
              <a:rect l="0" t="0" r="r" b="b"/>
              <a:pathLst>
                <a:path w="247" h="287">
                  <a:moveTo>
                    <a:pt x="1" y="0"/>
                  </a:moveTo>
                  <a:cubicBezTo>
                    <a:pt x="1" y="0"/>
                    <a:pt x="0" y="0"/>
                    <a:pt x="0" y="0"/>
                  </a:cubicBezTo>
                  <a:cubicBezTo>
                    <a:pt x="0" y="251"/>
                    <a:pt x="0" y="251"/>
                    <a:pt x="0" y="251"/>
                  </a:cubicBezTo>
                  <a:cubicBezTo>
                    <a:pt x="76" y="251"/>
                    <a:pt x="153" y="263"/>
                    <a:pt x="227" y="287"/>
                  </a:cubicBezTo>
                  <a:cubicBezTo>
                    <a:pt x="247" y="233"/>
                    <a:pt x="247" y="233"/>
                    <a:pt x="247" y="233"/>
                  </a:cubicBezTo>
                  <a:lnTo>
                    <a:pt x="1" y="0"/>
                  </a:lnTo>
                  <a:close/>
                </a:path>
              </a:pathLst>
            </a:custGeom>
            <a:solidFill>
              <a:srgbClr val="1C61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9381941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FAE64D-1D83-4172-A3FC-B663B1A700EC}" type="datetimeFigureOut">
              <a:rPr lang="en-US" smtClean="0"/>
              <a:t>7/8/2018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9EF9BB-81F1-401D-AA19-680A8E0D7F6D}" type="slidenum">
              <a:rPr lang="en-US" smtClean="0"/>
              <a:t>‹#›</a:t>
            </a:fld>
            <a:endParaRPr lang="en-US"/>
          </a:p>
        </p:txBody>
      </p:sp>
    </p:spTree>
    <p:extLst>
      <p:ext uri="{BB962C8B-B14F-4D97-AF65-F5344CB8AC3E}">
        <p14:creationId xmlns:p14="http://schemas.microsoft.com/office/powerpoint/2010/main" val="295279122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75" r:id="rId4"/>
    <p:sldLayoutId id="2147483676" r:id="rId5"/>
    <p:sldLayoutId id="2147483669" r:id="rId6"/>
    <p:sldLayoutId id="2147483688" r:id="rId7"/>
    <p:sldLayoutId id="2147483689" r:id="rId8"/>
    <p:sldLayoutId id="2147483690" r:id="rId9"/>
    <p:sldLayoutId id="2147483691" r:id="rId10"/>
    <p:sldLayoutId id="2147483692"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711" r:id="rId25"/>
    <p:sldLayoutId id="2147483712" r:id="rId26"/>
    <p:sldLayoutId id="2147483713" r:id="rId27"/>
    <p:sldLayoutId id="2147483714" r:id="rId28"/>
    <p:sldLayoutId id="2147483715" r:id="rId29"/>
    <p:sldLayoutId id="2147483716" r:id="rId30"/>
    <p:sldLayoutId id="2147483717" r:id="rId31"/>
    <p:sldLayoutId id="2147483718" r:id="rId32"/>
    <p:sldLayoutId id="2147483719" r:id="rId33"/>
    <p:sldLayoutId id="2147483696" r:id="rId34"/>
    <p:sldLayoutId id="2147483697" r:id="rId3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0.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80">
          <a:fgClr>
            <a:schemeClr val="tx2">
              <a:lumMod val="50000"/>
            </a:schemeClr>
          </a:fgClr>
          <a:bgClr>
            <a:schemeClr val="tx2">
              <a:lumMod val="75000"/>
            </a:schemeClr>
          </a:bgClr>
        </a:patt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b="54614"/>
          <a:stretch/>
        </p:blipFill>
        <p:spPr>
          <a:xfrm>
            <a:off x="-7098" y="-13485"/>
            <a:ext cx="12199098" cy="2214665"/>
          </a:xfrm>
          <a:prstGeom prst="rect">
            <a:avLst/>
          </a:prstGeom>
        </p:spPr>
      </p:pic>
      <p:grpSp>
        <p:nvGrpSpPr>
          <p:cNvPr id="11" name="Group 10"/>
          <p:cNvGrpSpPr/>
          <p:nvPr/>
        </p:nvGrpSpPr>
        <p:grpSpPr>
          <a:xfrm>
            <a:off x="1123452" y="2536801"/>
            <a:ext cx="9937998" cy="1898179"/>
            <a:chOff x="872999" y="2644866"/>
            <a:chExt cx="9937998" cy="1898179"/>
          </a:xfrm>
        </p:grpSpPr>
        <p:grpSp>
          <p:nvGrpSpPr>
            <p:cNvPr id="8" name="Group 7"/>
            <p:cNvGrpSpPr/>
            <p:nvPr/>
          </p:nvGrpSpPr>
          <p:grpSpPr>
            <a:xfrm>
              <a:off x="872999" y="2797321"/>
              <a:ext cx="9937998" cy="1364919"/>
              <a:chOff x="872999" y="2797321"/>
              <a:chExt cx="9937998" cy="1364919"/>
            </a:xfrm>
          </p:grpSpPr>
          <p:sp>
            <p:nvSpPr>
              <p:cNvPr id="2" name="TextBox 1"/>
              <p:cNvSpPr txBox="1"/>
              <p:nvPr/>
            </p:nvSpPr>
            <p:spPr>
              <a:xfrm>
                <a:off x="872999" y="2947294"/>
                <a:ext cx="9937998" cy="1200329"/>
              </a:xfrm>
              <a:prstGeom prst="rect">
                <a:avLst/>
              </a:prstGeom>
              <a:noFill/>
            </p:spPr>
            <p:txBody>
              <a:bodyPr wrap="square" rtlCol="0">
                <a:spAutoFit/>
              </a:bodyPr>
              <a:lstStyle/>
              <a:p>
                <a:pPr algn="ctr"/>
                <a:r>
                  <a:rPr lang="en-US" sz="7200" b="1" spc="400" dirty="0" smtClean="0">
                    <a:solidFill>
                      <a:schemeClr val="bg1"/>
                    </a:solidFill>
                    <a:latin typeface="Keep Calm Med" pitchFamily="2" charset="0"/>
                  </a:rPr>
                  <a:t>DES HÉM   PHILES</a:t>
                </a:r>
                <a:endParaRPr lang="en-US" sz="7200" b="1" spc="400" dirty="0">
                  <a:solidFill>
                    <a:schemeClr val="bg1"/>
                  </a:solidFill>
                  <a:latin typeface="Keep Calm Med" pitchFamily="2"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8199" y="2797321"/>
                <a:ext cx="964522" cy="1364919"/>
              </a:xfrm>
              <a:prstGeom prst="rect">
                <a:avLst/>
              </a:prstGeom>
            </p:spPr>
          </p:pic>
        </p:grpSp>
        <p:sp>
          <p:nvSpPr>
            <p:cNvPr id="7" name="TextBox 6"/>
            <p:cNvSpPr txBox="1"/>
            <p:nvPr/>
          </p:nvSpPr>
          <p:spPr>
            <a:xfrm>
              <a:off x="1079733" y="2644866"/>
              <a:ext cx="9476509" cy="461665"/>
            </a:xfrm>
            <a:prstGeom prst="rect">
              <a:avLst/>
            </a:prstGeom>
            <a:noFill/>
          </p:spPr>
          <p:txBody>
            <a:bodyPr wrap="square" rtlCol="0">
              <a:spAutoFit/>
            </a:bodyPr>
            <a:lstStyle/>
            <a:p>
              <a:r>
                <a:rPr lang="fr-FR" sz="2400" dirty="0" smtClean="0">
                  <a:solidFill>
                    <a:srgbClr val="BC1D2F"/>
                  </a:solidFill>
                  <a:latin typeface="Rockwell" panose="02060603020205020403" pitchFamily="18" charset="0"/>
                </a:rPr>
                <a:t>LA PRISE EN CHARGE </a:t>
              </a:r>
              <a:endParaRPr lang="en-GB" sz="2400" dirty="0">
                <a:solidFill>
                  <a:srgbClr val="BC1D2F"/>
                </a:solidFill>
                <a:latin typeface="Rockwell" panose="02060603020205020403" pitchFamily="18" charset="0"/>
              </a:endParaRPr>
            </a:p>
          </p:txBody>
        </p:sp>
        <p:sp>
          <p:nvSpPr>
            <p:cNvPr id="24" name="TextBox 23"/>
            <p:cNvSpPr txBox="1"/>
            <p:nvPr/>
          </p:nvSpPr>
          <p:spPr>
            <a:xfrm>
              <a:off x="2527181" y="4081380"/>
              <a:ext cx="6629633" cy="461665"/>
            </a:xfrm>
            <a:prstGeom prst="rect">
              <a:avLst/>
            </a:prstGeom>
            <a:noFill/>
          </p:spPr>
          <p:txBody>
            <a:bodyPr wrap="square" rtlCol="0">
              <a:spAutoFit/>
            </a:bodyPr>
            <a:lstStyle/>
            <a:p>
              <a:pPr algn="ctr"/>
              <a:r>
                <a:rPr lang="fr-FR" sz="2400" dirty="0" smtClean="0">
                  <a:solidFill>
                    <a:srgbClr val="BC1D2F"/>
                  </a:solidFill>
                  <a:latin typeface="Rockwell" panose="02060603020205020403" pitchFamily="18" charset="0"/>
                </a:rPr>
                <a:t>AU NIVEAU DU CPS DU CHU DE TIZI OUZOU</a:t>
              </a:r>
              <a:endParaRPr lang="en-GB" sz="2400" dirty="0">
                <a:solidFill>
                  <a:srgbClr val="BC1D2F"/>
                </a:solidFill>
                <a:latin typeface="Rockwell" panose="02060603020205020403" pitchFamily="18" charset="0"/>
              </a:endParaRPr>
            </a:p>
          </p:txBody>
        </p:sp>
      </p:grpSp>
      <p:grpSp>
        <p:nvGrpSpPr>
          <p:cNvPr id="22" name="Group 21"/>
          <p:cNvGrpSpPr/>
          <p:nvPr/>
        </p:nvGrpSpPr>
        <p:grpSpPr>
          <a:xfrm>
            <a:off x="1330186" y="1649267"/>
            <a:ext cx="9034114" cy="400110"/>
            <a:chOff x="1330186" y="1649267"/>
            <a:chExt cx="9034114" cy="400110"/>
          </a:xfrm>
        </p:grpSpPr>
        <p:grpSp>
          <p:nvGrpSpPr>
            <p:cNvPr id="53" name="Group 52"/>
            <p:cNvGrpSpPr/>
            <p:nvPr/>
          </p:nvGrpSpPr>
          <p:grpSpPr>
            <a:xfrm>
              <a:off x="1330186" y="1656224"/>
              <a:ext cx="9034114" cy="383528"/>
              <a:chOff x="4325287" y="4957194"/>
              <a:chExt cx="9034114" cy="383528"/>
            </a:xfrm>
            <a:solidFill>
              <a:srgbClr val="BC1D2F"/>
            </a:solidFill>
          </p:grpSpPr>
          <p:sp>
            <p:nvSpPr>
              <p:cNvPr id="54" name="Flowchart: Terminator 53"/>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4791075" y="4957194"/>
                <a:ext cx="802535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Flowchart: Terminator 55"/>
              <p:cNvSpPr/>
              <p:nvPr/>
            </p:nvSpPr>
            <p:spPr>
              <a:xfrm>
                <a:off x="12197195"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1" name="TextBox 40"/>
            <p:cNvSpPr txBox="1"/>
            <p:nvPr/>
          </p:nvSpPr>
          <p:spPr>
            <a:xfrm>
              <a:off x="1436476" y="1649267"/>
              <a:ext cx="8821534" cy="400110"/>
            </a:xfrm>
            <a:prstGeom prst="rect">
              <a:avLst/>
            </a:prstGeom>
            <a:noFill/>
          </p:spPr>
          <p:txBody>
            <a:bodyPr wrap="square" rtlCol="0">
              <a:spAutoFit/>
            </a:bodyPr>
            <a:lstStyle/>
            <a:p>
              <a:pPr algn="ctr"/>
              <a:r>
                <a:rPr lang="fr-FR" sz="2000" dirty="0" smtClean="0">
                  <a:solidFill>
                    <a:schemeClr val="bg1"/>
                  </a:solidFill>
                  <a:latin typeface="Myriad Condensed Web" panose="020B0506030403020204" pitchFamily="34" charset="0"/>
                </a:rPr>
                <a:t>MÉMOIRE DE FIN D’ÉTUDE EN VUE DE L’OBTENTION DU DIPLÔME DE DOCTEUR EN PHARMACIE</a:t>
              </a:r>
              <a:endParaRPr lang="en-GB" sz="2000" dirty="0">
                <a:solidFill>
                  <a:schemeClr val="bg1"/>
                </a:solidFill>
                <a:latin typeface="Myriad Condensed Web" panose="020B0506030403020204" pitchFamily="34" charset="0"/>
              </a:endParaRPr>
            </a:p>
          </p:txBody>
        </p:sp>
      </p:grpSp>
      <p:grpSp>
        <p:nvGrpSpPr>
          <p:cNvPr id="19" name="Group 18"/>
          <p:cNvGrpSpPr/>
          <p:nvPr/>
        </p:nvGrpSpPr>
        <p:grpSpPr>
          <a:xfrm>
            <a:off x="12445773" y="3973315"/>
            <a:ext cx="4190220" cy="383528"/>
            <a:chOff x="4325287" y="4957194"/>
            <a:chExt cx="4190220" cy="383528"/>
          </a:xfrm>
        </p:grpSpPr>
        <p:sp>
          <p:nvSpPr>
            <p:cNvPr id="15" name="Flowchart: Terminator 14"/>
            <p:cNvSpPr/>
            <p:nvPr/>
          </p:nvSpPr>
          <p:spPr>
            <a:xfrm>
              <a:off x="4325287" y="4957194"/>
              <a:ext cx="1162206" cy="383528"/>
            </a:xfrm>
            <a:prstGeom prst="flowChartTermina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4791075" y="4957194"/>
              <a:ext cx="3255169" cy="3835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lowchart: Terminator 42"/>
            <p:cNvSpPr/>
            <p:nvPr/>
          </p:nvSpPr>
          <p:spPr>
            <a:xfrm>
              <a:off x="7353301" y="4957194"/>
              <a:ext cx="1162206" cy="383528"/>
            </a:xfrm>
            <a:prstGeom prst="flowChartTermina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60"/>
          <p:cNvGrpSpPr/>
          <p:nvPr/>
        </p:nvGrpSpPr>
        <p:grpSpPr>
          <a:xfrm>
            <a:off x="4141787" y="4477552"/>
            <a:ext cx="3908426" cy="400110"/>
            <a:chOff x="4141787" y="4677607"/>
            <a:chExt cx="3908426" cy="400110"/>
          </a:xfrm>
        </p:grpSpPr>
        <p:grpSp>
          <p:nvGrpSpPr>
            <p:cNvPr id="23" name="Group 22"/>
            <p:cNvGrpSpPr/>
            <p:nvPr/>
          </p:nvGrpSpPr>
          <p:grpSpPr>
            <a:xfrm>
              <a:off x="4290329" y="4685898"/>
              <a:ext cx="3611343" cy="383528"/>
              <a:chOff x="3973330" y="4441909"/>
              <a:chExt cx="3611343" cy="383528"/>
            </a:xfrm>
          </p:grpSpPr>
          <p:sp>
            <p:nvSpPr>
              <p:cNvPr id="58" name="Flowchart: Terminator 57"/>
              <p:cNvSpPr/>
              <p:nvPr/>
            </p:nvSpPr>
            <p:spPr>
              <a:xfrm>
                <a:off x="3973330" y="4441909"/>
                <a:ext cx="1162206" cy="383528"/>
              </a:xfrm>
              <a:prstGeom prst="flowChartTerminator">
                <a:avLst/>
              </a:prstGeom>
              <a:solidFill>
                <a:srgbClr val="BC1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4439118" y="4441909"/>
                <a:ext cx="2771307" cy="383528"/>
              </a:xfrm>
              <a:prstGeom prst="rect">
                <a:avLst/>
              </a:prstGeom>
              <a:solidFill>
                <a:srgbClr val="BC1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Flowchart: Terminator 59"/>
              <p:cNvSpPr/>
              <p:nvPr/>
            </p:nvSpPr>
            <p:spPr>
              <a:xfrm>
                <a:off x="6422467" y="4441909"/>
                <a:ext cx="1162206" cy="383528"/>
              </a:xfrm>
              <a:prstGeom prst="flowChartTerminator">
                <a:avLst/>
              </a:prstGeom>
              <a:solidFill>
                <a:srgbClr val="BC1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2" name="TextBox 41"/>
            <p:cNvSpPr txBox="1"/>
            <p:nvPr/>
          </p:nvSpPr>
          <p:spPr>
            <a:xfrm>
              <a:off x="4141787" y="4677607"/>
              <a:ext cx="3908426" cy="400110"/>
            </a:xfrm>
            <a:prstGeom prst="rect">
              <a:avLst/>
            </a:prstGeom>
            <a:noFill/>
          </p:spPr>
          <p:txBody>
            <a:bodyPr wrap="square" rtlCol="0">
              <a:spAutoFit/>
            </a:bodyPr>
            <a:lstStyle/>
            <a:p>
              <a:pPr algn="ctr"/>
              <a:r>
                <a:rPr lang="fr-FR" sz="2000" dirty="0" smtClean="0">
                  <a:solidFill>
                    <a:schemeClr val="bg1"/>
                  </a:solidFill>
                  <a:latin typeface="Myriad Condensed Web" panose="020B0506030403020204" pitchFamily="34" charset="0"/>
                </a:rPr>
                <a:t>ETAT DES LIEUX ET PRESPECTIVES </a:t>
              </a:r>
              <a:endParaRPr lang="en-GB" sz="2000" dirty="0">
                <a:solidFill>
                  <a:schemeClr val="bg1"/>
                </a:solidFill>
                <a:latin typeface="Myriad Condensed Web" panose="020B0506030403020204" pitchFamily="34" charset="0"/>
              </a:endParaRPr>
            </a:p>
          </p:txBody>
        </p:sp>
      </p:grpSp>
      <p:grpSp>
        <p:nvGrpSpPr>
          <p:cNvPr id="45" name="Group 44"/>
          <p:cNvGrpSpPr/>
          <p:nvPr/>
        </p:nvGrpSpPr>
        <p:grpSpPr>
          <a:xfrm rot="1800000">
            <a:off x="9776107" y="5699470"/>
            <a:ext cx="4190220" cy="383528"/>
            <a:chOff x="4325287" y="4957194"/>
            <a:chExt cx="4190220" cy="383528"/>
          </a:xfrm>
          <a:solidFill>
            <a:schemeClr val="bg1">
              <a:lumMod val="95000"/>
            </a:schemeClr>
          </a:solidFill>
        </p:grpSpPr>
        <p:sp>
          <p:nvSpPr>
            <p:cNvPr id="46" name="Flowchart: Terminator 45"/>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lowchart: Terminator 47"/>
            <p:cNvSpPr/>
            <p:nvPr/>
          </p:nvSpPr>
          <p:spPr>
            <a:xfrm>
              <a:off x="7353301"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9" name="Group 48"/>
          <p:cNvGrpSpPr/>
          <p:nvPr/>
        </p:nvGrpSpPr>
        <p:grpSpPr>
          <a:xfrm rot="1800000">
            <a:off x="10821957" y="6452886"/>
            <a:ext cx="2306654" cy="211126"/>
            <a:chOff x="4325287" y="4957194"/>
            <a:chExt cx="4190220" cy="383528"/>
          </a:xfrm>
          <a:solidFill>
            <a:srgbClr val="BC1D2F"/>
          </a:solidFill>
        </p:grpSpPr>
        <p:sp>
          <p:nvSpPr>
            <p:cNvPr id="50" name="Flowchart: Terminator 49"/>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lowchart: Terminator 51"/>
            <p:cNvSpPr/>
            <p:nvPr/>
          </p:nvSpPr>
          <p:spPr>
            <a:xfrm>
              <a:off x="7353301"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4" name="Group 63"/>
          <p:cNvGrpSpPr/>
          <p:nvPr/>
        </p:nvGrpSpPr>
        <p:grpSpPr>
          <a:xfrm>
            <a:off x="1877592" y="5134231"/>
            <a:ext cx="8436817" cy="400110"/>
            <a:chOff x="971550" y="5134231"/>
            <a:chExt cx="8436817" cy="400110"/>
          </a:xfrm>
        </p:grpSpPr>
        <p:sp>
          <p:nvSpPr>
            <p:cNvPr id="62" name="TextBox 61"/>
            <p:cNvSpPr txBox="1"/>
            <p:nvPr/>
          </p:nvSpPr>
          <p:spPr>
            <a:xfrm>
              <a:off x="971550" y="5134231"/>
              <a:ext cx="2211918" cy="400110"/>
            </a:xfrm>
            <a:prstGeom prst="rect">
              <a:avLst/>
            </a:prstGeom>
            <a:noFill/>
          </p:spPr>
          <p:txBody>
            <a:bodyPr wrap="square" rtlCol="0">
              <a:spAutoFit/>
            </a:bodyPr>
            <a:lstStyle/>
            <a:p>
              <a:r>
                <a:rPr lang="fr-FR" sz="2000" dirty="0" smtClean="0">
                  <a:solidFill>
                    <a:schemeClr val="bg1"/>
                  </a:solidFill>
                  <a:latin typeface="Rockwell" panose="02060603020205020403" pitchFamily="18" charset="0"/>
                </a:rPr>
                <a:t>CHELABI</a:t>
              </a:r>
              <a:r>
                <a:rPr lang="fr-FR" sz="2000" dirty="0" smtClean="0">
                  <a:solidFill>
                    <a:schemeClr val="bg1"/>
                  </a:solidFill>
                </a:rPr>
                <a:t> </a:t>
              </a:r>
              <a:r>
                <a:rPr lang="fr-FR" sz="2000" dirty="0" smtClean="0">
                  <a:solidFill>
                    <a:schemeClr val="bg1"/>
                  </a:solidFill>
                  <a:latin typeface="Myriad Condensed Web" panose="020B0506030403020204" pitchFamily="34" charset="0"/>
                </a:rPr>
                <a:t>ZAKARYA</a:t>
              </a:r>
              <a:endParaRPr lang="en-GB" sz="2000" dirty="0">
                <a:solidFill>
                  <a:schemeClr val="bg1"/>
                </a:solidFill>
                <a:latin typeface="Myriad Condensed Web" panose="020B0506030403020204" pitchFamily="34" charset="0"/>
              </a:endParaRPr>
            </a:p>
          </p:txBody>
        </p:sp>
        <p:sp>
          <p:nvSpPr>
            <p:cNvPr id="63" name="TextBox 62"/>
            <p:cNvSpPr txBox="1"/>
            <p:nvPr/>
          </p:nvSpPr>
          <p:spPr>
            <a:xfrm>
              <a:off x="7196449" y="5134231"/>
              <a:ext cx="2211918" cy="400110"/>
            </a:xfrm>
            <a:prstGeom prst="rect">
              <a:avLst/>
            </a:prstGeom>
            <a:noFill/>
          </p:spPr>
          <p:txBody>
            <a:bodyPr wrap="square" rtlCol="0">
              <a:spAutoFit/>
            </a:bodyPr>
            <a:lstStyle/>
            <a:p>
              <a:r>
                <a:rPr lang="fr-FR" sz="2000" dirty="0" smtClean="0">
                  <a:solidFill>
                    <a:schemeClr val="bg1"/>
                  </a:solidFill>
                  <a:latin typeface="Rockwell" panose="02060603020205020403" pitchFamily="18" charset="0"/>
                </a:rPr>
                <a:t>ALLOUACHE</a:t>
              </a:r>
              <a:r>
                <a:rPr lang="fr-FR" sz="2000" dirty="0" smtClean="0">
                  <a:solidFill>
                    <a:schemeClr val="bg1"/>
                  </a:solidFill>
                </a:rPr>
                <a:t> </a:t>
              </a:r>
              <a:r>
                <a:rPr lang="fr-FR" sz="2000" dirty="0" smtClean="0">
                  <a:solidFill>
                    <a:schemeClr val="bg1"/>
                  </a:solidFill>
                  <a:latin typeface="Myriad Condensed Web" panose="020B0506030403020204" pitchFamily="34" charset="0"/>
                </a:rPr>
                <a:t>SAID</a:t>
              </a:r>
              <a:endParaRPr lang="en-GB" sz="2000" dirty="0">
                <a:solidFill>
                  <a:schemeClr val="bg1"/>
                </a:solidFill>
                <a:latin typeface="Myriad Condensed Web" panose="020B0506030403020204" pitchFamily="34" charset="0"/>
              </a:endParaRPr>
            </a:p>
          </p:txBody>
        </p:sp>
      </p:grpSp>
    </p:spTree>
    <p:extLst>
      <p:ext uri="{BB962C8B-B14F-4D97-AF65-F5344CB8AC3E}">
        <p14:creationId xmlns:p14="http://schemas.microsoft.com/office/powerpoint/2010/main" val="50718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1+#ppt_w/2"/>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1+#ppt_w/2"/>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5"/>
            <a:ext cx="8356031" cy="705083"/>
            <a:chOff x="4325287" y="4957194"/>
            <a:chExt cx="4545231"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3883713"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708312"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572499" y="920826"/>
            <a:ext cx="5230599" cy="769441"/>
          </a:xfrm>
          <a:prstGeom prst="rect">
            <a:avLst/>
          </a:prstGeom>
          <a:noFill/>
        </p:spPr>
        <p:txBody>
          <a:bodyPr wrap="none" rtlCol="0">
            <a:spAutoFit/>
          </a:bodyPr>
          <a:lstStyle/>
          <a:p>
            <a:r>
              <a:rPr lang="en-US" sz="4400" b="1" dirty="0" smtClean="0">
                <a:solidFill>
                  <a:schemeClr val="bg1"/>
                </a:solidFill>
                <a:latin typeface="+mj-lt"/>
              </a:rPr>
              <a:t>LA COAGULATION</a:t>
            </a:r>
            <a:endParaRPr lang="en-US" sz="4400" b="1" dirty="0">
              <a:solidFill>
                <a:schemeClr val="bg1"/>
              </a:solidFill>
              <a:latin typeface="+mj-lt"/>
            </a:endParaRPr>
          </a:p>
        </p:txBody>
      </p:sp>
      <p:grpSp>
        <p:nvGrpSpPr>
          <p:cNvPr id="4" name="Group 3"/>
          <p:cNvGrpSpPr/>
          <p:nvPr/>
        </p:nvGrpSpPr>
        <p:grpSpPr>
          <a:xfrm>
            <a:off x="145561" y="1938603"/>
            <a:ext cx="11825691" cy="4841425"/>
            <a:chOff x="145561" y="1843353"/>
            <a:chExt cx="11825691" cy="4841425"/>
          </a:xfrm>
        </p:grpSpPr>
        <p:grpSp>
          <p:nvGrpSpPr>
            <p:cNvPr id="3" name="Group 2"/>
            <p:cNvGrpSpPr/>
            <p:nvPr/>
          </p:nvGrpSpPr>
          <p:grpSpPr>
            <a:xfrm>
              <a:off x="145561" y="4072301"/>
              <a:ext cx="4190220" cy="383528"/>
              <a:chOff x="798252" y="3823388"/>
              <a:chExt cx="4190220" cy="383528"/>
            </a:xfrm>
          </p:grpSpPr>
          <p:grpSp>
            <p:nvGrpSpPr>
              <p:cNvPr id="15" name="Group 14"/>
              <p:cNvGrpSpPr/>
              <p:nvPr/>
            </p:nvGrpSpPr>
            <p:grpSpPr>
              <a:xfrm>
                <a:off x="798252" y="3823388"/>
                <a:ext cx="4190220" cy="383528"/>
                <a:chOff x="4325287" y="4957194"/>
                <a:chExt cx="4190220" cy="383528"/>
              </a:xfrm>
              <a:solidFill>
                <a:schemeClr val="bg1">
                  <a:lumMod val="95000"/>
                </a:schemeClr>
              </a:solidFill>
            </p:grpSpPr>
            <p:sp>
              <p:nvSpPr>
                <p:cNvPr id="17" name="Flowchart: Terminator 16"/>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owchart: Terminator 19"/>
                <p:cNvSpPr/>
                <p:nvPr/>
              </p:nvSpPr>
              <p:spPr>
                <a:xfrm>
                  <a:off x="7353301"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TextBox 15"/>
              <p:cNvSpPr txBox="1"/>
              <p:nvPr/>
            </p:nvSpPr>
            <p:spPr>
              <a:xfrm>
                <a:off x="1884336" y="3845875"/>
                <a:ext cx="2018053" cy="338554"/>
              </a:xfrm>
              <a:prstGeom prst="rect">
                <a:avLst/>
              </a:prstGeom>
              <a:noFill/>
            </p:spPr>
            <p:txBody>
              <a:bodyPr wrap="none" rtlCol="0">
                <a:spAutoFit/>
              </a:bodyPr>
              <a:lstStyle/>
              <a:p>
                <a:r>
                  <a:rPr lang="en-US" sz="1600" b="1" dirty="0" smtClean="0">
                    <a:solidFill>
                      <a:srgbClr val="BC1D2F"/>
                    </a:solidFill>
                    <a:latin typeface="+mj-lt"/>
                  </a:rPr>
                  <a:t>LA COAGULATION</a:t>
                </a:r>
                <a:endParaRPr lang="en-US" sz="1600" b="1" dirty="0">
                  <a:solidFill>
                    <a:srgbClr val="BC1D2F"/>
                  </a:solidFill>
                  <a:latin typeface="+mj-lt"/>
                </a:endParaRPr>
              </a:p>
            </p:txBody>
          </p:sp>
        </p:grpSp>
        <p:pic>
          <p:nvPicPr>
            <p:cNvPr id="21" name="Picture 20"/>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400000"/>
                      </a14:imgEffect>
                      <a14:imgEffect>
                        <a14:brightnessContrast bright="-2000" contrast="6000"/>
                      </a14:imgEffect>
                    </a14:imgLayer>
                  </a14:imgProps>
                </a:ext>
                <a:ext uri="{28A0092B-C50C-407E-A947-70E740481C1C}">
                  <a14:useLocalDpi xmlns:a14="http://schemas.microsoft.com/office/drawing/2010/main" val="0"/>
                </a:ext>
              </a:extLst>
            </a:blip>
            <a:stretch>
              <a:fillRect/>
            </a:stretch>
          </p:blipFill>
          <p:spPr>
            <a:xfrm>
              <a:off x="4633509" y="1843353"/>
              <a:ext cx="7337743" cy="4841425"/>
            </a:xfrm>
            <a:prstGeom prst="rect">
              <a:avLst/>
            </a:prstGeom>
          </p:spPr>
        </p:pic>
      </p:grpSp>
    </p:spTree>
    <p:extLst>
      <p:ext uri="{BB962C8B-B14F-4D97-AF65-F5344CB8AC3E}">
        <p14:creationId xmlns:p14="http://schemas.microsoft.com/office/powerpoint/2010/main" val="2970872412"/>
      </p:ext>
    </p:extLst>
  </p:cSld>
  <p:clrMapOvr>
    <a:masterClrMapping/>
  </p:clrMapOvr>
  <p:transition spd="slow">
    <p:comb/>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5"/>
            <a:ext cx="7999218" cy="705083"/>
            <a:chOff x="4325287" y="4957194"/>
            <a:chExt cx="4351144"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3706264"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514225"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1057336" y="2895247"/>
            <a:ext cx="10211192" cy="1938992"/>
          </a:xfrm>
          <a:prstGeom prst="rect">
            <a:avLst/>
          </a:prstGeom>
        </p:spPr>
        <p:txBody>
          <a:bodyPr wrap="square">
            <a:spAutoFit/>
          </a:bodyPr>
          <a:lstStyle/>
          <a:p>
            <a:pPr algn="just"/>
            <a:r>
              <a:rPr lang="fr-FR" sz="2400" dirty="0" smtClean="0">
                <a:solidFill>
                  <a:schemeClr val="bg1"/>
                </a:solidFill>
                <a:latin typeface="Myriad Condensed Web" panose="020B0506030403020204" pitchFamily="34" charset="0"/>
              </a:rPr>
              <a:t>C’est la dernière phase de l’hémostase, elle intervient après la coagulation pour </a:t>
            </a:r>
            <a:r>
              <a:rPr lang="fr-FR" sz="2400" dirty="0" smtClean="0">
                <a:solidFill>
                  <a:srgbClr val="BC1D2F"/>
                </a:solidFill>
                <a:latin typeface="Myriad Condensed Web" panose="020B0506030403020204" pitchFamily="34" charset="0"/>
              </a:rPr>
              <a:t>éliminer le clou hémostatique </a:t>
            </a:r>
            <a:r>
              <a:rPr lang="fr-FR" sz="2400" dirty="0">
                <a:solidFill>
                  <a:schemeClr val="bg1"/>
                </a:solidFill>
                <a:latin typeface="Myriad Condensed Web" panose="020B0506030403020204" pitchFamily="34" charset="0"/>
              </a:rPr>
              <a:t>formé de fibrine et d'une façon générale tous les dépôts fibrineux qui peuvent se former dans l'organisme quelle que soit leur localisation, elle fait intervenir : </a:t>
            </a:r>
            <a:r>
              <a:rPr lang="fr-FR" sz="2400" dirty="0" smtClean="0">
                <a:solidFill>
                  <a:schemeClr val="bg1"/>
                </a:solidFill>
                <a:latin typeface="Myriad Condensed Web" panose="020B0506030403020204" pitchFamily="34" charset="0"/>
              </a:rPr>
              <a:t>Plasminogène, Monocytes </a:t>
            </a:r>
            <a:r>
              <a:rPr lang="fr-FR" sz="2400" dirty="0">
                <a:solidFill>
                  <a:schemeClr val="bg1"/>
                </a:solidFill>
                <a:latin typeface="Myriad Condensed Web" panose="020B0506030403020204" pitchFamily="34" charset="0"/>
              </a:rPr>
              <a:t>et </a:t>
            </a:r>
            <a:r>
              <a:rPr lang="fr-FR" sz="2400" dirty="0" smtClean="0">
                <a:solidFill>
                  <a:schemeClr val="bg1"/>
                </a:solidFill>
                <a:latin typeface="Myriad Condensed Web" panose="020B0506030403020204" pitchFamily="34" charset="0"/>
              </a:rPr>
              <a:t>cellules endothéliales.</a:t>
            </a:r>
            <a:endParaRPr lang="fr-FR" sz="2400" dirty="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p:txBody>
      </p:sp>
      <p:sp>
        <p:nvSpPr>
          <p:cNvPr id="26" name="TextBox 25"/>
          <p:cNvSpPr txBox="1"/>
          <p:nvPr/>
        </p:nvSpPr>
        <p:spPr>
          <a:xfrm>
            <a:off x="572499" y="920826"/>
            <a:ext cx="4815101" cy="769441"/>
          </a:xfrm>
          <a:prstGeom prst="rect">
            <a:avLst/>
          </a:prstGeom>
          <a:noFill/>
        </p:spPr>
        <p:txBody>
          <a:bodyPr wrap="none" rtlCol="0">
            <a:spAutoFit/>
          </a:bodyPr>
          <a:lstStyle/>
          <a:p>
            <a:r>
              <a:rPr lang="en-US" sz="4400" b="1" dirty="0" smtClean="0">
                <a:solidFill>
                  <a:schemeClr val="bg1"/>
                </a:solidFill>
                <a:latin typeface="+mj-lt"/>
              </a:rPr>
              <a:t>LA FIBRINOLYSE</a:t>
            </a:r>
            <a:endParaRPr lang="en-US" sz="4400" b="1" dirty="0">
              <a:solidFill>
                <a:schemeClr val="bg1"/>
              </a:solidFill>
              <a:latin typeface="+mj-lt"/>
            </a:endParaRPr>
          </a:p>
        </p:txBody>
      </p:sp>
    </p:spTree>
    <p:extLst>
      <p:ext uri="{BB962C8B-B14F-4D97-AF65-F5344CB8AC3E}">
        <p14:creationId xmlns:p14="http://schemas.microsoft.com/office/powerpoint/2010/main" val="3637647842"/>
      </p:ext>
    </p:extLst>
  </p:cSld>
  <p:clrMapOvr>
    <a:masterClrMapping/>
  </p:clrMapOvr>
  <p:transition spd="slow">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9" name="Group 8"/>
          <p:cNvGrpSpPr/>
          <p:nvPr/>
        </p:nvGrpSpPr>
        <p:grpSpPr>
          <a:xfrm>
            <a:off x="1123062" y="2950149"/>
            <a:ext cx="9945876" cy="957705"/>
            <a:chOff x="-2193099" y="953005"/>
            <a:chExt cx="7322372" cy="705083"/>
          </a:xfrm>
        </p:grpSpPr>
        <p:grpSp>
          <p:nvGrpSpPr>
            <p:cNvPr id="10" name="Group 9"/>
            <p:cNvGrpSpPr/>
            <p:nvPr/>
          </p:nvGrpSpPr>
          <p:grpSpPr>
            <a:xfrm>
              <a:off x="-2193099" y="953005"/>
              <a:ext cx="7322372" cy="705083"/>
              <a:chOff x="4325287" y="4957194"/>
              <a:chExt cx="3982976"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TextBox 10"/>
            <p:cNvSpPr txBox="1"/>
            <p:nvPr/>
          </p:nvSpPr>
          <p:spPr>
            <a:xfrm>
              <a:off x="-1856482" y="1022307"/>
              <a:ext cx="6649138" cy="566479"/>
            </a:xfrm>
            <a:prstGeom prst="rect">
              <a:avLst/>
            </a:prstGeom>
            <a:noFill/>
          </p:spPr>
          <p:txBody>
            <a:bodyPr wrap="square" rtlCol="0" anchor="ctr">
              <a:spAutoFit/>
            </a:bodyPr>
            <a:lstStyle/>
            <a:p>
              <a:pPr algn="ctr"/>
              <a:r>
                <a:rPr lang="en-US" sz="4400" b="1" dirty="0" smtClean="0">
                  <a:solidFill>
                    <a:schemeClr val="bg1"/>
                  </a:solidFill>
                  <a:latin typeface="+mj-lt"/>
                </a:rPr>
                <a:t>L’HÉMOPHILIE</a:t>
              </a:r>
              <a:endParaRPr lang="en-US" sz="4400" b="1" dirty="0">
                <a:solidFill>
                  <a:schemeClr val="bg1"/>
                </a:solidFill>
                <a:latin typeface="+mj-lt"/>
              </a:endParaRPr>
            </a:p>
          </p:txBody>
        </p:sp>
      </p:grpSp>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164307" y="2393271"/>
            <a:ext cx="3863387" cy="461665"/>
          </a:xfrm>
          <a:prstGeom prst="rect">
            <a:avLst/>
          </a:prstGeom>
          <a:noFill/>
        </p:spPr>
        <p:txBody>
          <a:bodyPr wrap="square" rtlCol="0" anchor="ctr">
            <a:spAutoFit/>
          </a:bodyPr>
          <a:lstStyle/>
          <a:p>
            <a:pPr algn="ctr"/>
            <a:r>
              <a:rPr lang="en-US" sz="2400" b="1" dirty="0" smtClean="0">
                <a:solidFill>
                  <a:schemeClr val="bg1"/>
                </a:solidFill>
                <a:latin typeface="+mj-lt"/>
              </a:rPr>
              <a:t>PARTIE THÉORIQUE</a:t>
            </a:r>
            <a:endParaRPr lang="en-US" sz="2400" b="1" dirty="0">
              <a:solidFill>
                <a:schemeClr val="bg1"/>
              </a:solidFill>
              <a:latin typeface="+mj-lt"/>
            </a:endParaRPr>
          </a:p>
        </p:txBody>
      </p:sp>
    </p:spTree>
    <p:extLst>
      <p:ext uri="{BB962C8B-B14F-4D97-AF65-F5344CB8AC3E}">
        <p14:creationId xmlns:p14="http://schemas.microsoft.com/office/powerpoint/2010/main" val="3368281801"/>
      </p:ext>
    </p:extLst>
  </p:cSld>
  <p:clrMapOvr>
    <a:masterClrMapping/>
  </p:clrMapOvr>
  <p:transition spd="slow">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5"/>
            <a:ext cx="7999218" cy="705083"/>
            <a:chOff x="4325287" y="4957194"/>
            <a:chExt cx="4351144"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3706264"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514225"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1057336" y="2885722"/>
            <a:ext cx="10211192" cy="1569660"/>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L’hémophilie est une maladie rare, hémorragique héréditaire, constitutionnelle, Il s'agit d'un trouble présent à la naissance et touche presque exclusivement les garçons, il résulte d’un déficit en une protéine de la coagulation. On parle d’hémophilie A, si le facteur déficient est le facteur VIII et d’hémophilie B si c’est le facteur IX.</a:t>
            </a:r>
          </a:p>
        </p:txBody>
      </p:sp>
      <p:sp>
        <p:nvSpPr>
          <p:cNvPr id="26" name="TextBox 25"/>
          <p:cNvSpPr txBox="1"/>
          <p:nvPr/>
        </p:nvSpPr>
        <p:spPr>
          <a:xfrm>
            <a:off x="896338" y="920826"/>
            <a:ext cx="4167423" cy="769441"/>
          </a:xfrm>
          <a:prstGeom prst="rect">
            <a:avLst/>
          </a:prstGeom>
          <a:noFill/>
        </p:spPr>
        <p:txBody>
          <a:bodyPr wrap="none" rtlCol="0">
            <a:spAutoFit/>
          </a:bodyPr>
          <a:lstStyle/>
          <a:p>
            <a:r>
              <a:rPr lang="en-US" sz="4400" b="1" dirty="0">
                <a:solidFill>
                  <a:schemeClr val="bg1"/>
                </a:solidFill>
              </a:rPr>
              <a:t>L’HÉMOPHILIE</a:t>
            </a:r>
          </a:p>
        </p:txBody>
      </p:sp>
    </p:spTree>
    <p:extLst>
      <p:ext uri="{BB962C8B-B14F-4D97-AF65-F5344CB8AC3E}">
        <p14:creationId xmlns:p14="http://schemas.microsoft.com/office/powerpoint/2010/main" val="3859756487"/>
      </p:ext>
    </p:extLst>
  </p:cSld>
  <p:clrMapOvr>
    <a:masterClrMapping/>
  </p:clrMapOvr>
  <p:transition spd="slow">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5"/>
            <a:ext cx="7999218" cy="705083"/>
            <a:chOff x="4325287" y="4957194"/>
            <a:chExt cx="4351144"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3706264"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514225"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896338" y="920826"/>
            <a:ext cx="4701928" cy="769441"/>
          </a:xfrm>
          <a:prstGeom prst="rect">
            <a:avLst/>
          </a:prstGeom>
          <a:noFill/>
        </p:spPr>
        <p:txBody>
          <a:bodyPr wrap="none" rtlCol="0">
            <a:spAutoFit/>
          </a:bodyPr>
          <a:lstStyle/>
          <a:p>
            <a:r>
              <a:rPr lang="en-US" sz="4400" b="1" dirty="0" smtClean="0">
                <a:solidFill>
                  <a:schemeClr val="bg1"/>
                </a:solidFill>
              </a:rPr>
              <a:t>ÉPIDÉMIOLOGIE</a:t>
            </a:r>
            <a:endParaRPr lang="en-US" sz="4400" b="1" dirty="0">
              <a:solidFill>
                <a:schemeClr val="bg1"/>
              </a:solidFill>
            </a:endParaRPr>
          </a:p>
        </p:txBody>
      </p:sp>
      <p:grpSp>
        <p:nvGrpSpPr>
          <p:cNvPr id="20" name="Group 19"/>
          <p:cNvGrpSpPr/>
          <p:nvPr/>
        </p:nvGrpSpPr>
        <p:grpSpPr>
          <a:xfrm>
            <a:off x="1253454" y="1899893"/>
            <a:ext cx="9406270" cy="4644812"/>
            <a:chOff x="593623" y="711928"/>
            <a:chExt cx="11004754" cy="5434144"/>
          </a:xfrm>
          <a:solidFill>
            <a:schemeClr val="bg2"/>
          </a:solidFill>
        </p:grpSpPr>
        <p:sp>
          <p:nvSpPr>
            <p:cNvPr id="21" name="Freeform 5"/>
            <p:cNvSpPr>
              <a:spLocks/>
            </p:cNvSpPr>
            <p:nvPr/>
          </p:nvSpPr>
          <p:spPr bwMode="auto">
            <a:xfrm>
              <a:off x="6119766" y="4752269"/>
              <a:ext cx="387934" cy="389468"/>
            </a:xfrm>
            <a:custGeom>
              <a:avLst/>
              <a:gdLst>
                <a:gd name="T0" fmla="*/ 40 w 107"/>
                <a:gd name="T1" fmla="*/ 102 h 107"/>
                <a:gd name="T2" fmla="*/ 44 w 107"/>
                <a:gd name="T3" fmla="*/ 99 h 107"/>
                <a:gd name="T4" fmla="*/ 49 w 107"/>
                <a:gd name="T5" fmla="*/ 105 h 107"/>
                <a:gd name="T6" fmla="*/ 60 w 107"/>
                <a:gd name="T7" fmla="*/ 105 h 107"/>
                <a:gd name="T8" fmla="*/ 65 w 107"/>
                <a:gd name="T9" fmla="*/ 100 h 107"/>
                <a:gd name="T10" fmla="*/ 65 w 107"/>
                <a:gd name="T11" fmla="*/ 44 h 107"/>
                <a:gd name="T12" fmla="*/ 74 w 107"/>
                <a:gd name="T13" fmla="*/ 41 h 107"/>
                <a:gd name="T14" fmla="*/ 74 w 107"/>
                <a:gd name="T15" fmla="*/ 12 h 107"/>
                <a:gd name="T16" fmla="*/ 81 w 107"/>
                <a:gd name="T17" fmla="*/ 11 h 107"/>
                <a:gd name="T18" fmla="*/ 91 w 107"/>
                <a:gd name="T19" fmla="*/ 8 h 107"/>
                <a:gd name="T20" fmla="*/ 95 w 107"/>
                <a:gd name="T21" fmla="*/ 11 h 107"/>
                <a:gd name="T22" fmla="*/ 101 w 107"/>
                <a:gd name="T23" fmla="*/ 8 h 107"/>
                <a:gd name="T24" fmla="*/ 107 w 107"/>
                <a:gd name="T25" fmla="*/ 7 h 107"/>
                <a:gd name="T26" fmla="*/ 106 w 107"/>
                <a:gd name="T27" fmla="*/ 5 h 107"/>
                <a:gd name="T28" fmla="*/ 89 w 107"/>
                <a:gd name="T29" fmla="*/ 6 h 107"/>
                <a:gd name="T30" fmla="*/ 76 w 107"/>
                <a:gd name="T31" fmla="*/ 7 h 107"/>
                <a:gd name="T32" fmla="*/ 57 w 107"/>
                <a:gd name="T33" fmla="*/ 7 h 107"/>
                <a:gd name="T34" fmla="*/ 54 w 107"/>
                <a:gd name="T35" fmla="*/ 4 h 107"/>
                <a:gd name="T36" fmla="*/ 25 w 107"/>
                <a:gd name="T37" fmla="*/ 4 h 107"/>
                <a:gd name="T38" fmla="*/ 18 w 107"/>
                <a:gd name="T39" fmla="*/ 2 h 107"/>
                <a:gd name="T40" fmla="*/ 10 w 107"/>
                <a:gd name="T41" fmla="*/ 1 h 107"/>
                <a:gd name="T42" fmla="*/ 6 w 107"/>
                <a:gd name="T43" fmla="*/ 0 h 107"/>
                <a:gd name="T44" fmla="*/ 3 w 107"/>
                <a:gd name="T45" fmla="*/ 2 h 107"/>
                <a:gd name="T46" fmla="*/ 0 w 107"/>
                <a:gd name="T47" fmla="*/ 2 h 107"/>
                <a:gd name="T48" fmla="*/ 5 w 107"/>
                <a:gd name="T49" fmla="*/ 13 h 107"/>
                <a:gd name="T50" fmla="*/ 13 w 107"/>
                <a:gd name="T51" fmla="*/ 31 h 107"/>
                <a:gd name="T52" fmla="*/ 22 w 107"/>
                <a:gd name="T53" fmla="*/ 48 h 107"/>
                <a:gd name="T54" fmla="*/ 22 w 107"/>
                <a:gd name="T55" fmla="*/ 62 h 107"/>
                <a:gd name="T56" fmla="*/ 25 w 107"/>
                <a:gd name="T57" fmla="*/ 76 h 107"/>
                <a:gd name="T58" fmla="*/ 31 w 107"/>
                <a:gd name="T59" fmla="*/ 96 h 107"/>
                <a:gd name="T60" fmla="*/ 36 w 107"/>
                <a:gd name="T61" fmla="*/ 103 h 107"/>
                <a:gd name="T62" fmla="*/ 40 w 107"/>
                <a:gd name="T63" fmla="*/ 10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7" h="107">
                  <a:moveTo>
                    <a:pt x="40" y="102"/>
                  </a:moveTo>
                  <a:cubicBezTo>
                    <a:pt x="40" y="100"/>
                    <a:pt x="43" y="97"/>
                    <a:pt x="44" y="99"/>
                  </a:cubicBezTo>
                  <a:cubicBezTo>
                    <a:pt x="46" y="102"/>
                    <a:pt x="45" y="105"/>
                    <a:pt x="49" y="105"/>
                  </a:cubicBezTo>
                  <a:cubicBezTo>
                    <a:pt x="52" y="105"/>
                    <a:pt x="59" y="107"/>
                    <a:pt x="60" y="105"/>
                  </a:cubicBezTo>
                  <a:cubicBezTo>
                    <a:pt x="61" y="104"/>
                    <a:pt x="65" y="102"/>
                    <a:pt x="65" y="100"/>
                  </a:cubicBezTo>
                  <a:cubicBezTo>
                    <a:pt x="65" y="97"/>
                    <a:pt x="65" y="46"/>
                    <a:pt x="65" y="44"/>
                  </a:cubicBezTo>
                  <a:cubicBezTo>
                    <a:pt x="65" y="42"/>
                    <a:pt x="74" y="44"/>
                    <a:pt x="74" y="41"/>
                  </a:cubicBezTo>
                  <a:cubicBezTo>
                    <a:pt x="74" y="38"/>
                    <a:pt x="74" y="12"/>
                    <a:pt x="74" y="12"/>
                  </a:cubicBezTo>
                  <a:cubicBezTo>
                    <a:pt x="74" y="12"/>
                    <a:pt x="80" y="11"/>
                    <a:pt x="81" y="11"/>
                  </a:cubicBezTo>
                  <a:cubicBezTo>
                    <a:pt x="83" y="10"/>
                    <a:pt x="89" y="7"/>
                    <a:pt x="91" y="8"/>
                  </a:cubicBezTo>
                  <a:cubicBezTo>
                    <a:pt x="92" y="9"/>
                    <a:pt x="94" y="13"/>
                    <a:pt x="95" y="11"/>
                  </a:cubicBezTo>
                  <a:cubicBezTo>
                    <a:pt x="96" y="10"/>
                    <a:pt x="99" y="8"/>
                    <a:pt x="101" y="8"/>
                  </a:cubicBezTo>
                  <a:cubicBezTo>
                    <a:pt x="103" y="8"/>
                    <a:pt x="105" y="7"/>
                    <a:pt x="107" y="7"/>
                  </a:cubicBezTo>
                  <a:cubicBezTo>
                    <a:pt x="107" y="6"/>
                    <a:pt x="106" y="5"/>
                    <a:pt x="106" y="5"/>
                  </a:cubicBezTo>
                  <a:cubicBezTo>
                    <a:pt x="106" y="3"/>
                    <a:pt x="91" y="5"/>
                    <a:pt x="89" y="6"/>
                  </a:cubicBezTo>
                  <a:cubicBezTo>
                    <a:pt x="86" y="7"/>
                    <a:pt x="78" y="8"/>
                    <a:pt x="76" y="7"/>
                  </a:cubicBezTo>
                  <a:cubicBezTo>
                    <a:pt x="73" y="6"/>
                    <a:pt x="57" y="7"/>
                    <a:pt x="57" y="7"/>
                  </a:cubicBezTo>
                  <a:cubicBezTo>
                    <a:pt x="54" y="4"/>
                    <a:pt x="54" y="4"/>
                    <a:pt x="54" y="4"/>
                  </a:cubicBezTo>
                  <a:cubicBezTo>
                    <a:pt x="54" y="4"/>
                    <a:pt x="28" y="4"/>
                    <a:pt x="25" y="4"/>
                  </a:cubicBezTo>
                  <a:cubicBezTo>
                    <a:pt x="22" y="4"/>
                    <a:pt x="20" y="3"/>
                    <a:pt x="18" y="2"/>
                  </a:cubicBezTo>
                  <a:cubicBezTo>
                    <a:pt x="15" y="0"/>
                    <a:pt x="13" y="0"/>
                    <a:pt x="10" y="1"/>
                  </a:cubicBezTo>
                  <a:cubicBezTo>
                    <a:pt x="7" y="3"/>
                    <a:pt x="8" y="0"/>
                    <a:pt x="6" y="0"/>
                  </a:cubicBezTo>
                  <a:cubicBezTo>
                    <a:pt x="4" y="0"/>
                    <a:pt x="3" y="2"/>
                    <a:pt x="3" y="2"/>
                  </a:cubicBezTo>
                  <a:cubicBezTo>
                    <a:pt x="0" y="2"/>
                    <a:pt x="0" y="2"/>
                    <a:pt x="0" y="2"/>
                  </a:cubicBezTo>
                  <a:cubicBezTo>
                    <a:pt x="0" y="5"/>
                    <a:pt x="2" y="10"/>
                    <a:pt x="5" y="13"/>
                  </a:cubicBezTo>
                  <a:cubicBezTo>
                    <a:pt x="8" y="17"/>
                    <a:pt x="11" y="25"/>
                    <a:pt x="13" y="31"/>
                  </a:cubicBezTo>
                  <a:cubicBezTo>
                    <a:pt x="15" y="37"/>
                    <a:pt x="20" y="44"/>
                    <a:pt x="22" y="48"/>
                  </a:cubicBezTo>
                  <a:cubicBezTo>
                    <a:pt x="23" y="53"/>
                    <a:pt x="21" y="59"/>
                    <a:pt x="22" y="62"/>
                  </a:cubicBezTo>
                  <a:cubicBezTo>
                    <a:pt x="23" y="65"/>
                    <a:pt x="24" y="70"/>
                    <a:pt x="25" y="76"/>
                  </a:cubicBezTo>
                  <a:cubicBezTo>
                    <a:pt x="26" y="81"/>
                    <a:pt x="26" y="92"/>
                    <a:pt x="31" y="96"/>
                  </a:cubicBezTo>
                  <a:cubicBezTo>
                    <a:pt x="33" y="98"/>
                    <a:pt x="34" y="100"/>
                    <a:pt x="36" y="103"/>
                  </a:cubicBezTo>
                  <a:cubicBezTo>
                    <a:pt x="38" y="103"/>
                    <a:pt x="40" y="103"/>
                    <a:pt x="40" y="10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22" name="Freeform 6"/>
            <p:cNvSpPr>
              <a:spLocks/>
            </p:cNvSpPr>
            <p:nvPr/>
          </p:nvSpPr>
          <p:spPr bwMode="auto">
            <a:xfrm>
              <a:off x="6507700" y="4709336"/>
              <a:ext cx="242268" cy="210068"/>
            </a:xfrm>
            <a:custGeom>
              <a:avLst/>
              <a:gdLst>
                <a:gd name="T0" fmla="*/ 45 w 67"/>
                <a:gd name="T1" fmla="*/ 3 h 58"/>
                <a:gd name="T2" fmla="*/ 43 w 67"/>
                <a:gd name="T3" fmla="*/ 0 h 58"/>
                <a:gd name="T4" fmla="*/ 36 w 67"/>
                <a:gd name="T5" fmla="*/ 0 h 58"/>
                <a:gd name="T6" fmla="*/ 32 w 67"/>
                <a:gd name="T7" fmla="*/ 4 h 58"/>
                <a:gd name="T8" fmla="*/ 24 w 67"/>
                <a:gd name="T9" fmla="*/ 10 h 58"/>
                <a:gd name="T10" fmla="*/ 15 w 67"/>
                <a:gd name="T11" fmla="*/ 20 h 58"/>
                <a:gd name="T12" fmla="*/ 4 w 67"/>
                <a:gd name="T13" fmla="*/ 18 h 58"/>
                <a:gd name="T14" fmla="*/ 0 w 67"/>
                <a:gd name="T15" fmla="*/ 19 h 58"/>
                <a:gd name="T16" fmla="*/ 5 w 67"/>
                <a:gd name="T17" fmla="*/ 23 h 58"/>
                <a:gd name="T18" fmla="*/ 9 w 67"/>
                <a:gd name="T19" fmla="*/ 34 h 58"/>
                <a:gd name="T20" fmla="*/ 18 w 67"/>
                <a:gd name="T21" fmla="*/ 39 h 58"/>
                <a:gd name="T22" fmla="*/ 21 w 67"/>
                <a:gd name="T23" fmla="*/ 46 h 58"/>
                <a:gd name="T24" fmla="*/ 27 w 67"/>
                <a:gd name="T25" fmla="*/ 52 h 58"/>
                <a:gd name="T26" fmla="*/ 33 w 67"/>
                <a:gd name="T27" fmla="*/ 55 h 58"/>
                <a:gd name="T28" fmla="*/ 41 w 67"/>
                <a:gd name="T29" fmla="*/ 57 h 58"/>
                <a:gd name="T30" fmla="*/ 51 w 67"/>
                <a:gd name="T31" fmla="*/ 58 h 58"/>
                <a:gd name="T32" fmla="*/ 59 w 67"/>
                <a:gd name="T33" fmla="*/ 50 h 58"/>
                <a:gd name="T34" fmla="*/ 61 w 67"/>
                <a:gd name="T35" fmla="*/ 42 h 58"/>
                <a:gd name="T36" fmla="*/ 66 w 67"/>
                <a:gd name="T37" fmla="*/ 35 h 58"/>
                <a:gd name="T38" fmla="*/ 63 w 67"/>
                <a:gd name="T39" fmla="*/ 29 h 58"/>
                <a:gd name="T40" fmla="*/ 66 w 67"/>
                <a:gd name="T41" fmla="*/ 22 h 58"/>
                <a:gd name="T42" fmla="*/ 65 w 67"/>
                <a:gd name="T43" fmla="*/ 9 h 58"/>
                <a:gd name="T44" fmla="*/ 56 w 67"/>
                <a:gd name="T45" fmla="*/ 5 h 58"/>
                <a:gd name="T46" fmla="*/ 45 w 67"/>
                <a:gd name="T47"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7" h="58">
                  <a:moveTo>
                    <a:pt x="45" y="3"/>
                  </a:moveTo>
                  <a:cubicBezTo>
                    <a:pt x="43" y="0"/>
                    <a:pt x="43" y="0"/>
                    <a:pt x="43" y="0"/>
                  </a:cubicBezTo>
                  <a:cubicBezTo>
                    <a:pt x="36" y="0"/>
                    <a:pt x="36" y="0"/>
                    <a:pt x="36" y="0"/>
                  </a:cubicBezTo>
                  <a:cubicBezTo>
                    <a:pt x="32" y="1"/>
                    <a:pt x="32" y="3"/>
                    <a:pt x="32" y="4"/>
                  </a:cubicBezTo>
                  <a:cubicBezTo>
                    <a:pt x="32" y="6"/>
                    <a:pt x="27" y="9"/>
                    <a:pt x="24" y="10"/>
                  </a:cubicBezTo>
                  <a:cubicBezTo>
                    <a:pt x="21" y="11"/>
                    <a:pt x="17" y="19"/>
                    <a:pt x="15" y="20"/>
                  </a:cubicBezTo>
                  <a:cubicBezTo>
                    <a:pt x="13" y="21"/>
                    <a:pt x="6" y="18"/>
                    <a:pt x="4" y="18"/>
                  </a:cubicBezTo>
                  <a:cubicBezTo>
                    <a:pt x="3" y="18"/>
                    <a:pt x="2" y="18"/>
                    <a:pt x="0" y="19"/>
                  </a:cubicBezTo>
                  <a:cubicBezTo>
                    <a:pt x="1" y="21"/>
                    <a:pt x="4" y="23"/>
                    <a:pt x="5" y="23"/>
                  </a:cubicBezTo>
                  <a:cubicBezTo>
                    <a:pt x="6" y="23"/>
                    <a:pt x="7" y="32"/>
                    <a:pt x="9" y="34"/>
                  </a:cubicBezTo>
                  <a:cubicBezTo>
                    <a:pt x="12" y="35"/>
                    <a:pt x="18" y="38"/>
                    <a:pt x="18" y="39"/>
                  </a:cubicBezTo>
                  <a:cubicBezTo>
                    <a:pt x="18" y="41"/>
                    <a:pt x="21" y="43"/>
                    <a:pt x="21" y="46"/>
                  </a:cubicBezTo>
                  <a:cubicBezTo>
                    <a:pt x="21" y="48"/>
                    <a:pt x="25" y="52"/>
                    <a:pt x="27" y="52"/>
                  </a:cubicBezTo>
                  <a:cubicBezTo>
                    <a:pt x="33" y="51"/>
                    <a:pt x="33" y="54"/>
                    <a:pt x="33" y="55"/>
                  </a:cubicBezTo>
                  <a:cubicBezTo>
                    <a:pt x="33" y="57"/>
                    <a:pt x="40" y="55"/>
                    <a:pt x="41" y="57"/>
                  </a:cubicBezTo>
                  <a:cubicBezTo>
                    <a:pt x="42" y="58"/>
                    <a:pt x="49" y="58"/>
                    <a:pt x="51" y="58"/>
                  </a:cubicBezTo>
                  <a:cubicBezTo>
                    <a:pt x="54" y="56"/>
                    <a:pt x="58" y="52"/>
                    <a:pt x="59" y="50"/>
                  </a:cubicBezTo>
                  <a:cubicBezTo>
                    <a:pt x="61" y="47"/>
                    <a:pt x="60" y="43"/>
                    <a:pt x="61" y="42"/>
                  </a:cubicBezTo>
                  <a:cubicBezTo>
                    <a:pt x="63" y="41"/>
                    <a:pt x="67" y="36"/>
                    <a:pt x="66" y="35"/>
                  </a:cubicBezTo>
                  <a:cubicBezTo>
                    <a:pt x="64" y="35"/>
                    <a:pt x="66" y="31"/>
                    <a:pt x="63" y="29"/>
                  </a:cubicBezTo>
                  <a:cubicBezTo>
                    <a:pt x="61" y="27"/>
                    <a:pt x="66" y="26"/>
                    <a:pt x="66" y="22"/>
                  </a:cubicBezTo>
                  <a:cubicBezTo>
                    <a:pt x="65" y="18"/>
                    <a:pt x="66" y="9"/>
                    <a:pt x="65" y="9"/>
                  </a:cubicBezTo>
                  <a:cubicBezTo>
                    <a:pt x="64" y="8"/>
                    <a:pt x="59" y="7"/>
                    <a:pt x="56" y="5"/>
                  </a:cubicBezTo>
                  <a:cubicBezTo>
                    <a:pt x="52" y="3"/>
                    <a:pt x="45" y="3"/>
                    <a:pt x="45" y="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23" name="Freeform 7"/>
            <p:cNvSpPr>
              <a:spLocks/>
            </p:cNvSpPr>
            <p:nvPr/>
          </p:nvSpPr>
          <p:spPr bwMode="auto">
            <a:xfrm>
              <a:off x="6355900" y="4778336"/>
              <a:ext cx="271400" cy="294400"/>
            </a:xfrm>
            <a:custGeom>
              <a:avLst/>
              <a:gdLst>
                <a:gd name="T0" fmla="*/ 69 w 75"/>
                <a:gd name="T1" fmla="*/ 33 h 81"/>
                <a:gd name="T2" fmla="*/ 63 w 75"/>
                <a:gd name="T3" fmla="*/ 27 h 81"/>
                <a:gd name="T4" fmla="*/ 60 w 75"/>
                <a:gd name="T5" fmla="*/ 20 h 81"/>
                <a:gd name="T6" fmla="*/ 51 w 75"/>
                <a:gd name="T7" fmla="*/ 15 h 81"/>
                <a:gd name="T8" fmla="*/ 47 w 75"/>
                <a:gd name="T9" fmla="*/ 4 h 81"/>
                <a:gd name="T10" fmla="*/ 42 w 75"/>
                <a:gd name="T11" fmla="*/ 0 h 81"/>
                <a:gd name="T12" fmla="*/ 36 w 75"/>
                <a:gd name="T13" fmla="*/ 1 h 81"/>
                <a:gd name="T14" fmla="*/ 30 w 75"/>
                <a:gd name="T15" fmla="*/ 4 h 81"/>
                <a:gd name="T16" fmla="*/ 26 w 75"/>
                <a:gd name="T17" fmla="*/ 1 h 81"/>
                <a:gd name="T18" fmla="*/ 16 w 75"/>
                <a:gd name="T19" fmla="*/ 4 h 81"/>
                <a:gd name="T20" fmla="*/ 9 w 75"/>
                <a:gd name="T21" fmla="*/ 5 h 81"/>
                <a:gd name="T22" fmla="*/ 9 w 75"/>
                <a:gd name="T23" fmla="*/ 34 h 81"/>
                <a:gd name="T24" fmla="*/ 0 w 75"/>
                <a:gd name="T25" fmla="*/ 37 h 81"/>
                <a:gd name="T26" fmla="*/ 0 w 75"/>
                <a:gd name="T27" fmla="*/ 62 h 81"/>
                <a:gd name="T28" fmla="*/ 4 w 75"/>
                <a:gd name="T29" fmla="*/ 64 h 81"/>
                <a:gd name="T30" fmla="*/ 7 w 75"/>
                <a:gd name="T31" fmla="*/ 74 h 81"/>
                <a:gd name="T32" fmla="*/ 5 w 75"/>
                <a:gd name="T33" fmla="*/ 76 h 81"/>
                <a:gd name="T34" fmla="*/ 7 w 75"/>
                <a:gd name="T35" fmla="*/ 80 h 81"/>
                <a:gd name="T36" fmla="*/ 15 w 75"/>
                <a:gd name="T37" fmla="*/ 79 h 81"/>
                <a:gd name="T38" fmla="*/ 23 w 75"/>
                <a:gd name="T39" fmla="*/ 70 h 81"/>
                <a:gd name="T40" fmla="*/ 28 w 75"/>
                <a:gd name="T41" fmla="*/ 66 h 81"/>
                <a:gd name="T42" fmla="*/ 38 w 75"/>
                <a:gd name="T43" fmla="*/ 69 h 81"/>
                <a:gd name="T44" fmla="*/ 46 w 75"/>
                <a:gd name="T45" fmla="*/ 65 h 81"/>
                <a:gd name="T46" fmla="*/ 50 w 75"/>
                <a:gd name="T47" fmla="*/ 59 h 81"/>
                <a:gd name="T48" fmla="*/ 57 w 75"/>
                <a:gd name="T49" fmla="*/ 54 h 81"/>
                <a:gd name="T50" fmla="*/ 60 w 75"/>
                <a:gd name="T51" fmla="*/ 48 h 81"/>
                <a:gd name="T52" fmla="*/ 67 w 75"/>
                <a:gd name="T53" fmla="*/ 43 h 81"/>
                <a:gd name="T54" fmla="*/ 72 w 75"/>
                <a:gd name="T55" fmla="*/ 40 h 81"/>
                <a:gd name="T56" fmla="*/ 75 w 75"/>
                <a:gd name="T57" fmla="*/ 36 h 81"/>
                <a:gd name="T58" fmla="*/ 75 w 75"/>
                <a:gd name="T59" fmla="*/ 36 h 81"/>
                <a:gd name="T60" fmla="*/ 69 w 75"/>
                <a:gd name="T61"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81">
                  <a:moveTo>
                    <a:pt x="69" y="33"/>
                  </a:moveTo>
                  <a:cubicBezTo>
                    <a:pt x="67" y="33"/>
                    <a:pt x="63" y="29"/>
                    <a:pt x="63" y="27"/>
                  </a:cubicBezTo>
                  <a:cubicBezTo>
                    <a:pt x="63" y="24"/>
                    <a:pt x="60" y="22"/>
                    <a:pt x="60" y="20"/>
                  </a:cubicBezTo>
                  <a:cubicBezTo>
                    <a:pt x="60" y="19"/>
                    <a:pt x="54" y="16"/>
                    <a:pt x="51" y="15"/>
                  </a:cubicBezTo>
                  <a:cubicBezTo>
                    <a:pt x="49" y="13"/>
                    <a:pt x="48" y="4"/>
                    <a:pt x="47" y="4"/>
                  </a:cubicBezTo>
                  <a:cubicBezTo>
                    <a:pt x="46" y="4"/>
                    <a:pt x="43" y="2"/>
                    <a:pt x="42" y="0"/>
                  </a:cubicBezTo>
                  <a:cubicBezTo>
                    <a:pt x="40" y="0"/>
                    <a:pt x="38" y="1"/>
                    <a:pt x="36" y="1"/>
                  </a:cubicBezTo>
                  <a:cubicBezTo>
                    <a:pt x="34" y="1"/>
                    <a:pt x="31" y="3"/>
                    <a:pt x="30" y="4"/>
                  </a:cubicBezTo>
                  <a:cubicBezTo>
                    <a:pt x="29" y="6"/>
                    <a:pt x="27" y="2"/>
                    <a:pt x="26" y="1"/>
                  </a:cubicBezTo>
                  <a:cubicBezTo>
                    <a:pt x="24" y="0"/>
                    <a:pt x="18" y="3"/>
                    <a:pt x="16" y="4"/>
                  </a:cubicBezTo>
                  <a:cubicBezTo>
                    <a:pt x="15" y="4"/>
                    <a:pt x="9" y="5"/>
                    <a:pt x="9" y="5"/>
                  </a:cubicBezTo>
                  <a:cubicBezTo>
                    <a:pt x="9" y="5"/>
                    <a:pt x="9" y="31"/>
                    <a:pt x="9" y="34"/>
                  </a:cubicBezTo>
                  <a:cubicBezTo>
                    <a:pt x="9" y="37"/>
                    <a:pt x="0" y="35"/>
                    <a:pt x="0" y="37"/>
                  </a:cubicBezTo>
                  <a:cubicBezTo>
                    <a:pt x="0" y="38"/>
                    <a:pt x="0" y="50"/>
                    <a:pt x="0" y="62"/>
                  </a:cubicBezTo>
                  <a:cubicBezTo>
                    <a:pt x="2" y="63"/>
                    <a:pt x="4" y="63"/>
                    <a:pt x="4" y="64"/>
                  </a:cubicBezTo>
                  <a:cubicBezTo>
                    <a:pt x="5" y="67"/>
                    <a:pt x="7" y="72"/>
                    <a:pt x="7" y="74"/>
                  </a:cubicBezTo>
                  <a:cubicBezTo>
                    <a:pt x="6" y="75"/>
                    <a:pt x="5" y="74"/>
                    <a:pt x="5" y="76"/>
                  </a:cubicBezTo>
                  <a:cubicBezTo>
                    <a:pt x="5" y="77"/>
                    <a:pt x="4" y="80"/>
                    <a:pt x="7" y="80"/>
                  </a:cubicBezTo>
                  <a:cubicBezTo>
                    <a:pt x="9" y="80"/>
                    <a:pt x="13" y="81"/>
                    <a:pt x="15" y="79"/>
                  </a:cubicBezTo>
                  <a:cubicBezTo>
                    <a:pt x="17" y="77"/>
                    <a:pt x="22" y="73"/>
                    <a:pt x="23" y="70"/>
                  </a:cubicBezTo>
                  <a:cubicBezTo>
                    <a:pt x="23" y="68"/>
                    <a:pt x="24" y="63"/>
                    <a:pt x="28" y="66"/>
                  </a:cubicBezTo>
                  <a:cubicBezTo>
                    <a:pt x="33" y="69"/>
                    <a:pt x="33" y="69"/>
                    <a:pt x="38" y="69"/>
                  </a:cubicBezTo>
                  <a:cubicBezTo>
                    <a:pt x="44" y="69"/>
                    <a:pt x="45" y="69"/>
                    <a:pt x="46" y="65"/>
                  </a:cubicBezTo>
                  <a:cubicBezTo>
                    <a:pt x="47" y="62"/>
                    <a:pt x="46" y="59"/>
                    <a:pt x="50" y="59"/>
                  </a:cubicBezTo>
                  <a:cubicBezTo>
                    <a:pt x="53" y="59"/>
                    <a:pt x="57" y="56"/>
                    <a:pt x="57" y="54"/>
                  </a:cubicBezTo>
                  <a:cubicBezTo>
                    <a:pt x="57" y="52"/>
                    <a:pt x="58" y="48"/>
                    <a:pt x="60" y="48"/>
                  </a:cubicBezTo>
                  <a:cubicBezTo>
                    <a:pt x="62" y="48"/>
                    <a:pt x="67" y="46"/>
                    <a:pt x="67" y="43"/>
                  </a:cubicBezTo>
                  <a:cubicBezTo>
                    <a:pt x="68" y="41"/>
                    <a:pt x="71" y="42"/>
                    <a:pt x="72" y="40"/>
                  </a:cubicBezTo>
                  <a:cubicBezTo>
                    <a:pt x="73" y="40"/>
                    <a:pt x="74" y="38"/>
                    <a:pt x="75" y="36"/>
                  </a:cubicBezTo>
                  <a:cubicBezTo>
                    <a:pt x="75" y="36"/>
                    <a:pt x="75" y="36"/>
                    <a:pt x="75" y="36"/>
                  </a:cubicBezTo>
                  <a:cubicBezTo>
                    <a:pt x="75" y="35"/>
                    <a:pt x="75" y="32"/>
                    <a:pt x="69" y="3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24" name="Freeform 8"/>
            <p:cNvSpPr>
              <a:spLocks/>
            </p:cNvSpPr>
            <p:nvPr/>
          </p:nvSpPr>
          <p:spPr bwMode="auto">
            <a:xfrm>
              <a:off x="6677901" y="5032870"/>
              <a:ext cx="39866" cy="50600"/>
            </a:xfrm>
            <a:custGeom>
              <a:avLst/>
              <a:gdLst>
                <a:gd name="T0" fmla="*/ 5 w 11"/>
                <a:gd name="T1" fmla="*/ 0 h 14"/>
                <a:gd name="T2" fmla="*/ 0 w 11"/>
                <a:gd name="T3" fmla="*/ 6 h 14"/>
                <a:gd name="T4" fmla="*/ 5 w 11"/>
                <a:gd name="T5" fmla="*/ 14 h 14"/>
                <a:gd name="T6" fmla="*/ 9 w 11"/>
                <a:gd name="T7" fmla="*/ 12 h 14"/>
                <a:gd name="T8" fmla="*/ 11 w 11"/>
                <a:gd name="T9" fmla="*/ 10 h 14"/>
                <a:gd name="T10" fmla="*/ 10 w 11"/>
                <a:gd name="T11" fmla="*/ 2 h 14"/>
                <a:gd name="T12" fmla="*/ 5 w 1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1" h="14">
                  <a:moveTo>
                    <a:pt x="5" y="0"/>
                  </a:moveTo>
                  <a:cubicBezTo>
                    <a:pt x="3" y="0"/>
                    <a:pt x="0" y="5"/>
                    <a:pt x="0" y="6"/>
                  </a:cubicBezTo>
                  <a:cubicBezTo>
                    <a:pt x="0" y="7"/>
                    <a:pt x="2" y="14"/>
                    <a:pt x="5" y="14"/>
                  </a:cubicBezTo>
                  <a:cubicBezTo>
                    <a:pt x="7" y="14"/>
                    <a:pt x="9" y="14"/>
                    <a:pt x="9" y="12"/>
                  </a:cubicBezTo>
                  <a:cubicBezTo>
                    <a:pt x="10" y="11"/>
                    <a:pt x="10" y="10"/>
                    <a:pt x="11" y="10"/>
                  </a:cubicBezTo>
                  <a:cubicBezTo>
                    <a:pt x="11" y="8"/>
                    <a:pt x="10" y="4"/>
                    <a:pt x="10" y="2"/>
                  </a:cubicBezTo>
                  <a:cubicBezTo>
                    <a:pt x="9" y="1"/>
                    <a:pt x="7" y="0"/>
                    <a:pt x="5" y="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25" name="Freeform 9"/>
            <p:cNvSpPr>
              <a:spLocks/>
            </p:cNvSpPr>
            <p:nvPr/>
          </p:nvSpPr>
          <p:spPr bwMode="auto">
            <a:xfrm>
              <a:off x="6565968" y="5118736"/>
              <a:ext cx="69000" cy="73600"/>
            </a:xfrm>
            <a:custGeom>
              <a:avLst/>
              <a:gdLst>
                <a:gd name="T0" fmla="*/ 14 w 19"/>
                <a:gd name="T1" fmla="*/ 2 h 20"/>
                <a:gd name="T2" fmla="*/ 5 w 19"/>
                <a:gd name="T3" fmla="*/ 5 h 20"/>
                <a:gd name="T4" fmla="*/ 0 w 19"/>
                <a:gd name="T5" fmla="*/ 13 h 20"/>
                <a:gd name="T6" fmla="*/ 5 w 19"/>
                <a:gd name="T7" fmla="*/ 20 h 20"/>
                <a:gd name="T8" fmla="*/ 9 w 19"/>
                <a:gd name="T9" fmla="*/ 20 h 20"/>
                <a:gd name="T10" fmla="*/ 11 w 19"/>
                <a:gd name="T11" fmla="*/ 16 h 20"/>
                <a:gd name="T12" fmla="*/ 16 w 19"/>
                <a:gd name="T13" fmla="*/ 14 h 20"/>
                <a:gd name="T14" fmla="*/ 19 w 19"/>
                <a:gd name="T15" fmla="*/ 8 h 20"/>
                <a:gd name="T16" fmla="*/ 14 w 1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0">
                  <a:moveTo>
                    <a:pt x="14" y="2"/>
                  </a:moveTo>
                  <a:cubicBezTo>
                    <a:pt x="13" y="0"/>
                    <a:pt x="6" y="3"/>
                    <a:pt x="5" y="5"/>
                  </a:cubicBezTo>
                  <a:cubicBezTo>
                    <a:pt x="4" y="7"/>
                    <a:pt x="0" y="13"/>
                    <a:pt x="0" y="13"/>
                  </a:cubicBezTo>
                  <a:cubicBezTo>
                    <a:pt x="5" y="20"/>
                    <a:pt x="5" y="20"/>
                    <a:pt x="5" y="20"/>
                  </a:cubicBezTo>
                  <a:cubicBezTo>
                    <a:pt x="9" y="20"/>
                    <a:pt x="9" y="20"/>
                    <a:pt x="9" y="20"/>
                  </a:cubicBezTo>
                  <a:cubicBezTo>
                    <a:pt x="9" y="20"/>
                    <a:pt x="10" y="18"/>
                    <a:pt x="11" y="16"/>
                  </a:cubicBezTo>
                  <a:cubicBezTo>
                    <a:pt x="12" y="14"/>
                    <a:pt x="16" y="16"/>
                    <a:pt x="16" y="14"/>
                  </a:cubicBezTo>
                  <a:cubicBezTo>
                    <a:pt x="16" y="12"/>
                    <a:pt x="19" y="10"/>
                    <a:pt x="19" y="8"/>
                  </a:cubicBezTo>
                  <a:cubicBezTo>
                    <a:pt x="19" y="6"/>
                    <a:pt x="15" y="4"/>
                    <a:pt x="14" y="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27" name="Freeform 10"/>
            <p:cNvSpPr>
              <a:spLocks noEditPoints="1"/>
            </p:cNvSpPr>
            <p:nvPr/>
          </p:nvSpPr>
          <p:spPr bwMode="auto">
            <a:xfrm>
              <a:off x="6250100" y="4908670"/>
              <a:ext cx="489134" cy="432401"/>
            </a:xfrm>
            <a:custGeom>
              <a:avLst/>
              <a:gdLst>
                <a:gd name="T0" fmla="*/ 129 w 135"/>
                <a:gd name="T1" fmla="*/ 44 h 119"/>
                <a:gd name="T2" fmla="*/ 129 w 135"/>
                <a:gd name="T3" fmla="*/ 44 h 119"/>
                <a:gd name="T4" fmla="*/ 127 w 135"/>
                <a:gd name="T5" fmla="*/ 46 h 119"/>
                <a:gd name="T6" fmla="*/ 123 w 135"/>
                <a:gd name="T7" fmla="*/ 48 h 119"/>
                <a:gd name="T8" fmla="*/ 118 w 135"/>
                <a:gd name="T9" fmla="*/ 40 h 119"/>
                <a:gd name="T10" fmla="*/ 123 w 135"/>
                <a:gd name="T11" fmla="*/ 34 h 119"/>
                <a:gd name="T12" fmla="*/ 128 w 135"/>
                <a:gd name="T13" fmla="*/ 36 h 119"/>
                <a:gd name="T14" fmla="*/ 128 w 135"/>
                <a:gd name="T15" fmla="*/ 35 h 119"/>
                <a:gd name="T16" fmla="*/ 127 w 135"/>
                <a:gd name="T17" fmla="*/ 19 h 119"/>
                <a:gd name="T18" fmla="*/ 122 w 135"/>
                <a:gd name="T19" fmla="*/ 4 h 119"/>
                <a:gd name="T20" fmla="*/ 112 w 135"/>
                <a:gd name="T21" fmla="*/ 2 h 119"/>
                <a:gd name="T22" fmla="*/ 104 w 135"/>
                <a:gd name="T23" fmla="*/ 0 h 119"/>
                <a:gd name="T24" fmla="*/ 101 w 135"/>
                <a:gd name="T25" fmla="*/ 4 h 119"/>
                <a:gd name="T26" fmla="*/ 96 w 135"/>
                <a:gd name="T27" fmla="*/ 7 h 119"/>
                <a:gd name="T28" fmla="*/ 89 w 135"/>
                <a:gd name="T29" fmla="*/ 12 h 119"/>
                <a:gd name="T30" fmla="*/ 86 w 135"/>
                <a:gd name="T31" fmla="*/ 18 h 119"/>
                <a:gd name="T32" fmla="*/ 79 w 135"/>
                <a:gd name="T33" fmla="*/ 23 h 119"/>
                <a:gd name="T34" fmla="*/ 75 w 135"/>
                <a:gd name="T35" fmla="*/ 29 h 119"/>
                <a:gd name="T36" fmla="*/ 67 w 135"/>
                <a:gd name="T37" fmla="*/ 33 h 119"/>
                <a:gd name="T38" fmla="*/ 57 w 135"/>
                <a:gd name="T39" fmla="*/ 30 h 119"/>
                <a:gd name="T40" fmla="*/ 52 w 135"/>
                <a:gd name="T41" fmla="*/ 34 h 119"/>
                <a:gd name="T42" fmla="*/ 44 w 135"/>
                <a:gd name="T43" fmla="*/ 43 h 119"/>
                <a:gd name="T44" fmla="*/ 36 w 135"/>
                <a:gd name="T45" fmla="*/ 44 h 119"/>
                <a:gd name="T46" fmla="*/ 34 w 135"/>
                <a:gd name="T47" fmla="*/ 40 h 119"/>
                <a:gd name="T48" fmla="*/ 36 w 135"/>
                <a:gd name="T49" fmla="*/ 38 h 119"/>
                <a:gd name="T50" fmla="*/ 33 w 135"/>
                <a:gd name="T51" fmla="*/ 28 h 119"/>
                <a:gd name="T52" fmla="*/ 29 w 135"/>
                <a:gd name="T53" fmla="*/ 26 h 119"/>
                <a:gd name="T54" fmla="*/ 29 w 135"/>
                <a:gd name="T55" fmla="*/ 57 h 119"/>
                <a:gd name="T56" fmla="*/ 24 w 135"/>
                <a:gd name="T57" fmla="*/ 62 h 119"/>
                <a:gd name="T58" fmla="*/ 13 w 135"/>
                <a:gd name="T59" fmla="*/ 62 h 119"/>
                <a:gd name="T60" fmla="*/ 8 w 135"/>
                <a:gd name="T61" fmla="*/ 56 h 119"/>
                <a:gd name="T62" fmla="*/ 4 w 135"/>
                <a:gd name="T63" fmla="*/ 59 h 119"/>
                <a:gd name="T64" fmla="*/ 0 w 135"/>
                <a:gd name="T65" fmla="*/ 60 h 119"/>
                <a:gd name="T66" fmla="*/ 6 w 135"/>
                <a:gd name="T67" fmla="*/ 73 h 119"/>
                <a:gd name="T68" fmla="*/ 14 w 135"/>
                <a:gd name="T69" fmla="*/ 90 h 119"/>
                <a:gd name="T70" fmla="*/ 14 w 135"/>
                <a:gd name="T71" fmla="*/ 98 h 119"/>
                <a:gd name="T72" fmla="*/ 15 w 135"/>
                <a:gd name="T73" fmla="*/ 105 h 119"/>
                <a:gd name="T74" fmla="*/ 17 w 135"/>
                <a:gd name="T75" fmla="*/ 112 h 119"/>
                <a:gd name="T76" fmla="*/ 21 w 135"/>
                <a:gd name="T77" fmla="*/ 114 h 119"/>
                <a:gd name="T78" fmla="*/ 25 w 135"/>
                <a:gd name="T79" fmla="*/ 117 h 119"/>
                <a:gd name="T80" fmla="*/ 31 w 135"/>
                <a:gd name="T81" fmla="*/ 117 h 119"/>
                <a:gd name="T82" fmla="*/ 41 w 135"/>
                <a:gd name="T83" fmla="*/ 114 h 119"/>
                <a:gd name="T84" fmla="*/ 48 w 135"/>
                <a:gd name="T85" fmla="*/ 111 h 119"/>
                <a:gd name="T86" fmla="*/ 61 w 135"/>
                <a:gd name="T87" fmla="*/ 111 h 119"/>
                <a:gd name="T88" fmla="*/ 70 w 135"/>
                <a:gd name="T89" fmla="*/ 110 h 119"/>
                <a:gd name="T90" fmla="*/ 75 w 135"/>
                <a:gd name="T91" fmla="*/ 109 h 119"/>
                <a:gd name="T92" fmla="*/ 82 w 135"/>
                <a:gd name="T93" fmla="*/ 107 h 119"/>
                <a:gd name="T94" fmla="*/ 99 w 135"/>
                <a:gd name="T95" fmla="*/ 96 h 119"/>
                <a:gd name="T96" fmla="*/ 119 w 135"/>
                <a:gd name="T97" fmla="*/ 71 h 119"/>
                <a:gd name="T98" fmla="*/ 131 w 135"/>
                <a:gd name="T99" fmla="*/ 58 h 119"/>
                <a:gd name="T100" fmla="*/ 135 w 135"/>
                <a:gd name="T101" fmla="*/ 44 h 119"/>
                <a:gd name="T102" fmla="*/ 129 w 135"/>
                <a:gd name="T103" fmla="*/ 44 h 119"/>
                <a:gd name="T104" fmla="*/ 103 w 135"/>
                <a:gd name="T105" fmla="*/ 72 h 119"/>
                <a:gd name="T106" fmla="*/ 98 w 135"/>
                <a:gd name="T107" fmla="*/ 74 h 119"/>
                <a:gd name="T108" fmla="*/ 96 w 135"/>
                <a:gd name="T109" fmla="*/ 78 h 119"/>
                <a:gd name="T110" fmla="*/ 92 w 135"/>
                <a:gd name="T111" fmla="*/ 78 h 119"/>
                <a:gd name="T112" fmla="*/ 87 w 135"/>
                <a:gd name="T113" fmla="*/ 71 h 119"/>
                <a:gd name="T114" fmla="*/ 92 w 135"/>
                <a:gd name="T115" fmla="*/ 63 h 119"/>
                <a:gd name="T116" fmla="*/ 101 w 135"/>
                <a:gd name="T117" fmla="*/ 60 h 119"/>
                <a:gd name="T118" fmla="*/ 106 w 135"/>
                <a:gd name="T119" fmla="*/ 66 h 119"/>
                <a:gd name="T120" fmla="*/ 103 w 135"/>
                <a:gd name="T121" fmla="*/ 7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119">
                  <a:moveTo>
                    <a:pt x="129" y="44"/>
                  </a:moveTo>
                  <a:cubicBezTo>
                    <a:pt x="129" y="44"/>
                    <a:pt x="129" y="44"/>
                    <a:pt x="129" y="44"/>
                  </a:cubicBezTo>
                  <a:cubicBezTo>
                    <a:pt x="128" y="44"/>
                    <a:pt x="128" y="45"/>
                    <a:pt x="127" y="46"/>
                  </a:cubicBezTo>
                  <a:cubicBezTo>
                    <a:pt x="127" y="48"/>
                    <a:pt x="125" y="48"/>
                    <a:pt x="123" y="48"/>
                  </a:cubicBezTo>
                  <a:cubicBezTo>
                    <a:pt x="120" y="48"/>
                    <a:pt x="118" y="41"/>
                    <a:pt x="118" y="40"/>
                  </a:cubicBezTo>
                  <a:cubicBezTo>
                    <a:pt x="118" y="39"/>
                    <a:pt x="121" y="34"/>
                    <a:pt x="123" y="34"/>
                  </a:cubicBezTo>
                  <a:cubicBezTo>
                    <a:pt x="125" y="34"/>
                    <a:pt x="127" y="35"/>
                    <a:pt x="128" y="36"/>
                  </a:cubicBezTo>
                  <a:cubicBezTo>
                    <a:pt x="128" y="36"/>
                    <a:pt x="128" y="35"/>
                    <a:pt x="128" y="35"/>
                  </a:cubicBezTo>
                  <a:cubicBezTo>
                    <a:pt x="128" y="34"/>
                    <a:pt x="130" y="21"/>
                    <a:pt x="127" y="19"/>
                  </a:cubicBezTo>
                  <a:cubicBezTo>
                    <a:pt x="125" y="18"/>
                    <a:pt x="123" y="5"/>
                    <a:pt x="122" y="4"/>
                  </a:cubicBezTo>
                  <a:cubicBezTo>
                    <a:pt x="121" y="2"/>
                    <a:pt x="113" y="3"/>
                    <a:pt x="112" y="2"/>
                  </a:cubicBezTo>
                  <a:cubicBezTo>
                    <a:pt x="111" y="0"/>
                    <a:pt x="104" y="2"/>
                    <a:pt x="104" y="0"/>
                  </a:cubicBezTo>
                  <a:cubicBezTo>
                    <a:pt x="103" y="2"/>
                    <a:pt x="102" y="4"/>
                    <a:pt x="101" y="4"/>
                  </a:cubicBezTo>
                  <a:cubicBezTo>
                    <a:pt x="100" y="6"/>
                    <a:pt x="97" y="5"/>
                    <a:pt x="96" y="7"/>
                  </a:cubicBezTo>
                  <a:cubicBezTo>
                    <a:pt x="96" y="10"/>
                    <a:pt x="91" y="12"/>
                    <a:pt x="89" y="12"/>
                  </a:cubicBezTo>
                  <a:cubicBezTo>
                    <a:pt x="87" y="12"/>
                    <a:pt x="86" y="16"/>
                    <a:pt x="86" y="18"/>
                  </a:cubicBezTo>
                  <a:cubicBezTo>
                    <a:pt x="86" y="20"/>
                    <a:pt x="82" y="23"/>
                    <a:pt x="79" y="23"/>
                  </a:cubicBezTo>
                  <a:cubicBezTo>
                    <a:pt x="75" y="23"/>
                    <a:pt x="76" y="26"/>
                    <a:pt x="75" y="29"/>
                  </a:cubicBezTo>
                  <a:cubicBezTo>
                    <a:pt x="74" y="33"/>
                    <a:pt x="73" y="33"/>
                    <a:pt x="67" y="33"/>
                  </a:cubicBezTo>
                  <a:cubicBezTo>
                    <a:pt x="62" y="33"/>
                    <a:pt x="62" y="33"/>
                    <a:pt x="57" y="30"/>
                  </a:cubicBezTo>
                  <a:cubicBezTo>
                    <a:pt x="53" y="27"/>
                    <a:pt x="52" y="32"/>
                    <a:pt x="52" y="34"/>
                  </a:cubicBezTo>
                  <a:cubicBezTo>
                    <a:pt x="51" y="37"/>
                    <a:pt x="46" y="41"/>
                    <a:pt x="44" y="43"/>
                  </a:cubicBezTo>
                  <a:cubicBezTo>
                    <a:pt x="42" y="45"/>
                    <a:pt x="38" y="44"/>
                    <a:pt x="36" y="44"/>
                  </a:cubicBezTo>
                  <a:cubicBezTo>
                    <a:pt x="33" y="44"/>
                    <a:pt x="34" y="41"/>
                    <a:pt x="34" y="40"/>
                  </a:cubicBezTo>
                  <a:cubicBezTo>
                    <a:pt x="34" y="38"/>
                    <a:pt x="35" y="39"/>
                    <a:pt x="36" y="38"/>
                  </a:cubicBezTo>
                  <a:cubicBezTo>
                    <a:pt x="36" y="36"/>
                    <a:pt x="34" y="31"/>
                    <a:pt x="33" y="28"/>
                  </a:cubicBezTo>
                  <a:cubicBezTo>
                    <a:pt x="33" y="27"/>
                    <a:pt x="31" y="27"/>
                    <a:pt x="29" y="26"/>
                  </a:cubicBezTo>
                  <a:cubicBezTo>
                    <a:pt x="29" y="40"/>
                    <a:pt x="29" y="55"/>
                    <a:pt x="29" y="57"/>
                  </a:cubicBezTo>
                  <a:cubicBezTo>
                    <a:pt x="29" y="59"/>
                    <a:pt x="25" y="61"/>
                    <a:pt x="24" y="62"/>
                  </a:cubicBezTo>
                  <a:cubicBezTo>
                    <a:pt x="23" y="64"/>
                    <a:pt x="16" y="62"/>
                    <a:pt x="13" y="62"/>
                  </a:cubicBezTo>
                  <a:cubicBezTo>
                    <a:pt x="9" y="62"/>
                    <a:pt x="10" y="59"/>
                    <a:pt x="8" y="56"/>
                  </a:cubicBezTo>
                  <a:cubicBezTo>
                    <a:pt x="7" y="54"/>
                    <a:pt x="4" y="57"/>
                    <a:pt x="4" y="59"/>
                  </a:cubicBezTo>
                  <a:cubicBezTo>
                    <a:pt x="4" y="60"/>
                    <a:pt x="2" y="60"/>
                    <a:pt x="0" y="60"/>
                  </a:cubicBezTo>
                  <a:cubicBezTo>
                    <a:pt x="3" y="64"/>
                    <a:pt x="5" y="69"/>
                    <a:pt x="6" y="73"/>
                  </a:cubicBezTo>
                  <a:cubicBezTo>
                    <a:pt x="8" y="80"/>
                    <a:pt x="13" y="86"/>
                    <a:pt x="14" y="90"/>
                  </a:cubicBezTo>
                  <a:cubicBezTo>
                    <a:pt x="16" y="94"/>
                    <a:pt x="17" y="97"/>
                    <a:pt x="14" y="98"/>
                  </a:cubicBezTo>
                  <a:cubicBezTo>
                    <a:pt x="12" y="98"/>
                    <a:pt x="12" y="100"/>
                    <a:pt x="15" y="105"/>
                  </a:cubicBezTo>
                  <a:cubicBezTo>
                    <a:pt x="17" y="109"/>
                    <a:pt x="15" y="111"/>
                    <a:pt x="17" y="112"/>
                  </a:cubicBezTo>
                  <a:cubicBezTo>
                    <a:pt x="20" y="112"/>
                    <a:pt x="19" y="114"/>
                    <a:pt x="21" y="114"/>
                  </a:cubicBezTo>
                  <a:cubicBezTo>
                    <a:pt x="23" y="114"/>
                    <a:pt x="24" y="116"/>
                    <a:pt x="25" y="117"/>
                  </a:cubicBezTo>
                  <a:cubicBezTo>
                    <a:pt x="27" y="119"/>
                    <a:pt x="29" y="119"/>
                    <a:pt x="31" y="117"/>
                  </a:cubicBezTo>
                  <a:cubicBezTo>
                    <a:pt x="32" y="115"/>
                    <a:pt x="36" y="114"/>
                    <a:pt x="41" y="114"/>
                  </a:cubicBezTo>
                  <a:cubicBezTo>
                    <a:pt x="45" y="114"/>
                    <a:pt x="44" y="113"/>
                    <a:pt x="48" y="111"/>
                  </a:cubicBezTo>
                  <a:cubicBezTo>
                    <a:pt x="53" y="110"/>
                    <a:pt x="58" y="110"/>
                    <a:pt x="61" y="111"/>
                  </a:cubicBezTo>
                  <a:cubicBezTo>
                    <a:pt x="65" y="113"/>
                    <a:pt x="68" y="111"/>
                    <a:pt x="70" y="110"/>
                  </a:cubicBezTo>
                  <a:cubicBezTo>
                    <a:pt x="71" y="109"/>
                    <a:pt x="75" y="112"/>
                    <a:pt x="75" y="109"/>
                  </a:cubicBezTo>
                  <a:cubicBezTo>
                    <a:pt x="75" y="106"/>
                    <a:pt x="79" y="107"/>
                    <a:pt x="82" y="107"/>
                  </a:cubicBezTo>
                  <a:cubicBezTo>
                    <a:pt x="85" y="107"/>
                    <a:pt x="93" y="102"/>
                    <a:pt x="99" y="96"/>
                  </a:cubicBezTo>
                  <a:cubicBezTo>
                    <a:pt x="105" y="90"/>
                    <a:pt x="116" y="77"/>
                    <a:pt x="119" y="71"/>
                  </a:cubicBezTo>
                  <a:cubicBezTo>
                    <a:pt x="123" y="65"/>
                    <a:pt x="128" y="60"/>
                    <a:pt x="131" y="58"/>
                  </a:cubicBezTo>
                  <a:cubicBezTo>
                    <a:pt x="133" y="56"/>
                    <a:pt x="135" y="49"/>
                    <a:pt x="135" y="44"/>
                  </a:cubicBezTo>
                  <a:cubicBezTo>
                    <a:pt x="132" y="44"/>
                    <a:pt x="129" y="44"/>
                    <a:pt x="129" y="44"/>
                  </a:cubicBezTo>
                  <a:close/>
                  <a:moveTo>
                    <a:pt x="103" y="72"/>
                  </a:moveTo>
                  <a:cubicBezTo>
                    <a:pt x="103" y="74"/>
                    <a:pt x="99" y="72"/>
                    <a:pt x="98" y="74"/>
                  </a:cubicBezTo>
                  <a:cubicBezTo>
                    <a:pt x="97" y="76"/>
                    <a:pt x="96" y="78"/>
                    <a:pt x="96" y="78"/>
                  </a:cubicBezTo>
                  <a:cubicBezTo>
                    <a:pt x="92" y="78"/>
                    <a:pt x="92" y="78"/>
                    <a:pt x="92" y="78"/>
                  </a:cubicBezTo>
                  <a:cubicBezTo>
                    <a:pt x="87" y="71"/>
                    <a:pt x="87" y="71"/>
                    <a:pt x="87" y="71"/>
                  </a:cubicBezTo>
                  <a:cubicBezTo>
                    <a:pt x="87" y="71"/>
                    <a:pt x="91" y="65"/>
                    <a:pt x="92" y="63"/>
                  </a:cubicBezTo>
                  <a:cubicBezTo>
                    <a:pt x="93" y="61"/>
                    <a:pt x="100" y="58"/>
                    <a:pt x="101" y="60"/>
                  </a:cubicBezTo>
                  <a:cubicBezTo>
                    <a:pt x="102" y="62"/>
                    <a:pt x="106" y="64"/>
                    <a:pt x="106" y="66"/>
                  </a:cubicBezTo>
                  <a:cubicBezTo>
                    <a:pt x="106" y="68"/>
                    <a:pt x="103" y="70"/>
                    <a:pt x="103" y="7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28" name="Freeform 11"/>
            <p:cNvSpPr>
              <a:spLocks/>
            </p:cNvSpPr>
            <p:nvPr/>
          </p:nvSpPr>
          <p:spPr bwMode="auto">
            <a:xfrm>
              <a:off x="6119766" y="4404202"/>
              <a:ext cx="358800" cy="377200"/>
            </a:xfrm>
            <a:custGeom>
              <a:avLst/>
              <a:gdLst>
                <a:gd name="T0" fmla="*/ 6 w 99"/>
                <a:gd name="T1" fmla="*/ 96 h 104"/>
                <a:gd name="T2" fmla="*/ 10 w 99"/>
                <a:gd name="T3" fmla="*/ 97 h 104"/>
                <a:gd name="T4" fmla="*/ 18 w 99"/>
                <a:gd name="T5" fmla="*/ 98 h 104"/>
                <a:gd name="T6" fmla="*/ 25 w 99"/>
                <a:gd name="T7" fmla="*/ 100 h 104"/>
                <a:gd name="T8" fmla="*/ 54 w 99"/>
                <a:gd name="T9" fmla="*/ 100 h 104"/>
                <a:gd name="T10" fmla="*/ 57 w 99"/>
                <a:gd name="T11" fmla="*/ 103 h 104"/>
                <a:gd name="T12" fmla="*/ 76 w 99"/>
                <a:gd name="T13" fmla="*/ 103 h 104"/>
                <a:gd name="T14" fmla="*/ 89 w 99"/>
                <a:gd name="T15" fmla="*/ 102 h 104"/>
                <a:gd name="T16" fmla="*/ 91 w 99"/>
                <a:gd name="T17" fmla="*/ 101 h 104"/>
                <a:gd name="T18" fmla="*/ 81 w 99"/>
                <a:gd name="T19" fmla="*/ 88 h 104"/>
                <a:gd name="T20" fmla="*/ 82 w 99"/>
                <a:gd name="T21" fmla="*/ 60 h 104"/>
                <a:gd name="T22" fmla="*/ 95 w 99"/>
                <a:gd name="T23" fmla="*/ 61 h 104"/>
                <a:gd name="T24" fmla="*/ 97 w 99"/>
                <a:gd name="T25" fmla="*/ 59 h 104"/>
                <a:gd name="T26" fmla="*/ 99 w 99"/>
                <a:gd name="T27" fmla="*/ 42 h 104"/>
                <a:gd name="T28" fmla="*/ 96 w 99"/>
                <a:gd name="T29" fmla="*/ 42 h 104"/>
                <a:gd name="T30" fmla="*/ 89 w 99"/>
                <a:gd name="T31" fmla="*/ 43 h 104"/>
                <a:gd name="T32" fmla="*/ 84 w 99"/>
                <a:gd name="T33" fmla="*/ 45 h 104"/>
                <a:gd name="T34" fmla="*/ 84 w 99"/>
                <a:gd name="T35" fmla="*/ 38 h 104"/>
                <a:gd name="T36" fmla="*/ 80 w 99"/>
                <a:gd name="T37" fmla="*/ 31 h 104"/>
                <a:gd name="T38" fmla="*/ 81 w 99"/>
                <a:gd name="T39" fmla="*/ 19 h 104"/>
                <a:gd name="T40" fmla="*/ 80 w 99"/>
                <a:gd name="T41" fmla="*/ 13 h 104"/>
                <a:gd name="T42" fmla="*/ 74 w 99"/>
                <a:gd name="T43" fmla="*/ 12 h 104"/>
                <a:gd name="T44" fmla="*/ 70 w 99"/>
                <a:gd name="T45" fmla="*/ 10 h 104"/>
                <a:gd name="T46" fmla="*/ 64 w 99"/>
                <a:gd name="T47" fmla="*/ 10 h 104"/>
                <a:gd name="T48" fmla="*/ 60 w 99"/>
                <a:gd name="T49" fmla="*/ 17 h 104"/>
                <a:gd name="T50" fmla="*/ 50 w 99"/>
                <a:gd name="T51" fmla="*/ 19 h 104"/>
                <a:gd name="T52" fmla="*/ 43 w 99"/>
                <a:gd name="T53" fmla="*/ 13 h 104"/>
                <a:gd name="T54" fmla="*/ 40 w 99"/>
                <a:gd name="T55" fmla="*/ 7 h 104"/>
                <a:gd name="T56" fmla="*/ 39 w 99"/>
                <a:gd name="T57" fmla="*/ 0 h 104"/>
                <a:gd name="T58" fmla="*/ 11 w 99"/>
                <a:gd name="T59" fmla="*/ 0 h 104"/>
                <a:gd name="T60" fmla="*/ 7 w 99"/>
                <a:gd name="T61" fmla="*/ 3 h 104"/>
                <a:gd name="T62" fmla="*/ 14 w 99"/>
                <a:gd name="T63" fmla="*/ 20 h 104"/>
                <a:gd name="T64" fmla="*/ 13 w 99"/>
                <a:gd name="T65" fmla="*/ 29 h 104"/>
                <a:gd name="T66" fmla="*/ 18 w 99"/>
                <a:gd name="T67" fmla="*/ 47 h 104"/>
                <a:gd name="T68" fmla="*/ 12 w 99"/>
                <a:gd name="T69" fmla="*/ 59 h 104"/>
                <a:gd name="T70" fmla="*/ 6 w 99"/>
                <a:gd name="T71" fmla="*/ 75 h 104"/>
                <a:gd name="T72" fmla="*/ 1 w 99"/>
                <a:gd name="T73" fmla="*/ 87 h 104"/>
                <a:gd name="T74" fmla="*/ 0 w 99"/>
                <a:gd name="T75" fmla="*/ 98 h 104"/>
                <a:gd name="T76" fmla="*/ 0 w 99"/>
                <a:gd name="T77" fmla="*/ 98 h 104"/>
                <a:gd name="T78" fmla="*/ 3 w 99"/>
                <a:gd name="T79" fmla="*/ 98 h 104"/>
                <a:gd name="T80" fmla="*/ 6 w 99"/>
                <a:gd name="T81"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9" h="104">
                  <a:moveTo>
                    <a:pt x="6" y="96"/>
                  </a:moveTo>
                  <a:cubicBezTo>
                    <a:pt x="8" y="96"/>
                    <a:pt x="7" y="99"/>
                    <a:pt x="10" y="97"/>
                  </a:cubicBezTo>
                  <a:cubicBezTo>
                    <a:pt x="13" y="96"/>
                    <a:pt x="15" y="96"/>
                    <a:pt x="18" y="98"/>
                  </a:cubicBezTo>
                  <a:cubicBezTo>
                    <a:pt x="20" y="99"/>
                    <a:pt x="22" y="100"/>
                    <a:pt x="25" y="100"/>
                  </a:cubicBezTo>
                  <a:cubicBezTo>
                    <a:pt x="28" y="100"/>
                    <a:pt x="54" y="100"/>
                    <a:pt x="54" y="100"/>
                  </a:cubicBezTo>
                  <a:cubicBezTo>
                    <a:pt x="57" y="103"/>
                    <a:pt x="57" y="103"/>
                    <a:pt x="57" y="103"/>
                  </a:cubicBezTo>
                  <a:cubicBezTo>
                    <a:pt x="57" y="103"/>
                    <a:pt x="73" y="102"/>
                    <a:pt x="76" y="103"/>
                  </a:cubicBezTo>
                  <a:cubicBezTo>
                    <a:pt x="78" y="104"/>
                    <a:pt x="86" y="103"/>
                    <a:pt x="89" y="102"/>
                  </a:cubicBezTo>
                  <a:cubicBezTo>
                    <a:pt x="89" y="102"/>
                    <a:pt x="90" y="102"/>
                    <a:pt x="91" y="101"/>
                  </a:cubicBezTo>
                  <a:cubicBezTo>
                    <a:pt x="81" y="88"/>
                    <a:pt x="81" y="88"/>
                    <a:pt x="81" y="88"/>
                  </a:cubicBezTo>
                  <a:cubicBezTo>
                    <a:pt x="82" y="60"/>
                    <a:pt x="82" y="60"/>
                    <a:pt x="82" y="60"/>
                  </a:cubicBezTo>
                  <a:cubicBezTo>
                    <a:pt x="95" y="61"/>
                    <a:pt x="95" y="61"/>
                    <a:pt x="95" y="61"/>
                  </a:cubicBezTo>
                  <a:cubicBezTo>
                    <a:pt x="97" y="59"/>
                    <a:pt x="97" y="59"/>
                    <a:pt x="97" y="59"/>
                  </a:cubicBezTo>
                  <a:cubicBezTo>
                    <a:pt x="99" y="42"/>
                    <a:pt x="99" y="42"/>
                    <a:pt x="99" y="42"/>
                  </a:cubicBezTo>
                  <a:cubicBezTo>
                    <a:pt x="98" y="42"/>
                    <a:pt x="97" y="41"/>
                    <a:pt x="96" y="42"/>
                  </a:cubicBezTo>
                  <a:cubicBezTo>
                    <a:pt x="94" y="43"/>
                    <a:pt x="92" y="43"/>
                    <a:pt x="89" y="43"/>
                  </a:cubicBezTo>
                  <a:cubicBezTo>
                    <a:pt x="86" y="43"/>
                    <a:pt x="86" y="45"/>
                    <a:pt x="84" y="45"/>
                  </a:cubicBezTo>
                  <a:cubicBezTo>
                    <a:pt x="83" y="44"/>
                    <a:pt x="84" y="40"/>
                    <a:pt x="84" y="38"/>
                  </a:cubicBezTo>
                  <a:cubicBezTo>
                    <a:pt x="85" y="36"/>
                    <a:pt x="82" y="33"/>
                    <a:pt x="80" y="31"/>
                  </a:cubicBezTo>
                  <a:cubicBezTo>
                    <a:pt x="79" y="30"/>
                    <a:pt x="83" y="20"/>
                    <a:pt x="81" y="19"/>
                  </a:cubicBezTo>
                  <a:cubicBezTo>
                    <a:pt x="80" y="18"/>
                    <a:pt x="80" y="15"/>
                    <a:pt x="80" y="13"/>
                  </a:cubicBezTo>
                  <a:cubicBezTo>
                    <a:pt x="80" y="10"/>
                    <a:pt x="78" y="12"/>
                    <a:pt x="74" y="12"/>
                  </a:cubicBezTo>
                  <a:cubicBezTo>
                    <a:pt x="71" y="12"/>
                    <a:pt x="70" y="10"/>
                    <a:pt x="70" y="10"/>
                  </a:cubicBezTo>
                  <a:cubicBezTo>
                    <a:pt x="70" y="10"/>
                    <a:pt x="66" y="9"/>
                    <a:pt x="64" y="10"/>
                  </a:cubicBezTo>
                  <a:cubicBezTo>
                    <a:pt x="61" y="11"/>
                    <a:pt x="62" y="17"/>
                    <a:pt x="60" y="17"/>
                  </a:cubicBezTo>
                  <a:cubicBezTo>
                    <a:pt x="59" y="17"/>
                    <a:pt x="54" y="17"/>
                    <a:pt x="50" y="19"/>
                  </a:cubicBezTo>
                  <a:cubicBezTo>
                    <a:pt x="47" y="20"/>
                    <a:pt x="45" y="18"/>
                    <a:pt x="43" y="13"/>
                  </a:cubicBezTo>
                  <a:cubicBezTo>
                    <a:pt x="42" y="9"/>
                    <a:pt x="39" y="10"/>
                    <a:pt x="40" y="7"/>
                  </a:cubicBezTo>
                  <a:cubicBezTo>
                    <a:pt x="41" y="4"/>
                    <a:pt x="39" y="0"/>
                    <a:pt x="39" y="0"/>
                  </a:cubicBezTo>
                  <a:cubicBezTo>
                    <a:pt x="39" y="0"/>
                    <a:pt x="14" y="0"/>
                    <a:pt x="11" y="0"/>
                  </a:cubicBezTo>
                  <a:cubicBezTo>
                    <a:pt x="10" y="0"/>
                    <a:pt x="8" y="1"/>
                    <a:pt x="7" y="3"/>
                  </a:cubicBezTo>
                  <a:cubicBezTo>
                    <a:pt x="8" y="8"/>
                    <a:pt x="13" y="18"/>
                    <a:pt x="14" y="20"/>
                  </a:cubicBezTo>
                  <a:cubicBezTo>
                    <a:pt x="15" y="22"/>
                    <a:pt x="13" y="25"/>
                    <a:pt x="13" y="29"/>
                  </a:cubicBezTo>
                  <a:cubicBezTo>
                    <a:pt x="13" y="33"/>
                    <a:pt x="17" y="41"/>
                    <a:pt x="18" y="47"/>
                  </a:cubicBezTo>
                  <a:cubicBezTo>
                    <a:pt x="18" y="52"/>
                    <a:pt x="15" y="55"/>
                    <a:pt x="12" y="59"/>
                  </a:cubicBezTo>
                  <a:cubicBezTo>
                    <a:pt x="9" y="62"/>
                    <a:pt x="6" y="70"/>
                    <a:pt x="6" y="75"/>
                  </a:cubicBezTo>
                  <a:cubicBezTo>
                    <a:pt x="6" y="80"/>
                    <a:pt x="1" y="85"/>
                    <a:pt x="1" y="87"/>
                  </a:cubicBezTo>
                  <a:cubicBezTo>
                    <a:pt x="1" y="89"/>
                    <a:pt x="1" y="96"/>
                    <a:pt x="0" y="98"/>
                  </a:cubicBezTo>
                  <a:cubicBezTo>
                    <a:pt x="0" y="98"/>
                    <a:pt x="0" y="98"/>
                    <a:pt x="0" y="98"/>
                  </a:cubicBezTo>
                  <a:cubicBezTo>
                    <a:pt x="3" y="98"/>
                    <a:pt x="3" y="98"/>
                    <a:pt x="3" y="98"/>
                  </a:cubicBezTo>
                  <a:cubicBezTo>
                    <a:pt x="3" y="98"/>
                    <a:pt x="4" y="96"/>
                    <a:pt x="6" y="96"/>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29" name="Freeform 12"/>
            <p:cNvSpPr>
              <a:spLocks/>
            </p:cNvSpPr>
            <p:nvPr/>
          </p:nvSpPr>
          <p:spPr bwMode="auto">
            <a:xfrm>
              <a:off x="6414168" y="4473202"/>
              <a:ext cx="351134" cy="312800"/>
            </a:xfrm>
            <a:custGeom>
              <a:avLst/>
              <a:gdLst>
                <a:gd name="T0" fmla="*/ 75 w 97"/>
                <a:gd name="T1" fmla="*/ 4 h 86"/>
                <a:gd name="T2" fmla="*/ 69 w 97"/>
                <a:gd name="T3" fmla="*/ 0 h 86"/>
                <a:gd name="T4" fmla="*/ 59 w 97"/>
                <a:gd name="T5" fmla="*/ 2 h 86"/>
                <a:gd name="T6" fmla="*/ 57 w 97"/>
                <a:gd name="T7" fmla="*/ 7 h 86"/>
                <a:gd name="T8" fmla="*/ 55 w 97"/>
                <a:gd name="T9" fmla="*/ 12 h 86"/>
                <a:gd name="T10" fmla="*/ 55 w 97"/>
                <a:gd name="T11" fmla="*/ 21 h 86"/>
                <a:gd name="T12" fmla="*/ 53 w 97"/>
                <a:gd name="T13" fmla="*/ 29 h 86"/>
                <a:gd name="T14" fmla="*/ 59 w 97"/>
                <a:gd name="T15" fmla="*/ 36 h 86"/>
                <a:gd name="T16" fmla="*/ 64 w 97"/>
                <a:gd name="T17" fmla="*/ 34 h 86"/>
                <a:gd name="T18" fmla="*/ 65 w 97"/>
                <a:gd name="T19" fmla="*/ 40 h 86"/>
                <a:gd name="T20" fmla="*/ 64 w 97"/>
                <a:gd name="T21" fmla="*/ 44 h 86"/>
                <a:gd name="T22" fmla="*/ 58 w 97"/>
                <a:gd name="T23" fmla="*/ 44 h 86"/>
                <a:gd name="T24" fmla="*/ 55 w 97"/>
                <a:gd name="T25" fmla="*/ 37 h 86"/>
                <a:gd name="T26" fmla="*/ 48 w 97"/>
                <a:gd name="T27" fmla="*/ 35 h 86"/>
                <a:gd name="T28" fmla="*/ 44 w 97"/>
                <a:gd name="T29" fmla="*/ 30 h 86"/>
                <a:gd name="T30" fmla="*/ 41 w 97"/>
                <a:gd name="T31" fmla="*/ 32 h 86"/>
                <a:gd name="T32" fmla="*/ 37 w 97"/>
                <a:gd name="T33" fmla="*/ 33 h 86"/>
                <a:gd name="T34" fmla="*/ 30 w 97"/>
                <a:gd name="T35" fmla="*/ 31 h 86"/>
                <a:gd name="T36" fmla="*/ 27 w 97"/>
                <a:gd name="T37" fmla="*/ 26 h 86"/>
                <a:gd name="T38" fmla="*/ 22 w 97"/>
                <a:gd name="T39" fmla="*/ 27 h 86"/>
                <a:gd name="T40" fmla="*/ 20 w 97"/>
                <a:gd name="T41" fmla="*/ 25 h 86"/>
                <a:gd name="T42" fmla="*/ 18 w 97"/>
                <a:gd name="T43" fmla="*/ 23 h 86"/>
                <a:gd name="T44" fmla="*/ 16 w 97"/>
                <a:gd name="T45" fmla="*/ 40 h 86"/>
                <a:gd name="T46" fmla="*/ 14 w 97"/>
                <a:gd name="T47" fmla="*/ 42 h 86"/>
                <a:gd name="T48" fmla="*/ 1 w 97"/>
                <a:gd name="T49" fmla="*/ 41 h 86"/>
                <a:gd name="T50" fmla="*/ 0 w 97"/>
                <a:gd name="T51" fmla="*/ 69 h 86"/>
                <a:gd name="T52" fmla="*/ 10 w 97"/>
                <a:gd name="T53" fmla="*/ 82 h 86"/>
                <a:gd name="T54" fmla="*/ 25 w 97"/>
                <a:gd name="T55" fmla="*/ 82 h 86"/>
                <a:gd name="T56" fmla="*/ 26 w 97"/>
                <a:gd name="T57" fmla="*/ 84 h 86"/>
                <a:gd name="T58" fmla="*/ 30 w 97"/>
                <a:gd name="T59" fmla="*/ 83 h 86"/>
                <a:gd name="T60" fmla="*/ 41 w 97"/>
                <a:gd name="T61" fmla="*/ 85 h 86"/>
                <a:gd name="T62" fmla="*/ 50 w 97"/>
                <a:gd name="T63" fmla="*/ 75 h 86"/>
                <a:gd name="T64" fmla="*/ 58 w 97"/>
                <a:gd name="T65" fmla="*/ 69 h 86"/>
                <a:gd name="T66" fmla="*/ 62 w 97"/>
                <a:gd name="T67" fmla="*/ 65 h 86"/>
                <a:gd name="T68" fmla="*/ 69 w 97"/>
                <a:gd name="T69" fmla="*/ 65 h 86"/>
                <a:gd name="T70" fmla="*/ 70 w 97"/>
                <a:gd name="T71" fmla="*/ 65 h 86"/>
                <a:gd name="T72" fmla="*/ 68 w 97"/>
                <a:gd name="T73" fmla="*/ 59 h 86"/>
                <a:gd name="T74" fmla="*/ 92 w 97"/>
                <a:gd name="T75" fmla="*/ 50 h 86"/>
                <a:gd name="T76" fmla="*/ 90 w 97"/>
                <a:gd name="T77" fmla="*/ 46 h 86"/>
                <a:gd name="T78" fmla="*/ 91 w 97"/>
                <a:gd name="T79" fmla="*/ 38 h 86"/>
                <a:gd name="T80" fmla="*/ 95 w 97"/>
                <a:gd name="T81" fmla="*/ 36 h 86"/>
                <a:gd name="T82" fmla="*/ 94 w 97"/>
                <a:gd name="T83" fmla="*/ 22 h 86"/>
                <a:gd name="T84" fmla="*/ 97 w 97"/>
                <a:gd name="T85" fmla="*/ 21 h 86"/>
                <a:gd name="T86" fmla="*/ 93 w 97"/>
                <a:gd name="T87" fmla="*/ 12 h 86"/>
                <a:gd name="T88" fmla="*/ 83 w 97"/>
                <a:gd name="T89" fmla="*/ 7 h 86"/>
                <a:gd name="T90" fmla="*/ 75 w 97"/>
                <a:gd name="T91"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86">
                  <a:moveTo>
                    <a:pt x="75" y="4"/>
                  </a:moveTo>
                  <a:cubicBezTo>
                    <a:pt x="74" y="4"/>
                    <a:pt x="71" y="2"/>
                    <a:pt x="69" y="0"/>
                  </a:cubicBezTo>
                  <a:cubicBezTo>
                    <a:pt x="67" y="2"/>
                    <a:pt x="62" y="2"/>
                    <a:pt x="59" y="2"/>
                  </a:cubicBezTo>
                  <a:cubicBezTo>
                    <a:pt x="56" y="2"/>
                    <a:pt x="58" y="6"/>
                    <a:pt x="57" y="7"/>
                  </a:cubicBezTo>
                  <a:cubicBezTo>
                    <a:pt x="55" y="9"/>
                    <a:pt x="54" y="11"/>
                    <a:pt x="55" y="12"/>
                  </a:cubicBezTo>
                  <a:cubicBezTo>
                    <a:pt x="57" y="13"/>
                    <a:pt x="55" y="19"/>
                    <a:pt x="55" y="21"/>
                  </a:cubicBezTo>
                  <a:cubicBezTo>
                    <a:pt x="55" y="24"/>
                    <a:pt x="52" y="28"/>
                    <a:pt x="53" y="29"/>
                  </a:cubicBezTo>
                  <a:cubicBezTo>
                    <a:pt x="54" y="30"/>
                    <a:pt x="56" y="35"/>
                    <a:pt x="59" y="36"/>
                  </a:cubicBezTo>
                  <a:cubicBezTo>
                    <a:pt x="61" y="37"/>
                    <a:pt x="63" y="34"/>
                    <a:pt x="64" y="34"/>
                  </a:cubicBezTo>
                  <a:cubicBezTo>
                    <a:pt x="65" y="34"/>
                    <a:pt x="65" y="37"/>
                    <a:pt x="65" y="40"/>
                  </a:cubicBezTo>
                  <a:cubicBezTo>
                    <a:pt x="65" y="43"/>
                    <a:pt x="64" y="44"/>
                    <a:pt x="64" y="44"/>
                  </a:cubicBezTo>
                  <a:cubicBezTo>
                    <a:pt x="64" y="44"/>
                    <a:pt x="60" y="45"/>
                    <a:pt x="58" y="44"/>
                  </a:cubicBezTo>
                  <a:cubicBezTo>
                    <a:pt x="56" y="42"/>
                    <a:pt x="55" y="38"/>
                    <a:pt x="55" y="37"/>
                  </a:cubicBezTo>
                  <a:cubicBezTo>
                    <a:pt x="55" y="35"/>
                    <a:pt x="50" y="35"/>
                    <a:pt x="48" y="35"/>
                  </a:cubicBezTo>
                  <a:cubicBezTo>
                    <a:pt x="46" y="35"/>
                    <a:pt x="45" y="32"/>
                    <a:pt x="44" y="30"/>
                  </a:cubicBezTo>
                  <a:cubicBezTo>
                    <a:pt x="43" y="29"/>
                    <a:pt x="41" y="31"/>
                    <a:pt x="41" y="32"/>
                  </a:cubicBezTo>
                  <a:cubicBezTo>
                    <a:pt x="41" y="33"/>
                    <a:pt x="39" y="33"/>
                    <a:pt x="37" y="33"/>
                  </a:cubicBezTo>
                  <a:cubicBezTo>
                    <a:pt x="35" y="33"/>
                    <a:pt x="31" y="30"/>
                    <a:pt x="30" y="31"/>
                  </a:cubicBezTo>
                  <a:cubicBezTo>
                    <a:pt x="28" y="31"/>
                    <a:pt x="27" y="28"/>
                    <a:pt x="27" y="26"/>
                  </a:cubicBezTo>
                  <a:cubicBezTo>
                    <a:pt x="28" y="25"/>
                    <a:pt x="24" y="26"/>
                    <a:pt x="22" y="27"/>
                  </a:cubicBezTo>
                  <a:cubicBezTo>
                    <a:pt x="21" y="28"/>
                    <a:pt x="20" y="25"/>
                    <a:pt x="20" y="25"/>
                  </a:cubicBezTo>
                  <a:cubicBezTo>
                    <a:pt x="20" y="25"/>
                    <a:pt x="19" y="23"/>
                    <a:pt x="18" y="23"/>
                  </a:cubicBezTo>
                  <a:cubicBezTo>
                    <a:pt x="16" y="40"/>
                    <a:pt x="16" y="40"/>
                    <a:pt x="16" y="40"/>
                  </a:cubicBezTo>
                  <a:cubicBezTo>
                    <a:pt x="14" y="42"/>
                    <a:pt x="14" y="42"/>
                    <a:pt x="14" y="42"/>
                  </a:cubicBezTo>
                  <a:cubicBezTo>
                    <a:pt x="1" y="41"/>
                    <a:pt x="1" y="41"/>
                    <a:pt x="1" y="41"/>
                  </a:cubicBezTo>
                  <a:cubicBezTo>
                    <a:pt x="0" y="69"/>
                    <a:pt x="0" y="69"/>
                    <a:pt x="0" y="69"/>
                  </a:cubicBezTo>
                  <a:cubicBezTo>
                    <a:pt x="10" y="82"/>
                    <a:pt x="10" y="82"/>
                    <a:pt x="10" y="82"/>
                  </a:cubicBezTo>
                  <a:cubicBezTo>
                    <a:pt x="15" y="81"/>
                    <a:pt x="25" y="80"/>
                    <a:pt x="25" y="82"/>
                  </a:cubicBezTo>
                  <a:cubicBezTo>
                    <a:pt x="25" y="82"/>
                    <a:pt x="26" y="83"/>
                    <a:pt x="26" y="84"/>
                  </a:cubicBezTo>
                  <a:cubicBezTo>
                    <a:pt x="28" y="83"/>
                    <a:pt x="29" y="83"/>
                    <a:pt x="30" y="83"/>
                  </a:cubicBezTo>
                  <a:cubicBezTo>
                    <a:pt x="32" y="83"/>
                    <a:pt x="39" y="86"/>
                    <a:pt x="41" y="85"/>
                  </a:cubicBezTo>
                  <a:cubicBezTo>
                    <a:pt x="43" y="84"/>
                    <a:pt x="47" y="76"/>
                    <a:pt x="50" y="75"/>
                  </a:cubicBezTo>
                  <a:cubicBezTo>
                    <a:pt x="53" y="74"/>
                    <a:pt x="58" y="71"/>
                    <a:pt x="58" y="69"/>
                  </a:cubicBezTo>
                  <a:cubicBezTo>
                    <a:pt x="58" y="68"/>
                    <a:pt x="58" y="66"/>
                    <a:pt x="62" y="65"/>
                  </a:cubicBezTo>
                  <a:cubicBezTo>
                    <a:pt x="69" y="65"/>
                    <a:pt x="69" y="65"/>
                    <a:pt x="69" y="65"/>
                  </a:cubicBezTo>
                  <a:cubicBezTo>
                    <a:pt x="70" y="65"/>
                    <a:pt x="70" y="65"/>
                    <a:pt x="70" y="65"/>
                  </a:cubicBezTo>
                  <a:cubicBezTo>
                    <a:pt x="68" y="59"/>
                    <a:pt x="68" y="59"/>
                    <a:pt x="68" y="59"/>
                  </a:cubicBezTo>
                  <a:cubicBezTo>
                    <a:pt x="68" y="59"/>
                    <a:pt x="90" y="50"/>
                    <a:pt x="92" y="50"/>
                  </a:cubicBezTo>
                  <a:cubicBezTo>
                    <a:pt x="91" y="48"/>
                    <a:pt x="90" y="47"/>
                    <a:pt x="90" y="46"/>
                  </a:cubicBezTo>
                  <a:cubicBezTo>
                    <a:pt x="91" y="46"/>
                    <a:pt x="91" y="40"/>
                    <a:pt x="91" y="38"/>
                  </a:cubicBezTo>
                  <a:cubicBezTo>
                    <a:pt x="91" y="37"/>
                    <a:pt x="97" y="38"/>
                    <a:pt x="95" y="36"/>
                  </a:cubicBezTo>
                  <a:cubicBezTo>
                    <a:pt x="93" y="34"/>
                    <a:pt x="93" y="24"/>
                    <a:pt x="94" y="22"/>
                  </a:cubicBezTo>
                  <a:cubicBezTo>
                    <a:pt x="95" y="20"/>
                    <a:pt x="97" y="22"/>
                    <a:pt x="97" y="21"/>
                  </a:cubicBezTo>
                  <a:cubicBezTo>
                    <a:pt x="97" y="19"/>
                    <a:pt x="95" y="13"/>
                    <a:pt x="93" y="12"/>
                  </a:cubicBezTo>
                  <a:cubicBezTo>
                    <a:pt x="93" y="10"/>
                    <a:pt x="85" y="7"/>
                    <a:pt x="83" y="7"/>
                  </a:cubicBezTo>
                  <a:cubicBezTo>
                    <a:pt x="81" y="6"/>
                    <a:pt x="77" y="4"/>
                    <a:pt x="75" y="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0" name="Freeform 13"/>
            <p:cNvSpPr>
              <a:spLocks/>
            </p:cNvSpPr>
            <p:nvPr/>
          </p:nvSpPr>
          <p:spPr bwMode="auto">
            <a:xfrm>
              <a:off x="6624234" y="4255469"/>
              <a:ext cx="61334" cy="50600"/>
            </a:xfrm>
            <a:custGeom>
              <a:avLst/>
              <a:gdLst>
                <a:gd name="T0" fmla="*/ 13 w 17"/>
                <a:gd name="T1" fmla="*/ 0 h 14"/>
                <a:gd name="T2" fmla="*/ 9 w 17"/>
                <a:gd name="T3" fmla="*/ 1 h 14"/>
                <a:gd name="T4" fmla="*/ 5 w 17"/>
                <a:gd name="T5" fmla="*/ 2 h 14"/>
                <a:gd name="T6" fmla="*/ 4 w 17"/>
                <a:gd name="T7" fmla="*/ 3 h 14"/>
                <a:gd name="T8" fmla="*/ 2 w 17"/>
                <a:gd name="T9" fmla="*/ 8 h 14"/>
                <a:gd name="T10" fmla="*/ 0 w 17"/>
                <a:gd name="T11" fmla="*/ 11 h 14"/>
                <a:gd name="T12" fmla="*/ 2 w 17"/>
                <a:gd name="T13" fmla="*/ 13 h 14"/>
                <a:gd name="T14" fmla="*/ 4 w 17"/>
                <a:gd name="T15" fmla="*/ 13 h 14"/>
                <a:gd name="T16" fmla="*/ 9 w 17"/>
                <a:gd name="T17" fmla="*/ 11 h 14"/>
                <a:gd name="T18" fmla="*/ 16 w 17"/>
                <a:gd name="T19" fmla="*/ 9 h 14"/>
                <a:gd name="T20" fmla="*/ 15 w 17"/>
                <a:gd name="T21" fmla="*/ 3 h 14"/>
                <a:gd name="T22" fmla="*/ 13 w 17"/>
                <a:gd name="T2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4">
                  <a:moveTo>
                    <a:pt x="13" y="0"/>
                  </a:moveTo>
                  <a:cubicBezTo>
                    <a:pt x="12" y="0"/>
                    <a:pt x="10" y="1"/>
                    <a:pt x="9" y="1"/>
                  </a:cubicBezTo>
                  <a:cubicBezTo>
                    <a:pt x="8" y="2"/>
                    <a:pt x="7" y="2"/>
                    <a:pt x="5" y="2"/>
                  </a:cubicBezTo>
                  <a:cubicBezTo>
                    <a:pt x="4" y="2"/>
                    <a:pt x="4" y="3"/>
                    <a:pt x="4" y="3"/>
                  </a:cubicBezTo>
                  <a:cubicBezTo>
                    <a:pt x="1" y="4"/>
                    <a:pt x="2" y="8"/>
                    <a:pt x="2" y="8"/>
                  </a:cubicBezTo>
                  <a:cubicBezTo>
                    <a:pt x="2" y="8"/>
                    <a:pt x="0" y="8"/>
                    <a:pt x="0" y="11"/>
                  </a:cubicBezTo>
                  <a:cubicBezTo>
                    <a:pt x="0" y="12"/>
                    <a:pt x="1" y="13"/>
                    <a:pt x="2" y="13"/>
                  </a:cubicBezTo>
                  <a:cubicBezTo>
                    <a:pt x="3" y="13"/>
                    <a:pt x="4" y="13"/>
                    <a:pt x="4" y="13"/>
                  </a:cubicBezTo>
                  <a:cubicBezTo>
                    <a:pt x="9" y="14"/>
                    <a:pt x="9" y="11"/>
                    <a:pt x="9" y="11"/>
                  </a:cubicBezTo>
                  <a:cubicBezTo>
                    <a:pt x="9" y="11"/>
                    <a:pt x="16" y="11"/>
                    <a:pt x="16" y="9"/>
                  </a:cubicBezTo>
                  <a:cubicBezTo>
                    <a:pt x="17" y="7"/>
                    <a:pt x="15" y="3"/>
                    <a:pt x="15" y="3"/>
                  </a:cubicBezTo>
                  <a:lnTo>
                    <a:pt x="13" y="0"/>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1" name="Freeform 14"/>
            <p:cNvSpPr>
              <a:spLocks/>
            </p:cNvSpPr>
            <p:nvPr/>
          </p:nvSpPr>
          <p:spPr bwMode="auto">
            <a:xfrm>
              <a:off x="6990702" y="3846067"/>
              <a:ext cx="318934" cy="423200"/>
            </a:xfrm>
            <a:custGeom>
              <a:avLst/>
              <a:gdLst>
                <a:gd name="T0" fmla="*/ 21 w 88"/>
                <a:gd name="T1" fmla="*/ 22 h 117"/>
                <a:gd name="T2" fmla="*/ 26 w 88"/>
                <a:gd name="T3" fmla="*/ 27 h 117"/>
                <a:gd name="T4" fmla="*/ 43 w 88"/>
                <a:gd name="T5" fmla="*/ 33 h 117"/>
                <a:gd name="T6" fmla="*/ 55 w 88"/>
                <a:gd name="T7" fmla="*/ 36 h 117"/>
                <a:gd name="T8" fmla="*/ 58 w 88"/>
                <a:gd name="T9" fmla="*/ 37 h 117"/>
                <a:gd name="T10" fmla="*/ 35 w 88"/>
                <a:gd name="T11" fmla="*/ 60 h 117"/>
                <a:gd name="T12" fmla="*/ 26 w 88"/>
                <a:gd name="T13" fmla="*/ 62 h 117"/>
                <a:gd name="T14" fmla="*/ 15 w 88"/>
                <a:gd name="T15" fmla="*/ 67 h 117"/>
                <a:gd name="T16" fmla="*/ 8 w 88"/>
                <a:gd name="T17" fmla="*/ 68 h 117"/>
                <a:gd name="T18" fmla="*/ 4 w 88"/>
                <a:gd name="T19" fmla="*/ 74 h 117"/>
                <a:gd name="T20" fmla="*/ 0 w 88"/>
                <a:gd name="T21" fmla="*/ 80 h 117"/>
                <a:gd name="T22" fmla="*/ 1 w 88"/>
                <a:gd name="T23" fmla="*/ 110 h 117"/>
                <a:gd name="T24" fmla="*/ 5 w 88"/>
                <a:gd name="T25" fmla="*/ 117 h 117"/>
                <a:gd name="T26" fmla="*/ 24 w 88"/>
                <a:gd name="T27" fmla="*/ 97 h 117"/>
                <a:gd name="T28" fmla="*/ 38 w 88"/>
                <a:gd name="T29" fmla="*/ 86 h 117"/>
                <a:gd name="T30" fmla="*/ 59 w 88"/>
                <a:gd name="T31" fmla="*/ 66 h 117"/>
                <a:gd name="T32" fmla="*/ 69 w 88"/>
                <a:gd name="T33" fmla="*/ 50 h 117"/>
                <a:gd name="T34" fmla="*/ 77 w 88"/>
                <a:gd name="T35" fmla="*/ 37 h 117"/>
                <a:gd name="T36" fmla="*/ 84 w 88"/>
                <a:gd name="T37" fmla="*/ 20 h 117"/>
                <a:gd name="T38" fmla="*/ 87 w 88"/>
                <a:gd name="T39" fmla="*/ 6 h 117"/>
                <a:gd name="T40" fmla="*/ 82 w 88"/>
                <a:gd name="T41" fmla="*/ 3 h 117"/>
                <a:gd name="T42" fmla="*/ 63 w 88"/>
                <a:gd name="T43" fmla="*/ 8 h 117"/>
                <a:gd name="T44" fmla="*/ 49 w 88"/>
                <a:gd name="T45" fmla="*/ 11 h 117"/>
                <a:gd name="T46" fmla="*/ 39 w 88"/>
                <a:gd name="T47" fmla="*/ 13 h 117"/>
                <a:gd name="T48" fmla="*/ 25 w 88"/>
                <a:gd name="T49" fmla="*/ 12 h 117"/>
                <a:gd name="T50" fmla="*/ 20 w 88"/>
                <a:gd name="T51" fmla="*/ 7 h 117"/>
                <a:gd name="T52" fmla="*/ 16 w 88"/>
                <a:gd name="T53" fmla="*/ 14 h 117"/>
                <a:gd name="T54" fmla="*/ 21 w 88"/>
                <a:gd name="T55" fmla="*/ 2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117">
                  <a:moveTo>
                    <a:pt x="21" y="22"/>
                  </a:moveTo>
                  <a:cubicBezTo>
                    <a:pt x="22" y="23"/>
                    <a:pt x="25" y="27"/>
                    <a:pt x="26" y="27"/>
                  </a:cubicBezTo>
                  <a:cubicBezTo>
                    <a:pt x="28" y="27"/>
                    <a:pt x="37" y="31"/>
                    <a:pt x="43" y="33"/>
                  </a:cubicBezTo>
                  <a:cubicBezTo>
                    <a:pt x="49" y="35"/>
                    <a:pt x="53" y="36"/>
                    <a:pt x="55" y="36"/>
                  </a:cubicBezTo>
                  <a:cubicBezTo>
                    <a:pt x="57" y="36"/>
                    <a:pt x="60" y="36"/>
                    <a:pt x="58" y="37"/>
                  </a:cubicBezTo>
                  <a:cubicBezTo>
                    <a:pt x="56" y="39"/>
                    <a:pt x="38" y="57"/>
                    <a:pt x="35" y="60"/>
                  </a:cubicBezTo>
                  <a:cubicBezTo>
                    <a:pt x="33" y="62"/>
                    <a:pt x="32" y="62"/>
                    <a:pt x="26" y="62"/>
                  </a:cubicBezTo>
                  <a:cubicBezTo>
                    <a:pt x="21" y="62"/>
                    <a:pt x="17" y="67"/>
                    <a:pt x="15" y="67"/>
                  </a:cubicBezTo>
                  <a:cubicBezTo>
                    <a:pt x="14" y="67"/>
                    <a:pt x="11" y="68"/>
                    <a:pt x="8" y="68"/>
                  </a:cubicBezTo>
                  <a:cubicBezTo>
                    <a:pt x="4" y="74"/>
                    <a:pt x="4" y="74"/>
                    <a:pt x="4" y="74"/>
                  </a:cubicBezTo>
                  <a:cubicBezTo>
                    <a:pt x="0" y="80"/>
                    <a:pt x="0" y="80"/>
                    <a:pt x="0" y="80"/>
                  </a:cubicBezTo>
                  <a:cubicBezTo>
                    <a:pt x="1" y="110"/>
                    <a:pt x="1" y="110"/>
                    <a:pt x="1" y="110"/>
                  </a:cubicBezTo>
                  <a:cubicBezTo>
                    <a:pt x="5" y="117"/>
                    <a:pt x="5" y="117"/>
                    <a:pt x="5" y="117"/>
                  </a:cubicBezTo>
                  <a:cubicBezTo>
                    <a:pt x="8" y="113"/>
                    <a:pt x="17" y="104"/>
                    <a:pt x="24" y="97"/>
                  </a:cubicBezTo>
                  <a:cubicBezTo>
                    <a:pt x="31" y="90"/>
                    <a:pt x="34" y="88"/>
                    <a:pt x="38" y="86"/>
                  </a:cubicBezTo>
                  <a:cubicBezTo>
                    <a:pt x="42" y="84"/>
                    <a:pt x="52" y="74"/>
                    <a:pt x="59" y="66"/>
                  </a:cubicBezTo>
                  <a:cubicBezTo>
                    <a:pt x="64" y="60"/>
                    <a:pt x="68" y="54"/>
                    <a:pt x="69" y="50"/>
                  </a:cubicBezTo>
                  <a:cubicBezTo>
                    <a:pt x="70" y="46"/>
                    <a:pt x="74" y="41"/>
                    <a:pt x="77" y="37"/>
                  </a:cubicBezTo>
                  <a:cubicBezTo>
                    <a:pt x="80" y="33"/>
                    <a:pt x="85" y="23"/>
                    <a:pt x="84" y="20"/>
                  </a:cubicBezTo>
                  <a:cubicBezTo>
                    <a:pt x="84" y="17"/>
                    <a:pt x="87" y="11"/>
                    <a:pt x="87" y="6"/>
                  </a:cubicBezTo>
                  <a:cubicBezTo>
                    <a:pt x="88" y="0"/>
                    <a:pt x="83" y="0"/>
                    <a:pt x="82" y="3"/>
                  </a:cubicBezTo>
                  <a:cubicBezTo>
                    <a:pt x="80" y="6"/>
                    <a:pt x="70" y="8"/>
                    <a:pt x="63" y="8"/>
                  </a:cubicBezTo>
                  <a:cubicBezTo>
                    <a:pt x="56" y="8"/>
                    <a:pt x="52" y="9"/>
                    <a:pt x="49" y="11"/>
                  </a:cubicBezTo>
                  <a:cubicBezTo>
                    <a:pt x="47" y="13"/>
                    <a:pt x="41" y="10"/>
                    <a:pt x="39" y="13"/>
                  </a:cubicBezTo>
                  <a:cubicBezTo>
                    <a:pt x="36" y="16"/>
                    <a:pt x="27" y="18"/>
                    <a:pt x="25" y="12"/>
                  </a:cubicBezTo>
                  <a:cubicBezTo>
                    <a:pt x="23" y="9"/>
                    <a:pt x="22" y="8"/>
                    <a:pt x="20" y="7"/>
                  </a:cubicBezTo>
                  <a:cubicBezTo>
                    <a:pt x="18" y="9"/>
                    <a:pt x="15" y="13"/>
                    <a:pt x="16" y="14"/>
                  </a:cubicBezTo>
                  <a:cubicBezTo>
                    <a:pt x="16" y="16"/>
                    <a:pt x="19" y="21"/>
                    <a:pt x="21" y="2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2" name="Freeform 15"/>
            <p:cNvSpPr>
              <a:spLocks/>
            </p:cNvSpPr>
            <p:nvPr/>
          </p:nvSpPr>
          <p:spPr bwMode="auto">
            <a:xfrm>
              <a:off x="5362298" y="3065599"/>
              <a:ext cx="366468" cy="292868"/>
            </a:xfrm>
            <a:custGeom>
              <a:avLst/>
              <a:gdLst>
                <a:gd name="T0" fmla="*/ 37 w 101"/>
                <a:gd name="T1" fmla="*/ 81 h 81"/>
                <a:gd name="T2" fmla="*/ 37 w 101"/>
                <a:gd name="T3" fmla="*/ 70 h 81"/>
                <a:gd name="T4" fmla="*/ 50 w 101"/>
                <a:gd name="T5" fmla="*/ 61 h 81"/>
                <a:gd name="T6" fmla="*/ 56 w 101"/>
                <a:gd name="T7" fmla="*/ 59 h 81"/>
                <a:gd name="T8" fmla="*/ 63 w 101"/>
                <a:gd name="T9" fmla="*/ 58 h 81"/>
                <a:gd name="T10" fmla="*/ 67 w 101"/>
                <a:gd name="T11" fmla="*/ 53 h 81"/>
                <a:gd name="T12" fmla="*/ 74 w 101"/>
                <a:gd name="T13" fmla="*/ 50 h 81"/>
                <a:gd name="T14" fmla="*/ 78 w 101"/>
                <a:gd name="T15" fmla="*/ 48 h 81"/>
                <a:gd name="T16" fmla="*/ 79 w 101"/>
                <a:gd name="T17" fmla="*/ 43 h 81"/>
                <a:gd name="T18" fmla="*/ 81 w 101"/>
                <a:gd name="T19" fmla="*/ 41 h 81"/>
                <a:gd name="T20" fmla="*/ 86 w 101"/>
                <a:gd name="T21" fmla="*/ 38 h 81"/>
                <a:gd name="T22" fmla="*/ 99 w 101"/>
                <a:gd name="T23" fmla="*/ 37 h 81"/>
                <a:gd name="T24" fmla="*/ 101 w 101"/>
                <a:gd name="T25" fmla="*/ 34 h 81"/>
                <a:gd name="T26" fmla="*/ 97 w 101"/>
                <a:gd name="T27" fmla="*/ 28 h 81"/>
                <a:gd name="T28" fmla="*/ 97 w 101"/>
                <a:gd name="T29" fmla="*/ 20 h 81"/>
                <a:gd name="T30" fmla="*/ 94 w 101"/>
                <a:gd name="T31" fmla="*/ 11 h 81"/>
                <a:gd name="T32" fmla="*/ 93 w 101"/>
                <a:gd name="T33" fmla="*/ 9 h 81"/>
                <a:gd name="T34" fmla="*/ 83 w 101"/>
                <a:gd name="T35" fmla="*/ 7 h 81"/>
                <a:gd name="T36" fmla="*/ 69 w 101"/>
                <a:gd name="T37" fmla="*/ 5 h 81"/>
                <a:gd name="T38" fmla="*/ 61 w 101"/>
                <a:gd name="T39" fmla="*/ 1 h 81"/>
                <a:gd name="T40" fmla="*/ 52 w 101"/>
                <a:gd name="T41" fmla="*/ 19 h 81"/>
                <a:gd name="T42" fmla="*/ 39 w 101"/>
                <a:gd name="T43" fmla="*/ 25 h 81"/>
                <a:gd name="T44" fmla="*/ 33 w 101"/>
                <a:gd name="T45" fmla="*/ 32 h 81"/>
                <a:gd name="T46" fmla="*/ 28 w 101"/>
                <a:gd name="T47" fmla="*/ 40 h 81"/>
                <a:gd name="T48" fmla="*/ 28 w 101"/>
                <a:gd name="T49" fmla="*/ 53 h 81"/>
                <a:gd name="T50" fmla="*/ 18 w 101"/>
                <a:gd name="T51" fmla="*/ 67 h 81"/>
                <a:gd name="T52" fmla="*/ 6 w 101"/>
                <a:gd name="T53" fmla="*/ 75 h 81"/>
                <a:gd name="T54" fmla="*/ 0 w 101"/>
                <a:gd name="T55" fmla="*/ 78 h 81"/>
                <a:gd name="T56" fmla="*/ 31 w 101"/>
                <a:gd name="T57" fmla="*/ 78 h 81"/>
                <a:gd name="T58" fmla="*/ 37 w 101"/>
                <a:gd name="T5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1" h="81">
                  <a:moveTo>
                    <a:pt x="37" y="81"/>
                  </a:moveTo>
                  <a:cubicBezTo>
                    <a:pt x="37" y="76"/>
                    <a:pt x="37" y="70"/>
                    <a:pt x="37" y="70"/>
                  </a:cubicBezTo>
                  <a:cubicBezTo>
                    <a:pt x="37" y="69"/>
                    <a:pt x="48" y="62"/>
                    <a:pt x="50" y="61"/>
                  </a:cubicBezTo>
                  <a:cubicBezTo>
                    <a:pt x="52" y="60"/>
                    <a:pt x="56" y="61"/>
                    <a:pt x="56" y="59"/>
                  </a:cubicBezTo>
                  <a:cubicBezTo>
                    <a:pt x="56" y="57"/>
                    <a:pt x="60" y="58"/>
                    <a:pt x="63" y="58"/>
                  </a:cubicBezTo>
                  <a:cubicBezTo>
                    <a:pt x="66" y="57"/>
                    <a:pt x="67" y="55"/>
                    <a:pt x="67" y="53"/>
                  </a:cubicBezTo>
                  <a:cubicBezTo>
                    <a:pt x="67" y="50"/>
                    <a:pt x="71" y="51"/>
                    <a:pt x="74" y="50"/>
                  </a:cubicBezTo>
                  <a:cubicBezTo>
                    <a:pt x="76" y="50"/>
                    <a:pt x="76" y="48"/>
                    <a:pt x="78" y="48"/>
                  </a:cubicBezTo>
                  <a:cubicBezTo>
                    <a:pt x="79" y="48"/>
                    <a:pt x="78" y="45"/>
                    <a:pt x="79" y="43"/>
                  </a:cubicBezTo>
                  <a:cubicBezTo>
                    <a:pt x="79" y="40"/>
                    <a:pt x="79" y="41"/>
                    <a:pt x="81" y="41"/>
                  </a:cubicBezTo>
                  <a:cubicBezTo>
                    <a:pt x="84" y="41"/>
                    <a:pt x="86" y="39"/>
                    <a:pt x="86" y="38"/>
                  </a:cubicBezTo>
                  <a:cubicBezTo>
                    <a:pt x="86" y="36"/>
                    <a:pt x="97" y="37"/>
                    <a:pt x="99" y="37"/>
                  </a:cubicBezTo>
                  <a:cubicBezTo>
                    <a:pt x="100" y="37"/>
                    <a:pt x="101" y="35"/>
                    <a:pt x="101" y="34"/>
                  </a:cubicBezTo>
                  <a:cubicBezTo>
                    <a:pt x="100" y="32"/>
                    <a:pt x="99" y="28"/>
                    <a:pt x="97" y="28"/>
                  </a:cubicBezTo>
                  <a:cubicBezTo>
                    <a:pt x="96" y="28"/>
                    <a:pt x="97" y="24"/>
                    <a:pt x="97" y="20"/>
                  </a:cubicBezTo>
                  <a:cubicBezTo>
                    <a:pt x="97" y="17"/>
                    <a:pt x="96" y="14"/>
                    <a:pt x="94" y="11"/>
                  </a:cubicBezTo>
                  <a:cubicBezTo>
                    <a:pt x="94" y="11"/>
                    <a:pt x="94" y="10"/>
                    <a:pt x="93" y="9"/>
                  </a:cubicBezTo>
                  <a:cubicBezTo>
                    <a:pt x="90" y="9"/>
                    <a:pt x="86" y="7"/>
                    <a:pt x="83" y="7"/>
                  </a:cubicBezTo>
                  <a:cubicBezTo>
                    <a:pt x="79" y="6"/>
                    <a:pt x="72" y="9"/>
                    <a:pt x="69" y="5"/>
                  </a:cubicBezTo>
                  <a:cubicBezTo>
                    <a:pt x="66" y="1"/>
                    <a:pt x="63" y="0"/>
                    <a:pt x="61" y="1"/>
                  </a:cubicBezTo>
                  <a:cubicBezTo>
                    <a:pt x="59" y="3"/>
                    <a:pt x="54" y="15"/>
                    <a:pt x="52" y="19"/>
                  </a:cubicBezTo>
                  <a:cubicBezTo>
                    <a:pt x="49" y="22"/>
                    <a:pt x="42" y="25"/>
                    <a:pt x="39" y="25"/>
                  </a:cubicBezTo>
                  <a:cubicBezTo>
                    <a:pt x="36" y="25"/>
                    <a:pt x="35" y="30"/>
                    <a:pt x="33" y="32"/>
                  </a:cubicBezTo>
                  <a:cubicBezTo>
                    <a:pt x="30" y="34"/>
                    <a:pt x="31" y="37"/>
                    <a:pt x="28" y="40"/>
                  </a:cubicBezTo>
                  <a:cubicBezTo>
                    <a:pt x="25" y="42"/>
                    <a:pt x="26" y="50"/>
                    <a:pt x="28" y="53"/>
                  </a:cubicBezTo>
                  <a:cubicBezTo>
                    <a:pt x="30" y="55"/>
                    <a:pt x="22" y="64"/>
                    <a:pt x="18" y="67"/>
                  </a:cubicBezTo>
                  <a:cubicBezTo>
                    <a:pt x="14" y="69"/>
                    <a:pt x="12" y="74"/>
                    <a:pt x="6" y="75"/>
                  </a:cubicBezTo>
                  <a:cubicBezTo>
                    <a:pt x="3" y="75"/>
                    <a:pt x="1" y="76"/>
                    <a:pt x="0" y="78"/>
                  </a:cubicBezTo>
                  <a:cubicBezTo>
                    <a:pt x="10" y="78"/>
                    <a:pt x="26" y="78"/>
                    <a:pt x="31" y="78"/>
                  </a:cubicBezTo>
                  <a:cubicBezTo>
                    <a:pt x="37" y="78"/>
                    <a:pt x="36" y="79"/>
                    <a:pt x="37" y="8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3" name="Freeform 16"/>
            <p:cNvSpPr>
              <a:spLocks/>
            </p:cNvSpPr>
            <p:nvPr/>
          </p:nvSpPr>
          <p:spPr bwMode="auto">
            <a:xfrm>
              <a:off x="5986366" y="3013465"/>
              <a:ext cx="130334" cy="246868"/>
            </a:xfrm>
            <a:custGeom>
              <a:avLst/>
              <a:gdLst>
                <a:gd name="T0" fmla="*/ 10 w 36"/>
                <a:gd name="T1" fmla="*/ 17 h 68"/>
                <a:gd name="T2" fmla="*/ 8 w 36"/>
                <a:gd name="T3" fmla="*/ 26 h 68"/>
                <a:gd name="T4" fmla="*/ 2 w 36"/>
                <a:gd name="T5" fmla="*/ 32 h 68"/>
                <a:gd name="T6" fmla="*/ 6 w 36"/>
                <a:gd name="T7" fmla="*/ 41 h 68"/>
                <a:gd name="T8" fmla="*/ 9 w 36"/>
                <a:gd name="T9" fmla="*/ 46 h 68"/>
                <a:gd name="T10" fmla="*/ 16 w 36"/>
                <a:gd name="T11" fmla="*/ 51 h 68"/>
                <a:gd name="T12" fmla="*/ 20 w 36"/>
                <a:gd name="T13" fmla="*/ 66 h 68"/>
                <a:gd name="T14" fmla="*/ 20 w 36"/>
                <a:gd name="T15" fmla="*/ 68 h 68"/>
                <a:gd name="T16" fmla="*/ 24 w 36"/>
                <a:gd name="T17" fmla="*/ 65 h 68"/>
                <a:gd name="T18" fmla="*/ 25 w 36"/>
                <a:gd name="T19" fmla="*/ 58 h 68"/>
                <a:gd name="T20" fmla="*/ 26 w 36"/>
                <a:gd name="T21" fmla="*/ 55 h 68"/>
                <a:gd name="T22" fmla="*/ 33 w 36"/>
                <a:gd name="T23" fmla="*/ 49 h 68"/>
                <a:gd name="T24" fmla="*/ 36 w 36"/>
                <a:gd name="T25" fmla="*/ 46 h 68"/>
                <a:gd name="T26" fmla="*/ 36 w 36"/>
                <a:gd name="T27" fmla="*/ 42 h 68"/>
                <a:gd name="T28" fmla="*/ 33 w 36"/>
                <a:gd name="T29" fmla="*/ 38 h 68"/>
                <a:gd name="T30" fmla="*/ 30 w 36"/>
                <a:gd name="T31" fmla="*/ 35 h 68"/>
                <a:gd name="T32" fmla="*/ 23 w 36"/>
                <a:gd name="T33" fmla="*/ 32 h 68"/>
                <a:gd name="T34" fmla="*/ 30 w 36"/>
                <a:gd name="T35" fmla="*/ 26 h 68"/>
                <a:gd name="T36" fmla="*/ 30 w 36"/>
                <a:gd name="T37" fmla="*/ 15 h 68"/>
                <a:gd name="T38" fmla="*/ 31 w 36"/>
                <a:gd name="T39" fmla="*/ 8 h 68"/>
                <a:gd name="T40" fmla="*/ 30 w 36"/>
                <a:gd name="T41" fmla="*/ 5 h 68"/>
                <a:gd name="T42" fmla="*/ 26 w 36"/>
                <a:gd name="T43" fmla="*/ 3 h 68"/>
                <a:gd name="T44" fmla="*/ 15 w 36"/>
                <a:gd name="T45" fmla="*/ 3 h 68"/>
                <a:gd name="T46" fmla="*/ 10 w 36"/>
                <a:gd name="T47" fmla="*/ 4 h 68"/>
                <a:gd name="T48" fmla="*/ 10 w 36"/>
                <a:gd name="T49" fmla="*/ 1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68">
                  <a:moveTo>
                    <a:pt x="10" y="17"/>
                  </a:moveTo>
                  <a:cubicBezTo>
                    <a:pt x="12" y="20"/>
                    <a:pt x="10" y="25"/>
                    <a:pt x="8" y="26"/>
                  </a:cubicBezTo>
                  <a:cubicBezTo>
                    <a:pt x="6" y="27"/>
                    <a:pt x="4" y="32"/>
                    <a:pt x="2" y="32"/>
                  </a:cubicBezTo>
                  <a:cubicBezTo>
                    <a:pt x="0" y="32"/>
                    <a:pt x="2" y="39"/>
                    <a:pt x="6" y="41"/>
                  </a:cubicBezTo>
                  <a:cubicBezTo>
                    <a:pt x="9" y="42"/>
                    <a:pt x="9" y="45"/>
                    <a:pt x="9" y="46"/>
                  </a:cubicBezTo>
                  <a:cubicBezTo>
                    <a:pt x="9" y="48"/>
                    <a:pt x="14" y="49"/>
                    <a:pt x="16" y="51"/>
                  </a:cubicBezTo>
                  <a:cubicBezTo>
                    <a:pt x="17" y="53"/>
                    <a:pt x="20" y="63"/>
                    <a:pt x="20" y="66"/>
                  </a:cubicBezTo>
                  <a:cubicBezTo>
                    <a:pt x="20" y="67"/>
                    <a:pt x="20" y="68"/>
                    <a:pt x="20" y="68"/>
                  </a:cubicBezTo>
                  <a:cubicBezTo>
                    <a:pt x="22" y="67"/>
                    <a:pt x="23" y="66"/>
                    <a:pt x="24" y="65"/>
                  </a:cubicBezTo>
                  <a:cubicBezTo>
                    <a:pt x="25" y="63"/>
                    <a:pt x="26" y="59"/>
                    <a:pt x="25" y="58"/>
                  </a:cubicBezTo>
                  <a:cubicBezTo>
                    <a:pt x="25" y="57"/>
                    <a:pt x="25" y="56"/>
                    <a:pt x="26" y="55"/>
                  </a:cubicBezTo>
                  <a:cubicBezTo>
                    <a:pt x="27" y="54"/>
                    <a:pt x="32" y="49"/>
                    <a:pt x="33" y="49"/>
                  </a:cubicBezTo>
                  <a:cubicBezTo>
                    <a:pt x="33" y="48"/>
                    <a:pt x="36" y="49"/>
                    <a:pt x="36" y="46"/>
                  </a:cubicBezTo>
                  <a:cubicBezTo>
                    <a:pt x="36" y="45"/>
                    <a:pt x="36" y="43"/>
                    <a:pt x="36" y="42"/>
                  </a:cubicBezTo>
                  <a:cubicBezTo>
                    <a:pt x="34" y="40"/>
                    <a:pt x="33" y="39"/>
                    <a:pt x="33" y="38"/>
                  </a:cubicBezTo>
                  <a:cubicBezTo>
                    <a:pt x="33" y="36"/>
                    <a:pt x="31" y="34"/>
                    <a:pt x="30" y="35"/>
                  </a:cubicBezTo>
                  <a:cubicBezTo>
                    <a:pt x="28" y="37"/>
                    <a:pt x="24" y="35"/>
                    <a:pt x="23" y="32"/>
                  </a:cubicBezTo>
                  <a:cubicBezTo>
                    <a:pt x="23" y="29"/>
                    <a:pt x="26" y="29"/>
                    <a:pt x="30" y="26"/>
                  </a:cubicBezTo>
                  <a:cubicBezTo>
                    <a:pt x="33" y="24"/>
                    <a:pt x="34" y="18"/>
                    <a:pt x="30" y="15"/>
                  </a:cubicBezTo>
                  <a:cubicBezTo>
                    <a:pt x="26" y="12"/>
                    <a:pt x="29" y="10"/>
                    <a:pt x="31" y="8"/>
                  </a:cubicBezTo>
                  <a:cubicBezTo>
                    <a:pt x="34" y="5"/>
                    <a:pt x="32" y="4"/>
                    <a:pt x="30" y="5"/>
                  </a:cubicBezTo>
                  <a:cubicBezTo>
                    <a:pt x="29" y="6"/>
                    <a:pt x="27" y="6"/>
                    <a:pt x="26" y="3"/>
                  </a:cubicBezTo>
                  <a:cubicBezTo>
                    <a:pt x="26" y="0"/>
                    <a:pt x="18" y="0"/>
                    <a:pt x="15" y="3"/>
                  </a:cubicBezTo>
                  <a:cubicBezTo>
                    <a:pt x="14" y="4"/>
                    <a:pt x="12" y="4"/>
                    <a:pt x="10" y="4"/>
                  </a:cubicBezTo>
                  <a:cubicBezTo>
                    <a:pt x="10" y="9"/>
                    <a:pt x="9" y="15"/>
                    <a:pt x="10" y="1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4" name="Freeform 17"/>
            <p:cNvSpPr>
              <a:spLocks/>
            </p:cNvSpPr>
            <p:nvPr/>
          </p:nvSpPr>
          <p:spPr bwMode="auto">
            <a:xfrm>
              <a:off x="5495699" y="3021133"/>
              <a:ext cx="634801" cy="613334"/>
            </a:xfrm>
            <a:custGeom>
              <a:avLst/>
              <a:gdLst>
                <a:gd name="T0" fmla="*/ 60 w 175"/>
                <a:gd name="T1" fmla="*/ 32 h 169"/>
                <a:gd name="T2" fmla="*/ 60 w 175"/>
                <a:gd name="T3" fmla="*/ 40 h 169"/>
                <a:gd name="T4" fmla="*/ 64 w 175"/>
                <a:gd name="T5" fmla="*/ 46 h 169"/>
                <a:gd name="T6" fmla="*/ 62 w 175"/>
                <a:gd name="T7" fmla="*/ 49 h 169"/>
                <a:gd name="T8" fmla="*/ 49 w 175"/>
                <a:gd name="T9" fmla="*/ 50 h 169"/>
                <a:gd name="T10" fmla="*/ 44 w 175"/>
                <a:gd name="T11" fmla="*/ 53 h 169"/>
                <a:gd name="T12" fmla="*/ 42 w 175"/>
                <a:gd name="T13" fmla="*/ 55 h 169"/>
                <a:gd name="T14" fmla="*/ 41 w 175"/>
                <a:gd name="T15" fmla="*/ 60 h 169"/>
                <a:gd name="T16" fmla="*/ 37 w 175"/>
                <a:gd name="T17" fmla="*/ 62 h 169"/>
                <a:gd name="T18" fmla="*/ 30 w 175"/>
                <a:gd name="T19" fmla="*/ 65 h 169"/>
                <a:gd name="T20" fmla="*/ 26 w 175"/>
                <a:gd name="T21" fmla="*/ 70 h 169"/>
                <a:gd name="T22" fmla="*/ 19 w 175"/>
                <a:gd name="T23" fmla="*/ 71 h 169"/>
                <a:gd name="T24" fmla="*/ 13 w 175"/>
                <a:gd name="T25" fmla="*/ 73 h 169"/>
                <a:gd name="T26" fmla="*/ 0 w 175"/>
                <a:gd name="T27" fmla="*/ 82 h 169"/>
                <a:gd name="T28" fmla="*/ 0 w 175"/>
                <a:gd name="T29" fmla="*/ 93 h 169"/>
                <a:gd name="T30" fmla="*/ 2 w 175"/>
                <a:gd name="T31" fmla="*/ 95 h 169"/>
                <a:gd name="T32" fmla="*/ 83 w 175"/>
                <a:gd name="T33" fmla="*/ 149 h 169"/>
                <a:gd name="T34" fmla="*/ 89 w 175"/>
                <a:gd name="T35" fmla="*/ 157 h 169"/>
                <a:gd name="T36" fmla="*/ 98 w 175"/>
                <a:gd name="T37" fmla="*/ 160 h 169"/>
                <a:gd name="T38" fmla="*/ 102 w 175"/>
                <a:gd name="T39" fmla="*/ 169 h 169"/>
                <a:gd name="T40" fmla="*/ 111 w 175"/>
                <a:gd name="T41" fmla="*/ 167 h 169"/>
                <a:gd name="T42" fmla="*/ 124 w 175"/>
                <a:gd name="T43" fmla="*/ 163 h 169"/>
                <a:gd name="T44" fmla="*/ 139 w 175"/>
                <a:gd name="T45" fmla="*/ 150 h 169"/>
                <a:gd name="T46" fmla="*/ 175 w 175"/>
                <a:gd name="T47" fmla="*/ 128 h 169"/>
                <a:gd name="T48" fmla="*/ 175 w 175"/>
                <a:gd name="T49" fmla="*/ 128 h 169"/>
                <a:gd name="T50" fmla="*/ 171 w 175"/>
                <a:gd name="T51" fmla="*/ 121 h 169"/>
                <a:gd name="T52" fmla="*/ 165 w 175"/>
                <a:gd name="T53" fmla="*/ 119 h 169"/>
                <a:gd name="T54" fmla="*/ 159 w 175"/>
                <a:gd name="T55" fmla="*/ 115 h 169"/>
                <a:gd name="T56" fmla="*/ 158 w 175"/>
                <a:gd name="T57" fmla="*/ 109 h 169"/>
                <a:gd name="T58" fmla="*/ 154 w 175"/>
                <a:gd name="T59" fmla="*/ 104 h 169"/>
                <a:gd name="T60" fmla="*/ 158 w 175"/>
                <a:gd name="T61" fmla="*/ 99 h 169"/>
                <a:gd name="T62" fmla="*/ 157 w 175"/>
                <a:gd name="T63" fmla="*/ 96 h 169"/>
                <a:gd name="T64" fmla="*/ 157 w 175"/>
                <a:gd name="T65" fmla="*/ 90 h 169"/>
                <a:gd name="T66" fmla="*/ 157 w 175"/>
                <a:gd name="T67" fmla="*/ 85 h 169"/>
                <a:gd name="T68" fmla="*/ 157 w 175"/>
                <a:gd name="T69" fmla="*/ 76 h 169"/>
                <a:gd name="T70" fmla="*/ 154 w 175"/>
                <a:gd name="T71" fmla="*/ 68 h 169"/>
                <a:gd name="T72" fmla="*/ 155 w 175"/>
                <a:gd name="T73" fmla="*/ 66 h 169"/>
                <a:gd name="T74" fmla="*/ 155 w 175"/>
                <a:gd name="T75" fmla="*/ 64 h 169"/>
                <a:gd name="T76" fmla="*/ 151 w 175"/>
                <a:gd name="T77" fmla="*/ 49 h 169"/>
                <a:gd name="T78" fmla="*/ 144 w 175"/>
                <a:gd name="T79" fmla="*/ 44 h 169"/>
                <a:gd name="T80" fmla="*/ 141 w 175"/>
                <a:gd name="T81" fmla="*/ 39 h 169"/>
                <a:gd name="T82" fmla="*/ 137 w 175"/>
                <a:gd name="T83" fmla="*/ 30 h 169"/>
                <a:gd name="T84" fmla="*/ 143 w 175"/>
                <a:gd name="T85" fmla="*/ 24 h 169"/>
                <a:gd name="T86" fmla="*/ 145 w 175"/>
                <a:gd name="T87" fmla="*/ 15 h 169"/>
                <a:gd name="T88" fmla="*/ 145 w 175"/>
                <a:gd name="T89" fmla="*/ 2 h 169"/>
                <a:gd name="T90" fmla="*/ 137 w 175"/>
                <a:gd name="T91" fmla="*/ 1 h 169"/>
                <a:gd name="T92" fmla="*/ 129 w 175"/>
                <a:gd name="T93" fmla="*/ 1 h 169"/>
                <a:gd name="T94" fmla="*/ 117 w 175"/>
                <a:gd name="T95" fmla="*/ 4 h 169"/>
                <a:gd name="T96" fmla="*/ 85 w 175"/>
                <a:gd name="T97" fmla="*/ 6 h 169"/>
                <a:gd name="T98" fmla="*/ 72 w 175"/>
                <a:gd name="T99" fmla="*/ 13 h 169"/>
                <a:gd name="T100" fmla="*/ 59 w 175"/>
                <a:gd name="T101" fmla="*/ 19 h 169"/>
                <a:gd name="T102" fmla="*/ 56 w 175"/>
                <a:gd name="T103" fmla="*/ 21 h 169"/>
                <a:gd name="T104" fmla="*/ 57 w 175"/>
                <a:gd name="T105" fmla="*/ 23 h 169"/>
                <a:gd name="T106" fmla="*/ 60 w 175"/>
                <a:gd name="T107" fmla="*/ 3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5" h="169">
                  <a:moveTo>
                    <a:pt x="60" y="32"/>
                  </a:moveTo>
                  <a:cubicBezTo>
                    <a:pt x="60" y="36"/>
                    <a:pt x="59" y="40"/>
                    <a:pt x="60" y="40"/>
                  </a:cubicBezTo>
                  <a:cubicBezTo>
                    <a:pt x="62" y="40"/>
                    <a:pt x="63" y="44"/>
                    <a:pt x="64" y="46"/>
                  </a:cubicBezTo>
                  <a:cubicBezTo>
                    <a:pt x="64" y="47"/>
                    <a:pt x="63" y="49"/>
                    <a:pt x="62" y="49"/>
                  </a:cubicBezTo>
                  <a:cubicBezTo>
                    <a:pt x="60" y="49"/>
                    <a:pt x="49" y="48"/>
                    <a:pt x="49" y="50"/>
                  </a:cubicBezTo>
                  <a:cubicBezTo>
                    <a:pt x="49" y="51"/>
                    <a:pt x="47" y="53"/>
                    <a:pt x="44" y="53"/>
                  </a:cubicBezTo>
                  <a:cubicBezTo>
                    <a:pt x="42" y="53"/>
                    <a:pt x="42" y="52"/>
                    <a:pt x="42" y="55"/>
                  </a:cubicBezTo>
                  <a:cubicBezTo>
                    <a:pt x="41" y="57"/>
                    <a:pt x="42" y="60"/>
                    <a:pt x="41" y="60"/>
                  </a:cubicBezTo>
                  <a:cubicBezTo>
                    <a:pt x="39" y="60"/>
                    <a:pt x="39" y="62"/>
                    <a:pt x="37" y="62"/>
                  </a:cubicBezTo>
                  <a:cubicBezTo>
                    <a:pt x="34" y="63"/>
                    <a:pt x="30" y="62"/>
                    <a:pt x="30" y="65"/>
                  </a:cubicBezTo>
                  <a:cubicBezTo>
                    <a:pt x="30" y="67"/>
                    <a:pt x="29" y="69"/>
                    <a:pt x="26" y="70"/>
                  </a:cubicBezTo>
                  <a:cubicBezTo>
                    <a:pt x="23" y="70"/>
                    <a:pt x="19" y="69"/>
                    <a:pt x="19" y="71"/>
                  </a:cubicBezTo>
                  <a:cubicBezTo>
                    <a:pt x="19" y="73"/>
                    <a:pt x="15" y="72"/>
                    <a:pt x="13" y="73"/>
                  </a:cubicBezTo>
                  <a:cubicBezTo>
                    <a:pt x="11" y="74"/>
                    <a:pt x="0" y="81"/>
                    <a:pt x="0" y="82"/>
                  </a:cubicBezTo>
                  <a:cubicBezTo>
                    <a:pt x="0" y="82"/>
                    <a:pt x="0" y="88"/>
                    <a:pt x="0" y="93"/>
                  </a:cubicBezTo>
                  <a:cubicBezTo>
                    <a:pt x="0" y="94"/>
                    <a:pt x="1" y="94"/>
                    <a:pt x="2" y="95"/>
                  </a:cubicBezTo>
                  <a:cubicBezTo>
                    <a:pt x="6" y="97"/>
                    <a:pt x="81" y="147"/>
                    <a:pt x="83" y="149"/>
                  </a:cubicBezTo>
                  <a:cubicBezTo>
                    <a:pt x="86" y="151"/>
                    <a:pt x="89" y="157"/>
                    <a:pt x="89" y="157"/>
                  </a:cubicBezTo>
                  <a:cubicBezTo>
                    <a:pt x="89" y="157"/>
                    <a:pt x="94" y="157"/>
                    <a:pt x="98" y="160"/>
                  </a:cubicBezTo>
                  <a:cubicBezTo>
                    <a:pt x="102" y="162"/>
                    <a:pt x="102" y="169"/>
                    <a:pt x="102" y="169"/>
                  </a:cubicBezTo>
                  <a:cubicBezTo>
                    <a:pt x="102" y="169"/>
                    <a:pt x="108" y="167"/>
                    <a:pt x="111" y="167"/>
                  </a:cubicBezTo>
                  <a:cubicBezTo>
                    <a:pt x="113" y="166"/>
                    <a:pt x="124" y="163"/>
                    <a:pt x="124" y="163"/>
                  </a:cubicBezTo>
                  <a:cubicBezTo>
                    <a:pt x="139" y="150"/>
                    <a:pt x="139" y="150"/>
                    <a:pt x="139" y="150"/>
                  </a:cubicBezTo>
                  <a:cubicBezTo>
                    <a:pt x="175" y="128"/>
                    <a:pt x="175" y="128"/>
                    <a:pt x="175" y="128"/>
                  </a:cubicBezTo>
                  <a:cubicBezTo>
                    <a:pt x="175" y="128"/>
                    <a:pt x="175" y="128"/>
                    <a:pt x="175" y="128"/>
                  </a:cubicBezTo>
                  <a:cubicBezTo>
                    <a:pt x="174" y="124"/>
                    <a:pt x="173" y="121"/>
                    <a:pt x="171" y="121"/>
                  </a:cubicBezTo>
                  <a:cubicBezTo>
                    <a:pt x="169" y="121"/>
                    <a:pt x="167" y="119"/>
                    <a:pt x="165" y="119"/>
                  </a:cubicBezTo>
                  <a:cubicBezTo>
                    <a:pt x="162" y="119"/>
                    <a:pt x="159" y="118"/>
                    <a:pt x="159" y="115"/>
                  </a:cubicBezTo>
                  <a:cubicBezTo>
                    <a:pt x="158" y="113"/>
                    <a:pt x="160" y="112"/>
                    <a:pt x="158" y="109"/>
                  </a:cubicBezTo>
                  <a:cubicBezTo>
                    <a:pt x="156" y="106"/>
                    <a:pt x="154" y="105"/>
                    <a:pt x="154" y="104"/>
                  </a:cubicBezTo>
                  <a:cubicBezTo>
                    <a:pt x="154" y="102"/>
                    <a:pt x="157" y="100"/>
                    <a:pt x="158" y="99"/>
                  </a:cubicBezTo>
                  <a:cubicBezTo>
                    <a:pt x="158" y="99"/>
                    <a:pt x="157" y="97"/>
                    <a:pt x="157" y="96"/>
                  </a:cubicBezTo>
                  <a:cubicBezTo>
                    <a:pt x="157" y="94"/>
                    <a:pt x="155" y="92"/>
                    <a:pt x="157" y="90"/>
                  </a:cubicBezTo>
                  <a:cubicBezTo>
                    <a:pt x="158" y="89"/>
                    <a:pt x="159" y="87"/>
                    <a:pt x="157" y="85"/>
                  </a:cubicBezTo>
                  <a:cubicBezTo>
                    <a:pt x="156" y="82"/>
                    <a:pt x="159" y="79"/>
                    <a:pt x="157" y="76"/>
                  </a:cubicBezTo>
                  <a:cubicBezTo>
                    <a:pt x="156" y="72"/>
                    <a:pt x="153" y="69"/>
                    <a:pt x="154" y="68"/>
                  </a:cubicBezTo>
                  <a:cubicBezTo>
                    <a:pt x="154" y="67"/>
                    <a:pt x="154" y="67"/>
                    <a:pt x="155" y="66"/>
                  </a:cubicBezTo>
                  <a:cubicBezTo>
                    <a:pt x="155" y="66"/>
                    <a:pt x="155" y="65"/>
                    <a:pt x="155" y="64"/>
                  </a:cubicBezTo>
                  <a:cubicBezTo>
                    <a:pt x="155" y="61"/>
                    <a:pt x="152" y="51"/>
                    <a:pt x="151" y="49"/>
                  </a:cubicBezTo>
                  <a:cubicBezTo>
                    <a:pt x="149" y="47"/>
                    <a:pt x="144" y="46"/>
                    <a:pt x="144" y="44"/>
                  </a:cubicBezTo>
                  <a:cubicBezTo>
                    <a:pt x="144" y="43"/>
                    <a:pt x="144" y="40"/>
                    <a:pt x="141" y="39"/>
                  </a:cubicBezTo>
                  <a:cubicBezTo>
                    <a:pt x="137" y="37"/>
                    <a:pt x="135" y="30"/>
                    <a:pt x="137" y="30"/>
                  </a:cubicBezTo>
                  <a:cubicBezTo>
                    <a:pt x="139" y="30"/>
                    <a:pt x="141" y="25"/>
                    <a:pt x="143" y="24"/>
                  </a:cubicBezTo>
                  <a:cubicBezTo>
                    <a:pt x="145" y="23"/>
                    <a:pt x="147" y="18"/>
                    <a:pt x="145" y="15"/>
                  </a:cubicBezTo>
                  <a:cubicBezTo>
                    <a:pt x="144" y="13"/>
                    <a:pt x="145" y="7"/>
                    <a:pt x="145" y="2"/>
                  </a:cubicBezTo>
                  <a:cubicBezTo>
                    <a:pt x="142" y="2"/>
                    <a:pt x="138" y="1"/>
                    <a:pt x="137" y="1"/>
                  </a:cubicBezTo>
                  <a:cubicBezTo>
                    <a:pt x="136" y="0"/>
                    <a:pt x="132" y="1"/>
                    <a:pt x="129" y="1"/>
                  </a:cubicBezTo>
                  <a:cubicBezTo>
                    <a:pt x="126" y="2"/>
                    <a:pt x="119" y="6"/>
                    <a:pt x="117" y="4"/>
                  </a:cubicBezTo>
                  <a:cubicBezTo>
                    <a:pt x="115" y="2"/>
                    <a:pt x="92" y="5"/>
                    <a:pt x="85" y="6"/>
                  </a:cubicBezTo>
                  <a:cubicBezTo>
                    <a:pt x="79" y="6"/>
                    <a:pt x="76" y="13"/>
                    <a:pt x="72" y="13"/>
                  </a:cubicBezTo>
                  <a:cubicBezTo>
                    <a:pt x="69" y="13"/>
                    <a:pt x="62" y="16"/>
                    <a:pt x="59" y="19"/>
                  </a:cubicBezTo>
                  <a:cubicBezTo>
                    <a:pt x="58" y="20"/>
                    <a:pt x="57" y="21"/>
                    <a:pt x="56" y="21"/>
                  </a:cubicBezTo>
                  <a:cubicBezTo>
                    <a:pt x="57" y="22"/>
                    <a:pt x="57" y="23"/>
                    <a:pt x="57" y="23"/>
                  </a:cubicBezTo>
                  <a:cubicBezTo>
                    <a:pt x="59" y="26"/>
                    <a:pt x="60" y="29"/>
                    <a:pt x="60" y="3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5" name="Freeform 18"/>
            <p:cNvSpPr>
              <a:spLocks/>
            </p:cNvSpPr>
            <p:nvPr/>
          </p:nvSpPr>
          <p:spPr bwMode="auto">
            <a:xfrm>
              <a:off x="6050766" y="3166799"/>
              <a:ext cx="467668" cy="443134"/>
            </a:xfrm>
            <a:custGeom>
              <a:avLst/>
              <a:gdLst>
                <a:gd name="T0" fmla="*/ 15 w 129"/>
                <a:gd name="T1" fmla="*/ 7 h 122"/>
                <a:gd name="T2" fmla="*/ 8 w 129"/>
                <a:gd name="T3" fmla="*/ 13 h 122"/>
                <a:gd name="T4" fmla="*/ 7 w 129"/>
                <a:gd name="T5" fmla="*/ 16 h 122"/>
                <a:gd name="T6" fmla="*/ 6 w 129"/>
                <a:gd name="T7" fmla="*/ 23 h 122"/>
                <a:gd name="T8" fmla="*/ 1 w 129"/>
                <a:gd name="T9" fmla="*/ 28 h 122"/>
                <a:gd name="T10" fmla="*/ 4 w 129"/>
                <a:gd name="T11" fmla="*/ 36 h 122"/>
                <a:gd name="T12" fmla="*/ 4 w 129"/>
                <a:gd name="T13" fmla="*/ 45 h 122"/>
                <a:gd name="T14" fmla="*/ 4 w 129"/>
                <a:gd name="T15" fmla="*/ 50 h 122"/>
                <a:gd name="T16" fmla="*/ 4 w 129"/>
                <a:gd name="T17" fmla="*/ 56 h 122"/>
                <a:gd name="T18" fmla="*/ 5 w 129"/>
                <a:gd name="T19" fmla="*/ 59 h 122"/>
                <a:gd name="T20" fmla="*/ 1 w 129"/>
                <a:gd name="T21" fmla="*/ 64 h 122"/>
                <a:gd name="T22" fmla="*/ 5 w 129"/>
                <a:gd name="T23" fmla="*/ 69 h 122"/>
                <a:gd name="T24" fmla="*/ 6 w 129"/>
                <a:gd name="T25" fmla="*/ 75 h 122"/>
                <a:gd name="T26" fmla="*/ 12 w 129"/>
                <a:gd name="T27" fmla="*/ 79 h 122"/>
                <a:gd name="T28" fmla="*/ 18 w 129"/>
                <a:gd name="T29" fmla="*/ 81 h 122"/>
                <a:gd name="T30" fmla="*/ 22 w 129"/>
                <a:gd name="T31" fmla="*/ 88 h 122"/>
                <a:gd name="T32" fmla="*/ 34 w 129"/>
                <a:gd name="T33" fmla="*/ 90 h 122"/>
                <a:gd name="T34" fmla="*/ 40 w 129"/>
                <a:gd name="T35" fmla="*/ 95 h 122"/>
                <a:gd name="T36" fmla="*/ 54 w 129"/>
                <a:gd name="T37" fmla="*/ 88 h 122"/>
                <a:gd name="T38" fmla="*/ 118 w 129"/>
                <a:gd name="T39" fmla="*/ 122 h 122"/>
                <a:gd name="T40" fmla="*/ 118 w 129"/>
                <a:gd name="T41" fmla="*/ 118 h 122"/>
                <a:gd name="T42" fmla="*/ 126 w 129"/>
                <a:gd name="T43" fmla="*/ 118 h 122"/>
                <a:gd name="T44" fmla="*/ 126 w 129"/>
                <a:gd name="T45" fmla="*/ 35 h 122"/>
                <a:gd name="T46" fmla="*/ 126 w 129"/>
                <a:gd name="T47" fmla="*/ 23 h 122"/>
                <a:gd name="T48" fmla="*/ 127 w 129"/>
                <a:gd name="T49" fmla="*/ 12 h 122"/>
                <a:gd name="T50" fmla="*/ 128 w 129"/>
                <a:gd name="T51" fmla="*/ 10 h 122"/>
                <a:gd name="T52" fmla="*/ 128 w 129"/>
                <a:gd name="T53" fmla="*/ 10 h 122"/>
                <a:gd name="T54" fmla="*/ 116 w 129"/>
                <a:gd name="T55" fmla="*/ 7 h 122"/>
                <a:gd name="T56" fmla="*/ 103 w 129"/>
                <a:gd name="T57" fmla="*/ 0 h 122"/>
                <a:gd name="T58" fmla="*/ 85 w 129"/>
                <a:gd name="T59" fmla="*/ 10 h 122"/>
                <a:gd name="T60" fmla="*/ 86 w 129"/>
                <a:gd name="T61" fmla="*/ 21 h 122"/>
                <a:gd name="T62" fmla="*/ 73 w 129"/>
                <a:gd name="T63" fmla="*/ 21 h 122"/>
                <a:gd name="T64" fmla="*/ 57 w 129"/>
                <a:gd name="T65" fmla="*/ 16 h 122"/>
                <a:gd name="T66" fmla="*/ 49 w 129"/>
                <a:gd name="T67" fmla="*/ 10 h 122"/>
                <a:gd name="T68" fmla="*/ 43 w 129"/>
                <a:gd name="T69" fmla="*/ 5 h 122"/>
                <a:gd name="T70" fmla="*/ 28 w 129"/>
                <a:gd name="T71" fmla="*/ 2 h 122"/>
                <a:gd name="T72" fmla="*/ 18 w 129"/>
                <a:gd name="T73" fmla="*/ 0 h 122"/>
                <a:gd name="T74" fmla="*/ 18 w 129"/>
                <a:gd name="T75" fmla="*/ 4 h 122"/>
                <a:gd name="T76" fmla="*/ 15 w 129"/>
                <a:gd name="T77" fmla="*/ 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22">
                  <a:moveTo>
                    <a:pt x="15" y="7"/>
                  </a:moveTo>
                  <a:cubicBezTo>
                    <a:pt x="14" y="7"/>
                    <a:pt x="9" y="12"/>
                    <a:pt x="8" y="13"/>
                  </a:cubicBezTo>
                  <a:cubicBezTo>
                    <a:pt x="7" y="14"/>
                    <a:pt x="7" y="15"/>
                    <a:pt x="7" y="16"/>
                  </a:cubicBezTo>
                  <a:cubicBezTo>
                    <a:pt x="8" y="17"/>
                    <a:pt x="7" y="21"/>
                    <a:pt x="6" y="23"/>
                  </a:cubicBezTo>
                  <a:cubicBezTo>
                    <a:pt x="5" y="25"/>
                    <a:pt x="1" y="27"/>
                    <a:pt x="1" y="28"/>
                  </a:cubicBezTo>
                  <a:cubicBezTo>
                    <a:pt x="0" y="29"/>
                    <a:pt x="3" y="32"/>
                    <a:pt x="4" y="36"/>
                  </a:cubicBezTo>
                  <a:cubicBezTo>
                    <a:pt x="6" y="39"/>
                    <a:pt x="3" y="42"/>
                    <a:pt x="4" y="45"/>
                  </a:cubicBezTo>
                  <a:cubicBezTo>
                    <a:pt x="6" y="47"/>
                    <a:pt x="5" y="49"/>
                    <a:pt x="4" y="50"/>
                  </a:cubicBezTo>
                  <a:cubicBezTo>
                    <a:pt x="2" y="52"/>
                    <a:pt x="4" y="54"/>
                    <a:pt x="4" y="56"/>
                  </a:cubicBezTo>
                  <a:cubicBezTo>
                    <a:pt x="4" y="57"/>
                    <a:pt x="5" y="59"/>
                    <a:pt x="5" y="59"/>
                  </a:cubicBezTo>
                  <a:cubicBezTo>
                    <a:pt x="4" y="60"/>
                    <a:pt x="1" y="62"/>
                    <a:pt x="1" y="64"/>
                  </a:cubicBezTo>
                  <a:cubicBezTo>
                    <a:pt x="1" y="65"/>
                    <a:pt x="3" y="66"/>
                    <a:pt x="5" y="69"/>
                  </a:cubicBezTo>
                  <a:cubicBezTo>
                    <a:pt x="7" y="72"/>
                    <a:pt x="5" y="73"/>
                    <a:pt x="6" y="75"/>
                  </a:cubicBezTo>
                  <a:cubicBezTo>
                    <a:pt x="6" y="78"/>
                    <a:pt x="9" y="79"/>
                    <a:pt x="12" y="79"/>
                  </a:cubicBezTo>
                  <a:cubicBezTo>
                    <a:pt x="14" y="79"/>
                    <a:pt x="16" y="81"/>
                    <a:pt x="18" y="81"/>
                  </a:cubicBezTo>
                  <a:cubicBezTo>
                    <a:pt x="20" y="81"/>
                    <a:pt x="21" y="84"/>
                    <a:pt x="22" y="88"/>
                  </a:cubicBezTo>
                  <a:cubicBezTo>
                    <a:pt x="23" y="88"/>
                    <a:pt x="31" y="88"/>
                    <a:pt x="34" y="90"/>
                  </a:cubicBezTo>
                  <a:cubicBezTo>
                    <a:pt x="38" y="93"/>
                    <a:pt x="40" y="95"/>
                    <a:pt x="40" y="95"/>
                  </a:cubicBezTo>
                  <a:cubicBezTo>
                    <a:pt x="54" y="88"/>
                    <a:pt x="54" y="88"/>
                    <a:pt x="54" y="88"/>
                  </a:cubicBezTo>
                  <a:cubicBezTo>
                    <a:pt x="118" y="122"/>
                    <a:pt x="118" y="122"/>
                    <a:pt x="118" y="122"/>
                  </a:cubicBezTo>
                  <a:cubicBezTo>
                    <a:pt x="118" y="118"/>
                    <a:pt x="118" y="118"/>
                    <a:pt x="118" y="118"/>
                  </a:cubicBezTo>
                  <a:cubicBezTo>
                    <a:pt x="126" y="118"/>
                    <a:pt x="126" y="118"/>
                    <a:pt x="126" y="118"/>
                  </a:cubicBezTo>
                  <a:cubicBezTo>
                    <a:pt x="126" y="118"/>
                    <a:pt x="126" y="41"/>
                    <a:pt x="126" y="35"/>
                  </a:cubicBezTo>
                  <a:cubicBezTo>
                    <a:pt x="126" y="30"/>
                    <a:pt x="123" y="26"/>
                    <a:pt x="126" y="23"/>
                  </a:cubicBezTo>
                  <a:cubicBezTo>
                    <a:pt x="129" y="20"/>
                    <a:pt x="125" y="18"/>
                    <a:pt x="127" y="12"/>
                  </a:cubicBezTo>
                  <a:cubicBezTo>
                    <a:pt x="127" y="12"/>
                    <a:pt x="128" y="11"/>
                    <a:pt x="128" y="10"/>
                  </a:cubicBezTo>
                  <a:cubicBezTo>
                    <a:pt x="128" y="10"/>
                    <a:pt x="128" y="10"/>
                    <a:pt x="128" y="10"/>
                  </a:cubicBezTo>
                  <a:cubicBezTo>
                    <a:pt x="127" y="8"/>
                    <a:pt x="124" y="8"/>
                    <a:pt x="116" y="7"/>
                  </a:cubicBezTo>
                  <a:cubicBezTo>
                    <a:pt x="109" y="6"/>
                    <a:pt x="112" y="1"/>
                    <a:pt x="103" y="0"/>
                  </a:cubicBezTo>
                  <a:cubicBezTo>
                    <a:pt x="95" y="0"/>
                    <a:pt x="85" y="7"/>
                    <a:pt x="85" y="10"/>
                  </a:cubicBezTo>
                  <a:cubicBezTo>
                    <a:pt x="85" y="14"/>
                    <a:pt x="89" y="17"/>
                    <a:pt x="86" y="21"/>
                  </a:cubicBezTo>
                  <a:cubicBezTo>
                    <a:pt x="83" y="25"/>
                    <a:pt x="77" y="25"/>
                    <a:pt x="73" y="21"/>
                  </a:cubicBezTo>
                  <a:cubicBezTo>
                    <a:pt x="69" y="17"/>
                    <a:pt x="62" y="16"/>
                    <a:pt x="57" y="16"/>
                  </a:cubicBezTo>
                  <a:cubicBezTo>
                    <a:pt x="52" y="16"/>
                    <a:pt x="49" y="12"/>
                    <a:pt x="49" y="10"/>
                  </a:cubicBezTo>
                  <a:cubicBezTo>
                    <a:pt x="49" y="7"/>
                    <a:pt x="48" y="6"/>
                    <a:pt x="43" y="5"/>
                  </a:cubicBezTo>
                  <a:cubicBezTo>
                    <a:pt x="39" y="4"/>
                    <a:pt x="36" y="0"/>
                    <a:pt x="28" y="2"/>
                  </a:cubicBezTo>
                  <a:cubicBezTo>
                    <a:pt x="24" y="2"/>
                    <a:pt x="21" y="1"/>
                    <a:pt x="18" y="0"/>
                  </a:cubicBezTo>
                  <a:cubicBezTo>
                    <a:pt x="18" y="1"/>
                    <a:pt x="18" y="3"/>
                    <a:pt x="18" y="4"/>
                  </a:cubicBezTo>
                  <a:cubicBezTo>
                    <a:pt x="18" y="7"/>
                    <a:pt x="15" y="6"/>
                    <a:pt x="15" y="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6" name="Freeform 19"/>
            <p:cNvSpPr>
              <a:spLocks/>
            </p:cNvSpPr>
            <p:nvPr/>
          </p:nvSpPr>
          <p:spPr bwMode="auto">
            <a:xfrm>
              <a:off x="5250365" y="3787801"/>
              <a:ext cx="90466" cy="32200"/>
            </a:xfrm>
            <a:custGeom>
              <a:avLst/>
              <a:gdLst>
                <a:gd name="T0" fmla="*/ 13 w 25"/>
                <a:gd name="T1" fmla="*/ 5 h 9"/>
                <a:gd name="T2" fmla="*/ 20 w 25"/>
                <a:gd name="T3" fmla="*/ 7 h 9"/>
                <a:gd name="T4" fmla="*/ 25 w 25"/>
                <a:gd name="T5" fmla="*/ 6 h 9"/>
                <a:gd name="T6" fmla="*/ 20 w 25"/>
                <a:gd name="T7" fmla="*/ 5 h 9"/>
                <a:gd name="T8" fmla="*/ 12 w 25"/>
                <a:gd name="T9" fmla="*/ 2 h 9"/>
                <a:gd name="T10" fmla="*/ 2 w 25"/>
                <a:gd name="T11" fmla="*/ 3 h 9"/>
                <a:gd name="T12" fmla="*/ 0 w 25"/>
                <a:gd name="T13" fmla="*/ 9 h 9"/>
                <a:gd name="T14" fmla="*/ 3 w 25"/>
                <a:gd name="T15" fmla="*/ 8 h 9"/>
                <a:gd name="T16" fmla="*/ 13 w 25"/>
                <a:gd name="T1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9">
                  <a:moveTo>
                    <a:pt x="13" y="5"/>
                  </a:moveTo>
                  <a:cubicBezTo>
                    <a:pt x="14" y="4"/>
                    <a:pt x="17" y="7"/>
                    <a:pt x="20" y="7"/>
                  </a:cubicBezTo>
                  <a:cubicBezTo>
                    <a:pt x="22" y="8"/>
                    <a:pt x="25" y="6"/>
                    <a:pt x="25" y="6"/>
                  </a:cubicBezTo>
                  <a:cubicBezTo>
                    <a:pt x="25" y="6"/>
                    <a:pt x="24" y="6"/>
                    <a:pt x="20" y="5"/>
                  </a:cubicBezTo>
                  <a:cubicBezTo>
                    <a:pt x="16" y="5"/>
                    <a:pt x="16" y="0"/>
                    <a:pt x="12" y="2"/>
                  </a:cubicBezTo>
                  <a:cubicBezTo>
                    <a:pt x="9" y="3"/>
                    <a:pt x="6" y="4"/>
                    <a:pt x="2" y="3"/>
                  </a:cubicBezTo>
                  <a:cubicBezTo>
                    <a:pt x="2" y="5"/>
                    <a:pt x="1" y="7"/>
                    <a:pt x="0" y="9"/>
                  </a:cubicBezTo>
                  <a:cubicBezTo>
                    <a:pt x="2" y="8"/>
                    <a:pt x="3" y="8"/>
                    <a:pt x="3" y="8"/>
                  </a:cubicBezTo>
                  <a:cubicBezTo>
                    <a:pt x="5" y="8"/>
                    <a:pt x="11" y="7"/>
                    <a:pt x="13" y="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7" name="Freeform 20"/>
            <p:cNvSpPr>
              <a:spLocks/>
            </p:cNvSpPr>
            <p:nvPr/>
          </p:nvSpPr>
          <p:spPr bwMode="auto">
            <a:xfrm>
              <a:off x="5231965" y="3703467"/>
              <a:ext cx="180934" cy="142600"/>
            </a:xfrm>
            <a:custGeom>
              <a:avLst/>
              <a:gdLst>
                <a:gd name="T0" fmla="*/ 12 w 50"/>
                <a:gd name="T1" fmla="*/ 38 h 39"/>
                <a:gd name="T2" fmla="*/ 16 w 50"/>
                <a:gd name="T3" fmla="*/ 36 h 39"/>
                <a:gd name="T4" fmla="*/ 29 w 50"/>
                <a:gd name="T5" fmla="*/ 35 h 39"/>
                <a:gd name="T6" fmla="*/ 31 w 50"/>
                <a:gd name="T7" fmla="*/ 35 h 39"/>
                <a:gd name="T8" fmla="*/ 31 w 50"/>
                <a:gd name="T9" fmla="*/ 35 h 39"/>
                <a:gd name="T10" fmla="*/ 37 w 50"/>
                <a:gd name="T11" fmla="*/ 37 h 39"/>
                <a:gd name="T12" fmla="*/ 49 w 50"/>
                <a:gd name="T13" fmla="*/ 38 h 39"/>
                <a:gd name="T14" fmla="*/ 50 w 50"/>
                <a:gd name="T15" fmla="*/ 37 h 39"/>
                <a:gd name="T16" fmla="*/ 50 w 50"/>
                <a:gd name="T17" fmla="*/ 32 h 39"/>
                <a:gd name="T18" fmla="*/ 45 w 50"/>
                <a:gd name="T19" fmla="*/ 27 h 39"/>
                <a:gd name="T20" fmla="*/ 44 w 50"/>
                <a:gd name="T21" fmla="*/ 21 h 39"/>
                <a:gd name="T22" fmla="*/ 43 w 50"/>
                <a:gd name="T23" fmla="*/ 19 h 39"/>
                <a:gd name="T24" fmla="*/ 38 w 50"/>
                <a:gd name="T25" fmla="*/ 13 h 39"/>
                <a:gd name="T26" fmla="*/ 32 w 50"/>
                <a:gd name="T27" fmla="*/ 5 h 39"/>
                <a:gd name="T28" fmla="*/ 29 w 50"/>
                <a:gd name="T29" fmla="*/ 5 h 39"/>
                <a:gd name="T30" fmla="*/ 24 w 50"/>
                <a:gd name="T31" fmla="*/ 1 h 39"/>
                <a:gd name="T32" fmla="*/ 18 w 50"/>
                <a:gd name="T33" fmla="*/ 2 h 39"/>
                <a:gd name="T34" fmla="*/ 10 w 50"/>
                <a:gd name="T35" fmla="*/ 2 h 39"/>
                <a:gd name="T36" fmla="*/ 5 w 50"/>
                <a:gd name="T37" fmla="*/ 6 h 39"/>
                <a:gd name="T38" fmla="*/ 5 w 50"/>
                <a:gd name="T39" fmla="*/ 6 h 39"/>
                <a:gd name="T40" fmla="*/ 3 w 50"/>
                <a:gd name="T41" fmla="*/ 13 h 39"/>
                <a:gd name="T42" fmla="*/ 6 w 50"/>
                <a:gd name="T43" fmla="*/ 25 h 39"/>
                <a:gd name="T44" fmla="*/ 7 w 50"/>
                <a:gd name="T45" fmla="*/ 26 h 39"/>
                <a:gd name="T46" fmla="*/ 17 w 50"/>
                <a:gd name="T47" fmla="*/ 25 h 39"/>
                <a:gd name="T48" fmla="*/ 25 w 50"/>
                <a:gd name="T49" fmla="*/ 28 h 39"/>
                <a:gd name="T50" fmla="*/ 30 w 50"/>
                <a:gd name="T51" fmla="*/ 29 h 39"/>
                <a:gd name="T52" fmla="*/ 25 w 50"/>
                <a:gd name="T53" fmla="*/ 30 h 39"/>
                <a:gd name="T54" fmla="*/ 18 w 50"/>
                <a:gd name="T55" fmla="*/ 28 h 39"/>
                <a:gd name="T56" fmla="*/ 8 w 50"/>
                <a:gd name="T57" fmla="*/ 31 h 39"/>
                <a:gd name="T58" fmla="*/ 5 w 50"/>
                <a:gd name="T59" fmla="*/ 32 h 39"/>
                <a:gd name="T60" fmla="*/ 6 w 50"/>
                <a:gd name="T61" fmla="*/ 35 h 39"/>
                <a:gd name="T62" fmla="*/ 7 w 50"/>
                <a:gd name="T63" fmla="*/ 36 h 39"/>
                <a:gd name="T64" fmla="*/ 12 w 50"/>
                <a:gd name="T65"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 h="39">
                  <a:moveTo>
                    <a:pt x="12" y="38"/>
                  </a:moveTo>
                  <a:cubicBezTo>
                    <a:pt x="13" y="38"/>
                    <a:pt x="16" y="36"/>
                    <a:pt x="16" y="36"/>
                  </a:cubicBezTo>
                  <a:cubicBezTo>
                    <a:pt x="16" y="36"/>
                    <a:pt x="27" y="35"/>
                    <a:pt x="29" y="35"/>
                  </a:cubicBezTo>
                  <a:cubicBezTo>
                    <a:pt x="29" y="35"/>
                    <a:pt x="30" y="35"/>
                    <a:pt x="31" y="35"/>
                  </a:cubicBezTo>
                  <a:cubicBezTo>
                    <a:pt x="31" y="35"/>
                    <a:pt x="31" y="35"/>
                    <a:pt x="31" y="35"/>
                  </a:cubicBezTo>
                  <a:cubicBezTo>
                    <a:pt x="31" y="35"/>
                    <a:pt x="36" y="36"/>
                    <a:pt x="37" y="37"/>
                  </a:cubicBezTo>
                  <a:cubicBezTo>
                    <a:pt x="37" y="38"/>
                    <a:pt x="45" y="39"/>
                    <a:pt x="49" y="38"/>
                  </a:cubicBezTo>
                  <a:cubicBezTo>
                    <a:pt x="49" y="38"/>
                    <a:pt x="50" y="38"/>
                    <a:pt x="50" y="37"/>
                  </a:cubicBezTo>
                  <a:cubicBezTo>
                    <a:pt x="50" y="36"/>
                    <a:pt x="50" y="33"/>
                    <a:pt x="50" y="32"/>
                  </a:cubicBezTo>
                  <a:cubicBezTo>
                    <a:pt x="50" y="31"/>
                    <a:pt x="47" y="28"/>
                    <a:pt x="45" y="27"/>
                  </a:cubicBezTo>
                  <a:cubicBezTo>
                    <a:pt x="44" y="25"/>
                    <a:pt x="44" y="21"/>
                    <a:pt x="44" y="21"/>
                  </a:cubicBezTo>
                  <a:cubicBezTo>
                    <a:pt x="43" y="19"/>
                    <a:pt x="43" y="19"/>
                    <a:pt x="43" y="19"/>
                  </a:cubicBezTo>
                  <a:cubicBezTo>
                    <a:pt x="43" y="19"/>
                    <a:pt x="41" y="14"/>
                    <a:pt x="38" y="13"/>
                  </a:cubicBezTo>
                  <a:cubicBezTo>
                    <a:pt x="34" y="12"/>
                    <a:pt x="32" y="5"/>
                    <a:pt x="32" y="5"/>
                  </a:cubicBezTo>
                  <a:cubicBezTo>
                    <a:pt x="29" y="5"/>
                    <a:pt x="29" y="5"/>
                    <a:pt x="29" y="5"/>
                  </a:cubicBezTo>
                  <a:cubicBezTo>
                    <a:pt x="29" y="5"/>
                    <a:pt x="27" y="3"/>
                    <a:pt x="24" y="1"/>
                  </a:cubicBezTo>
                  <a:cubicBezTo>
                    <a:pt x="22" y="0"/>
                    <a:pt x="18" y="2"/>
                    <a:pt x="18" y="2"/>
                  </a:cubicBezTo>
                  <a:cubicBezTo>
                    <a:pt x="18" y="2"/>
                    <a:pt x="13" y="3"/>
                    <a:pt x="10" y="2"/>
                  </a:cubicBezTo>
                  <a:cubicBezTo>
                    <a:pt x="7" y="1"/>
                    <a:pt x="8" y="5"/>
                    <a:pt x="5" y="6"/>
                  </a:cubicBezTo>
                  <a:cubicBezTo>
                    <a:pt x="5" y="6"/>
                    <a:pt x="5" y="6"/>
                    <a:pt x="5" y="6"/>
                  </a:cubicBezTo>
                  <a:cubicBezTo>
                    <a:pt x="5" y="9"/>
                    <a:pt x="4" y="11"/>
                    <a:pt x="3" y="13"/>
                  </a:cubicBezTo>
                  <a:cubicBezTo>
                    <a:pt x="0" y="17"/>
                    <a:pt x="4" y="23"/>
                    <a:pt x="6" y="25"/>
                  </a:cubicBezTo>
                  <a:cubicBezTo>
                    <a:pt x="6" y="25"/>
                    <a:pt x="7" y="26"/>
                    <a:pt x="7" y="26"/>
                  </a:cubicBezTo>
                  <a:cubicBezTo>
                    <a:pt x="11" y="27"/>
                    <a:pt x="14" y="26"/>
                    <a:pt x="17" y="25"/>
                  </a:cubicBezTo>
                  <a:cubicBezTo>
                    <a:pt x="21" y="23"/>
                    <a:pt x="21" y="28"/>
                    <a:pt x="25" y="28"/>
                  </a:cubicBezTo>
                  <a:cubicBezTo>
                    <a:pt x="29" y="29"/>
                    <a:pt x="30" y="29"/>
                    <a:pt x="30" y="29"/>
                  </a:cubicBezTo>
                  <a:cubicBezTo>
                    <a:pt x="30" y="29"/>
                    <a:pt x="27" y="31"/>
                    <a:pt x="25" y="30"/>
                  </a:cubicBezTo>
                  <a:cubicBezTo>
                    <a:pt x="22" y="30"/>
                    <a:pt x="19" y="27"/>
                    <a:pt x="18" y="28"/>
                  </a:cubicBezTo>
                  <a:cubicBezTo>
                    <a:pt x="16" y="30"/>
                    <a:pt x="10" y="31"/>
                    <a:pt x="8" y="31"/>
                  </a:cubicBezTo>
                  <a:cubicBezTo>
                    <a:pt x="8" y="31"/>
                    <a:pt x="7" y="31"/>
                    <a:pt x="5" y="32"/>
                  </a:cubicBezTo>
                  <a:cubicBezTo>
                    <a:pt x="5" y="33"/>
                    <a:pt x="5" y="34"/>
                    <a:pt x="6" y="35"/>
                  </a:cubicBezTo>
                  <a:cubicBezTo>
                    <a:pt x="7" y="36"/>
                    <a:pt x="7" y="36"/>
                    <a:pt x="7" y="36"/>
                  </a:cubicBezTo>
                  <a:cubicBezTo>
                    <a:pt x="12" y="35"/>
                    <a:pt x="10" y="38"/>
                    <a:pt x="12" y="3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8" name="Freeform 21"/>
            <p:cNvSpPr>
              <a:spLocks/>
            </p:cNvSpPr>
            <p:nvPr/>
          </p:nvSpPr>
          <p:spPr bwMode="auto">
            <a:xfrm>
              <a:off x="5256498" y="3830735"/>
              <a:ext cx="87400" cy="50600"/>
            </a:xfrm>
            <a:custGeom>
              <a:avLst/>
              <a:gdLst>
                <a:gd name="T0" fmla="*/ 13 w 24"/>
                <a:gd name="T1" fmla="*/ 13 h 14"/>
                <a:gd name="T2" fmla="*/ 19 w 24"/>
                <a:gd name="T3" fmla="*/ 9 h 14"/>
                <a:gd name="T4" fmla="*/ 22 w 24"/>
                <a:gd name="T5" fmla="*/ 7 h 14"/>
                <a:gd name="T6" fmla="*/ 22 w 24"/>
                <a:gd name="T7" fmla="*/ 4 h 14"/>
                <a:gd name="T8" fmla="*/ 24 w 24"/>
                <a:gd name="T9" fmla="*/ 0 h 14"/>
                <a:gd name="T10" fmla="*/ 22 w 24"/>
                <a:gd name="T11" fmla="*/ 0 h 14"/>
                <a:gd name="T12" fmla="*/ 9 w 24"/>
                <a:gd name="T13" fmla="*/ 1 h 14"/>
                <a:gd name="T14" fmla="*/ 5 w 24"/>
                <a:gd name="T15" fmla="*/ 3 h 14"/>
                <a:gd name="T16" fmla="*/ 0 w 24"/>
                <a:gd name="T17" fmla="*/ 1 h 14"/>
                <a:gd name="T18" fmla="*/ 7 w 24"/>
                <a:gd name="T19" fmla="*/ 7 h 14"/>
                <a:gd name="T20" fmla="*/ 11 w 24"/>
                <a:gd name="T21" fmla="*/ 13 h 14"/>
                <a:gd name="T22" fmla="*/ 12 w 24"/>
                <a:gd name="T23" fmla="*/ 14 h 14"/>
                <a:gd name="T24" fmla="*/ 13 w 24"/>
                <a:gd name="T2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4">
                  <a:moveTo>
                    <a:pt x="13" y="13"/>
                  </a:moveTo>
                  <a:cubicBezTo>
                    <a:pt x="14" y="12"/>
                    <a:pt x="18" y="8"/>
                    <a:pt x="19" y="9"/>
                  </a:cubicBezTo>
                  <a:cubicBezTo>
                    <a:pt x="21" y="9"/>
                    <a:pt x="22" y="8"/>
                    <a:pt x="22" y="7"/>
                  </a:cubicBezTo>
                  <a:cubicBezTo>
                    <a:pt x="22" y="7"/>
                    <a:pt x="20" y="4"/>
                    <a:pt x="22" y="4"/>
                  </a:cubicBezTo>
                  <a:cubicBezTo>
                    <a:pt x="23" y="3"/>
                    <a:pt x="24" y="1"/>
                    <a:pt x="24" y="0"/>
                  </a:cubicBezTo>
                  <a:cubicBezTo>
                    <a:pt x="23" y="0"/>
                    <a:pt x="22" y="0"/>
                    <a:pt x="22" y="0"/>
                  </a:cubicBezTo>
                  <a:cubicBezTo>
                    <a:pt x="20" y="0"/>
                    <a:pt x="9" y="1"/>
                    <a:pt x="9" y="1"/>
                  </a:cubicBezTo>
                  <a:cubicBezTo>
                    <a:pt x="9" y="1"/>
                    <a:pt x="6" y="3"/>
                    <a:pt x="5" y="3"/>
                  </a:cubicBezTo>
                  <a:cubicBezTo>
                    <a:pt x="3" y="3"/>
                    <a:pt x="5" y="0"/>
                    <a:pt x="0" y="1"/>
                  </a:cubicBezTo>
                  <a:cubicBezTo>
                    <a:pt x="2" y="4"/>
                    <a:pt x="3" y="5"/>
                    <a:pt x="7" y="7"/>
                  </a:cubicBezTo>
                  <a:cubicBezTo>
                    <a:pt x="12" y="8"/>
                    <a:pt x="7" y="11"/>
                    <a:pt x="11" y="13"/>
                  </a:cubicBezTo>
                  <a:cubicBezTo>
                    <a:pt x="11" y="13"/>
                    <a:pt x="11" y="14"/>
                    <a:pt x="12" y="14"/>
                  </a:cubicBezTo>
                  <a:cubicBezTo>
                    <a:pt x="12" y="13"/>
                    <a:pt x="12" y="13"/>
                    <a:pt x="13" y="1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9" name="Freeform 22"/>
            <p:cNvSpPr>
              <a:spLocks/>
            </p:cNvSpPr>
            <p:nvPr/>
          </p:nvSpPr>
          <p:spPr bwMode="auto">
            <a:xfrm>
              <a:off x="6202566" y="3873667"/>
              <a:ext cx="374134" cy="265268"/>
            </a:xfrm>
            <a:custGeom>
              <a:avLst/>
              <a:gdLst>
                <a:gd name="T0" fmla="*/ 95 w 103"/>
                <a:gd name="T1" fmla="*/ 42 h 73"/>
                <a:gd name="T2" fmla="*/ 92 w 103"/>
                <a:gd name="T3" fmla="*/ 36 h 73"/>
                <a:gd name="T4" fmla="*/ 87 w 103"/>
                <a:gd name="T5" fmla="*/ 31 h 73"/>
                <a:gd name="T6" fmla="*/ 84 w 103"/>
                <a:gd name="T7" fmla="*/ 26 h 73"/>
                <a:gd name="T8" fmla="*/ 77 w 103"/>
                <a:gd name="T9" fmla="*/ 23 h 73"/>
                <a:gd name="T10" fmla="*/ 76 w 103"/>
                <a:gd name="T11" fmla="*/ 21 h 73"/>
                <a:gd name="T12" fmla="*/ 72 w 103"/>
                <a:gd name="T13" fmla="*/ 20 h 73"/>
                <a:gd name="T14" fmla="*/ 73 w 103"/>
                <a:gd name="T15" fmla="*/ 17 h 73"/>
                <a:gd name="T16" fmla="*/ 73 w 103"/>
                <a:gd name="T17" fmla="*/ 10 h 73"/>
                <a:gd name="T18" fmla="*/ 67 w 103"/>
                <a:gd name="T19" fmla="*/ 2 h 73"/>
                <a:gd name="T20" fmla="*/ 65 w 103"/>
                <a:gd name="T21" fmla="*/ 1 h 73"/>
                <a:gd name="T22" fmla="*/ 58 w 103"/>
                <a:gd name="T23" fmla="*/ 4 h 73"/>
                <a:gd name="T24" fmla="*/ 57 w 103"/>
                <a:gd name="T25" fmla="*/ 8 h 73"/>
                <a:gd name="T26" fmla="*/ 48 w 103"/>
                <a:gd name="T27" fmla="*/ 16 h 73"/>
                <a:gd name="T28" fmla="*/ 36 w 103"/>
                <a:gd name="T29" fmla="*/ 19 h 73"/>
                <a:gd name="T30" fmla="*/ 36 w 103"/>
                <a:gd name="T31" fmla="*/ 23 h 73"/>
                <a:gd name="T32" fmla="*/ 28 w 103"/>
                <a:gd name="T33" fmla="*/ 27 h 73"/>
                <a:gd name="T34" fmla="*/ 19 w 103"/>
                <a:gd name="T35" fmla="*/ 30 h 73"/>
                <a:gd name="T36" fmla="*/ 14 w 103"/>
                <a:gd name="T37" fmla="*/ 30 h 73"/>
                <a:gd name="T38" fmla="*/ 9 w 103"/>
                <a:gd name="T39" fmla="*/ 32 h 73"/>
                <a:gd name="T40" fmla="*/ 8 w 103"/>
                <a:gd name="T41" fmla="*/ 31 h 73"/>
                <a:gd name="T42" fmla="*/ 4 w 103"/>
                <a:gd name="T43" fmla="*/ 37 h 73"/>
                <a:gd name="T44" fmla="*/ 0 w 103"/>
                <a:gd name="T45" fmla="*/ 45 h 73"/>
                <a:gd name="T46" fmla="*/ 1 w 103"/>
                <a:gd name="T47" fmla="*/ 52 h 73"/>
                <a:gd name="T48" fmla="*/ 3 w 103"/>
                <a:gd name="T49" fmla="*/ 59 h 73"/>
                <a:gd name="T50" fmla="*/ 5 w 103"/>
                <a:gd name="T51" fmla="*/ 64 h 73"/>
                <a:gd name="T52" fmla="*/ 7 w 103"/>
                <a:gd name="T53" fmla="*/ 66 h 73"/>
                <a:gd name="T54" fmla="*/ 12 w 103"/>
                <a:gd name="T55" fmla="*/ 72 h 73"/>
                <a:gd name="T56" fmla="*/ 13 w 103"/>
                <a:gd name="T57" fmla="*/ 73 h 73"/>
                <a:gd name="T58" fmla="*/ 14 w 103"/>
                <a:gd name="T59" fmla="*/ 72 h 73"/>
                <a:gd name="T60" fmla="*/ 16 w 103"/>
                <a:gd name="T61" fmla="*/ 66 h 73"/>
                <a:gd name="T62" fmla="*/ 20 w 103"/>
                <a:gd name="T63" fmla="*/ 65 h 73"/>
                <a:gd name="T64" fmla="*/ 24 w 103"/>
                <a:gd name="T65" fmla="*/ 64 h 73"/>
                <a:gd name="T66" fmla="*/ 31 w 103"/>
                <a:gd name="T67" fmla="*/ 65 h 73"/>
                <a:gd name="T68" fmla="*/ 31 w 103"/>
                <a:gd name="T69" fmla="*/ 59 h 73"/>
                <a:gd name="T70" fmla="*/ 40 w 103"/>
                <a:gd name="T71" fmla="*/ 53 h 73"/>
                <a:gd name="T72" fmla="*/ 47 w 103"/>
                <a:gd name="T73" fmla="*/ 57 h 73"/>
                <a:gd name="T74" fmla="*/ 63 w 103"/>
                <a:gd name="T75" fmla="*/ 60 h 73"/>
                <a:gd name="T76" fmla="*/ 65 w 103"/>
                <a:gd name="T77" fmla="*/ 55 h 73"/>
                <a:gd name="T78" fmla="*/ 72 w 103"/>
                <a:gd name="T79" fmla="*/ 55 h 73"/>
                <a:gd name="T80" fmla="*/ 81 w 103"/>
                <a:gd name="T81" fmla="*/ 52 h 73"/>
                <a:gd name="T82" fmla="*/ 88 w 103"/>
                <a:gd name="T83" fmla="*/ 51 h 73"/>
                <a:gd name="T84" fmla="*/ 97 w 103"/>
                <a:gd name="T85" fmla="*/ 52 h 73"/>
                <a:gd name="T86" fmla="*/ 103 w 103"/>
                <a:gd name="T87" fmla="*/ 51 h 73"/>
                <a:gd name="T88" fmla="*/ 101 w 103"/>
                <a:gd name="T89" fmla="*/ 46 h 73"/>
                <a:gd name="T90" fmla="*/ 95 w 103"/>
                <a:gd name="T91" fmla="*/ 4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 h="73">
                  <a:moveTo>
                    <a:pt x="95" y="42"/>
                  </a:moveTo>
                  <a:cubicBezTo>
                    <a:pt x="95" y="40"/>
                    <a:pt x="95" y="39"/>
                    <a:pt x="92" y="36"/>
                  </a:cubicBezTo>
                  <a:cubicBezTo>
                    <a:pt x="89" y="33"/>
                    <a:pt x="87" y="33"/>
                    <a:pt x="87" y="31"/>
                  </a:cubicBezTo>
                  <a:cubicBezTo>
                    <a:pt x="87" y="30"/>
                    <a:pt x="86" y="29"/>
                    <a:pt x="84" y="26"/>
                  </a:cubicBezTo>
                  <a:cubicBezTo>
                    <a:pt x="81" y="23"/>
                    <a:pt x="77" y="23"/>
                    <a:pt x="77" y="23"/>
                  </a:cubicBezTo>
                  <a:cubicBezTo>
                    <a:pt x="76" y="21"/>
                    <a:pt x="76" y="21"/>
                    <a:pt x="76" y="21"/>
                  </a:cubicBezTo>
                  <a:cubicBezTo>
                    <a:pt x="72" y="20"/>
                    <a:pt x="72" y="20"/>
                    <a:pt x="72" y="20"/>
                  </a:cubicBezTo>
                  <a:cubicBezTo>
                    <a:pt x="72" y="20"/>
                    <a:pt x="70" y="18"/>
                    <a:pt x="73" y="17"/>
                  </a:cubicBezTo>
                  <a:cubicBezTo>
                    <a:pt x="76" y="15"/>
                    <a:pt x="73" y="11"/>
                    <a:pt x="73" y="10"/>
                  </a:cubicBezTo>
                  <a:cubicBezTo>
                    <a:pt x="72" y="8"/>
                    <a:pt x="68" y="3"/>
                    <a:pt x="67" y="2"/>
                  </a:cubicBezTo>
                  <a:cubicBezTo>
                    <a:pt x="66" y="2"/>
                    <a:pt x="66" y="2"/>
                    <a:pt x="65" y="1"/>
                  </a:cubicBezTo>
                  <a:cubicBezTo>
                    <a:pt x="63" y="0"/>
                    <a:pt x="60" y="2"/>
                    <a:pt x="58" y="4"/>
                  </a:cubicBezTo>
                  <a:cubicBezTo>
                    <a:pt x="57" y="6"/>
                    <a:pt x="58" y="7"/>
                    <a:pt x="57" y="8"/>
                  </a:cubicBezTo>
                  <a:cubicBezTo>
                    <a:pt x="55" y="9"/>
                    <a:pt x="51" y="13"/>
                    <a:pt x="48" y="16"/>
                  </a:cubicBezTo>
                  <a:cubicBezTo>
                    <a:pt x="46" y="20"/>
                    <a:pt x="39" y="18"/>
                    <a:pt x="36" y="19"/>
                  </a:cubicBezTo>
                  <a:cubicBezTo>
                    <a:pt x="34" y="20"/>
                    <a:pt x="37" y="22"/>
                    <a:pt x="36" y="23"/>
                  </a:cubicBezTo>
                  <a:cubicBezTo>
                    <a:pt x="34" y="25"/>
                    <a:pt x="30" y="27"/>
                    <a:pt x="28" y="27"/>
                  </a:cubicBezTo>
                  <a:cubicBezTo>
                    <a:pt x="27" y="28"/>
                    <a:pt x="21" y="28"/>
                    <a:pt x="19" y="30"/>
                  </a:cubicBezTo>
                  <a:cubicBezTo>
                    <a:pt x="17" y="32"/>
                    <a:pt x="15" y="28"/>
                    <a:pt x="14" y="30"/>
                  </a:cubicBezTo>
                  <a:cubicBezTo>
                    <a:pt x="12" y="33"/>
                    <a:pt x="10" y="33"/>
                    <a:pt x="9" y="32"/>
                  </a:cubicBezTo>
                  <a:cubicBezTo>
                    <a:pt x="9" y="32"/>
                    <a:pt x="8" y="32"/>
                    <a:pt x="8" y="31"/>
                  </a:cubicBezTo>
                  <a:cubicBezTo>
                    <a:pt x="7" y="33"/>
                    <a:pt x="5" y="34"/>
                    <a:pt x="4" y="37"/>
                  </a:cubicBezTo>
                  <a:cubicBezTo>
                    <a:pt x="3" y="40"/>
                    <a:pt x="0" y="43"/>
                    <a:pt x="0" y="45"/>
                  </a:cubicBezTo>
                  <a:cubicBezTo>
                    <a:pt x="0" y="47"/>
                    <a:pt x="1" y="49"/>
                    <a:pt x="1" y="52"/>
                  </a:cubicBezTo>
                  <a:cubicBezTo>
                    <a:pt x="1" y="55"/>
                    <a:pt x="2" y="56"/>
                    <a:pt x="3" y="59"/>
                  </a:cubicBezTo>
                  <a:cubicBezTo>
                    <a:pt x="5" y="61"/>
                    <a:pt x="5" y="64"/>
                    <a:pt x="5" y="64"/>
                  </a:cubicBezTo>
                  <a:cubicBezTo>
                    <a:pt x="5" y="64"/>
                    <a:pt x="5" y="65"/>
                    <a:pt x="7" y="66"/>
                  </a:cubicBezTo>
                  <a:cubicBezTo>
                    <a:pt x="8" y="68"/>
                    <a:pt x="12" y="70"/>
                    <a:pt x="12" y="72"/>
                  </a:cubicBezTo>
                  <a:cubicBezTo>
                    <a:pt x="12" y="72"/>
                    <a:pt x="13" y="73"/>
                    <a:pt x="13" y="73"/>
                  </a:cubicBezTo>
                  <a:cubicBezTo>
                    <a:pt x="14" y="73"/>
                    <a:pt x="14" y="73"/>
                    <a:pt x="14" y="72"/>
                  </a:cubicBezTo>
                  <a:cubicBezTo>
                    <a:pt x="16" y="70"/>
                    <a:pt x="16" y="66"/>
                    <a:pt x="16" y="66"/>
                  </a:cubicBezTo>
                  <a:cubicBezTo>
                    <a:pt x="20" y="65"/>
                    <a:pt x="20" y="65"/>
                    <a:pt x="20" y="65"/>
                  </a:cubicBezTo>
                  <a:cubicBezTo>
                    <a:pt x="24" y="64"/>
                    <a:pt x="24" y="64"/>
                    <a:pt x="24" y="64"/>
                  </a:cubicBezTo>
                  <a:cubicBezTo>
                    <a:pt x="31" y="65"/>
                    <a:pt x="31" y="65"/>
                    <a:pt x="31" y="65"/>
                  </a:cubicBezTo>
                  <a:cubicBezTo>
                    <a:pt x="31" y="59"/>
                    <a:pt x="31" y="59"/>
                    <a:pt x="31" y="59"/>
                  </a:cubicBezTo>
                  <a:cubicBezTo>
                    <a:pt x="31" y="59"/>
                    <a:pt x="36" y="53"/>
                    <a:pt x="40" y="53"/>
                  </a:cubicBezTo>
                  <a:cubicBezTo>
                    <a:pt x="44" y="53"/>
                    <a:pt x="47" y="57"/>
                    <a:pt x="47" y="57"/>
                  </a:cubicBezTo>
                  <a:cubicBezTo>
                    <a:pt x="63" y="60"/>
                    <a:pt x="63" y="60"/>
                    <a:pt x="63" y="60"/>
                  </a:cubicBezTo>
                  <a:cubicBezTo>
                    <a:pt x="63" y="60"/>
                    <a:pt x="64" y="56"/>
                    <a:pt x="65" y="55"/>
                  </a:cubicBezTo>
                  <a:cubicBezTo>
                    <a:pt x="67" y="54"/>
                    <a:pt x="70" y="56"/>
                    <a:pt x="72" y="55"/>
                  </a:cubicBezTo>
                  <a:cubicBezTo>
                    <a:pt x="74" y="54"/>
                    <a:pt x="77" y="52"/>
                    <a:pt x="81" y="52"/>
                  </a:cubicBezTo>
                  <a:cubicBezTo>
                    <a:pt x="85" y="52"/>
                    <a:pt x="86" y="54"/>
                    <a:pt x="88" y="51"/>
                  </a:cubicBezTo>
                  <a:cubicBezTo>
                    <a:pt x="89" y="48"/>
                    <a:pt x="97" y="52"/>
                    <a:pt x="97" y="52"/>
                  </a:cubicBezTo>
                  <a:cubicBezTo>
                    <a:pt x="103" y="51"/>
                    <a:pt x="103" y="51"/>
                    <a:pt x="103" y="51"/>
                  </a:cubicBezTo>
                  <a:cubicBezTo>
                    <a:pt x="101" y="46"/>
                    <a:pt x="101" y="46"/>
                    <a:pt x="101" y="46"/>
                  </a:cubicBezTo>
                  <a:cubicBezTo>
                    <a:pt x="101" y="46"/>
                    <a:pt x="95" y="43"/>
                    <a:pt x="95" y="4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0" name="Freeform 23"/>
            <p:cNvSpPr>
              <a:spLocks/>
            </p:cNvSpPr>
            <p:nvPr/>
          </p:nvSpPr>
          <p:spPr bwMode="auto">
            <a:xfrm>
              <a:off x="5843766" y="3787801"/>
              <a:ext cx="366468" cy="303600"/>
            </a:xfrm>
            <a:custGeom>
              <a:avLst/>
              <a:gdLst>
                <a:gd name="T0" fmla="*/ 62 w 101"/>
                <a:gd name="T1" fmla="*/ 61 h 84"/>
                <a:gd name="T2" fmla="*/ 67 w 101"/>
                <a:gd name="T3" fmla="*/ 60 h 84"/>
                <a:gd name="T4" fmla="*/ 73 w 101"/>
                <a:gd name="T5" fmla="*/ 65 h 84"/>
                <a:gd name="T6" fmla="*/ 77 w 101"/>
                <a:gd name="T7" fmla="*/ 61 h 84"/>
                <a:gd name="T8" fmla="*/ 83 w 101"/>
                <a:gd name="T9" fmla="*/ 48 h 84"/>
                <a:gd name="T10" fmla="*/ 87 w 101"/>
                <a:gd name="T11" fmla="*/ 43 h 84"/>
                <a:gd name="T12" fmla="*/ 88 w 101"/>
                <a:gd name="T13" fmla="*/ 38 h 84"/>
                <a:gd name="T14" fmla="*/ 90 w 101"/>
                <a:gd name="T15" fmla="*/ 33 h 84"/>
                <a:gd name="T16" fmla="*/ 95 w 101"/>
                <a:gd name="T17" fmla="*/ 24 h 84"/>
                <a:gd name="T18" fmla="*/ 100 w 101"/>
                <a:gd name="T19" fmla="*/ 21 h 84"/>
                <a:gd name="T20" fmla="*/ 99 w 101"/>
                <a:gd name="T21" fmla="*/ 16 h 84"/>
                <a:gd name="T22" fmla="*/ 96 w 101"/>
                <a:gd name="T23" fmla="*/ 12 h 84"/>
                <a:gd name="T24" fmla="*/ 96 w 101"/>
                <a:gd name="T25" fmla="*/ 8 h 84"/>
                <a:gd name="T26" fmla="*/ 93 w 101"/>
                <a:gd name="T27" fmla="*/ 4 h 84"/>
                <a:gd name="T28" fmla="*/ 90 w 101"/>
                <a:gd name="T29" fmla="*/ 3 h 84"/>
                <a:gd name="T30" fmla="*/ 84 w 101"/>
                <a:gd name="T31" fmla="*/ 8 h 84"/>
                <a:gd name="T32" fmla="*/ 77 w 101"/>
                <a:gd name="T33" fmla="*/ 6 h 84"/>
                <a:gd name="T34" fmla="*/ 66 w 101"/>
                <a:gd name="T35" fmla="*/ 6 h 84"/>
                <a:gd name="T36" fmla="*/ 60 w 101"/>
                <a:gd name="T37" fmla="*/ 10 h 84"/>
                <a:gd name="T38" fmla="*/ 52 w 101"/>
                <a:gd name="T39" fmla="*/ 10 h 84"/>
                <a:gd name="T40" fmla="*/ 45 w 101"/>
                <a:gd name="T41" fmla="*/ 7 h 84"/>
                <a:gd name="T42" fmla="*/ 38 w 101"/>
                <a:gd name="T43" fmla="*/ 9 h 84"/>
                <a:gd name="T44" fmla="*/ 34 w 101"/>
                <a:gd name="T45" fmla="*/ 4 h 84"/>
                <a:gd name="T46" fmla="*/ 27 w 101"/>
                <a:gd name="T47" fmla="*/ 2 h 84"/>
                <a:gd name="T48" fmla="*/ 22 w 101"/>
                <a:gd name="T49" fmla="*/ 4 h 84"/>
                <a:gd name="T50" fmla="*/ 14 w 101"/>
                <a:gd name="T51" fmla="*/ 4 h 84"/>
                <a:gd name="T52" fmla="*/ 12 w 101"/>
                <a:gd name="T53" fmla="*/ 11 h 84"/>
                <a:gd name="T54" fmla="*/ 9 w 101"/>
                <a:gd name="T55" fmla="*/ 17 h 84"/>
                <a:gd name="T56" fmla="*/ 8 w 101"/>
                <a:gd name="T57" fmla="*/ 18 h 84"/>
                <a:gd name="T58" fmla="*/ 9 w 101"/>
                <a:gd name="T59" fmla="*/ 24 h 84"/>
                <a:gd name="T60" fmla="*/ 8 w 101"/>
                <a:gd name="T61" fmla="*/ 36 h 84"/>
                <a:gd name="T62" fmla="*/ 5 w 101"/>
                <a:gd name="T63" fmla="*/ 41 h 84"/>
                <a:gd name="T64" fmla="*/ 1 w 101"/>
                <a:gd name="T65" fmla="*/ 47 h 84"/>
                <a:gd name="T66" fmla="*/ 1 w 101"/>
                <a:gd name="T67" fmla="*/ 57 h 84"/>
                <a:gd name="T68" fmla="*/ 4 w 101"/>
                <a:gd name="T69" fmla="*/ 63 h 84"/>
                <a:gd name="T70" fmla="*/ 4 w 101"/>
                <a:gd name="T71" fmla="*/ 64 h 84"/>
                <a:gd name="T72" fmla="*/ 16 w 101"/>
                <a:gd name="T73" fmla="*/ 67 h 84"/>
                <a:gd name="T74" fmla="*/ 24 w 101"/>
                <a:gd name="T75" fmla="*/ 75 h 84"/>
                <a:gd name="T76" fmla="*/ 29 w 101"/>
                <a:gd name="T77" fmla="*/ 83 h 84"/>
                <a:gd name="T78" fmla="*/ 37 w 101"/>
                <a:gd name="T79" fmla="*/ 81 h 84"/>
                <a:gd name="T80" fmla="*/ 49 w 101"/>
                <a:gd name="T81" fmla="*/ 79 h 84"/>
                <a:gd name="T82" fmla="*/ 50 w 101"/>
                <a:gd name="T83" fmla="*/ 79 h 84"/>
                <a:gd name="T84" fmla="*/ 52 w 101"/>
                <a:gd name="T85" fmla="*/ 70 h 84"/>
                <a:gd name="T86" fmla="*/ 62 w 101"/>
                <a:gd name="T87" fmla="*/ 6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1" h="84">
                  <a:moveTo>
                    <a:pt x="62" y="61"/>
                  </a:moveTo>
                  <a:cubicBezTo>
                    <a:pt x="63" y="61"/>
                    <a:pt x="65" y="62"/>
                    <a:pt x="67" y="60"/>
                  </a:cubicBezTo>
                  <a:cubicBezTo>
                    <a:pt x="69" y="59"/>
                    <a:pt x="73" y="62"/>
                    <a:pt x="73" y="65"/>
                  </a:cubicBezTo>
                  <a:cubicBezTo>
                    <a:pt x="74" y="67"/>
                    <a:pt x="75" y="64"/>
                    <a:pt x="77" y="61"/>
                  </a:cubicBezTo>
                  <a:cubicBezTo>
                    <a:pt x="78" y="58"/>
                    <a:pt x="83" y="50"/>
                    <a:pt x="83" y="48"/>
                  </a:cubicBezTo>
                  <a:cubicBezTo>
                    <a:pt x="83" y="46"/>
                    <a:pt x="87" y="44"/>
                    <a:pt x="87" y="43"/>
                  </a:cubicBezTo>
                  <a:cubicBezTo>
                    <a:pt x="87" y="42"/>
                    <a:pt x="87" y="39"/>
                    <a:pt x="88" y="38"/>
                  </a:cubicBezTo>
                  <a:cubicBezTo>
                    <a:pt x="89" y="38"/>
                    <a:pt x="90" y="34"/>
                    <a:pt x="90" y="33"/>
                  </a:cubicBezTo>
                  <a:cubicBezTo>
                    <a:pt x="90" y="32"/>
                    <a:pt x="94" y="25"/>
                    <a:pt x="95" y="24"/>
                  </a:cubicBezTo>
                  <a:cubicBezTo>
                    <a:pt x="96" y="23"/>
                    <a:pt x="99" y="23"/>
                    <a:pt x="100" y="21"/>
                  </a:cubicBezTo>
                  <a:cubicBezTo>
                    <a:pt x="100" y="19"/>
                    <a:pt x="101" y="16"/>
                    <a:pt x="99" y="16"/>
                  </a:cubicBezTo>
                  <a:cubicBezTo>
                    <a:pt x="98" y="15"/>
                    <a:pt x="96" y="14"/>
                    <a:pt x="96" y="12"/>
                  </a:cubicBezTo>
                  <a:cubicBezTo>
                    <a:pt x="96" y="12"/>
                    <a:pt x="96" y="10"/>
                    <a:pt x="96" y="8"/>
                  </a:cubicBezTo>
                  <a:cubicBezTo>
                    <a:pt x="94" y="8"/>
                    <a:pt x="94" y="6"/>
                    <a:pt x="93" y="4"/>
                  </a:cubicBezTo>
                  <a:cubicBezTo>
                    <a:pt x="92" y="3"/>
                    <a:pt x="92" y="2"/>
                    <a:pt x="90" y="3"/>
                  </a:cubicBezTo>
                  <a:cubicBezTo>
                    <a:pt x="88" y="3"/>
                    <a:pt x="86" y="7"/>
                    <a:pt x="84" y="8"/>
                  </a:cubicBezTo>
                  <a:cubicBezTo>
                    <a:pt x="82" y="9"/>
                    <a:pt x="79" y="7"/>
                    <a:pt x="77" y="6"/>
                  </a:cubicBezTo>
                  <a:cubicBezTo>
                    <a:pt x="76" y="6"/>
                    <a:pt x="69" y="6"/>
                    <a:pt x="66" y="6"/>
                  </a:cubicBezTo>
                  <a:cubicBezTo>
                    <a:pt x="64" y="6"/>
                    <a:pt x="62" y="9"/>
                    <a:pt x="60" y="10"/>
                  </a:cubicBezTo>
                  <a:cubicBezTo>
                    <a:pt x="58" y="11"/>
                    <a:pt x="53" y="11"/>
                    <a:pt x="52" y="10"/>
                  </a:cubicBezTo>
                  <a:cubicBezTo>
                    <a:pt x="50" y="10"/>
                    <a:pt x="47" y="7"/>
                    <a:pt x="45" y="7"/>
                  </a:cubicBezTo>
                  <a:cubicBezTo>
                    <a:pt x="44" y="7"/>
                    <a:pt x="41" y="7"/>
                    <a:pt x="38" y="9"/>
                  </a:cubicBezTo>
                  <a:cubicBezTo>
                    <a:pt x="36" y="10"/>
                    <a:pt x="35" y="6"/>
                    <a:pt x="34" y="4"/>
                  </a:cubicBezTo>
                  <a:cubicBezTo>
                    <a:pt x="32" y="2"/>
                    <a:pt x="29" y="4"/>
                    <a:pt x="27" y="2"/>
                  </a:cubicBezTo>
                  <a:cubicBezTo>
                    <a:pt x="25" y="0"/>
                    <a:pt x="24" y="4"/>
                    <a:pt x="22" y="4"/>
                  </a:cubicBezTo>
                  <a:cubicBezTo>
                    <a:pt x="20" y="4"/>
                    <a:pt x="16" y="3"/>
                    <a:pt x="14" y="4"/>
                  </a:cubicBezTo>
                  <a:cubicBezTo>
                    <a:pt x="13" y="5"/>
                    <a:pt x="13" y="10"/>
                    <a:pt x="12" y="11"/>
                  </a:cubicBezTo>
                  <a:cubicBezTo>
                    <a:pt x="12" y="11"/>
                    <a:pt x="9" y="15"/>
                    <a:pt x="9" y="17"/>
                  </a:cubicBezTo>
                  <a:cubicBezTo>
                    <a:pt x="9" y="17"/>
                    <a:pt x="8" y="18"/>
                    <a:pt x="8" y="18"/>
                  </a:cubicBezTo>
                  <a:cubicBezTo>
                    <a:pt x="8" y="20"/>
                    <a:pt x="9" y="23"/>
                    <a:pt x="9" y="24"/>
                  </a:cubicBezTo>
                  <a:cubicBezTo>
                    <a:pt x="9" y="26"/>
                    <a:pt x="10" y="34"/>
                    <a:pt x="8" y="36"/>
                  </a:cubicBezTo>
                  <a:cubicBezTo>
                    <a:pt x="6" y="38"/>
                    <a:pt x="5" y="41"/>
                    <a:pt x="5" y="41"/>
                  </a:cubicBezTo>
                  <a:cubicBezTo>
                    <a:pt x="5" y="41"/>
                    <a:pt x="2" y="43"/>
                    <a:pt x="1" y="47"/>
                  </a:cubicBezTo>
                  <a:cubicBezTo>
                    <a:pt x="0" y="51"/>
                    <a:pt x="1" y="54"/>
                    <a:pt x="1" y="57"/>
                  </a:cubicBezTo>
                  <a:cubicBezTo>
                    <a:pt x="1" y="59"/>
                    <a:pt x="3" y="61"/>
                    <a:pt x="4" y="63"/>
                  </a:cubicBezTo>
                  <a:cubicBezTo>
                    <a:pt x="4" y="63"/>
                    <a:pt x="4" y="63"/>
                    <a:pt x="4" y="64"/>
                  </a:cubicBezTo>
                  <a:cubicBezTo>
                    <a:pt x="5" y="66"/>
                    <a:pt x="12" y="66"/>
                    <a:pt x="16" y="67"/>
                  </a:cubicBezTo>
                  <a:cubicBezTo>
                    <a:pt x="20" y="68"/>
                    <a:pt x="25" y="73"/>
                    <a:pt x="24" y="75"/>
                  </a:cubicBezTo>
                  <a:cubicBezTo>
                    <a:pt x="24" y="77"/>
                    <a:pt x="27" y="82"/>
                    <a:pt x="29" y="83"/>
                  </a:cubicBezTo>
                  <a:cubicBezTo>
                    <a:pt x="31" y="84"/>
                    <a:pt x="35" y="81"/>
                    <a:pt x="37" y="81"/>
                  </a:cubicBezTo>
                  <a:cubicBezTo>
                    <a:pt x="40" y="81"/>
                    <a:pt x="47" y="81"/>
                    <a:pt x="49" y="79"/>
                  </a:cubicBezTo>
                  <a:cubicBezTo>
                    <a:pt x="49" y="79"/>
                    <a:pt x="50" y="79"/>
                    <a:pt x="50" y="79"/>
                  </a:cubicBezTo>
                  <a:cubicBezTo>
                    <a:pt x="52" y="75"/>
                    <a:pt x="52" y="70"/>
                    <a:pt x="52" y="70"/>
                  </a:cubicBezTo>
                  <a:cubicBezTo>
                    <a:pt x="52" y="70"/>
                    <a:pt x="61" y="61"/>
                    <a:pt x="62" y="6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1" name="Freeform 24"/>
            <p:cNvSpPr>
              <a:spLocks/>
            </p:cNvSpPr>
            <p:nvPr/>
          </p:nvSpPr>
          <p:spPr bwMode="auto">
            <a:xfrm>
              <a:off x="5785500" y="3833801"/>
              <a:ext cx="95066" cy="193200"/>
            </a:xfrm>
            <a:custGeom>
              <a:avLst/>
              <a:gdLst>
                <a:gd name="T0" fmla="*/ 17 w 26"/>
                <a:gd name="T1" fmla="*/ 34 h 53"/>
                <a:gd name="T2" fmla="*/ 21 w 26"/>
                <a:gd name="T3" fmla="*/ 28 h 53"/>
                <a:gd name="T4" fmla="*/ 24 w 26"/>
                <a:gd name="T5" fmla="*/ 23 h 53"/>
                <a:gd name="T6" fmla="*/ 25 w 26"/>
                <a:gd name="T7" fmla="*/ 11 h 53"/>
                <a:gd name="T8" fmla="*/ 24 w 26"/>
                <a:gd name="T9" fmla="*/ 5 h 53"/>
                <a:gd name="T10" fmla="*/ 21 w 26"/>
                <a:gd name="T11" fmla="*/ 5 h 53"/>
                <a:gd name="T12" fmla="*/ 18 w 26"/>
                <a:gd name="T13" fmla="*/ 1 h 53"/>
                <a:gd name="T14" fmla="*/ 15 w 26"/>
                <a:gd name="T15" fmla="*/ 5 h 53"/>
                <a:gd name="T16" fmla="*/ 13 w 26"/>
                <a:gd name="T17" fmla="*/ 8 h 53"/>
                <a:gd name="T18" fmla="*/ 6 w 26"/>
                <a:gd name="T19" fmla="*/ 10 h 53"/>
                <a:gd name="T20" fmla="*/ 1 w 26"/>
                <a:gd name="T21" fmla="*/ 13 h 53"/>
                <a:gd name="T22" fmla="*/ 0 w 26"/>
                <a:gd name="T23" fmla="*/ 13 h 53"/>
                <a:gd name="T24" fmla="*/ 5 w 26"/>
                <a:gd name="T25" fmla="*/ 21 h 53"/>
                <a:gd name="T26" fmla="*/ 6 w 26"/>
                <a:gd name="T27" fmla="*/ 27 h 53"/>
                <a:gd name="T28" fmla="*/ 8 w 26"/>
                <a:gd name="T29" fmla="*/ 37 h 53"/>
                <a:gd name="T30" fmla="*/ 8 w 26"/>
                <a:gd name="T31" fmla="*/ 53 h 53"/>
                <a:gd name="T32" fmla="*/ 14 w 26"/>
                <a:gd name="T33" fmla="*/ 52 h 53"/>
                <a:gd name="T34" fmla="*/ 20 w 26"/>
                <a:gd name="T35" fmla="*/ 50 h 53"/>
                <a:gd name="T36" fmla="*/ 17 w 26"/>
                <a:gd name="T37" fmla="*/ 44 h 53"/>
                <a:gd name="T38" fmla="*/ 17 w 26"/>
                <a:gd name="T39" fmla="*/ 3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53">
                  <a:moveTo>
                    <a:pt x="17" y="34"/>
                  </a:moveTo>
                  <a:cubicBezTo>
                    <a:pt x="18" y="30"/>
                    <a:pt x="21" y="28"/>
                    <a:pt x="21" y="28"/>
                  </a:cubicBezTo>
                  <a:cubicBezTo>
                    <a:pt x="21" y="28"/>
                    <a:pt x="22" y="25"/>
                    <a:pt x="24" y="23"/>
                  </a:cubicBezTo>
                  <a:cubicBezTo>
                    <a:pt x="26" y="21"/>
                    <a:pt x="25" y="13"/>
                    <a:pt x="25" y="11"/>
                  </a:cubicBezTo>
                  <a:cubicBezTo>
                    <a:pt x="25" y="10"/>
                    <a:pt x="24" y="7"/>
                    <a:pt x="24" y="5"/>
                  </a:cubicBezTo>
                  <a:cubicBezTo>
                    <a:pt x="23" y="6"/>
                    <a:pt x="22" y="6"/>
                    <a:pt x="21" y="5"/>
                  </a:cubicBezTo>
                  <a:cubicBezTo>
                    <a:pt x="19" y="4"/>
                    <a:pt x="21" y="2"/>
                    <a:pt x="18" y="1"/>
                  </a:cubicBezTo>
                  <a:cubicBezTo>
                    <a:pt x="16" y="0"/>
                    <a:pt x="15" y="3"/>
                    <a:pt x="15" y="5"/>
                  </a:cubicBezTo>
                  <a:cubicBezTo>
                    <a:pt x="16" y="7"/>
                    <a:pt x="14" y="7"/>
                    <a:pt x="13" y="8"/>
                  </a:cubicBezTo>
                  <a:cubicBezTo>
                    <a:pt x="12" y="10"/>
                    <a:pt x="8" y="10"/>
                    <a:pt x="6" y="10"/>
                  </a:cubicBezTo>
                  <a:cubicBezTo>
                    <a:pt x="5" y="10"/>
                    <a:pt x="3" y="13"/>
                    <a:pt x="1" y="13"/>
                  </a:cubicBezTo>
                  <a:cubicBezTo>
                    <a:pt x="1" y="13"/>
                    <a:pt x="1" y="13"/>
                    <a:pt x="0" y="13"/>
                  </a:cubicBezTo>
                  <a:cubicBezTo>
                    <a:pt x="0" y="20"/>
                    <a:pt x="2" y="19"/>
                    <a:pt x="5" y="21"/>
                  </a:cubicBezTo>
                  <a:cubicBezTo>
                    <a:pt x="8" y="23"/>
                    <a:pt x="5" y="26"/>
                    <a:pt x="6" y="27"/>
                  </a:cubicBezTo>
                  <a:cubicBezTo>
                    <a:pt x="8" y="29"/>
                    <a:pt x="7" y="33"/>
                    <a:pt x="8" y="37"/>
                  </a:cubicBezTo>
                  <a:cubicBezTo>
                    <a:pt x="8" y="40"/>
                    <a:pt x="8" y="47"/>
                    <a:pt x="8" y="53"/>
                  </a:cubicBezTo>
                  <a:cubicBezTo>
                    <a:pt x="10" y="52"/>
                    <a:pt x="13" y="52"/>
                    <a:pt x="14" y="52"/>
                  </a:cubicBezTo>
                  <a:cubicBezTo>
                    <a:pt x="17" y="52"/>
                    <a:pt x="18" y="49"/>
                    <a:pt x="20" y="50"/>
                  </a:cubicBezTo>
                  <a:cubicBezTo>
                    <a:pt x="19" y="48"/>
                    <a:pt x="17" y="46"/>
                    <a:pt x="17" y="44"/>
                  </a:cubicBezTo>
                  <a:cubicBezTo>
                    <a:pt x="17" y="41"/>
                    <a:pt x="16" y="38"/>
                    <a:pt x="17" y="3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2" name="Freeform 25"/>
            <p:cNvSpPr>
              <a:spLocks/>
            </p:cNvSpPr>
            <p:nvPr/>
          </p:nvSpPr>
          <p:spPr bwMode="auto">
            <a:xfrm>
              <a:off x="5760966" y="3878267"/>
              <a:ext cx="53666" cy="159468"/>
            </a:xfrm>
            <a:custGeom>
              <a:avLst/>
              <a:gdLst>
                <a:gd name="T0" fmla="*/ 13 w 15"/>
                <a:gd name="T1" fmla="*/ 15 h 44"/>
                <a:gd name="T2" fmla="*/ 12 w 15"/>
                <a:gd name="T3" fmla="*/ 9 h 44"/>
                <a:gd name="T4" fmla="*/ 7 w 15"/>
                <a:gd name="T5" fmla="*/ 1 h 44"/>
                <a:gd name="T6" fmla="*/ 1 w 15"/>
                <a:gd name="T7" fmla="*/ 0 h 44"/>
                <a:gd name="T8" fmla="*/ 0 w 15"/>
                <a:gd name="T9" fmla="*/ 0 h 44"/>
                <a:gd name="T10" fmla="*/ 1 w 15"/>
                <a:gd name="T11" fmla="*/ 6 h 44"/>
                <a:gd name="T12" fmla="*/ 3 w 15"/>
                <a:gd name="T13" fmla="*/ 11 h 44"/>
                <a:gd name="T14" fmla="*/ 4 w 15"/>
                <a:gd name="T15" fmla="*/ 22 h 44"/>
                <a:gd name="T16" fmla="*/ 6 w 15"/>
                <a:gd name="T17" fmla="*/ 34 h 44"/>
                <a:gd name="T18" fmla="*/ 9 w 15"/>
                <a:gd name="T19" fmla="*/ 44 h 44"/>
                <a:gd name="T20" fmla="*/ 11 w 15"/>
                <a:gd name="T21" fmla="*/ 43 h 44"/>
                <a:gd name="T22" fmla="*/ 15 w 15"/>
                <a:gd name="T23" fmla="*/ 41 h 44"/>
                <a:gd name="T24" fmla="*/ 15 w 15"/>
                <a:gd name="T25" fmla="*/ 25 h 44"/>
                <a:gd name="T26" fmla="*/ 13 w 15"/>
                <a:gd name="T27"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44">
                  <a:moveTo>
                    <a:pt x="13" y="15"/>
                  </a:moveTo>
                  <a:cubicBezTo>
                    <a:pt x="12" y="14"/>
                    <a:pt x="15" y="11"/>
                    <a:pt x="12" y="9"/>
                  </a:cubicBezTo>
                  <a:cubicBezTo>
                    <a:pt x="9" y="7"/>
                    <a:pt x="7" y="8"/>
                    <a:pt x="7" y="1"/>
                  </a:cubicBezTo>
                  <a:cubicBezTo>
                    <a:pt x="5" y="1"/>
                    <a:pt x="3" y="0"/>
                    <a:pt x="1" y="0"/>
                  </a:cubicBezTo>
                  <a:cubicBezTo>
                    <a:pt x="0" y="0"/>
                    <a:pt x="0" y="0"/>
                    <a:pt x="0" y="0"/>
                  </a:cubicBezTo>
                  <a:cubicBezTo>
                    <a:pt x="0" y="3"/>
                    <a:pt x="1" y="5"/>
                    <a:pt x="1" y="6"/>
                  </a:cubicBezTo>
                  <a:cubicBezTo>
                    <a:pt x="3" y="6"/>
                    <a:pt x="4" y="8"/>
                    <a:pt x="3" y="11"/>
                  </a:cubicBezTo>
                  <a:cubicBezTo>
                    <a:pt x="3" y="13"/>
                    <a:pt x="3" y="20"/>
                    <a:pt x="4" y="22"/>
                  </a:cubicBezTo>
                  <a:cubicBezTo>
                    <a:pt x="5" y="25"/>
                    <a:pt x="6" y="30"/>
                    <a:pt x="6" y="34"/>
                  </a:cubicBezTo>
                  <a:cubicBezTo>
                    <a:pt x="6" y="37"/>
                    <a:pt x="7" y="41"/>
                    <a:pt x="9" y="44"/>
                  </a:cubicBezTo>
                  <a:cubicBezTo>
                    <a:pt x="10" y="43"/>
                    <a:pt x="10" y="43"/>
                    <a:pt x="11" y="43"/>
                  </a:cubicBezTo>
                  <a:cubicBezTo>
                    <a:pt x="12" y="42"/>
                    <a:pt x="14" y="41"/>
                    <a:pt x="15" y="41"/>
                  </a:cubicBezTo>
                  <a:cubicBezTo>
                    <a:pt x="15" y="35"/>
                    <a:pt x="15" y="28"/>
                    <a:pt x="15" y="25"/>
                  </a:cubicBezTo>
                  <a:cubicBezTo>
                    <a:pt x="14" y="21"/>
                    <a:pt x="15" y="17"/>
                    <a:pt x="13" y="1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3" name="Freeform 26"/>
            <p:cNvSpPr>
              <a:spLocks/>
            </p:cNvSpPr>
            <p:nvPr/>
          </p:nvSpPr>
          <p:spPr bwMode="auto">
            <a:xfrm>
              <a:off x="6026234" y="3816935"/>
              <a:ext cx="223868" cy="351134"/>
            </a:xfrm>
            <a:custGeom>
              <a:avLst/>
              <a:gdLst>
                <a:gd name="T0" fmla="*/ 26 w 62"/>
                <a:gd name="T1" fmla="*/ 92 h 97"/>
                <a:gd name="T2" fmla="*/ 48 w 62"/>
                <a:gd name="T3" fmla="*/ 93 h 97"/>
                <a:gd name="T4" fmla="*/ 60 w 62"/>
                <a:gd name="T5" fmla="*/ 97 h 97"/>
                <a:gd name="T6" fmla="*/ 62 w 62"/>
                <a:gd name="T7" fmla="*/ 89 h 97"/>
                <a:gd name="T8" fmla="*/ 61 w 62"/>
                <a:gd name="T9" fmla="*/ 88 h 97"/>
                <a:gd name="T10" fmla="*/ 56 w 62"/>
                <a:gd name="T11" fmla="*/ 82 h 97"/>
                <a:gd name="T12" fmla="*/ 54 w 62"/>
                <a:gd name="T13" fmla="*/ 80 h 97"/>
                <a:gd name="T14" fmla="*/ 52 w 62"/>
                <a:gd name="T15" fmla="*/ 75 h 97"/>
                <a:gd name="T16" fmla="*/ 50 w 62"/>
                <a:gd name="T17" fmla="*/ 68 h 97"/>
                <a:gd name="T18" fmla="*/ 49 w 62"/>
                <a:gd name="T19" fmla="*/ 61 h 97"/>
                <a:gd name="T20" fmla="*/ 53 w 62"/>
                <a:gd name="T21" fmla="*/ 53 h 97"/>
                <a:gd name="T22" fmla="*/ 57 w 62"/>
                <a:gd name="T23" fmla="*/ 47 h 97"/>
                <a:gd name="T24" fmla="*/ 55 w 62"/>
                <a:gd name="T25" fmla="*/ 41 h 97"/>
                <a:gd name="T26" fmla="*/ 48 w 62"/>
                <a:gd name="T27" fmla="*/ 34 h 97"/>
                <a:gd name="T28" fmla="*/ 46 w 62"/>
                <a:gd name="T29" fmla="*/ 28 h 97"/>
                <a:gd name="T30" fmla="*/ 53 w 62"/>
                <a:gd name="T31" fmla="*/ 27 h 97"/>
                <a:gd name="T32" fmla="*/ 56 w 62"/>
                <a:gd name="T33" fmla="*/ 26 h 97"/>
                <a:gd name="T34" fmla="*/ 53 w 62"/>
                <a:gd name="T35" fmla="*/ 15 h 97"/>
                <a:gd name="T36" fmla="*/ 52 w 62"/>
                <a:gd name="T37" fmla="*/ 8 h 97"/>
                <a:gd name="T38" fmla="*/ 47 w 62"/>
                <a:gd name="T39" fmla="*/ 0 h 97"/>
                <a:gd name="T40" fmla="*/ 46 w 62"/>
                <a:gd name="T41" fmla="*/ 0 h 97"/>
                <a:gd name="T42" fmla="*/ 46 w 62"/>
                <a:gd name="T43" fmla="*/ 4 h 97"/>
                <a:gd name="T44" fmla="*/ 49 w 62"/>
                <a:gd name="T45" fmla="*/ 8 h 97"/>
                <a:gd name="T46" fmla="*/ 50 w 62"/>
                <a:gd name="T47" fmla="*/ 13 h 97"/>
                <a:gd name="T48" fmla="*/ 45 w 62"/>
                <a:gd name="T49" fmla="*/ 16 h 97"/>
                <a:gd name="T50" fmla="*/ 40 w 62"/>
                <a:gd name="T51" fmla="*/ 25 h 97"/>
                <a:gd name="T52" fmla="*/ 38 w 62"/>
                <a:gd name="T53" fmla="*/ 30 h 97"/>
                <a:gd name="T54" fmla="*/ 37 w 62"/>
                <a:gd name="T55" fmla="*/ 35 h 97"/>
                <a:gd name="T56" fmla="*/ 33 w 62"/>
                <a:gd name="T57" fmla="*/ 40 h 97"/>
                <a:gd name="T58" fmla="*/ 27 w 62"/>
                <a:gd name="T59" fmla="*/ 53 h 97"/>
                <a:gd name="T60" fmla="*/ 23 w 62"/>
                <a:gd name="T61" fmla="*/ 57 h 97"/>
                <a:gd name="T62" fmla="*/ 17 w 62"/>
                <a:gd name="T63" fmla="*/ 52 h 97"/>
                <a:gd name="T64" fmla="*/ 12 w 62"/>
                <a:gd name="T65" fmla="*/ 53 h 97"/>
                <a:gd name="T66" fmla="*/ 2 w 62"/>
                <a:gd name="T67" fmla="*/ 62 h 97"/>
                <a:gd name="T68" fmla="*/ 0 w 62"/>
                <a:gd name="T69" fmla="*/ 71 h 97"/>
                <a:gd name="T70" fmla="*/ 4 w 62"/>
                <a:gd name="T71" fmla="*/ 76 h 97"/>
                <a:gd name="T72" fmla="*/ 10 w 62"/>
                <a:gd name="T73" fmla="*/ 77 h 97"/>
                <a:gd name="T74" fmla="*/ 12 w 62"/>
                <a:gd name="T75" fmla="*/ 86 h 97"/>
                <a:gd name="T76" fmla="*/ 11 w 62"/>
                <a:gd name="T77" fmla="*/ 93 h 97"/>
                <a:gd name="T78" fmla="*/ 22 w 62"/>
                <a:gd name="T79" fmla="*/ 93 h 97"/>
                <a:gd name="T80" fmla="*/ 26 w 62"/>
                <a:gd name="T81" fmla="*/ 9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2" h="97">
                  <a:moveTo>
                    <a:pt x="26" y="92"/>
                  </a:moveTo>
                  <a:cubicBezTo>
                    <a:pt x="26" y="92"/>
                    <a:pt x="46" y="93"/>
                    <a:pt x="48" y="93"/>
                  </a:cubicBezTo>
                  <a:cubicBezTo>
                    <a:pt x="51" y="92"/>
                    <a:pt x="60" y="97"/>
                    <a:pt x="60" y="97"/>
                  </a:cubicBezTo>
                  <a:cubicBezTo>
                    <a:pt x="60" y="97"/>
                    <a:pt x="61" y="92"/>
                    <a:pt x="62" y="89"/>
                  </a:cubicBezTo>
                  <a:cubicBezTo>
                    <a:pt x="62" y="89"/>
                    <a:pt x="61" y="88"/>
                    <a:pt x="61" y="88"/>
                  </a:cubicBezTo>
                  <a:cubicBezTo>
                    <a:pt x="61" y="86"/>
                    <a:pt x="57" y="84"/>
                    <a:pt x="56" y="82"/>
                  </a:cubicBezTo>
                  <a:cubicBezTo>
                    <a:pt x="54" y="81"/>
                    <a:pt x="54" y="80"/>
                    <a:pt x="54" y="80"/>
                  </a:cubicBezTo>
                  <a:cubicBezTo>
                    <a:pt x="54" y="80"/>
                    <a:pt x="54" y="77"/>
                    <a:pt x="52" y="75"/>
                  </a:cubicBezTo>
                  <a:cubicBezTo>
                    <a:pt x="51" y="72"/>
                    <a:pt x="50" y="71"/>
                    <a:pt x="50" y="68"/>
                  </a:cubicBezTo>
                  <a:cubicBezTo>
                    <a:pt x="50" y="65"/>
                    <a:pt x="49" y="63"/>
                    <a:pt x="49" y="61"/>
                  </a:cubicBezTo>
                  <a:cubicBezTo>
                    <a:pt x="49" y="59"/>
                    <a:pt x="52" y="56"/>
                    <a:pt x="53" y="53"/>
                  </a:cubicBezTo>
                  <a:cubicBezTo>
                    <a:pt x="54" y="50"/>
                    <a:pt x="56" y="49"/>
                    <a:pt x="57" y="47"/>
                  </a:cubicBezTo>
                  <a:cubicBezTo>
                    <a:pt x="56" y="46"/>
                    <a:pt x="55" y="44"/>
                    <a:pt x="55" y="41"/>
                  </a:cubicBezTo>
                  <a:cubicBezTo>
                    <a:pt x="54" y="38"/>
                    <a:pt x="51" y="37"/>
                    <a:pt x="48" y="34"/>
                  </a:cubicBezTo>
                  <a:cubicBezTo>
                    <a:pt x="45" y="31"/>
                    <a:pt x="46" y="29"/>
                    <a:pt x="46" y="28"/>
                  </a:cubicBezTo>
                  <a:cubicBezTo>
                    <a:pt x="46" y="27"/>
                    <a:pt x="50" y="27"/>
                    <a:pt x="53" y="27"/>
                  </a:cubicBezTo>
                  <a:cubicBezTo>
                    <a:pt x="56" y="27"/>
                    <a:pt x="58" y="27"/>
                    <a:pt x="56" y="26"/>
                  </a:cubicBezTo>
                  <a:cubicBezTo>
                    <a:pt x="55" y="25"/>
                    <a:pt x="53" y="19"/>
                    <a:pt x="53" y="15"/>
                  </a:cubicBezTo>
                  <a:cubicBezTo>
                    <a:pt x="53" y="11"/>
                    <a:pt x="52" y="10"/>
                    <a:pt x="52" y="8"/>
                  </a:cubicBezTo>
                  <a:cubicBezTo>
                    <a:pt x="52" y="6"/>
                    <a:pt x="49" y="0"/>
                    <a:pt x="47" y="0"/>
                  </a:cubicBezTo>
                  <a:cubicBezTo>
                    <a:pt x="47" y="0"/>
                    <a:pt x="46" y="0"/>
                    <a:pt x="46" y="0"/>
                  </a:cubicBezTo>
                  <a:cubicBezTo>
                    <a:pt x="46" y="2"/>
                    <a:pt x="46" y="4"/>
                    <a:pt x="46" y="4"/>
                  </a:cubicBezTo>
                  <a:cubicBezTo>
                    <a:pt x="46" y="6"/>
                    <a:pt x="48" y="7"/>
                    <a:pt x="49" y="8"/>
                  </a:cubicBezTo>
                  <a:cubicBezTo>
                    <a:pt x="51" y="8"/>
                    <a:pt x="50" y="11"/>
                    <a:pt x="50" y="13"/>
                  </a:cubicBezTo>
                  <a:cubicBezTo>
                    <a:pt x="49" y="15"/>
                    <a:pt x="46" y="15"/>
                    <a:pt x="45" y="16"/>
                  </a:cubicBezTo>
                  <a:cubicBezTo>
                    <a:pt x="44" y="17"/>
                    <a:pt x="40" y="24"/>
                    <a:pt x="40" y="25"/>
                  </a:cubicBezTo>
                  <a:cubicBezTo>
                    <a:pt x="40" y="26"/>
                    <a:pt x="39" y="30"/>
                    <a:pt x="38" y="30"/>
                  </a:cubicBezTo>
                  <a:cubicBezTo>
                    <a:pt x="37" y="31"/>
                    <a:pt x="37" y="34"/>
                    <a:pt x="37" y="35"/>
                  </a:cubicBezTo>
                  <a:cubicBezTo>
                    <a:pt x="37" y="36"/>
                    <a:pt x="33" y="38"/>
                    <a:pt x="33" y="40"/>
                  </a:cubicBezTo>
                  <a:cubicBezTo>
                    <a:pt x="33" y="42"/>
                    <a:pt x="28" y="50"/>
                    <a:pt x="27" y="53"/>
                  </a:cubicBezTo>
                  <a:cubicBezTo>
                    <a:pt x="25" y="56"/>
                    <a:pt x="24" y="59"/>
                    <a:pt x="23" y="57"/>
                  </a:cubicBezTo>
                  <a:cubicBezTo>
                    <a:pt x="23" y="54"/>
                    <a:pt x="19" y="51"/>
                    <a:pt x="17" y="52"/>
                  </a:cubicBezTo>
                  <a:cubicBezTo>
                    <a:pt x="15" y="54"/>
                    <a:pt x="13" y="53"/>
                    <a:pt x="12" y="53"/>
                  </a:cubicBezTo>
                  <a:cubicBezTo>
                    <a:pt x="11" y="53"/>
                    <a:pt x="2" y="62"/>
                    <a:pt x="2" y="62"/>
                  </a:cubicBezTo>
                  <a:cubicBezTo>
                    <a:pt x="2" y="62"/>
                    <a:pt x="2" y="67"/>
                    <a:pt x="0" y="71"/>
                  </a:cubicBezTo>
                  <a:cubicBezTo>
                    <a:pt x="1" y="72"/>
                    <a:pt x="2" y="74"/>
                    <a:pt x="4" y="76"/>
                  </a:cubicBezTo>
                  <a:cubicBezTo>
                    <a:pt x="5" y="79"/>
                    <a:pt x="9" y="77"/>
                    <a:pt x="10" y="77"/>
                  </a:cubicBezTo>
                  <a:cubicBezTo>
                    <a:pt x="11" y="78"/>
                    <a:pt x="13" y="84"/>
                    <a:pt x="12" y="86"/>
                  </a:cubicBezTo>
                  <a:cubicBezTo>
                    <a:pt x="12" y="87"/>
                    <a:pt x="10" y="91"/>
                    <a:pt x="11" y="93"/>
                  </a:cubicBezTo>
                  <a:cubicBezTo>
                    <a:pt x="22" y="93"/>
                    <a:pt x="22" y="93"/>
                    <a:pt x="22" y="93"/>
                  </a:cubicBezTo>
                  <a:lnTo>
                    <a:pt x="26" y="92"/>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4" name="Freeform 27"/>
            <p:cNvSpPr>
              <a:spLocks/>
            </p:cNvSpPr>
            <p:nvPr/>
          </p:nvSpPr>
          <p:spPr bwMode="auto">
            <a:xfrm>
              <a:off x="5495699" y="3889001"/>
              <a:ext cx="193200" cy="196268"/>
            </a:xfrm>
            <a:custGeom>
              <a:avLst/>
              <a:gdLst>
                <a:gd name="T0" fmla="*/ 50 w 53"/>
                <a:gd name="T1" fmla="*/ 45 h 54"/>
                <a:gd name="T2" fmla="*/ 46 w 53"/>
                <a:gd name="T3" fmla="*/ 36 h 54"/>
                <a:gd name="T4" fmla="*/ 49 w 53"/>
                <a:gd name="T5" fmla="*/ 27 h 54"/>
                <a:gd name="T6" fmla="*/ 53 w 53"/>
                <a:gd name="T7" fmla="*/ 22 h 54"/>
                <a:gd name="T8" fmla="*/ 50 w 53"/>
                <a:gd name="T9" fmla="*/ 9 h 54"/>
                <a:gd name="T10" fmla="*/ 48 w 53"/>
                <a:gd name="T11" fmla="*/ 8 h 54"/>
                <a:gd name="T12" fmla="*/ 38 w 53"/>
                <a:gd name="T13" fmla="*/ 9 h 54"/>
                <a:gd name="T14" fmla="*/ 31 w 53"/>
                <a:gd name="T15" fmla="*/ 6 h 54"/>
                <a:gd name="T16" fmla="*/ 24 w 53"/>
                <a:gd name="T17" fmla="*/ 4 h 54"/>
                <a:gd name="T18" fmla="*/ 21 w 53"/>
                <a:gd name="T19" fmla="*/ 3 h 54"/>
                <a:gd name="T20" fmla="*/ 17 w 53"/>
                <a:gd name="T21" fmla="*/ 3 h 54"/>
                <a:gd name="T22" fmla="*/ 12 w 53"/>
                <a:gd name="T23" fmla="*/ 5 h 54"/>
                <a:gd name="T24" fmla="*/ 8 w 53"/>
                <a:gd name="T25" fmla="*/ 4 h 54"/>
                <a:gd name="T26" fmla="*/ 5 w 53"/>
                <a:gd name="T27" fmla="*/ 5 h 54"/>
                <a:gd name="T28" fmla="*/ 5 w 53"/>
                <a:gd name="T29" fmla="*/ 11 h 54"/>
                <a:gd name="T30" fmla="*/ 7 w 53"/>
                <a:gd name="T31" fmla="*/ 15 h 54"/>
                <a:gd name="T32" fmla="*/ 8 w 53"/>
                <a:gd name="T33" fmla="*/ 21 h 54"/>
                <a:gd name="T34" fmla="*/ 4 w 53"/>
                <a:gd name="T35" fmla="*/ 21 h 54"/>
                <a:gd name="T36" fmla="*/ 5 w 53"/>
                <a:gd name="T37" fmla="*/ 26 h 54"/>
                <a:gd name="T38" fmla="*/ 3 w 53"/>
                <a:gd name="T39" fmla="*/ 31 h 54"/>
                <a:gd name="T40" fmla="*/ 2 w 53"/>
                <a:gd name="T41" fmla="*/ 37 h 54"/>
                <a:gd name="T42" fmla="*/ 4 w 53"/>
                <a:gd name="T43" fmla="*/ 39 h 54"/>
                <a:gd name="T44" fmla="*/ 11 w 53"/>
                <a:gd name="T45" fmla="*/ 46 h 54"/>
                <a:gd name="T46" fmla="*/ 8 w 53"/>
                <a:gd name="T47" fmla="*/ 54 h 54"/>
                <a:gd name="T48" fmla="*/ 33 w 53"/>
                <a:gd name="T49" fmla="*/ 48 h 54"/>
                <a:gd name="T50" fmla="*/ 50 w 53"/>
                <a:gd name="T51" fmla="*/ 49 h 54"/>
                <a:gd name="T52" fmla="*/ 50 w 53"/>
                <a:gd name="T53" fmla="*/ 4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 h="54">
                  <a:moveTo>
                    <a:pt x="50" y="45"/>
                  </a:moveTo>
                  <a:cubicBezTo>
                    <a:pt x="49" y="44"/>
                    <a:pt x="46" y="37"/>
                    <a:pt x="46" y="36"/>
                  </a:cubicBezTo>
                  <a:cubicBezTo>
                    <a:pt x="46" y="34"/>
                    <a:pt x="50" y="30"/>
                    <a:pt x="49" y="27"/>
                  </a:cubicBezTo>
                  <a:cubicBezTo>
                    <a:pt x="49" y="25"/>
                    <a:pt x="53" y="24"/>
                    <a:pt x="53" y="22"/>
                  </a:cubicBezTo>
                  <a:cubicBezTo>
                    <a:pt x="53" y="20"/>
                    <a:pt x="52" y="13"/>
                    <a:pt x="50" y="9"/>
                  </a:cubicBezTo>
                  <a:cubicBezTo>
                    <a:pt x="49" y="9"/>
                    <a:pt x="49" y="9"/>
                    <a:pt x="48" y="8"/>
                  </a:cubicBezTo>
                  <a:cubicBezTo>
                    <a:pt x="47" y="7"/>
                    <a:pt x="40" y="7"/>
                    <a:pt x="38" y="9"/>
                  </a:cubicBezTo>
                  <a:cubicBezTo>
                    <a:pt x="36" y="12"/>
                    <a:pt x="31" y="7"/>
                    <a:pt x="31" y="6"/>
                  </a:cubicBezTo>
                  <a:cubicBezTo>
                    <a:pt x="30" y="5"/>
                    <a:pt x="27" y="2"/>
                    <a:pt x="24" y="4"/>
                  </a:cubicBezTo>
                  <a:cubicBezTo>
                    <a:pt x="22" y="5"/>
                    <a:pt x="21" y="5"/>
                    <a:pt x="21" y="3"/>
                  </a:cubicBezTo>
                  <a:cubicBezTo>
                    <a:pt x="21" y="0"/>
                    <a:pt x="17" y="1"/>
                    <a:pt x="17" y="3"/>
                  </a:cubicBezTo>
                  <a:cubicBezTo>
                    <a:pt x="16" y="5"/>
                    <a:pt x="13" y="7"/>
                    <a:pt x="12" y="5"/>
                  </a:cubicBezTo>
                  <a:cubicBezTo>
                    <a:pt x="11" y="4"/>
                    <a:pt x="9" y="2"/>
                    <a:pt x="8" y="4"/>
                  </a:cubicBezTo>
                  <a:cubicBezTo>
                    <a:pt x="7" y="6"/>
                    <a:pt x="6" y="5"/>
                    <a:pt x="5" y="5"/>
                  </a:cubicBezTo>
                  <a:cubicBezTo>
                    <a:pt x="5" y="7"/>
                    <a:pt x="4" y="11"/>
                    <a:pt x="5" y="11"/>
                  </a:cubicBezTo>
                  <a:cubicBezTo>
                    <a:pt x="7" y="12"/>
                    <a:pt x="7" y="14"/>
                    <a:pt x="7" y="15"/>
                  </a:cubicBezTo>
                  <a:cubicBezTo>
                    <a:pt x="6" y="16"/>
                    <a:pt x="9" y="19"/>
                    <a:pt x="8" y="21"/>
                  </a:cubicBezTo>
                  <a:cubicBezTo>
                    <a:pt x="7" y="22"/>
                    <a:pt x="5" y="19"/>
                    <a:pt x="4" y="21"/>
                  </a:cubicBezTo>
                  <a:cubicBezTo>
                    <a:pt x="3" y="23"/>
                    <a:pt x="6" y="25"/>
                    <a:pt x="5" y="26"/>
                  </a:cubicBezTo>
                  <a:cubicBezTo>
                    <a:pt x="4" y="28"/>
                    <a:pt x="2" y="28"/>
                    <a:pt x="3" y="31"/>
                  </a:cubicBezTo>
                  <a:cubicBezTo>
                    <a:pt x="3" y="34"/>
                    <a:pt x="3" y="36"/>
                    <a:pt x="2" y="37"/>
                  </a:cubicBezTo>
                  <a:cubicBezTo>
                    <a:pt x="0" y="38"/>
                    <a:pt x="2" y="38"/>
                    <a:pt x="4" y="39"/>
                  </a:cubicBezTo>
                  <a:cubicBezTo>
                    <a:pt x="7" y="41"/>
                    <a:pt x="11" y="43"/>
                    <a:pt x="11" y="46"/>
                  </a:cubicBezTo>
                  <a:cubicBezTo>
                    <a:pt x="11" y="48"/>
                    <a:pt x="9" y="49"/>
                    <a:pt x="8" y="54"/>
                  </a:cubicBezTo>
                  <a:cubicBezTo>
                    <a:pt x="14" y="54"/>
                    <a:pt x="23" y="50"/>
                    <a:pt x="33" y="48"/>
                  </a:cubicBezTo>
                  <a:cubicBezTo>
                    <a:pt x="40" y="47"/>
                    <a:pt x="46" y="48"/>
                    <a:pt x="50" y="49"/>
                  </a:cubicBezTo>
                  <a:cubicBezTo>
                    <a:pt x="50" y="48"/>
                    <a:pt x="50" y="46"/>
                    <a:pt x="50" y="4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5" name="Freeform 28"/>
            <p:cNvSpPr>
              <a:spLocks/>
            </p:cNvSpPr>
            <p:nvPr/>
          </p:nvSpPr>
          <p:spPr bwMode="auto">
            <a:xfrm>
              <a:off x="5662832" y="3878267"/>
              <a:ext cx="130334" cy="199334"/>
            </a:xfrm>
            <a:custGeom>
              <a:avLst/>
              <a:gdLst>
                <a:gd name="T0" fmla="*/ 31 w 36"/>
                <a:gd name="T1" fmla="*/ 22 h 55"/>
                <a:gd name="T2" fmla="*/ 30 w 36"/>
                <a:gd name="T3" fmla="*/ 11 h 55"/>
                <a:gd name="T4" fmla="*/ 28 w 36"/>
                <a:gd name="T5" fmla="*/ 6 h 55"/>
                <a:gd name="T6" fmla="*/ 27 w 36"/>
                <a:gd name="T7" fmla="*/ 0 h 55"/>
                <a:gd name="T8" fmla="*/ 25 w 36"/>
                <a:gd name="T9" fmla="*/ 2 h 55"/>
                <a:gd name="T10" fmla="*/ 3 w 36"/>
                <a:gd name="T11" fmla="*/ 2 h 55"/>
                <a:gd name="T12" fmla="*/ 5 w 36"/>
                <a:gd name="T13" fmla="*/ 10 h 55"/>
                <a:gd name="T14" fmla="*/ 4 w 36"/>
                <a:gd name="T15" fmla="*/ 12 h 55"/>
                <a:gd name="T16" fmla="*/ 7 w 36"/>
                <a:gd name="T17" fmla="*/ 25 h 55"/>
                <a:gd name="T18" fmla="*/ 3 w 36"/>
                <a:gd name="T19" fmla="*/ 30 h 55"/>
                <a:gd name="T20" fmla="*/ 0 w 36"/>
                <a:gd name="T21" fmla="*/ 39 h 55"/>
                <a:gd name="T22" fmla="*/ 4 w 36"/>
                <a:gd name="T23" fmla="*/ 48 h 55"/>
                <a:gd name="T24" fmla="*/ 4 w 36"/>
                <a:gd name="T25" fmla="*/ 52 h 55"/>
                <a:gd name="T26" fmla="*/ 10 w 36"/>
                <a:gd name="T27" fmla="*/ 54 h 55"/>
                <a:gd name="T28" fmla="*/ 26 w 36"/>
                <a:gd name="T29" fmla="*/ 48 h 55"/>
                <a:gd name="T30" fmla="*/ 36 w 36"/>
                <a:gd name="T31" fmla="*/ 44 h 55"/>
                <a:gd name="T32" fmla="*/ 33 w 36"/>
                <a:gd name="T33" fmla="*/ 34 h 55"/>
                <a:gd name="T34" fmla="*/ 31 w 36"/>
                <a:gd name="T35"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55">
                  <a:moveTo>
                    <a:pt x="31" y="22"/>
                  </a:moveTo>
                  <a:cubicBezTo>
                    <a:pt x="30" y="20"/>
                    <a:pt x="30" y="13"/>
                    <a:pt x="30" y="11"/>
                  </a:cubicBezTo>
                  <a:cubicBezTo>
                    <a:pt x="31" y="8"/>
                    <a:pt x="30" y="6"/>
                    <a:pt x="28" y="6"/>
                  </a:cubicBezTo>
                  <a:cubicBezTo>
                    <a:pt x="28" y="5"/>
                    <a:pt x="27" y="3"/>
                    <a:pt x="27" y="0"/>
                  </a:cubicBezTo>
                  <a:cubicBezTo>
                    <a:pt x="25" y="1"/>
                    <a:pt x="25" y="3"/>
                    <a:pt x="25" y="2"/>
                  </a:cubicBezTo>
                  <a:cubicBezTo>
                    <a:pt x="24" y="1"/>
                    <a:pt x="4" y="0"/>
                    <a:pt x="3" y="2"/>
                  </a:cubicBezTo>
                  <a:cubicBezTo>
                    <a:pt x="2" y="3"/>
                    <a:pt x="5" y="9"/>
                    <a:pt x="5" y="10"/>
                  </a:cubicBezTo>
                  <a:cubicBezTo>
                    <a:pt x="5" y="11"/>
                    <a:pt x="4" y="12"/>
                    <a:pt x="4" y="12"/>
                  </a:cubicBezTo>
                  <a:cubicBezTo>
                    <a:pt x="6" y="16"/>
                    <a:pt x="7" y="23"/>
                    <a:pt x="7" y="25"/>
                  </a:cubicBezTo>
                  <a:cubicBezTo>
                    <a:pt x="7" y="27"/>
                    <a:pt x="3" y="28"/>
                    <a:pt x="3" y="30"/>
                  </a:cubicBezTo>
                  <a:cubicBezTo>
                    <a:pt x="4" y="33"/>
                    <a:pt x="0" y="37"/>
                    <a:pt x="0" y="39"/>
                  </a:cubicBezTo>
                  <a:cubicBezTo>
                    <a:pt x="0" y="40"/>
                    <a:pt x="3" y="47"/>
                    <a:pt x="4" y="48"/>
                  </a:cubicBezTo>
                  <a:cubicBezTo>
                    <a:pt x="4" y="49"/>
                    <a:pt x="4" y="51"/>
                    <a:pt x="4" y="52"/>
                  </a:cubicBezTo>
                  <a:cubicBezTo>
                    <a:pt x="7" y="53"/>
                    <a:pt x="9" y="54"/>
                    <a:pt x="10" y="54"/>
                  </a:cubicBezTo>
                  <a:cubicBezTo>
                    <a:pt x="11" y="55"/>
                    <a:pt x="22" y="50"/>
                    <a:pt x="26" y="48"/>
                  </a:cubicBezTo>
                  <a:cubicBezTo>
                    <a:pt x="30" y="46"/>
                    <a:pt x="33" y="45"/>
                    <a:pt x="36" y="44"/>
                  </a:cubicBezTo>
                  <a:cubicBezTo>
                    <a:pt x="34" y="41"/>
                    <a:pt x="33" y="37"/>
                    <a:pt x="33" y="34"/>
                  </a:cubicBezTo>
                  <a:cubicBezTo>
                    <a:pt x="33" y="30"/>
                    <a:pt x="32" y="25"/>
                    <a:pt x="31" y="2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6" name="Freeform 29"/>
            <p:cNvSpPr>
              <a:spLocks/>
            </p:cNvSpPr>
            <p:nvPr/>
          </p:nvSpPr>
          <p:spPr bwMode="auto">
            <a:xfrm>
              <a:off x="5300965" y="3830735"/>
              <a:ext cx="228468" cy="174800"/>
            </a:xfrm>
            <a:custGeom>
              <a:avLst/>
              <a:gdLst>
                <a:gd name="T0" fmla="*/ 21 w 63"/>
                <a:gd name="T1" fmla="*/ 25 h 48"/>
                <a:gd name="T2" fmla="*/ 25 w 63"/>
                <a:gd name="T3" fmla="*/ 24 h 48"/>
                <a:gd name="T4" fmla="*/ 31 w 63"/>
                <a:gd name="T5" fmla="*/ 23 h 48"/>
                <a:gd name="T6" fmla="*/ 38 w 63"/>
                <a:gd name="T7" fmla="*/ 31 h 48"/>
                <a:gd name="T8" fmla="*/ 39 w 63"/>
                <a:gd name="T9" fmla="*/ 36 h 48"/>
                <a:gd name="T10" fmla="*/ 39 w 63"/>
                <a:gd name="T11" fmla="*/ 37 h 48"/>
                <a:gd name="T12" fmla="*/ 45 w 63"/>
                <a:gd name="T13" fmla="*/ 36 h 48"/>
                <a:gd name="T14" fmla="*/ 48 w 63"/>
                <a:gd name="T15" fmla="*/ 43 h 48"/>
                <a:gd name="T16" fmla="*/ 52 w 63"/>
                <a:gd name="T17" fmla="*/ 46 h 48"/>
                <a:gd name="T18" fmla="*/ 55 w 63"/>
                <a:gd name="T19" fmla="*/ 43 h 48"/>
                <a:gd name="T20" fmla="*/ 57 w 63"/>
                <a:gd name="T21" fmla="*/ 45 h 48"/>
                <a:gd name="T22" fmla="*/ 59 w 63"/>
                <a:gd name="T23" fmla="*/ 42 h 48"/>
                <a:gd name="T24" fmla="*/ 58 w 63"/>
                <a:gd name="T25" fmla="*/ 37 h 48"/>
                <a:gd name="T26" fmla="*/ 62 w 63"/>
                <a:gd name="T27" fmla="*/ 37 h 48"/>
                <a:gd name="T28" fmla="*/ 61 w 63"/>
                <a:gd name="T29" fmla="*/ 31 h 48"/>
                <a:gd name="T30" fmla="*/ 59 w 63"/>
                <a:gd name="T31" fmla="*/ 27 h 48"/>
                <a:gd name="T32" fmla="*/ 59 w 63"/>
                <a:gd name="T33" fmla="*/ 21 h 48"/>
                <a:gd name="T34" fmla="*/ 58 w 63"/>
                <a:gd name="T35" fmla="*/ 20 h 48"/>
                <a:gd name="T36" fmla="*/ 56 w 63"/>
                <a:gd name="T37" fmla="*/ 15 h 48"/>
                <a:gd name="T38" fmla="*/ 56 w 63"/>
                <a:gd name="T39" fmla="*/ 12 h 48"/>
                <a:gd name="T40" fmla="*/ 53 w 63"/>
                <a:gd name="T41" fmla="*/ 8 h 48"/>
                <a:gd name="T42" fmla="*/ 50 w 63"/>
                <a:gd name="T43" fmla="*/ 2 h 48"/>
                <a:gd name="T44" fmla="*/ 44 w 63"/>
                <a:gd name="T45" fmla="*/ 6 h 48"/>
                <a:gd name="T46" fmla="*/ 38 w 63"/>
                <a:gd name="T47" fmla="*/ 5 h 48"/>
                <a:gd name="T48" fmla="*/ 33 w 63"/>
                <a:gd name="T49" fmla="*/ 6 h 48"/>
                <a:gd name="T50" fmla="*/ 31 w 63"/>
                <a:gd name="T51" fmla="*/ 4 h 48"/>
                <a:gd name="T52" fmla="*/ 31 w 63"/>
                <a:gd name="T53" fmla="*/ 2 h 48"/>
                <a:gd name="T54" fmla="*/ 30 w 63"/>
                <a:gd name="T55" fmla="*/ 3 h 48"/>
                <a:gd name="T56" fmla="*/ 18 w 63"/>
                <a:gd name="T57" fmla="*/ 2 h 48"/>
                <a:gd name="T58" fmla="*/ 12 w 63"/>
                <a:gd name="T59" fmla="*/ 0 h 48"/>
                <a:gd name="T60" fmla="*/ 10 w 63"/>
                <a:gd name="T61" fmla="*/ 4 h 48"/>
                <a:gd name="T62" fmla="*/ 10 w 63"/>
                <a:gd name="T63" fmla="*/ 7 h 48"/>
                <a:gd name="T64" fmla="*/ 7 w 63"/>
                <a:gd name="T65" fmla="*/ 9 h 48"/>
                <a:gd name="T66" fmla="*/ 1 w 63"/>
                <a:gd name="T67" fmla="*/ 13 h 48"/>
                <a:gd name="T68" fmla="*/ 0 w 63"/>
                <a:gd name="T69" fmla="*/ 14 h 48"/>
                <a:gd name="T70" fmla="*/ 6 w 63"/>
                <a:gd name="T71" fmla="*/ 21 h 48"/>
                <a:gd name="T72" fmla="*/ 15 w 63"/>
                <a:gd name="T73" fmla="*/ 31 h 48"/>
                <a:gd name="T74" fmla="*/ 21 w 63"/>
                <a:gd name="T75" fmla="*/ 2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48">
                  <a:moveTo>
                    <a:pt x="21" y="25"/>
                  </a:moveTo>
                  <a:cubicBezTo>
                    <a:pt x="21" y="23"/>
                    <a:pt x="23" y="24"/>
                    <a:pt x="25" y="24"/>
                  </a:cubicBezTo>
                  <a:cubicBezTo>
                    <a:pt x="27" y="25"/>
                    <a:pt x="29" y="23"/>
                    <a:pt x="31" y="23"/>
                  </a:cubicBezTo>
                  <a:cubicBezTo>
                    <a:pt x="33" y="23"/>
                    <a:pt x="38" y="29"/>
                    <a:pt x="38" y="31"/>
                  </a:cubicBezTo>
                  <a:cubicBezTo>
                    <a:pt x="38" y="33"/>
                    <a:pt x="38" y="35"/>
                    <a:pt x="39" y="36"/>
                  </a:cubicBezTo>
                  <a:cubicBezTo>
                    <a:pt x="39" y="37"/>
                    <a:pt x="39" y="37"/>
                    <a:pt x="39" y="37"/>
                  </a:cubicBezTo>
                  <a:cubicBezTo>
                    <a:pt x="42" y="36"/>
                    <a:pt x="45" y="36"/>
                    <a:pt x="45" y="36"/>
                  </a:cubicBezTo>
                  <a:cubicBezTo>
                    <a:pt x="46" y="36"/>
                    <a:pt x="48" y="40"/>
                    <a:pt x="48" y="43"/>
                  </a:cubicBezTo>
                  <a:cubicBezTo>
                    <a:pt x="47" y="46"/>
                    <a:pt x="50" y="48"/>
                    <a:pt x="52" y="46"/>
                  </a:cubicBezTo>
                  <a:cubicBezTo>
                    <a:pt x="53" y="44"/>
                    <a:pt x="55" y="42"/>
                    <a:pt x="55" y="43"/>
                  </a:cubicBezTo>
                  <a:cubicBezTo>
                    <a:pt x="55" y="44"/>
                    <a:pt x="56" y="44"/>
                    <a:pt x="57" y="45"/>
                  </a:cubicBezTo>
                  <a:cubicBezTo>
                    <a:pt x="57" y="44"/>
                    <a:pt x="58" y="43"/>
                    <a:pt x="59" y="42"/>
                  </a:cubicBezTo>
                  <a:cubicBezTo>
                    <a:pt x="60" y="41"/>
                    <a:pt x="57" y="39"/>
                    <a:pt x="58" y="37"/>
                  </a:cubicBezTo>
                  <a:cubicBezTo>
                    <a:pt x="59" y="35"/>
                    <a:pt x="61" y="38"/>
                    <a:pt x="62" y="37"/>
                  </a:cubicBezTo>
                  <a:cubicBezTo>
                    <a:pt x="63" y="35"/>
                    <a:pt x="60" y="32"/>
                    <a:pt x="61" y="31"/>
                  </a:cubicBezTo>
                  <a:cubicBezTo>
                    <a:pt x="61" y="30"/>
                    <a:pt x="61" y="28"/>
                    <a:pt x="59" y="27"/>
                  </a:cubicBezTo>
                  <a:cubicBezTo>
                    <a:pt x="58" y="27"/>
                    <a:pt x="59" y="23"/>
                    <a:pt x="59" y="21"/>
                  </a:cubicBezTo>
                  <a:cubicBezTo>
                    <a:pt x="59" y="20"/>
                    <a:pt x="58" y="20"/>
                    <a:pt x="58" y="20"/>
                  </a:cubicBezTo>
                  <a:cubicBezTo>
                    <a:pt x="57" y="18"/>
                    <a:pt x="58" y="15"/>
                    <a:pt x="56" y="15"/>
                  </a:cubicBezTo>
                  <a:cubicBezTo>
                    <a:pt x="54" y="15"/>
                    <a:pt x="55" y="12"/>
                    <a:pt x="56" y="12"/>
                  </a:cubicBezTo>
                  <a:cubicBezTo>
                    <a:pt x="58" y="11"/>
                    <a:pt x="53" y="10"/>
                    <a:pt x="53" y="8"/>
                  </a:cubicBezTo>
                  <a:cubicBezTo>
                    <a:pt x="53" y="6"/>
                    <a:pt x="51" y="2"/>
                    <a:pt x="50" y="2"/>
                  </a:cubicBezTo>
                  <a:cubicBezTo>
                    <a:pt x="49" y="1"/>
                    <a:pt x="45" y="6"/>
                    <a:pt x="44" y="6"/>
                  </a:cubicBezTo>
                  <a:cubicBezTo>
                    <a:pt x="42" y="6"/>
                    <a:pt x="39" y="3"/>
                    <a:pt x="38" y="5"/>
                  </a:cubicBezTo>
                  <a:cubicBezTo>
                    <a:pt x="37" y="8"/>
                    <a:pt x="35" y="4"/>
                    <a:pt x="33" y="6"/>
                  </a:cubicBezTo>
                  <a:cubicBezTo>
                    <a:pt x="32" y="8"/>
                    <a:pt x="31" y="4"/>
                    <a:pt x="31" y="4"/>
                  </a:cubicBezTo>
                  <a:cubicBezTo>
                    <a:pt x="31" y="4"/>
                    <a:pt x="31" y="3"/>
                    <a:pt x="31" y="2"/>
                  </a:cubicBezTo>
                  <a:cubicBezTo>
                    <a:pt x="31" y="3"/>
                    <a:pt x="30" y="3"/>
                    <a:pt x="30" y="3"/>
                  </a:cubicBezTo>
                  <a:cubicBezTo>
                    <a:pt x="26" y="4"/>
                    <a:pt x="18" y="3"/>
                    <a:pt x="18" y="2"/>
                  </a:cubicBezTo>
                  <a:cubicBezTo>
                    <a:pt x="17" y="1"/>
                    <a:pt x="12" y="0"/>
                    <a:pt x="12" y="0"/>
                  </a:cubicBezTo>
                  <a:cubicBezTo>
                    <a:pt x="12" y="0"/>
                    <a:pt x="12" y="3"/>
                    <a:pt x="10" y="4"/>
                  </a:cubicBezTo>
                  <a:cubicBezTo>
                    <a:pt x="8" y="4"/>
                    <a:pt x="10" y="7"/>
                    <a:pt x="10" y="7"/>
                  </a:cubicBezTo>
                  <a:cubicBezTo>
                    <a:pt x="10" y="8"/>
                    <a:pt x="9" y="9"/>
                    <a:pt x="7" y="9"/>
                  </a:cubicBezTo>
                  <a:cubicBezTo>
                    <a:pt x="6" y="8"/>
                    <a:pt x="2" y="12"/>
                    <a:pt x="1" y="13"/>
                  </a:cubicBezTo>
                  <a:cubicBezTo>
                    <a:pt x="0" y="13"/>
                    <a:pt x="0" y="13"/>
                    <a:pt x="0" y="14"/>
                  </a:cubicBezTo>
                  <a:cubicBezTo>
                    <a:pt x="3" y="16"/>
                    <a:pt x="2" y="19"/>
                    <a:pt x="6" y="21"/>
                  </a:cubicBezTo>
                  <a:cubicBezTo>
                    <a:pt x="9" y="23"/>
                    <a:pt x="13" y="27"/>
                    <a:pt x="15" y="31"/>
                  </a:cubicBezTo>
                  <a:cubicBezTo>
                    <a:pt x="18" y="29"/>
                    <a:pt x="21" y="27"/>
                    <a:pt x="21" y="2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7" name="Freeform 30"/>
            <p:cNvSpPr>
              <a:spLocks/>
            </p:cNvSpPr>
            <p:nvPr/>
          </p:nvSpPr>
          <p:spPr bwMode="auto">
            <a:xfrm>
              <a:off x="5409832" y="3961067"/>
              <a:ext cx="125734" cy="124200"/>
            </a:xfrm>
            <a:custGeom>
              <a:avLst/>
              <a:gdLst>
                <a:gd name="T0" fmla="*/ 28 w 35"/>
                <a:gd name="T1" fmla="*/ 19 h 34"/>
                <a:gd name="T2" fmla="*/ 26 w 35"/>
                <a:gd name="T3" fmla="*/ 17 h 34"/>
                <a:gd name="T4" fmla="*/ 27 w 35"/>
                <a:gd name="T5" fmla="*/ 11 h 34"/>
                <a:gd name="T6" fmla="*/ 27 w 35"/>
                <a:gd name="T7" fmla="*/ 9 h 34"/>
                <a:gd name="T8" fmla="*/ 25 w 35"/>
                <a:gd name="T9" fmla="*/ 7 h 34"/>
                <a:gd name="T10" fmla="*/ 22 w 35"/>
                <a:gd name="T11" fmla="*/ 10 h 34"/>
                <a:gd name="T12" fmla="*/ 18 w 35"/>
                <a:gd name="T13" fmla="*/ 7 h 34"/>
                <a:gd name="T14" fmla="*/ 15 w 35"/>
                <a:gd name="T15" fmla="*/ 0 h 34"/>
                <a:gd name="T16" fmla="*/ 9 w 35"/>
                <a:gd name="T17" fmla="*/ 1 h 34"/>
                <a:gd name="T18" fmla="*/ 8 w 35"/>
                <a:gd name="T19" fmla="*/ 5 h 34"/>
                <a:gd name="T20" fmla="*/ 2 w 35"/>
                <a:gd name="T21" fmla="*/ 11 h 34"/>
                <a:gd name="T22" fmla="*/ 0 w 35"/>
                <a:gd name="T23" fmla="*/ 14 h 34"/>
                <a:gd name="T24" fmla="*/ 11 w 35"/>
                <a:gd name="T25" fmla="*/ 21 h 34"/>
                <a:gd name="T26" fmla="*/ 30 w 35"/>
                <a:gd name="T27" fmla="*/ 33 h 34"/>
                <a:gd name="T28" fmla="*/ 32 w 35"/>
                <a:gd name="T29" fmla="*/ 34 h 34"/>
                <a:gd name="T30" fmla="*/ 35 w 35"/>
                <a:gd name="T31" fmla="*/ 26 h 34"/>
                <a:gd name="T32" fmla="*/ 28 w 35"/>
                <a:gd name="T33"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4">
                  <a:moveTo>
                    <a:pt x="28" y="19"/>
                  </a:moveTo>
                  <a:cubicBezTo>
                    <a:pt x="26" y="18"/>
                    <a:pt x="24" y="18"/>
                    <a:pt x="26" y="17"/>
                  </a:cubicBezTo>
                  <a:cubicBezTo>
                    <a:pt x="27" y="16"/>
                    <a:pt x="27" y="14"/>
                    <a:pt x="27" y="11"/>
                  </a:cubicBezTo>
                  <a:cubicBezTo>
                    <a:pt x="26" y="10"/>
                    <a:pt x="27" y="9"/>
                    <a:pt x="27" y="9"/>
                  </a:cubicBezTo>
                  <a:cubicBezTo>
                    <a:pt x="26" y="8"/>
                    <a:pt x="25" y="8"/>
                    <a:pt x="25" y="7"/>
                  </a:cubicBezTo>
                  <a:cubicBezTo>
                    <a:pt x="25" y="6"/>
                    <a:pt x="23" y="8"/>
                    <a:pt x="22" y="10"/>
                  </a:cubicBezTo>
                  <a:cubicBezTo>
                    <a:pt x="20" y="12"/>
                    <a:pt x="17" y="10"/>
                    <a:pt x="18" y="7"/>
                  </a:cubicBezTo>
                  <a:cubicBezTo>
                    <a:pt x="18" y="4"/>
                    <a:pt x="16" y="0"/>
                    <a:pt x="15" y="0"/>
                  </a:cubicBezTo>
                  <a:cubicBezTo>
                    <a:pt x="15" y="0"/>
                    <a:pt x="12" y="0"/>
                    <a:pt x="9" y="1"/>
                  </a:cubicBezTo>
                  <a:cubicBezTo>
                    <a:pt x="10" y="2"/>
                    <a:pt x="9" y="4"/>
                    <a:pt x="8" y="5"/>
                  </a:cubicBezTo>
                  <a:cubicBezTo>
                    <a:pt x="8" y="7"/>
                    <a:pt x="4" y="9"/>
                    <a:pt x="2" y="11"/>
                  </a:cubicBezTo>
                  <a:cubicBezTo>
                    <a:pt x="1" y="11"/>
                    <a:pt x="1" y="12"/>
                    <a:pt x="0" y="14"/>
                  </a:cubicBezTo>
                  <a:cubicBezTo>
                    <a:pt x="3" y="16"/>
                    <a:pt x="7" y="18"/>
                    <a:pt x="11" y="21"/>
                  </a:cubicBezTo>
                  <a:cubicBezTo>
                    <a:pt x="17" y="26"/>
                    <a:pt x="26" y="32"/>
                    <a:pt x="30" y="33"/>
                  </a:cubicBezTo>
                  <a:cubicBezTo>
                    <a:pt x="31" y="34"/>
                    <a:pt x="32" y="34"/>
                    <a:pt x="32" y="34"/>
                  </a:cubicBezTo>
                  <a:cubicBezTo>
                    <a:pt x="33" y="29"/>
                    <a:pt x="35" y="28"/>
                    <a:pt x="35" y="26"/>
                  </a:cubicBezTo>
                  <a:cubicBezTo>
                    <a:pt x="35" y="23"/>
                    <a:pt x="31" y="21"/>
                    <a:pt x="28" y="1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8" name="Freeform 31"/>
            <p:cNvSpPr>
              <a:spLocks/>
            </p:cNvSpPr>
            <p:nvPr/>
          </p:nvSpPr>
          <p:spPr bwMode="auto">
            <a:xfrm>
              <a:off x="5354632" y="3913535"/>
              <a:ext cx="90466" cy="98134"/>
            </a:xfrm>
            <a:custGeom>
              <a:avLst/>
              <a:gdLst>
                <a:gd name="T0" fmla="*/ 23 w 25"/>
                <a:gd name="T1" fmla="*/ 18 h 27"/>
                <a:gd name="T2" fmla="*/ 24 w 25"/>
                <a:gd name="T3" fmla="*/ 13 h 27"/>
                <a:gd name="T4" fmla="*/ 23 w 25"/>
                <a:gd name="T5" fmla="*/ 8 h 27"/>
                <a:gd name="T6" fmla="*/ 16 w 25"/>
                <a:gd name="T7" fmla="*/ 0 h 27"/>
                <a:gd name="T8" fmla="*/ 10 w 25"/>
                <a:gd name="T9" fmla="*/ 1 h 27"/>
                <a:gd name="T10" fmla="*/ 6 w 25"/>
                <a:gd name="T11" fmla="*/ 2 h 27"/>
                <a:gd name="T12" fmla="*/ 0 w 25"/>
                <a:gd name="T13" fmla="*/ 8 h 27"/>
                <a:gd name="T14" fmla="*/ 1 w 25"/>
                <a:gd name="T15" fmla="*/ 12 h 27"/>
                <a:gd name="T16" fmla="*/ 8 w 25"/>
                <a:gd name="T17" fmla="*/ 22 h 27"/>
                <a:gd name="T18" fmla="*/ 15 w 25"/>
                <a:gd name="T19" fmla="*/ 27 h 27"/>
                <a:gd name="T20" fmla="*/ 17 w 25"/>
                <a:gd name="T21" fmla="*/ 24 h 27"/>
                <a:gd name="T22" fmla="*/ 23 w 25"/>
                <a:gd name="T23"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7">
                  <a:moveTo>
                    <a:pt x="23" y="18"/>
                  </a:moveTo>
                  <a:cubicBezTo>
                    <a:pt x="24" y="17"/>
                    <a:pt x="25" y="15"/>
                    <a:pt x="24" y="13"/>
                  </a:cubicBezTo>
                  <a:cubicBezTo>
                    <a:pt x="23" y="12"/>
                    <a:pt x="23" y="10"/>
                    <a:pt x="23" y="8"/>
                  </a:cubicBezTo>
                  <a:cubicBezTo>
                    <a:pt x="23" y="6"/>
                    <a:pt x="18" y="0"/>
                    <a:pt x="16" y="0"/>
                  </a:cubicBezTo>
                  <a:cubicBezTo>
                    <a:pt x="14" y="0"/>
                    <a:pt x="12" y="2"/>
                    <a:pt x="10" y="1"/>
                  </a:cubicBezTo>
                  <a:cubicBezTo>
                    <a:pt x="8" y="1"/>
                    <a:pt x="6" y="0"/>
                    <a:pt x="6" y="2"/>
                  </a:cubicBezTo>
                  <a:cubicBezTo>
                    <a:pt x="6" y="4"/>
                    <a:pt x="3" y="6"/>
                    <a:pt x="0" y="8"/>
                  </a:cubicBezTo>
                  <a:cubicBezTo>
                    <a:pt x="1" y="9"/>
                    <a:pt x="1" y="10"/>
                    <a:pt x="1" y="12"/>
                  </a:cubicBezTo>
                  <a:cubicBezTo>
                    <a:pt x="3" y="18"/>
                    <a:pt x="5" y="20"/>
                    <a:pt x="8" y="22"/>
                  </a:cubicBezTo>
                  <a:cubicBezTo>
                    <a:pt x="9" y="23"/>
                    <a:pt x="12" y="25"/>
                    <a:pt x="15" y="27"/>
                  </a:cubicBezTo>
                  <a:cubicBezTo>
                    <a:pt x="16" y="25"/>
                    <a:pt x="16" y="24"/>
                    <a:pt x="17" y="24"/>
                  </a:cubicBezTo>
                  <a:cubicBezTo>
                    <a:pt x="19" y="22"/>
                    <a:pt x="23" y="20"/>
                    <a:pt x="23" y="1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9" name="Freeform 32"/>
            <p:cNvSpPr>
              <a:spLocks/>
            </p:cNvSpPr>
            <p:nvPr/>
          </p:nvSpPr>
          <p:spPr bwMode="auto">
            <a:xfrm>
              <a:off x="5238098" y="3347733"/>
              <a:ext cx="257600" cy="207000"/>
            </a:xfrm>
            <a:custGeom>
              <a:avLst/>
              <a:gdLst>
                <a:gd name="T0" fmla="*/ 34 w 71"/>
                <a:gd name="T1" fmla="*/ 44 h 57"/>
                <a:gd name="T2" fmla="*/ 42 w 71"/>
                <a:gd name="T3" fmla="*/ 38 h 57"/>
                <a:gd name="T4" fmla="*/ 42 w 71"/>
                <a:gd name="T5" fmla="*/ 15 h 57"/>
                <a:gd name="T6" fmla="*/ 71 w 71"/>
                <a:gd name="T7" fmla="*/ 15 h 57"/>
                <a:gd name="T8" fmla="*/ 71 w 71"/>
                <a:gd name="T9" fmla="*/ 3 h 57"/>
                <a:gd name="T10" fmla="*/ 65 w 71"/>
                <a:gd name="T11" fmla="*/ 0 h 57"/>
                <a:gd name="T12" fmla="*/ 34 w 71"/>
                <a:gd name="T13" fmla="*/ 0 h 57"/>
                <a:gd name="T14" fmla="*/ 29 w 71"/>
                <a:gd name="T15" fmla="*/ 8 h 57"/>
                <a:gd name="T16" fmla="*/ 18 w 71"/>
                <a:gd name="T17" fmla="*/ 23 h 57"/>
                <a:gd name="T18" fmla="*/ 3 w 71"/>
                <a:gd name="T19" fmla="*/ 49 h 57"/>
                <a:gd name="T20" fmla="*/ 0 w 71"/>
                <a:gd name="T21" fmla="*/ 57 h 57"/>
                <a:gd name="T22" fmla="*/ 34 w 71"/>
                <a:gd name="T23" fmla="*/ 57 h 57"/>
                <a:gd name="T24" fmla="*/ 34 w 71"/>
                <a:gd name="T25" fmla="*/ 4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57">
                  <a:moveTo>
                    <a:pt x="34" y="44"/>
                  </a:moveTo>
                  <a:cubicBezTo>
                    <a:pt x="34" y="42"/>
                    <a:pt x="42" y="40"/>
                    <a:pt x="42" y="38"/>
                  </a:cubicBezTo>
                  <a:cubicBezTo>
                    <a:pt x="42" y="36"/>
                    <a:pt x="42" y="15"/>
                    <a:pt x="42" y="15"/>
                  </a:cubicBezTo>
                  <a:cubicBezTo>
                    <a:pt x="42" y="15"/>
                    <a:pt x="70" y="16"/>
                    <a:pt x="71" y="15"/>
                  </a:cubicBezTo>
                  <a:cubicBezTo>
                    <a:pt x="71" y="15"/>
                    <a:pt x="71" y="9"/>
                    <a:pt x="71" y="3"/>
                  </a:cubicBezTo>
                  <a:cubicBezTo>
                    <a:pt x="70" y="1"/>
                    <a:pt x="71" y="0"/>
                    <a:pt x="65" y="0"/>
                  </a:cubicBezTo>
                  <a:cubicBezTo>
                    <a:pt x="60" y="0"/>
                    <a:pt x="44" y="0"/>
                    <a:pt x="34" y="0"/>
                  </a:cubicBezTo>
                  <a:cubicBezTo>
                    <a:pt x="31" y="2"/>
                    <a:pt x="30" y="5"/>
                    <a:pt x="29" y="8"/>
                  </a:cubicBezTo>
                  <a:cubicBezTo>
                    <a:pt x="27" y="12"/>
                    <a:pt x="18" y="17"/>
                    <a:pt x="18" y="23"/>
                  </a:cubicBezTo>
                  <a:cubicBezTo>
                    <a:pt x="17" y="29"/>
                    <a:pt x="9" y="37"/>
                    <a:pt x="3" y="49"/>
                  </a:cubicBezTo>
                  <a:cubicBezTo>
                    <a:pt x="1" y="53"/>
                    <a:pt x="1" y="55"/>
                    <a:pt x="0" y="57"/>
                  </a:cubicBezTo>
                  <a:cubicBezTo>
                    <a:pt x="34" y="57"/>
                    <a:pt x="34" y="57"/>
                    <a:pt x="34" y="57"/>
                  </a:cubicBezTo>
                  <a:cubicBezTo>
                    <a:pt x="34" y="57"/>
                    <a:pt x="34" y="46"/>
                    <a:pt x="34" y="4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0" name="Freeform 33"/>
            <p:cNvSpPr>
              <a:spLocks/>
            </p:cNvSpPr>
            <p:nvPr/>
          </p:nvSpPr>
          <p:spPr bwMode="auto">
            <a:xfrm>
              <a:off x="5238098" y="3358467"/>
              <a:ext cx="371068" cy="406334"/>
            </a:xfrm>
            <a:custGeom>
              <a:avLst/>
              <a:gdLst>
                <a:gd name="T0" fmla="*/ 8 w 102"/>
                <a:gd name="T1" fmla="*/ 97 h 112"/>
                <a:gd name="T2" fmla="*/ 16 w 102"/>
                <a:gd name="T3" fmla="*/ 97 h 112"/>
                <a:gd name="T4" fmla="*/ 22 w 102"/>
                <a:gd name="T5" fmla="*/ 96 h 112"/>
                <a:gd name="T6" fmla="*/ 27 w 102"/>
                <a:gd name="T7" fmla="*/ 100 h 112"/>
                <a:gd name="T8" fmla="*/ 30 w 102"/>
                <a:gd name="T9" fmla="*/ 100 h 112"/>
                <a:gd name="T10" fmla="*/ 36 w 102"/>
                <a:gd name="T11" fmla="*/ 108 h 112"/>
                <a:gd name="T12" fmla="*/ 40 w 102"/>
                <a:gd name="T13" fmla="*/ 112 h 112"/>
                <a:gd name="T14" fmla="*/ 44 w 102"/>
                <a:gd name="T15" fmla="*/ 109 h 112"/>
                <a:gd name="T16" fmla="*/ 49 w 102"/>
                <a:gd name="T17" fmla="*/ 108 h 112"/>
                <a:gd name="T18" fmla="*/ 54 w 102"/>
                <a:gd name="T19" fmla="*/ 107 h 112"/>
                <a:gd name="T20" fmla="*/ 59 w 102"/>
                <a:gd name="T21" fmla="*/ 107 h 112"/>
                <a:gd name="T22" fmla="*/ 65 w 102"/>
                <a:gd name="T23" fmla="*/ 106 h 112"/>
                <a:gd name="T24" fmla="*/ 98 w 102"/>
                <a:gd name="T25" fmla="*/ 105 h 112"/>
                <a:gd name="T26" fmla="*/ 99 w 102"/>
                <a:gd name="T27" fmla="*/ 98 h 112"/>
                <a:gd name="T28" fmla="*/ 96 w 102"/>
                <a:gd name="T29" fmla="*/ 95 h 112"/>
                <a:gd name="T30" fmla="*/ 88 w 102"/>
                <a:gd name="T31" fmla="*/ 21 h 112"/>
                <a:gd name="T32" fmla="*/ 102 w 102"/>
                <a:gd name="T33" fmla="*/ 21 h 112"/>
                <a:gd name="T34" fmla="*/ 73 w 102"/>
                <a:gd name="T35" fmla="*/ 2 h 112"/>
                <a:gd name="T36" fmla="*/ 71 w 102"/>
                <a:gd name="T37" fmla="*/ 0 h 112"/>
                <a:gd name="T38" fmla="*/ 71 w 102"/>
                <a:gd name="T39" fmla="*/ 12 h 112"/>
                <a:gd name="T40" fmla="*/ 42 w 102"/>
                <a:gd name="T41" fmla="*/ 12 h 112"/>
                <a:gd name="T42" fmla="*/ 42 w 102"/>
                <a:gd name="T43" fmla="*/ 35 h 112"/>
                <a:gd name="T44" fmla="*/ 34 w 102"/>
                <a:gd name="T45" fmla="*/ 41 h 112"/>
                <a:gd name="T46" fmla="*/ 34 w 102"/>
                <a:gd name="T47" fmla="*/ 54 h 112"/>
                <a:gd name="T48" fmla="*/ 0 w 102"/>
                <a:gd name="T49" fmla="*/ 54 h 112"/>
                <a:gd name="T50" fmla="*/ 5 w 102"/>
                <a:gd name="T51" fmla="*/ 64 h 112"/>
                <a:gd name="T52" fmla="*/ 7 w 102"/>
                <a:gd name="T53" fmla="*/ 77 h 112"/>
                <a:gd name="T54" fmla="*/ 4 w 102"/>
                <a:gd name="T55" fmla="*/ 94 h 112"/>
                <a:gd name="T56" fmla="*/ 3 w 102"/>
                <a:gd name="T57" fmla="*/ 101 h 112"/>
                <a:gd name="T58" fmla="*/ 3 w 102"/>
                <a:gd name="T59" fmla="*/ 101 h 112"/>
                <a:gd name="T60" fmla="*/ 8 w 102"/>
                <a:gd name="T61" fmla="*/ 9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2" h="112">
                  <a:moveTo>
                    <a:pt x="8" y="97"/>
                  </a:moveTo>
                  <a:cubicBezTo>
                    <a:pt x="11" y="98"/>
                    <a:pt x="16" y="97"/>
                    <a:pt x="16" y="97"/>
                  </a:cubicBezTo>
                  <a:cubicBezTo>
                    <a:pt x="16" y="97"/>
                    <a:pt x="20" y="95"/>
                    <a:pt x="22" y="96"/>
                  </a:cubicBezTo>
                  <a:cubicBezTo>
                    <a:pt x="25" y="98"/>
                    <a:pt x="27" y="100"/>
                    <a:pt x="27" y="100"/>
                  </a:cubicBezTo>
                  <a:cubicBezTo>
                    <a:pt x="30" y="100"/>
                    <a:pt x="30" y="100"/>
                    <a:pt x="30" y="100"/>
                  </a:cubicBezTo>
                  <a:cubicBezTo>
                    <a:pt x="30" y="100"/>
                    <a:pt x="32" y="107"/>
                    <a:pt x="36" y="108"/>
                  </a:cubicBezTo>
                  <a:cubicBezTo>
                    <a:pt x="38" y="109"/>
                    <a:pt x="39" y="111"/>
                    <a:pt x="40" y="112"/>
                  </a:cubicBezTo>
                  <a:cubicBezTo>
                    <a:pt x="42" y="112"/>
                    <a:pt x="44" y="111"/>
                    <a:pt x="44" y="109"/>
                  </a:cubicBezTo>
                  <a:cubicBezTo>
                    <a:pt x="44" y="107"/>
                    <a:pt x="46" y="104"/>
                    <a:pt x="49" y="108"/>
                  </a:cubicBezTo>
                  <a:cubicBezTo>
                    <a:pt x="53" y="111"/>
                    <a:pt x="53" y="108"/>
                    <a:pt x="54" y="107"/>
                  </a:cubicBezTo>
                  <a:cubicBezTo>
                    <a:pt x="55" y="106"/>
                    <a:pt x="57" y="107"/>
                    <a:pt x="59" y="107"/>
                  </a:cubicBezTo>
                  <a:cubicBezTo>
                    <a:pt x="62" y="107"/>
                    <a:pt x="65" y="106"/>
                    <a:pt x="65" y="106"/>
                  </a:cubicBezTo>
                  <a:cubicBezTo>
                    <a:pt x="65" y="106"/>
                    <a:pt x="96" y="106"/>
                    <a:pt x="98" y="105"/>
                  </a:cubicBezTo>
                  <a:cubicBezTo>
                    <a:pt x="99" y="105"/>
                    <a:pt x="99" y="98"/>
                    <a:pt x="99" y="98"/>
                  </a:cubicBezTo>
                  <a:cubicBezTo>
                    <a:pt x="96" y="95"/>
                    <a:pt x="96" y="95"/>
                    <a:pt x="96" y="95"/>
                  </a:cubicBezTo>
                  <a:cubicBezTo>
                    <a:pt x="88" y="21"/>
                    <a:pt x="88" y="21"/>
                    <a:pt x="88" y="21"/>
                  </a:cubicBezTo>
                  <a:cubicBezTo>
                    <a:pt x="102" y="21"/>
                    <a:pt x="102" y="21"/>
                    <a:pt x="102" y="21"/>
                  </a:cubicBezTo>
                  <a:cubicBezTo>
                    <a:pt x="87" y="11"/>
                    <a:pt x="74" y="3"/>
                    <a:pt x="73" y="2"/>
                  </a:cubicBezTo>
                  <a:cubicBezTo>
                    <a:pt x="72" y="1"/>
                    <a:pt x="71" y="1"/>
                    <a:pt x="71" y="0"/>
                  </a:cubicBezTo>
                  <a:cubicBezTo>
                    <a:pt x="71" y="6"/>
                    <a:pt x="71" y="12"/>
                    <a:pt x="71" y="12"/>
                  </a:cubicBezTo>
                  <a:cubicBezTo>
                    <a:pt x="70" y="13"/>
                    <a:pt x="42" y="12"/>
                    <a:pt x="42" y="12"/>
                  </a:cubicBezTo>
                  <a:cubicBezTo>
                    <a:pt x="42" y="12"/>
                    <a:pt x="42" y="33"/>
                    <a:pt x="42" y="35"/>
                  </a:cubicBezTo>
                  <a:cubicBezTo>
                    <a:pt x="42" y="37"/>
                    <a:pt x="34" y="39"/>
                    <a:pt x="34" y="41"/>
                  </a:cubicBezTo>
                  <a:cubicBezTo>
                    <a:pt x="34" y="43"/>
                    <a:pt x="34" y="54"/>
                    <a:pt x="34" y="54"/>
                  </a:cubicBezTo>
                  <a:cubicBezTo>
                    <a:pt x="0" y="54"/>
                    <a:pt x="0" y="54"/>
                    <a:pt x="0" y="54"/>
                  </a:cubicBezTo>
                  <a:cubicBezTo>
                    <a:pt x="0" y="60"/>
                    <a:pt x="3" y="62"/>
                    <a:pt x="5" y="64"/>
                  </a:cubicBezTo>
                  <a:cubicBezTo>
                    <a:pt x="8" y="67"/>
                    <a:pt x="3" y="72"/>
                    <a:pt x="7" y="77"/>
                  </a:cubicBezTo>
                  <a:cubicBezTo>
                    <a:pt x="11" y="83"/>
                    <a:pt x="6" y="91"/>
                    <a:pt x="4" y="94"/>
                  </a:cubicBezTo>
                  <a:cubicBezTo>
                    <a:pt x="3" y="96"/>
                    <a:pt x="3" y="98"/>
                    <a:pt x="3" y="101"/>
                  </a:cubicBezTo>
                  <a:cubicBezTo>
                    <a:pt x="3" y="101"/>
                    <a:pt x="3" y="101"/>
                    <a:pt x="3" y="101"/>
                  </a:cubicBezTo>
                  <a:cubicBezTo>
                    <a:pt x="6" y="100"/>
                    <a:pt x="5" y="96"/>
                    <a:pt x="8" y="9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1" name="Freeform 34"/>
            <p:cNvSpPr>
              <a:spLocks/>
            </p:cNvSpPr>
            <p:nvPr/>
          </p:nvSpPr>
          <p:spPr bwMode="auto">
            <a:xfrm>
              <a:off x="5383765" y="3435133"/>
              <a:ext cx="510601" cy="478401"/>
            </a:xfrm>
            <a:custGeom>
              <a:avLst/>
              <a:gdLst>
                <a:gd name="T0" fmla="*/ 133 w 141"/>
                <a:gd name="T1" fmla="*/ 55 h 132"/>
                <a:gd name="T2" fmla="*/ 129 w 141"/>
                <a:gd name="T3" fmla="*/ 46 h 132"/>
                <a:gd name="T4" fmla="*/ 120 w 141"/>
                <a:gd name="T5" fmla="*/ 43 h 132"/>
                <a:gd name="T6" fmla="*/ 114 w 141"/>
                <a:gd name="T7" fmla="*/ 35 h 132"/>
                <a:gd name="T8" fmla="*/ 62 w 141"/>
                <a:gd name="T9" fmla="*/ 0 h 132"/>
                <a:gd name="T10" fmla="*/ 48 w 141"/>
                <a:gd name="T11" fmla="*/ 0 h 132"/>
                <a:gd name="T12" fmla="*/ 56 w 141"/>
                <a:gd name="T13" fmla="*/ 74 h 132"/>
                <a:gd name="T14" fmla="*/ 59 w 141"/>
                <a:gd name="T15" fmla="*/ 77 h 132"/>
                <a:gd name="T16" fmla="*/ 58 w 141"/>
                <a:gd name="T17" fmla="*/ 84 h 132"/>
                <a:gd name="T18" fmla="*/ 25 w 141"/>
                <a:gd name="T19" fmla="*/ 85 h 132"/>
                <a:gd name="T20" fmla="*/ 19 w 141"/>
                <a:gd name="T21" fmla="*/ 86 h 132"/>
                <a:gd name="T22" fmla="*/ 14 w 141"/>
                <a:gd name="T23" fmla="*/ 86 h 132"/>
                <a:gd name="T24" fmla="*/ 9 w 141"/>
                <a:gd name="T25" fmla="*/ 87 h 132"/>
                <a:gd name="T26" fmla="*/ 4 w 141"/>
                <a:gd name="T27" fmla="*/ 88 h 132"/>
                <a:gd name="T28" fmla="*/ 0 w 141"/>
                <a:gd name="T29" fmla="*/ 91 h 132"/>
                <a:gd name="T30" fmla="*/ 1 w 141"/>
                <a:gd name="T31" fmla="*/ 93 h 132"/>
                <a:gd name="T32" fmla="*/ 2 w 141"/>
                <a:gd name="T33" fmla="*/ 95 h 132"/>
                <a:gd name="T34" fmla="*/ 3 w 141"/>
                <a:gd name="T35" fmla="*/ 101 h 132"/>
                <a:gd name="T36" fmla="*/ 8 w 141"/>
                <a:gd name="T37" fmla="*/ 106 h 132"/>
                <a:gd name="T38" fmla="*/ 8 w 141"/>
                <a:gd name="T39" fmla="*/ 113 h 132"/>
                <a:gd name="T40" fmla="*/ 10 w 141"/>
                <a:gd name="T41" fmla="*/ 115 h 132"/>
                <a:gd name="T42" fmla="*/ 15 w 141"/>
                <a:gd name="T43" fmla="*/ 114 h 132"/>
                <a:gd name="T44" fmla="*/ 21 w 141"/>
                <a:gd name="T45" fmla="*/ 115 h 132"/>
                <a:gd name="T46" fmla="*/ 27 w 141"/>
                <a:gd name="T47" fmla="*/ 111 h 132"/>
                <a:gd name="T48" fmla="*/ 30 w 141"/>
                <a:gd name="T49" fmla="*/ 117 h 132"/>
                <a:gd name="T50" fmla="*/ 33 w 141"/>
                <a:gd name="T51" fmla="*/ 121 h 132"/>
                <a:gd name="T52" fmla="*/ 33 w 141"/>
                <a:gd name="T53" fmla="*/ 124 h 132"/>
                <a:gd name="T54" fmla="*/ 35 w 141"/>
                <a:gd name="T55" fmla="*/ 129 h 132"/>
                <a:gd name="T56" fmla="*/ 39 w 141"/>
                <a:gd name="T57" fmla="*/ 129 h 132"/>
                <a:gd name="T58" fmla="*/ 43 w 141"/>
                <a:gd name="T59" fmla="*/ 130 h 132"/>
                <a:gd name="T60" fmla="*/ 48 w 141"/>
                <a:gd name="T61" fmla="*/ 128 h 132"/>
                <a:gd name="T62" fmla="*/ 52 w 141"/>
                <a:gd name="T63" fmla="*/ 128 h 132"/>
                <a:gd name="T64" fmla="*/ 55 w 141"/>
                <a:gd name="T65" fmla="*/ 129 h 132"/>
                <a:gd name="T66" fmla="*/ 58 w 141"/>
                <a:gd name="T67" fmla="*/ 128 h 132"/>
                <a:gd name="T68" fmla="*/ 60 w 141"/>
                <a:gd name="T69" fmla="*/ 122 h 132"/>
                <a:gd name="T70" fmla="*/ 59 w 141"/>
                <a:gd name="T71" fmla="*/ 116 h 132"/>
                <a:gd name="T72" fmla="*/ 66 w 141"/>
                <a:gd name="T73" fmla="*/ 113 h 132"/>
                <a:gd name="T74" fmla="*/ 69 w 141"/>
                <a:gd name="T75" fmla="*/ 108 h 132"/>
                <a:gd name="T76" fmla="*/ 72 w 141"/>
                <a:gd name="T77" fmla="*/ 102 h 132"/>
                <a:gd name="T78" fmla="*/ 77 w 141"/>
                <a:gd name="T79" fmla="*/ 102 h 132"/>
                <a:gd name="T80" fmla="*/ 81 w 141"/>
                <a:gd name="T81" fmla="*/ 98 h 132"/>
                <a:gd name="T82" fmla="*/ 85 w 141"/>
                <a:gd name="T83" fmla="*/ 96 h 132"/>
                <a:gd name="T84" fmla="*/ 88 w 141"/>
                <a:gd name="T85" fmla="*/ 94 h 132"/>
                <a:gd name="T86" fmla="*/ 95 w 141"/>
                <a:gd name="T87" fmla="*/ 91 h 132"/>
                <a:gd name="T88" fmla="*/ 101 w 141"/>
                <a:gd name="T89" fmla="*/ 88 h 132"/>
                <a:gd name="T90" fmla="*/ 112 w 141"/>
                <a:gd name="T91" fmla="*/ 89 h 132"/>
                <a:gd name="T92" fmla="*/ 119 w 141"/>
                <a:gd name="T93" fmla="*/ 87 h 132"/>
                <a:gd name="T94" fmla="*/ 132 w 141"/>
                <a:gd name="T95" fmla="*/ 85 h 132"/>
                <a:gd name="T96" fmla="*/ 137 w 141"/>
                <a:gd name="T97" fmla="*/ 82 h 132"/>
                <a:gd name="T98" fmla="*/ 140 w 141"/>
                <a:gd name="T99" fmla="*/ 75 h 132"/>
                <a:gd name="T100" fmla="*/ 140 w 141"/>
                <a:gd name="T101" fmla="*/ 53 h 132"/>
                <a:gd name="T102" fmla="*/ 133 w 141"/>
                <a:gd name="T103" fmla="*/ 5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1" h="132">
                  <a:moveTo>
                    <a:pt x="133" y="55"/>
                  </a:moveTo>
                  <a:cubicBezTo>
                    <a:pt x="133" y="55"/>
                    <a:pt x="133" y="48"/>
                    <a:pt x="129" y="46"/>
                  </a:cubicBezTo>
                  <a:cubicBezTo>
                    <a:pt x="125" y="43"/>
                    <a:pt x="120" y="43"/>
                    <a:pt x="120" y="43"/>
                  </a:cubicBezTo>
                  <a:cubicBezTo>
                    <a:pt x="120" y="43"/>
                    <a:pt x="117" y="37"/>
                    <a:pt x="114" y="35"/>
                  </a:cubicBezTo>
                  <a:cubicBezTo>
                    <a:pt x="113" y="34"/>
                    <a:pt x="85" y="15"/>
                    <a:pt x="62" y="0"/>
                  </a:cubicBezTo>
                  <a:cubicBezTo>
                    <a:pt x="48" y="0"/>
                    <a:pt x="48" y="0"/>
                    <a:pt x="48" y="0"/>
                  </a:cubicBezTo>
                  <a:cubicBezTo>
                    <a:pt x="56" y="74"/>
                    <a:pt x="56" y="74"/>
                    <a:pt x="56" y="74"/>
                  </a:cubicBezTo>
                  <a:cubicBezTo>
                    <a:pt x="59" y="77"/>
                    <a:pt x="59" y="77"/>
                    <a:pt x="59" y="77"/>
                  </a:cubicBezTo>
                  <a:cubicBezTo>
                    <a:pt x="59" y="77"/>
                    <a:pt x="59" y="84"/>
                    <a:pt x="58" y="84"/>
                  </a:cubicBezTo>
                  <a:cubicBezTo>
                    <a:pt x="56" y="85"/>
                    <a:pt x="25" y="85"/>
                    <a:pt x="25" y="85"/>
                  </a:cubicBezTo>
                  <a:cubicBezTo>
                    <a:pt x="25" y="85"/>
                    <a:pt x="22" y="86"/>
                    <a:pt x="19" y="86"/>
                  </a:cubicBezTo>
                  <a:cubicBezTo>
                    <a:pt x="17" y="86"/>
                    <a:pt x="15" y="85"/>
                    <a:pt x="14" y="86"/>
                  </a:cubicBezTo>
                  <a:cubicBezTo>
                    <a:pt x="13" y="87"/>
                    <a:pt x="13" y="90"/>
                    <a:pt x="9" y="87"/>
                  </a:cubicBezTo>
                  <a:cubicBezTo>
                    <a:pt x="6" y="83"/>
                    <a:pt x="4" y="86"/>
                    <a:pt x="4" y="88"/>
                  </a:cubicBezTo>
                  <a:cubicBezTo>
                    <a:pt x="4" y="90"/>
                    <a:pt x="2" y="91"/>
                    <a:pt x="0" y="91"/>
                  </a:cubicBezTo>
                  <a:cubicBezTo>
                    <a:pt x="0" y="92"/>
                    <a:pt x="1" y="93"/>
                    <a:pt x="1" y="93"/>
                  </a:cubicBezTo>
                  <a:cubicBezTo>
                    <a:pt x="2" y="95"/>
                    <a:pt x="2" y="95"/>
                    <a:pt x="2" y="95"/>
                  </a:cubicBezTo>
                  <a:cubicBezTo>
                    <a:pt x="2" y="95"/>
                    <a:pt x="2" y="99"/>
                    <a:pt x="3" y="101"/>
                  </a:cubicBezTo>
                  <a:cubicBezTo>
                    <a:pt x="5" y="102"/>
                    <a:pt x="8" y="105"/>
                    <a:pt x="8" y="106"/>
                  </a:cubicBezTo>
                  <a:cubicBezTo>
                    <a:pt x="8" y="107"/>
                    <a:pt x="8" y="113"/>
                    <a:pt x="8" y="113"/>
                  </a:cubicBezTo>
                  <a:cubicBezTo>
                    <a:pt x="8" y="113"/>
                    <a:pt x="9" y="117"/>
                    <a:pt x="10" y="115"/>
                  </a:cubicBezTo>
                  <a:cubicBezTo>
                    <a:pt x="12" y="113"/>
                    <a:pt x="14" y="117"/>
                    <a:pt x="15" y="114"/>
                  </a:cubicBezTo>
                  <a:cubicBezTo>
                    <a:pt x="16" y="112"/>
                    <a:pt x="19" y="115"/>
                    <a:pt x="21" y="115"/>
                  </a:cubicBezTo>
                  <a:cubicBezTo>
                    <a:pt x="22" y="115"/>
                    <a:pt x="26" y="110"/>
                    <a:pt x="27" y="111"/>
                  </a:cubicBezTo>
                  <a:cubicBezTo>
                    <a:pt x="28" y="111"/>
                    <a:pt x="30" y="115"/>
                    <a:pt x="30" y="117"/>
                  </a:cubicBezTo>
                  <a:cubicBezTo>
                    <a:pt x="30" y="119"/>
                    <a:pt x="35" y="120"/>
                    <a:pt x="33" y="121"/>
                  </a:cubicBezTo>
                  <a:cubicBezTo>
                    <a:pt x="32" y="121"/>
                    <a:pt x="31" y="124"/>
                    <a:pt x="33" y="124"/>
                  </a:cubicBezTo>
                  <a:cubicBezTo>
                    <a:pt x="35" y="124"/>
                    <a:pt x="34" y="127"/>
                    <a:pt x="35" y="129"/>
                  </a:cubicBezTo>
                  <a:cubicBezTo>
                    <a:pt x="36" y="130"/>
                    <a:pt x="38" y="131"/>
                    <a:pt x="39" y="129"/>
                  </a:cubicBezTo>
                  <a:cubicBezTo>
                    <a:pt x="40" y="127"/>
                    <a:pt x="42" y="129"/>
                    <a:pt x="43" y="130"/>
                  </a:cubicBezTo>
                  <a:cubicBezTo>
                    <a:pt x="44" y="132"/>
                    <a:pt x="47" y="130"/>
                    <a:pt x="48" y="128"/>
                  </a:cubicBezTo>
                  <a:cubicBezTo>
                    <a:pt x="48" y="126"/>
                    <a:pt x="52" y="125"/>
                    <a:pt x="52" y="128"/>
                  </a:cubicBezTo>
                  <a:cubicBezTo>
                    <a:pt x="52" y="130"/>
                    <a:pt x="53" y="130"/>
                    <a:pt x="55" y="129"/>
                  </a:cubicBezTo>
                  <a:cubicBezTo>
                    <a:pt x="56" y="128"/>
                    <a:pt x="57" y="128"/>
                    <a:pt x="58" y="128"/>
                  </a:cubicBezTo>
                  <a:cubicBezTo>
                    <a:pt x="58" y="125"/>
                    <a:pt x="59" y="122"/>
                    <a:pt x="60" y="122"/>
                  </a:cubicBezTo>
                  <a:cubicBezTo>
                    <a:pt x="61" y="120"/>
                    <a:pt x="58" y="117"/>
                    <a:pt x="59" y="116"/>
                  </a:cubicBezTo>
                  <a:cubicBezTo>
                    <a:pt x="61" y="116"/>
                    <a:pt x="65" y="117"/>
                    <a:pt x="66" y="113"/>
                  </a:cubicBezTo>
                  <a:cubicBezTo>
                    <a:pt x="67" y="110"/>
                    <a:pt x="69" y="108"/>
                    <a:pt x="69" y="108"/>
                  </a:cubicBezTo>
                  <a:cubicBezTo>
                    <a:pt x="69" y="108"/>
                    <a:pt x="69" y="100"/>
                    <a:pt x="72" y="102"/>
                  </a:cubicBezTo>
                  <a:cubicBezTo>
                    <a:pt x="74" y="103"/>
                    <a:pt x="77" y="105"/>
                    <a:pt x="77" y="102"/>
                  </a:cubicBezTo>
                  <a:cubicBezTo>
                    <a:pt x="77" y="99"/>
                    <a:pt x="80" y="101"/>
                    <a:pt x="81" y="98"/>
                  </a:cubicBezTo>
                  <a:cubicBezTo>
                    <a:pt x="81" y="95"/>
                    <a:pt x="83" y="95"/>
                    <a:pt x="85" y="96"/>
                  </a:cubicBezTo>
                  <a:cubicBezTo>
                    <a:pt x="86" y="96"/>
                    <a:pt x="88" y="96"/>
                    <a:pt x="88" y="94"/>
                  </a:cubicBezTo>
                  <a:cubicBezTo>
                    <a:pt x="88" y="93"/>
                    <a:pt x="92" y="93"/>
                    <a:pt x="95" y="91"/>
                  </a:cubicBezTo>
                  <a:cubicBezTo>
                    <a:pt x="98" y="89"/>
                    <a:pt x="100" y="87"/>
                    <a:pt x="101" y="88"/>
                  </a:cubicBezTo>
                  <a:cubicBezTo>
                    <a:pt x="103" y="90"/>
                    <a:pt x="111" y="89"/>
                    <a:pt x="112" y="89"/>
                  </a:cubicBezTo>
                  <a:cubicBezTo>
                    <a:pt x="113" y="88"/>
                    <a:pt x="116" y="86"/>
                    <a:pt x="119" y="87"/>
                  </a:cubicBezTo>
                  <a:cubicBezTo>
                    <a:pt x="122" y="87"/>
                    <a:pt x="129" y="85"/>
                    <a:pt x="132" y="85"/>
                  </a:cubicBezTo>
                  <a:cubicBezTo>
                    <a:pt x="135" y="85"/>
                    <a:pt x="136" y="83"/>
                    <a:pt x="137" y="82"/>
                  </a:cubicBezTo>
                  <a:cubicBezTo>
                    <a:pt x="138" y="81"/>
                    <a:pt x="139" y="76"/>
                    <a:pt x="140" y="75"/>
                  </a:cubicBezTo>
                  <a:cubicBezTo>
                    <a:pt x="141" y="75"/>
                    <a:pt x="140" y="59"/>
                    <a:pt x="140" y="53"/>
                  </a:cubicBezTo>
                  <a:cubicBezTo>
                    <a:pt x="137" y="54"/>
                    <a:pt x="133" y="55"/>
                    <a:pt x="133" y="5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2" name="Freeform 35"/>
            <p:cNvSpPr>
              <a:spLocks/>
            </p:cNvSpPr>
            <p:nvPr/>
          </p:nvSpPr>
          <p:spPr bwMode="auto">
            <a:xfrm>
              <a:off x="5593832" y="3751001"/>
              <a:ext cx="249934" cy="180934"/>
            </a:xfrm>
            <a:custGeom>
              <a:avLst/>
              <a:gdLst>
                <a:gd name="T0" fmla="*/ 68 w 69"/>
                <a:gd name="T1" fmla="*/ 28 h 50"/>
                <a:gd name="T2" fmla="*/ 65 w 69"/>
                <a:gd name="T3" fmla="*/ 26 h 50"/>
                <a:gd name="T4" fmla="*/ 64 w 69"/>
                <a:gd name="T5" fmla="*/ 22 h 50"/>
                <a:gd name="T6" fmla="*/ 60 w 69"/>
                <a:gd name="T7" fmla="*/ 22 h 50"/>
                <a:gd name="T8" fmla="*/ 57 w 69"/>
                <a:gd name="T9" fmla="*/ 19 h 50"/>
                <a:gd name="T10" fmla="*/ 55 w 69"/>
                <a:gd name="T11" fmla="*/ 16 h 50"/>
                <a:gd name="T12" fmla="*/ 51 w 69"/>
                <a:gd name="T13" fmla="*/ 12 h 50"/>
                <a:gd name="T14" fmla="*/ 49 w 69"/>
                <a:gd name="T15" fmla="*/ 7 h 50"/>
                <a:gd name="T16" fmla="*/ 48 w 69"/>
                <a:gd name="T17" fmla="*/ 2 h 50"/>
                <a:gd name="T18" fmla="*/ 43 w 69"/>
                <a:gd name="T19" fmla="*/ 1 h 50"/>
                <a:gd name="T20" fmla="*/ 37 w 69"/>
                <a:gd name="T21" fmla="*/ 4 h 50"/>
                <a:gd name="T22" fmla="*/ 30 w 69"/>
                <a:gd name="T23" fmla="*/ 7 h 50"/>
                <a:gd name="T24" fmla="*/ 27 w 69"/>
                <a:gd name="T25" fmla="*/ 9 h 50"/>
                <a:gd name="T26" fmla="*/ 23 w 69"/>
                <a:gd name="T27" fmla="*/ 11 h 50"/>
                <a:gd name="T28" fmla="*/ 19 w 69"/>
                <a:gd name="T29" fmla="*/ 15 h 50"/>
                <a:gd name="T30" fmla="*/ 14 w 69"/>
                <a:gd name="T31" fmla="*/ 15 h 50"/>
                <a:gd name="T32" fmla="*/ 11 w 69"/>
                <a:gd name="T33" fmla="*/ 21 h 50"/>
                <a:gd name="T34" fmla="*/ 8 w 69"/>
                <a:gd name="T35" fmla="*/ 26 h 50"/>
                <a:gd name="T36" fmla="*/ 1 w 69"/>
                <a:gd name="T37" fmla="*/ 29 h 50"/>
                <a:gd name="T38" fmla="*/ 2 w 69"/>
                <a:gd name="T39" fmla="*/ 35 h 50"/>
                <a:gd name="T40" fmla="*/ 0 w 69"/>
                <a:gd name="T41" fmla="*/ 41 h 50"/>
                <a:gd name="T42" fmla="*/ 4 w 69"/>
                <a:gd name="T43" fmla="*/ 44 h 50"/>
                <a:gd name="T44" fmla="*/ 11 w 69"/>
                <a:gd name="T45" fmla="*/ 47 h 50"/>
                <a:gd name="T46" fmla="*/ 21 w 69"/>
                <a:gd name="T47" fmla="*/ 46 h 50"/>
                <a:gd name="T48" fmla="*/ 24 w 69"/>
                <a:gd name="T49" fmla="*/ 45 h 50"/>
                <a:gd name="T50" fmla="*/ 22 w 69"/>
                <a:gd name="T51" fmla="*/ 37 h 50"/>
                <a:gd name="T52" fmla="*/ 44 w 69"/>
                <a:gd name="T53" fmla="*/ 37 h 50"/>
                <a:gd name="T54" fmla="*/ 47 w 69"/>
                <a:gd name="T55" fmla="*/ 35 h 50"/>
                <a:gd name="T56" fmla="*/ 54 w 69"/>
                <a:gd name="T57" fmla="*/ 36 h 50"/>
                <a:gd name="T58" fmla="*/ 59 w 69"/>
                <a:gd name="T59" fmla="*/ 33 h 50"/>
                <a:gd name="T60" fmla="*/ 66 w 69"/>
                <a:gd name="T61" fmla="*/ 31 h 50"/>
                <a:gd name="T62" fmla="*/ 68 w 69"/>
                <a:gd name="T63" fmla="*/ 28 h 50"/>
                <a:gd name="T64" fmla="*/ 68 w 69"/>
                <a:gd name="T65" fmla="*/ 2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50">
                  <a:moveTo>
                    <a:pt x="68" y="28"/>
                  </a:moveTo>
                  <a:cubicBezTo>
                    <a:pt x="67" y="27"/>
                    <a:pt x="65" y="26"/>
                    <a:pt x="65" y="26"/>
                  </a:cubicBezTo>
                  <a:cubicBezTo>
                    <a:pt x="64" y="26"/>
                    <a:pt x="65" y="22"/>
                    <a:pt x="64" y="22"/>
                  </a:cubicBezTo>
                  <a:cubicBezTo>
                    <a:pt x="64" y="21"/>
                    <a:pt x="62" y="23"/>
                    <a:pt x="60" y="22"/>
                  </a:cubicBezTo>
                  <a:cubicBezTo>
                    <a:pt x="59" y="22"/>
                    <a:pt x="58" y="19"/>
                    <a:pt x="57" y="19"/>
                  </a:cubicBezTo>
                  <a:cubicBezTo>
                    <a:pt x="55" y="19"/>
                    <a:pt x="55" y="18"/>
                    <a:pt x="55" y="16"/>
                  </a:cubicBezTo>
                  <a:cubicBezTo>
                    <a:pt x="55" y="14"/>
                    <a:pt x="53" y="13"/>
                    <a:pt x="51" y="12"/>
                  </a:cubicBezTo>
                  <a:cubicBezTo>
                    <a:pt x="50" y="11"/>
                    <a:pt x="49" y="7"/>
                    <a:pt x="49" y="7"/>
                  </a:cubicBezTo>
                  <a:cubicBezTo>
                    <a:pt x="48" y="7"/>
                    <a:pt x="48" y="4"/>
                    <a:pt x="48" y="2"/>
                  </a:cubicBezTo>
                  <a:cubicBezTo>
                    <a:pt x="46" y="2"/>
                    <a:pt x="44" y="2"/>
                    <a:pt x="43" y="1"/>
                  </a:cubicBezTo>
                  <a:cubicBezTo>
                    <a:pt x="42" y="0"/>
                    <a:pt x="40" y="2"/>
                    <a:pt x="37" y="4"/>
                  </a:cubicBezTo>
                  <a:cubicBezTo>
                    <a:pt x="34" y="6"/>
                    <a:pt x="30" y="6"/>
                    <a:pt x="30" y="7"/>
                  </a:cubicBezTo>
                  <a:cubicBezTo>
                    <a:pt x="30" y="9"/>
                    <a:pt x="28" y="9"/>
                    <a:pt x="27" y="9"/>
                  </a:cubicBezTo>
                  <a:cubicBezTo>
                    <a:pt x="25" y="8"/>
                    <a:pt x="23" y="8"/>
                    <a:pt x="23" y="11"/>
                  </a:cubicBezTo>
                  <a:cubicBezTo>
                    <a:pt x="22" y="14"/>
                    <a:pt x="19" y="12"/>
                    <a:pt x="19" y="15"/>
                  </a:cubicBezTo>
                  <a:cubicBezTo>
                    <a:pt x="19" y="18"/>
                    <a:pt x="16" y="16"/>
                    <a:pt x="14" y="15"/>
                  </a:cubicBezTo>
                  <a:cubicBezTo>
                    <a:pt x="11" y="13"/>
                    <a:pt x="11" y="21"/>
                    <a:pt x="11" y="21"/>
                  </a:cubicBezTo>
                  <a:cubicBezTo>
                    <a:pt x="11" y="21"/>
                    <a:pt x="9" y="23"/>
                    <a:pt x="8" y="26"/>
                  </a:cubicBezTo>
                  <a:cubicBezTo>
                    <a:pt x="7" y="30"/>
                    <a:pt x="3" y="29"/>
                    <a:pt x="1" y="29"/>
                  </a:cubicBezTo>
                  <a:cubicBezTo>
                    <a:pt x="0" y="30"/>
                    <a:pt x="3" y="33"/>
                    <a:pt x="2" y="35"/>
                  </a:cubicBezTo>
                  <a:cubicBezTo>
                    <a:pt x="1" y="35"/>
                    <a:pt x="0" y="38"/>
                    <a:pt x="0" y="41"/>
                  </a:cubicBezTo>
                  <a:cubicBezTo>
                    <a:pt x="1" y="41"/>
                    <a:pt x="3" y="43"/>
                    <a:pt x="4" y="44"/>
                  </a:cubicBezTo>
                  <a:cubicBezTo>
                    <a:pt x="4" y="45"/>
                    <a:pt x="9" y="50"/>
                    <a:pt x="11" y="47"/>
                  </a:cubicBezTo>
                  <a:cubicBezTo>
                    <a:pt x="13" y="45"/>
                    <a:pt x="20" y="45"/>
                    <a:pt x="21" y="46"/>
                  </a:cubicBezTo>
                  <a:cubicBezTo>
                    <a:pt x="23" y="47"/>
                    <a:pt x="24" y="47"/>
                    <a:pt x="24" y="45"/>
                  </a:cubicBezTo>
                  <a:cubicBezTo>
                    <a:pt x="24" y="44"/>
                    <a:pt x="21" y="38"/>
                    <a:pt x="22" y="37"/>
                  </a:cubicBezTo>
                  <a:cubicBezTo>
                    <a:pt x="23" y="35"/>
                    <a:pt x="43" y="36"/>
                    <a:pt x="44" y="37"/>
                  </a:cubicBezTo>
                  <a:cubicBezTo>
                    <a:pt x="44" y="39"/>
                    <a:pt x="44" y="35"/>
                    <a:pt x="47" y="35"/>
                  </a:cubicBezTo>
                  <a:cubicBezTo>
                    <a:pt x="49" y="35"/>
                    <a:pt x="53" y="37"/>
                    <a:pt x="54" y="36"/>
                  </a:cubicBezTo>
                  <a:cubicBezTo>
                    <a:pt x="56" y="36"/>
                    <a:pt x="58" y="33"/>
                    <a:pt x="59" y="33"/>
                  </a:cubicBezTo>
                  <a:cubicBezTo>
                    <a:pt x="61" y="33"/>
                    <a:pt x="65" y="33"/>
                    <a:pt x="66" y="31"/>
                  </a:cubicBezTo>
                  <a:cubicBezTo>
                    <a:pt x="67" y="30"/>
                    <a:pt x="69" y="30"/>
                    <a:pt x="68" y="28"/>
                  </a:cubicBezTo>
                  <a:cubicBezTo>
                    <a:pt x="68" y="28"/>
                    <a:pt x="68" y="28"/>
                    <a:pt x="68" y="2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3" name="Freeform 36"/>
            <p:cNvSpPr>
              <a:spLocks/>
            </p:cNvSpPr>
            <p:nvPr/>
          </p:nvSpPr>
          <p:spPr bwMode="auto">
            <a:xfrm>
              <a:off x="5768632" y="3485733"/>
              <a:ext cx="473801" cy="371068"/>
            </a:xfrm>
            <a:custGeom>
              <a:avLst/>
              <a:gdLst>
                <a:gd name="T0" fmla="*/ 125 w 131"/>
                <a:gd name="T1" fmla="*/ 15 h 102"/>
                <a:gd name="T2" fmla="*/ 124 w 131"/>
                <a:gd name="T3" fmla="*/ 4 h 102"/>
                <a:gd name="T4" fmla="*/ 118 w 131"/>
                <a:gd name="T5" fmla="*/ 7 h 102"/>
                <a:gd name="T6" fmla="*/ 112 w 131"/>
                <a:gd name="T7" fmla="*/ 2 h 102"/>
                <a:gd name="T8" fmla="*/ 100 w 131"/>
                <a:gd name="T9" fmla="*/ 0 h 102"/>
                <a:gd name="T10" fmla="*/ 64 w 131"/>
                <a:gd name="T11" fmla="*/ 22 h 102"/>
                <a:gd name="T12" fmla="*/ 49 w 131"/>
                <a:gd name="T13" fmla="*/ 35 h 102"/>
                <a:gd name="T14" fmla="*/ 36 w 131"/>
                <a:gd name="T15" fmla="*/ 39 h 102"/>
                <a:gd name="T16" fmla="*/ 34 w 131"/>
                <a:gd name="T17" fmla="*/ 39 h 102"/>
                <a:gd name="T18" fmla="*/ 34 w 131"/>
                <a:gd name="T19" fmla="*/ 61 h 102"/>
                <a:gd name="T20" fmla="*/ 31 w 131"/>
                <a:gd name="T21" fmla="*/ 68 h 102"/>
                <a:gd name="T22" fmla="*/ 26 w 131"/>
                <a:gd name="T23" fmla="*/ 71 h 102"/>
                <a:gd name="T24" fmla="*/ 13 w 131"/>
                <a:gd name="T25" fmla="*/ 73 h 102"/>
                <a:gd name="T26" fmla="*/ 6 w 131"/>
                <a:gd name="T27" fmla="*/ 75 h 102"/>
                <a:gd name="T28" fmla="*/ 0 w 131"/>
                <a:gd name="T29" fmla="*/ 75 h 102"/>
                <a:gd name="T30" fmla="*/ 1 w 131"/>
                <a:gd name="T31" fmla="*/ 80 h 102"/>
                <a:gd name="T32" fmla="*/ 3 w 131"/>
                <a:gd name="T33" fmla="*/ 85 h 102"/>
                <a:gd name="T34" fmla="*/ 7 w 131"/>
                <a:gd name="T35" fmla="*/ 89 h 102"/>
                <a:gd name="T36" fmla="*/ 9 w 131"/>
                <a:gd name="T37" fmla="*/ 92 h 102"/>
                <a:gd name="T38" fmla="*/ 12 w 131"/>
                <a:gd name="T39" fmla="*/ 95 h 102"/>
                <a:gd name="T40" fmla="*/ 16 w 131"/>
                <a:gd name="T41" fmla="*/ 95 h 102"/>
                <a:gd name="T42" fmla="*/ 17 w 131"/>
                <a:gd name="T43" fmla="*/ 99 h 102"/>
                <a:gd name="T44" fmla="*/ 20 w 131"/>
                <a:gd name="T45" fmla="*/ 101 h 102"/>
                <a:gd name="T46" fmla="*/ 23 w 131"/>
                <a:gd name="T47" fmla="*/ 97 h 102"/>
                <a:gd name="T48" fmla="*/ 26 w 131"/>
                <a:gd name="T49" fmla="*/ 101 h 102"/>
                <a:gd name="T50" fmla="*/ 30 w 131"/>
                <a:gd name="T51" fmla="*/ 100 h 102"/>
                <a:gd name="T52" fmla="*/ 33 w 131"/>
                <a:gd name="T53" fmla="*/ 94 h 102"/>
                <a:gd name="T54" fmla="*/ 35 w 131"/>
                <a:gd name="T55" fmla="*/ 87 h 102"/>
                <a:gd name="T56" fmla="*/ 43 w 131"/>
                <a:gd name="T57" fmla="*/ 87 h 102"/>
                <a:gd name="T58" fmla="*/ 48 w 131"/>
                <a:gd name="T59" fmla="*/ 85 h 102"/>
                <a:gd name="T60" fmla="*/ 55 w 131"/>
                <a:gd name="T61" fmla="*/ 87 h 102"/>
                <a:gd name="T62" fmla="*/ 59 w 131"/>
                <a:gd name="T63" fmla="*/ 92 h 102"/>
                <a:gd name="T64" fmla="*/ 66 w 131"/>
                <a:gd name="T65" fmla="*/ 90 h 102"/>
                <a:gd name="T66" fmla="*/ 73 w 131"/>
                <a:gd name="T67" fmla="*/ 93 h 102"/>
                <a:gd name="T68" fmla="*/ 81 w 131"/>
                <a:gd name="T69" fmla="*/ 93 h 102"/>
                <a:gd name="T70" fmla="*/ 87 w 131"/>
                <a:gd name="T71" fmla="*/ 89 h 102"/>
                <a:gd name="T72" fmla="*/ 98 w 131"/>
                <a:gd name="T73" fmla="*/ 89 h 102"/>
                <a:gd name="T74" fmla="*/ 105 w 131"/>
                <a:gd name="T75" fmla="*/ 91 h 102"/>
                <a:gd name="T76" fmla="*/ 111 w 131"/>
                <a:gd name="T77" fmla="*/ 86 h 102"/>
                <a:gd name="T78" fmla="*/ 112 w 131"/>
                <a:gd name="T79" fmla="*/ 86 h 102"/>
                <a:gd name="T80" fmla="*/ 112 w 131"/>
                <a:gd name="T81" fmla="*/ 83 h 102"/>
                <a:gd name="T82" fmla="*/ 114 w 131"/>
                <a:gd name="T83" fmla="*/ 76 h 102"/>
                <a:gd name="T84" fmla="*/ 127 w 131"/>
                <a:gd name="T85" fmla="*/ 59 h 102"/>
                <a:gd name="T86" fmla="*/ 128 w 131"/>
                <a:gd name="T87" fmla="*/ 38 h 102"/>
                <a:gd name="T88" fmla="*/ 130 w 131"/>
                <a:gd name="T89" fmla="*/ 29 h 102"/>
                <a:gd name="T90" fmla="*/ 128 w 131"/>
                <a:gd name="T91" fmla="*/ 22 h 102"/>
                <a:gd name="T92" fmla="*/ 125 w 131"/>
                <a:gd name="T93"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1" h="102">
                  <a:moveTo>
                    <a:pt x="125" y="15"/>
                  </a:moveTo>
                  <a:cubicBezTo>
                    <a:pt x="125" y="13"/>
                    <a:pt x="125" y="8"/>
                    <a:pt x="124" y="4"/>
                  </a:cubicBezTo>
                  <a:cubicBezTo>
                    <a:pt x="118" y="7"/>
                    <a:pt x="118" y="7"/>
                    <a:pt x="118" y="7"/>
                  </a:cubicBezTo>
                  <a:cubicBezTo>
                    <a:pt x="118" y="7"/>
                    <a:pt x="116" y="5"/>
                    <a:pt x="112" y="2"/>
                  </a:cubicBezTo>
                  <a:cubicBezTo>
                    <a:pt x="109" y="0"/>
                    <a:pt x="100" y="0"/>
                    <a:pt x="100" y="0"/>
                  </a:cubicBezTo>
                  <a:cubicBezTo>
                    <a:pt x="64" y="22"/>
                    <a:pt x="64" y="22"/>
                    <a:pt x="64" y="22"/>
                  </a:cubicBezTo>
                  <a:cubicBezTo>
                    <a:pt x="49" y="35"/>
                    <a:pt x="49" y="35"/>
                    <a:pt x="49" y="35"/>
                  </a:cubicBezTo>
                  <a:cubicBezTo>
                    <a:pt x="49" y="35"/>
                    <a:pt x="38" y="38"/>
                    <a:pt x="36" y="39"/>
                  </a:cubicBezTo>
                  <a:cubicBezTo>
                    <a:pt x="35" y="39"/>
                    <a:pt x="35" y="39"/>
                    <a:pt x="34" y="39"/>
                  </a:cubicBezTo>
                  <a:cubicBezTo>
                    <a:pt x="34" y="45"/>
                    <a:pt x="35" y="61"/>
                    <a:pt x="34" y="61"/>
                  </a:cubicBezTo>
                  <a:cubicBezTo>
                    <a:pt x="33" y="62"/>
                    <a:pt x="32" y="67"/>
                    <a:pt x="31" y="68"/>
                  </a:cubicBezTo>
                  <a:cubicBezTo>
                    <a:pt x="30" y="69"/>
                    <a:pt x="29" y="71"/>
                    <a:pt x="26" y="71"/>
                  </a:cubicBezTo>
                  <a:cubicBezTo>
                    <a:pt x="23" y="71"/>
                    <a:pt x="16" y="73"/>
                    <a:pt x="13" y="73"/>
                  </a:cubicBezTo>
                  <a:cubicBezTo>
                    <a:pt x="10" y="72"/>
                    <a:pt x="7" y="74"/>
                    <a:pt x="6" y="75"/>
                  </a:cubicBezTo>
                  <a:cubicBezTo>
                    <a:pt x="5" y="75"/>
                    <a:pt x="3" y="75"/>
                    <a:pt x="0" y="75"/>
                  </a:cubicBezTo>
                  <a:cubicBezTo>
                    <a:pt x="0" y="77"/>
                    <a:pt x="0" y="80"/>
                    <a:pt x="1" y="80"/>
                  </a:cubicBezTo>
                  <a:cubicBezTo>
                    <a:pt x="1" y="80"/>
                    <a:pt x="2" y="84"/>
                    <a:pt x="3" y="85"/>
                  </a:cubicBezTo>
                  <a:cubicBezTo>
                    <a:pt x="5" y="86"/>
                    <a:pt x="7" y="87"/>
                    <a:pt x="7" y="89"/>
                  </a:cubicBezTo>
                  <a:cubicBezTo>
                    <a:pt x="7" y="91"/>
                    <a:pt x="7" y="92"/>
                    <a:pt x="9" y="92"/>
                  </a:cubicBezTo>
                  <a:cubicBezTo>
                    <a:pt x="10" y="92"/>
                    <a:pt x="11" y="95"/>
                    <a:pt x="12" y="95"/>
                  </a:cubicBezTo>
                  <a:cubicBezTo>
                    <a:pt x="14" y="96"/>
                    <a:pt x="16" y="94"/>
                    <a:pt x="16" y="95"/>
                  </a:cubicBezTo>
                  <a:cubicBezTo>
                    <a:pt x="17" y="95"/>
                    <a:pt x="16" y="99"/>
                    <a:pt x="17" y="99"/>
                  </a:cubicBezTo>
                  <a:cubicBezTo>
                    <a:pt x="17" y="99"/>
                    <a:pt x="19" y="100"/>
                    <a:pt x="20" y="101"/>
                  </a:cubicBezTo>
                  <a:cubicBezTo>
                    <a:pt x="20" y="99"/>
                    <a:pt x="21" y="96"/>
                    <a:pt x="23" y="97"/>
                  </a:cubicBezTo>
                  <a:cubicBezTo>
                    <a:pt x="26" y="98"/>
                    <a:pt x="24" y="100"/>
                    <a:pt x="26" y="101"/>
                  </a:cubicBezTo>
                  <a:cubicBezTo>
                    <a:pt x="28" y="102"/>
                    <a:pt x="30" y="101"/>
                    <a:pt x="30" y="100"/>
                  </a:cubicBezTo>
                  <a:cubicBezTo>
                    <a:pt x="30" y="98"/>
                    <a:pt x="33" y="94"/>
                    <a:pt x="33" y="94"/>
                  </a:cubicBezTo>
                  <a:cubicBezTo>
                    <a:pt x="34" y="93"/>
                    <a:pt x="34" y="88"/>
                    <a:pt x="35" y="87"/>
                  </a:cubicBezTo>
                  <a:cubicBezTo>
                    <a:pt x="37" y="86"/>
                    <a:pt x="41" y="87"/>
                    <a:pt x="43" y="87"/>
                  </a:cubicBezTo>
                  <a:cubicBezTo>
                    <a:pt x="45" y="87"/>
                    <a:pt x="46" y="83"/>
                    <a:pt x="48" y="85"/>
                  </a:cubicBezTo>
                  <a:cubicBezTo>
                    <a:pt x="50" y="87"/>
                    <a:pt x="53" y="85"/>
                    <a:pt x="55" y="87"/>
                  </a:cubicBezTo>
                  <a:cubicBezTo>
                    <a:pt x="56" y="89"/>
                    <a:pt x="57" y="93"/>
                    <a:pt x="59" y="92"/>
                  </a:cubicBezTo>
                  <a:cubicBezTo>
                    <a:pt x="62" y="90"/>
                    <a:pt x="65" y="90"/>
                    <a:pt x="66" y="90"/>
                  </a:cubicBezTo>
                  <a:cubicBezTo>
                    <a:pt x="68" y="90"/>
                    <a:pt x="71" y="93"/>
                    <a:pt x="73" y="93"/>
                  </a:cubicBezTo>
                  <a:cubicBezTo>
                    <a:pt x="74" y="94"/>
                    <a:pt x="79" y="94"/>
                    <a:pt x="81" y="93"/>
                  </a:cubicBezTo>
                  <a:cubicBezTo>
                    <a:pt x="83" y="92"/>
                    <a:pt x="85" y="89"/>
                    <a:pt x="87" y="89"/>
                  </a:cubicBezTo>
                  <a:cubicBezTo>
                    <a:pt x="90" y="89"/>
                    <a:pt x="97" y="89"/>
                    <a:pt x="98" y="89"/>
                  </a:cubicBezTo>
                  <a:cubicBezTo>
                    <a:pt x="100" y="90"/>
                    <a:pt x="103" y="92"/>
                    <a:pt x="105" y="91"/>
                  </a:cubicBezTo>
                  <a:cubicBezTo>
                    <a:pt x="107" y="90"/>
                    <a:pt x="109" y="86"/>
                    <a:pt x="111" y="86"/>
                  </a:cubicBezTo>
                  <a:cubicBezTo>
                    <a:pt x="112" y="85"/>
                    <a:pt x="112" y="86"/>
                    <a:pt x="112" y="86"/>
                  </a:cubicBezTo>
                  <a:cubicBezTo>
                    <a:pt x="112" y="85"/>
                    <a:pt x="112" y="84"/>
                    <a:pt x="112" y="83"/>
                  </a:cubicBezTo>
                  <a:cubicBezTo>
                    <a:pt x="112" y="78"/>
                    <a:pt x="113" y="80"/>
                    <a:pt x="114" y="76"/>
                  </a:cubicBezTo>
                  <a:cubicBezTo>
                    <a:pt x="115" y="71"/>
                    <a:pt x="126" y="59"/>
                    <a:pt x="127" y="59"/>
                  </a:cubicBezTo>
                  <a:cubicBezTo>
                    <a:pt x="128" y="58"/>
                    <a:pt x="128" y="40"/>
                    <a:pt x="128" y="38"/>
                  </a:cubicBezTo>
                  <a:cubicBezTo>
                    <a:pt x="128" y="35"/>
                    <a:pt x="129" y="32"/>
                    <a:pt x="130" y="29"/>
                  </a:cubicBezTo>
                  <a:cubicBezTo>
                    <a:pt x="131" y="25"/>
                    <a:pt x="128" y="26"/>
                    <a:pt x="128" y="22"/>
                  </a:cubicBezTo>
                  <a:cubicBezTo>
                    <a:pt x="129" y="19"/>
                    <a:pt x="125" y="17"/>
                    <a:pt x="125" y="1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4" name="Freeform 37"/>
            <p:cNvSpPr>
              <a:spLocks/>
            </p:cNvSpPr>
            <p:nvPr/>
          </p:nvSpPr>
          <p:spPr bwMode="auto">
            <a:xfrm>
              <a:off x="6173434" y="3485733"/>
              <a:ext cx="308200" cy="509068"/>
            </a:xfrm>
            <a:custGeom>
              <a:avLst/>
              <a:gdLst>
                <a:gd name="T0" fmla="*/ 84 w 85"/>
                <a:gd name="T1" fmla="*/ 34 h 140"/>
                <a:gd name="T2" fmla="*/ 20 w 85"/>
                <a:gd name="T3" fmla="*/ 0 h 140"/>
                <a:gd name="T4" fmla="*/ 12 w 85"/>
                <a:gd name="T5" fmla="*/ 4 h 140"/>
                <a:gd name="T6" fmla="*/ 13 w 85"/>
                <a:gd name="T7" fmla="*/ 15 h 140"/>
                <a:gd name="T8" fmla="*/ 16 w 85"/>
                <a:gd name="T9" fmla="*/ 22 h 140"/>
                <a:gd name="T10" fmla="*/ 18 w 85"/>
                <a:gd name="T11" fmla="*/ 29 h 140"/>
                <a:gd name="T12" fmla="*/ 16 w 85"/>
                <a:gd name="T13" fmla="*/ 38 h 140"/>
                <a:gd name="T14" fmla="*/ 15 w 85"/>
                <a:gd name="T15" fmla="*/ 59 h 140"/>
                <a:gd name="T16" fmla="*/ 2 w 85"/>
                <a:gd name="T17" fmla="*/ 76 h 140"/>
                <a:gd name="T18" fmla="*/ 0 w 85"/>
                <a:gd name="T19" fmla="*/ 83 h 140"/>
                <a:gd name="T20" fmla="*/ 0 w 85"/>
                <a:gd name="T21" fmla="*/ 86 h 140"/>
                <a:gd name="T22" fmla="*/ 2 w 85"/>
                <a:gd name="T23" fmla="*/ 87 h 140"/>
                <a:gd name="T24" fmla="*/ 6 w 85"/>
                <a:gd name="T25" fmla="*/ 91 h 140"/>
                <a:gd name="T26" fmla="*/ 11 w 85"/>
                <a:gd name="T27" fmla="*/ 99 h 140"/>
                <a:gd name="T28" fmla="*/ 12 w 85"/>
                <a:gd name="T29" fmla="*/ 106 h 140"/>
                <a:gd name="T30" fmla="*/ 15 w 85"/>
                <a:gd name="T31" fmla="*/ 117 h 140"/>
                <a:gd name="T32" fmla="*/ 12 w 85"/>
                <a:gd name="T33" fmla="*/ 118 h 140"/>
                <a:gd name="T34" fmla="*/ 5 w 85"/>
                <a:gd name="T35" fmla="*/ 119 h 140"/>
                <a:gd name="T36" fmla="*/ 7 w 85"/>
                <a:gd name="T37" fmla="*/ 125 h 140"/>
                <a:gd name="T38" fmla="*/ 14 w 85"/>
                <a:gd name="T39" fmla="*/ 132 h 140"/>
                <a:gd name="T40" fmla="*/ 17 w 85"/>
                <a:gd name="T41" fmla="*/ 139 h 140"/>
                <a:gd name="T42" fmla="*/ 22 w 85"/>
                <a:gd name="T43" fmla="*/ 137 h 140"/>
                <a:gd name="T44" fmla="*/ 27 w 85"/>
                <a:gd name="T45" fmla="*/ 137 h 140"/>
                <a:gd name="T46" fmla="*/ 36 w 85"/>
                <a:gd name="T47" fmla="*/ 134 h 140"/>
                <a:gd name="T48" fmla="*/ 44 w 85"/>
                <a:gd name="T49" fmla="*/ 130 h 140"/>
                <a:gd name="T50" fmla="*/ 44 w 85"/>
                <a:gd name="T51" fmla="*/ 126 h 140"/>
                <a:gd name="T52" fmla="*/ 56 w 85"/>
                <a:gd name="T53" fmla="*/ 123 h 140"/>
                <a:gd name="T54" fmla="*/ 65 w 85"/>
                <a:gd name="T55" fmla="*/ 115 h 140"/>
                <a:gd name="T56" fmla="*/ 66 w 85"/>
                <a:gd name="T57" fmla="*/ 111 h 140"/>
                <a:gd name="T58" fmla="*/ 73 w 85"/>
                <a:gd name="T59" fmla="*/ 108 h 140"/>
                <a:gd name="T60" fmla="*/ 75 w 85"/>
                <a:gd name="T61" fmla="*/ 109 h 140"/>
                <a:gd name="T62" fmla="*/ 74 w 85"/>
                <a:gd name="T63" fmla="*/ 108 h 140"/>
                <a:gd name="T64" fmla="*/ 75 w 85"/>
                <a:gd name="T65" fmla="*/ 105 h 140"/>
                <a:gd name="T66" fmla="*/ 71 w 85"/>
                <a:gd name="T67" fmla="*/ 99 h 140"/>
                <a:gd name="T68" fmla="*/ 70 w 85"/>
                <a:gd name="T69" fmla="*/ 93 h 140"/>
                <a:gd name="T70" fmla="*/ 69 w 85"/>
                <a:gd name="T71" fmla="*/ 89 h 140"/>
                <a:gd name="T72" fmla="*/ 69 w 85"/>
                <a:gd name="T73" fmla="*/ 82 h 140"/>
                <a:gd name="T74" fmla="*/ 73 w 85"/>
                <a:gd name="T75" fmla="*/ 76 h 140"/>
                <a:gd name="T76" fmla="*/ 76 w 85"/>
                <a:gd name="T77" fmla="*/ 71 h 140"/>
                <a:gd name="T78" fmla="*/ 83 w 85"/>
                <a:gd name="T79" fmla="*/ 66 h 140"/>
                <a:gd name="T80" fmla="*/ 84 w 85"/>
                <a:gd name="T81" fmla="*/ 57 h 140"/>
                <a:gd name="T82" fmla="*/ 84 w 85"/>
                <a:gd name="T83" fmla="*/ 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140">
                  <a:moveTo>
                    <a:pt x="84" y="34"/>
                  </a:moveTo>
                  <a:cubicBezTo>
                    <a:pt x="20" y="0"/>
                    <a:pt x="20" y="0"/>
                    <a:pt x="20" y="0"/>
                  </a:cubicBezTo>
                  <a:cubicBezTo>
                    <a:pt x="12" y="4"/>
                    <a:pt x="12" y="4"/>
                    <a:pt x="12" y="4"/>
                  </a:cubicBezTo>
                  <a:cubicBezTo>
                    <a:pt x="13" y="8"/>
                    <a:pt x="13" y="13"/>
                    <a:pt x="13" y="15"/>
                  </a:cubicBezTo>
                  <a:cubicBezTo>
                    <a:pt x="13" y="17"/>
                    <a:pt x="17" y="19"/>
                    <a:pt x="16" y="22"/>
                  </a:cubicBezTo>
                  <a:cubicBezTo>
                    <a:pt x="16" y="26"/>
                    <a:pt x="19" y="25"/>
                    <a:pt x="18" y="29"/>
                  </a:cubicBezTo>
                  <a:cubicBezTo>
                    <a:pt x="17" y="32"/>
                    <a:pt x="16" y="35"/>
                    <a:pt x="16" y="38"/>
                  </a:cubicBezTo>
                  <a:cubicBezTo>
                    <a:pt x="16" y="40"/>
                    <a:pt x="16" y="58"/>
                    <a:pt x="15" y="59"/>
                  </a:cubicBezTo>
                  <a:cubicBezTo>
                    <a:pt x="14" y="59"/>
                    <a:pt x="3" y="71"/>
                    <a:pt x="2" y="76"/>
                  </a:cubicBezTo>
                  <a:cubicBezTo>
                    <a:pt x="1" y="80"/>
                    <a:pt x="0" y="78"/>
                    <a:pt x="0" y="83"/>
                  </a:cubicBezTo>
                  <a:cubicBezTo>
                    <a:pt x="0" y="84"/>
                    <a:pt x="0" y="85"/>
                    <a:pt x="0" y="86"/>
                  </a:cubicBezTo>
                  <a:cubicBezTo>
                    <a:pt x="1" y="86"/>
                    <a:pt x="1" y="87"/>
                    <a:pt x="2" y="87"/>
                  </a:cubicBezTo>
                  <a:cubicBezTo>
                    <a:pt x="3" y="89"/>
                    <a:pt x="3" y="91"/>
                    <a:pt x="6" y="91"/>
                  </a:cubicBezTo>
                  <a:cubicBezTo>
                    <a:pt x="8" y="91"/>
                    <a:pt x="11" y="97"/>
                    <a:pt x="11" y="99"/>
                  </a:cubicBezTo>
                  <a:cubicBezTo>
                    <a:pt x="11" y="101"/>
                    <a:pt x="12" y="102"/>
                    <a:pt x="12" y="106"/>
                  </a:cubicBezTo>
                  <a:cubicBezTo>
                    <a:pt x="12" y="110"/>
                    <a:pt x="14" y="116"/>
                    <a:pt x="15" y="117"/>
                  </a:cubicBezTo>
                  <a:cubicBezTo>
                    <a:pt x="17" y="118"/>
                    <a:pt x="15" y="118"/>
                    <a:pt x="12" y="118"/>
                  </a:cubicBezTo>
                  <a:cubicBezTo>
                    <a:pt x="9" y="118"/>
                    <a:pt x="5" y="118"/>
                    <a:pt x="5" y="119"/>
                  </a:cubicBezTo>
                  <a:cubicBezTo>
                    <a:pt x="5" y="120"/>
                    <a:pt x="4" y="122"/>
                    <a:pt x="7" y="125"/>
                  </a:cubicBezTo>
                  <a:cubicBezTo>
                    <a:pt x="10" y="128"/>
                    <a:pt x="13" y="129"/>
                    <a:pt x="14" y="132"/>
                  </a:cubicBezTo>
                  <a:cubicBezTo>
                    <a:pt x="15" y="135"/>
                    <a:pt x="16" y="138"/>
                    <a:pt x="17" y="139"/>
                  </a:cubicBezTo>
                  <a:cubicBezTo>
                    <a:pt x="18" y="140"/>
                    <a:pt x="20" y="140"/>
                    <a:pt x="22" y="137"/>
                  </a:cubicBezTo>
                  <a:cubicBezTo>
                    <a:pt x="23" y="135"/>
                    <a:pt x="25" y="139"/>
                    <a:pt x="27" y="137"/>
                  </a:cubicBezTo>
                  <a:cubicBezTo>
                    <a:pt x="29" y="135"/>
                    <a:pt x="35" y="135"/>
                    <a:pt x="36" y="134"/>
                  </a:cubicBezTo>
                  <a:cubicBezTo>
                    <a:pt x="38" y="134"/>
                    <a:pt x="42" y="132"/>
                    <a:pt x="44" y="130"/>
                  </a:cubicBezTo>
                  <a:cubicBezTo>
                    <a:pt x="45" y="129"/>
                    <a:pt x="42" y="127"/>
                    <a:pt x="44" y="126"/>
                  </a:cubicBezTo>
                  <a:cubicBezTo>
                    <a:pt x="47" y="125"/>
                    <a:pt x="54" y="127"/>
                    <a:pt x="56" y="123"/>
                  </a:cubicBezTo>
                  <a:cubicBezTo>
                    <a:pt x="59" y="120"/>
                    <a:pt x="63" y="116"/>
                    <a:pt x="65" y="115"/>
                  </a:cubicBezTo>
                  <a:cubicBezTo>
                    <a:pt x="66" y="114"/>
                    <a:pt x="65" y="113"/>
                    <a:pt x="66" y="111"/>
                  </a:cubicBezTo>
                  <a:cubicBezTo>
                    <a:pt x="68" y="109"/>
                    <a:pt x="71" y="107"/>
                    <a:pt x="73" y="108"/>
                  </a:cubicBezTo>
                  <a:cubicBezTo>
                    <a:pt x="74" y="109"/>
                    <a:pt x="74" y="109"/>
                    <a:pt x="75" y="109"/>
                  </a:cubicBezTo>
                  <a:cubicBezTo>
                    <a:pt x="75" y="108"/>
                    <a:pt x="74" y="108"/>
                    <a:pt x="74" y="108"/>
                  </a:cubicBezTo>
                  <a:cubicBezTo>
                    <a:pt x="75" y="105"/>
                    <a:pt x="75" y="105"/>
                    <a:pt x="75" y="105"/>
                  </a:cubicBezTo>
                  <a:cubicBezTo>
                    <a:pt x="75" y="105"/>
                    <a:pt x="71" y="103"/>
                    <a:pt x="71" y="99"/>
                  </a:cubicBezTo>
                  <a:cubicBezTo>
                    <a:pt x="71" y="96"/>
                    <a:pt x="72" y="93"/>
                    <a:pt x="70" y="93"/>
                  </a:cubicBezTo>
                  <a:cubicBezTo>
                    <a:pt x="67" y="93"/>
                    <a:pt x="67" y="91"/>
                    <a:pt x="69" y="89"/>
                  </a:cubicBezTo>
                  <a:cubicBezTo>
                    <a:pt x="71" y="86"/>
                    <a:pt x="66" y="82"/>
                    <a:pt x="69" y="82"/>
                  </a:cubicBezTo>
                  <a:cubicBezTo>
                    <a:pt x="73" y="82"/>
                    <a:pt x="70" y="77"/>
                    <a:pt x="73" y="76"/>
                  </a:cubicBezTo>
                  <a:cubicBezTo>
                    <a:pt x="75" y="76"/>
                    <a:pt x="76" y="74"/>
                    <a:pt x="76" y="71"/>
                  </a:cubicBezTo>
                  <a:cubicBezTo>
                    <a:pt x="76" y="68"/>
                    <a:pt x="82" y="67"/>
                    <a:pt x="83" y="66"/>
                  </a:cubicBezTo>
                  <a:cubicBezTo>
                    <a:pt x="85" y="66"/>
                    <a:pt x="84" y="57"/>
                    <a:pt x="84" y="57"/>
                  </a:cubicBezTo>
                  <a:lnTo>
                    <a:pt x="84" y="34"/>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5" name="Freeform 38"/>
            <p:cNvSpPr>
              <a:spLocks/>
            </p:cNvSpPr>
            <p:nvPr/>
          </p:nvSpPr>
          <p:spPr bwMode="auto">
            <a:xfrm>
              <a:off x="6496968" y="3202067"/>
              <a:ext cx="337334" cy="334268"/>
            </a:xfrm>
            <a:custGeom>
              <a:avLst/>
              <a:gdLst>
                <a:gd name="T0" fmla="*/ 87 w 93"/>
                <a:gd name="T1" fmla="*/ 20 h 92"/>
                <a:gd name="T2" fmla="*/ 81 w 93"/>
                <a:gd name="T3" fmla="*/ 5 h 92"/>
                <a:gd name="T4" fmla="*/ 80 w 93"/>
                <a:gd name="T5" fmla="*/ 7 h 92"/>
                <a:gd name="T6" fmla="*/ 71 w 93"/>
                <a:gd name="T7" fmla="*/ 6 h 92"/>
                <a:gd name="T8" fmla="*/ 60 w 93"/>
                <a:gd name="T9" fmla="*/ 4 h 92"/>
                <a:gd name="T10" fmla="*/ 42 w 93"/>
                <a:gd name="T11" fmla="*/ 7 h 92"/>
                <a:gd name="T12" fmla="*/ 33 w 93"/>
                <a:gd name="T13" fmla="*/ 8 h 92"/>
                <a:gd name="T14" fmla="*/ 18 w 93"/>
                <a:gd name="T15" fmla="*/ 3 h 92"/>
                <a:gd name="T16" fmla="*/ 5 w 93"/>
                <a:gd name="T17" fmla="*/ 0 h 92"/>
                <a:gd name="T18" fmla="*/ 4 w 93"/>
                <a:gd name="T19" fmla="*/ 2 h 92"/>
                <a:gd name="T20" fmla="*/ 3 w 93"/>
                <a:gd name="T21" fmla="*/ 13 h 92"/>
                <a:gd name="T22" fmla="*/ 3 w 93"/>
                <a:gd name="T23" fmla="*/ 25 h 92"/>
                <a:gd name="T24" fmla="*/ 3 w 93"/>
                <a:gd name="T25" fmla="*/ 90 h 92"/>
                <a:gd name="T26" fmla="*/ 54 w 93"/>
                <a:gd name="T27" fmla="*/ 90 h 92"/>
                <a:gd name="T28" fmla="*/ 57 w 93"/>
                <a:gd name="T29" fmla="*/ 88 h 92"/>
                <a:gd name="T30" fmla="*/ 61 w 93"/>
                <a:gd name="T31" fmla="*/ 90 h 92"/>
                <a:gd name="T32" fmla="*/ 72 w 93"/>
                <a:gd name="T33" fmla="*/ 90 h 92"/>
                <a:gd name="T34" fmla="*/ 77 w 93"/>
                <a:gd name="T35" fmla="*/ 92 h 92"/>
                <a:gd name="T36" fmla="*/ 82 w 93"/>
                <a:gd name="T37" fmla="*/ 88 h 92"/>
                <a:gd name="T38" fmla="*/ 87 w 93"/>
                <a:gd name="T39" fmla="*/ 82 h 92"/>
                <a:gd name="T40" fmla="*/ 92 w 93"/>
                <a:gd name="T41" fmla="*/ 79 h 92"/>
                <a:gd name="T42" fmla="*/ 92 w 93"/>
                <a:gd name="T43" fmla="*/ 79 h 92"/>
                <a:gd name="T44" fmla="*/ 92 w 93"/>
                <a:gd name="T45" fmla="*/ 76 h 92"/>
                <a:gd name="T46" fmla="*/ 88 w 93"/>
                <a:gd name="T47" fmla="*/ 66 h 92"/>
                <a:gd name="T48" fmla="*/ 79 w 93"/>
                <a:gd name="T49" fmla="*/ 49 h 92"/>
                <a:gd name="T50" fmla="*/ 75 w 93"/>
                <a:gd name="T51" fmla="*/ 40 h 92"/>
                <a:gd name="T52" fmla="*/ 69 w 93"/>
                <a:gd name="T53" fmla="*/ 31 h 92"/>
                <a:gd name="T54" fmla="*/ 66 w 93"/>
                <a:gd name="T55" fmla="*/ 16 h 92"/>
                <a:gd name="T56" fmla="*/ 71 w 93"/>
                <a:gd name="T57" fmla="*/ 26 h 92"/>
                <a:gd name="T58" fmla="*/ 80 w 93"/>
                <a:gd name="T59" fmla="*/ 38 h 92"/>
                <a:gd name="T60" fmla="*/ 85 w 93"/>
                <a:gd name="T61" fmla="*/ 26 h 92"/>
                <a:gd name="T62" fmla="*/ 85 w 93"/>
                <a:gd name="T63" fmla="*/ 26 h 92"/>
                <a:gd name="T64" fmla="*/ 85 w 93"/>
                <a:gd name="T65" fmla="*/ 24 h 92"/>
                <a:gd name="T66" fmla="*/ 87 w 93"/>
                <a:gd name="T67"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3" h="92">
                  <a:moveTo>
                    <a:pt x="87" y="20"/>
                  </a:moveTo>
                  <a:cubicBezTo>
                    <a:pt x="81" y="5"/>
                    <a:pt x="81" y="5"/>
                    <a:pt x="81" y="5"/>
                  </a:cubicBezTo>
                  <a:cubicBezTo>
                    <a:pt x="80" y="6"/>
                    <a:pt x="80" y="7"/>
                    <a:pt x="80" y="7"/>
                  </a:cubicBezTo>
                  <a:cubicBezTo>
                    <a:pt x="79" y="8"/>
                    <a:pt x="74" y="5"/>
                    <a:pt x="71" y="6"/>
                  </a:cubicBezTo>
                  <a:cubicBezTo>
                    <a:pt x="67" y="7"/>
                    <a:pt x="64" y="6"/>
                    <a:pt x="60" y="4"/>
                  </a:cubicBezTo>
                  <a:cubicBezTo>
                    <a:pt x="56" y="2"/>
                    <a:pt x="44" y="5"/>
                    <a:pt x="42" y="7"/>
                  </a:cubicBezTo>
                  <a:cubicBezTo>
                    <a:pt x="41" y="9"/>
                    <a:pt x="37" y="9"/>
                    <a:pt x="33" y="8"/>
                  </a:cubicBezTo>
                  <a:cubicBezTo>
                    <a:pt x="29" y="6"/>
                    <a:pt x="24" y="4"/>
                    <a:pt x="18" y="3"/>
                  </a:cubicBezTo>
                  <a:cubicBezTo>
                    <a:pt x="11" y="3"/>
                    <a:pt x="6" y="2"/>
                    <a:pt x="5" y="0"/>
                  </a:cubicBezTo>
                  <a:cubicBezTo>
                    <a:pt x="5" y="1"/>
                    <a:pt x="4" y="2"/>
                    <a:pt x="4" y="2"/>
                  </a:cubicBezTo>
                  <a:cubicBezTo>
                    <a:pt x="2" y="8"/>
                    <a:pt x="6" y="10"/>
                    <a:pt x="3" y="13"/>
                  </a:cubicBezTo>
                  <a:cubicBezTo>
                    <a:pt x="0" y="16"/>
                    <a:pt x="3" y="20"/>
                    <a:pt x="3" y="25"/>
                  </a:cubicBezTo>
                  <a:cubicBezTo>
                    <a:pt x="3" y="29"/>
                    <a:pt x="3" y="67"/>
                    <a:pt x="3" y="90"/>
                  </a:cubicBezTo>
                  <a:cubicBezTo>
                    <a:pt x="54" y="90"/>
                    <a:pt x="54" y="90"/>
                    <a:pt x="54" y="90"/>
                  </a:cubicBezTo>
                  <a:cubicBezTo>
                    <a:pt x="54" y="90"/>
                    <a:pt x="56" y="89"/>
                    <a:pt x="57" y="88"/>
                  </a:cubicBezTo>
                  <a:cubicBezTo>
                    <a:pt x="59" y="87"/>
                    <a:pt x="61" y="90"/>
                    <a:pt x="61" y="90"/>
                  </a:cubicBezTo>
                  <a:cubicBezTo>
                    <a:pt x="72" y="90"/>
                    <a:pt x="72" y="90"/>
                    <a:pt x="72" y="90"/>
                  </a:cubicBezTo>
                  <a:cubicBezTo>
                    <a:pt x="72" y="90"/>
                    <a:pt x="74" y="92"/>
                    <a:pt x="77" y="92"/>
                  </a:cubicBezTo>
                  <a:cubicBezTo>
                    <a:pt x="79" y="92"/>
                    <a:pt x="78" y="88"/>
                    <a:pt x="82" y="88"/>
                  </a:cubicBezTo>
                  <a:cubicBezTo>
                    <a:pt x="86" y="88"/>
                    <a:pt x="85" y="82"/>
                    <a:pt x="87" y="82"/>
                  </a:cubicBezTo>
                  <a:cubicBezTo>
                    <a:pt x="90" y="82"/>
                    <a:pt x="89" y="83"/>
                    <a:pt x="92" y="79"/>
                  </a:cubicBezTo>
                  <a:cubicBezTo>
                    <a:pt x="92" y="79"/>
                    <a:pt x="92" y="79"/>
                    <a:pt x="92" y="79"/>
                  </a:cubicBezTo>
                  <a:cubicBezTo>
                    <a:pt x="92" y="78"/>
                    <a:pt x="92" y="77"/>
                    <a:pt x="92" y="76"/>
                  </a:cubicBezTo>
                  <a:cubicBezTo>
                    <a:pt x="93" y="72"/>
                    <a:pt x="90" y="72"/>
                    <a:pt x="88" y="66"/>
                  </a:cubicBezTo>
                  <a:cubicBezTo>
                    <a:pt x="86" y="61"/>
                    <a:pt x="79" y="52"/>
                    <a:pt x="79" y="49"/>
                  </a:cubicBezTo>
                  <a:cubicBezTo>
                    <a:pt x="79" y="46"/>
                    <a:pt x="75" y="44"/>
                    <a:pt x="75" y="40"/>
                  </a:cubicBezTo>
                  <a:cubicBezTo>
                    <a:pt x="75" y="37"/>
                    <a:pt x="73" y="37"/>
                    <a:pt x="69" y="31"/>
                  </a:cubicBezTo>
                  <a:cubicBezTo>
                    <a:pt x="66" y="26"/>
                    <a:pt x="64" y="16"/>
                    <a:pt x="66" y="16"/>
                  </a:cubicBezTo>
                  <a:cubicBezTo>
                    <a:pt x="67" y="15"/>
                    <a:pt x="70" y="24"/>
                    <a:pt x="71" y="26"/>
                  </a:cubicBezTo>
                  <a:cubicBezTo>
                    <a:pt x="72" y="29"/>
                    <a:pt x="77" y="38"/>
                    <a:pt x="80" y="38"/>
                  </a:cubicBezTo>
                  <a:cubicBezTo>
                    <a:pt x="83" y="38"/>
                    <a:pt x="84" y="25"/>
                    <a:pt x="85" y="26"/>
                  </a:cubicBezTo>
                  <a:cubicBezTo>
                    <a:pt x="85" y="26"/>
                    <a:pt x="85" y="26"/>
                    <a:pt x="85" y="26"/>
                  </a:cubicBezTo>
                  <a:cubicBezTo>
                    <a:pt x="85" y="24"/>
                    <a:pt x="85" y="24"/>
                    <a:pt x="85" y="24"/>
                  </a:cubicBezTo>
                  <a:lnTo>
                    <a:pt x="87" y="20"/>
                  </a:lnTo>
                  <a:close/>
                </a:path>
              </a:pathLst>
            </a:custGeom>
            <a:solidFill>
              <a:srgbClr val="E7E6E6"/>
            </a:solid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6" name="Freeform 39"/>
            <p:cNvSpPr>
              <a:spLocks/>
            </p:cNvSpPr>
            <p:nvPr/>
          </p:nvSpPr>
          <p:spPr bwMode="auto">
            <a:xfrm>
              <a:off x="6029300" y="4149668"/>
              <a:ext cx="173268" cy="193200"/>
            </a:xfrm>
            <a:custGeom>
              <a:avLst/>
              <a:gdLst>
                <a:gd name="T0" fmla="*/ 24 w 48"/>
                <a:gd name="T1" fmla="*/ 50 h 53"/>
                <a:gd name="T2" fmla="*/ 25 w 48"/>
                <a:gd name="T3" fmla="*/ 44 h 53"/>
                <a:gd name="T4" fmla="*/ 30 w 48"/>
                <a:gd name="T5" fmla="*/ 40 h 53"/>
                <a:gd name="T6" fmla="*/ 34 w 48"/>
                <a:gd name="T7" fmla="*/ 35 h 53"/>
                <a:gd name="T8" fmla="*/ 39 w 48"/>
                <a:gd name="T9" fmla="*/ 41 h 53"/>
                <a:gd name="T10" fmla="*/ 45 w 48"/>
                <a:gd name="T11" fmla="*/ 42 h 53"/>
                <a:gd name="T12" fmla="*/ 48 w 48"/>
                <a:gd name="T13" fmla="*/ 32 h 53"/>
                <a:gd name="T14" fmla="*/ 46 w 48"/>
                <a:gd name="T15" fmla="*/ 23 h 53"/>
                <a:gd name="T16" fmla="*/ 44 w 48"/>
                <a:gd name="T17" fmla="*/ 16 h 53"/>
                <a:gd name="T18" fmla="*/ 45 w 48"/>
                <a:gd name="T19" fmla="*/ 9 h 53"/>
                <a:gd name="T20" fmla="*/ 37 w 48"/>
                <a:gd name="T21" fmla="*/ 9 h 53"/>
                <a:gd name="T22" fmla="*/ 38 w 48"/>
                <a:gd name="T23" fmla="*/ 1 h 53"/>
                <a:gd name="T24" fmla="*/ 25 w 48"/>
                <a:gd name="T25" fmla="*/ 0 h 53"/>
                <a:gd name="T26" fmla="*/ 24 w 48"/>
                <a:gd name="T27" fmla="*/ 1 h 53"/>
                <a:gd name="T28" fmla="*/ 23 w 48"/>
                <a:gd name="T29" fmla="*/ 11 h 53"/>
                <a:gd name="T30" fmla="*/ 12 w 48"/>
                <a:gd name="T31" fmla="*/ 12 h 53"/>
                <a:gd name="T32" fmla="*/ 8 w 48"/>
                <a:gd name="T33" fmla="*/ 12 h 53"/>
                <a:gd name="T34" fmla="*/ 6 w 48"/>
                <a:gd name="T35" fmla="*/ 14 h 53"/>
                <a:gd name="T36" fmla="*/ 10 w 48"/>
                <a:gd name="T37" fmla="*/ 18 h 53"/>
                <a:gd name="T38" fmla="*/ 5 w 48"/>
                <a:gd name="T39" fmla="*/ 22 h 53"/>
                <a:gd name="T40" fmla="*/ 2 w 48"/>
                <a:gd name="T41" fmla="*/ 27 h 53"/>
                <a:gd name="T42" fmla="*/ 6 w 48"/>
                <a:gd name="T43" fmla="*/ 35 h 53"/>
                <a:gd name="T44" fmla="*/ 12 w 48"/>
                <a:gd name="T45" fmla="*/ 42 h 53"/>
                <a:gd name="T46" fmla="*/ 20 w 48"/>
                <a:gd name="T47" fmla="*/ 53 h 53"/>
                <a:gd name="T48" fmla="*/ 24 w 48"/>
                <a:gd name="T49"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53">
                  <a:moveTo>
                    <a:pt x="24" y="50"/>
                  </a:moveTo>
                  <a:cubicBezTo>
                    <a:pt x="28" y="50"/>
                    <a:pt x="27" y="48"/>
                    <a:pt x="25" y="44"/>
                  </a:cubicBezTo>
                  <a:cubicBezTo>
                    <a:pt x="24" y="39"/>
                    <a:pt x="28" y="40"/>
                    <a:pt x="30" y="40"/>
                  </a:cubicBezTo>
                  <a:cubicBezTo>
                    <a:pt x="33" y="40"/>
                    <a:pt x="32" y="35"/>
                    <a:pt x="34" y="35"/>
                  </a:cubicBezTo>
                  <a:cubicBezTo>
                    <a:pt x="36" y="35"/>
                    <a:pt x="37" y="41"/>
                    <a:pt x="39" y="41"/>
                  </a:cubicBezTo>
                  <a:cubicBezTo>
                    <a:pt x="41" y="40"/>
                    <a:pt x="42" y="42"/>
                    <a:pt x="45" y="42"/>
                  </a:cubicBezTo>
                  <a:cubicBezTo>
                    <a:pt x="48" y="41"/>
                    <a:pt x="48" y="36"/>
                    <a:pt x="48" y="32"/>
                  </a:cubicBezTo>
                  <a:cubicBezTo>
                    <a:pt x="48" y="27"/>
                    <a:pt x="48" y="24"/>
                    <a:pt x="46" y="23"/>
                  </a:cubicBezTo>
                  <a:cubicBezTo>
                    <a:pt x="43" y="21"/>
                    <a:pt x="41" y="18"/>
                    <a:pt x="44" y="16"/>
                  </a:cubicBezTo>
                  <a:cubicBezTo>
                    <a:pt x="47" y="14"/>
                    <a:pt x="48" y="11"/>
                    <a:pt x="45" y="9"/>
                  </a:cubicBezTo>
                  <a:cubicBezTo>
                    <a:pt x="42" y="7"/>
                    <a:pt x="37" y="11"/>
                    <a:pt x="37" y="9"/>
                  </a:cubicBezTo>
                  <a:cubicBezTo>
                    <a:pt x="37" y="8"/>
                    <a:pt x="37" y="4"/>
                    <a:pt x="38" y="1"/>
                  </a:cubicBezTo>
                  <a:cubicBezTo>
                    <a:pt x="32" y="0"/>
                    <a:pt x="25" y="0"/>
                    <a:pt x="25" y="0"/>
                  </a:cubicBezTo>
                  <a:cubicBezTo>
                    <a:pt x="24" y="1"/>
                    <a:pt x="24" y="1"/>
                    <a:pt x="24" y="1"/>
                  </a:cubicBezTo>
                  <a:cubicBezTo>
                    <a:pt x="24" y="7"/>
                    <a:pt x="23" y="11"/>
                    <a:pt x="23" y="11"/>
                  </a:cubicBezTo>
                  <a:cubicBezTo>
                    <a:pt x="23" y="11"/>
                    <a:pt x="14" y="12"/>
                    <a:pt x="12" y="12"/>
                  </a:cubicBezTo>
                  <a:cubicBezTo>
                    <a:pt x="11" y="12"/>
                    <a:pt x="10" y="12"/>
                    <a:pt x="8" y="12"/>
                  </a:cubicBezTo>
                  <a:cubicBezTo>
                    <a:pt x="7" y="13"/>
                    <a:pt x="7" y="14"/>
                    <a:pt x="6" y="14"/>
                  </a:cubicBezTo>
                  <a:cubicBezTo>
                    <a:pt x="5" y="15"/>
                    <a:pt x="9" y="17"/>
                    <a:pt x="10" y="18"/>
                  </a:cubicBezTo>
                  <a:cubicBezTo>
                    <a:pt x="10" y="20"/>
                    <a:pt x="5" y="20"/>
                    <a:pt x="5" y="22"/>
                  </a:cubicBezTo>
                  <a:cubicBezTo>
                    <a:pt x="5" y="24"/>
                    <a:pt x="3" y="26"/>
                    <a:pt x="2" y="27"/>
                  </a:cubicBezTo>
                  <a:cubicBezTo>
                    <a:pt x="0" y="28"/>
                    <a:pt x="6" y="33"/>
                    <a:pt x="6" y="35"/>
                  </a:cubicBezTo>
                  <a:cubicBezTo>
                    <a:pt x="6" y="36"/>
                    <a:pt x="7" y="38"/>
                    <a:pt x="12" y="42"/>
                  </a:cubicBezTo>
                  <a:cubicBezTo>
                    <a:pt x="16" y="47"/>
                    <a:pt x="14" y="48"/>
                    <a:pt x="20" y="53"/>
                  </a:cubicBezTo>
                  <a:cubicBezTo>
                    <a:pt x="21" y="52"/>
                    <a:pt x="22" y="50"/>
                    <a:pt x="24" y="5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7" name="Freeform 40"/>
            <p:cNvSpPr>
              <a:spLocks/>
            </p:cNvSpPr>
            <p:nvPr/>
          </p:nvSpPr>
          <p:spPr bwMode="auto">
            <a:xfrm>
              <a:off x="6047700" y="4154268"/>
              <a:ext cx="69000" cy="39866"/>
            </a:xfrm>
            <a:custGeom>
              <a:avLst/>
              <a:gdLst>
                <a:gd name="T0" fmla="*/ 18 w 19"/>
                <a:gd name="T1" fmla="*/ 10 h 11"/>
                <a:gd name="T2" fmla="*/ 19 w 19"/>
                <a:gd name="T3" fmla="*/ 0 h 11"/>
                <a:gd name="T4" fmla="*/ 16 w 19"/>
                <a:gd name="T5" fmla="*/ 0 h 11"/>
                <a:gd name="T6" fmla="*/ 5 w 19"/>
                <a:gd name="T7" fmla="*/ 0 h 11"/>
                <a:gd name="T8" fmla="*/ 5 w 19"/>
                <a:gd name="T9" fmla="*/ 0 h 11"/>
                <a:gd name="T10" fmla="*/ 3 w 19"/>
                <a:gd name="T11" fmla="*/ 6 h 11"/>
                <a:gd name="T12" fmla="*/ 3 w 19"/>
                <a:gd name="T13" fmla="*/ 9 h 11"/>
                <a:gd name="T14" fmla="*/ 3 w 19"/>
                <a:gd name="T15" fmla="*/ 11 h 11"/>
                <a:gd name="T16" fmla="*/ 7 w 19"/>
                <a:gd name="T17" fmla="*/ 11 h 11"/>
                <a:gd name="T18" fmla="*/ 18 w 19"/>
                <a:gd name="T19"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1">
                  <a:moveTo>
                    <a:pt x="18" y="10"/>
                  </a:moveTo>
                  <a:cubicBezTo>
                    <a:pt x="18" y="10"/>
                    <a:pt x="19" y="6"/>
                    <a:pt x="19" y="0"/>
                  </a:cubicBezTo>
                  <a:cubicBezTo>
                    <a:pt x="16" y="0"/>
                    <a:pt x="16" y="0"/>
                    <a:pt x="16" y="0"/>
                  </a:cubicBezTo>
                  <a:cubicBezTo>
                    <a:pt x="5" y="0"/>
                    <a:pt x="5" y="0"/>
                    <a:pt x="5" y="0"/>
                  </a:cubicBezTo>
                  <a:cubicBezTo>
                    <a:pt x="5" y="0"/>
                    <a:pt x="5" y="0"/>
                    <a:pt x="5" y="0"/>
                  </a:cubicBezTo>
                  <a:cubicBezTo>
                    <a:pt x="6" y="2"/>
                    <a:pt x="6" y="5"/>
                    <a:pt x="3" y="6"/>
                  </a:cubicBezTo>
                  <a:cubicBezTo>
                    <a:pt x="0" y="7"/>
                    <a:pt x="0" y="9"/>
                    <a:pt x="3" y="9"/>
                  </a:cubicBezTo>
                  <a:cubicBezTo>
                    <a:pt x="4" y="9"/>
                    <a:pt x="4" y="10"/>
                    <a:pt x="3" y="11"/>
                  </a:cubicBezTo>
                  <a:cubicBezTo>
                    <a:pt x="5" y="11"/>
                    <a:pt x="6" y="11"/>
                    <a:pt x="7" y="11"/>
                  </a:cubicBezTo>
                  <a:cubicBezTo>
                    <a:pt x="9" y="11"/>
                    <a:pt x="18" y="10"/>
                    <a:pt x="18" y="1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8" name="Freeform 41"/>
            <p:cNvSpPr>
              <a:spLocks/>
            </p:cNvSpPr>
            <p:nvPr/>
          </p:nvSpPr>
          <p:spPr bwMode="auto">
            <a:xfrm>
              <a:off x="6101366" y="4106735"/>
              <a:ext cx="217734" cy="268334"/>
            </a:xfrm>
            <a:custGeom>
              <a:avLst/>
              <a:gdLst>
                <a:gd name="T0" fmla="*/ 16 w 60"/>
                <a:gd name="T1" fmla="*/ 70 h 74"/>
                <a:gd name="T2" fmla="*/ 22 w 60"/>
                <a:gd name="T3" fmla="*/ 71 h 74"/>
                <a:gd name="T4" fmla="*/ 29 w 60"/>
                <a:gd name="T5" fmla="*/ 71 h 74"/>
                <a:gd name="T6" fmla="*/ 32 w 60"/>
                <a:gd name="T7" fmla="*/ 71 h 74"/>
                <a:gd name="T8" fmla="*/ 38 w 60"/>
                <a:gd name="T9" fmla="*/ 66 h 74"/>
                <a:gd name="T10" fmla="*/ 41 w 60"/>
                <a:gd name="T11" fmla="*/ 60 h 74"/>
                <a:gd name="T12" fmla="*/ 41 w 60"/>
                <a:gd name="T13" fmla="*/ 46 h 74"/>
                <a:gd name="T14" fmla="*/ 48 w 60"/>
                <a:gd name="T15" fmla="*/ 36 h 74"/>
                <a:gd name="T16" fmla="*/ 55 w 60"/>
                <a:gd name="T17" fmla="*/ 19 h 74"/>
                <a:gd name="T18" fmla="*/ 58 w 60"/>
                <a:gd name="T19" fmla="*/ 10 h 74"/>
                <a:gd name="T20" fmla="*/ 59 w 60"/>
                <a:gd name="T21" fmla="*/ 1 h 74"/>
                <a:gd name="T22" fmla="*/ 59 w 60"/>
                <a:gd name="T23" fmla="*/ 1 h 74"/>
                <a:gd name="T24" fmla="*/ 52 w 60"/>
                <a:gd name="T25" fmla="*/ 0 h 74"/>
                <a:gd name="T26" fmla="*/ 48 w 60"/>
                <a:gd name="T27" fmla="*/ 1 h 74"/>
                <a:gd name="T28" fmla="*/ 44 w 60"/>
                <a:gd name="T29" fmla="*/ 2 h 74"/>
                <a:gd name="T30" fmla="*/ 42 w 60"/>
                <a:gd name="T31" fmla="*/ 8 h 74"/>
                <a:gd name="T32" fmla="*/ 39 w 60"/>
                <a:gd name="T33" fmla="*/ 17 h 74"/>
                <a:gd name="T34" fmla="*/ 27 w 60"/>
                <a:gd name="T35" fmla="*/ 13 h 74"/>
                <a:gd name="T36" fmla="*/ 18 w 60"/>
                <a:gd name="T37" fmla="*/ 13 h 74"/>
                <a:gd name="T38" fmla="*/ 17 w 60"/>
                <a:gd name="T39" fmla="*/ 21 h 74"/>
                <a:gd name="T40" fmla="*/ 25 w 60"/>
                <a:gd name="T41" fmla="*/ 21 h 74"/>
                <a:gd name="T42" fmla="*/ 24 w 60"/>
                <a:gd name="T43" fmla="*/ 28 h 74"/>
                <a:gd name="T44" fmla="*/ 26 w 60"/>
                <a:gd name="T45" fmla="*/ 35 h 74"/>
                <a:gd name="T46" fmla="*/ 28 w 60"/>
                <a:gd name="T47" fmla="*/ 44 h 74"/>
                <a:gd name="T48" fmla="*/ 25 w 60"/>
                <a:gd name="T49" fmla="*/ 54 h 74"/>
                <a:gd name="T50" fmla="*/ 19 w 60"/>
                <a:gd name="T51" fmla="*/ 53 h 74"/>
                <a:gd name="T52" fmla="*/ 14 w 60"/>
                <a:gd name="T53" fmla="*/ 47 h 74"/>
                <a:gd name="T54" fmla="*/ 10 w 60"/>
                <a:gd name="T55" fmla="*/ 52 h 74"/>
                <a:gd name="T56" fmla="*/ 5 w 60"/>
                <a:gd name="T57" fmla="*/ 56 h 74"/>
                <a:gd name="T58" fmla="*/ 4 w 60"/>
                <a:gd name="T59" fmla="*/ 62 h 74"/>
                <a:gd name="T60" fmla="*/ 0 w 60"/>
                <a:gd name="T61" fmla="*/ 65 h 74"/>
                <a:gd name="T62" fmla="*/ 1 w 60"/>
                <a:gd name="T63" fmla="*/ 66 h 74"/>
                <a:gd name="T64" fmla="*/ 8 w 60"/>
                <a:gd name="T65" fmla="*/ 74 h 74"/>
                <a:gd name="T66" fmla="*/ 16 w 60"/>
                <a:gd name="T67" fmla="*/ 7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74">
                  <a:moveTo>
                    <a:pt x="16" y="70"/>
                  </a:moveTo>
                  <a:cubicBezTo>
                    <a:pt x="18" y="71"/>
                    <a:pt x="19" y="73"/>
                    <a:pt x="22" y="71"/>
                  </a:cubicBezTo>
                  <a:cubicBezTo>
                    <a:pt x="25" y="68"/>
                    <a:pt x="29" y="69"/>
                    <a:pt x="29" y="71"/>
                  </a:cubicBezTo>
                  <a:cubicBezTo>
                    <a:pt x="29" y="74"/>
                    <a:pt x="30" y="73"/>
                    <a:pt x="32" y="71"/>
                  </a:cubicBezTo>
                  <a:cubicBezTo>
                    <a:pt x="35" y="68"/>
                    <a:pt x="38" y="71"/>
                    <a:pt x="38" y="66"/>
                  </a:cubicBezTo>
                  <a:cubicBezTo>
                    <a:pt x="38" y="61"/>
                    <a:pt x="41" y="66"/>
                    <a:pt x="41" y="60"/>
                  </a:cubicBezTo>
                  <a:cubicBezTo>
                    <a:pt x="41" y="54"/>
                    <a:pt x="41" y="48"/>
                    <a:pt x="41" y="46"/>
                  </a:cubicBezTo>
                  <a:cubicBezTo>
                    <a:pt x="41" y="43"/>
                    <a:pt x="48" y="41"/>
                    <a:pt x="48" y="36"/>
                  </a:cubicBezTo>
                  <a:cubicBezTo>
                    <a:pt x="48" y="32"/>
                    <a:pt x="55" y="24"/>
                    <a:pt x="55" y="19"/>
                  </a:cubicBezTo>
                  <a:cubicBezTo>
                    <a:pt x="55" y="13"/>
                    <a:pt x="56" y="12"/>
                    <a:pt x="58" y="10"/>
                  </a:cubicBezTo>
                  <a:cubicBezTo>
                    <a:pt x="59" y="8"/>
                    <a:pt x="60" y="4"/>
                    <a:pt x="59" y="1"/>
                  </a:cubicBezTo>
                  <a:cubicBezTo>
                    <a:pt x="59" y="1"/>
                    <a:pt x="59" y="1"/>
                    <a:pt x="59" y="1"/>
                  </a:cubicBezTo>
                  <a:cubicBezTo>
                    <a:pt x="52" y="0"/>
                    <a:pt x="52" y="0"/>
                    <a:pt x="52" y="0"/>
                  </a:cubicBezTo>
                  <a:cubicBezTo>
                    <a:pt x="48" y="1"/>
                    <a:pt x="48" y="1"/>
                    <a:pt x="48" y="1"/>
                  </a:cubicBezTo>
                  <a:cubicBezTo>
                    <a:pt x="44" y="2"/>
                    <a:pt x="44" y="2"/>
                    <a:pt x="44" y="2"/>
                  </a:cubicBezTo>
                  <a:cubicBezTo>
                    <a:pt x="44" y="2"/>
                    <a:pt x="44" y="6"/>
                    <a:pt x="42" y="8"/>
                  </a:cubicBezTo>
                  <a:cubicBezTo>
                    <a:pt x="40" y="11"/>
                    <a:pt x="39" y="17"/>
                    <a:pt x="39" y="17"/>
                  </a:cubicBezTo>
                  <a:cubicBezTo>
                    <a:pt x="39" y="17"/>
                    <a:pt x="30" y="12"/>
                    <a:pt x="27" y="13"/>
                  </a:cubicBezTo>
                  <a:cubicBezTo>
                    <a:pt x="26" y="13"/>
                    <a:pt x="22" y="13"/>
                    <a:pt x="18" y="13"/>
                  </a:cubicBezTo>
                  <a:cubicBezTo>
                    <a:pt x="17" y="16"/>
                    <a:pt x="17" y="20"/>
                    <a:pt x="17" y="21"/>
                  </a:cubicBezTo>
                  <a:cubicBezTo>
                    <a:pt x="17" y="23"/>
                    <a:pt x="22" y="19"/>
                    <a:pt x="25" y="21"/>
                  </a:cubicBezTo>
                  <a:cubicBezTo>
                    <a:pt x="28" y="23"/>
                    <a:pt x="27" y="26"/>
                    <a:pt x="24" y="28"/>
                  </a:cubicBezTo>
                  <a:cubicBezTo>
                    <a:pt x="21" y="30"/>
                    <a:pt x="23" y="33"/>
                    <a:pt x="26" y="35"/>
                  </a:cubicBezTo>
                  <a:cubicBezTo>
                    <a:pt x="28" y="36"/>
                    <a:pt x="28" y="39"/>
                    <a:pt x="28" y="44"/>
                  </a:cubicBezTo>
                  <a:cubicBezTo>
                    <a:pt x="28" y="48"/>
                    <a:pt x="28" y="53"/>
                    <a:pt x="25" y="54"/>
                  </a:cubicBezTo>
                  <a:cubicBezTo>
                    <a:pt x="22" y="54"/>
                    <a:pt x="21" y="52"/>
                    <a:pt x="19" y="53"/>
                  </a:cubicBezTo>
                  <a:cubicBezTo>
                    <a:pt x="17" y="53"/>
                    <a:pt x="16" y="47"/>
                    <a:pt x="14" y="47"/>
                  </a:cubicBezTo>
                  <a:cubicBezTo>
                    <a:pt x="12" y="47"/>
                    <a:pt x="13" y="52"/>
                    <a:pt x="10" y="52"/>
                  </a:cubicBezTo>
                  <a:cubicBezTo>
                    <a:pt x="8" y="52"/>
                    <a:pt x="4" y="51"/>
                    <a:pt x="5" y="56"/>
                  </a:cubicBezTo>
                  <a:cubicBezTo>
                    <a:pt x="7" y="60"/>
                    <a:pt x="8" y="62"/>
                    <a:pt x="4" y="62"/>
                  </a:cubicBezTo>
                  <a:cubicBezTo>
                    <a:pt x="2" y="62"/>
                    <a:pt x="1" y="64"/>
                    <a:pt x="0" y="65"/>
                  </a:cubicBezTo>
                  <a:cubicBezTo>
                    <a:pt x="0" y="65"/>
                    <a:pt x="1" y="65"/>
                    <a:pt x="1" y="66"/>
                  </a:cubicBezTo>
                  <a:cubicBezTo>
                    <a:pt x="5" y="68"/>
                    <a:pt x="7" y="71"/>
                    <a:pt x="8" y="74"/>
                  </a:cubicBezTo>
                  <a:cubicBezTo>
                    <a:pt x="12" y="72"/>
                    <a:pt x="15" y="70"/>
                    <a:pt x="16" y="7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9" name="Freeform 42"/>
            <p:cNvSpPr>
              <a:spLocks/>
            </p:cNvSpPr>
            <p:nvPr/>
          </p:nvSpPr>
          <p:spPr bwMode="auto">
            <a:xfrm>
              <a:off x="6414168" y="3490333"/>
              <a:ext cx="502934" cy="624068"/>
            </a:xfrm>
            <a:custGeom>
              <a:avLst/>
              <a:gdLst>
                <a:gd name="T0" fmla="*/ 105 w 139"/>
                <a:gd name="T1" fmla="*/ 9 h 172"/>
                <a:gd name="T2" fmla="*/ 95 w 139"/>
                <a:gd name="T3" fmla="*/ 11 h 172"/>
                <a:gd name="T4" fmla="*/ 80 w 139"/>
                <a:gd name="T5" fmla="*/ 9 h 172"/>
                <a:gd name="T6" fmla="*/ 26 w 139"/>
                <a:gd name="T7" fmla="*/ 11 h 172"/>
                <a:gd name="T8" fmla="*/ 18 w 139"/>
                <a:gd name="T9" fmla="*/ 29 h 172"/>
                <a:gd name="T10" fmla="*/ 17 w 139"/>
                <a:gd name="T11" fmla="*/ 65 h 172"/>
                <a:gd name="T12" fmla="*/ 7 w 139"/>
                <a:gd name="T13" fmla="*/ 75 h 172"/>
                <a:gd name="T14" fmla="*/ 3 w 139"/>
                <a:gd name="T15" fmla="*/ 88 h 172"/>
                <a:gd name="T16" fmla="*/ 5 w 139"/>
                <a:gd name="T17" fmla="*/ 98 h 172"/>
                <a:gd name="T18" fmla="*/ 8 w 139"/>
                <a:gd name="T19" fmla="*/ 107 h 172"/>
                <a:gd name="T20" fmla="*/ 15 w 139"/>
                <a:gd name="T21" fmla="*/ 123 h 172"/>
                <a:gd name="T22" fmla="*/ 18 w 139"/>
                <a:gd name="T23" fmla="*/ 127 h 172"/>
                <a:gd name="T24" fmla="*/ 26 w 139"/>
                <a:gd name="T25" fmla="*/ 132 h 172"/>
                <a:gd name="T26" fmla="*/ 34 w 139"/>
                <a:gd name="T27" fmla="*/ 142 h 172"/>
                <a:gd name="T28" fmla="*/ 43 w 139"/>
                <a:gd name="T29" fmla="*/ 152 h 172"/>
                <a:gd name="T30" fmla="*/ 47 w 139"/>
                <a:gd name="T31" fmla="*/ 159 h 172"/>
                <a:gd name="T32" fmla="*/ 56 w 139"/>
                <a:gd name="T33" fmla="*/ 163 h 172"/>
                <a:gd name="T34" fmla="*/ 65 w 139"/>
                <a:gd name="T35" fmla="*/ 163 h 172"/>
                <a:gd name="T36" fmla="*/ 81 w 139"/>
                <a:gd name="T37" fmla="*/ 169 h 172"/>
                <a:gd name="T38" fmla="*/ 92 w 139"/>
                <a:gd name="T39" fmla="*/ 169 h 172"/>
                <a:gd name="T40" fmla="*/ 100 w 139"/>
                <a:gd name="T41" fmla="*/ 166 h 172"/>
                <a:gd name="T42" fmla="*/ 108 w 139"/>
                <a:gd name="T43" fmla="*/ 160 h 172"/>
                <a:gd name="T44" fmla="*/ 115 w 139"/>
                <a:gd name="T45" fmla="*/ 162 h 172"/>
                <a:gd name="T46" fmla="*/ 108 w 139"/>
                <a:gd name="T47" fmla="*/ 148 h 172"/>
                <a:gd name="T48" fmla="*/ 93 w 139"/>
                <a:gd name="T49" fmla="*/ 135 h 172"/>
                <a:gd name="T50" fmla="*/ 101 w 139"/>
                <a:gd name="T51" fmla="*/ 128 h 172"/>
                <a:gd name="T52" fmla="*/ 105 w 139"/>
                <a:gd name="T53" fmla="*/ 111 h 172"/>
                <a:gd name="T54" fmla="*/ 111 w 139"/>
                <a:gd name="T55" fmla="*/ 99 h 172"/>
                <a:gd name="T56" fmla="*/ 120 w 139"/>
                <a:gd name="T57" fmla="*/ 89 h 172"/>
                <a:gd name="T58" fmla="*/ 123 w 139"/>
                <a:gd name="T59" fmla="*/ 67 h 172"/>
                <a:gd name="T60" fmla="*/ 131 w 139"/>
                <a:gd name="T61" fmla="*/ 54 h 172"/>
                <a:gd name="T62" fmla="*/ 134 w 139"/>
                <a:gd name="T63" fmla="*/ 42 h 172"/>
                <a:gd name="T64" fmla="*/ 127 w 139"/>
                <a:gd name="T65" fmla="*/ 15 h 172"/>
                <a:gd name="T66" fmla="*/ 115 w 139"/>
                <a:gd name="T67" fmla="*/ 0 h 172"/>
                <a:gd name="T68" fmla="*/ 110 w 139"/>
                <a:gd name="T69" fmla="*/ 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9" h="172">
                  <a:moveTo>
                    <a:pt x="110" y="3"/>
                  </a:moveTo>
                  <a:cubicBezTo>
                    <a:pt x="108" y="3"/>
                    <a:pt x="109" y="9"/>
                    <a:pt x="105" y="9"/>
                  </a:cubicBezTo>
                  <a:cubicBezTo>
                    <a:pt x="101" y="9"/>
                    <a:pt x="102" y="13"/>
                    <a:pt x="100" y="13"/>
                  </a:cubicBezTo>
                  <a:cubicBezTo>
                    <a:pt x="97" y="13"/>
                    <a:pt x="95" y="11"/>
                    <a:pt x="95" y="11"/>
                  </a:cubicBezTo>
                  <a:cubicBezTo>
                    <a:pt x="84" y="11"/>
                    <a:pt x="84" y="11"/>
                    <a:pt x="84" y="11"/>
                  </a:cubicBezTo>
                  <a:cubicBezTo>
                    <a:pt x="84" y="11"/>
                    <a:pt x="82" y="8"/>
                    <a:pt x="80" y="9"/>
                  </a:cubicBezTo>
                  <a:cubicBezTo>
                    <a:pt x="79" y="10"/>
                    <a:pt x="77" y="11"/>
                    <a:pt x="77" y="11"/>
                  </a:cubicBezTo>
                  <a:cubicBezTo>
                    <a:pt x="26" y="11"/>
                    <a:pt x="26" y="11"/>
                    <a:pt x="26" y="11"/>
                  </a:cubicBezTo>
                  <a:cubicBezTo>
                    <a:pt x="26" y="22"/>
                    <a:pt x="26" y="29"/>
                    <a:pt x="26" y="29"/>
                  </a:cubicBezTo>
                  <a:cubicBezTo>
                    <a:pt x="18" y="29"/>
                    <a:pt x="18" y="29"/>
                    <a:pt x="18" y="29"/>
                  </a:cubicBezTo>
                  <a:cubicBezTo>
                    <a:pt x="18" y="56"/>
                    <a:pt x="18" y="56"/>
                    <a:pt x="18" y="56"/>
                  </a:cubicBezTo>
                  <a:cubicBezTo>
                    <a:pt x="18" y="56"/>
                    <a:pt x="19" y="65"/>
                    <a:pt x="17" y="65"/>
                  </a:cubicBezTo>
                  <a:cubicBezTo>
                    <a:pt x="16" y="66"/>
                    <a:pt x="10" y="67"/>
                    <a:pt x="10" y="70"/>
                  </a:cubicBezTo>
                  <a:cubicBezTo>
                    <a:pt x="10" y="73"/>
                    <a:pt x="9" y="75"/>
                    <a:pt x="7" y="75"/>
                  </a:cubicBezTo>
                  <a:cubicBezTo>
                    <a:pt x="4" y="76"/>
                    <a:pt x="7" y="81"/>
                    <a:pt x="3" y="81"/>
                  </a:cubicBezTo>
                  <a:cubicBezTo>
                    <a:pt x="0" y="81"/>
                    <a:pt x="5" y="85"/>
                    <a:pt x="3" y="88"/>
                  </a:cubicBezTo>
                  <a:cubicBezTo>
                    <a:pt x="1" y="90"/>
                    <a:pt x="1" y="92"/>
                    <a:pt x="4" y="92"/>
                  </a:cubicBezTo>
                  <a:cubicBezTo>
                    <a:pt x="6" y="92"/>
                    <a:pt x="5" y="95"/>
                    <a:pt x="5" y="98"/>
                  </a:cubicBezTo>
                  <a:cubicBezTo>
                    <a:pt x="5" y="102"/>
                    <a:pt x="9" y="104"/>
                    <a:pt x="9" y="104"/>
                  </a:cubicBezTo>
                  <a:cubicBezTo>
                    <a:pt x="8" y="107"/>
                    <a:pt x="8" y="107"/>
                    <a:pt x="8" y="107"/>
                  </a:cubicBezTo>
                  <a:cubicBezTo>
                    <a:pt x="8" y="107"/>
                    <a:pt x="14" y="114"/>
                    <a:pt x="15" y="116"/>
                  </a:cubicBezTo>
                  <a:cubicBezTo>
                    <a:pt x="15" y="117"/>
                    <a:pt x="18" y="121"/>
                    <a:pt x="15" y="123"/>
                  </a:cubicBezTo>
                  <a:cubicBezTo>
                    <a:pt x="12" y="124"/>
                    <a:pt x="14" y="126"/>
                    <a:pt x="14" y="126"/>
                  </a:cubicBezTo>
                  <a:cubicBezTo>
                    <a:pt x="18" y="127"/>
                    <a:pt x="18" y="127"/>
                    <a:pt x="18" y="127"/>
                  </a:cubicBezTo>
                  <a:cubicBezTo>
                    <a:pt x="19" y="129"/>
                    <a:pt x="19" y="129"/>
                    <a:pt x="19" y="129"/>
                  </a:cubicBezTo>
                  <a:cubicBezTo>
                    <a:pt x="19" y="129"/>
                    <a:pt x="23" y="129"/>
                    <a:pt x="26" y="132"/>
                  </a:cubicBezTo>
                  <a:cubicBezTo>
                    <a:pt x="28" y="135"/>
                    <a:pt x="29" y="136"/>
                    <a:pt x="29" y="137"/>
                  </a:cubicBezTo>
                  <a:cubicBezTo>
                    <a:pt x="29" y="139"/>
                    <a:pt x="31" y="139"/>
                    <a:pt x="34" y="142"/>
                  </a:cubicBezTo>
                  <a:cubicBezTo>
                    <a:pt x="37" y="145"/>
                    <a:pt x="37" y="146"/>
                    <a:pt x="37" y="148"/>
                  </a:cubicBezTo>
                  <a:cubicBezTo>
                    <a:pt x="37" y="149"/>
                    <a:pt x="43" y="152"/>
                    <a:pt x="43" y="152"/>
                  </a:cubicBezTo>
                  <a:cubicBezTo>
                    <a:pt x="45" y="157"/>
                    <a:pt x="45" y="157"/>
                    <a:pt x="45" y="157"/>
                  </a:cubicBezTo>
                  <a:cubicBezTo>
                    <a:pt x="46" y="157"/>
                    <a:pt x="47" y="158"/>
                    <a:pt x="47" y="159"/>
                  </a:cubicBezTo>
                  <a:cubicBezTo>
                    <a:pt x="48" y="162"/>
                    <a:pt x="51" y="163"/>
                    <a:pt x="51" y="163"/>
                  </a:cubicBezTo>
                  <a:cubicBezTo>
                    <a:pt x="51" y="163"/>
                    <a:pt x="54" y="165"/>
                    <a:pt x="56" y="163"/>
                  </a:cubicBezTo>
                  <a:cubicBezTo>
                    <a:pt x="58" y="161"/>
                    <a:pt x="61" y="164"/>
                    <a:pt x="61" y="164"/>
                  </a:cubicBezTo>
                  <a:cubicBezTo>
                    <a:pt x="61" y="164"/>
                    <a:pt x="63" y="162"/>
                    <a:pt x="65" y="163"/>
                  </a:cubicBezTo>
                  <a:cubicBezTo>
                    <a:pt x="66" y="163"/>
                    <a:pt x="71" y="167"/>
                    <a:pt x="75" y="171"/>
                  </a:cubicBezTo>
                  <a:cubicBezTo>
                    <a:pt x="75" y="171"/>
                    <a:pt x="79" y="169"/>
                    <a:pt x="81" y="169"/>
                  </a:cubicBezTo>
                  <a:cubicBezTo>
                    <a:pt x="83" y="169"/>
                    <a:pt x="85" y="172"/>
                    <a:pt x="86" y="171"/>
                  </a:cubicBezTo>
                  <a:cubicBezTo>
                    <a:pt x="87" y="170"/>
                    <a:pt x="91" y="168"/>
                    <a:pt x="92" y="169"/>
                  </a:cubicBezTo>
                  <a:cubicBezTo>
                    <a:pt x="94" y="170"/>
                    <a:pt x="97" y="170"/>
                    <a:pt x="98" y="168"/>
                  </a:cubicBezTo>
                  <a:cubicBezTo>
                    <a:pt x="98" y="168"/>
                    <a:pt x="99" y="167"/>
                    <a:pt x="100" y="166"/>
                  </a:cubicBezTo>
                  <a:cubicBezTo>
                    <a:pt x="101" y="165"/>
                    <a:pt x="101" y="165"/>
                    <a:pt x="102" y="164"/>
                  </a:cubicBezTo>
                  <a:cubicBezTo>
                    <a:pt x="102" y="163"/>
                    <a:pt x="106" y="160"/>
                    <a:pt x="108" y="160"/>
                  </a:cubicBezTo>
                  <a:cubicBezTo>
                    <a:pt x="110" y="160"/>
                    <a:pt x="112" y="159"/>
                    <a:pt x="113" y="160"/>
                  </a:cubicBezTo>
                  <a:cubicBezTo>
                    <a:pt x="114" y="161"/>
                    <a:pt x="115" y="161"/>
                    <a:pt x="115" y="162"/>
                  </a:cubicBezTo>
                  <a:cubicBezTo>
                    <a:pt x="116" y="157"/>
                    <a:pt x="117" y="154"/>
                    <a:pt x="116" y="154"/>
                  </a:cubicBezTo>
                  <a:cubicBezTo>
                    <a:pt x="113" y="154"/>
                    <a:pt x="109" y="152"/>
                    <a:pt x="108" y="148"/>
                  </a:cubicBezTo>
                  <a:cubicBezTo>
                    <a:pt x="106" y="144"/>
                    <a:pt x="101" y="141"/>
                    <a:pt x="100" y="139"/>
                  </a:cubicBezTo>
                  <a:cubicBezTo>
                    <a:pt x="99" y="136"/>
                    <a:pt x="94" y="137"/>
                    <a:pt x="93" y="135"/>
                  </a:cubicBezTo>
                  <a:cubicBezTo>
                    <a:pt x="92" y="132"/>
                    <a:pt x="94" y="132"/>
                    <a:pt x="94" y="130"/>
                  </a:cubicBezTo>
                  <a:cubicBezTo>
                    <a:pt x="94" y="127"/>
                    <a:pt x="100" y="129"/>
                    <a:pt x="101" y="128"/>
                  </a:cubicBezTo>
                  <a:cubicBezTo>
                    <a:pt x="101" y="128"/>
                    <a:pt x="102" y="122"/>
                    <a:pt x="102" y="119"/>
                  </a:cubicBezTo>
                  <a:cubicBezTo>
                    <a:pt x="102" y="116"/>
                    <a:pt x="106" y="113"/>
                    <a:pt x="105" y="111"/>
                  </a:cubicBezTo>
                  <a:cubicBezTo>
                    <a:pt x="103" y="110"/>
                    <a:pt x="106" y="109"/>
                    <a:pt x="108" y="107"/>
                  </a:cubicBezTo>
                  <a:cubicBezTo>
                    <a:pt x="110" y="106"/>
                    <a:pt x="109" y="101"/>
                    <a:pt x="111" y="99"/>
                  </a:cubicBezTo>
                  <a:cubicBezTo>
                    <a:pt x="113" y="97"/>
                    <a:pt x="114" y="93"/>
                    <a:pt x="116" y="93"/>
                  </a:cubicBezTo>
                  <a:cubicBezTo>
                    <a:pt x="118" y="93"/>
                    <a:pt x="120" y="91"/>
                    <a:pt x="120" y="89"/>
                  </a:cubicBezTo>
                  <a:cubicBezTo>
                    <a:pt x="120" y="87"/>
                    <a:pt x="123" y="82"/>
                    <a:pt x="123" y="79"/>
                  </a:cubicBezTo>
                  <a:cubicBezTo>
                    <a:pt x="122" y="75"/>
                    <a:pt x="121" y="71"/>
                    <a:pt x="123" y="67"/>
                  </a:cubicBezTo>
                  <a:cubicBezTo>
                    <a:pt x="126" y="64"/>
                    <a:pt x="127" y="62"/>
                    <a:pt x="126" y="59"/>
                  </a:cubicBezTo>
                  <a:cubicBezTo>
                    <a:pt x="126" y="56"/>
                    <a:pt x="130" y="56"/>
                    <a:pt x="131" y="54"/>
                  </a:cubicBezTo>
                  <a:cubicBezTo>
                    <a:pt x="132" y="53"/>
                    <a:pt x="136" y="52"/>
                    <a:pt x="139" y="47"/>
                  </a:cubicBezTo>
                  <a:cubicBezTo>
                    <a:pt x="137" y="45"/>
                    <a:pt x="135" y="43"/>
                    <a:pt x="134" y="42"/>
                  </a:cubicBezTo>
                  <a:cubicBezTo>
                    <a:pt x="131" y="41"/>
                    <a:pt x="129" y="35"/>
                    <a:pt x="129" y="29"/>
                  </a:cubicBezTo>
                  <a:cubicBezTo>
                    <a:pt x="129" y="22"/>
                    <a:pt x="127" y="17"/>
                    <a:pt x="127" y="15"/>
                  </a:cubicBezTo>
                  <a:cubicBezTo>
                    <a:pt x="127" y="13"/>
                    <a:pt x="124" y="8"/>
                    <a:pt x="120" y="6"/>
                  </a:cubicBezTo>
                  <a:cubicBezTo>
                    <a:pt x="117" y="5"/>
                    <a:pt x="115" y="2"/>
                    <a:pt x="115" y="0"/>
                  </a:cubicBezTo>
                  <a:cubicBezTo>
                    <a:pt x="115" y="0"/>
                    <a:pt x="115" y="0"/>
                    <a:pt x="115" y="0"/>
                  </a:cubicBezTo>
                  <a:cubicBezTo>
                    <a:pt x="112" y="4"/>
                    <a:pt x="113" y="3"/>
                    <a:pt x="110" y="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0" name="Freeform 43"/>
            <p:cNvSpPr>
              <a:spLocks/>
            </p:cNvSpPr>
            <p:nvPr/>
          </p:nvSpPr>
          <p:spPr bwMode="auto">
            <a:xfrm>
              <a:off x="7015235" y="3827667"/>
              <a:ext cx="58266" cy="58266"/>
            </a:xfrm>
            <a:custGeom>
              <a:avLst/>
              <a:gdLst>
                <a:gd name="T0" fmla="*/ 5 w 16"/>
                <a:gd name="T1" fmla="*/ 2 h 16"/>
                <a:gd name="T2" fmla="*/ 1 w 16"/>
                <a:gd name="T3" fmla="*/ 8 h 16"/>
                <a:gd name="T4" fmla="*/ 1 w 16"/>
                <a:gd name="T5" fmla="*/ 15 h 16"/>
                <a:gd name="T6" fmla="*/ 6 w 16"/>
                <a:gd name="T7" fmla="*/ 15 h 16"/>
                <a:gd name="T8" fmla="*/ 10 w 16"/>
                <a:gd name="T9" fmla="*/ 16 h 16"/>
                <a:gd name="T10" fmla="*/ 13 w 16"/>
                <a:gd name="T11" fmla="*/ 12 h 16"/>
                <a:gd name="T12" fmla="*/ 9 w 16"/>
                <a:gd name="T13" fmla="*/ 10 h 16"/>
                <a:gd name="T14" fmla="*/ 14 w 16"/>
                <a:gd name="T15" fmla="*/ 6 h 16"/>
                <a:gd name="T16" fmla="*/ 13 w 16"/>
                <a:gd name="T17" fmla="*/ 1 h 16"/>
                <a:gd name="T18" fmla="*/ 12 w 16"/>
                <a:gd name="T19" fmla="*/ 0 h 16"/>
                <a:gd name="T20" fmla="*/ 9 w 16"/>
                <a:gd name="T21" fmla="*/ 2 h 16"/>
                <a:gd name="T22" fmla="*/ 5 w 16"/>
                <a:gd name="T2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5" y="2"/>
                  </a:moveTo>
                  <a:cubicBezTo>
                    <a:pt x="5" y="3"/>
                    <a:pt x="3" y="6"/>
                    <a:pt x="1" y="8"/>
                  </a:cubicBezTo>
                  <a:cubicBezTo>
                    <a:pt x="0" y="10"/>
                    <a:pt x="1" y="14"/>
                    <a:pt x="1" y="15"/>
                  </a:cubicBezTo>
                  <a:cubicBezTo>
                    <a:pt x="2" y="16"/>
                    <a:pt x="4" y="16"/>
                    <a:pt x="6" y="15"/>
                  </a:cubicBezTo>
                  <a:cubicBezTo>
                    <a:pt x="7" y="14"/>
                    <a:pt x="8" y="14"/>
                    <a:pt x="10" y="16"/>
                  </a:cubicBezTo>
                  <a:cubicBezTo>
                    <a:pt x="11" y="15"/>
                    <a:pt x="12" y="13"/>
                    <a:pt x="13" y="12"/>
                  </a:cubicBezTo>
                  <a:cubicBezTo>
                    <a:pt x="11" y="11"/>
                    <a:pt x="9" y="11"/>
                    <a:pt x="9" y="10"/>
                  </a:cubicBezTo>
                  <a:cubicBezTo>
                    <a:pt x="8" y="9"/>
                    <a:pt x="11" y="7"/>
                    <a:pt x="14" y="6"/>
                  </a:cubicBezTo>
                  <a:cubicBezTo>
                    <a:pt x="16" y="6"/>
                    <a:pt x="15" y="3"/>
                    <a:pt x="13" y="1"/>
                  </a:cubicBezTo>
                  <a:cubicBezTo>
                    <a:pt x="13" y="1"/>
                    <a:pt x="12" y="1"/>
                    <a:pt x="12" y="0"/>
                  </a:cubicBezTo>
                  <a:cubicBezTo>
                    <a:pt x="11" y="1"/>
                    <a:pt x="10" y="1"/>
                    <a:pt x="9" y="2"/>
                  </a:cubicBezTo>
                  <a:cubicBezTo>
                    <a:pt x="9" y="3"/>
                    <a:pt x="7" y="2"/>
                    <a:pt x="5" y="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1" name="Freeform 44"/>
            <p:cNvSpPr>
              <a:spLocks/>
            </p:cNvSpPr>
            <p:nvPr/>
          </p:nvSpPr>
          <p:spPr bwMode="auto">
            <a:xfrm>
              <a:off x="6852702" y="3660533"/>
              <a:ext cx="205468" cy="177868"/>
            </a:xfrm>
            <a:custGeom>
              <a:avLst/>
              <a:gdLst>
                <a:gd name="T0" fmla="*/ 10 w 57"/>
                <a:gd name="T1" fmla="*/ 7 h 49"/>
                <a:gd name="T2" fmla="*/ 5 w 57"/>
                <a:gd name="T3" fmla="*/ 12 h 49"/>
                <a:gd name="T4" fmla="*/ 2 w 57"/>
                <a:gd name="T5" fmla="*/ 20 h 49"/>
                <a:gd name="T6" fmla="*/ 2 w 57"/>
                <a:gd name="T7" fmla="*/ 32 h 49"/>
                <a:gd name="T8" fmla="*/ 9 w 57"/>
                <a:gd name="T9" fmla="*/ 32 h 49"/>
                <a:gd name="T10" fmla="*/ 11 w 57"/>
                <a:gd name="T11" fmla="*/ 30 h 49"/>
                <a:gd name="T12" fmla="*/ 15 w 57"/>
                <a:gd name="T13" fmla="*/ 28 h 49"/>
                <a:gd name="T14" fmla="*/ 21 w 57"/>
                <a:gd name="T15" fmla="*/ 31 h 49"/>
                <a:gd name="T16" fmla="*/ 24 w 57"/>
                <a:gd name="T17" fmla="*/ 31 h 49"/>
                <a:gd name="T18" fmla="*/ 33 w 57"/>
                <a:gd name="T19" fmla="*/ 31 h 49"/>
                <a:gd name="T20" fmla="*/ 51 w 57"/>
                <a:gd name="T21" fmla="*/ 48 h 49"/>
                <a:gd name="T22" fmla="*/ 50 w 57"/>
                <a:gd name="T23" fmla="*/ 48 h 49"/>
                <a:gd name="T24" fmla="*/ 54 w 57"/>
                <a:gd name="T25" fmla="*/ 48 h 49"/>
                <a:gd name="T26" fmla="*/ 57 w 57"/>
                <a:gd name="T27" fmla="*/ 46 h 49"/>
                <a:gd name="T28" fmla="*/ 48 w 57"/>
                <a:gd name="T29" fmla="*/ 36 h 49"/>
                <a:gd name="T30" fmla="*/ 34 w 57"/>
                <a:gd name="T31" fmla="*/ 27 h 49"/>
                <a:gd name="T32" fmla="*/ 29 w 57"/>
                <a:gd name="T33" fmla="*/ 22 h 49"/>
                <a:gd name="T34" fmla="*/ 23 w 57"/>
                <a:gd name="T35" fmla="*/ 9 h 49"/>
                <a:gd name="T36" fmla="*/ 18 w 57"/>
                <a:gd name="T37" fmla="*/ 0 h 49"/>
                <a:gd name="T38" fmla="*/ 10 w 57"/>
                <a:gd name="T39" fmla="*/ 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49">
                  <a:moveTo>
                    <a:pt x="10" y="7"/>
                  </a:moveTo>
                  <a:cubicBezTo>
                    <a:pt x="9" y="9"/>
                    <a:pt x="5" y="9"/>
                    <a:pt x="5" y="12"/>
                  </a:cubicBezTo>
                  <a:cubicBezTo>
                    <a:pt x="6" y="15"/>
                    <a:pt x="5" y="17"/>
                    <a:pt x="2" y="20"/>
                  </a:cubicBezTo>
                  <a:cubicBezTo>
                    <a:pt x="0" y="24"/>
                    <a:pt x="1" y="28"/>
                    <a:pt x="2" y="32"/>
                  </a:cubicBezTo>
                  <a:cubicBezTo>
                    <a:pt x="5" y="32"/>
                    <a:pt x="8" y="32"/>
                    <a:pt x="9" y="32"/>
                  </a:cubicBezTo>
                  <a:cubicBezTo>
                    <a:pt x="10" y="33"/>
                    <a:pt x="11" y="32"/>
                    <a:pt x="11" y="30"/>
                  </a:cubicBezTo>
                  <a:cubicBezTo>
                    <a:pt x="12" y="27"/>
                    <a:pt x="14" y="27"/>
                    <a:pt x="15" y="28"/>
                  </a:cubicBezTo>
                  <a:cubicBezTo>
                    <a:pt x="17" y="30"/>
                    <a:pt x="18" y="32"/>
                    <a:pt x="21" y="31"/>
                  </a:cubicBezTo>
                  <a:cubicBezTo>
                    <a:pt x="23" y="29"/>
                    <a:pt x="23" y="30"/>
                    <a:pt x="24" y="31"/>
                  </a:cubicBezTo>
                  <a:cubicBezTo>
                    <a:pt x="26" y="31"/>
                    <a:pt x="31" y="30"/>
                    <a:pt x="33" y="31"/>
                  </a:cubicBezTo>
                  <a:cubicBezTo>
                    <a:pt x="35" y="31"/>
                    <a:pt x="51" y="48"/>
                    <a:pt x="51" y="48"/>
                  </a:cubicBezTo>
                  <a:cubicBezTo>
                    <a:pt x="51" y="48"/>
                    <a:pt x="51" y="48"/>
                    <a:pt x="50" y="48"/>
                  </a:cubicBezTo>
                  <a:cubicBezTo>
                    <a:pt x="52" y="48"/>
                    <a:pt x="54" y="49"/>
                    <a:pt x="54" y="48"/>
                  </a:cubicBezTo>
                  <a:cubicBezTo>
                    <a:pt x="55" y="47"/>
                    <a:pt x="56" y="47"/>
                    <a:pt x="57" y="46"/>
                  </a:cubicBezTo>
                  <a:cubicBezTo>
                    <a:pt x="55" y="44"/>
                    <a:pt x="52" y="41"/>
                    <a:pt x="48" y="36"/>
                  </a:cubicBezTo>
                  <a:cubicBezTo>
                    <a:pt x="43" y="30"/>
                    <a:pt x="37" y="27"/>
                    <a:pt x="34" y="27"/>
                  </a:cubicBezTo>
                  <a:cubicBezTo>
                    <a:pt x="31" y="27"/>
                    <a:pt x="31" y="22"/>
                    <a:pt x="29" y="22"/>
                  </a:cubicBezTo>
                  <a:cubicBezTo>
                    <a:pt x="27" y="21"/>
                    <a:pt x="23" y="14"/>
                    <a:pt x="23" y="9"/>
                  </a:cubicBezTo>
                  <a:cubicBezTo>
                    <a:pt x="23" y="7"/>
                    <a:pt x="21" y="3"/>
                    <a:pt x="18" y="0"/>
                  </a:cubicBezTo>
                  <a:cubicBezTo>
                    <a:pt x="15" y="5"/>
                    <a:pt x="11" y="6"/>
                    <a:pt x="10" y="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2" name="Freeform 45"/>
            <p:cNvSpPr>
              <a:spLocks/>
            </p:cNvSpPr>
            <p:nvPr/>
          </p:nvSpPr>
          <p:spPr bwMode="auto">
            <a:xfrm>
              <a:off x="6746901" y="3758667"/>
              <a:ext cx="460001" cy="358800"/>
            </a:xfrm>
            <a:custGeom>
              <a:avLst/>
              <a:gdLst>
                <a:gd name="T0" fmla="*/ 8 w 127"/>
                <a:gd name="T1" fmla="*/ 65 h 99"/>
                <a:gd name="T2" fmla="*/ 16 w 127"/>
                <a:gd name="T3" fmla="*/ 74 h 99"/>
                <a:gd name="T4" fmla="*/ 24 w 127"/>
                <a:gd name="T5" fmla="*/ 80 h 99"/>
                <a:gd name="T6" fmla="*/ 23 w 127"/>
                <a:gd name="T7" fmla="*/ 88 h 99"/>
                <a:gd name="T8" fmla="*/ 26 w 127"/>
                <a:gd name="T9" fmla="*/ 89 h 99"/>
                <a:gd name="T10" fmla="*/ 35 w 127"/>
                <a:gd name="T11" fmla="*/ 91 h 99"/>
                <a:gd name="T12" fmla="*/ 44 w 127"/>
                <a:gd name="T13" fmla="*/ 96 h 99"/>
                <a:gd name="T14" fmla="*/ 54 w 127"/>
                <a:gd name="T15" fmla="*/ 98 h 99"/>
                <a:gd name="T16" fmla="*/ 60 w 127"/>
                <a:gd name="T17" fmla="*/ 93 h 99"/>
                <a:gd name="T18" fmla="*/ 67 w 127"/>
                <a:gd name="T19" fmla="*/ 92 h 99"/>
                <a:gd name="T20" fmla="*/ 71 w 127"/>
                <a:gd name="T21" fmla="*/ 94 h 99"/>
                <a:gd name="T22" fmla="*/ 75 w 127"/>
                <a:gd name="T23" fmla="*/ 92 h 99"/>
                <a:gd name="T24" fmla="*/ 82 w 127"/>
                <a:gd name="T25" fmla="*/ 91 h 99"/>
                <a:gd name="T26" fmla="*/ 93 w 127"/>
                <a:gd name="T27" fmla="*/ 86 h 99"/>
                <a:gd name="T28" fmla="*/ 102 w 127"/>
                <a:gd name="T29" fmla="*/ 84 h 99"/>
                <a:gd name="T30" fmla="*/ 125 w 127"/>
                <a:gd name="T31" fmla="*/ 61 h 99"/>
                <a:gd name="T32" fmla="*/ 122 w 127"/>
                <a:gd name="T33" fmla="*/ 60 h 99"/>
                <a:gd name="T34" fmla="*/ 110 w 127"/>
                <a:gd name="T35" fmla="*/ 57 h 99"/>
                <a:gd name="T36" fmla="*/ 93 w 127"/>
                <a:gd name="T37" fmla="*/ 51 h 99"/>
                <a:gd name="T38" fmla="*/ 88 w 127"/>
                <a:gd name="T39" fmla="*/ 46 h 99"/>
                <a:gd name="T40" fmla="*/ 83 w 127"/>
                <a:gd name="T41" fmla="*/ 38 h 99"/>
                <a:gd name="T42" fmla="*/ 84 w 127"/>
                <a:gd name="T43" fmla="*/ 35 h 99"/>
                <a:gd name="T44" fmla="*/ 80 w 127"/>
                <a:gd name="T45" fmla="*/ 34 h 99"/>
                <a:gd name="T46" fmla="*/ 75 w 127"/>
                <a:gd name="T47" fmla="*/ 34 h 99"/>
                <a:gd name="T48" fmla="*/ 75 w 127"/>
                <a:gd name="T49" fmla="*/ 27 h 99"/>
                <a:gd name="T50" fmla="*/ 80 w 127"/>
                <a:gd name="T51" fmla="*/ 21 h 99"/>
                <a:gd name="T52" fmla="*/ 62 w 127"/>
                <a:gd name="T53" fmla="*/ 4 h 99"/>
                <a:gd name="T54" fmla="*/ 53 w 127"/>
                <a:gd name="T55" fmla="*/ 4 h 99"/>
                <a:gd name="T56" fmla="*/ 50 w 127"/>
                <a:gd name="T57" fmla="*/ 4 h 99"/>
                <a:gd name="T58" fmla="*/ 44 w 127"/>
                <a:gd name="T59" fmla="*/ 1 h 99"/>
                <a:gd name="T60" fmla="*/ 40 w 127"/>
                <a:gd name="T61" fmla="*/ 3 h 99"/>
                <a:gd name="T62" fmla="*/ 38 w 127"/>
                <a:gd name="T63" fmla="*/ 5 h 99"/>
                <a:gd name="T64" fmla="*/ 31 w 127"/>
                <a:gd name="T65" fmla="*/ 5 h 99"/>
                <a:gd name="T66" fmla="*/ 31 w 127"/>
                <a:gd name="T67" fmla="*/ 5 h 99"/>
                <a:gd name="T68" fmla="*/ 28 w 127"/>
                <a:gd name="T69" fmla="*/ 15 h 99"/>
                <a:gd name="T70" fmla="*/ 24 w 127"/>
                <a:gd name="T71" fmla="*/ 19 h 99"/>
                <a:gd name="T72" fmla="*/ 19 w 127"/>
                <a:gd name="T73" fmla="*/ 25 h 99"/>
                <a:gd name="T74" fmla="*/ 16 w 127"/>
                <a:gd name="T75" fmla="*/ 33 h 99"/>
                <a:gd name="T76" fmla="*/ 13 w 127"/>
                <a:gd name="T77" fmla="*/ 37 h 99"/>
                <a:gd name="T78" fmla="*/ 10 w 127"/>
                <a:gd name="T79" fmla="*/ 45 h 99"/>
                <a:gd name="T80" fmla="*/ 9 w 127"/>
                <a:gd name="T81" fmla="*/ 54 h 99"/>
                <a:gd name="T82" fmla="*/ 2 w 127"/>
                <a:gd name="T83" fmla="*/ 56 h 99"/>
                <a:gd name="T84" fmla="*/ 1 w 127"/>
                <a:gd name="T85" fmla="*/ 61 h 99"/>
                <a:gd name="T86" fmla="*/ 8 w 127"/>
                <a:gd name="T87" fmla="*/ 6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7" h="99">
                  <a:moveTo>
                    <a:pt x="8" y="65"/>
                  </a:moveTo>
                  <a:cubicBezTo>
                    <a:pt x="9" y="67"/>
                    <a:pt x="14" y="70"/>
                    <a:pt x="16" y="74"/>
                  </a:cubicBezTo>
                  <a:cubicBezTo>
                    <a:pt x="17" y="78"/>
                    <a:pt x="21" y="80"/>
                    <a:pt x="24" y="80"/>
                  </a:cubicBezTo>
                  <a:cubicBezTo>
                    <a:pt x="25" y="80"/>
                    <a:pt x="24" y="83"/>
                    <a:pt x="23" y="88"/>
                  </a:cubicBezTo>
                  <a:cubicBezTo>
                    <a:pt x="24" y="88"/>
                    <a:pt x="25" y="88"/>
                    <a:pt x="26" y="89"/>
                  </a:cubicBezTo>
                  <a:cubicBezTo>
                    <a:pt x="27" y="90"/>
                    <a:pt x="33" y="89"/>
                    <a:pt x="35" y="91"/>
                  </a:cubicBezTo>
                  <a:cubicBezTo>
                    <a:pt x="37" y="92"/>
                    <a:pt x="43" y="96"/>
                    <a:pt x="44" y="96"/>
                  </a:cubicBezTo>
                  <a:cubicBezTo>
                    <a:pt x="46" y="96"/>
                    <a:pt x="53" y="97"/>
                    <a:pt x="54" y="98"/>
                  </a:cubicBezTo>
                  <a:cubicBezTo>
                    <a:pt x="55" y="99"/>
                    <a:pt x="57" y="95"/>
                    <a:pt x="60" y="93"/>
                  </a:cubicBezTo>
                  <a:cubicBezTo>
                    <a:pt x="63" y="92"/>
                    <a:pt x="66" y="91"/>
                    <a:pt x="67" y="92"/>
                  </a:cubicBezTo>
                  <a:cubicBezTo>
                    <a:pt x="68" y="93"/>
                    <a:pt x="70" y="94"/>
                    <a:pt x="71" y="94"/>
                  </a:cubicBezTo>
                  <a:cubicBezTo>
                    <a:pt x="72" y="93"/>
                    <a:pt x="73" y="93"/>
                    <a:pt x="75" y="92"/>
                  </a:cubicBezTo>
                  <a:cubicBezTo>
                    <a:pt x="78" y="92"/>
                    <a:pt x="81" y="91"/>
                    <a:pt x="82" y="91"/>
                  </a:cubicBezTo>
                  <a:cubicBezTo>
                    <a:pt x="84" y="91"/>
                    <a:pt x="88" y="86"/>
                    <a:pt x="93" y="86"/>
                  </a:cubicBezTo>
                  <a:cubicBezTo>
                    <a:pt x="99" y="86"/>
                    <a:pt x="100" y="86"/>
                    <a:pt x="102" y="84"/>
                  </a:cubicBezTo>
                  <a:cubicBezTo>
                    <a:pt x="105" y="81"/>
                    <a:pt x="123" y="63"/>
                    <a:pt x="125" y="61"/>
                  </a:cubicBezTo>
                  <a:cubicBezTo>
                    <a:pt x="127" y="60"/>
                    <a:pt x="124" y="60"/>
                    <a:pt x="122" y="60"/>
                  </a:cubicBezTo>
                  <a:cubicBezTo>
                    <a:pt x="120" y="60"/>
                    <a:pt x="116" y="59"/>
                    <a:pt x="110" y="57"/>
                  </a:cubicBezTo>
                  <a:cubicBezTo>
                    <a:pt x="104" y="55"/>
                    <a:pt x="95" y="51"/>
                    <a:pt x="93" y="51"/>
                  </a:cubicBezTo>
                  <a:cubicBezTo>
                    <a:pt x="92" y="51"/>
                    <a:pt x="89" y="47"/>
                    <a:pt x="88" y="46"/>
                  </a:cubicBezTo>
                  <a:cubicBezTo>
                    <a:pt x="86" y="45"/>
                    <a:pt x="83" y="40"/>
                    <a:pt x="83" y="38"/>
                  </a:cubicBezTo>
                  <a:cubicBezTo>
                    <a:pt x="82" y="38"/>
                    <a:pt x="83" y="36"/>
                    <a:pt x="84" y="35"/>
                  </a:cubicBezTo>
                  <a:cubicBezTo>
                    <a:pt x="82" y="33"/>
                    <a:pt x="81" y="33"/>
                    <a:pt x="80" y="34"/>
                  </a:cubicBezTo>
                  <a:cubicBezTo>
                    <a:pt x="78" y="35"/>
                    <a:pt x="76" y="35"/>
                    <a:pt x="75" y="34"/>
                  </a:cubicBezTo>
                  <a:cubicBezTo>
                    <a:pt x="75" y="33"/>
                    <a:pt x="74" y="29"/>
                    <a:pt x="75" y="27"/>
                  </a:cubicBezTo>
                  <a:cubicBezTo>
                    <a:pt x="77" y="25"/>
                    <a:pt x="80" y="21"/>
                    <a:pt x="80" y="21"/>
                  </a:cubicBezTo>
                  <a:cubicBezTo>
                    <a:pt x="80" y="21"/>
                    <a:pt x="64" y="4"/>
                    <a:pt x="62" y="4"/>
                  </a:cubicBezTo>
                  <a:cubicBezTo>
                    <a:pt x="60" y="3"/>
                    <a:pt x="55" y="4"/>
                    <a:pt x="53" y="4"/>
                  </a:cubicBezTo>
                  <a:cubicBezTo>
                    <a:pt x="52" y="3"/>
                    <a:pt x="52" y="2"/>
                    <a:pt x="50" y="4"/>
                  </a:cubicBezTo>
                  <a:cubicBezTo>
                    <a:pt x="47" y="5"/>
                    <a:pt x="46" y="3"/>
                    <a:pt x="44" y="1"/>
                  </a:cubicBezTo>
                  <a:cubicBezTo>
                    <a:pt x="43" y="0"/>
                    <a:pt x="41" y="0"/>
                    <a:pt x="40" y="3"/>
                  </a:cubicBezTo>
                  <a:cubicBezTo>
                    <a:pt x="40" y="5"/>
                    <a:pt x="39" y="6"/>
                    <a:pt x="38" y="5"/>
                  </a:cubicBezTo>
                  <a:cubicBezTo>
                    <a:pt x="37" y="5"/>
                    <a:pt x="34" y="5"/>
                    <a:pt x="31" y="5"/>
                  </a:cubicBezTo>
                  <a:cubicBezTo>
                    <a:pt x="31" y="5"/>
                    <a:pt x="31" y="5"/>
                    <a:pt x="31" y="5"/>
                  </a:cubicBezTo>
                  <a:cubicBezTo>
                    <a:pt x="31" y="8"/>
                    <a:pt x="28" y="13"/>
                    <a:pt x="28" y="15"/>
                  </a:cubicBezTo>
                  <a:cubicBezTo>
                    <a:pt x="28" y="17"/>
                    <a:pt x="26" y="19"/>
                    <a:pt x="24" y="19"/>
                  </a:cubicBezTo>
                  <a:cubicBezTo>
                    <a:pt x="22" y="19"/>
                    <a:pt x="21" y="23"/>
                    <a:pt x="19" y="25"/>
                  </a:cubicBezTo>
                  <a:cubicBezTo>
                    <a:pt x="17" y="27"/>
                    <a:pt x="18" y="32"/>
                    <a:pt x="16" y="33"/>
                  </a:cubicBezTo>
                  <a:cubicBezTo>
                    <a:pt x="14" y="35"/>
                    <a:pt x="11" y="36"/>
                    <a:pt x="13" y="37"/>
                  </a:cubicBezTo>
                  <a:cubicBezTo>
                    <a:pt x="14" y="39"/>
                    <a:pt x="10" y="42"/>
                    <a:pt x="10" y="45"/>
                  </a:cubicBezTo>
                  <a:cubicBezTo>
                    <a:pt x="10" y="48"/>
                    <a:pt x="9" y="54"/>
                    <a:pt x="9" y="54"/>
                  </a:cubicBezTo>
                  <a:cubicBezTo>
                    <a:pt x="8" y="55"/>
                    <a:pt x="2" y="53"/>
                    <a:pt x="2" y="56"/>
                  </a:cubicBezTo>
                  <a:cubicBezTo>
                    <a:pt x="2" y="58"/>
                    <a:pt x="0" y="58"/>
                    <a:pt x="1" y="61"/>
                  </a:cubicBezTo>
                  <a:cubicBezTo>
                    <a:pt x="2" y="63"/>
                    <a:pt x="7" y="62"/>
                    <a:pt x="8" y="6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3" name="Freeform 46"/>
            <p:cNvSpPr>
              <a:spLocks/>
            </p:cNvSpPr>
            <p:nvPr/>
          </p:nvSpPr>
          <p:spPr bwMode="auto">
            <a:xfrm>
              <a:off x="6818968" y="3105465"/>
              <a:ext cx="44466" cy="53666"/>
            </a:xfrm>
            <a:custGeom>
              <a:avLst/>
              <a:gdLst>
                <a:gd name="T0" fmla="*/ 10 w 12"/>
                <a:gd name="T1" fmla="*/ 6 h 15"/>
                <a:gd name="T2" fmla="*/ 6 w 12"/>
                <a:gd name="T3" fmla="*/ 0 h 15"/>
                <a:gd name="T4" fmla="*/ 6 w 12"/>
                <a:gd name="T5" fmla="*/ 1 h 15"/>
                <a:gd name="T6" fmla="*/ 0 w 12"/>
                <a:gd name="T7" fmla="*/ 14 h 15"/>
                <a:gd name="T8" fmla="*/ 3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2" y="5"/>
                    <a:pt x="12" y="0"/>
                    <a:pt x="6" y="0"/>
                  </a:cubicBezTo>
                  <a:cubicBezTo>
                    <a:pt x="6" y="0"/>
                    <a:pt x="6" y="1"/>
                    <a:pt x="6" y="1"/>
                  </a:cubicBezTo>
                  <a:cubicBezTo>
                    <a:pt x="6" y="3"/>
                    <a:pt x="2" y="9"/>
                    <a:pt x="0" y="14"/>
                  </a:cubicBezTo>
                  <a:cubicBezTo>
                    <a:pt x="3" y="15"/>
                    <a:pt x="3" y="15"/>
                    <a:pt x="3" y="15"/>
                  </a:cubicBezTo>
                  <a:cubicBezTo>
                    <a:pt x="6" y="12"/>
                    <a:pt x="9" y="7"/>
                    <a:pt x="10" y="6"/>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4" name="Freeform 47"/>
            <p:cNvSpPr>
              <a:spLocks/>
            </p:cNvSpPr>
            <p:nvPr/>
          </p:nvSpPr>
          <p:spPr bwMode="auto">
            <a:xfrm>
              <a:off x="6829702" y="3018065"/>
              <a:ext cx="211600" cy="167134"/>
            </a:xfrm>
            <a:custGeom>
              <a:avLst/>
              <a:gdLst>
                <a:gd name="T0" fmla="*/ 7 w 58"/>
                <a:gd name="T1" fmla="*/ 30 h 46"/>
                <a:gd name="T2" fmla="*/ 0 w 58"/>
                <a:gd name="T3" fmla="*/ 39 h 46"/>
                <a:gd name="T4" fmla="*/ 1 w 58"/>
                <a:gd name="T5" fmla="*/ 39 h 46"/>
                <a:gd name="T6" fmla="*/ 2 w 58"/>
                <a:gd name="T7" fmla="*/ 42 h 46"/>
                <a:gd name="T8" fmla="*/ 9 w 58"/>
                <a:gd name="T9" fmla="*/ 46 h 46"/>
                <a:gd name="T10" fmla="*/ 17 w 58"/>
                <a:gd name="T11" fmla="*/ 42 h 46"/>
                <a:gd name="T12" fmla="*/ 46 w 58"/>
                <a:gd name="T13" fmla="*/ 27 h 46"/>
                <a:gd name="T14" fmla="*/ 48 w 58"/>
                <a:gd name="T15" fmla="*/ 22 h 46"/>
                <a:gd name="T16" fmla="*/ 49 w 58"/>
                <a:gd name="T17" fmla="*/ 16 h 46"/>
                <a:gd name="T18" fmla="*/ 48 w 58"/>
                <a:gd name="T19" fmla="*/ 9 h 46"/>
                <a:gd name="T20" fmla="*/ 53 w 58"/>
                <a:gd name="T21" fmla="*/ 5 h 46"/>
                <a:gd name="T22" fmla="*/ 58 w 58"/>
                <a:gd name="T23" fmla="*/ 1 h 46"/>
                <a:gd name="T24" fmla="*/ 55 w 58"/>
                <a:gd name="T25" fmla="*/ 0 h 46"/>
                <a:gd name="T26" fmla="*/ 46 w 58"/>
                <a:gd name="T27" fmla="*/ 2 h 46"/>
                <a:gd name="T28" fmla="*/ 34 w 58"/>
                <a:gd name="T29" fmla="*/ 5 h 46"/>
                <a:gd name="T30" fmla="*/ 25 w 58"/>
                <a:gd name="T31" fmla="*/ 5 h 46"/>
                <a:gd name="T32" fmla="*/ 20 w 58"/>
                <a:gd name="T33" fmla="*/ 6 h 46"/>
                <a:gd name="T34" fmla="*/ 12 w 58"/>
                <a:gd name="T35" fmla="*/ 6 h 46"/>
                <a:gd name="T36" fmla="*/ 9 w 58"/>
                <a:gd name="T37" fmla="*/ 8 h 46"/>
                <a:gd name="T38" fmla="*/ 4 w 58"/>
                <a:gd name="T39" fmla="*/ 13 h 46"/>
                <a:gd name="T40" fmla="*/ 3 w 58"/>
                <a:gd name="T41" fmla="*/ 18 h 46"/>
                <a:gd name="T42" fmla="*/ 3 w 58"/>
                <a:gd name="T43" fmla="*/ 24 h 46"/>
                <a:gd name="T44" fmla="*/ 7 w 58"/>
                <a:gd name="T45" fmla="*/ 3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46">
                  <a:moveTo>
                    <a:pt x="7" y="30"/>
                  </a:moveTo>
                  <a:cubicBezTo>
                    <a:pt x="6" y="31"/>
                    <a:pt x="3" y="36"/>
                    <a:pt x="0" y="39"/>
                  </a:cubicBezTo>
                  <a:cubicBezTo>
                    <a:pt x="1" y="39"/>
                    <a:pt x="1" y="39"/>
                    <a:pt x="1" y="39"/>
                  </a:cubicBezTo>
                  <a:cubicBezTo>
                    <a:pt x="2" y="42"/>
                    <a:pt x="2" y="42"/>
                    <a:pt x="2" y="42"/>
                  </a:cubicBezTo>
                  <a:cubicBezTo>
                    <a:pt x="9" y="46"/>
                    <a:pt x="9" y="46"/>
                    <a:pt x="9" y="46"/>
                  </a:cubicBezTo>
                  <a:cubicBezTo>
                    <a:pt x="9" y="46"/>
                    <a:pt x="15" y="42"/>
                    <a:pt x="17" y="42"/>
                  </a:cubicBezTo>
                  <a:cubicBezTo>
                    <a:pt x="20" y="42"/>
                    <a:pt x="46" y="27"/>
                    <a:pt x="46" y="27"/>
                  </a:cubicBezTo>
                  <a:cubicBezTo>
                    <a:pt x="46" y="27"/>
                    <a:pt x="48" y="24"/>
                    <a:pt x="48" y="22"/>
                  </a:cubicBezTo>
                  <a:cubicBezTo>
                    <a:pt x="48" y="21"/>
                    <a:pt x="47" y="17"/>
                    <a:pt x="49" y="16"/>
                  </a:cubicBezTo>
                  <a:cubicBezTo>
                    <a:pt x="50" y="14"/>
                    <a:pt x="47" y="11"/>
                    <a:pt x="48" y="9"/>
                  </a:cubicBezTo>
                  <a:cubicBezTo>
                    <a:pt x="49" y="6"/>
                    <a:pt x="53" y="5"/>
                    <a:pt x="53" y="5"/>
                  </a:cubicBezTo>
                  <a:cubicBezTo>
                    <a:pt x="58" y="1"/>
                    <a:pt x="58" y="1"/>
                    <a:pt x="58" y="1"/>
                  </a:cubicBezTo>
                  <a:cubicBezTo>
                    <a:pt x="55" y="0"/>
                    <a:pt x="55" y="0"/>
                    <a:pt x="55" y="0"/>
                  </a:cubicBezTo>
                  <a:cubicBezTo>
                    <a:pt x="55" y="0"/>
                    <a:pt x="51" y="2"/>
                    <a:pt x="46" y="2"/>
                  </a:cubicBezTo>
                  <a:cubicBezTo>
                    <a:pt x="41" y="1"/>
                    <a:pt x="40" y="5"/>
                    <a:pt x="34" y="5"/>
                  </a:cubicBezTo>
                  <a:cubicBezTo>
                    <a:pt x="29" y="5"/>
                    <a:pt x="26" y="6"/>
                    <a:pt x="25" y="5"/>
                  </a:cubicBezTo>
                  <a:cubicBezTo>
                    <a:pt x="24" y="3"/>
                    <a:pt x="23" y="4"/>
                    <a:pt x="20" y="6"/>
                  </a:cubicBezTo>
                  <a:cubicBezTo>
                    <a:pt x="16" y="7"/>
                    <a:pt x="14" y="7"/>
                    <a:pt x="12" y="6"/>
                  </a:cubicBezTo>
                  <a:cubicBezTo>
                    <a:pt x="10" y="4"/>
                    <a:pt x="9" y="6"/>
                    <a:pt x="9" y="8"/>
                  </a:cubicBezTo>
                  <a:cubicBezTo>
                    <a:pt x="8" y="9"/>
                    <a:pt x="9" y="13"/>
                    <a:pt x="4" y="13"/>
                  </a:cubicBezTo>
                  <a:cubicBezTo>
                    <a:pt x="3" y="15"/>
                    <a:pt x="3" y="16"/>
                    <a:pt x="3" y="18"/>
                  </a:cubicBezTo>
                  <a:cubicBezTo>
                    <a:pt x="5" y="19"/>
                    <a:pt x="3" y="21"/>
                    <a:pt x="3" y="24"/>
                  </a:cubicBezTo>
                  <a:cubicBezTo>
                    <a:pt x="9" y="24"/>
                    <a:pt x="9" y="29"/>
                    <a:pt x="7" y="3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5" name="Freeform 48"/>
            <p:cNvSpPr>
              <a:spLocks/>
            </p:cNvSpPr>
            <p:nvPr/>
          </p:nvSpPr>
          <p:spPr bwMode="auto">
            <a:xfrm>
              <a:off x="9578974" y="2981265"/>
              <a:ext cx="116534" cy="145668"/>
            </a:xfrm>
            <a:custGeom>
              <a:avLst/>
              <a:gdLst>
                <a:gd name="T0" fmla="*/ 8 w 32"/>
                <a:gd name="T1" fmla="*/ 3 h 40"/>
                <a:gd name="T2" fmla="*/ 3 w 32"/>
                <a:gd name="T3" fmla="*/ 7 h 40"/>
                <a:gd name="T4" fmla="*/ 6 w 32"/>
                <a:gd name="T5" fmla="*/ 11 h 40"/>
                <a:gd name="T6" fmla="*/ 5 w 32"/>
                <a:gd name="T7" fmla="*/ 15 h 40"/>
                <a:gd name="T8" fmla="*/ 5 w 32"/>
                <a:gd name="T9" fmla="*/ 23 h 40"/>
                <a:gd name="T10" fmla="*/ 2 w 32"/>
                <a:gd name="T11" fmla="*/ 33 h 40"/>
                <a:gd name="T12" fmla="*/ 3 w 32"/>
                <a:gd name="T13" fmla="*/ 39 h 40"/>
                <a:gd name="T14" fmla="*/ 20 w 32"/>
                <a:gd name="T15" fmla="*/ 33 h 40"/>
                <a:gd name="T16" fmla="*/ 28 w 32"/>
                <a:gd name="T17" fmla="*/ 30 h 40"/>
                <a:gd name="T18" fmla="*/ 31 w 32"/>
                <a:gd name="T19" fmla="*/ 26 h 40"/>
                <a:gd name="T20" fmla="*/ 29 w 32"/>
                <a:gd name="T21" fmla="*/ 14 h 40"/>
                <a:gd name="T22" fmla="*/ 20 w 32"/>
                <a:gd name="T23" fmla="*/ 0 h 40"/>
                <a:gd name="T24" fmla="*/ 16 w 32"/>
                <a:gd name="T25" fmla="*/ 2 h 40"/>
                <a:gd name="T26" fmla="*/ 8 w 32"/>
                <a:gd name="T27" fmla="*/ 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8" y="3"/>
                  </a:moveTo>
                  <a:cubicBezTo>
                    <a:pt x="7" y="4"/>
                    <a:pt x="5" y="5"/>
                    <a:pt x="3" y="7"/>
                  </a:cubicBezTo>
                  <a:cubicBezTo>
                    <a:pt x="4" y="9"/>
                    <a:pt x="4" y="11"/>
                    <a:pt x="6" y="11"/>
                  </a:cubicBezTo>
                  <a:cubicBezTo>
                    <a:pt x="8" y="12"/>
                    <a:pt x="8" y="16"/>
                    <a:pt x="5" y="15"/>
                  </a:cubicBezTo>
                  <a:cubicBezTo>
                    <a:pt x="2" y="14"/>
                    <a:pt x="2" y="19"/>
                    <a:pt x="5" y="23"/>
                  </a:cubicBezTo>
                  <a:cubicBezTo>
                    <a:pt x="7" y="27"/>
                    <a:pt x="0" y="31"/>
                    <a:pt x="2" y="33"/>
                  </a:cubicBezTo>
                  <a:cubicBezTo>
                    <a:pt x="4" y="35"/>
                    <a:pt x="3" y="37"/>
                    <a:pt x="3" y="39"/>
                  </a:cubicBezTo>
                  <a:cubicBezTo>
                    <a:pt x="4" y="40"/>
                    <a:pt x="15" y="38"/>
                    <a:pt x="20" y="33"/>
                  </a:cubicBezTo>
                  <a:cubicBezTo>
                    <a:pt x="24" y="29"/>
                    <a:pt x="25" y="29"/>
                    <a:pt x="28" y="30"/>
                  </a:cubicBezTo>
                  <a:cubicBezTo>
                    <a:pt x="30" y="30"/>
                    <a:pt x="32" y="28"/>
                    <a:pt x="31" y="26"/>
                  </a:cubicBezTo>
                  <a:cubicBezTo>
                    <a:pt x="30" y="24"/>
                    <a:pt x="29" y="20"/>
                    <a:pt x="29" y="14"/>
                  </a:cubicBezTo>
                  <a:cubicBezTo>
                    <a:pt x="29" y="11"/>
                    <a:pt x="25" y="5"/>
                    <a:pt x="20" y="0"/>
                  </a:cubicBezTo>
                  <a:cubicBezTo>
                    <a:pt x="19" y="1"/>
                    <a:pt x="18" y="2"/>
                    <a:pt x="16" y="2"/>
                  </a:cubicBezTo>
                  <a:cubicBezTo>
                    <a:pt x="13" y="2"/>
                    <a:pt x="9" y="2"/>
                    <a:pt x="8" y="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6" name="Freeform 49"/>
            <p:cNvSpPr>
              <a:spLocks/>
            </p:cNvSpPr>
            <p:nvPr/>
          </p:nvSpPr>
          <p:spPr bwMode="auto">
            <a:xfrm>
              <a:off x="8428971" y="3387599"/>
              <a:ext cx="138000" cy="182468"/>
            </a:xfrm>
            <a:custGeom>
              <a:avLst/>
              <a:gdLst>
                <a:gd name="T0" fmla="*/ 38 w 38"/>
                <a:gd name="T1" fmla="*/ 42 h 50"/>
                <a:gd name="T2" fmla="*/ 35 w 38"/>
                <a:gd name="T3" fmla="*/ 26 h 50"/>
                <a:gd name="T4" fmla="*/ 29 w 38"/>
                <a:gd name="T5" fmla="*/ 32 h 50"/>
                <a:gd name="T6" fmla="*/ 29 w 38"/>
                <a:gd name="T7" fmla="*/ 23 h 50"/>
                <a:gd name="T8" fmla="*/ 36 w 38"/>
                <a:gd name="T9" fmla="*/ 15 h 50"/>
                <a:gd name="T10" fmla="*/ 30 w 38"/>
                <a:gd name="T11" fmla="*/ 13 h 50"/>
                <a:gd name="T12" fmla="*/ 20 w 38"/>
                <a:gd name="T13" fmla="*/ 13 h 50"/>
                <a:gd name="T14" fmla="*/ 16 w 38"/>
                <a:gd name="T15" fmla="*/ 9 h 50"/>
                <a:gd name="T16" fmla="*/ 10 w 38"/>
                <a:gd name="T17" fmla="*/ 4 h 50"/>
                <a:gd name="T18" fmla="*/ 3 w 38"/>
                <a:gd name="T19" fmla="*/ 4 h 50"/>
                <a:gd name="T20" fmla="*/ 9 w 38"/>
                <a:gd name="T21" fmla="*/ 12 h 50"/>
                <a:gd name="T22" fmla="*/ 4 w 38"/>
                <a:gd name="T23" fmla="*/ 15 h 50"/>
                <a:gd name="T24" fmla="*/ 6 w 38"/>
                <a:gd name="T25" fmla="*/ 28 h 50"/>
                <a:gd name="T26" fmla="*/ 9 w 38"/>
                <a:gd name="T27" fmla="*/ 43 h 50"/>
                <a:gd name="T28" fmla="*/ 15 w 38"/>
                <a:gd name="T29" fmla="*/ 42 h 50"/>
                <a:gd name="T30" fmla="*/ 22 w 38"/>
                <a:gd name="T31" fmla="*/ 38 h 50"/>
                <a:gd name="T32" fmla="*/ 27 w 38"/>
                <a:gd name="T33" fmla="*/ 34 h 50"/>
                <a:gd name="T34" fmla="*/ 31 w 38"/>
                <a:gd name="T35" fmla="*/ 46 h 50"/>
                <a:gd name="T36" fmla="*/ 33 w 38"/>
                <a:gd name="T37" fmla="*/ 50 h 50"/>
                <a:gd name="T38" fmla="*/ 36 w 38"/>
                <a:gd name="T39" fmla="*/ 47 h 50"/>
                <a:gd name="T40" fmla="*/ 38 w 38"/>
                <a:gd name="T41"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50">
                  <a:moveTo>
                    <a:pt x="38" y="42"/>
                  </a:moveTo>
                  <a:cubicBezTo>
                    <a:pt x="37" y="34"/>
                    <a:pt x="36" y="26"/>
                    <a:pt x="35" y="26"/>
                  </a:cubicBezTo>
                  <a:cubicBezTo>
                    <a:pt x="33" y="26"/>
                    <a:pt x="31" y="33"/>
                    <a:pt x="29" y="32"/>
                  </a:cubicBezTo>
                  <a:cubicBezTo>
                    <a:pt x="26" y="32"/>
                    <a:pt x="26" y="23"/>
                    <a:pt x="29" y="23"/>
                  </a:cubicBezTo>
                  <a:cubicBezTo>
                    <a:pt x="32" y="23"/>
                    <a:pt x="36" y="17"/>
                    <a:pt x="36" y="15"/>
                  </a:cubicBezTo>
                  <a:cubicBezTo>
                    <a:pt x="36" y="13"/>
                    <a:pt x="33" y="13"/>
                    <a:pt x="30" y="13"/>
                  </a:cubicBezTo>
                  <a:cubicBezTo>
                    <a:pt x="27" y="13"/>
                    <a:pt x="20" y="13"/>
                    <a:pt x="20" y="13"/>
                  </a:cubicBezTo>
                  <a:cubicBezTo>
                    <a:pt x="20" y="13"/>
                    <a:pt x="16" y="12"/>
                    <a:pt x="16" y="9"/>
                  </a:cubicBezTo>
                  <a:cubicBezTo>
                    <a:pt x="16" y="7"/>
                    <a:pt x="14" y="4"/>
                    <a:pt x="10" y="4"/>
                  </a:cubicBezTo>
                  <a:cubicBezTo>
                    <a:pt x="6" y="4"/>
                    <a:pt x="6" y="0"/>
                    <a:pt x="3" y="4"/>
                  </a:cubicBezTo>
                  <a:cubicBezTo>
                    <a:pt x="0" y="9"/>
                    <a:pt x="10" y="9"/>
                    <a:pt x="9" y="12"/>
                  </a:cubicBezTo>
                  <a:cubicBezTo>
                    <a:pt x="8" y="15"/>
                    <a:pt x="5" y="13"/>
                    <a:pt x="4" y="15"/>
                  </a:cubicBezTo>
                  <a:cubicBezTo>
                    <a:pt x="4" y="18"/>
                    <a:pt x="5" y="24"/>
                    <a:pt x="6" y="28"/>
                  </a:cubicBezTo>
                  <a:cubicBezTo>
                    <a:pt x="8" y="30"/>
                    <a:pt x="9" y="37"/>
                    <a:pt x="9" y="43"/>
                  </a:cubicBezTo>
                  <a:cubicBezTo>
                    <a:pt x="12" y="43"/>
                    <a:pt x="13" y="42"/>
                    <a:pt x="15" y="42"/>
                  </a:cubicBezTo>
                  <a:cubicBezTo>
                    <a:pt x="18" y="42"/>
                    <a:pt x="21" y="41"/>
                    <a:pt x="22" y="38"/>
                  </a:cubicBezTo>
                  <a:cubicBezTo>
                    <a:pt x="22" y="35"/>
                    <a:pt x="25" y="33"/>
                    <a:pt x="27" y="34"/>
                  </a:cubicBezTo>
                  <a:cubicBezTo>
                    <a:pt x="29" y="35"/>
                    <a:pt x="31" y="42"/>
                    <a:pt x="31" y="46"/>
                  </a:cubicBezTo>
                  <a:cubicBezTo>
                    <a:pt x="31" y="47"/>
                    <a:pt x="32" y="48"/>
                    <a:pt x="33" y="50"/>
                  </a:cubicBezTo>
                  <a:cubicBezTo>
                    <a:pt x="34" y="49"/>
                    <a:pt x="36" y="47"/>
                    <a:pt x="36" y="47"/>
                  </a:cubicBezTo>
                  <a:cubicBezTo>
                    <a:pt x="36" y="47"/>
                    <a:pt x="37" y="44"/>
                    <a:pt x="38" y="4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7" name="Freeform 50"/>
            <p:cNvSpPr>
              <a:spLocks/>
            </p:cNvSpPr>
            <p:nvPr/>
          </p:nvSpPr>
          <p:spPr bwMode="auto">
            <a:xfrm>
              <a:off x="7846303" y="3082465"/>
              <a:ext cx="851002" cy="900068"/>
            </a:xfrm>
            <a:custGeom>
              <a:avLst/>
              <a:gdLst>
                <a:gd name="T0" fmla="*/ 165 w 235"/>
                <a:gd name="T1" fmla="*/ 99 h 248"/>
                <a:gd name="T2" fmla="*/ 164 w 235"/>
                <a:gd name="T3" fmla="*/ 88 h 248"/>
                <a:gd name="T4" fmla="*/ 177 w 235"/>
                <a:gd name="T5" fmla="*/ 93 h 248"/>
                <a:gd name="T6" fmla="*/ 191 w 235"/>
                <a:gd name="T7" fmla="*/ 97 h 248"/>
                <a:gd name="T8" fmla="*/ 190 w 235"/>
                <a:gd name="T9" fmla="*/ 107 h 248"/>
                <a:gd name="T10" fmla="*/ 196 w 235"/>
                <a:gd name="T11" fmla="*/ 110 h 248"/>
                <a:gd name="T12" fmla="*/ 200 w 235"/>
                <a:gd name="T13" fmla="*/ 125 h 248"/>
                <a:gd name="T14" fmla="*/ 204 w 235"/>
                <a:gd name="T15" fmla="*/ 108 h 248"/>
                <a:gd name="T16" fmla="*/ 214 w 235"/>
                <a:gd name="T17" fmla="*/ 98 h 248"/>
                <a:gd name="T18" fmla="*/ 222 w 235"/>
                <a:gd name="T19" fmla="*/ 81 h 248"/>
                <a:gd name="T20" fmla="*/ 233 w 235"/>
                <a:gd name="T21" fmla="*/ 78 h 248"/>
                <a:gd name="T22" fmla="*/ 234 w 235"/>
                <a:gd name="T23" fmla="*/ 68 h 248"/>
                <a:gd name="T24" fmla="*/ 226 w 235"/>
                <a:gd name="T25" fmla="*/ 60 h 248"/>
                <a:gd name="T26" fmla="*/ 211 w 235"/>
                <a:gd name="T27" fmla="*/ 61 h 248"/>
                <a:gd name="T28" fmla="*/ 201 w 235"/>
                <a:gd name="T29" fmla="*/ 69 h 248"/>
                <a:gd name="T30" fmla="*/ 192 w 235"/>
                <a:gd name="T31" fmla="*/ 74 h 248"/>
                <a:gd name="T32" fmla="*/ 185 w 235"/>
                <a:gd name="T33" fmla="*/ 83 h 248"/>
                <a:gd name="T34" fmla="*/ 171 w 235"/>
                <a:gd name="T35" fmla="*/ 81 h 248"/>
                <a:gd name="T36" fmla="*/ 166 w 235"/>
                <a:gd name="T37" fmla="*/ 71 h 248"/>
                <a:gd name="T38" fmla="*/ 162 w 235"/>
                <a:gd name="T39" fmla="*/ 83 h 248"/>
                <a:gd name="T40" fmla="*/ 137 w 235"/>
                <a:gd name="T41" fmla="*/ 80 h 248"/>
                <a:gd name="T42" fmla="*/ 124 w 235"/>
                <a:gd name="T43" fmla="*/ 77 h 248"/>
                <a:gd name="T44" fmla="*/ 111 w 235"/>
                <a:gd name="T45" fmla="*/ 70 h 248"/>
                <a:gd name="T46" fmla="*/ 100 w 235"/>
                <a:gd name="T47" fmla="*/ 63 h 248"/>
                <a:gd name="T48" fmla="*/ 105 w 235"/>
                <a:gd name="T49" fmla="*/ 51 h 248"/>
                <a:gd name="T50" fmla="*/ 97 w 235"/>
                <a:gd name="T51" fmla="*/ 43 h 248"/>
                <a:gd name="T52" fmla="*/ 87 w 235"/>
                <a:gd name="T53" fmla="*/ 32 h 248"/>
                <a:gd name="T54" fmla="*/ 94 w 235"/>
                <a:gd name="T55" fmla="*/ 25 h 248"/>
                <a:gd name="T56" fmla="*/ 89 w 235"/>
                <a:gd name="T57" fmla="*/ 10 h 248"/>
                <a:gd name="T58" fmla="*/ 80 w 235"/>
                <a:gd name="T59" fmla="*/ 0 h 248"/>
                <a:gd name="T60" fmla="*/ 74 w 235"/>
                <a:gd name="T61" fmla="*/ 6 h 248"/>
                <a:gd name="T62" fmla="*/ 53 w 235"/>
                <a:gd name="T63" fmla="*/ 7 h 248"/>
                <a:gd name="T64" fmla="*/ 50 w 235"/>
                <a:gd name="T65" fmla="*/ 20 h 248"/>
                <a:gd name="T66" fmla="*/ 59 w 235"/>
                <a:gd name="T67" fmla="*/ 32 h 248"/>
                <a:gd name="T68" fmla="*/ 53 w 235"/>
                <a:gd name="T69" fmla="*/ 44 h 248"/>
                <a:gd name="T70" fmla="*/ 44 w 235"/>
                <a:gd name="T71" fmla="*/ 53 h 248"/>
                <a:gd name="T72" fmla="*/ 33 w 235"/>
                <a:gd name="T73" fmla="*/ 66 h 248"/>
                <a:gd name="T74" fmla="*/ 23 w 235"/>
                <a:gd name="T75" fmla="*/ 73 h 248"/>
                <a:gd name="T76" fmla="*/ 10 w 235"/>
                <a:gd name="T77" fmla="*/ 80 h 248"/>
                <a:gd name="T78" fmla="*/ 19 w 235"/>
                <a:gd name="T79" fmla="*/ 95 h 248"/>
                <a:gd name="T80" fmla="*/ 16 w 235"/>
                <a:gd name="T81" fmla="*/ 104 h 248"/>
                <a:gd name="T82" fmla="*/ 0 w 235"/>
                <a:gd name="T83" fmla="*/ 110 h 248"/>
                <a:gd name="T84" fmla="*/ 8 w 235"/>
                <a:gd name="T85" fmla="*/ 118 h 248"/>
                <a:gd name="T86" fmla="*/ 5 w 235"/>
                <a:gd name="T87" fmla="*/ 122 h 248"/>
                <a:gd name="T88" fmla="*/ 32 w 235"/>
                <a:gd name="T89" fmla="*/ 128 h 248"/>
                <a:gd name="T90" fmla="*/ 37 w 235"/>
                <a:gd name="T91" fmla="*/ 132 h 248"/>
                <a:gd name="T92" fmla="*/ 38 w 235"/>
                <a:gd name="T93" fmla="*/ 154 h 248"/>
                <a:gd name="T94" fmla="*/ 50 w 235"/>
                <a:gd name="T95" fmla="*/ 192 h 248"/>
                <a:gd name="T96" fmla="*/ 66 w 235"/>
                <a:gd name="T97" fmla="*/ 231 h 248"/>
                <a:gd name="T98" fmla="*/ 82 w 235"/>
                <a:gd name="T99" fmla="*/ 241 h 248"/>
                <a:gd name="T100" fmla="*/ 93 w 235"/>
                <a:gd name="T101" fmla="*/ 228 h 248"/>
                <a:gd name="T102" fmla="*/ 98 w 235"/>
                <a:gd name="T103" fmla="*/ 211 h 248"/>
                <a:gd name="T104" fmla="*/ 100 w 235"/>
                <a:gd name="T105" fmla="*/ 187 h 248"/>
                <a:gd name="T106" fmla="*/ 111 w 235"/>
                <a:gd name="T107" fmla="*/ 174 h 248"/>
                <a:gd name="T108" fmla="*/ 138 w 235"/>
                <a:gd name="T109" fmla="*/ 150 h 248"/>
                <a:gd name="T110" fmla="*/ 153 w 235"/>
                <a:gd name="T111" fmla="*/ 132 h 248"/>
                <a:gd name="T112" fmla="*/ 170 w 235"/>
                <a:gd name="T113" fmla="*/ 127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5" h="248">
                  <a:moveTo>
                    <a:pt x="167" y="112"/>
                  </a:moveTo>
                  <a:cubicBezTo>
                    <a:pt x="166" y="108"/>
                    <a:pt x="165" y="102"/>
                    <a:pt x="165" y="99"/>
                  </a:cubicBezTo>
                  <a:cubicBezTo>
                    <a:pt x="166" y="97"/>
                    <a:pt x="169" y="99"/>
                    <a:pt x="170" y="96"/>
                  </a:cubicBezTo>
                  <a:cubicBezTo>
                    <a:pt x="171" y="93"/>
                    <a:pt x="161" y="93"/>
                    <a:pt x="164" y="88"/>
                  </a:cubicBezTo>
                  <a:cubicBezTo>
                    <a:pt x="167" y="84"/>
                    <a:pt x="167" y="88"/>
                    <a:pt x="171" y="88"/>
                  </a:cubicBezTo>
                  <a:cubicBezTo>
                    <a:pt x="175" y="88"/>
                    <a:pt x="177" y="91"/>
                    <a:pt x="177" y="93"/>
                  </a:cubicBezTo>
                  <a:cubicBezTo>
                    <a:pt x="177" y="96"/>
                    <a:pt x="181" y="97"/>
                    <a:pt x="181" y="97"/>
                  </a:cubicBezTo>
                  <a:cubicBezTo>
                    <a:pt x="181" y="97"/>
                    <a:pt x="188" y="97"/>
                    <a:pt x="191" y="97"/>
                  </a:cubicBezTo>
                  <a:cubicBezTo>
                    <a:pt x="194" y="97"/>
                    <a:pt x="197" y="97"/>
                    <a:pt x="197" y="99"/>
                  </a:cubicBezTo>
                  <a:cubicBezTo>
                    <a:pt x="197" y="101"/>
                    <a:pt x="193" y="107"/>
                    <a:pt x="190" y="107"/>
                  </a:cubicBezTo>
                  <a:cubicBezTo>
                    <a:pt x="187" y="107"/>
                    <a:pt x="187" y="116"/>
                    <a:pt x="190" y="116"/>
                  </a:cubicBezTo>
                  <a:cubicBezTo>
                    <a:pt x="192" y="117"/>
                    <a:pt x="194" y="110"/>
                    <a:pt x="196" y="110"/>
                  </a:cubicBezTo>
                  <a:cubicBezTo>
                    <a:pt x="197" y="110"/>
                    <a:pt x="198" y="118"/>
                    <a:pt x="199" y="126"/>
                  </a:cubicBezTo>
                  <a:cubicBezTo>
                    <a:pt x="199" y="125"/>
                    <a:pt x="200" y="125"/>
                    <a:pt x="200" y="125"/>
                  </a:cubicBezTo>
                  <a:cubicBezTo>
                    <a:pt x="202" y="125"/>
                    <a:pt x="201" y="118"/>
                    <a:pt x="203" y="116"/>
                  </a:cubicBezTo>
                  <a:cubicBezTo>
                    <a:pt x="204" y="114"/>
                    <a:pt x="203" y="108"/>
                    <a:pt x="204" y="108"/>
                  </a:cubicBezTo>
                  <a:cubicBezTo>
                    <a:pt x="205" y="108"/>
                    <a:pt x="211" y="110"/>
                    <a:pt x="211" y="108"/>
                  </a:cubicBezTo>
                  <a:cubicBezTo>
                    <a:pt x="211" y="107"/>
                    <a:pt x="215" y="101"/>
                    <a:pt x="214" y="98"/>
                  </a:cubicBezTo>
                  <a:cubicBezTo>
                    <a:pt x="213" y="95"/>
                    <a:pt x="216" y="91"/>
                    <a:pt x="216" y="88"/>
                  </a:cubicBezTo>
                  <a:cubicBezTo>
                    <a:pt x="216" y="84"/>
                    <a:pt x="220" y="83"/>
                    <a:pt x="222" y="81"/>
                  </a:cubicBezTo>
                  <a:cubicBezTo>
                    <a:pt x="224" y="79"/>
                    <a:pt x="228" y="76"/>
                    <a:pt x="229" y="78"/>
                  </a:cubicBezTo>
                  <a:cubicBezTo>
                    <a:pt x="230" y="80"/>
                    <a:pt x="235" y="81"/>
                    <a:pt x="233" y="78"/>
                  </a:cubicBezTo>
                  <a:cubicBezTo>
                    <a:pt x="231" y="75"/>
                    <a:pt x="231" y="73"/>
                    <a:pt x="232" y="72"/>
                  </a:cubicBezTo>
                  <a:cubicBezTo>
                    <a:pt x="233" y="72"/>
                    <a:pt x="234" y="68"/>
                    <a:pt x="234" y="68"/>
                  </a:cubicBezTo>
                  <a:cubicBezTo>
                    <a:pt x="234" y="68"/>
                    <a:pt x="230" y="68"/>
                    <a:pt x="229" y="66"/>
                  </a:cubicBezTo>
                  <a:cubicBezTo>
                    <a:pt x="228" y="64"/>
                    <a:pt x="226" y="62"/>
                    <a:pt x="226" y="60"/>
                  </a:cubicBezTo>
                  <a:cubicBezTo>
                    <a:pt x="226" y="58"/>
                    <a:pt x="223" y="59"/>
                    <a:pt x="221" y="61"/>
                  </a:cubicBezTo>
                  <a:cubicBezTo>
                    <a:pt x="219" y="62"/>
                    <a:pt x="216" y="59"/>
                    <a:pt x="211" y="61"/>
                  </a:cubicBezTo>
                  <a:cubicBezTo>
                    <a:pt x="207" y="63"/>
                    <a:pt x="206" y="66"/>
                    <a:pt x="204" y="66"/>
                  </a:cubicBezTo>
                  <a:cubicBezTo>
                    <a:pt x="202" y="65"/>
                    <a:pt x="202" y="67"/>
                    <a:pt x="201" y="69"/>
                  </a:cubicBezTo>
                  <a:cubicBezTo>
                    <a:pt x="199" y="71"/>
                    <a:pt x="198" y="73"/>
                    <a:pt x="197" y="73"/>
                  </a:cubicBezTo>
                  <a:cubicBezTo>
                    <a:pt x="196" y="73"/>
                    <a:pt x="192" y="74"/>
                    <a:pt x="192" y="74"/>
                  </a:cubicBezTo>
                  <a:cubicBezTo>
                    <a:pt x="192" y="74"/>
                    <a:pt x="195" y="79"/>
                    <a:pt x="193" y="82"/>
                  </a:cubicBezTo>
                  <a:cubicBezTo>
                    <a:pt x="192" y="84"/>
                    <a:pt x="189" y="82"/>
                    <a:pt x="185" y="83"/>
                  </a:cubicBezTo>
                  <a:cubicBezTo>
                    <a:pt x="181" y="84"/>
                    <a:pt x="180" y="81"/>
                    <a:pt x="177" y="82"/>
                  </a:cubicBezTo>
                  <a:cubicBezTo>
                    <a:pt x="174" y="83"/>
                    <a:pt x="173" y="80"/>
                    <a:pt x="171" y="81"/>
                  </a:cubicBezTo>
                  <a:cubicBezTo>
                    <a:pt x="170" y="81"/>
                    <a:pt x="168" y="78"/>
                    <a:pt x="169" y="75"/>
                  </a:cubicBezTo>
                  <a:cubicBezTo>
                    <a:pt x="169" y="72"/>
                    <a:pt x="167" y="69"/>
                    <a:pt x="166" y="71"/>
                  </a:cubicBezTo>
                  <a:cubicBezTo>
                    <a:pt x="165" y="73"/>
                    <a:pt x="163" y="72"/>
                    <a:pt x="163" y="75"/>
                  </a:cubicBezTo>
                  <a:cubicBezTo>
                    <a:pt x="163" y="78"/>
                    <a:pt x="164" y="81"/>
                    <a:pt x="162" y="83"/>
                  </a:cubicBezTo>
                  <a:cubicBezTo>
                    <a:pt x="160" y="85"/>
                    <a:pt x="150" y="86"/>
                    <a:pt x="148" y="85"/>
                  </a:cubicBezTo>
                  <a:cubicBezTo>
                    <a:pt x="146" y="83"/>
                    <a:pt x="137" y="82"/>
                    <a:pt x="137" y="80"/>
                  </a:cubicBezTo>
                  <a:cubicBezTo>
                    <a:pt x="136" y="79"/>
                    <a:pt x="134" y="76"/>
                    <a:pt x="132" y="76"/>
                  </a:cubicBezTo>
                  <a:cubicBezTo>
                    <a:pt x="130" y="76"/>
                    <a:pt x="125" y="78"/>
                    <a:pt x="124" y="77"/>
                  </a:cubicBezTo>
                  <a:cubicBezTo>
                    <a:pt x="123" y="76"/>
                    <a:pt x="119" y="73"/>
                    <a:pt x="117" y="73"/>
                  </a:cubicBezTo>
                  <a:cubicBezTo>
                    <a:pt x="115" y="73"/>
                    <a:pt x="111" y="71"/>
                    <a:pt x="111" y="70"/>
                  </a:cubicBezTo>
                  <a:cubicBezTo>
                    <a:pt x="111" y="68"/>
                    <a:pt x="105" y="68"/>
                    <a:pt x="104" y="66"/>
                  </a:cubicBezTo>
                  <a:cubicBezTo>
                    <a:pt x="103" y="65"/>
                    <a:pt x="100" y="65"/>
                    <a:pt x="100" y="63"/>
                  </a:cubicBezTo>
                  <a:cubicBezTo>
                    <a:pt x="100" y="61"/>
                    <a:pt x="101" y="59"/>
                    <a:pt x="101" y="57"/>
                  </a:cubicBezTo>
                  <a:cubicBezTo>
                    <a:pt x="101" y="55"/>
                    <a:pt x="105" y="53"/>
                    <a:pt x="105" y="51"/>
                  </a:cubicBezTo>
                  <a:cubicBezTo>
                    <a:pt x="105" y="50"/>
                    <a:pt x="102" y="48"/>
                    <a:pt x="102" y="48"/>
                  </a:cubicBezTo>
                  <a:cubicBezTo>
                    <a:pt x="102" y="48"/>
                    <a:pt x="99" y="43"/>
                    <a:pt x="97" y="43"/>
                  </a:cubicBezTo>
                  <a:cubicBezTo>
                    <a:pt x="94" y="43"/>
                    <a:pt x="92" y="39"/>
                    <a:pt x="90" y="38"/>
                  </a:cubicBezTo>
                  <a:cubicBezTo>
                    <a:pt x="87" y="38"/>
                    <a:pt x="88" y="33"/>
                    <a:pt x="87" y="32"/>
                  </a:cubicBezTo>
                  <a:cubicBezTo>
                    <a:pt x="85" y="30"/>
                    <a:pt x="86" y="26"/>
                    <a:pt x="89" y="28"/>
                  </a:cubicBezTo>
                  <a:cubicBezTo>
                    <a:pt x="91" y="30"/>
                    <a:pt x="95" y="28"/>
                    <a:pt x="94" y="25"/>
                  </a:cubicBezTo>
                  <a:cubicBezTo>
                    <a:pt x="92" y="22"/>
                    <a:pt x="89" y="19"/>
                    <a:pt x="89" y="18"/>
                  </a:cubicBezTo>
                  <a:cubicBezTo>
                    <a:pt x="89" y="16"/>
                    <a:pt x="91" y="11"/>
                    <a:pt x="89" y="10"/>
                  </a:cubicBezTo>
                  <a:cubicBezTo>
                    <a:pt x="86" y="8"/>
                    <a:pt x="84" y="6"/>
                    <a:pt x="84" y="4"/>
                  </a:cubicBezTo>
                  <a:cubicBezTo>
                    <a:pt x="83" y="2"/>
                    <a:pt x="80" y="0"/>
                    <a:pt x="80" y="0"/>
                  </a:cubicBezTo>
                  <a:cubicBezTo>
                    <a:pt x="77" y="0"/>
                    <a:pt x="77" y="0"/>
                    <a:pt x="77" y="0"/>
                  </a:cubicBezTo>
                  <a:cubicBezTo>
                    <a:pt x="77" y="0"/>
                    <a:pt x="75" y="6"/>
                    <a:pt x="74" y="6"/>
                  </a:cubicBezTo>
                  <a:cubicBezTo>
                    <a:pt x="72" y="7"/>
                    <a:pt x="68" y="8"/>
                    <a:pt x="65" y="10"/>
                  </a:cubicBezTo>
                  <a:cubicBezTo>
                    <a:pt x="63" y="11"/>
                    <a:pt x="56" y="7"/>
                    <a:pt x="53" y="7"/>
                  </a:cubicBezTo>
                  <a:cubicBezTo>
                    <a:pt x="49" y="7"/>
                    <a:pt x="47" y="11"/>
                    <a:pt x="48" y="12"/>
                  </a:cubicBezTo>
                  <a:cubicBezTo>
                    <a:pt x="50" y="13"/>
                    <a:pt x="50" y="20"/>
                    <a:pt x="50" y="20"/>
                  </a:cubicBezTo>
                  <a:cubicBezTo>
                    <a:pt x="50" y="20"/>
                    <a:pt x="52" y="29"/>
                    <a:pt x="55" y="28"/>
                  </a:cubicBezTo>
                  <a:cubicBezTo>
                    <a:pt x="58" y="27"/>
                    <a:pt x="61" y="31"/>
                    <a:pt x="59" y="32"/>
                  </a:cubicBezTo>
                  <a:cubicBezTo>
                    <a:pt x="56" y="32"/>
                    <a:pt x="55" y="35"/>
                    <a:pt x="54" y="38"/>
                  </a:cubicBezTo>
                  <a:cubicBezTo>
                    <a:pt x="54" y="41"/>
                    <a:pt x="55" y="44"/>
                    <a:pt x="53" y="44"/>
                  </a:cubicBezTo>
                  <a:cubicBezTo>
                    <a:pt x="51" y="45"/>
                    <a:pt x="49" y="45"/>
                    <a:pt x="49" y="49"/>
                  </a:cubicBezTo>
                  <a:cubicBezTo>
                    <a:pt x="49" y="53"/>
                    <a:pt x="44" y="52"/>
                    <a:pt x="44" y="53"/>
                  </a:cubicBezTo>
                  <a:cubicBezTo>
                    <a:pt x="43" y="54"/>
                    <a:pt x="41" y="61"/>
                    <a:pt x="40" y="62"/>
                  </a:cubicBezTo>
                  <a:cubicBezTo>
                    <a:pt x="39" y="63"/>
                    <a:pt x="34" y="63"/>
                    <a:pt x="33" y="66"/>
                  </a:cubicBezTo>
                  <a:cubicBezTo>
                    <a:pt x="33" y="69"/>
                    <a:pt x="30" y="73"/>
                    <a:pt x="29" y="73"/>
                  </a:cubicBezTo>
                  <a:cubicBezTo>
                    <a:pt x="27" y="72"/>
                    <a:pt x="24" y="71"/>
                    <a:pt x="23" y="73"/>
                  </a:cubicBezTo>
                  <a:cubicBezTo>
                    <a:pt x="22" y="75"/>
                    <a:pt x="18" y="71"/>
                    <a:pt x="17" y="72"/>
                  </a:cubicBezTo>
                  <a:cubicBezTo>
                    <a:pt x="16" y="73"/>
                    <a:pt x="10" y="78"/>
                    <a:pt x="10" y="80"/>
                  </a:cubicBezTo>
                  <a:cubicBezTo>
                    <a:pt x="10" y="83"/>
                    <a:pt x="16" y="83"/>
                    <a:pt x="16" y="86"/>
                  </a:cubicBezTo>
                  <a:cubicBezTo>
                    <a:pt x="15" y="90"/>
                    <a:pt x="18" y="93"/>
                    <a:pt x="19" y="95"/>
                  </a:cubicBezTo>
                  <a:cubicBezTo>
                    <a:pt x="21" y="97"/>
                    <a:pt x="24" y="101"/>
                    <a:pt x="22" y="103"/>
                  </a:cubicBezTo>
                  <a:cubicBezTo>
                    <a:pt x="21" y="105"/>
                    <a:pt x="19" y="105"/>
                    <a:pt x="16" y="104"/>
                  </a:cubicBezTo>
                  <a:cubicBezTo>
                    <a:pt x="13" y="104"/>
                    <a:pt x="13" y="106"/>
                    <a:pt x="8" y="105"/>
                  </a:cubicBezTo>
                  <a:cubicBezTo>
                    <a:pt x="3" y="104"/>
                    <a:pt x="2" y="108"/>
                    <a:pt x="0" y="110"/>
                  </a:cubicBezTo>
                  <a:cubicBezTo>
                    <a:pt x="0" y="110"/>
                    <a:pt x="0" y="110"/>
                    <a:pt x="0" y="110"/>
                  </a:cubicBezTo>
                  <a:cubicBezTo>
                    <a:pt x="2" y="112"/>
                    <a:pt x="4" y="116"/>
                    <a:pt x="8" y="118"/>
                  </a:cubicBezTo>
                  <a:cubicBezTo>
                    <a:pt x="13" y="119"/>
                    <a:pt x="17" y="114"/>
                    <a:pt x="17" y="118"/>
                  </a:cubicBezTo>
                  <a:cubicBezTo>
                    <a:pt x="17" y="122"/>
                    <a:pt x="5" y="121"/>
                    <a:pt x="5" y="122"/>
                  </a:cubicBezTo>
                  <a:cubicBezTo>
                    <a:pt x="5" y="123"/>
                    <a:pt x="17" y="138"/>
                    <a:pt x="23" y="137"/>
                  </a:cubicBezTo>
                  <a:cubicBezTo>
                    <a:pt x="29" y="136"/>
                    <a:pt x="34" y="129"/>
                    <a:pt x="32" y="128"/>
                  </a:cubicBezTo>
                  <a:cubicBezTo>
                    <a:pt x="30" y="127"/>
                    <a:pt x="33" y="123"/>
                    <a:pt x="35" y="124"/>
                  </a:cubicBezTo>
                  <a:cubicBezTo>
                    <a:pt x="36" y="124"/>
                    <a:pt x="35" y="131"/>
                    <a:pt x="37" y="132"/>
                  </a:cubicBezTo>
                  <a:cubicBezTo>
                    <a:pt x="39" y="134"/>
                    <a:pt x="38" y="137"/>
                    <a:pt x="37" y="140"/>
                  </a:cubicBezTo>
                  <a:cubicBezTo>
                    <a:pt x="35" y="143"/>
                    <a:pt x="38" y="150"/>
                    <a:pt x="38" y="154"/>
                  </a:cubicBezTo>
                  <a:cubicBezTo>
                    <a:pt x="39" y="158"/>
                    <a:pt x="41" y="164"/>
                    <a:pt x="42" y="169"/>
                  </a:cubicBezTo>
                  <a:cubicBezTo>
                    <a:pt x="43" y="175"/>
                    <a:pt x="47" y="186"/>
                    <a:pt x="50" y="192"/>
                  </a:cubicBezTo>
                  <a:cubicBezTo>
                    <a:pt x="53" y="198"/>
                    <a:pt x="56" y="211"/>
                    <a:pt x="58" y="214"/>
                  </a:cubicBezTo>
                  <a:cubicBezTo>
                    <a:pt x="60" y="217"/>
                    <a:pt x="66" y="226"/>
                    <a:pt x="66" y="231"/>
                  </a:cubicBezTo>
                  <a:cubicBezTo>
                    <a:pt x="66" y="237"/>
                    <a:pt x="72" y="245"/>
                    <a:pt x="74" y="246"/>
                  </a:cubicBezTo>
                  <a:cubicBezTo>
                    <a:pt x="77" y="248"/>
                    <a:pt x="81" y="245"/>
                    <a:pt x="82" y="241"/>
                  </a:cubicBezTo>
                  <a:cubicBezTo>
                    <a:pt x="83" y="238"/>
                    <a:pt x="90" y="236"/>
                    <a:pt x="90" y="233"/>
                  </a:cubicBezTo>
                  <a:cubicBezTo>
                    <a:pt x="90" y="230"/>
                    <a:pt x="91" y="228"/>
                    <a:pt x="93" y="228"/>
                  </a:cubicBezTo>
                  <a:cubicBezTo>
                    <a:pt x="96" y="227"/>
                    <a:pt x="96" y="225"/>
                    <a:pt x="96" y="222"/>
                  </a:cubicBezTo>
                  <a:cubicBezTo>
                    <a:pt x="96" y="218"/>
                    <a:pt x="96" y="214"/>
                    <a:pt x="98" y="211"/>
                  </a:cubicBezTo>
                  <a:cubicBezTo>
                    <a:pt x="100" y="208"/>
                    <a:pt x="101" y="200"/>
                    <a:pt x="99" y="197"/>
                  </a:cubicBezTo>
                  <a:cubicBezTo>
                    <a:pt x="98" y="194"/>
                    <a:pt x="99" y="190"/>
                    <a:pt x="100" y="187"/>
                  </a:cubicBezTo>
                  <a:cubicBezTo>
                    <a:pt x="101" y="183"/>
                    <a:pt x="101" y="180"/>
                    <a:pt x="103" y="180"/>
                  </a:cubicBezTo>
                  <a:cubicBezTo>
                    <a:pt x="105" y="179"/>
                    <a:pt x="109" y="177"/>
                    <a:pt x="111" y="174"/>
                  </a:cubicBezTo>
                  <a:cubicBezTo>
                    <a:pt x="114" y="170"/>
                    <a:pt x="121" y="166"/>
                    <a:pt x="124" y="164"/>
                  </a:cubicBezTo>
                  <a:cubicBezTo>
                    <a:pt x="127" y="161"/>
                    <a:pt x="135" y="154"/>
                    <a:pt x="138" y="150"/>
                  </a:cubicBezTo>
                  <a:cubicBezTo>
                    <a:pt x="140" y="146"/>
                    <a:pt x="147" y="144"/>
                    <a:pt x="151" y="141"/>
                  </a:cubicBezTo>
                  <a:cubicBezTo>
                    <a:pt x="154" y="138"/>
                    <a:pt x="153" y="136"/>
                    <a:pt x="153" y="132"/>
                  </a:cubicBezTo>
                  <a:cubicBezTo>
                    <a:pt x="154" y="129"/>
                    <a:pt x="164" y="127"/>
                    <a:pt x="168" y="127"/>
                  </a:cubicBezTo>
                  <a:cubicBezTo>
                    <a:pt x="169" y="127"/>
                    <a:pt x="170" y="127"/>
                    <a:pt x="170" y="127"/>
                  </a:cubicBezTo>
                  <a:cubicBezTo>
                    <a:pt x="170" y="121"/>
                    <a:pt x="169" y="114"/>
                    <a:pt x="167" y="11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8" name="Freeform 51"/>
            <p:cNvSpPr>
              <a:spLocks/>
            </p:cNvSpPr>
            <p:nvPr/>
          </p:nvSpPr>
          <p:spPr bwMode="auto">
            <a:xfrm>
              <a:off x="8433571" y="2455331"/>
              <a:ext cx="959868" cy="414000"/>
            </a:xfrm>
            <a:custGeom>
              <a:avLst/>
              <a:gdLst>
                <a:gd name="T0" fmla="*/ 245 w 265"/>
                <a:gd name="T1" fmla="*/ 49 h 114"/>
                <a:gd name="T2" fmla="*/ 228 w 265"/>
                <a:gd name="T3" fmla="*/ 48 h 114"/>
                <a:gd name="T4" fmla="*/ 230 w 265"/>
                <a:gd name="T5" fmla="*/ 39 h 114"/>
                <a:gd name="T6" fmla="*/ 231 w 265"/>
                <a:gd name="T7" fmla="*/ 25 h 114"/>
                <a:gd name="T8" fmla="*/ 213 w 265"/>
                <a:gd name="T9" fmla="*/ 23 h 114"/>
                <a:gd name="T10" fmla="*/ 200 w 265"/>
                <a:gd name="T11" fmla="*/ 30 h 114"/>
                <a:gd name="T12" fmla="*/ 177 w 265"/>
                <a:gd name="T13" fmla="*/ 33 h 114"/>
                <a:gd name="T14" fmla="*/ 162 w 265"/>
                <a:gd name="T15" fmla="*/ 26 h 114"/>
                <a:gd name="T16" fmla="*/ 149 w 265"/>
                <a:gd name="T17" fmla="*/ 21 h 114"/>
                <a:gd name="T18" fmla="*/ 133 w 265"/>
                <a:gd name="T19" fmla="*/ 20 h 114"/>
                <a:gd name="T20" fmla="*/ 120 w 265"/>
                <a:gd name="T21" fmla="*/ 21 h 114"/>
                <a:gd name="T22" fmla="*/ 114 w 265"/>
                <a:gd name="T23" fmla="*/ 10 h 114"/>
                <a:gd name="T24" fmla="*/ 99 w 265"/>
                <a:gd name="T25" fmla="*/ 5 h 114"/>
                <a:gd name="T26" fmla="*/ 88 w 265"/>
                <a:gd name="T27" fmla="*/ 1 h 114"/>
                <a:gd name="T28" fmla="*/ 80 w 265"/>
                <a:gd name="T29" fmla="*/ 7 h 114"/>
                <a:gd name="T30" fmla="*/ 80 w 265"/>
                <a:gd name="T31" fmla="*/ 18 h 114"/>
                <a:gd name="T32" fmla="*/ 73 w 265"/>
                <a:gd name="T33" fmla="*/ 26 h 114"/>
                <a:gd name="T34" fmla="*/ 60 w 265"/>
                <a:gd name="T35" fmla="*/ 25 h 114"/>
                <a:gd name="T36" fmla="*/ 50 w 265"/>
                <a:gd name="T37" fmla="*/ 18 h 114"/>
                <a:gd name="T38" fmla="*/ 33 w 265"/>
                <a:gd name="T39" fmla="*/ 17 h 114"/>
                <a:gd name="T40" fmla="*/ 21 w 265"/>
                <a:gd name="T41" fmla="*/ 23 h 114"/>
                <a:gd name="T42" fmla="*/ 7 w 265"/>
                <a:gd name="T43" fmla="*/ 30 h 114"/>
                <a:gd name="T44" fmla="*/ 0 w 265"/>
                <a:gd name="T45" fmla="*/ 33 h 114"/>
                <a:gd name="T46" fmla="*/ 6 w 265"/>
                <a:gd name="T47" fmla="*/ 42 h 114"/>
                <a:gd name="T48" fmla="*/ 21 w 265"/>
                <a:gd name="T49" fmla="*/ 52 h 114"/>
                <a:gd name="T50" fmla="*/ 25 w 265"/>
                <a:gd name="T51" fmla="*/ 66 h 114"/>
                <a:gd name="T52" fmla="*/ 42 w 265"/>
                <a:gd name="T53" fmla="*/ 78 h 114"/>
                <a:gd name="T54" fmla="*/ 54 w 265"/>
                <a:gd name="T55" fmla="*/ 86 h 114"/>
                <a:gd name="T56" fmla="*/ 65 w 265"/>
                <a:gd name="T57" fmla="*/ 101 h 114"/>
                <a:gd name="T58" fmla="*/ 96 w 265"/>
                <a:gd name="T59" fmla="*/ 103 h 114"/>
                <a:gd name="T60" fmla="*/ 120 w 265"/>
                <a:gd name="T61" fmla="*/ 108 h 114"/>
                <a:gd name="T62" fmla="*/ 136 w 265"/>
                <a:gd name="T63" fmla="*/ 114 h 114"/>
                <a:gd name="T64" fmla="*/ 169 w 265"/>
                <a:gd name="T65" fmla="*/ 106 h 114"/>
                <a:gd name="T66" fmla="*/ 195 w 265"/>
                <a:gd name="T67" fmla="*/ 91 h 114"/>
                <a:gd name="T68" fmla="*/ 201 w 265"/>
                <a:gd name="T69" fmla="*/ 79 h 114"/>
                <a:gd name="T70" fmla="*/ 227 w 265"/>
                <a:gd name="T71" fmla="*/ 74 h 114"/>
                <a:gd name="T72" fmla="*/ 245 w 265"/>
                <a:gd name="T73" fmla="*/ 63 h 114"/>
                <a:gd name="T74" fmla="*/ 264 w 265"/>
                <a:gd name="T75" fmla="*/ 5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5" h="114">
                  <a:moveTo>
                    <a:pt x="253" y="48"/>
                  </a:moveTo>
                  <a:cubicBezTo>
                    <a:pt x="251" y="45"/>
                    <a:pt x="246" y="46"/>
                    <a:pt x="245" y="49"/>
                  </a:cubicBezTo>
                  <a:cubicBezTo>
                    <a:pt x="244" y="52"/>
                    <a:pt x="242" y="48"/>
                    <a:pt x="237" y="48"/>
                  </a:cubicBezTo>
                  <a:cubicBezTo>
                    <a:pt x="232" y="48"/>
                    <a:pt x="232" y="51"/>
                    <a:pt x="228" y="48"/>
                  </a:cubicBezTo>
                  <a:cubicBezTo>
                    <a:pt x="225" y="44"/>
                    <a:pt x="230" y="43"/>
                    <a:pt x="230" y="43"/>
                  </a:cubicBezTo>
                  <a:cubicBezTo>
                    <a:pt x="230" y="39"/>
                    <a:pt x="230" y="39"/>
                    <a:pt x="230" y="39"/>
                  </a:cubicBezTo>
                  <a:cubicBezTo>
                    <a:pt x="237" y="25"/>
                    <a:pt x="237" y="25"/>
                    <a:pt x="237" y="25"/>
                  </a:cubicBezTo>
                  <a:cubicBezTo>
                    <a:pt x="235" y="25"/>
                    <a:pt x="232" y="24"/>
                    <a:pt x="231" y="25"/>
                  </a:cubicBezTo>
                  <a:cubicBezTo>
                    <a:pt x="229" y="26"/>
                    <a:pt x="224" y="25"/>
                    <a:pt x="223" y="23"/>
                  </a:cubicBezTo>
                  <a:cubicBezTo>
                    <a:pt x="223" y="22"/>
                    <a:pt x="215" y="21"/>
                    <a:pt x="213" y="23"/>
                  </a:cubicBezTo>
                  <a:cubicBezTo>
                    <a:pt x="211" y="24"/>
                    <a:pt x="207" y="26"/>
                    <a:pt x="206" y="27"/>
                  </a:cubicBezTo>
                  <a:cubicBezTo>
                    <a:pt x="206" y="29"/>
                    <a:pt x="201" y="29"/>
                    <a:pt x="200" y="30"/>
                  </a:cubicBezTo>
                  <a:cubicBezTo>
                    <a:pt x="198" y="31"/>
                    <a:pt x="189" y="32"/>
                    <a:pt x="189" y="33"/>
                  </a:cubicBezTo>
                  <a:cubicBezTo>
                    <a:pt x="188" y="34"/>
                    <a:pt x="179" y="34"/>
                    <a:pt x="177" y="33"/>
                  </a:cubicBezTo>
                  <a:cubicBezTo>
                    <a:pt x="176" y="31"/>
                    <a:pt x="168" y="33"/>
                    <a:pt x="167" y="31"/>
                  </a:cubicBezTo>
                  <a:cubicBezTo>
                    <a:pt x="166" y="29"/>
                    <a:pt x="162" y="28"/>
                    <a:pt x="162" y="26"/>
                  </a:cubicBezTo>
                  <a:cubicBezTo>
                    <a:pt x="162" y="24"/>
                    <a:pt x="156" y="24"/>
                    <a:pt x="155" y="23"/>
                  </a:cubicBezTo>
                  <a:cubicBezTo>
                    <a:pt x="155" y="21"/>
                    <a:pt x="150" y="20"/>
                    <a:pt x="149" y="21"/>
                  </a:cubicBezTo>
                  <a:cubicBezTo>
                    <a:pt x="148" y="21"/>
                    <a:pt x="143" y="19"/>
                    <a:pt x="141" y="19"/>
                  </a:cubicBezTo>
                  <a:cubicBezTo>
                    <a:pt x="140" y="19"/>
                    <a:pt x="135" y="20"/>
                    <a:pt x="133" y="20"/>
                  </a:cubicBezTo>
                  <a:cubicBezTo>
                    <a:pt x="132" y="20"/>
                    <a:pt x="129" y="23"/>
                    <a:pt x="127" y="23"/>
                  </a:cubicBezTo>
                  <a:cubicBezTo>
                    <a:pt x="126" y="23"/>
                    <a:pt x="121" y="20"/>
                    <a:pt x="120" y="21"/>
                  </a:cubicBezTo>
                  <a:cubicBezTo>
                    <a:pt x="119" y="22"/>
                    <a:pt x="116" y="18"/>
                    <a:pt x="115" y="17"/>
                  </a:cubicBezTo>
                  <a:cubicBezTo>
                    <a:pt x="113" y="15"/>
                    <a:pt x="115" y="11"/>
                    <a:pt x="114" y="10"/>
                  </a:cubicBezTo>
                  <a:cubicBezTo>
                    <a:pt x="113" y="8"/>
                    <a:pt x="107" y="8"/>
                    <a:pt x="105" y="7"/>
                  </a:cubicBezTo>
                  <a:cubicBezTo>
                    <a:pt x="104" y="6"/>
                    <a:pt x="101" y="5"/>
                    <a:pt x="99" y="5"/>
                  </a:cubicBezTo>
                  <a:cubicBezTo>
                    <a:pt x="98" y="5"/>
                    <a:pt x="95" y="4"/>
                    <a:pt x="94" y="3"/>
                  </a:cubicBezTo>
                  <a:cubicBezTo>
                    <a:pt x="93" y="3"/>
                    <a:pt x="90" y="1"/>
                    <a:pt x="88" y="1"/>
                  </a:cubicBezTo>
                  <a:cubicBezTo>
                    <a:pt x="86" y="0"/>
                    <a:pt x="86" y="3"/>
                    <a:pt x="85" y="4"/>
                  </a:cubicBezTo>
                  <a:cubicBezTo>
                    <a:pt x="84" y="5"/>
                    <a:pt x="81" y="5"/>
                    <a:pt x="80" y="7"/>
                  </a:cubicBezTo>
                  <a:cubicBezTo>
                    <a:pt x="80" y="8"/>
                    <a:pt x="76" y="9"/>
                    <a:pt x="77" y="11"/>
                  </a:cubicBezTo>
                  <a:cubicBezTo>
                    <a:pt x="77" y="13"/>
                    <a:pt x="79" y="17"/>
                    <a:pt x="80" y="18"/>
                  </a:cubicBezTo>
                  <a:cubicBezTo>
                    <a:pt x="81" y="19"/>
                    <a:pt x="80" y="22"/>
                    <a:pt x="80" y="23"/>
                  </a:cubicBezTo>
                  <a:cubicBezTo>
                    <a:pt x="79" y="24"/>
                    <a:pt x="74" y="25"/>
                    <a:pt x="73" y="26"/>
                  </a:cubicBezTo>
                  <a:cubicBezTo>
                    <a:pt x="72" y="28"/>
                    <a:pt x="69" y="26"/>
                    <a:pt x="67" y="25"/>
                  </a:cubicBezTo>
                  <a:cubicBezTo>
                    <a:pt x="64" y="23"/>
                    <a:pt x="61" y="24"/>
                    <a:pt x="60" y="25"/>
                  </a:cubicBezTo>
                  <a:cubicBezTo>
                    <a:pt x="59" y="26"/>
                    <a:pt x="54" y="23"/>
                    <a:pt x="53" y="22"/>
                  </a:cubicBezTo>
                  <a:cubicBezTo>
                    <a:pt x="52" y="22"/>
                    <a:pt x="51" y="17"/>
                    <a:pt x="50" y="18"/>
                  </a:cubicBezTo>
                  <a:cubicBezTo>
                    <a:pt x="49" y="18"/>
                    <a:pt x="40" y="16"/>
                    <a:pt x="39" y="16"/>
                  </a:cubicBezTo>
                  <a:cubicBezTo>
                    <a:pt x="37" y="15"/>
                    <a:pt x="33" y="15"/>
                    <a:pt x="33" y="17"/>
                  </a:cubicBezTo>
                  <a:cubicBezTo>
                    <a:pt x="32" y="18"/>
                    <a:pt x="28" y="18"/>
                    <a:pt x="27" y="19"/>
                  </a:cubicBezTo>
                  <a:cubicBezTo>
                    <a:pt x="26" y="21"/>
                    <a:pt x="23" y="21"/>
                    <a:pt x="21" y="23"/>
                  </a:cubicBezTo>
                  <a:cubicBezTo>
                    <a:pt x="20" y="24"/>
                    <a:pt x="16" y="24"/>
                    <a:pt x="15" y="27"/>
                  </a:cubicBezTo>
                  <a:cubicBezTo>
                    <a:pt x="14" y="29"/>
                    <a:pt x="9" y="30"/>
                    <a:pt x="7" y="30"/>
                  </a:cubicBezTo>
                  <a:cubicBezTo>
                    <a:pt x="6" y="30"/>
                    <a:pt x="2" y="31"/>
                    <a:pt x="1" y="32"/>
                  </a:cubicBezTo>
                  <a:cubicBezTo>
                    <a:pt x="1" y="33"/>
                    <a:pt x="1" y="33"/>
                    <a:pt x="0" y="33"/>
                  </a:cubicBezTo>
                  <a:cubicBezTo>
                    <a:pt x="0" y="33"/>
                    <a:pt x="0" y="33"/>
                    <a:pt x="0" y="34"/>
                  </a:cubicBezTo>
                  <a:cubicBezTo>
                    <a:pt x="1" y="39"/>
                    <a:pt x="4" y="39"/>
                    <a:pt x="6" y="42"/>
                  </a:cubicBezTo>
                  <a:cubicBezTo>
                    <a:pt x="9" y="44"/>
                    <a:pt x="11" y="46"/>
                    <a:pt x="14" y="46"/>
                  </a:cubicBezTo>
                  <a:cubicBezTo>
                    <a:pt x="17" y="46"/>
                    <a:pt x="21" y="49"/>
                    <a:pt x="21" y="52"/>
                  </a:cubicBezTo>
                  <a:cubicBezTo>
                    <a:pt x="21" y="54"/>
                    <a:pt x="24" y="57"/>
                    <a:pt x="25" y="58"/>
                  </a:cubicBezTo>
                  <a:cubicBezTo>
                    <a:pt x="27" y="59"/>
                    <a:pt x="25" y="63"/>
                    <a:pt x="25" y="66"/>
                  </a:cubicBezTo>
                  <a:cubicBezTo>
                    <a:pt x="25" y="69"/>
                    <a:pt x="21" y="70"/>
                    <a:pt x="23" y="73"/>
                  </a:cubicBezTo>
                  <a:cubicBezTo>
                    <a:pt x="25" y="76"/>
                    <a:pt x="38" y="78"/>
                    <a:pt x="42" y="78"/>
                  </a:cubicBezTo>
                  <a:cubicBezTo>
                    <a:pt x="46" y="78"/>
                    <a:pt x="47" y="82"/>
                    <a:pt x="48" y="82"/>
                  </a:cubicBezTo>
                  <a:cubicBezTo>
                    <a:pt x="51" y="82"/>
                    <a:pt x="51" y="85"/>
                    <a:pt x="54" y="86"/>
                  </a:cubicBezTo>
                  <a:cubicBezTo>
                    <a:pt x="56" y="86"/>
                    <a:pt x="59" y="88"/>
                    <a:pt x="60" y="93"/>
                  </a:cubicBezTo>
                  <a:cubicBezTo>
                    <a:pt x="61" y="97"/>
                    <a:pt x="65" y="99"/>
                    <a:pt x="65" y="101"/>
                  </a:cubicBezTo>
                  <a:cubicBezTo>
                    <a:pt x="66" y="103"/>
                    <a:pt x="72" y="102"/>
                    <a:pt x="76" y="102"/>
                  </a:cubicBezTo>
                  <a:cubicBezTo>
                    <a:pt x="80" y="103"/>
                    <a:pt x="93" y="102"/>
                    <a:pt x="96" y="103"/>
                  </a:cubicBezTo>
                  <a:cubicBezTo>
                    <a:pt x="99" y="103"/>
                    <a:pt x="107" y="103"/>
                    <a:pt x="111" y="106"/>
                  </a:cubicBezTo>
                  <a:cubicBezTo>
                    <a:pt x="116" y="109"/>
                    <a:pt x="118" y="107"/>
                    <a:pt x="120" y="108"/>
                  </a:cubicBezTo>
                  <a:cubicBezTo>
                    <a:pt x="123" y="110"/>
                    <a:pt x="125" y="111"/>
                    <a:pt x="129" y="110"/>
                  </a:cubicBezTo>
                  <a:cubicBezTo>
                    <a:pt x="133" y="110"/>
                    <a:pt x="133" y="113"/>
                    <a:pt x="136" y="114"/>
                  </a:cubicBezTo>
                  <a:cubicBezTo>
                    <a:pt x="138" y="114"/>
                    <a:pt x="143" y="109"/>
                    <a:pt x="150" y="106"/>
                  </a:cubicBezTo>
                  <a:cubicBezTo>
                    <a:pt x="157" y="103"/>
                    <a:pt x="166" y="105"/>
                    <a:pt x="169" y="106"/>
                  </a:cubicBezTo>
                  <a:cubicBezTo>
                    <a:pt x="173" y="106"/>
                    <a:pt x="180" y="104"/>
                    <a:pt x="184" y="99"/>
                  </a:cubicBezTo>
                  <a:cubicBezTo>
                    <a:pt x="189" y="94"/>
                    <a:pt x="194" y="95"/>
                    <a:pt x="195" y="91"/>
                  </a:cubicBezTo>
                  <a:cubicBezTo>
                    <a:pt x="195" y="87"/>
                    <a:pt x="190" y="85"/>
                    <a:pt x="193" y="81"/>
                  </a:cubicBezTo>
                  <a:cubicBezTo>
                    <a:pt x="195" y="77"/>
                    <a:pt x="199" y="78"/>
                    <a:pt x="201" y="79"/>
                  </a:cubicBezTo>
                  <a:cubicBezTo>
                    <a:pt x="203" y="80"/>
                    <a:pt x="209" y="82"/>
                    <a:pt x="214" y="78"/>
                  </a:cubicBezTo>
                  <a:cubicBezTo>
                    <a:pt x="220" y="74"/>
                    <a:pt x="222" y="75"/>
                    <a:pt x="227" y="74"/>
                  </a:cubicBezTo>
                  <a:cubicBezTo>
                    <a:pt x="232" y="74"/>
                    <a:pt x="231" y="70"/>
                    <a:pt x="234" y="67"/>
                  </a:cubicBezTo>
                  <a:cubicBezTo>
                    <a:pt x="238" y="64"/>
                    <a:pt x="241" y="63"/>
                    <a:pt x="245" y="63"/>
                  </a:cubicBezTo>
                  <a:cubicBezTo>
                    <a:pt x="248" y="63"/>
                    <a:pt x="252" y="59"/>
                    <a:pt x="256" y="61"/>
                  </a:cubicBezTo>
                  <a:cubicBezTo>
                    <a:pt x="259" y="62"/>
                    <a:pt x="264" y="62"/>
                    <a:pt x="264" y="59"/>
                  </a:cubicBezTo>
                  <a:cubicBezTo>
                    <a:pt x="265" y="57"/>
                    <a:pt x="256" y="51"/>
                    <a:pt x="253" y="4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9" name="Freeform 52"/>
            <p:cNvSpPr>
              <a:spLocks/>
            </p:cNvSpPr>
            <p:nvPr/>
          </p:nvSpPr>
          <p:spPr bwMode="auto">
            <a:xfrm>
              <a:off x="6815902" y="3180599"/>
              <a:ext cx="13800" cy="39866"/>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0" y="1"/>
                    <a:pt x="0" y="5"/>
                    <a:pt x="0" y="6"/>
                  </a:cubicBezTo>
                  <a:cubicBezTo>
                    <a:pt x="0" y="7"/>
                    <a:pt x="1" y="9"/>
                    <a:pt x="3" y="11"/>
                  </a:cubicBezTo>
                  <a:cubicBezTo>
                    <a:pt x="3" y="8"/>
                    <a:pt x="3" y="3"/>
                    <a:pt x="4" y="2"/>
                  </a:cubicBezTo>
                  <a:cubicBezTo>
                    <a:pt x="4" y="1"/>
                    <a:pt x="4" y="1"/>
                    <a:pt x="4" y="0"/>
                  </a:cubicBezTo>
                  <a:cubicBezTo>
                    <a:pt x="3" y="0"/>
                    <a:pt x="2" y="0"/>
                    <a:pt x="2" y="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0" name="Freeform 53"/>
            <p:cNvSpPr>
              <a:spLocks/>
            </p:cNvSpPr>
            <p:nvPr/>
          </p:nvSpPr>
          <p:spPr bwMode="auto">
            <a:xfrm>
              <a:off x="6789835" y="3156067"/>
              <a:ext cx="44466" cy="127266"/>
            </a:xfrm>
            <a:custGeom>
              <a:avLst/>
              <a:gdLst>
                <a:gd name="T0" fmla="*/ 5 w 12"/>
                <a:gd name="T1" fmla="*/ 34 h 35"/>
                <a:gd name="T2" fmla="*/ 6 w 12"/>
                <a:gd name="T3" fmla="*/ 35 h 35"/>
                <a:gd name="T4" fmla="*/ 9 w 12"/>
                <a:gd name="T5" fmla="*/ 23 h 35"/>
                <a:gd name="T6" fmla="*/ 10 w 12"/>
                <a:gd name="T7" fmla="*/ 18 h 35"/>
                <a:gd name="T8" fmla="*/ 7 w 12"/>
                <a:gd name="T9" fmla="*/ 13 h 35"/>
                <a:gd name="T10" fmla="*/ 9 w 12"/>
                <a:gd name="T11" fmla="*/ 7 h 35"/>
                <a:gd name="T12" fmla="*/ 11 w 12"/>
                <a:gd name="T13" fmla="*/ 7 h 35"/>
                <a:gd name="T14" fmla="*/ 12 w 12"/>
                <a:gd name="T15" fmla="*/ 1 h 35"/>
                <a:gd name="T16" fmla="*/ 8 w 12"/>
                <a:gd name="T17" fmla="*/ 0 h 35"/>
                <a:gd name="T18" fmla="*/ 6 w 12"/>
                <a:gd name="T19" fmla="*/ 3 h 35"/>
                <a:gd name="T20" fmla="*/ 0 w 12"/>
                <a:gd name="T21" fmla="*/ 18 h 35"/>
                <a:gd name="T22" fmla="*/ 6 w 12"/>
                <a:gd name="T23" fmla="*/ 33 h 35"/>
                <a:gd name="T24" fmla="*/ 5 w 12"/>
                <a:gd name="T25"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5">
                  <a:moveTo>
                    <a:pt x="5" y="34"/>
                  </a:moveTo>
                  <a:cubicBezTo>
                    <a:pt x="5" y="34"/>
                    <a:pt x="6" y="35"/>
                    <a:pt x="6" y="35"/>
                  </a:cubicBezTo>
                  <a:cubicBezTo>
                    <a:pt x="7" y="30"/>
                    <a:pt x="8" y="24"/>
                    <a:pt x="9" y="23"/>
                  </a:cubicBezTo>
                  <a:cubicBezTo>
                    <a:pt x="9" y="22"/>
                    <a:pt x="10" y="20"/>
                    <a:pt x="10" y="18"/>
                  </a:cubicBezTo>
                  <a:cubicBezTo>
                    <a:pt x="8" y="16"/>
                    <a:pt x="7" y="14"/>
                    <a:pt x="7" y="13"/>
                  </a:cubicBezTo>
                  <a:cubicBezTo>
                    <a:pt x="7" y="12"/>
                    <a:pt x="7" y="8"/>
                    <a:pt x="9" y="7"/>
                  </a:cubicBezTo>
                  <a:cubicBezTo>
                    <a:pt x="9" y="7"/>
                    <a:pt x="10" y="7"/>
                    <a:pt x="11" y="7"/>
                  </a:cubicBezTo>
                  <a:cubicBezTo>
                    <a:pt x="11" y="5"/>
                    <a:pt x="12" y="3"/>
                    <a:pt x="12" y="1"/>
                  </a:cubicBezTo>
                  <a:cubicBezTo>
                    <a:pt x="8" y="0"/>
                    <a:pt x="8" y="0"/>
                    <a:pt x="8" y="0"/>
                  </a:cubicBezTo>
                  <a:cubicBezTo>
                    <a:pt x="7" y="1"/>
                    <a:pt x="6" y="2"/>
                    <a:pt x="6" y="3"/>
                  </a:cubicBezTo>
                  <a:cubicBezTo>
                    <a:pt x="5" y="8"/>
                    <a:pt x="1" y="15"/>
                    <a:pt x="0" y="18"/>
                  </a:cubicBezTo>
                  <a:cubicBezTo>
                    <a:pt x="6" y="33"/>
                    <a:pt x="6" y="33"/>
                    <a:pt x="6" y="33"/>
                  </a:cubicBezTo>
                  <a:lnTo>
                    <a:pt x="5" y="34"/>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1" name="Freeform 54"/>
            <p:cNvSpPr>
              <a:spLocks/>
            </p:cNvSpPr>
            <p:nvPr/>
          </p:nvSpPr>
          <p:spPr bwMode="auto">
            <a:xfrm>
              <a:off x="6812835" y="3151467"/>
              <a:ext cx="130334" cy="142600"/>
            </a:xfrm>
            <a:custGeom>
              <a:avLst/>
              <a:gdLst>
                <a:gd name="T0" fmla="*/ 33 w 36"/>
                <a:gd name="T1" fmla="*/ 0 h 39"/>
                <a:gd name="T2" fmla="*/ 22 w 36"/>
                <a:gd name="T3" fmla="*/ 5 h 39"/>
                <a:gd name="T4" fmla="*/ 14 w 36"/>
                <a:gd name="T5" fmla="*/ 9 h 39"/>
                <a:gd name="T6" fmla="*/ 7 w 36"/>
                <a:gd name="T7" fmla="*/ 5 h 39"/>
                <a:gd name="T8" fmla="*/ 6 w 36"/>
                <a:gd name="T9" fmla="*/ 2 h 39"/>
                <a:gd name="T10" fmla="*/ 6 w 36"/>
                <a:gd name="T11" fmla="*/ 2 h 39"/>
                <a:gd name="T12" fmla="*/ 5 w 36"/>
                <a:gd name="T13" fmla="*/ 10 h 39"/>
                <a:gd name="T14" fmla="*/ 3 w 36"/>
                <a:gd name="T15" fmla="*/ 24 h 39"/>
                <a:gd name="T16" fmla="*/ 0 w 36"/>
                <a:gd name="T17" fmla="*/ 36 h 39"/>
                <a:gd name="T18" fmla="*/ 8 w 36"/>
                <a:gd name="T19" fmla="*/ 39 h 39"/>
                <a:gd name="T20" fmla="*/ 14 w 36"/>
                <a:gd name="T21" fmla="*/ 34 h 39"/>
                <a:gd name="T22" fmla="*/ 20 w 36"/>
                <a:gd name="T23" fmla="*/ 32 h 39"/>
                <a:gd name="T24" fmla="*/ 25 w 36"/>
                <a:gd name="T25" fmla="*/ 28 h 39"/>
                <a:gd name="T26" fmla="*/ 18 w 36"/>
                <a:gd name="T27" fmla="*/ 20 h 39"/>
                <a:gd name="T28" fmla="*/ 27 w 36"/>
                <a:gd name="T29" fmla="*/ 15 h 39"/>
                <a:gd name="T30" fmla="*/ 35 w 36"/>
                <a:gd name="T31" fmla="*/ 12 h 39"/>
                <a:gd name="T32" fmla="*/ 36 w 36"/>
                <a:gd name="T33" fmla="*/ 12 h 39"/>
                <a:gd name="T34" fmla="*/ 34 w 36"/>
                <a:gd name="T35" fmla="*/ 4 h 39"/>
                <a:gd name="T36" fmla="*/ 33 w 36"/>
                <a:gd name="T3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39">
                  <a:moveTo>
                    <a:pt x="33" y="0"/>
                  </a:moveTo>
                  <a:cubicBezTo>
                    <a:pt x="28" y="3"/>
                    <a:pt x="23" y="5"/>
                    <a:pt x="22" y="5"/>
                  </a:cubicBezTo>
                  <a:cubicBezTo>
                    <a:pt x="20" y="5"/>
                    <a:pt x="14" y="9"/>
                    <a:pt x="14" y="9"/>
                  </a:cubicBezTo>
                  <a:cubicBezTo>
                    <a:pt x="7" y="5"/>
                    <a:pt x="7" y="5"/>
                    <a:pt x="7" y="5"/>
                  </a:cubicBezTo>
                  <a:cubicBezTo>
                    <a:pt x="6" y="2"/>
                    <a:pt x="6" y="2"/>
                    <a:pt x="6" y="2"/>
                  </a:cubicBezTo>
                  <a:cubicBezTo>
                    <a:pt x="6" y="2"/>
                    <a:pt x="6" y="2"/>
                    <a:pt x="6" y="2"/>
                  </a:cubicBezTo>
                  <a:cubicBezTo>
                    <a:pt x="5" y="5"/>
                    <a:pt x="5" y="9"/>
                    <a:pt x="5" y="10"/>
                  </a:cubicBezTo>
                  <a:cubicBezTo>
                    <a:pt x="4" y="12"/>
                    <a:pt x="4" y="22"/>
                    <a:pt x="3" y="24"/>
                  </a:cubicBezTo>
                  <a:cubicBezTo>
                    <a:pt x="2" y="25"/>
                    <a:pt x="1" y="31"/>
                    <a:pt x="0" y="36"/>
                  </a:cubicBezTo>
                  <a:cubicBezTo>
                    <a:pt x="3" y="37"/>
                    <a:pt x="6" y="39"/>
                    <a:pt x="8" y="39"/>
                  </a:cubicBezTo>
                  <a:cubicBezTo>
                    <a:pt x="11" y="39"/>
                    <a:pt x="14" y="36"/>
                    <a:pt x="14" y="34"/>
                  </a:cubicBezTo>
                  <a:cubicBezTo>
                    <a:pt x="14" y="32"/>
                    <a:pt x="17" y="32"/>
                    <a:pt x="20" y="32"/>
                  </a:cubicBezTo>
                  <a:cubicBezTo>
                    <a:pt x="22" y="32"/>
                    <a:pt x="23" y="29"/>
                    <a:pt x="25" y="28"/>
                  </a:cubicBezTo>
                  <a:cubicBezTo>
                    <a:pt x="27" y="27"/>
                    <a:pt x="20" y="21"/>
                    <a:pt x="18" y="20"/>
                  </a:cubicBezTo>
                  <a:cubicBezTo>
                    <a:pt x="16" y="20"/>
                    <a:pt x="20" y="15"/>
                    <a:pt x="27" y="15"/>
                  </a:cubicBezTo>
                  <a:cubicBezTo>
                    <a:pt x="33" y="15"/>
                    <a:pt x="32" y="12"/>
                    <a:pt x="35" y="12"/>
                  </a:cubicBezTo>
                  <a:cubicBezTo>
                    <a:pt x="35" y="12"/>
                    <a:pt x="35" y="12"/>
                    <a:pt x="36" y="12"/>
                  </a:cubicBezTo>
                  <a:cubicBezTo>
                    <a:pt x="35" y="9"/>
                    <a:pt x="34" y="6"/>
                    <a:pt x="34" y="4"/>
                  </a:cubicBezTo>
                  <a:cubicBezTo>
                    <a:pt x="33" y="3"/>
                    <a:pt x="33" y="2"/>
                    <a:pt x="33" y="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2" name="Freeform 55"/>
            <p:cNvSpPr>
              <a:spLocks/>
            </p:cNvSpPr>
            <p:nvPr/>
          </p:nvSpPr>
          <p:spPr bwMode="auto">
            <a:xfrm>
              <a:off x="7878503" y="2803399"/>
              <a:ext cx="332734" cy="145668"/>
            </a:xfrm>
            <a:custGeom>
              <a:avLst/>
              <a:gdLst>
                <a:gd name="T0" fmla="*/ 85 w 92"/>
                <a:gd name="T1" fmla="*/ 8 h 40"/>
                <a:gd name="T2" fmla="*/ 77 w 92"/>
                <a:gd name="T3" fmla="*/ 5 h 40"/>
                <a:gd name="T4" fmla="*/ 56 w 92"/>
                <a:gd name="T5" fmla="*/ 4 h 40"/>
                <a:gd name="T6" fmla="*/ 44 w 92"/>
                <a:gd name="T7" fmla="*/ 1 h 40"/>
                <a:gd name="T8" fmla="*/ 36 w 92"/>
                <a:gd name="T9" fmla="*/ 4 h 40"/>
                <a:gd name="T10" fmla="*/ 28 w 92"/>
                <a:gd name="T11" fmla="*/ 6 h 40"/>
                <a:gd name="T12" fmla="*/ 17 w 92"/>
                <a:gd name="T13" fmla="*/ 6 h 40"/>
                <a:gd name="T14" fmla="*/ 12 w 92"/>
                <a:gd name="T15" fmla="*/ 11 h 40"/>
                <a:gd name="T16" fmla="*/ 9 w 92"/>
                <a:gd name="T17" fmla="*/ 16 h 40"/>
                <a:gd name="T18" fmla="*/ 12 w 92"/>
                <a:gd name="T19" fmla="*/ 19 h 40"/>
                <a:gd name="T20" fmla="*/ 19 w 92"/>
                <a:gd name="T21" fmla="*/ 19 h 40"/>
                <a:gd name="T22" fmla="*/ 30 w 92"/>
                <a:gd name="T23" fmla="*/ 24 h 40"/>
                <a:gd name="T24" fmla="*/ 27 w 92"/>
                <a:gd name="T25" fmla="*/ 28 h 40"/>
                <a:gd name="T26" fmla="*/ 19 w 92"/>
                <a:gd name="T27" fmla="*/ 30 h 40"/>
                <a:gd name="T28" fmla="*/ 6 w 92"/>
                <a:gd name="T29" fmla="*/ 31 h 40"/>
                <a:gd name="T30" fmla="*/ 0 w 92"/>
                <a:gd name="T31" fmla="*/ 36 h 40"/>
                <a:gd name="T32" fmla="*/ 12 w 92"/>
                <a:gd name="T33" fmla="*/ 37 h 40"/>
                <a:gd name="T34" fmla="*/ 20 w 92"/>
                <a:gd name="T35" fmla="*/ 38 h 40"/>
                <a:gd name="T36" fmla="*/ 27 w 92"/>
                <a:gd name="T37" fmla="*/ 39 h 40"/>
                <a:gd name="T38" fmla="*/ 38 w 92"/>
                <a:gd name="T39" fmla="*/ 38 h 40"/>
                <a:gd name="T40" fmla="*/ 39 w 92"/>
                <a:gd name="T41" fmla="*/ 34 h 40"/>
                <a:gd name="T42" fmla="*/ 43 w 92"/>
                <a:gd name="T43" fmla="*/ 32 h 40"/>
                <a:gd name="T44" fmla="*/ 48 w 92"/>
                <a:gd name="T45" fmla="*/ 29 h 40"/>
                <a:gd name="T46" fmla="*/ 53 w 92"/>
                <a:gd name="T47" fmla="*/ 27 h 40"/>
                <a:gd name="T48" fmla="*/ 58 w 92"/>
                <a:gd name="T49" fmla="*/ 29 h 40"/>
                <a:gd name="T50" fmla="*/ 63 w 92"/>
                <a:gd name="T51" fmla="*/ 25 h 40"/>
                <a:gd name="T52" fmla="*/ 71 w 92"/>
                <a:gd name="T53" fmla="*/ 23 h 40"/>
                <a:gd name="T54" fmla="*/ 77 w 92"/>
                <a:gd name="T55" fmla="*/ 20 h 40"/>
                <a:gd name="T56" fmla="*/ 84 w 92"/>
                <a:gd name="T57" fmla="*/ 16 h 40"/>
                <a:gd name="T58" fmla="*/ 91 w 92"/>
                <a:gd name="T59" fmla="*/ 12 h 40"/>
                <a:gd name="T60" fmla="*/ 92 w 92"/>
                <a:gd name="T61" fmla="*/ 10 h 40"/>
                <a:gd name="T62" fmla="*/ 85 w 92"/>
                <a:gd name="T63"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0">
                  <a:moveTo>
                    <a:pt x="85" y="8"/>
                  </a:moveTo>
                  <a:cubicBezTo>
                    <a:pt x="82" y="4"/>
                    <a:pt x="81" y="6"/>
                    <a:pt x="77" y="5"/>
                  </a:cubicBezTo>
                  <a:cubicBezTo>
                    <a:pt x="73" y="4"/>
                    <a:pt x="59" y="3"/>
                    <a:pt x="56" y="4"/>
                  </a:cubicBezTo>
                  <a:cubicBezTo>
                    <a:pt x="53" y="5"/>
                    <a:pt x="46" y="2"/>
                    <a:pt x="44" y="1"/>
                  </a:cubicBezTo>
                  <a:cubicBezTo>
                    <a:pt x="42" y="0"/>
                    <a:pt x="36" y="1"/>
                    <a:pt x="36" y="4"/>
                  </a:cubicBezTo>
                  <a:cubicBezTo>
                    <a:pt x="35" y="8"/>
                    <a:pt x="33" y="8"/>
                    <a:pt x="28" y="6"/>
                  </a:cubicBezTo>
                  <a:cubicBezTo>
                    <a:pt x="24" y="3"/>
                    <a:pt x="17" y="3"/>
                    <a:pt x="17" y="6"/>
                  </a:cubicBezTo>
                  <a:cubicBezTo>
                    <a:pt x="16" y="8"/>
                    <a:pt x="13" y="11"/>
                    <a:pt x="12" y="11"/>
                  </a:cubicBezTo>
                  <a:cubicBezTo>
                    <a:pt x="11" y="12"/>
                    <a:pt x="10" y="14"/>
                    <a:pt x="9" y="16"/>
                  </a:cubicBezTo>
                  <a:cubicBezTo>
                    <a:pt x="10" y="17"/>
                    <a:pt x="11" y="18"/>
                    <a:pt x="12" y="19"/>
                  </a:cubicBezTo>
                  <a:cubicBezTo>
                    <a:pt x="14" y="21"/>
                    <a:pt x="18" y="21"/>
                    <a:pt x="19" y="19"/>
                  </a:cubicBezTo>
                  <a:cubicBezTo>
                    <a:pt x="19" y="17"/>
                    <a:pt x="26" y="21"/>
                    <a:pt x="30" y="24"/>
                  </a:cubicBezTo>
                  <a:cubicBezTo>
                    <a:pt x="34" y="27"/>
                    <a:pt x="28" y="25"/>
                    <a:pt x="27" y="28"/>
                  </a:cubicBezTo>
                  <a:cubicBezTo>
                    <a:pt x="25" y="32"/>
                    <a:pt x="20" y="28"/>
                    <a:pt x="19" y="30"/>
                  </a:cubicBezTo>
                  <a:cubicBezTo>
                    <a:pt x="17" y="31"/>
                    <a:pt x="9" y="32"/>
                    <a:pt x="6" y="31"/>
                  </a:cubicBezTo>
                  <a:cubicBezTo>
                    <a:pt x="4" y="31"/>
                    <a:pt x="0" y="35"/>
                    <a:pt x="0" y="36"/>
                  </a:cubicBezTo>
                  <a:cubicBezTo>
                    <a:pt x="1" y="38"/>
                    <a:pt x="9" y="35"/>
                    <a:pt x="12" y="37"/>
                  </a:cubicBezTo>
                  <a:cubicBezTo>
                    <a:pt x="15" y="39"/>
                    <a:pt x="18" y="35"/>
                    <a:pt x="20" y="38"/>
                  </a:cubicBezTo>
                  <a:cubicBezTo>
                    <a:pt x="22" y="40"/>
                    <a:pt x="25" y="38"/>
                    <a:pt x="27" y="39"/>
                  </a:cubicBezTo>
                  <a:cubicBezTo>
                    <a:pt x="29" y="40"/>
                    <a:pt x="38" y="38"/>
                    <a:pt x="38" y="38"/>
                  </a:cubicBezTo>
                  <a:cubicBezTo>
                    <a:pt x="39" y="37"/>
                    <a:pt x="39" y="35"/>
                    <a:pt x="39" y="34"/>
                  </a:cubicBezTo>
                  <a:cubicBezTo>
                    <a:pt x="39" y="32"/>
                    <a:pt x="41" y="32"/>
                    <a:pt x="43" y="32"/>
                  </a:cubicBezTo>
                  <a:cubicBezTo>
                    <a:pt x="45" y="31"/>
                    <a:pt x="46" y="29"/>
                    <a:pt x="48" y="29"/>
                  </a:cubicBezTo>
                  <a:cubicBezTo>
                    <a:pt x="49" y="29"/>
                    <a:pt x="51" y="27"/>
                    <a:pt x="53" y="27"/>
                  </a:cubicBezTo>
                  <a:cubicBezTo>
                    <a:pt x="54" y="28"/>
                    <a:pt x="56" y="30"/>
                    <a:pt x="58" y="29"/>
                  </a:cubicBezTo>
                  <a:cubicBezTo>
                    <a:pt x="60" y="27"/>
                    <a:pt x="60" y="29"/>
                    <a:pt x="63" y="25"/>
                  </a:cubicBezTo>
                  <a:cubicBezTo>
                    <a:pt x="66" y="22"/>
                    <a:pt x="67" y="23"/>
                    <a:pt x="71" y="23"/>
                  </a:cubicBezTo>
                  <a:cubicBezTo>
                    <a:pt x="75" y="24"/>
                    <a:pt x="76" y="22"/>
                    <a:pt x="77" y="20"/>
                  </a:cubicBezTo>
                  <a:cubicBezTo>
                    <a:pt x="79" y="17"/>
                    <a:pt x="82" y="17"/>
                    <a:pt x="84" y="16"/>
                  </a:cubicBezTo>
                  <a:cubicBezTo>
                    <a:pt x="86" y="14"/>
                    <a:pt x="90" y="13"/>
                    <a:pt x="91" y="12"/>
                  </a:cubicBezTo>
                  <a:cubicBezTo>
                    <a:pt x="92" y="12"/>
                    <a:pt x="92" y="11"/>
                    <a:pt x="92" y="10"/>
                  </a:cubicBezTo>
                  <a:cubicBezTo>
                    <a:pt x="89" y="8"/>
                    <a:pt x="88" y="11"/>
                    <a:pt x="85" y="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3" name="Freeform 56"/>
            <p:cNvSpPr>
              <a:spLocks/>
            </p:cNvSpPr>
            <p:nvPr/>
          </p:nvSpPr>
          <p:spPr bwMode="auto">
            <a:xfrm>
              <a:off x="6964635" y="2784999"/>
              <a:ext cx="210068" cy="95066"/>
            </a:xfrm>
            <a:custGeom>
              <a:avLst/>
              <a:gdLst>
                <a:gd name="T0" fmla="*/ 23 w 58"/>
                <a:gd name="T1" fmla="*/ 20 h 26"/>
                <a:gd name="T2" fmla="*/ 29 w 58"/>
                <a:gd name="T3" fmla="*/ 25 h 26"/>
                <a:gd name="T4" fmla="*/ 29 w 58"/>
                <a:gd name="T5" fmla="*/ 26 h 26"/>
                <a:gd name="T6" fmla="*/ 38 w 58"/>
                <a:gd name="T7" fmla="*/ 24 h 26"/>
                <a:gd name="T8" fmla="*/ 45 w 58"/>
                <a:gd name="T9" fmla="*/ 25 h 26"/>
                <a:gd name="T10" fmla="*/ 45 w 58"/>
                <a:gd name="T11" fmla="*/ 23 h 26"/>
                <a:gd name="T12" fmla="*/ 51 w 58"/>
                <a:gd name="T13" fmla="*/ 25 h 26"/>
                <a:gd name="T14" fmla="*/ 57 w 58"/>
                <a:gd name="T15" fmla="*/ 25 h 26"/>
                <a:gd name="T16" fmla="*/ 54 w 58"/>
                <a:gd name="T17" fmla="*/ 21 h 26"/>
                <a:gd name="T18" fmla="*/ 56 w 58"/>
                <a:gd name="T19" fmla="*/ 18 h 26"/>
                <a:gd name="T20" fmla="*/ 51 w 58"/>
                <a:gd name="T21" fmla="*/ 16 h 26"/>
                <a:gd name="T22" fmla="*/ 48 w 58"/>
                <a:gd name="T23" fmla="*/ 11 h 26"/>
                <a:gd name="T24" fmla="*/ 45 w 58"/>
                <a:gd name="T25" fmla="*/ 9 h 26"/>
                <a:gd name="T26" fmla="*/ 37 w 58"/>
                <a:gd name="T27" fmla="*/ 11 h 26"/>
                <a:gd name="T28" fmla="*/ 31 w 58"/>
                <a:gd name="T29" fmla="*/ 8 h 26"/>
                <a:gd name="T30" fmla="*/ 26 w 58"/>
                <a:gd name="T31" fmla="*/ 5 h 26"/>
                <a:gd name="T32" fmla="*/ 13 w 58"/>
                <a:gd name="T33" fmla="*/ 3 h 26"/>
                <a:gd name="T34" fmla="*/ 3 w 58"/>
                <a:gd name="T35" fmla="*/ 0 h 26"/>
                <a:gd name="T36" fmla="*/ 0 w 58"/>
                <a:gd name="T37" fmla="*/ 2 h 26"/>
                <a:gd name="T38" fmla="*/ 13 w 58"/>
                <a:gd name="T39" fmla="*/ 9 h 26"/>
                <a:gd name="T40" fmla="*/ 16 w 58"/>
                <a:gd name="T41" fmla="*/ 18 h 26"/>
                <a:gd name="T42" fmla="*/ 14 w 58"/>
                <a:gd name="T43" fmla="*/ 21 h 26"/>
                <a:gd name="T44" fmla="*/ 23 w 58"/>
                <a:gd name="T4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26">
                  <a:moveTo>
                    <a:pt x="23" y="20"/>
                  </a:moveTo>
                  <a:cubicBezTo>
                    <a:pt x="26" y="19"/>
                    <a:pt x="27" y="22"/>
                    <a:pt x="29" y="25"/>
                  </a:cubicBezTo>
                  <a:cubicBezTo>
                    <a:pt x="29" y="25"/>
                    <a:pt x="29" y="26"/>
                    <a:pt x="29" y="26"/>
                  </a:cubicBezTo>
                  <a:cubicBezTo>
                    <a:pt x="32" y="25"/>
                    <a:pt x="35" y="24"/>
                    <a:pt x="38" y="24"/>
                  </a:cubicBezTo>
                  <a:cubicBezTo>
                    <a:pt x="40" y="24"/>
                    <a:pt x="43" y="24"/>
                    <a:pt x="45" y="25"/>
                  </a:cubicBezTo>
                  <a:cubicBezTo>
                    <a:pt x="45" y="24"/>
                    <a:pt x="45" y="23"/>
                    <a:pt x="45" y="23"/>
                  </a:cubicBezTo>
                  <a:cubicBezTo>
                    <a:pt x="46" y="21"/>
                    <a:pt x="49" y="23"/>
                    <a:pt x="51" y="25"/>
                  </a:cubicBezTo>
                  <a:cubicBezTo>
                    <a:pt x="52" y="26"/>
                    <a:pt x="56" y="26"/>
                    <a:pt x="57" y="25"/>
                  </a:cubicBezTo>
                  <a:cubicBezTo>
                    <a:pt x="58" y="24"/>
                    <a:pt x="55" y="23"/>
                    <a:pt x="54" y="21"/>
                  </a:cubicBezTo>
                  <a:cubicBezTo>
                    <a:pt x="54" y="21"/>
                    <a:pt x="55" y="20"/>
                    <a:pt x="56" y="18"/>
                  </a:cubicBezTo>
                  <a:cubicBezTo>
                    <a:pt x="54" y="17"/>
                    <a:pt x="52" y="15"/>
                    <a:pt x="51" y="16"/>
                  </a:cubicBezTo>
                  <a:cubicBezTo>
                    <a:pt x="50" y="16"/>
                    <a:pt x="50" y="11"/>
                    <a:pt x="48" y="11"/>
                  </a:cubicBezTo>
                  <a:cubicBezTo>
                    <a:pt x="47" y="11"/>
                    <a:pt x="47" y="9"/>
                    <a:pt x="45" y="9"/>
                  </a:cubicBezTo>
                  <a:cubicBezTo>
                    <a:pt x="44" y="9"/>
                    <a:pt x="38" y="9"/>
                    <a:pt x="37" y="11"/>
                  </a:cubicBezTo>
                  <a:cubicBezTo>
                    <a:pt x="35" y="12"/>
                    <a:pt x="33" y="8"/>
                    <a:pt x="31" y="8"/>
                  </a:cubicBezTo>
                  <a:cubicBezTo>
                    <a:pt x="30" y="8"/>
                    <a:pt x="27" y="6"/>
                    <a:pt x="26" y="5"/>
                  </a:cubicBezTo>
                  <a:cubicBezTo>
                    <a:pt x="25" y="3"/>
                    <a:pt x="16" y="5"/>
                    <a:pt x="13" y="3"/>
                  </a:cubicBezTo>
                  <a:cubicBezTo>
                    <a:pt x="11" y="2"/>
                    <a:pt x="6" y="0"/>
                    <a:pt x="3" y="0"/>
                  </a:cubicBezTo>
                  <a:cubicBezTo>
                    <a:pt x="2" y="1"/>
                    <a:pt x="1" y="1"/>
                    <a:pt x="0" y="2"/>
                  </a:cubicBezTo>
                  <a:cubicBezTo>
                    <a:pt x="5" y="5"/>
                    <a:pt x="12" y="4"/>
                    <a:pt x="13" y="9"/>
                  </a:cubicBezTo>
                  <a:cubicBezTo>
                    <a:pt x="14" y="15"/>
                    <a:pt x="17" y="13"/>
                    <a:pt x="16" y="18"/>
                  </a:cubicBezTo>
                  <a:cubicBezTo>
                    <a:pt x="16" y="19"/>
                    <a:pt x="15" y="20"/>
                    <a:pt x="14" y="21"/>
                  </a:cubicBezTo>
                  <a:cubicBezTo>
                    <a:pt x="18" y="21"/>
                    <a:pt x="22" y="21"/>
                    <a:pt x="23" y="2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4" name="Freeform 57"/>
            <p:cNvSpPr>
              <a:spLocks noEditPoints="1"/>
            </p:cNvSpPr>
            <p:nvPr/>
          </p:nvSpPr>
          <p:spPr bwMode="auto">
            <a:xfrm>
              <a:off x="6539901" y="2840199"/>
              <a:ext cx="576534" cy="225400"/>
            </a:xfrm>
            <a:custGeom>
              <a:avLst/>
              <a:gdLst>
                <a:gd name="T0" fmla="*/ 154 w 159"/>
                <a:gd name="T1" fmla="*/ 44 h 62"/>
                <a:gd name="T2" fmla="*/ 154 w 159"/>
                <a:gd name="T3" fmla="*/ 35 h 62"/>
                <a:gd name="T4" fmla="*/ 154 w 159"/>
                <a:gd name="T5" fmla="*/ 28 h 62"/>
                <a:gd name="T6" fmla="*/ 156 w 159"/>
                <a:gd name="T7" fmla="*/ 23 h 62"/>
                <a:gd name="T8" fmla="*/ 155 w 159"/>
                <a:gd name="T9" fmla="*/ 20 h 62"/>
                <a:gd name="T10" fmla="*/ 148 w 159"/>
                <a:gd name="T11" fmla="*/ 17 h 62"/>
                <a:gd name="T12" fmla="*/ 146 w 159"/>
                <a:gd name="T13" fmla="*/ 10 h 62"/>
                <a:gd name="T14" fmla="*/ 140 w 159"/>
                <a:gd name="T15" fmla="*/ 5 h 62"/>
                <a:gd name="T16" fmla="*/ 131 w 159"/>
                <a:gd name="T17" fmla="*/ 6 h 62"/>
                <a:gd name="T18" fmla="*/ 116 w 159"/>
                <a:gd name="T19" fmla="*/ 11 h 62"/>
                <a:gd name="T20" fmla="*/ 101 w 159"/>
                <a:gd name="T21" fmla="*/ 11 h 62"/>
                <a:gd name="T22" fmla="*/ 91 w 159"/>
                <a:gd name="T23" fmla="*/ 8 h 62"/>
                <a:gd name="T24" fmla="*/ 83 w 159"/>
                <a:gd name="T25" fmla="*/ 5 h 62"/>
                <a:gd name="T26" fmla="*/ 71 w 159"/>
                <a:gd name="T27" fmla="*/ 1 h 62"/>
                <a:gd name="T28" fmla="*/ 45 w 159"/>
                <a:gd name="T29" fmla="*/ 9 h 62"/>
                <a:gd name="T30" fmla="*/ 27 w 159"/>
                <a:gd name="T31" fmla="*/ 10 h 62"/>
                <a:gd name="T32" fmla="*/ 23 w 159"/>
                <a:gd name="T33" fmla="*/ 17 h 62"/>
                <a:gd name="T34" fmla="*/ 5 w 159"/>
                <a:gd name="T35" fmla="*/ 18 h 62"/>
                <a:gd name="T36" fmla="*/ 3 w 159"/>
                <a:gd name="T37" fmla="*/ 24 h 62"/>
                <a:gd name="T38" fmla="*/ 7 w 159"/>
                <a:gd name="T39" fmla="*/ 27 h 62"/>
                <a:gd name="T40" fmla="*/ 8 w 159"/>
                <a:gd name="T41" fmla="*/ 33 h 62"/>
                <a:gd name="T42" fmla="*/ 8 w 159"/>
                <a:gd name="T43" fmla="*/ 39 h 62"/>
                <a:gd name="T44" fmla="*/ 8 w 159"/>
                <a:gd name="T45" fmla="*/ 43 h 62"/>
                <a:gd name="T46" fmla="*/ 12 w 159"/>
                <a:gd name="T47" fmla="*/ 48 h 62"/>
                <a:gd name="T48" fmla="*/ 18 w 159"/>
                <a:gd name="T49" fmla="*/ 51 h 62"/>
                <a:gd name="T50" fmla="*/ 22 w 159"/>
                <a:gd name="T51" fmla="*/ 52 h 62"/>
                <a:gd name="T52" fmla="*/ 27 w 159"/>
                <a:gd name="T53" fmla="*/ 58 h 62"/>
                <a:gd name="T54" fmla="*/ 38 w 159"/>
                <a:gd name="T55" fmla="*/ 56 h 62"/>
                <a:gd name="T56" fmla="*/ 45 w 159"/>
                <a:gd name="T57" fmla="*/ 53 h 62"/>
                <a:gd name="T58" fmla="*/ 56 w 159"/>
                <a:gd name="T59" fmla="*/ 59 h 62"/>
                <a:gd name="T60" fmla="*/ 65 w 159"/>
                <a:gd name="T61" fmla="*/ 58 h 62"/>
                <a:gd name="T62" fmla="*/ 73 w 159"/>
                <a:gd name="T63" fmla="*/ 53 h 62"/>
                <a:gd name="T64" fmla="*/ 79 w 159"/>
                <a:gd name="T65" fmla="*/ 55 h 62"/>
                <a:gd name="T66" fmla="*/ 86 w 159"/>
                <a:gd name="T67" fmla="*/ 53 h 62"/>
                <a:gd name="T68" fmla="*/ 83 w 159"/>
                <a:gd name="T69" fmla="*/ 59 h 62"/>
                <a:gd name="T70" fmla="*/ 84 w 159"/>
                <a:gd name="T71" fmla="*/ 62 h 62"/>
                <a:gd name="T72" fmla="*/ 89 w 159"/>
                <a:gd name="T73" fmla="*/ 57 h 62"/>
                <a:gd name="T74" fmla="*/ 92 w 159"/>
                <a:gd name="T75" fmla="*/ 55 h 62"/>
                <a:gd name="T76" fmla="*/ 100 w 159"/>
                <a:gd name="T77" fmla="*/ 55 h 62"/>
                <a:gd name="T78" fmla="*/ 105 w 159"/>
                <a:gd name="T79" fmla="*/ 54 h 62"/>
                <a:gd name="T80" fmla="*/ 114 w 159"/>
                <a:gd name="T81" fmla="*/ 54 h 62"/>
                <a:gd name="T82" fmla="*/ 126 w 159"/>
                <a:gd name="T83" fmla="*/ 51 h 62"/>
                <a:gd name="T84" fmla="*/ 135 w 159"/>
                <a:gd name="T85" fmla="*/ 49 h 62"/>
                <a:gd name="T86" fmla="*/ 138 w 159"/>
                <a:gd name="T87" fmla="*/ 50 h 62"/>
                <a:gd name="T88" fmla="*/ 142 w 159"/>
                <a:gd name="T89" fmla="*/ 47 h 62"/>
                <a:gd name="T90" fmla="*/ 149 w 159"/>
                <a:gd name="T91" fmla="*/ 49 h 62"/>
                <a:gd name="T92" fmla="*/ 158 w 159"/>
                <a:gd name="T93" fmla="*/ 50 h 62"/>
                <a:gd name="T94" fmla="*/ 154 w 159"/>
                <a:gd name="T95" fmla="*/ 44 h 62"/>
                <a:gd name="T96" fmla="*/ 14 w 159"/>
                <a:gd name="T97" fmla="*/ 11 h 62"/>
                <a:gd name="T98" fmla="*/ 25 w 159"/>
                <a:gd name="T99" fmla="*/ 10 h 62"/>
                <a:gd name="T100" fmla="*/ 19 w 159"/>
                <a:gd name="T101" fmla="*/ 5 h 62"/>
                <a:gd name="T102" fmla="*/ 17 w 159"/>
                <a:gd name="T103" fmla="*/ 1 h 62"/>
                <a:gd name="T104" fmla="*/ 14 w 159"/>
                <a:gd name="T105" fmla="*/ 1 h 62"/>
                <a:gd name="T106" fmla="*/ 5 w 159"/>
                <a:gd name="T107" fmla="*/ 1 h 62"/>
                <a:gd name="T108" fmla="*/ 6 w 159"/>
                <a:gd name="T109" fmla="*/ 7 h 62"/>
                <a:gd name="T110" fmla="*/ 3 w 159"/>
                <a:gd name="T111" fmla="*/ 11 h 62"/>
                <a:gd name="T112" fmla="*/ 1 w 159"/>
                <a:gd name="T113" fmla="*/ 14 h 62"/>
                <a:gd name="T114" fmla="*/ 6 w 159"/>
                <a:gd name="T115" fmla="*/ 16 h 62"/>
                <a:gd name="T116" fmla="*/ 14 w 159"/>
                <a:gd name="T117"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9" h="62">
                  <a:moveTo>
                    <a:pt x="154" y="44"/>
                  </a:moveTo>
                  <a:cubicBezTo>
                    <a:pt x="153" y="43"/>
                    <a:pt x="155" y="36"/>
                    <a:pt x="154" y="35"/>
                  </a:cubicBezTo>
                  <a:cubicBezTo>
                    <a:pt x="154" y="33"/>
                    <a:pt x="152" y="28"/>
                    <a:pt x="154" y="28"/>
                  </a:cubicBezTo>
                  <a:cubicBezTo>
                    <a:pt x="156" y="28"/>
                    <a:pt x="154" y="23"/>
                    <a:pt x="156" y="23"/>
                  </a:cubicBezTo>
                  <a:cubicBezTo>
                    <a:pt x="156" y="22"/>
                    <a:pt x="155" y="21"/>
                    <a:pt x="155" y="20"/>
                  </a:cubicBezTo>
                  <a:cubicBezTo>
                    <a:pt x="153" y="19"/>
                    <a:pt x="150" y="21"/>
                    <a:pt x="148" y="17"/>
                  </a:cubicBezTo>
                  <a:cubicBezTo>
                    <a:pt x="147" y="14"/>
                    <a:pt x="148" y="13"/>
                    <a:pt x="146" y="10"/>
                  </a:cubicBezTo>
                  <a:cubicBezTo>
                    <a:pt x="144" y="7"/>
                    <a:pt x="143" y="4"/>
                    <a:pt x="140" y="5"/>
                  </a:cubicBezTo>
                  <a:cubicBezTo>
                    <a:pt x="139" y="6"/>
                    <a:pt x="135" y="6"/>
                    <a:pt x="131" y="6"/>
                  </a:cubicBezTo>
                  <a:cubicBezTo>
                    <a:pt x="127" y="9"/>
                    <a:pt x="118" y="12"/>
                    <a:pt x="116" y="11"/>
                  </a:cubicBezTo>
                  <a:cubicBezTo>
                    <a:pt x="112" y="10"/>
                    <a:pt x="106" y="11"/>
                    <a:pt x="101" y="11"/>
                  </a:cubicBezTo>
                  <a:cubicBezTo>
                    <a:pt x="96" y="11"/>
                    <a:pt x="95" y="8"/>
                    <a:pt x="91" y="8"/>
                  </a:cubicBezTo>
                  <a:cubicBezTo>
                    <a:pt x="87" y="8"/>
                    <a:pt x="87" y="5"/>
                    <a:pt x="83" y="5"/>
                  </a:cubicBezTo>
                  <a:cubicBezTo>
                    <a:pt x="80" y="5"/>
                    <a:pt x="83" y="3"/>
                    <a:pt x="71" y="1"/>
                  </a:cubicBezTo>
                  <a:cubicBezTo>
                    <a:pt x="59" y="0"/>
                    <a:pt x="49" y="6"/>
                    <a:pt x="45" y="9"/>
                  </a:cubicBezTo>
                  <a:cubicBezTo>
                    <a:pt x="42" y="12"/>
                    <a:pt x="28" y="9"/>
                    <a:pt x="27" y="10"/>
                  </a:cubicBezTo>
                  <a:cubicBezTo>
                    <a:pt x="26" y="11"/>
                    <a:pt x="27" y="15"/>
                    <a:pt x="23" y="17"/>
                  </a:cubicBezTo>
                  <a:cubicBezTo>
                    <a:pt x="18" y="18"/>
                    <a:pt x="8" y="17"/>
                    <a:pt x="5" y="18"/>
                  </a:cubicBezTo>
                  <a:cubicBezTo>
                    <a:pt x="2" y="20"/>
                    <a:pt x="0" y="25"/>
                    <a:pt x="3" y="24"/>
                  </a:cubicBezTo>
                  <a:cubicBezTo>
                    <a:pt x="6" y="24"/>
                    <a:pt x="8" y="26"/>
                    <a:pt x="7" y="27"/>
                  </a:cubicBezTo>
                  <a:cubicBezTo>
                    <a:pt x="6" y="28"/>
                    <a:pt x="9" y="31"/>
                    <a:pt x="8" y="33"/>
                  </a:cubicBezTo>
                  <a:cubicBezTo>
                    <a:pt x="6" y="34"/>
                    <a:pt x="6" y="37"/>
                    <a:pt x="8" y="39"/>
                  </a:cubicBezTo>
                  <a:cubicBezTo>
                    <a:pt x="10" y="40"/>
                    <a:pt x="10" y="43"/>
                    <a:pt x="8" y="43"/>
                  </a:cubicBezTo>
                  <a:cubicBezTo>
                    <a:pt x="5" y="44"/>
                    <a:pt x="12" y="47"/>
                    <a:pt x="12" y="48"/>
                  </a:cubicBezTo>
                  <a:cubicBezTo>
                    <a:pt x="12" y="49"/>
                    <a:pt x="18" y="50"/>
                    <a:pt x="18" y="51"/>
                  </a:cubicBezTo>
                  <a:cubicBezTo>
                    <a:pt x="18" y="53"/>
                    <a:pt x="19" y="53"/>
                    <a:pt x="22" y="52"/>
                  </a:cubicBezTo>
                  <a:cubicBezTo>
                    <a:pt x="24" y="52"/>
                    <a:pt x="25" y="55"/>
                    <a:pt x="27" y="58"/>
                  </a:cubicBezTo>
                  <a:cubicBezTo>
                    <a:pt x="29" y="60"/>
                    <a:pt x="38" y="58"/>
                    <a:pt x="38" y="56"/>
                  </a:cubicBezTo>
                  <a:cubicBezTo>
                    <a:pt x="38" y="53"/>
                    <a:pt x="41" y="52"/>
                    <a:pt x="45" y="53"/>
                  </a:cubicBezTo>
                  <a:cubicBezTo>
                    <a:pt x="49" y="53"/>
                    <a:pt x="54" y="59"/>
                    <a:pt x="56" y="59"/>
                  </a:cubicBezTo>
                  <a:cubicBezTo>
                    <a:pt x="58" y="60"/>
                    <a:pt x="62" y="58"/>
                    <a:pt x="65" y="58"/>
                  </a:cubicBezTo>
                  <a:cubicBezTo>
                    <a:pt x="67" y="58"/>
                    <a:pt x="71" y="54"/>
                    <a:pt x="73" y="53"/>
                  </a:cubicBezTo>
                  <a:cubicBezTo>
                    <a:pt x="74" y="52"/>
                    <a:pt x="77" y="56"/>
                    <a:pt x="79" y="55"/>
                  </a:cubicBezTo>
                  <a:cubicBezTo>
                    <a:pt x="82" y="53"/>
                    <a:pt x="84" y="52"/>
                    <a:pt x="86" y="53"/>
                  </a:cubicBezTo>
                  <a:cubicBezTo>
                    <a:pt x="87" y="54"/>
                    <a:pt x="82" y="57"/>
                    <a:pt x="83" y="59"/>
                  </a:cubicBezTo>
                  <a:cubicBezTo>
                    <a:pt x="84" y="60"/>
                    <a:pt x="84" y="61"/>
                    <a:pt x="84" y="62"/>
                  </a:cubicBezTo>
                  <a:cubicBezTo>
                    <a:pt x="89" y="62"/>
                    <a:pt x="88" y="58"/>
                    <a:pt x="89" y="57"/>
                  </a:cubicBezTo>
                  <a:cubicBezTo>
                    <a:pt x="89" y="55"/>
                    <a:pt x="90" y="53"/>
                    <a:pt x="92" y="55"/>
                  </a:cubicBezTo>
                  <a:cubicBezTo>
                    <a:pt x="94" y="56"/>
                    <a:pt x="96" y="56"/>
                    <a:pt x="100" y="55"/>
                  </a:cubicBezTo>
                  <a:cubicBezTo>
                    <a:pt x="103" y="53"/>
                    <a:pt x="104" y="52"/>
                    <a:pt x="105" y="54"/>
                  </a:cubicBezTo>
                  <a:cubicBezTo>
                    <a:pt x="106" y="55"/>
                    <a:pt x="109" y="54"/>
                    <a:pt x="114" y="54"/>
                  </a:cubicBezTo>
                  <a:cubicBezTo>
                    <a:pt x="120" y="54"/>
                    <a:pt x="121" y="50"/>
                    <a:pt x="126" y="51"/>
                  </a:cubicBezTo>
                  <a:cubicBezTo>
                    <a:pt x="131" y="51"/>
                    <a:pt x="135" y="49"/>
                    <a:pt x="135" y="49"/>
                  </a:cubicBezTo>
                  <a:cubicBezTo>
                    <a:pt x="138" y="50"/>
                    <a:pt x="138" y="50"/>
                    <a:pt x="138" y="50"/>
                  </a:cubicBezTo>
                  <a:cubicBezTo>
                    <a:pt x="140" y="49"/>
                    <a:pt x="139" y="48"/>
                    <a:pt x="142" y="47"/>
                  </a:cubicBezTo>
                  <a:cubicBezTo>
                    <a:pt x="146" y="47"/>
                    <a:pt x="147" y="50"/>
                    <a:pt x="149" y="49"/>
                  </a:cubicBezTo>
                  <a:cubicBezTo>
                    <a:pt x="151" y="48"/>
                    <a:pt x="158" y="55"/>
                    <a:pt x="158" y="50"/>
                  </a:cubicBezTo>
                  <a:cubicBezTo>
                    <a:pt x="159" y="49"/>
                    <a:pt x="156" y="44"/>
                    <a:pt x="154" y="44"/>
                  </a:cubicBezTo>
                  <a:close/>
                  <a:moveTo>
                    <a:pt x="14" y="11"/>
                  </a:moveTo>
                  <a:cubicBezTo>
                    <a:pt x="17" y="10"/>
                    <a:pt x="24" y="12"/>
                    <a:pt x="25" y="10"/>
                  </a:cubicBezTo>
                  <a:cubicBezTo>
                    <a:pt x="27" y="9"/>
                    <a:pt x="21" y="7"/>
                    <a:pt x="19" y="5"/>
                  </a:cubicBezTo>
                  <a:cubicBezTo>
                    <a:pt x="18" y="4"/>
                    <a:pt x="17" y="2"/>
                    <a:pt x="17" y="1"/>
                  </a:cubicBezTo>
                  <a:cubicBezTo>
                    <a:pt x="16" y="2"/>
                    <a:pt x="15" y="2"/>
                    <a:pt x="14" y="1"/>
                  </a:cubicBezTo>
                  <a:cubicBezTo>
                    <a:pt x="11" y="0"/>
                    <a:pt x="6" y="1"/>
                    <a:pt x="5" y="1"/>
                  </a:cubicBezTo>
                  <a:cubicBezTo>
                    <a:pt x="4" y="2"/>
                    <a:pt x="6" y="5"/>
                    <a:pt x="6" y="7"/>
                  </a:cubicBezTo>
                  <a:cubicBezTo>
                    <a:pt x="6" y="9"/>
                    <a:pt x="3" y="10"/>
                    <a:pt x="3" y="11"/>
                  </a:cubicBezTo>
                  <a:cubicBezTo>
                    <a:pt x="3" y="12"/>
                    <a:pt x="3" y="13"/>
                    <a:pt x="1" y="14"/>
                  </a:cubicBezTo>
                  <a:cubicBezTo>
                    <a:pt x="3" y="15"/>
                    <a:pt x="5" y="16"/>
                    <a:pt x="6" y="16"/>
                  </a:cubicBezTo>
                  <a:cubicBezTo>
                    <a:pt x="10" y="16"/>
                    <a:pt x="11" y="13"/>
                    <a:pt x="14" y="1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5" name="Freeform 58"/>
            <p:cNvSpPr>
              <a:spLocks/>
            </p:cNvSpPr>
            <p:nvPr/>
          </p:nvSpPr>
          <p:spPr bwMode="auto">
            <a:xfrm>
              <a:off x="8142237" y="3068665"/>
              <a:ext cx="73600" cy="69000"/>
            </a:xfrm>
            <a:custGeom>
              <a:avLst/>
              <a:gdLst>
                <a:gd name="T0" fmla="*/ 10 w 20"/>
                <a:gd name="T1" fmla="*/ 0 h 19"/>
                <a:gd name="T2" fmla="*/ 0 w 20"/>
                <a:gd name="T3" fmla="*/ 6 h 19"/>
                <a:gd name="T4" fmla="*/ 2 w 20"/>
                <a:gd name="T5" fmla="*/ 8 h 19"/>
                <a:gd name="T6" fmla="*/ 7 w 20"/>
                <a:gd name="T7" fmla="*/ 14 h 19"/>
                <a:gd name="T8" fmla="*/ 7 w 20"/>
                <a:gd name="T9" fmla="*/ 19 h 19"/>
                <a:gd name="T10" fmla="*/ 11 w 20"/>
                <a:gd name="T11" fmla="*/ 18 h 19"/>
                <a:gd name="T12" fmla="*/ 19 w 20"/>
                <a:gd name="T13" fmla="*/ 8 h 19"/>
                <a:gd name="T14" fmla="*/ 10 w 20"/>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9">
                  <a:moveTo>
                    <a:pt x="10" y="0"/>
                  </a:moveTo>
                  <a:cubicBezTo>
                    <a:pt x="7" y="0"/>
                    <a:pt x="1" y="3"/>
                    <a:pt x="0" y="6"/>
                  </a:cubicBezTo>
                  <a:cubicBezTo>
                    <a:pt x="1" y="6"/>
                    <a:pt x="1" y="7"/>
                    <a:pt x="2" y="8"/>
                  </a:cubicBezTo>
                  <a:cubicBezTo>
                    <a:pt x="2" y="10"/>
                    <a:pt x="4" y="12"/>
                    <a:pt x="7" y="14"/>
                  </a:cubicBezTo>
                  <a:cubicBezTo>
                    <a:pt x="8" y="15"/>
                    <a:pt x="8" y="17"/>
                    <a:pt x="7" y="19"/>
                  </a:cubicBezTo>
                  <a:cubicBezTo>
                    <a:pt x="9" y="19"/>
                    <a:pt x="10" y="19"/>
                    <a:pt x="11" y="18"/>
                  </a:cubicBezTo>
                  <a:cubicBezTo>
                    <a:pt x="13" y="18"/>
                    <a:pt x="19" y="10"/>
                    <a:pt x="19" y="8"/>
                  </a:cubicBezTo>
                  <a:cubicBezTo>
                    <a:pt x="20" y="6"/>
                    <a:pt x="13" y="0"/>
                    <a:pt x="10" y="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6" name="Freeform 59"/>
            <p:cNvSpPr>
              <a:spLocks/>
            </p:cNvSpPr>
            <p:nvPr/>
          </p:nvSpPr>
          <p:spPr bwMode="auto">
            <a:xfrm>
              <a:off x="9520706" y="2814132"/>
              <a:ext cx="210068" cy="199334"/>
            </a:xfrm>
            <a:custGeom>
              <a:avLst/>
              <a:gdLst>
                <a:gd name="T0" fmla="*/ 56 w 58"/>
                <a:gd name="T1" fmla="*/ 3 h 55"/>
                <a:gd name="T2" fmla="*/ 49 w 58"/>
                <a:gd name="T3" fmla="*/ 0 h 55"/>
                <a:gd name="T4" fmla="*/ 44 w 58"/>
                <a:gd name="T5" fmla="*/ 7 h 55"/>
                <a:gd name="T6" fmla="*/ 38 w 58"/>
                <a:gd name="T7" fmla="*/ 11 h 55"/>
                <a:gd name="T8" fmla="*/ 35 w 58"/>
                <a:gd name="T9" fmla="*/ 14 h 55"/>
                <a:gd name="T10" fmla="*/ 29 w 58"/>
                <a:gd name="T11" fmla="*/ 16 h 55"/>
                <a:gd name="T12" fmla="*/ 24 w 58"/>
                <a:gd name="T13" fmla="*/ 14 h 55"/>
                <a:gd name="T14" fmla="*/ 18 w 58"/>
                <a:gd name="T15" fmla="*/ 20 h 55"/>
                <a:gd name="T16" fmla="*/ 3 w 58"/>
                <a:gd name="T17" fmla="*/ 28 h 55"/>
                <a:gd name="T18" fmla="*/ 0 w 58"/>
                <a:gd name="T19" fmla="*/ 32 h 55"/>
                <a:gd name="T20" fmla="*/ 10 w 58"/>
                <a:gd name="T21" fmla="*/ 37 h 55"/>
                <a:gd name="T22" fmla="*/ 5 w 58"/>
                <a:gd name="T23" fmla="*/ 46 h 55"/>
                <a:gd name="T24" fmla="*/ 7 w 58"/>
                <a:gd name="T25" fmla="*/ 51 h 55"/>
                <a:gd name="T26" fmla="*/ 11 w 58"/>
                <a:gd name="T27" fmla="*/ 53 h 55"/>
                <a:gd name="T28" fmla="*/ 17 w 58"/>
                <a:gd name="T29" fmla="*/ 52 h 55"/>
                <a:gd name="T30" fmla="*/ 19 w 58"/>
                <a:gd name="T31" fmla="*/ 53 h 55"/>
                <a:gd name="T32" fmla="*/ 24 w 58"/>
                <a:gd name="T33" fmla="*/ 49 h 55"/>
                <a:gd name="T34" fmla="*/ 32 w 58"/>
                <a:gd name="T35" fmla="*/ 48 h 55"/>
                <a:gd name="T36" fmla="*/ 36 w 58"/>
                <a:gd name="T37" fmla="*/ 46 h 55"/>
                <a:gd name="T38" fmla="*/ 29 w 58"/>
                <a:gd name="T39" fmla="*/ 39 h 55"/>
                <a:gd name="T40" fmla="*/ 31 w 58"/>
                <a:gd name="T41" fmla="*/ 31 h 55"/>
                <a:gd name="T42" fmla="*/ 46 w 58"/>
                <a:gd name="T43" fmla="*/ 22 h 55"/>
                <a:gd name="T44" fmla="*/ 49 w 58"/>
                <a:gd name="T45" fmla="*/ 12 h 55"/>
                <a:gd name="T46" fmla="*/ 58 w 58"/>
                <a:gd name="T47" fmla="*/ 3 h 55"/>
                <a:gd name="T48" fmla="*/ 56 w 58"/>
                <a:gd name="T49" fmla="*/ 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55">
                  <a:moveTo>
                    <a:pt x="56" y="3"/>
                  </a:moveTo>
                  <a:cubicBezTo>
                    <a:pt x="53" y="4"/>
                    <a:pt x="52" y="0"/>
                    <a:pt x="49" y="0"/>
                  </a:cubicBezTo>
                  <a:cubicBezTo>
                    <a:pt x="46" y="0"/>
                    <a:pt x="47" y="7"/>
                    <a:pt x="44" y="7"/>
                  </a:cubicBezTo>
                  <a:cubicBezTo>
                    <a:pt x="41" y="7"/>
                    <a:pt x="42" y="10"/>
                    <a:pt x="38" y="11"/>
                  </a:cubicBezTo>
                  <a:cubicBezTo>
                    <a:pt x="34" y="11"/>
                    <a:pt x="33" y="11"/>
                    <a:pt x="35" y="14"/>
                  </a:cubicBezTo>
                  <a:cubicBezTo>
                    <a:pt x="36" y="17"/>
                    <a:pt x="33" y="16"/>
                    <a:pt x="29" y="16"/>
                  </a:cubicBezTo>
                  <a:cubicBezTo>
                    <a:pt x="26" y="16"/>
                    <a:pt x="26" y="14"/>
                    <a:pt x="24" y="14"/>
                  </a:cubicBezTo>
                  <a:cubicBezTo>
                    <a:pt x="22" y="14"/>
                    <a:pt x="20" y="17"/>
                    <a:pt x="18" y="20"/>
                  </a:cubicBezTo>
                  <a:cubicBezTo>
                    <a:pt x="17" y="22"/>
                    <a:pt x="6" y="27"/>
                    <a:pt x="3" y="28"/>
                  </a:cubicBezTo>
                  <a:cubicBezTo>
                    <a:pt x="2" y="29"/>
                    <a:pt x="1" y="30"/>
                    <a:pt x="0" y="32"/>
                  </a:cubicBezTo>
                  <a:cubicBezTo>
                    <a:pt x="4" y="32"/>
                    <a:pt x="8" y="35"/>
                    <a:pt x="10" y="37"/>
                  </a:cubicBezTo>
                  <a:cubicBezTo>
                    <a:pt x="12" y="40"/>
                    <a:pt x="7" y="43"/>
                    <a:pt x="5" y="46"/>
                  </a:cubicBezTo>
                  <a:cubicBezTo>
                    <a:pt x="3" y="49"/>
                    <a:pt x="6" y="49"/>
                    <a:pt x="7" y="51"/>
                  </a:cubicBezTo>
                  <a:cubicBezTo>
                    <a:pt x="7" y="53"/>
                    <a:pt x="10" y="55"/>
                    <a:pt x="11" y="53"/>
                  </a:cubicBezTo>
                  <a:cubicBezTo>
                    <a:pt x="12" y="51"/>
                    <a:pt x="14" y="52"/>
                    <a:pt x="17" y="52"/>
                  </a:cubicBezTo>
                  <a:cubicBezTo>
                    <a:pt x="18" y="52"/>
                    <a:pt x="19" y="52"/>
                    <a:pt x="19" y="53"/>
                  </a:cubicBezTo>
                  <a:cubicBezTo>
                    <a:pt x="21" y="51"/>
                    <a:pt x="23" y="50"/>
                    <a:pt x="24" y="49"/>
                  </a:cubicBezTo>
                  <a:cubicBezTo>
                    <a:pt x="25" y="48"/>
                    <a:pt x="29" y="48"/>
                    <a:pt x="32" y="48"/>
                  </a:cubicBezTo>
                  <a:cubicBezTo>
                    <a:pt x="34" y="48"/>
                    <a:pt x="35" y="47"/>
                    <a:pt x="36" y="46"/>
                  </a:cubicBezTo>
                  <a:cubicBezTo>
                    <a:pt x="33" y="42"/>
                    <a:pt x="30" y="40"/>
                    <a:pt x="29" y="39"/>
                  </a:cubicBezTo>
                  <a:cubicBezTo>
                    <a:pt x="26" y="37"/>
                    <a:pt x="28" y="32"/>
                    <a:pt x="31" y="31"/>
                  </a:cubicBezTo>
                  <a:cubicBezTo>
                    <a:pt x="35" y="31"/>
                    <a:pt x="43" y="24"/>
                    <a:pt x="46" y="22"/>
                  </a:cubicBezTo>
                  <a:cubicBezTo>
                    <a:pt x="48" y="21"/>
                    <a:pt x="47" y="16"/>
                    <a:pt x="49" y="12"/>
                  </a:cubicBezTo>
                  <a:cubicBezTo>
                    <a:pt x="50" y="10"/>
                    <a:pt x="54" y="6"/>
                    <a:pt x="58" y="3"/>
                  </a:cubicBezTo>
                  <a:cubicBezTo>
                    <a:pt x="57" y="3"/>
                    <a:pt x="57" y="3"/>
                    <a:pt x="56" y="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7" name="Freeform 60"/>
            <p:cNvSpPr>
              <a:spLocks/>
            </p:cNvSpPr>
            <p:nvPr/>
          </p:nvSpPr>
          <p:spPr bwMode="auto">
            <a:xfrm>
              <a:off x="8208171" y="3260333"/>
              <a:ext cx="231534" cy="134934"/>
            </a:xfrm>
            <a:custGeom>
              <a:avLst/>
              <a:gdLst>
                <a:gd name="T0" fmla="*/ 63 w 64"/>
                <a:gd name="T1" fmla="*/ 24 h 37"/>
                <a:gd name="T2" fmla="*/ 61 w 64"/>
                <a:gd name="T3" fmla="*/ 24 h 37"/>
                <a:gd name="T4" fmla="*/ 50 w 64"/>
                <a:gd name="T5" fmla="*/ 22 h 37"/>
                <a:gd name="T6" fmla="*/ 34 w 64"/>
                <a:gd name="T7" fmla="*/ 15 h 37"/>
                <a:gd name="T8" fmla="*/ 17 w 64"/>
                <a:gd name="T9" fmla="*/ 3 h 37"/>
                <a:gd name="T10" fmla="*/ 10 w 64"/>
                <a:gd name="T11" fmla="*/ 1 h 37"/>
                <a:gd name="T12" fmla="*/ 5 w 64"/>
                <a:gd name="T13" fmla="*/ 3 h 37"/>
                <a:gd name="T14" fmla="*/ 1 w 64"/>
                <a:gd name="T15" fmla="*/ 8 h 37"/>
                <a:gd name="T16" fmla="*/ 0 w 64"/>
                <a:gd name="T17" fmla="*/ 14 h 37"/>
                <a:gd name="T18" fmla="*/ 4 w 64"/>
                <a:gd name="T19" fmla="*/ 17 h 37"/>
                <a:gd name="T20" fmla="*/ 11 w 64"/>
                <a:gd name="T21" fmla="*/ 21 h 37"/>
                <a:gd name="T22" fmla="*/ 17 w 64"/>
                <a:gd name="T23" fmla="*/ 24 h 37"/>
                <a:gd name="T24" fmla="*/ 24 w 64"/>
                <a:gd name="T25" fmla="*/ 28 h 37"/>
                <a:gd name="T26" fmla="*/ 32 w 64"/>
                <a:gd name="T27" fmla="*/ 27 h 37"/>
                <a:gd name="T28" fmla="*/ 37 w 64"/>
                <a:gd name="T29" fmla="*/ 31 h 37"/>
                <a:gd name="T30" fmla="*/ 48 w 64"/>
                <a:gd name="T31" fmla="*/ 36 h 37"/>
                <a:gd name="T32" fmla="*/ 62 w 64"/>
                <a:gd name="T33" fmla="*/ 34 h 37"/>
                <a:gd name="T34" fmla="*/ 63 w 64"/>
                <a:gd name="T35" fmla="*/ 26 h 37"/>
                <a:gd name="T36" fmla="*/ 63 w 64"/>
                <a:gd name="T3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37">
                  <a:moveTo>
                    <a:pt x="63" y="24"/>
                  </a:moveTo>
                  <a:cubicBezTo>
                    <a:pt x="63" y="24"/>
                    <a:pt x="62" y="24"/>
                    <a:pt x="61" y="24"/>
                  </a:cubicBezTo>
                  <a:cubicBezTo>
                    <a:pt x="56" y="24"/>
                    <a:pt x="54" y="21"/>
                    <a:pt x="50" y="22"/>
                  </a:cubicBezTo>
                  <a:cubicBezTo>
                    <a:pt x="47" y="22"/>
                    <a:pt x="38" y="18"/>
                    <a:pt x="34" y="15"/>
                  </a:cubicBezTo>
                  <a:cubicBezTo>
                    <a:pt x="30" y="12"/>
                    <a:pt x="20" y="5"/>
                    <a:pt x="17" y="3"/>
                  </a:cubicBezTo>
                  <a:cubicBezTo>
                    <a:pt x="14" y="0"/>
                    <a:pt x="11" y="0"/>
                    <a:pt x="10" y="1"/>
                  </a:cubicBezTo>
                  <a:cubicBezTo>
                    <a:pt x="10" y="2"/>
                    <a:pt x="8" y="3"/>
                    <a:pt x="5" y="3"/>
                  </a:cubicBezTo>
                  <a:cubicBezTo>
                    <a:pt x="4" y="4"/>
                    <a:pt x="1" y="6"/>
                    <a:pt x="1" y="8"/>
                  </a:cubicBezTo>
                  <a:cubicBezTo>
                    <a:pt x="1" y="10"/>
                    <a:pt x="0" y="12"/>
                    <a:pt x="0" y="14"/>
                  </a:cubicBezTo>
                  <a:cubicBezTo>
                    <a:pt x="0" y="16"/>
                    <a:pt x="3" y="16"/>
                    <a:pt x="4" y="17"/>
                  </a:cubicBezTo>
                  <a:cubicBezTo>
                    <a:pt x="5" y="19"/>
                    <a:pt x="11" y="19"/>
                    <a:pt x="11" y="21"/>
                  </a:cubicBezTo>
                  <a:cubicBezTo>
                    <a:pt x="11" y="22"/>
                    <a:pt x="15" y="24"/>
                    <a:pt x="17" y="24"/>
                  </a:cubicBezTo>
                  <a:cubicBezTo>
                    <a:pt x="19" y="24"/>
                    <a:pt x="23" y="27"/>
                    <a:pt x="24" y="28"/>
                  </a:cubicBezTo>
                  <a:cubicBezTo>
                    <a:pt x="25" y="29"/>
                    <a:pt x="30" y="27"/>
                    <a:pt x="32" y="27"/>
                  </a:cubicBezTo>
                  <a:cubicBezTo>
                    <a:pt x="34" y="27"/>
                    <a:pt x="36" y="30"/>
                    <a:pt x="37" y="31"/>
                  </a:cubicBezTo>
                  <a:cubicBezTo>
                    <a:pt x="37" y="33"/>
                    <a:pt x="46" y="34"/>
                    <a:pt x="48" y="36"/>
                  </a:cubicBezTo>
                  <a:cubicBezTo>
                    <a:pt x="50" y="37"/>
                    <a:pt x="60" y="36"/>
                    <a:pt x="62" y="34"/>
                  </a:cubicBezTo>
                  <a:cubicBezTo>
                    <a:pt x="64" y="32"/>
                    <a:pt x="63" y="29"/>
                    <a:pt x="63" y="26"/>
                  </a:cubicBezTo>
                  <a:cubicBezTo>
                    <a:pt x="63" y="25"/>
                    <a:pt x="63" y="24"/>
                    <a:pt x="63" y="2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8" name="Freeform 61"/>
            <p:cNvSpPr>
              <a:spLocks/>
            </p:cNvSpPr>
            <p:nvPr/>
          </p:nvSpPr>
          <p:spPr bwMode="auto">
            <a:xfrm>
              <a:off x="8548571" y="3323199"/>
              <a:ext cx="262200" cy="576534"/>
            </a:xfrm>
            <a:custGeom>
              <a:avLst/>
              <a:gdLst>
                <a:gd name="T0" fmla="*/ 58 w 72"/>
                <a:gd name="T1" fmla="*/ 145 h 159"/>
                <a:gd name="T2" fmla="*/ 55 w 72"/>
                <a:gd name="T3" fmla="*/ 138 h 159"/>
                <a:gd name="T4" fmla="*/ 52 w 72"/>
                <a:gd name="T5" fmla="*/ 128 h 159"/>
                <a:gd name="T6" fmla="*/ 49 w 72"/>
                <a:gd name="T7" fmla="*/ 119 h 159"/>
                <a:gd name="T8" fmla="*/ 50 w 72"/>
                <a:gd name="T9" fmla="*/ 113 h 159"/>
                <a:gd name="T10" fmla="*/ 50 w 72"/>
                <a:gd name="T11" fmla="*/ 109 h 159"/>
                <a:gd name="T12" fmla="*/ 49 w 72"/>
                <a:gd name="T13" fmla="*/ 103 h 159"/>
                <a:gd name="T14" fmla="*/ 43 w 72"/>
                <a:gd name="T15" fmla="*/ 96 h 159"/>
                <a:gd name="T16" fmla="*/ 44 w 72"/>
                <a:gd name="T17" fmla="*/ 82 h 159"/>
                <a:gd name="T18" fmla="*/ 49 w 72"/>
                <a:gd name="T19" fmla="*/ 80 h 159"/>
                <a:gd name="T20" fmla="*/ 55 w 72"/>
                <a:gd name="T21" fmla="*/ 78 h 159"/>
                <a:gd name="T22" fmla="*/ 63 w 72"/>
                <a:gd name="T23" fmla="*/ 73 h 159"/>
                <a:gd name="T24" fmla="*/ 67 w 72"/>
                <a:gd name="T25" fmla="*/ 70 h 159"/>
                <a:gd name="T26" fmla="*/ 71 w 72"/>
                <a:gd name="T27" fmla="*/ 63 h 159"/>
                <a:gd name="T28" fmla="*/ 72 w 72"/>
                <a:gd name="T29" fmla="*/ 63 h 159"/>
                <a:gd name="T30" fmla="*/ 68 w 72"/>
                <a:gd name="T31" fmla="*/ 64 h 159"/>
                <a:gd name="T32" fmla="*/ 63 w 72"/>
                <a:gd name="T33" fmla="*/ 61 h 159"/>
                <a:gd name="T34" fmla="*/ 58 w 72"/>
                <a:gd name="T35" fmla="*/ 59 h 159"/>
                <a:gd name="T36" fmla="*/ 58 w 72"/>
                <a:gd name="T37" fmla="*/ 53 h 159"/>
                <a:gd name="T38" fmla="*/ 55 w 72"/>
                <a:gd name="T39" fmla="*/ 49 h 159"/>
                <a:gd name="T40" fmla="*/ 52 w 72"/>
                <a:gd name="T41" fmla="*/ 42 h 159"/>
                <a:gd name="T42" fmla="*/ 44 w 72"/>
                <a:gd name="T43" fmla="*/ 41 h 159"/>
                <a:gd name="T44" fmla="*/ 43 w 72"/>
                <a:gd name="T45" fmla="*/ 37 h 159"/>
                <a:gd name="T46" fmla="*/ 50 w 72"/>
                <a:gd name="T47" fmla="*/ 25 h 159"/>
                <a:gd name="T48" fmla="*/ 52 w 72"/>
                <a:gd name="T49" fmla="*/ 13 h 159"/>
                <a:gd name="T50" fmla="*/ 49 w 72"/>
                <a:gd name="T51" fmla="*/ 9 h 159"/>
                <a:gd name="T52" fmla="*/ 47 w 72"/>
                <a:gd name="T53" fmla="*/ 4 h 159"/>
                <a:gd name="T54" fmla="*/ 41 w 72"/>
                <a:gd name="T55" fmla="*/ 1 h 159"/>
                <a:gd name="T56" fmla="*/ 40 w 72"/>
                <a:gd name="T57" fmla="*/ 2 h 159"/>
                <a:gd name="T58" fmla="*/ 40 w 72"/>
                <a:gd name="T59" fmla="*/ 2 h 159"/>
                <a:gd name="T60" fmla="*/ 38 w 72"/>
                <a:gd name="T61" fmla="*/ 6 h 159"/>
                <a:gd name="T62" fmla="*/ 39 w 72"/>
                <a:gd name="T63" fmla="*/ 12 h 159"/>
                <a:gd name="T64" fmla="*/ 35 w 72"/>
                <a:gd name="T65" fmla="*/ 12 h 159"/>
                <a:gd name="T66" fmla="*/ 28 w 72"/>
                <a:gd name="T67" fmla="*/ 15 h 159"/>
                <a:gd name="T68" fmla="*/ 22 w 72"/>
                <a:gd name="T69" fmla="*/ 22 h 159"/>
                <a:gd name="T70" fmla="*/ 20 w 72"/>
                <a:gd name="T71" fmla="*/ 32 h 159"/>
                <a:gd name="T72" fmla="*/ 17 w 72"/>
                <a:gd name="T73" fmla="*/ 42 h 159"/>
                <a:gd name="T74" fmla="*/ 10 w 72"/>
                <a:gd name="T75" fmla="*/ 42 h 159"/>
                <a:gd name="T76" fmla="*/ 9 w 72"/>
                <a:gd name="T77" fmla="*/ 50 h 159"/>
                <a:gd name="T78" fmla="*/ 6 w 72"/>
                <a:gd name="T79" fmla="*/ 59 h 159"/>
                <a:gd name="T80" fmla="*/ 3 w 72"/>
                <a:gd name="T81" fmla="*/ 65 h 159"/>
                <a:gd name="T82" fmla="*/ 0 w 72"/>
                <a:gd name="T83" fmla="*/ 68 h 159"/>
                <a:gd name="T84" fmla="*/ 7 w 72"/>
                <a:gd name="T85" fmla="*/ 76 h 159"/>
                <a:gd name="T86" fmla="*/ 17 w 72"/>
                <a:gd name="T87" fmla="*/ 93 h 159"/>
                <a:gd name="T88" fmla="*/ 16 w 72"/>
                <a:gd name="T89" fmla="*/ 107 h 159"/>
                <a:gd name="T90" fmla="*/ 19 w 72"/>
                <a:gd name="T91" fmla="*/ 111 h 159"/>
                <a:gd name="T92" fmla="*/ 28 w 72"/>
                <a:gd name="T93" fmla="*/ 110 h 159"/>
                <a:gd name="T94" fmla="*/ 35 w 72"/>
                <a:gd name="T95" fmla="*/ 102 h 159"/>
                <a:gd name="T96" fmla="*/ 39 w 72"/>
                <a:gd name="T97" fmla="*/ 105 h 159"/>
                <a:gd name="T98" fmla="*/ 42 w 72"/>
                <a:gd name="T99" fmla="*/ 115 h 159"/>
                <a:gd name="T100" fmla="*/ 47 w 72"/>
                <a:gd name="T101" fmla="*/ 133 h 159"/>
                <a:gd name="T102" fmla="*/ 50 w 72"/>
                <a:gd name="T103" fmla="*/ 146 h 159"/>
                <a:gd name="T104" fmla="*/ 51 w 72"/>
                <a:gd name="T105" fmla="*/ 156 h 159"/>
                <a:gd name="T106" fmla="*/ 51 w 72"/>
                <a:gd name="T107" fmla="*/ 158 h 159"/>
                <a:gd name="T108" fmla="*/ 58 w 72"/>
                <a:gd name="T109" fmla="*/ 14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 h="159">
                  <a:moveTo>
                    <a:pt x="58" y="145"/>
                  </a:moveTo>
                  <a:cubicBezTo>
                    <a:pt x="58" y="141"/>
                    <a:pt x="55" y="141"/>
                    <a:pt x="55" y="138"/>
                  </a:cubicBezTo>
                  <a:cubicBezTo>
                    <a:pt x="55" y="136"/>
                    <a:pt x="55" y="131"/>
                    <a:pt x="52" y="128"/>
                  </a:cubicBezTo>
                  <a:cubicBezTo>
                    <a:pt x="48" y="125"/>
                    <a:pt x="47" y="121"/>
                    <a:pt x="49" y="119"/>
                  </a:cubicBezTo>
                  <a:cubicBezTo>
                    <a:pt x="51" y="117"/>
                    <a:pt x="49" y="113"/>
                    <a:pt x="50" y="113"/>
                  </a:cubicBezTo>
                  <a:cubicBezTo>
                    <a:pt x="51" y="113"/>
                    <a:pt x="52" y="110"/>
                    <a:pt x="50" y="109"/>
                  </a:cubicBezTo>
                  <a:cubicBezTo>
                    <a:pt x="48" y="108"/>
                    <a:pt x="50" y="104"/>
                    <a:pt x="49" y="103"/>
                  </a:cubicBezTo>
                  <a:cubicBezTo>
                    <a:pt x="47" y="103"/>
                    <a:pt x="43" y="97"/>
                    <a:pt x="43" y="96"/>
                  </a:cubicBezTo>
                  <a:cubicBezTo>
                    <a:pt x="43" y="94"/>
                    <a:pt x="44" y="85"/>
                    <a:pt x="44" y="82"/>
                  </a:cubicBezTo>
                  <a:cubicBezTo>
                    <a:pt x="44" y="80"/>
                    <a:pt x="48" y="80"/>
                    <a:pt x="49" y="80"/>
                  </a:cubicBezTo>
                  <a:cubicBezTo>
                    <a:pt x="50" y="80"/>
                    <a:pt x="54" y="80"/>
                    <a:pt x="55" y="78"/>
                  </a:cubicBezTo>
                  <a:cubicBezTo>
                    <a:pt x="56" y="75"/>
                    <a:pt x="62" y="75"/>
                    <a:pt x="63" y="73"/>
                  </a:cubicBezTo>
                  <a:cubicBezTo>
                    <a:pt x="63" y="72"/>
                    <a:pt x="67" y="72"/>
                    <a:pt x="67" y="70"/>
                  </a:cubicBezTo>
                  <a:cubicBezTo>
                    <a:pt x="67" y="68"/>
                    <a:pt x="71" y="63"/>
                    <a:pt x="71" y="63"/>
                  </a:cubicBezTo>
                  <a:cubicBezTo>
                    <a:pt x="71" y="63"/>
                    <a:pt x="72" y="63"/>
                    <a:pt x="72" y="63"/>
                  </a:cubicBezTo>
                  <a:cubicBezTo>
                    <a:pt x="71" y="62"/>
                    <a:pt x="70" y="63"/>
                    <a:pt x="68" y="64"/>
                  </a:cubicBezTo>
                  <a:cubicBezTo>
                    <a:pt x="64" y="65"/>
                    <a:pt x="62" y="63"/>
                    <a:pt x="63" y="61"/>
                  </a:cubicBezTo>
                  <a:cubicBezTo>
                    <a:pt x="63" y="59"/>
                    <a:pt x="60" y="59"/>
                    <a:pt x="58" y="59"/>
                  </a:cubicBezTo>
                  <a:cubicBezTo>
                    <a:pt x="56" y="59"/>
                    <a:pt x="57" y="55"/>
                    <a:pt x="58" y="53"/>
                  </a:cubicBezTo>
                  <a:cubicBezTo>
                    <a:pt x="59" y="51"/>
                    <a:pt x="57" y="49"/>
                    <a:pt x="55" y="49"/>
                  </a:cubicBezTo>
                  <a:cubicBezTo>
                    <a:pt x="52" y="49"/>
                    <a:pt x="51" y="44"/>
                    <a:pt x="52" y="42"/>
                  </a:cubicBezTo>
                  <a:cubicBezTo>
                    <a:pt x="53" y="41"/>
                    <a:pt x="47" y="40"/>
                    <a:pt x="44" y="41"/>
                  </a:cubicBezTo>
                  <a:cubicBezTo>
                    <a:pt x="42" y="42"/>
                    <a:pt x="44" y="39"/>
                    <a:pt x="43" y="37"/>
                  </a:cubicBezTo>
                  <a:cubicBezTo>
                    <a:pt x="42" y="35"/>
                    <a:pt x="46" y="28"/>
                    <a:pt x="50" y="25"/>
                  </a:cubicBezTo>
                  <a:cubicBezTo>
                    <a:pt x="53" y="21"/>
                    <a:pt x="52" y="17"/>
                    <a:pt x="52" y="13"/>
                  </a:cubicBezTo>
                  <a:cubicBezTo>
                    <a:pt x="52" y="9"/>
                    <a:pt x="50" y="9"/>
                    <a:pt x="49" y="9"/>
                  </a:cubicBezTo>
                  <a:cubicBezTo>
                    <a:pt x="47" y="9"/>
                    <a:pt x="47" y="6"/>
                    <a:pt x="47" y="4"/>
                  </a:cubicBezTo>
                  <a:cubicBezTo>
                    <a:pt x="47" y="2"/>
                    <a:pt x="43" y="0"/>
                    <a:pt x="41" y="1"/>
                  </a:cubicBezTo>
                  <a:cubicBezTo>
                    <a:pt x="41" y="2"/>
                    <a:pt x="40" y="2"/>
                    <a:pt x="40" y="2"/>
                  </a:cubicBezTo>
                  <a:cubicBezTo>
                    <a:pt x="40" y="2"/>
                    <a:pt x="40" y="2"/>
                    <a:pt x="40" y="2"/>
                  </a:cubicBezTo>
                  <a:cubicBezTo>
                    <a:pt x="40" y="2"/>
                    <a:pt x="39" y="6"/>
                    <a:pt x="38" y="6"/>
                  </a:cubicBezTo>
                  <a:cubicBezTo>
                    <a:pt x="37" y="7"/>
                    <a:pt x="37" y="9"/>
                    <a:pt x="39" y="12"/>
                  </a:cubicBezTo>
                  <a:cubicBezTo>
                    <a:pt x="41" y="15"/>
                    <a:pt x="36" y="14"/>
                    <a:pt x="35" y="12"/>
                  </a:cubicBezTo>
                  <a:cubicBezTo>
                    <a:pt x="34" y="10"/>
                    <a:pt x="30" y="13"/>
                    <a:pt x="28" y="15"/>
                  </a:cubicBezTo>
                  <a:cubicBezTo>
                    <a:pt x="26" y="17"/>
                    <a:pt x="22" y="18"/>
                    <a:pt x="22" y="22"/>
                  </a:cubicBezTo>
                  <a:cubicBezTo>
                    <a:pt x="22" y="25"/>
                    <a:pt x="19" y="29"/>
                    <a:pt x="20" y="32"/>
                  </a:cubicBezTo>
                  <a:cubicBezTo>
                    <a:pt x="21" y="35"/>
                    <a:pt x="17" y="41"/>
                    <a:pt x="17" y="42"/>
                  </a:cubicBezTo>
                  <a:cubicBezTo>
                    <a:pt x="17" y="44"/>
                    <a:pt x="11" y="42"/>
                    <a:pt x="10" y="42"/>
                  </a:cubicBezTo>
                  <a:cubicBezTo>
                    <a:pt x="9" y="42"/>
                    <a:pt x="10" y="48"/>
                    <a:pt x="9" y="50"/>
                  </a:cubicBezTo>
                  <a:cubicBezTo>
                    <a:pt x="7" y="52"/>
                    <a:pt x="8" y="59"/>
                    <a:pt x="6" y="59"/>
                  </a:cubicBezTo>
                  <a:cubicBezTo>
                    <a:pt x="4" y="59"/>
                    <a:pt x="3" y="65"/>
                    <a:pt x="3" y="65"/>
                  </a:cubicBezTo>
                  <a:cubicBezTo>
                    <a:pt x="3" y="65"/>
                    <a:pt x="1" y="67"/>
                    <a:pt x="0" y="68"/>
                  </a:cubicBezTo>
                  <a:cubicBezTo>
                    <a:pt x="1" y="71"/>
                    <a:pt x="4" y="75"/>
                    <a:pt x="7" y="76"/>
                  </a:cubicBezTo>
                  <a:cubicBezTo>
                    <a:pt x="12" y="78"/>
                    <a:pt x="16" y="88"/>
                    <a:pt x="17" y="93"/>
                  </a:cubicBezTo>
                  <a:cubicBezTo>
                    <a:pt x="19" y="99"/>
                    <a:pt x="18" y="104"/>
                    <a:pt x="16" y="107"/>
                  </a:cubicBezTo>
                  <a:cubicBezTo>
                    <a:pt x="14" y="110"/>
                    <a:pt x="16" y="110"/>
                    <a:pt x="19" y="111"/>
                  </a:cubicBezTo>
                  <a:cubicBezTo>
                    <a:pt x="22" y="113"/>
                    <a:pt x="25" y="113"/>
                    <a:pt x="28" y="110"/>
                  </a:cubicBezTo>
                  <a:cubicBezTo>
                    <a:pt x="30" y="107"/>
                    <a:pt x="34" y="105"/>
                    <a:pt x="35" y="102"/>
                  </a:cubicBezTo>
                  <a:cubicBezTo>
                    <a:pt x="35" y="99"/>
                    <a:pt x="37" y="104"/>
                    <a:pt x="39" y="105"/>
                  </a:cubicBezTo>
                  <a:cubicBezTo>
                    <a:pt x="41" y="107"/>
                    <a:pt x="42" y="110"/>
                    <a:pt x="42" y="115"/>
                  </a:cubicBezTo>
                  <a:cubicBezTo>
                    <a:pt x="43" y="119"/>
                    <a:pt x="43" y="130"/>
                    <a:pt x="47" y="133"/>
                  </a:cubicBezTo>
                  <a:cubicBezTo>
                    <a:pt x="50" y="136"/>
                    <a:pt x="51" y="144"/>
                    <a:pt x="50" y="146"/>
                  </a:cubicBezTo>
                  <a:cubicBezTo>
                    <a:pt x="49" y="149"/>
                    <a:pt x="52" y="153"/>
                    <a:pt x="51" y="156"/>
                  </a:cubicBezTo>
                  <a:cubicBezTo>
                    <a:pt x="51" y="157"/>
                    <a:pt x="51" y="158"/>
                    <a:pt x="51" y="158"/>
                  </a:cubicBezTo>
                  <a:cubicBezTo>
                    <a:pt x="54" y="159"/>
                    <a:pt x="58" y="145"/>
                    <a:pt x="58" y="14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9" name="Freeform 62"/>
            <p:cNvSpPr>
              <a:spLocks/>
            </p:cNvSpPr>
            <p:nvPr/>
          </p:nvSpPr>
          <p:spPr bwMode="auto">
            <a:xfrm>
              <a:off x="8458105" y="3333933"/>
              <a:ext cx="95066" cy="53666"/>
            </a:xfrm>
            <a:custGeom>
              <a:avLst/>
              <a:gdLst>
                <a:gd name="T0" fmla="*/ 25 w 26"/>
                <a:gd name="T1" fmla="*/ 5 h 15"/>
                <a:gd name="T2" fmla="*/ 15 w 26"/>
                <a:gd name="T3" fmla="*/ 2 h 15"/>
                <a:gd name="T4" fmla="*/ 8 w 26"/>
                <a:gd name="T5" fmla="*/ 1 h 15"/>
                <a:gd name="T6" fmla="*/ 2 w 26"/>
                <a:gd name="T7" fmla="*/ 6 h 15"/>
                <a:gd name="T8" fmla="*/ 0 w 26"/>
                <a:gd name="T9" fmla="*/ 10 h 15"/>
                <a:gd name="T10" fmla="*/ 2 w 26"/>
                <a:gd name="T11" fmla="*/ 12 h 15"/>
                <a:gd name="T12" fmla="*/ 8 w 26"/>
                <a:gd name="T13" fmla="*/ 13 h 15"/>
                <a:gd name="T14" fmla="*/ 16 w 26"/>
                <a:gd name="T15" fmla="*/ 14 h 15"/>
                <a:gd name="T16" fmla="*/ 24 w 26"/>
                <a:gd name="T17" fmla="*/ 13 h 15"/>
                <a:gd name="T18" fmla="*/ 23 w 26"/>
                <a:gd name="T19" fmla="*/ 5 h 15"/>
                <a:gd name="T20" fmla="*/ 25 w 26"/>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15">
                  <a:moveTo>
                    <a:pt x="25" y="5"/>
                  </a:moveTo>
                  <a:cubicBezTo>
                    <a:pt x="20" y="0"/>
                    <a:pt x="18" y="4"/>
                    <a:pt x="15" y="2"/>
                  </a:cubicBezTo>
                  <a:cubicBezTo>
                    <a:pt x="11" y="0"/>
                    <a:pt x="10" y="0"/>
                    <a:pt x="8" y="1"/>
                  </a:cubicBezTo>
                  <a:cubicBezTo>
                    <a:pt x="6" y="2"/>
                    <a:pt x="4" y="2"/>
                    <a:pt x="2" y="6"/>
                  </a:cubicBezTo>
                  <a:cubicBezTo>
                    <a:pt x="2" y="7"/>
                    <a:pt x="1" y="9"/>
                    <a:pt x="0" y="10"/>
                  </a:cubicBezTo>
                  <a:cubicBezTo>
                    <a:pt x="1" y="11"/>
                    <a:pt x="2" y="12"/>
                    <a:pt x="2" y="12"/>
                  </a:cubicBezTo>
                  <a:cubicBezTo>
                    <a:pt x="4" y="11"/>
                    <a:pt x="5" y="14"/>
                    <a:pt x="8" y="13"/>
                  </a:cubicBezTo>
                  <a:cubicBezTo>
                    <a:pt x="11" y="12"/>
                    <a:pt x="12" y="15"/>
                    <a:pt x="16" y="14"/>
                  </a:cubicBezTo>
                  <a:cubicBezTo>
                    <a:pt x="20" y="13"/>
                    <a:pt x="23" y="15"/>
                    <a:pt x="24" y="13"/>
                  </a:cubicBezTo>
                  <a:cubicBezTo>
                    <a:pt x="26" y="10"/>
                    <a:pt x="23" y="5"/>
                    <a:pt x="23" y="5"/>
                  </a:cubicBezTo>
                  <a:cubicBezTo>
                    <a:pt x="23" y="5"/>
                    <a:pt x="24" y="5"/>
                    <a:pt x="25" y="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0" name="Freeform 63"/>
            <p:cNvSpPr>
              <a:spLocks/>
            </p:cNvSpPr>
            <p:nvPr/>
          </p:nvSpPr>
          <p:spPr bwMode="auto">
            <a:xfrm>
              <a:off x="8842972" y="3493401"/>
              <a:ext cx="223868" cy="467668"/>
            </a:xfrm>
            <a:custGeom>
              <a:avLst/>
              <a:gdLst>
                <a:gd name="T0" fmla="*/ 46 w 62"/>
                <a:gd name="T1" fmla="*/ 16 h 129"/>
                <a:gd name="T2" fmla="*/ 37 w 62"/>
                <a:gd name="T3" fmla="*/ 9 h 129"/>
                <a:gd name="T4" fmla="*/ 35 w 62"/>
                <a:gd name="T5" fmla="*/ 4 h 129"/>
                <a:gd name="T6" fmla="*/ 28 w 62"/>
                <a:gd name="T7" fmla="*/ 1 h 129"/>
                <a:gd name="T8" fmla="*/ 21 w 62"/>
                <a:gd name="T9" fmla="*/ 5 h 129"/>
                <a:gd name="T10" fmla="*/ 16 w 62"/>
                <a:gd name="T11" fmla="*/ 6 h 129"/>
                <a:gd name="T12" fmla="*/ 8 w 62"/>
                <a:gd name="T13" fmla="*/ 6 h 129"/>
                <a:gd name="T14" fmla="*/ 2 w 62"/>
                <a:gd name="T15" fmla="*/ 7 h 129"/>
                <a:gd name="T16" fmla="*/ 0 w 62"/>
                <a:gd name="T17" fmla="*/ 9 h 129"/>
                <a:gd name="T18" fmla="*/ 3 w 62"/>
                <a:gd name="T19" fmla="*/ 13 h 129"/>
                <a:gd name="T20" fmla="*/ 7 w 62"/>
                <a:gd name="T21" fmla="*/ 19 h 129"/>
                <a:gd name="T22" fmla="*/ 14 w 62"/>
                <a:gd name="T23" fmla="*/ 23 h 129"/>
                <a:gd name="T24" fmla="*/ 20 w 62"/>
                <a:gd name="T25" fmla="*/ 25 h 129"/>
                <a:gd name="T26" fmla="*/ 23 w 62"/>
                <a:gd name="T27" fmla="*/ 31 h 129"/>
                <a:gd name="T28" fmla="*/ 16 w 62"/>
                <a:gd name="T29" fmla="*/ 35 h 129"/>
                <a:gd name="T30" fmla="*/ 25 w 62"/>
                <a:gd name="T31" fmla="*/ 43 h 129"/>
                <a:gd name="T32" fmla="*/ 29 w 62"/>
                <a:gd name="T33" fmla="*/ 50 h 129"/>
                <a:gd name="T34" fmla="*/ 36 w 62"/>
                <a:gd name="T35" fmla="*/ 59 h 129"/>
                <a:gd name="T36" fmla="*/ 43 w 62"/>
                <a:gd name="T37" fmla="*/ 66 h 129"/>
                <a:gd name="T38" fmla="*/ 45 w 62"/>
                <a:gd name="T39" fmla="*/ 74 h 129"/>
                <a:gd name="T40" fmla="*/ 48 w 62"/>
                <a:gd name="T41" fmla="*/ 88 h 129"/>
                <a:gd name="T42" fmla="*/ 42 w 62"/>
                <a:gd name="T43" fmla="*/ 98 h 129"/>
                <a:gd name="T44" fmla="*/ 34 w 62"/>
                <a:gd name="T45" fmla="*/ 103 h 129"/>
                <a:gd name="T46" fmla="*/ 34 w 62"/>
                <a:gd name="T47" fmla="*/ 110 h 129"/>
                <a:gd name="T48" fmla="*/ 25 w 62"/>
                <a:gd name="T49" fmla="*/ 110 h 129"/>
                <a:gd name="T50" fmla="*/ 19 w 62"/>
                <a:gd name="T51" fmla="*/ 114 h 129"/>
                <a:gd name="T52" fmla="*/ 23 w 62"/>
                <a:gd name="T53" fmla="*/ 117 h 129"/>
                <a:gd name="T54" fmla="*/ 21 w 62"/>
                <a:gd name="T55" fmla="*/ 124 h 129"/>
                <a:gd name="T56" fmla="*/ 25 w 62"/>
                <a:gd name="T57" fmla="*/ 128 h 129"/>
                <a:gd name="T58" fmla="*/ 33 w 62"/>
                <a:gd name="T59" fmla="*/ 122 h 129"/>
                <a:gd name="T60" fmla="*/ 35 w 62"/>
                <a:gd name="T61" fmla="*/ 119 h 129"/>
                <a:gd name="T62" fmla="*/ 37 w 62"/>
                <a:gd name="T63" fmla="*/ 114 h 129"/>
                <a:gd name="T64" fmla="*/ 42 w 62"/>
                <a:gd name="T65" fmla="*/ 113 h 129"/>
                <a:gd name="T66" fmla="*/ 54 w 62"/>
                <a:gd name="T67" fmla="*/ 108 h 129"/>
                <a:gd name="T68" fmla="*/ 60 w 62"/>
                <a:gd name="T69" fmla="*/ 97 h 129"/>
                <a:gd name="T70" fmla="*/ 58 w 62"/>
                <a:gd name="T71" fmla="*/ 77 h 129"/>
                <a:gd name="T72" fmla="*/ 50 w 62"/>
                <a:gd name="T73" fmla="*/ 64 h 129"/>
                <a:gd name="T74" fmla="*/ 37 w 62"/>
                <a:gd name="T75" fmla="*/ 52 h 129"/>
                <a:gd name="T76" fmla="*/ 33 w 62"/>
                <a:gd name="T77" fmla="*/ 46 h 129"/>
                <a:gd name="T78" fmla="*/ 31 w 62"/>
                <a:gd name="T79" fmla="*/ 34 h 129"/>
                <a:gd name="T80" fmla="*/ 37 w 62"/>
                <a:gd name="T81" fmla="*/ 27 h 129"/>
                <a:gd name="T82" fmla="*/ 40 w 62"/>
                <a:gd name="T83" fmla="*/ 22 h 129"/>
                <a:gd name="T84" fmla="*/ 47 w 62"/>
                <a:gd name="T85" fmla="*/ 18 h 129"/>
                <a:gd name="T86" fmla="*/ 47 w 62"/>
                <a:gd name="T87" fmla="*/ 17 h 129"/>
                <a:gd name="T88" fmla="*/ 46 w 62"/>
                <a:gd name="T89" fmla="*/ 1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129">
                  <a:moveTo>
                    <a:pt x="46" y="16"/>
                  </a:moveTo>
                  <a:cubicBezTo>
                    <a:pt x="43" y="15"/>
                    <a:pt x="37" y="11"/>
                    <a:pt x="37" y="9"/>
                  </a:cubicBezTo>
                  <a:cubicBezTo>
                    <a:pt x="37" y="8"/>
                    <a:pt x="40" y="5"/>
                    <a:pt x="35" y="4"/>
                  </a:cubicBezTo>
                  <a:cubicBezTo>
                    <a:pt x="30" y="4"/>
                    <a:pt x="29" y="2"/>
                    <a:pt x="28" y="1"/>
                  </a:cubicBezTo>
                  <a:cubicBezTo>
                    <a:pt x="27" y="0"/>
                    <a:pt x="23" y="3"/>
                    <a:pt x="21" y="5"/>
                  </a:cubicBezTo>
                  <a:cubicBezTo>
                    <a:pt x="20" y="7"/>
                    <a:pt x="19" y="4"/>
                    <a:pt x="16" y="6"/>
                  </a:cubicBezTo>
                  <a:cubicBezTo>
                    <a:pt x="13" y="8"/>
                    <a:pt x="10" y="4"/>
                    <a:pt x="8" y="6"/>
                  </a:cubicBezTo>
                  <a:cubicBezTo>
                    <a:pt x="7" y="8"/>
                    <a:pt x="4" y="5"/>
                    <a:pt x="2" y="7"/>
                  </a:cubicBezTo>
                  <a:cubicBezTo>
                    <a:pt x="1" y="8"/>
                    <a:pt x="1" y="8"/>
                    <a:pt x="0" y="9"/>
                  </a:cubicBezTo>
                  <a:cubicBezTo>
                    <a:pt x="1" y="10"/>
                    <a:pt x="3" y="12"/>
                    <a:pt x="3" y="13"/>
                  </a:cubicBezTo>
                  <a:cubicBezTo>
                    <a:pt x="3" y="15"/>
                    <a:pt x="7" y="17"/>
                    <a:pt x="7" y="19"/>
                  </a:cubicBezTo>
                  <a:cubicBezTo>
                    <a:pt x="7" y="22"/>
                    <a:pt x="12" y="24"/>
                    <a:pt x="14" y="23"/>
                  </a:cubicBezTo>
                  <a:cubicBezTo>
                    <a:pt x="16" y="22"/>
                    <a:pt x="19" y="21"/>
                    <a:pt x="20" y="25"/>
                  </a:cubicBezTo>
                  <a:cubicBezTo>
                    <a:pt x="20" y="29"/>
                    <a:pt x="23" y="29"/>
                    <a:pt x="23" y="31"/>
                  </a:cubicBezTo>
                  <a:cubicBezTo>
                    <a:pt x="23" y="34"/>
                    <a:pt x="17" y="32"/>
                    <a:pt x="16" y="35"/>
                  </a:cubicBezTo>
                  <a:cubicBezTo>
                    <a:pt x="15" y="38"/>
                    <a:pt x="25" y="41"/>
                    <a:pt x="25" y="43"/>
                  </a:cubicBezTo>
                  <a:cubicBezTo>
                    <a:pt x="25" y="45"/>
                    <a:pt x="28" y="48"/>
                    <a:pt x="29" y="50"/>
                  </a:cubicBezTo>
                  <a:cubicBezTo>
                    <a:pt x="31" y="53"/>
                    <a:pt x="35" y="56"/>
                    <a:pt x="36" y="59"/>
                  </a:cubicBezTo>
                  <a:cubicBezTo>
                    <a:pt x="37" y="63"/>
                    <a:pt x="42" y="64"/>
                    <a:pt x="43" y="66"/>
                  </a:cubicBezTo>
                  <a:cubicBezTo>
                    <a:pt x="45" y="67"/>
                    <a:pt x="45" y="71"/>
                    <a:pt x="45" y="74"/>
                  </a:cubicBezTo>
                  <a:cubicBezTo>
                    <a:pt x="44" y="78"/>
                    <a:pt x="44" y="83"/>
                    <a:pt x="48" y="88"/>
                  </a:cubicBezTo>
                  <a:cubicBezTo>
                    <a:pt x="51" y="93"/>
                    <a:pt x="44" y="95"/>
                    <a:pt x="42" y="98"/>
                  </a:cubicBezTo>
                  <a:cubicBezTo>
                    <a:pt x="40" y="101"/>
                    <a:pt x="41" y="104"/>
                    <a:pt x="34" y="103"/>
                  </a:cubicBezTo>
                  <a:cubicBezTo>
                    <a:pt x="28" y="101"/>
                    <a:pt x="35" y="108"/>
                    <a:pt x="34" y="110"/>
                  </a:cubicBezTo>
                  <a:cubicBezTo>
                    <a:pt x="33" y="112"/>
                    <a:pt x="25" y="108"/>
                    <a:pt x="25" y="110"/>
                  </a:cubicBezTo>
                  <a:cubicBezTo>
                    <a:pt x="25" y="111"/>
                    <a:pt x="22" y="113"/>
                    <a:pt x="19" y="114"/>
                  </a:cubicBezTo>
                  <a:cubicBezTo>
                    <a:pt x="20" y="115"/>
                    <a:pt x="22" y="116"/>
                    <a:pt x="23" y="117"/>
                  </a:cubicBezTo>
                  <a:cubicBezTo>
                    <a:pt x="25" y="118"/>
                    <a:pt x="21" y="120"/>
                    <a:pt x="21" y="124"/>
                  </a:cubicBezTo>
                  <a:cubicBezTo>
                    <a:pt x="21" y="128"/>
                    <a:pt x="24" y="129"/>
                    <a:pt x="25" y="128"/>
                  </a:cubicBezTo>
                  <a:cubicBezTo>
                    <a:pt x="26" y="126"/>
                    <a:pt x="31" y="122"/>
                    <a:pt x="33" y="122"/>
                  </a:cubicBezTo>
                  <a:cubicBezTo>
                    <a:pt x="35" y="121"/>
                    <a:pt x="33" y="118"/>
                    <a:pt x="35" y="119"/>
                  </a:cubicBezTo>
                  <a:cubicBezTo>
                    <a:pt x="37" y="119"/>
                    <a:pt x="36" y="116"/>
                    <a:pt x="37" y="114"/>
                  </a:cubicBezTo>
                  <a:cubicBezTo>
                    <a:pt x="38" y="113"/>
                    <a:pt x="39" y="113"/>
                    <a:pt x="42" y="113"/>
                  </a:cubicBezTo>
                  <a:cubicBezTo>
                    <a:pt x="45" y="113"/>
                    <a:pt x="49" y="111"/>
                    <a:pt x="54" y="108"/>
                  </a:cubicBezTo>
                  <a:cubicBezTo>
                    <a:pt x="58" y="105"/>
                    <a:pt x="59" y="104"/>
                    <a:pt x="60" y="97"/>
                  </a:cubicBezTo>
                  <a:cubicBezTo>
                    <a:pt x="62" y="89"/>
                    <a:pt x="58" y="79"/>
                    <a:pt x="58" y="77"/>
                  </a:cubicBezTo>
                  <a:cubicBezTo>
                    <a:pt x="58" y="75"/>
                    <a:pt x="52" y="64"/>
                    <a:pt x="50" y="64"/>
                  </a:cubicBezTo>
                  <a:cubicBezTo>
                    <a:pt x="48" y="64"/>
                    <a:pt x="38" y="54"/>
                    <a:pt x="37" y="52"/>
                  </a:cubicBezTo>
                  <a:cubicBezTo>
                    <a:pt x="35" y="51"/>
                    <a:pt x="35" y="48"/>
                    <a:pt x="33" y="46"/>
                  </a:cubicBezTo>
                  <a:cubicBezTo>
                    <a:pt x="30" y="44"/>
                    <a:pt x="30" y="38"/>
                    <a:pt x="31" y="34"/>
                  </a:cubicBezTo>
                  <a:cubicBezTo>
                    <a:pt x="31" y="31"/>
                    <a:pt x="37" y="30"/>
                    <a:pt x="37" y="27"/>
                  </a:cubicBezTo>
                  <a:cubicBezTo>
                    <a:pt x="37" y="25"/>
                    <a:pt x="37" y="22"/>
                    <a:pt x="40" y="22"/>
                  </a:cubicBezTo>
                  <a:cubicBezTo>
                    <a:pt x="43" y="22"/>
                    <a:pt x="45" y="20"/>
                    <a:pt x="47" y="18"/>
                  </a:cubicBezTo>
                  <a:cubicBezTo>
                    <a:pt x="47" y="17"/>
                    <a:pt x="47" y="17"/>
                    <a:pt x="47" y="17"/>
                  </a:cubicBezTo>
                  <a:cubicBezTo>
                    <a:pt x="47" y="16"/>
                    <a:pt x="46" y="16"/>
                    <a:pt x="46" y="16"/>
                  </a:cubicBezTo>
                  <a:close/>
                </a:path>
              </a:pathLst>
            </a:custGeom>
            <a:solidFill>
              <a:srgbClr val="E7E6E6"/>
            </a:solid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1" name="Freeform 64"/>
            <p:cNvSpPr>
              <a:spLocks/>
            </p:cNvSpPr>
            <p:nvPr/>
          </p:nvSpPr>
          <p:spPr bwMode="auto">
            <a:xfrm>
              <a:off x="8842972" y="3777067"/>
              <a:ext cx="184000" cy="130334"/>
            </a:xfrm>
            <a:custGeom>
              <a:avLst/>
              <a:gdLst>
                <a:gd name="T0" fmla="*/ 25 w 51"/>
                <a:gd name="T1" fmla="*/ 32 h 36"/>
                <a:gd name="T2" fmla="*/ 34 w 51"/>
                <a:gd name="T3" fmla="*/ 32 h 36"/>
                <a:gd name="T4" fmla="*/ 34 w 51"/>
                <a:gd name="T5" fmla="*/ 25 h 36"/>
                <a:gd name="T6" fmla="*/ 42 w 51"/>
                <a:gd name="T7" fmla="*/ 20 h 36"/>
                <a:gd name="T8" fmla="*/ 48 w 51"/>
                <a:gd name="T9" fmla="*/ 10 h 36"/>
                <a:gd name="T10" fmla="*/ 45 w 51"/>
                <a:gd name="T11" fmla="*/ 0 h 36"/>
                <a:gd name="T12" fmla="*/ 39 w 51"/>
                <a:gd name="T13" fmla="*/ 1 h 36"/>
                <a:gd name="T14" fmla="*/ 33 w 51"/>
                <a:gd name="T15" fmla="*/ 3 h 36"/>
                <a:gd name="T16" fmla="*/ 30 w 51"/>
                <a:gd name="T17" fmla="*/ 5 h 36"/>
                <a:gd name="T18" fmla="*/ 26 w 51"/>
                <a:gd name="T19" fmla="*/ 2 h 36"/>
                <a:gd name="T20" fmla="*/ 14 w 51"/>
                <a:gd name="T21" fmla="*/ 1 h 36"/>
                <a:gd name="T22" fmla="*/ 3 w 51"/>
                <a:gd name="T23" fmla="*/ 7 h 36"/>
                <a:gd name="T24" fmla="*/ 3 w 51"/>
                <a:gd name="T25" fmla="*/ 15 h 36"/>
                <a:gd name="T26" fmla="*/ 4 w 51"/>
                <a:gd name="T27" fmla="*/ 21 h 36"/>
                <a:gd name="T28" fmla="*/ 4 w 51"/>
                <a:gd name="T29" fmla="*/ 21 h 36"/>
                <a:gd name="T30" fmla="*/ 6 w 51"/>
                <a:gd name="T31" fmla="*/ 29 h 36"/>
                <a:gd name="T32" fmla="*/ 12 w 51"/>
                <a:gd name="T33" fmla="*/ 30 h 36"/>
                <a:gd name="T34" fmla="*/ 12 w 51"/>
                <a:gd name="T35" fmla="*/ 34 h 36"/>
                <a:gd name="T36" fmla="*/ 19 w 51"/>
                <a:gd name="T37" fmla="*/ 35 h 36"/>
                <a:gd name="T38" fmla="*/ 19 w 51"/>
                <a:gd name="T39" fmla="*/ 36 h 36"/>
                <a:gd name="T40" fmla="*/ 25 w 51"/>
                <a:gd name="T41"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36">
                  <a:moveTo>
                    <a:pt x="25" y="32"/>
                  </a:moveTo>
                  <a:cubicBezTo>
                    <a:pt x="25" y="30"/>
                    <a:pt x="33" y="34"/>
                    <a:pt x="34" y="32"/>
                  </a:cubicBezTo>
                  <a:cubicBezTo>
                    <a:pt x="35" y="30"/>
                    <a:pt x="28" y="23"/>
                    <a:pt x="34" y="25"/>
                  </a:cubicBezTo>
                  <a:cubicBezTo>
                    <a:pt x="41" y="26"/>
                    <a:pt x="40" y="23"/>
                    <a:pt x="42" y="20"/>
                  </a:cubicBezTo>
                  <a:cubicBezTo>
                    <a:pt x="44" y="17"/>
                    <a:pt x="51" y="15"/>
                    <a:pt x="48" y="10"/>
                  </a:cubicBezTo>
                  <a:cubicBezTo>
                    <a:pt x="45" y="7"/>
                    <a:pt x="45" y="3"/>
                    <a:pt x="45" y="0"/>
                  </a:cubicBezTo>
                  <a:cubicBezTo>
                    <a:pt x="43" y="1"/>
                    <a:pt x="40" y="2"/>
                    <a:pt x="39" y="1"/>
                  </a:cubicBezTo>
                  <a:cubicBezTo>
                    <a:pt x="37" y="0"/>
                    <a:pt x="33" y="0"/>
                    <a:pt x="33" y="3"/>
                  </a:cubicBezTo>
                  <a:cubicBezTo>
                    <a:pt x="33" y="6"/>
                    <a:pt x="30" y="6"/>
                    <a:pt x="30" y="5"/>
                  </a:cubicBezTo>
                  <a:cubicBezTo>
                    <a:pt x="31" y="3"/>
                    <a:pt x="28" y="4"/>
                    <a:pt x="26" y="2"/>
                  </a:cubicBezTo>
                  <a:cubicBezTo>
                    <a:pt x="24" y="0"/>
                    <a:pt x="18" y="2"/>
                    <a:pt x="14" y="1"/>
                  </a:cubicBezTo>
                  <a:cubicBezTo>
                    <a:pt x="11" y="0"/>
                    <a:pt x="6" y="3"/>
                    <a:pt x="3" y="7"/>
                  </a:cubicBezTo>
                  <a:cubicBezTo>
                    <a:pt x="0" y="11"/>
                    <a:pt x="3" y="11"/>
                    <a:pt x="3" y="15"/>
                  </a:cubicBezTo>
                  <a:cubicBezTo>
                    <a:pt x="3" y="18"/>
                    <a:pt x="5" y="18"/>
                    <a:pt x="4" y="21"/>
                  </a:cubicBezTo>
                  <a:cubicBezTo>
                    <a:pt x="4" y="21"/>
                    <a:pt x="4" y="21"/>
                    <a:pt x="4" y="21"/>
                  </a:cubicBezTo>
                  <a:cubicBezTo>
                    <a:pt x="7" y="23"/>
                    <a:pt x="6" y="27"/>
                    <a:pt x="6" y="29"/>
                  </a:cubicBezTo>
                  <a:cubicBezTo>
                    <a:pt x="7" y="31"/>
                    <a:pt x="10" y="30"/>
                    <a:pt x="12" y="30"/>
                  </a:cubicBezTo>
                  <a:cubicBezTo>
                    <a:pt x="13" y="30"/>
                    <a:pt x="11" y="33"/>
                    <a:pt x="12" y="34"/>
                  </a:cubicBezTo>
                  <a:cubicBezTo>
                    <a:pt x="14" y="36"/>
                    <a:pt x="18" y="33"/>
                    <a:pt x="19" y="35"/>
                  </a:cubicBezTo>
                  <a:cubicBezTo>
                    <a:pt x="19" y="35"/>
                    <a:pt x="19" y="36"/>
                    <a:pt x="19" y="36"/>
                  </a:cubicBezTo>
                  <a:cubicBezTo>
                    <a:pt x="22" y="35"/>
                    <a:pt x="25" y="33"/>
                    <a:pt x="25" y="3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2" name="Freeform 65"/>
            <p:cNvSpPr>
              <a:spLocks/>
            </p:cNvSpPr>
            <p:nvPr/>
          </p:nvSpPr>
          <p:spPr bwMode="auto">
            <a:xfrm>
              <a:off x="8781638" y="3522533"/>
              <a:ext cx="223868" cy="276000"/>
            </a:xfrm>
            <a:custGeom>
              <a:avLst/>
              <a:gdLst>
                <a:gd name="T0" fmla="*/ 42 w 62"/>
                <a:gd name="T1" fmla="*/ 35 h 76"/>
                <a:gd name="T2" fmla="*/ 33 w 62"/>
                <a:gd name="T3" fmla="*/ 27 h 76"/>
                <a:gd name="T4" fmla="*/ 40 w 62"/>
                <a:gd name="T5" fmla="*/ 23 h 76"/>
                <a:gd name="T6" fmla="*/ 37 w 62"/>
                <a:gd name="T7" fmla="*/ 17 h 76"/>
                <a:gd name="T8" fmla="*/ 31 w 62"/>
                <a:gd name="T9" fmla="*/ 15 h 76"/>
                <a:gd name="T10" fmla="*/ 24 w 62"/>
                <a:gd name="T11" fmla="*/ 11 h 76"/>
                <a:gd name="T12" fmla="*/ 20 w 62"/>
                <a:gd name="T13" fmla="*/ 5 h 76"/>
                <a:gd name="T14" fmla="*/ 17 w 62"/>
                <a:gd name="T15" fmla="*/ 1 h 76"/>
                <a:gd name="T16" fmla="*/ 13 w 62"/>
                <a:gd name="T17" fmla="*/ 1 h 76"/>
                <a:gd name="T18" fmla="*/ 12 w 62"/>
                <a:gd name="T19" fmla="*/ 5 h 76"/>
                <a:gd name="T20" fmla="*/ 12 w 62"/>
                <a:gd name="T21" fmla="*/ 12 h 76"/>
                <a:gd name="T22" fmla="*/ 7 w 62"/>
                <a:gd name="T23" fmla="*/ 8 h 76"/>
                <a:gd name="T24" fmla="*/ 3 w 62"/>
                <a:gd name="T25" fmla="*/ 15 h 76"/>
                <a:gd name="T26" fmla="*/ 0 w 62"/>
                <a:gd name="T27" fmla="*/ 17 h 76"/>
                <a:gd name="T28" fmla="*/ 2 w 62"/>
                <a:gd name="T29" fmla="*/ 19 h 76"/>
                <a:gd name="T30" fmla="*/ 3 w 62"/>
                <a:gd name="T31" fmla="*/ 25 h 76"/>
                <a:gd name="T32" fmla="*/ 8 w 62"/>
                <a:gd name="T33" fmla="*/ 27 h 76"/>
                <a:gd name="T34" fmla="*/ 8 w 62"/>
                <a:gd name="T35" fmla="*/ 36 h 76"/>
                <a:gd name="T36" fmla="*/ 5 w 62"/>
                <a:gd name="T37" fmla="*/ 43 h 76"/>
                <a:gd name="T38" fmla="*/ 13 w 62"/>
                <a:gd name="T39" fmla="*/ 40 h 76"/>
                <a:gd name="T40" fmla="*/ 19 w 62"/>
                <a:gd name="T41" fmla="*/ 40 h 76"/>
                <a:gd name="T42" fmla="*/ 24 w 62"/>
                <a:gd name="T43" fmla="*/ 38 h 76"/>
                <a:gd name="T44" fmla="*/ 32 w 62"/>
                <a:gd name="T45" fmla="*/ 38 h 76"/>
                <a:gd name="T46" fmla="*/ 38 w 62"/>
                <a:gd name="T47" fmla="*/ 44 h 76"/>
                <a:gd name="T48" fmla="*/ 39 w 62"/>
                <a:gd name="T49" fmla="*/ 54 h 76"/>
                <a:gd name="T50" fmla="*/ 45 w 62"/>
                <a:gd name="T51" fmla="*/ 63 h 76"/>
                <a:gd name="T52" fmla="*/ 44 w 62"/>
                <a:gd name="T53" fmla="*/ 73 h 76"/>
                <a:gd name="T54" fmla="*/ 47 w 62"/>
                <a:gd name="T55" fmla="*/ 75 h 76"/>
                <a:gd name="T56" fmla="*/ 50 w 62"/>
                <a:gd name="T57" fmla="*/ 73 h 76"/>
                <a:gd name="T58" fmla="*/ 56 w 62"/>
                <a:gd name="T59" fmla="*/ 71 h 76"/>
                <a:gd name="T60" fmla="*/ 62 w 62"/>
                <a:gd name="T61" fmla="*/ 70 h 76"/>
                <a:gd name="T62" fmla="*/ 62 w 62"/>
                <a:gd name="T63" fmla="*/ 66 h 76"/>
                <a:gd name="T64" fmla="*/ 60 w 62"/>
                <a:gd name="T65" fmla="*/ 58 h 76"/>
                <a:gd name="T66" fmla="*/ 53 w 62"/>
                <a:gd name="T67" fmla="*/ 51 h 76"/>
                <a:gd name="T68" fmla="*/ 46 w 62"/>
                <a:gd name="T69" fmla="*/ 42 h 76"/>
                <a:gd name="T70" fmla="*/ 42 w 62"/>
                <a:gd name="T71" fmla="*/ 3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76">
                  <a:moveTo>
                    <a:pt x="42" y="35"/>
                  </a:moveTo>
                  <a:cubicBezTo>
                    <a:pt x="42" y="33"/>
                    <a:pt x="32" y="30"/>
                    <a:pt x="33" y="27"/>
                  </a:cubicBezTo>
                  <a:cubicBezTo>
                    <a:pt x="34" y="24"/>
                    <a:pt x="40" y="26"/>
                    <a:pt x="40" y="23"/>
                  </a:cubicBezTo>
                  <a:cubicBezTo>
                    <a:pt x="40" y="21"/>
                    <a:pt x="37" y="21"/>
                    <a:pt x="37" y="17"/>
                  </a:cubicBezTo>
                  <a:cubicBezTo>
                    <a:pt x="36" y="13"/>
                    <a:pt x="33" y="14"/>
                    <a:pt x="31" y="15"/>
                  </a:cubicBezTo>
                  <a:cubicBezTo>
                    <a:pt x="29" y="16"/>
                    <a:pt x="24" y="14"/>
                    <a:pt x="24" y="11"/>
                  </a:cubicBezTo>
                  <a:cubicBezTo>
                    <a:pt x="24" y="9"/>
                    <a:pt x="20" y="7"/>
                    <a:pt x="20" y="5"/>
                  </a:cubicBezTo>
                  <a:cubicBezTo>
                    <a:pt x="20" y="4"/>
                    <a:pt x="18" y="2"/>
                    <a:pt x="17" y="1"/>
                  </a:cubicBezTo>
                  <a:cubicBezTo>
                    <a:pt x="15" y="1"/>
                    <a:pt x="14" y="1"/>
                    <a:pt x="13" y="1"/>
                  </a:cubicBezTo>
                  <a:cubicBezTo>
                    <a:pt x="12" y="0"/>
                    <a:pt x="11" y="4"/>
                    <a:pt x="12" y="5"/>
                  </a:cubicBezTo>
                  <a:cubicBezTo>
                    <a:pt x="13" y="6"/>
                    <a:pt x="14" y="12"/>
                    <a:pt x="12" y="12"/>
                  </a:cubicBezTo>
                  <a:cubicBezTo>
                    <a:pt x="9" y="11"/>
                    <a:pt x="9" y="7"/>
                    <a:pt x="7" y="8"/>
                  </a:cubicBezTo>
                  <a:cubicBezTo>
                    <a:pt x="7" y="8"/>
                    <a:pt x="3" y="13"/>
                    <a:pt x="3" y="15"/>
                  </a:cubicBezTo>
                  <a:cubicBezTo>
                    <a:pt x="3" y="16"/>
                    <a:pt x="1" y="17"/>
                    <a:pt x="0" y="17"/>
                  </a:cubicBezTo>
                  <a:cubicBezTo>
                    <a:pt x="1" y="18"/>
                    <a:pt x="2" y="19"/>
                    <a:pt x="2" y="19"/>
                  </a:cubicBezTo>
                  <a:cubicBezTo>
                    <a:pt x="3" y="20"/>
                    <a:pt x="1" y="23"/>
                    <a:pt x="3" y="25"/>
                  </a:cubicBezTo>
                  <a:cubicBezTo>
                    <a:pt x="4" y="28"/>
                    <a:pt x="7" y="24"/>
                    <a:pt x="8" y="27"/>
                  </a:cubicBezTo>
                  <a:cubicBezTo>
                    <a:pt x="9" y="31"/>
                    <a:pt x="8" y="33"/>
                    <a:pt x="8" y="36"/>
                  </a:cubicBezTo>
                  <a:cubicBezTo>
                    <a:pt x="8" y="40"/>
                    <a:pt x="5" y="40"/>
                    <a:pt x="5" y="43"/>
                  </a:cubicBezTo>
                  <a:cubicBezTo>
                    <a:pt x="6" y="46"/>
                    <a:pt x="10" y="42"/>
                    <a:pt x="13" y="40"/>
                  </a:cubicBezTo>
                  <a:cubicBezTo>
                    <a:pt x="16" y="38"/>
                    <a:pt x="18" y="38"/>
                    <a:pt x="19" y="40"/>
                  </a:cubicBezTo>
                  <a:cubicBezTo>
                    <a:pt x="20" y="41"/>
                    <a:pt x="24" y="40"/>
                    <a:pt x="24" y="38"/>
                  </a:cubicBezTo>
                  <a:cubicBezTo>
                    <a:pt x="25" y="36"/>
                    <a:pt x="31" y="36"/>
                    <a:pt x="32" y="38"/>
                  </a:cubicBezTo>
                  <a:cubicBezTo>
                    <a:pt x="34" y="40"/>
                    <a:pt x="36" y="43"/>
                    <a:pt x="38" y="44"/>
                  </a:cubicBezTo>
                  <a:cubicBezTo>
                    <a:pt x="41" y="45"/>
                    <a:pt x="37" y="53"/>
                    <a:pt x="39" y="54"/>
                  </a:cubicBezTo>
                  <a:cubicBezTo>
                    <a:pt x="42" y="55"/>
                    <a:pt x="45" y="59"/>
                    <a:pt x="45" y="63"/>
                  </a:cubicBezTo>
                  <a:cubicBezTo>
                    <a:pt x="45" y="67"/>
                    <a:pt x="47" y="69"/>
                    <a:pt x="44" y="73"/>
                  </a:cubicBezTo>
                  <a:cubicBezTo>
                    <a:pt x="46" y="74"/>
                    <a:pt x="48" y="74"/>
                    <a:pt x="47" y="75"/>
                  </a:cubicBezTo>
                  <a:cubicBezTo>
                    <a:pt x="47" y="76"/>
                    <a:pt x="50" y="76"/>
                    <a:pt x="50" y="73"/>
                  </a:cubicBezTo>
                  <a:cubicBezTo>
                    <a:pt x="50" y="70"/>
                    <a:pt x="54" y="70"/>
                    <a:pt x="56" y="71"/>
                  </a:cubicBezTo>
                  <a:cubicBezTo>
                    <a:pt x="57" y="72"/>
                    <a:pt x="60" y="71"/>
                    <a:pt x="62" y="70"/>
                  </a:cubicBezTo>
                  <a:cubicBezTo>
                    <a:pt x="62" y="68"/>
                    <a:pt x="62" y="67"/>
                    <a:pt x="62" y="66"/>
                  </a:cubicBezTo>
                  <a:cubicBezTo>
                    <a:pt x="62" y="63"/>
                    <a:pt x="62" y="59"/>
                    <a:pt x="60" y="58"/>
                  </a:cubicBezTo>
                  <a:cubicBezTo>
                    <a:pt x="59" y="56"/>
                    <a:pt x="54" y="55"/>
                    <a:pt x="53" y="51"/>
                  </a:cubicBezTo>
                  <a:cubicBezTo>
                    <a:pt x="52" y="48"/>
                    <a:pt x="48" y="45"/>
                    <a:pt x="46" y="42"/>
                  </a:cubicBezTo>
                  <a:cubicBezTo>
                    <a:pt x="45" y="40"/>
                    <a:pt x="42" y="37"/>
                    <a:pt x="42" y="3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3" name="Freeform 66"/>
            <p:cNvSpPr>
              <a:spLocks/>
            </p:cNvSpPr>
            <p:nvPr/>
          </p:nvSpPr>
          <p:spPr bwMode="auto">
            <a:xfrm>
              <a:off x="8704971" y="3583867"/>
              <a:ext cx="246868" cy="464601"/>
            </a:xfrm>
            <a:custGeom>
              <a:avLst/>
              <a:gdLst>
                <a:gd name="T0" fmla="*/ 41 w 68"/>
                <a:gd name="T1" fmla="*/ 68 h 128"/>
                <a:gd name="T2" fmla="*/ 41 w 68"/>
                <a:gd name="T3" fmla="*/ 60 h 128"/>
                <a:gd name="T4" fmla="*/ 52 w 68"/>
                <a:gd name="T5" fmla="*/ 54 h 128"/>
                <a:gd name="T6" fmla="*/ 64 w 68"/>
                <a:gd name="T7" fmla="*/ 55 h 128"/>
                <a:gd name="T8" fmla="*/ 65 w 68"/>
                <a:gd name="T9" fmla="*/ 56 h 128"/>
                <a:gd name="T10" fmla="*/ 66 w 68"/>
                <a:gd name="T11" fmla="*/ 46 h 128"/>
                <a:gd name="T12" fmla="*/ 60 w 68"/>
                <a:gd name="T13" fmla="*/ 37 h 128"/>
                <a:gd name="T14" fmla="*/ 59 w 68"/>
                <a:gd name="T15" fmla="*/ 27 h 128"/>
                <a:gd name="T16" fmla="*/ 53 w 68"/>
                <a:gd name="T17" fmla="*/ 21 h 128"/>
                <a:gd name="T18" fmla="*/ 45 w 68"/>
                <a:gd name="T19" fmla="*/ 21 h 128"/>
                <a:gd name="T20" fmla="*/ 40 w 68"/>
                <a:gd name="T21" fmla="*/ 23 h 128"/>
                <a:gd name="T22" fmla="*/ 34 w 68"/>
                <a:gd name="T23" fmla="*/ 23 h 128"/>
                <a:gd name="T24" fmla="*/ 26 w 68"/>
                <a:gd name="T25" fmla="*/ 26 h 128"/>
                <a:gd name="T26" fmla="*/ 29 w 68"/>
                <a:gd name="T27" fmla="*/ 19 h 128"/>
                <a:gd name="T28" fmla="*/ 29 w 68"/>
                <a:gd name="T29" fmla="*/ 10 h 128"/>
                <a:gd name="T30" fmla="*/ 24 w 68"/>
                <a:gd name="T31" fmla="*/ 8 h 128"/>
                <a:gd name="T32" fmla="*/ 23 w 68"/>
                <a:gd name="T33" fmla="*/ 2 h 128"/>
                <a:gd name="T34" fmla="*/ 21 w 68"/>
                <a:gd name="T35" fmla="*/ 0 h 128"/>
                <a:gd name="T36" fmla="*/ 20 w 68"/>
                <a:gd name="T37" fmla="*/ 1 h 128"/>
                <a:gd name="T38" fmla="*/ 12 w 68"/>
                <a:gd name="T39" fmla="*/ 6 h 128"/>
                <a:gd name="T40" fmla="*/ 6 w 68"/>
                <a:gd name="T41" fmla="*/ 8 h 128"/>
                <a:gd name="T42" fmla="*/ 1 w 68"/>
                <a:gd name="T43" fmla="*/ 10 h 128"/>
                <a:gd name="T44" fmla="*/ 0 w 68"/>
                <a:gd name="T45" fmla="*/ 24 h 128"/>
                <a:gd name="T46" fmla="*/ 6 w 68"/>
                <a:gd name="T47" fmla="*/ 31 h 128"/>
                <a:gd name="T48" fmla="*/ 7 w 68"/>
                <a:gd name="T49" fmla="*/ 37 h 128"/>
                <a:gd name="T50" fmla="*/ 7 w 68"/>
                <a:gd name="T51" fmla="*/ 41 h 128"/>
                <a:gd name="T52" fmla="*/ 6 w 68"/>
                <a:gd name="T53" fmla="*/ 47 h 128"/>
                <a:gd name="T54" fmla="*/ 9 w 68"/>
                <a:gd name="T55" fmla="*/ 56 h 128"/>
                <a:gd name="T56" fmla="*/ 12 w 68"/>
                <a:gd name="T57" fmla="*/ 66 h 128"/>
                <a:gd name="T58" fmla="*/ 15 w 68"/>
                <a:gd name="T59" fmla="*/ 73 h 128"/>
                <a:gd name="T60" fmla="*/ 8 w 68"/>
                <a:gd name="T61" fmla="*/ 86 h 128"/>
                <a:gd name="T62" fmla="*/ 5 w 68"/>
                <a:gd name="T63" fmla="*/ 99 h 128"/>
                <a:gd name="T64" fmla="*/ 6 w 68"/>
                <a:gd name="T65" fmla="*/ 106 h 128"/>
                <a:gd name="T66" fmla="*/ 17 w 68"/>
                <a:gd name="T67" fmla="*/ 117 h 128"/>
                <a:gd name="T68" fmla="*/ 19 w 68"/>
                <a:gd name="T69" fmla="*/ 121 h 128"/>
                <a:gd name="T70" fmla="*/ 24 w 68"/>
                <a:gd name="T71" fmla="*/ 122 h 128"/>
                <a:gd name="T72" fmla="*/ 28 w 68"/>
                <a:gd name="T73" fmla="*/ 127 h 128"/>
                <a:gd name="T74" fmla="*/ 35 w 68"/>
                <a:gd name="T75" fmla="*/ 127 h 128"/>
                <a:gd name="T76" fmla="*/ 38 w 68"/>
                <a:gd name="T77" fmla="*/ 124 h 128"/>
                <a:gd name="T78" fmla="*/ 28 w 68"/>
                <a:gd name="T79" fmla="*/ 118 h 128"/>
                <a:gd name="T80" fmla="*/ 22 w 68"/>
                <a:gd name="T81" fmla="*/ 109 h 128"/>
                <a:gd name="T82" fmla="*/ 19 w 68"/>
                <a:gd name="T83" fmla="*/ 101 h 128"/>
                <a:gd name="T84" fmla="*/ 14 w 68"/>
                <a:gd name="T85" fmla="*/ 97 h 128"/>
                <a:gd name="T86" fmla="*/ 15 w 68"/>
                <a:gd name="T87" fmla="*/ 84 h 128"/>
                <a:gd name="T88" fmla="*/ 19 w 68"/>
                <a:gd name="T89" fmla="*/ 66 h 128"/>
                <a:gd name="T90" fmla="*/ 26 w 68"/>
                <a:gd name="T91" fmla="*/ 64 h 128"/>
                <a:gd name="T92" fmla="*/ 33 w 68"/>
                <a:gd name="T93" fmla="*/ 69 h 128"/>
                <a:gd name="T94" fmla="*/ 42 w 68"/>
                <a:gd name="T95" fmla="*/ 74 h 128"/>
                <a:gd name="T96" fmla="*/ 42 w 68"/>
                <a:gd name="T97" fmla="*/ 74 h 128"/>
                <a:gd name="T98" fmla="*/ 42 w 68"/>
                <a:gd name="T99" fmla="*/ 74 h 128"/>
                <a:gd name="T100" fmla="*/ 41 w 68"/>
                <a:gd name="T101"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128">
                  <a:moveTo>
                    <a:pt x="41" y="68"/>
                  </a:moveTo>
                  <a:cubicBezTo>
                    <a:pt x="41" y="64"/>
                    <a:pt x="38" y="64"/>
                    <a:pt x="41" y="60"/>
                  </a:cubicBezTo>
                  <a:cubicBezTo>
                    <a:pt x="44" y="56"/>
                    <a:pt x="49" y="53"/>
                    <a:pt x="52" y="54"/>
                  </a:cubicBezTo>
                  <a:cubicBezTo>
                    <a:pt x="56" y="55"/>
                    <a:pt x="62" y="53"/>
                    <a:pt x="64" y="55"/>
                  </a:cubicBezTo>
                  <a:cubicBezTo>
                    <a:pt x="64" y="55"/>
                    <a:pt x="64" y="55"/>
                    <a:pt x="65" y="56"/>
                  </a:cubicBezTo>
                  <a:cubicBezTo>
                    <a:pt x="68" y="52"/>
                    <a:pt x="66" y="50"/>
                    <a:pt x="66" y="46"/>
                  </a:cubicBezTo>
                  <a:cubicBezTo>
                    <a:pt x="66" y="42"/>
                    <a:pt x="63" y="38"/>
                    <a:pt x="60" y="37"/>
                  </a:cubicBezTo>
                  <a:cubicBezTo>
                    <a:pt x="58" y="36"/>
                    <a:pt x="62" y="28"/>
                    <a:pt x="59" y="27"/>
                  </a:cubicBezTo>
                  <a:cubicBezTo>
                    <a:pt x="57" y="26"/>
                    <a:pt x="55" y="23"/>
                    <a:pt x="53" y="21"/>
                  </a:cubicBezTo>
                  <a:cubicBezTo>
                    <a:pt x="52" y="19"/>
                    <a:pt x="46" y="19"/>
                    <a:pt x="45" y="21"/>
                  </a:cubicBezTo>
                  <a:cubicBezTo>
                    <a:pt x="45" y="23"/>
                    <a:pt x="41" y="24"/>
                    <a:pt x="40" y="23"/>
                  </a:cubicBezTo>
                  <a:cubicBezTo>
                    <a:pt x="39" y="21"/>
                    <a:pt x="37" y="21"/>
                    <a:pt x="34" y="23"/>
                  </a:cubicBezTo>
                  <a:cubicBezTo>
                    <a:pt x="31" y="25"/>
                    <a:pt x="27" y="29"/>
                    <a:pt x="26" y="26"/>
                  </a:cubicBezTo>
                  <a:cubicBezTo>
                    <a:pt x="26" y="23"/>
                    <a:pt x="29" y="23"/>
                    <a:pt x="29" y="19"/>
                  </a:cubicBezTo>
                  <a:cubicBezTo>
                    <a:pt x="29" y="16"/>
                    <a:pt x="30" y="14"/>
                    <a:pt x="29" y="10"/>
                  </a:cubicBezTo>
                  <a:cubicBezTo>
                    <a:pt x="28" y="7"/>
                    <a:pt x="25" y="11"/>
                    <a:pt x="24" y="8"/>
                  </a:cubicBezTo>
                  <a:cubicBezTo>
                    <a:pt x="22" y="6"/>
                    <a:pt x="24" y="3"/>
                    <a:pt x="23" y="2"/>
                  </a:cubicBezTo>
                  <a:cubicBezTo>
                    <a:pt x="23" y="2"/>
                    <a:pt x="22" y="1"/>
                    <a:pt x="21" y="0"/>
                  </a:cubicBezTo>
                  <a:cubicBezTo>
                    <a:pt x="21" y="1"/>
                    <a:pt x="20" y="1"/>
                    <a:pt x="20" y="1"/>
                  </a:cubicBezTo>
                  <a:cubicBezTo>
                    <a:pt x="19" y="3"/>
                    <a:pt x="13" y="3"/>
                    <a:pt x="12" y="6"/>
                  </a:cubicBezTo>
                  <a:cubicBezTo>
                    <a:pt x="11" y="8"/>
                    <a:pt x="7" y="8"/>
                    <a:pt x="6" y="8"/>
                  </a:cubicBezTo>
                  <a:cubicBezTo>
                    <a:pt x="5" y="8"/>
                    <a:pt x="1" y="8"/>
                    <a:pt x="1" y="10"/>
                  </a:cubicBezTo>
                  <a:cubicBezTo>
                    <a:pt x="1" y="13"/>
                    <a:pt x="0" y="22"/>
                    <a:pt x="0" y="24"/>
                  </a:cubicBezTo>
                  <a:cubicBezTo>
                    <a:pt x="0" y="25"/>
                    <a:pt x="4" y="31"/>
                    <a:pt x="6" y="31"/>
                  </a:cubicBezTo>
                  <a:cubicBezTo>
                    <a:pt x="7" y="32"/>
                    <a:pt x="5" y="36"/>
                    <a:pt x="7" y="37"/>
                  </a:cubicBezTo>
                  <a:cubicBezTo>
                    <a:pt x="9" y="38"/>
                    <a:pt x="8" y="41"/>
                    <a:pt x="7" y="41"/>
                  </a:cubicBezTo>
                  <a:cubicBezTo>
                    <a:pt x="6" y="41"/>
                    <a:pt x="8" y="45"/>
                    <a:pt x="6" y="47"/>
                  </a:cubicBezTo>
                  <a:cubicBezTo>
                    <a:pt x="4" y="49"/>
                    <a:pt x="5" y="53"/>
                    <a:pt x="9" y="56"/>
                  </a:cubicBezTo>
                  <a:cubicBezTo>
                    <a:pt x="12" y="59"/>
                    <a:pt x="12" y="64"/>
                    <a:pt x="12" y="66"/>
                  </a:cubicBezTo>
                  <a:cubicBezTo>
                    <a:pt x="12" y="69"/>
                    <a:pt x="15" y="69"/>
                    <a:pt x="15" y="73"/>
                  </a:cubicBezTo>
                  <a:cubicBezTo>
                    <a:pt x="15" y="73"/>
                    <a:pt x="11" y="87"/>
                    <a:pt x="8" y="86"/>
                  </a:cubicBezTo>
                  <a:cubicBezTo>
                    <a:pt x="7" y="90"/>
                    <a:pt x="6" y="96"/>
                    <a:pt x="5" y="99"/>
                  </a:cubicBezTo>
                  <a:cubicBezTo>
                    <a:pt x="4" y="103"/>
                    <a:pt x="3" y="106"/>
                    <a:pt x="6" y="106"/>
                  </a:cubicBezTo>
                  <a:cubicBezTo>
                    <a:pt x="8" y="107"/>
                    <a:pt x="12" y="112"/>
                    <a:pt x="17" y="117"/>
                  </a:cubicBezTo>
                  <a:cubicBezTo>
                    <a:pt x="18" y="118"/>
                    <a:pt x="19" y="120"/>
                    <a:pt x="19" y="121"/>
                  </a:cubicBezTo>
                  <a:cubicBezTo>
                    <a:pt x="21" y="121"/>
                    <a:pt x="22" y="121"/>
                    <a:pt x="24" y="122"/>
                  </a:cubicBezTo>
                  <a:cubicBezTo>
                    <a:pt x="27" y="122"/>
                    <a:pt x="28" y="125"/>
                    <a:pt x="28" y="127"/>
                  </a:cubicBezTo>
                  <a:cubicBezTo>
                    <a:pt x="28" y="128"/>
                    <a:pt x="34" y="128"/>
                    <a:pt x="35" y="127"/>
                  </a:cubicBezTo>
                  <a:cubicBezTo>
                    <a:pt x="36" y="127"/>
                    <a:pt x="35" y="125"/>
                    <a:pt x="38" y="124"/>
                  </a:cubicBezTo>
                  <a:cubicBezTo>
                    <a:pt x="36" y="122"/>
                    <a:pt x="31" y="119"/>
                    <a:pt x="28" y="118"/>
                  </a:cubicBezTo>
                  <a:cubicBezTo>
                    <a:pt x="24" y="118"/>
                    <a:pt x="22" y="112"/>
                    <a:pt x="22" y="109"/>
                  </a:cubicBezTo>
                  <a:cubicBezTo>
                    <a:pt x="22" y="106"/>
                    <a:pt x="19" y="103"/>
                    <a:pt x="19" y="101"/>
                  </a:cubicBezTo>
                  <a:cubicBezTo>
                    <a:pt x="19" y="98"/>
                    <a:pt x="16" y="98"/>
                    <a:pt x="14" y="97"/>
                  </a:cubicBezTo>
                  <a:cubicBezTo>
                    <a:pt x="11" y="96"/>
                    <a:pt x="14" y="87"/>
                    <a:pt x="15" y="84"/>
                  </a:cubicBezTo>
                  <a:cubicBezTo>
                    <a:pt x="15" y="80"/>
                    <a:pt x="21" y="70"/>
                    <a:pt x="19" y="66"/>
                  </a:cubicBezTo>
                  <a:cubicBezTo>
                    <a:pt x="17" y="63"/>
                    <a:pt x="25" y="61"/>
                    <a:pt x="26" y="64"/>
                  </a:cubicBezTo>
                  <a:cubicBezTo>
                    <a:pt x="27" y="68"/>
                    <a:pt x="28" y="70"/>
                    <a:pt x="33" y="69"/>
                  </a:cubicBezTo>
                  <a:cubicBezTo>
                    <a:pt x="38" y="69"/>
                    <a:pt x="38" y="73"/>
                    <a:pt x="42" y="74"/>
                  </a:cubicBezTo>
                  <a:cubicBezTo>
                    <a:pt x="42" y="74"/>
                    <a:pt x="42" y="74"/>
                    <a:pt x="42" y="74"/>
                  </a:cubicBezTo>
                  <a:cubicBezTo>
                    <a:pt x="42" y="74"/>
                    <a:pt x="42" y="74"/>
                    <a:pt x="42" y="74"/>
                  </a:cubicBezTo>
                  <a:cubicBezTo>
                    <a:pt x="43" y="71"/>
                    <a:pt x="41" y="71"/>
                    <a:pt x="41" y="6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4" name="Freeform 67"/>
            <p:cNvSpPr>
              <a:spLocks/>
            </p:cNvSpPr>
            <p:nvPr/>
          </p:nvSpPr>
          <p:spPr bwMode="auto">
            <a:xfrm>
              <a:off x="6191834" y="2328065"/>
              <a:ext cx="297468" cy="243800"/>
            </a:xfrm>
            <a:custGeom>
              <a:avLst/>
              <a:gdLst>
                <a:gd name="T0" fmla="*/ 2 w 82"/>
                <a:gd name="T1" fmla="*/ 15 h 67"/>
                <a:gd name="T2" fmla="*/ 2 w 82"/>
                <a:gd name="T3" fmla="*/ 23 h 67"/>
                <a:gd name="T4" fmla="*/ 2 w 82"/>
                <a:gd name="T5" fmla="*/ 27 h 67"/>
                <a:gd name="T6" fmla="*/ 4 w 82"/>
                <a:gd name="T7" fmla="*/ 31 h 67"/>
                <a:gd name="T8" fmla="*/ 5 w 82"/>
                <a:gd name="T9" fmla="*/ 35 h 67"/>
                <a:gd name="T10" fmla="*/ 7 w 82"/>
                <a:gd name="T11" fmla="*/ 42 h 67"/>
                <a:gd name="T12" fmla="*/ 7 w 82"/>
                <a:gd name="T13" fmla="*/ 46 h 67"/>
                <a:gd name="T14" fmla="*/ 12 w 82"/>
                <a:gd name="T15" fmla="*/ 49 h 67"/>
                <a:gd name="T16" fmla="*/ 18 w 82"/>
                <a:gd name="T17" fmla="*/ 53 h 67"/>
                <a:gd name="T18" fmla="*/ 22 w 82"/>
                <a:gd name="T19" fmla="*/ 54 h 67"/>
                <a:gd name="T20" fmla="*/ 27 w 82"/>
                <a:gd name="T21" fmla="*/ 54 h 67"/>
                <a:gd name="T22" fmla="*/ 29 w 82"/>
                <a:gd name="T23" fmla="*/ 57 h 67"/>
                <a:gd name="T24" fmla="*/ 35 w 82"/>
                <a:gd name="T25" fmla="*/ 58 h 67"/>
                <a:gd name="T26" fmla="*/ 39 w 82"/>
                <a:gd name="T27" fmla="*/ 63 h 67"/>
                <a:gd name="T28" fmla="*/ 44 w 82"/>
                <a:gd name="T29" fmla="*/ 63 h 67"/>
                <a:gd name="T30" fmla="*/ 51 w 82"/>
                <a:gd name="T31" fmla="*/ 63 h 67"/>
                <a:gd name="T32" fmla="*/ 57 w 82"/>
                <a:gd name="T33" fmla="*/ 64 h 67"/>
                <a:gd name="T34" fmla="*/ 65 w 82"/>
                <a:gd name="T35" fmla="*/ 66 h 67"/>
                <a:gd name="T36" fmla="*/ 69 w 82"/>
                <a:gd name="T37" fmla="*/ 67 h 67"/>
                <a:gd name="T38" fmla="*/ 69 w 82"/>
                <a:gd name="T39" fmla="*/ 61 h 67"/>
                <a:gd name="T40" fmla="*/ 77 w 82"/>
                <a:gd name="T41" fmla="*/ 53 h 67"/>
                <a:gd name="T42" fmla="*/ 81 w 82"/>
                <a:gd name="T43" fmla="*/ 50 h 67"/>
                <a:gd name="T44" fmla="*/ 77 w 82"/>
                <a:gd name="T45" fmla="*/ 42 h 67"/>
                <a:gd name="T46" fmla="*/ 77 w 82"/>
                <a:gd name="T47" fmla="*/ 35 h 67"/>
                <a:gd name="T48" fmla="*/ 74 w 82"/>
                <a:gd name="T49" fmla="*/ 30 h 67"/>
                <a:gd name="T50" fmla="*/ 79 w 82"/>
                <a:gd name="T51" fmla="*/ 26 h 67"/>
                <a:gd name="T52" fmla="*/ 78 w 82"/>
                <a:gd name="T53" fmla="*/ 19 h 67"/>
                <a:gd name="T54" fmla="*/ 77 w 82"/>
                <a:gd name="T55" fmla="*/ 12 h 67"/>
                <a:gd name="T56" fmla="*/ 71 w 82"/>
                <a:gd name="T57" fmla="*/ 8 h 67"/>
                <a:gd name="T58" fmla="*/ 70 w 82"/>
                <a:gd name="T59" fmla="*/ 7 h 67"/>
                <a:gd name="T60" fmla="*/ 48 w 82"/>
                <a:gd name="T61" fmla="*/ 6 h 67"/>
                <a:gd name="T62" fmla="*/ 44 w 82"/>
                <a:gd name="T63" fmla="*/ 5 h 67"/>
                <a:gd name="T64" fmla="*/ 40 w 82"/>
                <a:gd name="T65" fmla="*/ 7 h 67"/>
                <a:gd name="T66" fmla="*/ 36 w 82"/>
                <a:gd name="T67" fmla="*/ 2 h 67"/>
                <a:gd name="T68" fmla="*/ 17 w 82"/>
                <a:gd name="T69" fmla="*/ 7 h 67"/>
                <a:gd name="T70" fmla="*/ 4 w 82"/>
                <a:gd name="T71" fmla="*/ 12 h 67"/>
                <a:gd name="T72" fmla="*/ 2 w 82"/>
                <a:gd name="T73" fmla="*/ 14 h 67"/>
                <a:gd name="T74" fmla="*/ 2 w 82"/>
                <a:gd name="T75"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 h="67">
                  <a:moveTo>
                    <a:pt x="2" y="15"/>
                  </a:moveTo>
                  <a:cubicBezTo>
                    <a:pt x="2" y="16"/>
                    <a:pt x="3" y="21"/>
                    <a:pt x="2" y="23"/>
                  </a:cubicBezTo>
                  <a:cubicBezTo>
                    <a:pt x="0" y="25"/>
                    <a:pt x="1" y="26"/>
                    <a:pt x="2" y="27"/>
                  </a:cubicBezTo>
                  <a:cubicBezTo>
                    <a:pt x="3" y="27"/>
                    <a:pt x="4" y="29"/>
                    <a:pt x="4" y="31"/>
                  </a:cubicBezTo>
                  <a:cubicBezTo>
                    <a:pt x="4" y="32"/>
                    <a:pt x="5" y="32"/>
                    <a:pt x="5" y="35"/>
                  </a:cubicBezTo>
                  <a:cubicBezTo>
                    <a:pt x="5" y="38"/>
                    <a:pt x="6" y="41"/>
                    <a:pt x="7" y="42"/>
                  </a:cubicBezTo>
                  <a:cubicBezTo>
                    <a:pt x="8" y="43"/>
                    <a:pt x="8" y="45"/>
                    <a:pt x="7" y="46"/>
                  </a:cubicBezTo>
                  <a:cubicBezTo>
                    <a:pt x="9" y="47"/>
                    <a:pt x="11" y="48"/>
                    <a:pt x="12" y="49"/>
                  </a:cubicBezTo>
                  <a:cubicBezTo>
                    <a:pt x="16" y="50"/>
                    <a:pt x="18" y="51"/>
                    <a:pt x="18" y="53"/>
                  </a:cubicBezTo>
                  <a:cubicBezTo>
                    <a:pt x="18" y="54"/>
                    <a:pt x="21" y="56"/>
                    <a:pt x="22" y="54"/>
                  </a:cubicBezTo>
                  <a:cubicBezTo>
                    <a:pt x="23" y="53"/>
                    <a:pt x="25" y="54"/>
                    <a:pt x="27" y="54"/>
                  </a:cubicBezTo>
                  <a:cubicBezTo>
                    <a:pt x="29" y="54"/>
                    <a:pt x="29" y="56"/>
                    <a:pt x="29" y="57"/>
                  </a:cubicBezTo>
                  <a:cubicBezTo>
                    <a:pt x="30" y="58"/>
                    <a:pt x="33" y="57"/>
                    <a:pt x="35" y="58"/>
                  </a:cubicBezTo>
                  <a:cubicBezTo>
                    <a:pt x="36" y="59"/>
                    <a:pt x="37" y="62"/>
                    <a:pt x="39" y="63"/>
                  </a:cubicBezTo>
                  <a:cubicBezTo>
                    <a:pt x="41" y="64"/>
                    <a:pt x="42" y="62"/>
                    <a:pt x="44" y="63"/>
                  </a:cubicBezTo>
                  <a:cubicBezTo>
                    <a:pt x="45" y="63"/>
                    <a:pt x="49" y="64"/>
                    <a:pt x="51" y="63"/>
                  </a:cubicBezTo>
                  <a:cubicBezTo>
                    <a:pt x="53" y="63"/>
                    <a:pt x="55" y="64"/>
                    <a:pt x="57" y="64"/>
                  </a:cubicBezTo>
                  <a:cubicBezTo>
                    <a:pt x="60" y="64"/>
                    <a:pt x="64" y="65"/>
                    <a:pt x="65" y="66"/>
                  </a:cubicBezTo>
                  <a:cubicBezTo>
                    <a:pt x="65" y="66"/>
                    <a:pt x="67" y="66"/>
                    <a:pt x="69" y="67"/>
                  </a:cubicBezTo>
                  <a:cubicBezTo>
                    <a:pt x="70" y="66"/>
                    <a:pt x="69" y="62"/>
                    <a:pt x="69" y="61"/>
                  </a:cubicBezTo>
                  <a:cubicBezTo>
                    <a:pt x="69" y="60"/>
                    <a:pt x="76" y="55"/>
                    <a:pt x="77" y="53"/>
                  </a:cubicBezTo>
                  <a:cubicBezTo>
                    <a:pt x="78" y="52"/>
                    <a:pt x="80" y="52"/>
                    <a:pt x="81" y="50"/>
                  </a:cubicBezTo>
                  <a:cubicBezTo>
                    <a:pt x="82" y="49"/>
                    <a:pt x="78" y="43"/>
                    <a:pt x="77" y="42"/>
                  </a:cubicBezTo>
                  <a:cubicBezTo>
                    <a:pt x="77" y="41"/>
                    <a:pt x="76" y="36"/>
                    <a:pt x="77" y="35"/>
                  </a:cubicBezTo>
                  <a:cubicBezTo>
                    <a:pt x="77" y="33"/>
                    <a:pt x="74" y="32"/>
                    <a:pt x="74" y="30"/>
                  </a:cubicBezTo>
                  <a:cubicBezTo>
                    <a:pt x="74" y="29"/>
                    <a:pt x="77" y="27"/>
                    <a:pt x="79" y="26"/>
                  </a:cubicBezTo>
                  <a:cubicBezTo>
                    <a:pt x="81" y="25"/>
                    <a:pt x="80" y="20"/>
                    <a:pt x="78" y="19"/>
                  </a:cubicBezTo>
                  <a:cubicBezTo>
                    <a:pt x="77" y="17"/>
                    <a:pt x="76" y="15"/>
                    <a:pt x="77" y="12"/>
                  </a:cubicBezTo>
                  <a:cubicBezTo>
                    <a:pt x="78" y="10"/>
                    <a:pt x="72" y="8"/>
                    <a:pt x="71" y="8"/>
                  </a:cubicBezTo>
                  <a:cubicBezTo>
                    <a:pt x="70" y="8"/>
                    <a:pt x="70" y="8"/>
                    <a:pt x="70" y="7"/>
                  </a:cubicBezTo>
                  <a:cubicBezTo>
                    <a:pt x="64" y="8"/>
                    <a:pt x="50" y="7"/>
                    <a:pt x="48" y="6"/>
                  </a:cubicBezTo>
                  <a:cubicBezTo>
                    <a:pt x="48" y="6"/>
                    <a:pt x="46" y="5"/>
                    <a:pt x="44" y="5"/>
                  </a:cubicBezTo>
                  <a:cubicBezTo>
                    <a:pt x="43" y="6"/>
                    <a:pt x="42" y="7"/>
                    <a:pt x="40" y="7"/>
                  </a:cubicBezTo>
                  <a:cubicBezTo>
                    <a:pt x="36" y="7"/>
                    <a:pt x="36" y="4"/>
                    <a:pt x="36" y="2"/>
                  </a:cubicBezTo>
                  <a:cubicBezTo>
                    <a:pt x="35" y="0"/>
                    <a:pt x="21" y="3"/>
                    <a:pt x="17" y="7"/>
                  </a:cubicBezTo>
                  <a:cubicBezTo>
                    <a:pt x="13" y="11"/>
                    <a:pt x="4" y="10"/>
                    <a:pt x="4" y="12"/>
                  </a:cubicBezTo>
                  <a:cubicBezTo>
                    <a:pt x="4" y="13"/>
                    <a:pt x="3" y="14"/>
                    <a:pt x="2" y="14"/>
                  </a:cubicBezTo>
                  <a:cubicBezTo>
                    <a:pt x="2" y="14"/>
                    <a:pt x="2" y="14"/>
                    <a:pt x="2" y="1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5" name="Freeform 68"/>
            <p:cNvSpPr>
              <a:spLocks/>
            </p:cNvSpPr>
            <p:nvPr/>
          </p:nvSpPr>
          <p:spPr bwMode="auto">
            <a:xfrm>
              <a:off x="6236300" y="2720599"/>
              <a:ext cx="111934" cy="104266"/>
            </a:xfrm>
            <a:custGeom>
              <a:avLst/>
              <a:gdLst>
                <a:gd name="T0" fmla="*/ 23 w 31"/>
                <a:gd name="T1" fmla="*/ 27 h 29"/>
                <a:gd name="T2" fmla="*/ 29 w 31"/>
                <a:gd name="T3" fmla="*/ 17 h 29"/>
                <a:gd name="T4" fmla="*/ 30 w 31"/>
                <a:gd name="T5" fmla="*/ 6 h 29"/>
                <a:gd name="T6" fmla="*/ 23 w 31"/>
                <a:gd name="T7" fmla="*/ 2 h 29"/>
                <a:gd name="T8" fmla="*/ 10 w 31"/>
                <a:gd name="T9" fmla="*/ 1 h 29"/>
                <a:gd name="T10" fmla="*/ 4 w 31"/>
                <a:gd name="T11" fmla="*/ 2 h 29"/>
                <a:gd name="T12" fmla="*/ 0 w 31"/>
                <a:gd name="T13" fmla="*/ 4 h 29"/>
                <a:gd name="T14" fmla="*/ 4 w 31"/>
                <a:gd name="T15" fmla="*/ 10 h 29"/>
                <a:gd name="T16" fmla="*/ 11 w 31"/>
                <a:gd name="T17" fmla="*/ 18 h 29"/>
                <a:gd name="T18" fmla="*/ 18 w 31"/>
                <a:gd name="T19" fmla="*/ 26 h 29"/>
                <a:gd name="T20" fmla="*/ 22 w 31"/>
                <a:gd name="T21" fmla="*/ 29 h 29"/>
                <a:gd name="T22" fmla="*/ 23 w 31"/>
                <a:gd name="T23"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9">
                  <a:moveTo>
                    <a:pt x="23" y="27"/>
                  </a:moveTo>
                  <a:cubicBezTo>
                    <a:pt x="22" y="25"/>
                    <a:pt x="28" y="17"/>
                    <a:pt x="29" y="17"/>
                  </a:cubicBezTo>
                  <a:cubicBezTo>
                    <a:pt x="30" y="17"/>
                    <a:pt x="31" y="10"/>
                    <a:pt x="30" y="6"/>
                  </a:cubicBezTo>
                  <a:cubicBezTo>
                    <a:pt x="26" y="3"/>
                    <a:pt x="23" y="2"/>
                    <a:pt x="23" y="2"/>
                  </a:cubicBezTo>
                  <a:cubicBezTo>
                    <a:pt x="23" y="2"/>
                    <a:pt x="11" y="2"/>
                    <a:pt x="10" y="1"/>
                  </a:cubicBezTo>
                  <a:cubicBezTo>
                    <a:pt x="8" y="0"/>
                    <a:pt x="6" y="3"/>
                    <a:pt x="4" y="2"/>
                  </a:cubicBezTo>
                  <a:cubicBezTo>
                    <a:pt x="2" y="1"/>
                    <a:pt x="0" y="2"/>
                    <a:pt x="0" y="4"/>
                  </a:cubicBezTo>
                  <a:cubicBezTo>
                    <a:pt x="1" y="6"/>
                    <a:pt x="4" y="7"/>
                    <a:pt x="4" y="10"/>
                  </a:cubicBezTo>
                  <a:cubicBezTo>
                    <a:pt x="4" y="13"/>
                    <a:pt x="11" y="17"/>
                    <a:pt x="11" y="18"/>
                  </a:cubicBezTo>
                  <a:cubicBezTo>
                    <a:pt x="11" y="19"/>
                    <a:pt x="15" y="22"/>
                    <a:pt x="18" y="26"/>
                  </a:cubicBezTo>
                  <a:cubicBezTo>
                    <a:pt x="19" y="27"/>
                    <a:pt x="21" y="28"/>
                    <a:pt x="22" y="29"/>
                  </a:cubicBezTo>
                  <a:cubicBezTo>
                    <a:pt x="23" y="28"/>
                    <a:pt x="23" y="27"/>
                    <a:pt x="23" y="2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6" name="Freeform 69"/>
            <p:cNvSpPr>
              <a:spLocks/>
            </p:cNvSpPr>
            <p:nvPr/>
          </p:nvSpPr>
          <p:spPr bwMode="auto">
            <a:xfrm>
              <a:off x="6181100" y="2673065"/>
              <a:ext cx="164068" cy="141066"/>
            </a:xfrm>
            <a:custGeom>
              <a:avLst/>
              <a:gdLst>
                <a:gd name="T0" fmla="*/ 26 w 45"/>
                <a:gd name="T1" fmla="*/ 31 h 39"/>
                <a:gd name="T2" fmla="*/ 19 w 45"/>
                <a:gd name="T3" fmla="*/ 23 h 39"/>
                <a:gd name="T4" fmla="*/ 15 w 45"/>
                <a:gd name="T5" fmla="*/ 17 h 39"/>
                <a:gd name="T6" fmla="*/ 19 w 45"/>
                <a:gd name="T7" fmla="*/ 15 h 39"/>
                <a:gd name="T8" fmla="*/ 25 w 45"/>
                <a:gd name="T9" fmla="*/ 14 h 39"/>
                <a:gd name="T10" fmla="*/ 38 w 45"/>
                <a:gd name="T11" fmla="*/ 15 h 39"/>
                <a:gd name="T12" fmla="*/ 45 w 45"/>
                <a:gd name="T13" fmla="*/ 19 h 39"/>
                <a:gd name="T14" fmla="*/ 45 w 45"/>
                <a:gd name="T15" fmla="*/ 17 h 39"/>
                <a:gd name="T16" fmla="*/ 42 w 45"/>
                <a:gd name="T17" fmla="*/ 11 h 39"/>
                <a:gd name="T18" fmla="*/ 40 w 45"/>
                <a:gd name="T19" fmla="*/ 6 h 39"/>
                <a:gd name="T20" fmla="*/ 37 w 45"/>
                <a:gd name="T21" fmla="*/ 7 h 39"/>
                <a:gd name="T22" fmla="*/ 28 w 45"/>
                <a:gd name="T23" fmla="*/ 5 h 39"/>
                <a:gd name="T24" fmla="*/ 21 w 45"/>
                <a:gd name="T25" fmla="*/ 0 h 39"/>
                <a:gd name="T26" fmla="*/ 16 w 45"/>
                <a:gd name="T27" fmla="*/ 3 h 39"/>
                <a:gd name="T28" fmla="*/ 14 w 45"/>
                <a:gd name="T29" fmla="*/ 7 h 39"/>
                <a:gd name="T30" fmla="*/ 11 w 45"/>
                <a:gd name="T31" fmla="*/ 11 h 39"/>
                <a:gd name="T32" fmla="*/ 6 w 45"/>
                <a:gd name="T33" fmla="*/ 11 h 39"/>
                <a:gd name="T34" fmla="*/ 0 w 45"/>
                <a:gd name="T35" fmla="*/ 12 h 39"/>
                <a:gd name="T36" fmla="*/ 2 w 45"/>
                <a:gd name="T37" fmla="*/ 16 h 39"/>
                <a:gd name="T38" fmla="*/ 8 w 45"/>
                <a:gd name="T39" fmla="*/ 18 h 39"/>
                <a:gd name="T40" fmla="*/ 16 w 45"/>
                <a:gd name="T41" fmla="*/ 30 h 39"/>
                <a:gd name="T42" fmla="*/ 22 w 45"/>
                <a:gd name="T43" fmla="*/ 34 h 39"/>
                <a:gd name="T44" fmla="*/ 30 w 45"/>
                <a:gd name="T45" fmla="*/ 38 h 39"/>
                <a:gd name="T46" fmla="*/ 33 w 45"/>
                <a:gd name="T47" fmla="*/ 39 h 39"/>
                <a:gd name="T48" fmla="*/ 26 w 45"/>
                <a:gd name="T49" fmla="*/ 3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 h="39">
                  <a:moveTo>
                    <a:pt x="26" y="31"/>
                  </a:moveTo>
                  <a:cubicBezTo>
                    <a:pt x="26" y="30"/>
                    <a:pt x="19" y="26"/>
                    <a:pt x="19" y="23"/>
                  </a:cubicBezTo>
                  <a:cubicBezTo>
                    <a:pt x="19" y="20"/>
                    <a:pt x="16" y="19"/>
                    <a:pt x="15" y="17"/>
                  </a:cubicBezTo>
                  <a:cubicBezTo>
                    <a:pt x="15" y="15"/>
                    <a:pt x="17" y="14"/>
                    <a:pt x="19" y="15"/>
                  </a:cubicBezTo>
                  <a:cubicBezTo>
                    <a:pt x="21" y="16"/>
                    <a:pt x="23" y="13"/>
                    <a:pt x="25" y="14"/>
                  </a:cubicBezTo>
                  <a:cubicBezTo>
                    <a:pt x="26" y="15"/>
                    <a:pt x="38" y="15"/>
                    <a:pt x="38" y="15"/>
                  </a:cubicBezTo>
                  <a:cubicBezTo>
                    <a:pt x="38" y="15"/>
                    <a:pt x="41" y="16"/>
                    <a:pt x="45" y="19"/>
                  </a:cubicBezTo>
                  <a:cubicBezTo>
                    <a:pt x="45" y="18"/>
                    <a:pt x="45" y="18"/>
                    <a:pt x="45" y="17"/>
                  </a:cubicBezTo>
                  <a:cubicBezTo>
                    <a:pt x="44" y="15"/>
                    <a:pt x="45" y="12"/>
                    <a:pt x="42" y="11"/>
                  </a:cubicBezTo>
                  <a:cubicBezTo>
                    <a:pt x="41" y="11"/>
                    <a:pt x="40" y="8"/>
                    <a:pt x="40" y="6"/>
                  </a:cubicBezTo>
                  <a:cubicBezTo>
                    <a:pt x="39" y="7"/>
                    <a:pt x="38" y="7"/>
                    <a:pt x="37" y="7"/>
                  </a:cubicBezTo>
                  <a:cubicBezTo>
                    <a:pt x="35" y="8"/>
                    <a:pt x="30" y="7"/>
                    <a:pt x="28" y="5"/>
                  </a:cubicBezTo>
                  <a:cubicBezTo>
                    <a:pt x="27" y="3"/>
                    <a:pt x="23" y="1"/>
                    <a:pt x="21" y="0"/>
                  </a:cubicBezTo>
                  <a:cubicBezTo>
                    <a:pt x="21" y="1"/>
                    <a:pt x="18" y="3"/>
                    <a:pt x="16" y="3"/>
                  </a:cubicBezTo>
                  <a:cubicBezTo>
                    <a:pt x="15" y="3"/>
                    <a:pt x="16" y="7"/>
                    <a:pt x="14" y="7"/>
                  </a:cubicBezTo>
                  <a:cubicBezTo>
                    <a:pt x="13" y="7"/>
                    <a:pt x="12" y="10"/>
                    <a:pt x="11" y="11"/>
                  </a:cubicBezTo>
                  <a:cubicBezTo>
                    <a:pt x="11" y="12"/>
                    <a:pt x="8" y="10"/>
                    <a:pt x="6" y="11"/>
                  </a:cubicBezTo>
                  <a:cubicBezTo>
                    <a:pt x="5" y="11"/>
                    <a:pt x="2" y="12"/>
                    <a:pt x="0" y="12"/>
                  </a:cubicBezTo>
                  <a:cubicBezTo>
                    <a:pt x="0" y="14"/>
                    <a:pt x="0" y="16"/>
                    <a:pt x="2" y="16"/>
                  </a:cubicBezTo>
                  <a:cubicBezTo>
                    <a:pt x="4" y="16"/>
                    <a:pt x="8" y="15"/>
                    <a:pt x="8" y="18"/>
                  </a:cubicBezTo>
                  <a:cubicBezTo>
                    <a:pt x="8" y="21"/>
                    <a:pt x="14" y="28"/>
                    <a:pt x="16" y="30"/>
                  </a:cubicBezTo>
                  <a:cubicBezTo>
                    <a:pt x="18" y="32"/>
                    <a:pt x="22" y="32"/>
                    <a:pt x="22" y="34"/>
                  </a:cubicBezTo>
                  <a:cubicBezTo>
                    <a:pt x="23" y="36"/>
                    <a:pt x="26" y="37"/>
                    <a:pt x="30" y="38"/>
                  </a:cubicBezTo>
                  <a:cubicBezTo>
                    <a:pt x="31" y="38"/>
                    <a:pt x="32" y="38"/>
                    <a:pt x="33" y="39"/>
                  </a:cubicBezTo>
                  <a:cubicBezTo>
                    <a:pt x="30" y="35"/>
                    <a:pt x="26" y="32"/>
                    <a:pt x="26" y="3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7" name="Freeform 70"/>
            <p:cNvSpPr>
              <a:spLocks/>
            </p:cNvSpPr>
            <p:nvPr/>
          </p:nvSpPr>
          <p:spPr bwMode="auto">
            <a:xfrm>
              <a:off x="6337500" y="2821799"/>
              <a:ext cx="58266" cy="111934"/>
            </a:xfrm>
            <a:custGeom>
              <a:avLst/>
              <a:gdLst>
                <a:gd name="T0" fmla="*/ 11 w 16"/>
                <a:gd name="T1" fmla="*/ 26 h 31"/>
                <a:gd name="T2" fmla="*/ 13 w 16"/>
                <a:gd name="T3" fmla="*/ 23 h 31"/>
                <a:gd name="T4" fmla="*/ 16 w 16"/>
                <a:gd name="T5" fmla="*/ 18 h 31"/>
                <a:gd name="T6" fmla="*/ 16 w 16"/>
                <a:gd name="T7" fmla="*/ 18 h 31"/>
                <a:gd name="T8" fmla="*/ 11 w 16"/>
                <a:gd name="T9" fmla="*/ 13 h 31"/>
                <a:gd name="T10" fmla="*/ 12 w 16"/>
                <a:gd name="T11" fmla="*/ 4 h 31"/>
                <a:gd name="T12" fmla="*/ 5 w 16"/>
                <a:gd name="T13" fmla="*/ 0 h 31"/>
                <a:gd name="T14" fmla="*/ 1 w 16"/>
                <a:gd name="T15" fmla="*/ 6 h 31"/>
                <a:gd name="T16" fmla="*/ 3 w 16"/>
                <a:gd name="T17" fmla="*/ 11 h 31"/>
                <a:gd name="T18" fmla="*/ 3 w 16"/>
                <a:gd name="T19" fmla="*/ 24 h 31"/>
                <a:gd name="T20" fmla="*/ 8 w 16"/>
                <a:gd name="T21" fmla="*/ 31 h 31"/>
                <a:gd name="T22" fmla="*/ 11 w 16"/>
                <a:gd name="T23" fmla="*/ 2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1">
                  <a:moveTo>
                    <a:pt x="11" y="26"/>
                  </a:moveTo>
                  <a:cubicBezTo>
                    <a:pt x="13" y="26"/>
                    <a:pt x="12" y="24"/>
                    <a:pt x="13" y="23"/>
                  </a:cubicBezTo>
                  <a:cubicBezTo>
                    <a:pt x="14" y="22"/>
                    <a:pt x="16" y="19"/>
                    <a:pt x="16" y="18"/>
                  </a:cubicBezTo>
                  <a:cubicBezTo>
                    <a:pt x="16" y="18"/>
                    <a:pt x="16" y="18"/>
                    <a:pt x="16" y="18"/>
                  </a:cubicBezTo>
                  <a:cubicBezTo>
                    <a:pt x="14" y="16"/>
                    <a:pt x="12" y="15"/>
                    <a:pt x="11" y="13"/>
                  </a:cubicBezTo>
                  <a:cubicBezTo>
                    <a:pt x="11" y="11"/>
                    <a:pt x="11" y="7"/>
                    <a:pt x="12" y="4"/>
                  </a:cubicBezTo>
                  <a:cubicBezTo>
                    <a:pt x="11" y="3"/>
                    <a:pt x="6" y="0"/>
                    <a:pt x="5" y="0"/>
                  </a:cubicBezTo>
                  <a:cubicBezTo>
                    <a:pt x="3" y="0"/>
                    <a:pt x="1" y="3"/>
                    <a:pt x="1" y="6"/>
                  </a:cubicBezTo>
                  <a:cubicBezTo>
                    <a:pt x="4" y="8"/>
                    <a:pt x="5" y="9"/>
                    <a:pt x="3" y="11"/>
                  </a:cubicBezTo>
                  <a:cubicBezTo>
                    <a:pt x="1" y="14"/>
                    <a:pt x="0" y="22"/>
                    <a:pt x="3" y="24"/>
                  </a:cubicBezTo>
                  <a:cubicBezTo>
                    <a:pt x="5" y="26"/>
                    <a:pt x="6" y="30"/>
                    <a:pt x="8" y="31"/>
                  </a:cubicBezTo>
                  <a:cubicBezTo>
                    <a:pt x="9" y="29"/>
                    <a:pt x="10" y="27"/>
                    <a:pt x="11" y="26"/>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8" name="Freeform 71"/>
            <p:cNvSpPr>
              <a:spLocks/>
            </p:cNvSpPr>
            <p:nvPr/>
          </p:nvSpPr>
          <p:spPr bwMode="auto">
            <a:xfrm>
              <a:off x="6058434" y="2574931"/>
              <a:ext cx="223868" cy="101200"/>
            </a:xfrm>
            <a:custGeom>
              <a:avLst/>
              <a:gdLst>
                <a:gd name="T0" fmla="*/ 52 w 62"/>
                <a:gd name="T1" fmla="*/ 2 h 28"/>
                <a:gd name="T2" fmla="*/ 45 w 62"/>
                <a:gd name="T3" fmla="*/ 0 h 28"/>
                <a:gd name="T4" fmla="*/ 43 w 62"/>
                <a:gd name="T5" fmla="*/ 4 h 28"/>
                <a:gd name="T6" fmla="*/ 36 w 62"/>
                <a:gd name="T7" fmla="*/ 4 h 28"/>
                <a:gd name="T8" fmla="*/ 31 w 62"/>
                <a:gd name="T9" fmla="*/ 7 h 28"/>
                <a:gd name="T10" fmla="*/ 28 w 62"/>
                <a:gd name="T11" fmla="*/ 12 h 28"/>
                <a:gd name="T12" fmla="*/ 25 w 62"/>
                <a:gd name="T13" fmla="*/ 15 h 28"/>
                <a:gd name="T14" fmla="*/ 16 w 62"/>
                <a:gd name="T15" fmla="*/ 17 h 28"/>
                <a:gd name="T16" fmla="*/ 11 w 62"/>
                <a:gd name="T17" fmla="*/ 17 h 28"/>
                <a:gd name="T18" fmla="*/ 6 w 62"/>
                <a:gd name="T19" fmla="*/ 18 h 28"/>
                <a:gd name="T20" fmla="*/ 1 w 62"/>
                <a:gd name="T21" fmla="*/ 16 h 28"/>
                <a:gd name="T22" fmla="*/ 0 w 62"/>
                <a:gd name="T23" fmla="*/ 21 h 28"/>
                <a:gd name="T24" fmla="*/ 5 w 62"/>
                <a:gd name="T25" fmla="*/ 23 h 28"/>
                <a:gd name="T26" fmla="*/ 10 w 62"/>
                <a:gd name="T27" fmla="*/ 24 h 28"/>
                <a:gd name="T28" fmla="*/ 15 w 62"/>
                <a:gd name="T29" fmla="*/ 23 h 28"/>
                <a:gd name="T30" fmla="*/ 22 w 62"/>
                <a:gd name="T31" fmla="*/ 22 h 28"/>
                <a:gd name="T32" fmla="*/ 23 w 62"/>
                <a:gd name="T33" fmla="*/ 25 h 28"/>
                <a:gd name="T34" fmla="*/ 31 w 62"/>
                <a:gd name="T35" fmla="*/ 26 h 28"/>
                <a:gd name="T36" fmla="*/ 40 w 62"/>
                <a:gd name="T37" fmla="*/ 28 h 28"/>
                <a:gd name="T38" fmla="*/ 48 w 62"/>
                <a:gd name="T39" fmla="*/ 25 h 28"/>
                <a:gd name="T40" fmla="*/ 53 w 62"/>
                <a:gd name="T41" fmla="*/ 24 h 28"/>
                <a:gd name="T42" fmla="*/ 54 w 62"/>
                <a:gd name="T43" fmla="*/ 24 h 28"/>
                <a:gd name="T44" fmla="*/ 55 w 62"/>
                <a:gd name="T45" fmla="*/ 22 h 28"/>
                <a:gd name="T46" fmla="*/ 56 w 62"/>
                <a:gd name="T47" fmla="*/ 18 h 28"/>
                <a:gd name="T48" fmla="*/ 57 w 62"/>
                <a:gd name="T49" fmla="*/ 15 h 28"/>
                <a:gd name="T50" fmla="*/ 61 w 62"/>
                <a:gd name="T51" fmla="*/ 12 h 28"/>
                <a:gd name="T52" fmla="*/ 62 w 62"/>
                <a:gd name="T53" fmla="*/ 10 h 28"/>
                <a:gd name="T54" fmla="*/ 59 w 62"/>
                <a:gd name="T55" fmla="*/ 3 h 28"/>
                <a:gd name="T56" fmla="*/ 52 w 62"/>
                <a:gd name="T5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28">
                  <a:moveTo>
                    <a:pt x="52" y="2"/>
                  </a:moveTo>
                  <a:cubicBezTo>
                    <a:pt x="50" y="0"/>
                    <a:pt x="45" y="0"/>
                    <a:pt x="45" y="0"/>
                  </a:cubicBezTo>
                  <a:cubicBezTo>
                    <a:pt x="45" y="0"/>
                    <a:pt x="44" y="2"/>
                    <a:pt x="43" y="4"/>
                  </a:cubicBezTo>
                  <a:cubicBezTo>
                    <a:pt x="42" y="5"/>
                    <a:pt x="38" y="5"/>
                    <a:pt x="36" y="4"/>
                  </a:cubicBezTo>
                  <a:cubicBezTo>
                    <a:pt x="35" y="5"/>
                    <a:pt x="32" y="6"/>
                    <a:pt x="31" y="7"/>
                  </a:cubicBezTo>
                  <a:cubicBezTo>
                    <a:pt x="31" y="9"/>
                    <a:pt x="27" y="8"/>
                    <a:pt x="28" y="12"/>
                  </a:cubicBezTo>
                  <a:cubicBezTo>
                    <a:pt x="29" y="17"/>
                    <a:pt x="26" y="15"/>
                    <a:pt x="25" y="15"/>
                  </a:cubicBezTo>
                  <a:cubicBezTo>
                    <a:pt x="23" y="14"/>
                    <a:pt x="17" y="15"/>
                    <a:pt x="16" y="17"/>
                  </a:cubicBezTo>
                  <a:cubicBezTo>
                    <a:pt x="14" y="18"/>
                    <a:pt x="12" y="18"/>
                    <a:pt x="11" y="17"/>
                  </a:cubicBezTo>
                  <a:cubicBezTo>
                    <a:pt x="10" y="16"/>
                    <a:pt x="7" y="16"/>
                    <a:pt x="6" y="18"/>
                  </a:cubicBezTo>
                  <a:cubicBezTo>
                    <a:pt x="5" y="20"/>
                    <a:pt x="3" y="16"/>
                    <a:pt x="1" y="16"/>
                  </a:cubicBezTo>
                  <a:cubicBezTo>
                    <a:pt x="0" y="17"/>
                    <a:pt x="0" y="20"/>
                    <a:pt x="0" y="21"/>
                  </a:cubicBezTo>
                  <a:cubicBezTo>
                    <a:pt x="0" y="22"/>
                    <a:pt x="3" y="24"/>
                    <a:pt x="5" y="23"/>
                  </a:cubicBezTo>
                  <a:cubicBezTo>
                    <a:pt x="6" y="22"/>
                    <a:pt x="8" y="23"/>
                    <a:pt x="10" y="24"/>
                  </a:cubicBezTo>
                  <a:cubicBezTo>
                    <a:pt x="11" y="25"/>
                    <a:pt x="14" y="24"/>
                    <a:pt x="15" y="23"/>
                  </a:cubicBezTo>
                  <a:cubicBezTo>
                    <a:pt x="16" y="22"/>
                    <a:pt x="21" y="22"/>
                    <a:pt x="22" y="22"/>
                  </a:cubicBezTo>
                  <a:cubicBezTo>
                    <a:pt x="22" y="22"/>
                    <a:pt x="22" y="25"/>
                    <a:pt x="23" y="25"/>
                  </a:cubicBezTo>
                  <a:cubicBezTo>
                    <a:pt x="24" y="26"/>
                    <a:pt x="28" y="26"/>
                    <a:pt x="31" y="26"/>
                  </a:cubicBezTo>
                  <a:cubicBezTo>
                    <a:pt x="34" y="26"/>
                    <a:pt x="39" y="28"/>
                    <a:pt x="40" y="28"/>
                  </a:cubicBezTo>
                  <a:cubicBezTo>
                    <a:pt x="42" y="28"/>
                    <a:pt x="44" y="25"/>
                    <a:pt x="48" y="25"/>
                  </a:cubicBezTo>
                  <a:cubicBezTo>
                    <a:pt x="51" y="25"/>
                    <a:pt x="53" y="23"/>
                    <a:pt x="53" y="24"/>
                  </a:cubicBezTo>
                  <a:cubicBezTo>
                    <a:pt x="54" y="24"/>
                    <a:pt x="54" y="24"/>
                    <a:pt x="54" y="24"/>
                  </a:cubicBezTo>
                  <a:cubicBezTo>
                    <a:pt x="54" y="22"/>
                    <a:pt x="54" y="22"/>
                    <a:pt x="55" y="22"/>
                  </a:cubicBezTo>
                  <a:cubicBezTo>
                    <a:pt x="56" y="21"/>
                    <a:pt x="55" y="19"/>
                    <a:pt x="56" y="18"/>
                  </a:cubicBezTo>
                  <a:cubicBezTo>
                    <a:pt x="57" y="17"/>
                    <a:pt x="55" y="14"/>
                    <a:pt x="57" y="15"/>
                  </a:cubicBezTo>
                  <a:cubicBezTo>
                    <a:pt x="59" y="15"/>
                    <a:pt x="61" y="15"/>
                    <a:pt x="61" y="12"/>
                  </a:cubicBezTo>
                  <a:cubicBezTo>
                    <a:pt x="61" y="12"/>
                    <a:pt x="61" y="11"/>
                    <a:pt x="62" y="10"/>
                  </a:cubicBezTo>
                  <a:cubicBezTo>
                    <a:pt x="60" y="7"/>
                    <a:pt x="59" y="3"/>
                    <a:pt x="59" y="3"/>
                  </a:cubicBezTo>
                  <a:cubicBezTo>
                    <a:pt x="59" y="3"/>
                    <a:pt x="55" y="5"/>
                    <a:pt x="52" y="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89" name="Freeform 72"/>
            <p:cNvSpPr>
              <a:spLocks/>
            </p:cNvSpPr>
            <p:nvPr/>
          </p:nvSpPr>
          <p:spPr bwMode="auto">
            <a:xfrm>
              <a:off x="6254700" y="2585665"/>
              <a:ext cx="194734" cy="116534"/>
            </a:xfrm>
            <a:custGeom>
              <a:avLst/>
              <a:gdLst>
                <a:gd name="T0" fmla="*/ 52 w 54"/>
                <a:gd name="T1" fmla="*/ 6 h 32"/>
                <a:gd name="T2" fmla="*/ 50 w 54"/>
                <a:gd name="T3" fmla="*/ 5 h 32"/>
                <a:gd name="T4" fmla="*/ 45 w 54"/>
                <a:gd name="T5" fmla="*/ 3 h 32"/>
                <a:gd name="T6" fmla="*/ 37 w 54"/>
                <a:gd name="T7" fmla="*/ 1 h 32"/>
                <a:gd name="T8" fmla="*/ 29 w 54"/>
                <a:gd name="T9" fmla="*/ 6 h 32"/>
                <a:gd name="T10" fmla="*/ 21 w 54"/>
                <a:gd name="T11" fmla="*/ 8 h 32"/>
                <a:gd name="T12" fmla="*/ 9 w 54"/>
                <a:gd name="T13" fmla="*/ 8 h 32"/>
                <a:gd name="T14" fmla="*/ 8 w 54"/>
                <a:gd name="T15" fmla="*/ 7 h 32"/>
                <a:gd name="T16" fmla="*/ 7 w 54"/>
                <a:gd name="T17" fmla="*/ 9 h 32"/>
                <a:gd name="T18" fmla="*/ 3 w 54"/>
                <a:gd name="T19" fmla="*/ 12 h 32"/>
                <a:gd name="T20" fmla="*/ 2 w 54"/>
                <a:gd name="T21" fmla="*/ 15 h 32"/>
                <a:gd name="T22" fmla="*/ 1 w 54"/>
                <a:gd name="T23" fmla="*/ 19 h 32"/>
                <a:gd name="T24" fmla="*/ 0 w 54"/>
                <a:gd name="T25" fmla="*/ 21 h 32"/>
                <a:gd name="T26" fmla="*/ 2 w 54"/>
                <a:gd name="T27" fmla="*/ 24 h 32"/>
                <a:gd name="T28" fmla="*/ 1 w 54"/>
                <a:gd name="T29" fmla="*/ 24 h 32"/>
                <a:gd name="T30" fmla="*/ 8 w 54"/>
                <a:gd name="T31" fmla="*/ 29 h 32"/>
                <a:gd name="T32" fmla="*/ 17 w 54"/>
                <a:gd name="T33" fmla="*/ 31 h 32"/>
                <a:gd name="T34" fmla="*/ 29 w 54"/>
                <a:gd name="T35" fmla="*/ 27 h 32"/>
                <a:gd name="T36" fmla="*/ 32 w 54"/>
                <a:gd name="T37" fmla="*/ 29 h 32"/>
                <a:gd name="T38" fmla="*/ 35 w 54"/>
                <a:gd name="T39" fmla="*/ 29 h 32"/>
                <a:gd name="T40" fmla="*/ 40 w 54"/>
                <a:gd name="T41" fmla="*/ 25 h 32"/>
                <a:gd name="T42" fmla="*/ 47 w 54"/>
                <a:gd name="T43" fmla="*/ 13 h 32"/>
                <a:gd name="T44" fmla="*/ 53 w 54"/>
                <a:gd name="T45" fmla="*/ 9 h 32"/>
                <a:gd name="T46" fmla="*/ 52 w 54"/>
                <a:gd name="T47"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32">
                  <a:moveTo>
                    <a:pt x="52" y="6"/>
                  </a:moveTo>
                  <a:cubicBezTo>
                    <a:pt x="52" y="6"/>
                    <a:pt x="51" y="6"/>
                    <a:pt x="50" y="5"/>
                  </a:cubicBezTo>
                  <a:cubicBezTo>
                    <a:pt x="48" y="5"/>
                    <a:pt x="46" y="4"/>
                    <a:pt x="45" y="3"/>
                  </a:cubicBezTo>
                  <a:cubicBezTo>
                    <a:pt x="44" y="2"/>
                    <a:pt x="38" y="1"/>
                    <a:pt x="37" y="1"/>
                  </a:cubicBezTo>
                  <a:cubicBezTo>
                    <a:pt x="36" y="0"/>
                    <a:pt x="31" y="6"/>
                    <a:pt x="29" y="6"/>
                  </a:cubicBezTo>
                  <a:cubicBezTo>
                    <a:pt x="28" y="6"/>
                    <a:pt x="21" y="7"/>
                    <a:pt x="21" y="8"/>
                  </a:cubicBezTo>
                  <a:cubicBezTo>
                    <a:pt x="21" y="10"/>
                    <a:pt x="12" y="11"/>
                    <a:pt x="9" y="8"/>
                  </a:cubicBezTo>
                  <a:cubicBezTo>
                    <a:pt x="9" y="8"/>
                    <a:pt x="8" y="8"/>
                    <a:pt x="8" y="7"/>
                  </a:cubicBezTo>
                  <a:cubicBezTo>
                    <a:pt x="7" y="8"/>
                    <a:pt x="7" y="9"/>
                    <a:pt x="7" y="9"/>
                  </a:cubicBezTo>
                  <a:cubicBezTo>
                    <a:pt x="7" y="12"/>
                    <a:pt x="5" y="12"/>
                    <a:pt x="3" y="12"/>
                  </a:cubicBezTo>
                  <a:cubicBezTo>
                    <a:pt x="1" y="11"/>
                    <a:pt x="3" y="14"/>
                    <a:pt x="2" y="15"/>
                  </a:cubicBezTo>
                  <a:cubicBezTo>
                    <a:pt x="1" y="16"/>
                    <a:pt x="2" y="18"/>
                    <a:pt x="1" y="19"/>
                  </a:cubicBezTo>
                  <a:cubicBezTo>
                    <a:pt x="0" y="19"/>
                    <a:pt x="0" y="19"/>
                    <a:pt x="0" y="21"/>
                  </a:cubicBezTo>
                  <a:cubicBezTo>
                    <a:pt x="0" y="21"/>
                    <a:pt x="2" y="24"/>
                    <a:pt x="2" y="24"/>
                  </a:cubicBezTo>
                  <a:cubicBezTo>
                    <a:pt x="2" y="24"/>
                    <a:pt x="1" y="24"/>
                    <a:pt x="1" y="24"/>
                  </a:cubicBezTo>
                  <a:cubicBezTo>
                    <a:pt x="3" y="25"/>
                    <a:pt x="7" y="27"/>
                    <a:pt x="8" y="29"/>
                  </a:cubicBezTo>
                  <a:cubicBezTo>
                    <a:pt x="10" y="31"/>
                    <a:pt x="15" y="32"/>
                    <a:pt x="17" y="31"/>
                  </a:cubicBezTo>
                  <a:cubicBezTo>
                    <a:pt x="19" y="30"/>
                    <a:pt x="29" y="27"/>
                    <a:pt x="29" y="27"/>
                  </a:cubicBezTo>
                  <a:cubicBezTo>
                    <a:pt x="29" y="27"/>
                    <a:pt x="31" y="28"/>
                    <a:pt x="32" y="29"/>
                  </a:cubicBezTo>
                  <a:cubicBezTo>
                    <a:pt x="33" y="29"/>
                    <a:pt x="33" y="29"/>
                    <a:pt x="35" y="29"/>
                  </a:cubicBezTo>
                  <a:cubicBezTo>
                    <a:pt x="35" y="28"/>
                    <a:pt x="37" y="28"/>
                    <a:pt x="40" y="25"/>
                  </a:cubicBezTo>
                  <a:cubicBezTo>
                    <a:pt x="42" y="23"/>
                    <a:pt x="46" y="13"/>
                    <a:pt x="47" y="13"/>
                  </a:cubicBezTo>
                  <a:cubicBezTo>
                    <a:pt x="48" y="12"/>
                    <a:pt x="51" y="10"/>
                    <a:pt x="53" y="9"/>
                  </a:cubicBezTo>
                  <a:cubicBezTo>
                    <a:pt x="54" y="8"/>
                    <a:pt x="54" y="7"/>
                    <a:pt x="52" y="6"/>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0" name="Freeform 73"/>
            <p:cNvSpPr>
              <a:spLocks/>
            </p:cNvSpPr>
            <p:nvPr/>
          </p:nvSpPr>
          <p:spPr bwMode="auto">
            <a:xfrm>
              <a:off x="6133566" y="2495198"/>
              <a:ext cx="196268" cy="98134"/>
            </a:xfrm>
            <a:custGeom>
              <a:avLst/>
              <a:gdLst>
                <a:gd name="T0" fmla="*/ 51 w 54"/>
                <a:gd name="T1" fmla="*/ 12 h 27"/>
                <a:gd name="T2" fmla="*/ 45 w 54"/>
                <a:gd name="T3" fmla="*/ 11 h 27"/>
                <a:gd name="T4" fmla="*/ 43 w 54"/>
                <a:gd name="T5" fmla="*/ 8 h 27"/>
                <a:gd name="T6" fmla="*/ 38 w 54"/>
                <a:gd name="T7" fmla="*/ 8 h 27"/>
                <a:gd name="T8" fmla="*/ 34 w 54"/>
                <a:gd name="T9" fmla="*/ 7 h 27"/>
                <a:gd name="T10" fmla="*/ 28 w 54"/>
                <a:gd name="T11" fmla="*/ 3 h 27"/>
                <a:gd name="T12" fmla="*/ 23 w 54"/>
                <a:gd name="T13" fmla="*/ 0 h 27"/>
                <a:gd name="T14" fmla="*/ 23 w 54"/>
                <a:gd name="T15" fmla="*/ 1 h 27"/>
                <a:gd name="T16" fmla="*/ 18 w 54"/>
                <a:gd name="T17" fmla="*/ 1 h 27"/>
                <a:gd name="T18" fmla="*/ 12 w 54"/>
                <a:gd name="T19" fmla="*/ 4 h 27"/>
                <a:gd name="T20" fmla="*/ 3 w 54"/>
                <a:gd name="T21" fmla="*/ 7 h 27"/>
                <a:gd name="T22" fmla="*/ 3 w 54"/>
                <a:gd name="T23" fmla="*/ 12 h 27"/>
                <a:gd name="T24" fmla="*/ 6 w 54"/>
                <a:gd name="T25" fmla="*/ 19 h 27"/>
                <a:gd name="T26" fmla="*/ 15 w 54"/>
                <a:gd name="T27" fmla="*/ 26 h 27"/>
                <a:gd name="T28" fmla="*/ 15 w 54"/>
                <a:gd name="T29" fmla="*/ 26 h 27"/>
                <a:gd name="T30" fmla="*/ 22 w 54"/>
                <a:gd name="T31" fmla="*/ 26 h 27"/>
                <a:gd name="T32" fmla="*/ 24 w 54"/>
                <a:gd name="T33" fmla="*/ 22 h 27"/>
                <a:gd name="T34" fmla="*/ 31 w 54"/>
                <a:gd name="T35" fmla="*/ 24 h 27"/>
                <a:gd name="T36" fmla="*/ 38 w 54"/>
                <a:gd name="T37" fmla="*/ 25 h 27"/>
                <a:gd name="T38" fmla="*/ 38 w 54"/>
                <a:gd name="T39" fmla="*/ 27 h 27"/>
                <a:gd name="T40" fmla="*/ 41 w 54"/>
                <a:gd name="T41" fmla="*/ 24 h 27"/>
                <a:gd name="T42" fmla="*/ 49 w 54"/>
                <a:gd name="T43" fmla="*/ 20 h 27"/>
                <a:gd name="T44" fmla="*/ 54 w 54"/>
                <a:gd name="T45" fmla="*/ 16 h 27"/>
                <a:gd name="T46" fmla="*/ 51 w 54"/>
                <a:gd name="T47" fmla="*/ 1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7">
                  <a:moveTo>
                    <a:pt x="51" y="12"/>
                  </a:moveTo>
                  <a:cubicBezTo>
                    <a:pt x="49" y="11"/>
                    <a:pt x="46" y="12"/>
                    <a:pt x="45" y="11"/>
                  </a:cubicBezTo>
                  <a:cubicBezTo>
                    <a:pt x="45" y="10"/>
                    <a:pt x="45" y="8"/>
                    <a:pt x="43" y="8"/>
                  </a:cubicBezTo>
                  <a:cubicBezTo>
                    <a:pt x="41" y="8"/>
                    <a:pt x="39" y="7"/>
                    <a:pt x="38" y="8"/>
                  </a:cubicBezTo>
                  <a:cubicBezTo>
                    <a:pt x="37" y="10"/>
                    <a:pt x="34" y="8"/>
                    <a:pt x="34" y="7"/>
                  </a:cubicBezTo>
                  <a:cubicBezTo>
                    <a:pt x="34" y="5"/>
                    <a:pt x="32" y="4"/>
                    <a:pt x="28" y="3"/>
                  </a:cubicBezTo>
                  <a:cubicBezTo>
                    <a:pt x="27" y="2"/>
                    <a:pt x="25" y="1"/>
                    <a:pt x="23" y="0"/>
                  </a:cubicBezTo>
                  <a:cubicBezTo>
                    <a:pt x="23" y="0"/>
                    <a:pt x="23" y="0"/>
                    <a:pt x="23" y="1"/>
                  </a:cubicBezTo>
                  <a:cubicBezTo>
                    <a:pt x="22" y="2"/>
                    <a:pt x="20" y="0"/>
                    <a:pt x="18" y="1"/>
                  </a:cubicBezTo>
                  <a:cubicBezTo>
                    <a:pt x="17" y="2"/>
                    <a:pt x="14" y="2"/>
                    <a:pt x="12" y="4"/>
                  </a:cubicBezTo>
                  <a:cubicBezTo>
                    <a:pt x="10" y="6"/>
                    <a:pt x="5" y="7"/>
                    <a:pt x="3" y="7"/>
                  </a:cubicBezTo>
                  <a:cubicBezTo>
                    <a:pt x="0" y="8"/>
                    <a:pt x="2" y="10"/>
                    <a:pt x="3" y="12"/>
                  </a:cubicBezTo>
                  <a:cubicBezTo>
                    <a:pt x="4" y="14"/>
                    <a:pt x="4" y="18"/>
                    <a:pt x="6" y="19"/>
                  </a:cubicBezTo>
                  <a:cubicBezTo>
                    <a:pt x="8" y="20"/>
                    <a:pt x="14" y="24"/>
                    <a:pt x="15" y="26"/>
                  </a:cubicBezTo>
                  <a:cubicBezTo>
                    <a:pt x="15" y="26"/>
                    <a:pt x="15" y="26"/>
                    <a:pt x="15" y="26"/>
                  </a:cubicBezTo>
                  <a:cubicBezTo>
                    <a:pt x="17" y="27"/>
                    <a:pt x="21" y="27"/>
                    <a:pt x="22" y="26"/>
                  </a:cubicBezTo>
                  <a:cubicBezTo>
                    <a:pt x="23" y="24"/>
                    <a:pt x="24" y="22"/>
                    <a:pt x="24" y="22"/>
                  </a:cubicBezTo>
                  <a:cubicBezTo>
                    <a:pt x="24" y="22"/>
                    <a:pt x="29" y="22"/>
                    <a:pt x="31" y="24"/>
                  </a:cubicBezTo>
                  <a:cubicBezTo>
                    <a:pt x="34" y="27"/>
                    <a:pt x="38" y="25"/>
                    <a:pt x="38" y="25"/>
                  </a:cubicBezTo>
                  <a:cubicBezTo>
                    <a:pt x="38" y="25"/>
                    <a:pt x="38" y="26"/>
                    <a:pt x="38" y="27"/>
                  </a:cubicBezTo>
                  <a:cubicBezTo>
                    <a:pt x="39" y="25"/>
                    <a:pt x="40" y="24"/>
                    <a:pt x="41" y="24"/>
                  </a:cubicBezTo>
                  <a:cubicBezTo>
                    <a:pt x="43" y="24"/>
                    <a:pt x="46" y="23"/>
                    <a:pt x="49" y="20"/>
                  </a:cubicBezTo>
                  <a:cubicBezTo>
                    <a:pt x="50" y="18"/>
                    <a:pt x="52" y="17"/>
                    <a:pt x="54" y="16"/>
                  </a:cubicBezTo>
                  <a:cubicBezTo>
                    <a:pt x="52" y="15"/>
                    <a:pt x="52" y="13"/>
                    <a:pt x="51" y="1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1" name="Freeform 74"/>
            <p:cNvSpPr>
              <a:spLocks/>
            </p:cNvSpPr>
            <p:nvPr/>
          </p:nvSpPr>
          <p:spPr bwMode="auto">
            <a:xfrm>
              <a:off x="6271568" y="2553465"/>
              <a:ext cx="170200" cy="72066"/>
            </a:xfrm>
            <a:custGeom>
              <a:avLst/>
              <a:gdLst>
                <a:gd name="T0" fmla="*/ 35 w 47"/>
                <a:gd name="T1" fmla="*/ 2 h 20"/>
                <a:gd name="T2" fmla="*/ 29 w 47"/>
                <a:gd name="T3" fmla="*/ 1 h 20"/>
                <a:gd name="T4" fmla="*/ 22 w 47"/>
                <a:gd name="T5" fmla="*/ 1 h 20"/>
                <a:gd name="T6" fmla="*/ 17 w 47"/>
                <a:gd name="T7" fmla="*/ 1 h 20"/>
                <a:gd name="T8" fmla="*/ 16 w 47"/>
                <a:gd name="T9" fmla="*/ 0 h 20"/>
                <a:gd name="T10" fmla="*/ 11 w 47"/>
                <a:gd name="T11" fmla="*/ 4 h 20"/>
                <a:gd name="T12" fmla="*/ 3 w 47"/>
                <a:gd name="T13" fmla="*/ 8 h 20"/>
                <a:gd name="T14" fmla="*/ 0 w 47"/>
                <a:gd name="T15" fmla="*/ 11 h 20"/>
                <a:gd name="T16" fmla="*/ 4 w 47"/>
                <a:gd name="T17" fmla="*/ 17 h 20"/>
                <a:gd name="T18" fmla="*/ 16 w 47"/>
                <a:gd name="T19" fmla="*/ 17 h 20"/>
                <a:gd name="T20" fmla="*/ 24 w 47"/>
                <a:gd name="T21" fmla="*/ 15 h 20"/>
                <a:gd name="T22" fmla="*/ 32 w 47"/>
                <a:gd name="T23" fmla="*/ 10 h 20"/>
                <a:gd name="T24" fmla="*/ 40 w 47"/>
                <a:gd name="T25" fmla="*/ 12 h 20"/>
                <a:gd name="T26" fmla="*/ 45 w 47"/>
                <a:gd name="T27" fmla="*/ 14 h 20"/>
                <a:gd name="T28" fmla="*/ 44 w 47"/>
                <a:gd name="T29" fmla="*/ 11 h 20"/>
                <a:gd name="T30" fmla="*/ 47 w 47"/>
                <a:gd name="T31" fmla="*/ 5 h 20"/>
                <a:gd name="T32" fmla="*/ 47 w 47"/>
                <a:gd name="T33" fmla="*/ 5 h 20"/>
                <a:gd name="T34" fmla="*/ 43 w 47"/>
                <a:gd name="T35" fmla="*/ 4 h 20"/>
                <a:gd name="T36" fmla="*/ 35 w 47"/>
                <a:gd name="T3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 h="20">
                  <a:moveTo>
                    <a:pt x="35" y="2"/>
                  </a:moveTo>
                  <a:cubicBezTo>
                    <a:pt x="33" y="2"/>
                    <a:pt x="31" y="1"/>
                    <a:pt x="29" y="1"/>
                  </a:cubicBezTo>
                  <a:cubicBezTo>
                    <a:pt x="27" y="2"/>
                    <a:pt x="23" y="1"/>
                    <a:pt x="22" y="1"/>
                  </a:cubicBezTo>
                  <a:cubicBezTo>
                    <a:pt x="20" y="0"/>
                    <a:pt x="19" y="2"/>
                    <a:pt x="17" y="1"/>
                  </a:cubicBezTo>
                  <a:cubicBezTo>
                    <a:pt x="16" y="1"/>
                    <a:pt x="16" y="0"/>
                    <a:pt x="16" y="0"/>
                  </a:cubicBezTo>
                  <a:cubicBezTo>
                    <a:pt x="14" y="1"/>
                    <a:pt x="12" y="2"/>
                    <a:pt x="11" y="4"/>
                  </a:cubicBezTo>
                  <a:cubicBezTo>
                    <a:pt x="8" y="7"/>
                    <a:pt x="5" y="8"/>
                    <a:pt x="3" y="8"/>
                  </a:cubicBezTo>
                  <a:cubicBezTo>
                    <a:pt x="2" y="8"/>
                    <a:pt x="1" y="9"/>
                    <a:pt x="0" y="11"/>
                  </a:cubicBezTo>
                  <a:cubicBezTo>
                    <a:pt x="1" y="13"/>
                    <a:pt x="3" y="16"/>
                    <a:pt x="4" y="17"/>
                  </a:cubicBezTo>
                  <a:cubicBezTo>
                    <a:pt x="7" y="20"/>
                    <a:pt x="16" y="19"/>
                    <a:pt x="16" y="17"/>
                  </a:cubicBezTo>
                  <a:cubicBezTo>
                    <a:pt x="16" y="16"/>
                    <a:pt x="23" y="15"/>
                    <a:pt x="24" y="15"/>
                  </a:cubicBezTo>
                  <a:cubicBezTo>
                    <a:pt x="26" y="15"/>
                    <a:pt x="31" y="9"/>
                    <a:pt x="32" y="10"/>
                  </a:cubicBezTo>
                  <a:cubicBezTo>
                    <a:pt x="33" y="10"/>
                    <a:pt x="39" y="11"/>
                    <a:pt x="40" y="12"/>
                  </a:cubicBezTo>
                  <a:cubicBezTo>
                    <a:pt x="41" y="13"/>
                    <a:pt x="43" y="14"/>
                    <a:pt x="45" y="14"/>
                  </a:cubicBezTo>
                  <a:cubicBezTo>
                    <a:pt x="44" y="13"/>
                    <a:pt x="44" y="12"/>
                    <a:pt x="44" y="11"/>
                  </a:cubicBezTo>
                  <a:cubicBezTo>
                    <a:pt x="44" y="10"/>
                    <a:pt x="46" y="6"/>
                    <a:pt x="47" y="5"/>
                  </a:cubicBezTo>
                  <a:cubicBezTo>
                    <a:pt x="47" y="5"/>
                    <a:pt x="47" y="5"/>
                    <a:pt x="47" y="5"/>
                  </a:cubicBezTo>
                  <a:cubicBezTo>
                    <a:pt x="45" y="4"/>
                    <a:pt x="43" y="4"/>
                    <a:pt x="43" y="4"/>
                  </a:cubicBezTo>
                  <a:cubicBezTo>
                    <a:pt x="42" y="3"/>
                    <a:pt x="38" y="2"/>
                    <a:pt x="35" y="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2" name="Freeform 75"/>
            <p:cNvSpPr>
              <a:spLocks/>
            </p:cNvSpPr>
            <p:nvPr/>
          </p:nvSpPr>
          <p:spPr bwMode="auto">
            <a:xfrm>
              <a:off x="5463499" y="2840199"/>
              <a:ext cx="111934" cy="188600"/>
            </a:xfrm>
            <a:custGeom>
              <a:avLst/>
              <a:gdLst>
                <a:gd name="T0" fmla="*/ 23 w 31"/>
                <a:gd name="T1" fmla="*/ 42 h 52"/>
                <a:gd name="T2" fmla="*/ 21 w 31"/>
                <a:gd name="T3" fmla="*/ 38 h 52"/>
                <a:gd name="T4" fmla="*/ 23 w 31"/>
                <a:gd name="T5" fmla="*/ 34 h 52"/>
                <a:gd name="T6" fmla="*/ 20 w 31"/>
                <a:gd name="T7" fmla="*/ 29 h 52"/>
                <a:gd name="T8" fmla="*/ 23 w 31"/>
                <a:gd name="T9" fmla="*/ 26 h 52"/>
                <a:gd name="T10" fmla="*/ 24 w 31"/>
                <a:gd name="T11" fmla="*/ 20 h 52"/>
                <a:gd name="T12" fmla="*/ 24 w 31"/>
                <a:gd name="T13" fmla="*/ 12 h 52"/>
                <a:gd name="T14" fmla="*/ 29 w 31"/>
                <a:gd name="T15" fmla="*/ 7 h 52"/>
                <a:gd name="T16" fmla="*/ 27 w 31"/>
                <a:gd name="T17" fmla="*/ 4 h 52"/>
                <a:gd name="T18" fmla="*/ 22 w 31"/>
                <a:gd name="T19" fmla="*/ 3 h 52"/>
                <a:gd name="T20" fmla="*/ 18 w 31"/>
                <a:gd name="T21" fmla="*/ 3 h 52"/>
                <a:gd name="T22" fmla="*/ 13 w 31"/>
                <a:gd name="T23" fmla="*/ 2 h 52"/>
                <a:gd name="T24" fmla="*/ 10 w 31"/>
                <a:gd name="T25" fmla="*/ 1 h 52"/>
                <a:gd name="T26" fmla="*/ 8 w 31"/>
                <a:gd name="T27" fmla="*/ 2 h 52"/>
                <a:gd name="T28" fmla="*/ 8 w 31"/>
                <a:gd name="T29" fmla="*/ 8 h 52"/>
                <a:gd name="T30" fmla="*/ 3 w 31"/>
                <a:gd name="T31" fmla="*/ 28 h 52"/>
                <a:gd name="T32" fmla="*/ 6 w 31"/>
                <a:gd name="T33" fmla="*/ 36 h 52"/>
                <a:gd name="T34" fmla="*/ 7 w 31"/>
                <a:gd name="T35" fmla="*/ 50 h 52"/>
                <a:gd name="T36" fmla="*/ 14 w 31"/>
                <a:gd name="T37" fmla="*/ 52 h 52"/>
                <a:gd name="T38" fmla="*/ 21 w 31"/>
                <a:gd name="T39" fmla="*/ 50 h 52"/>
                <a:gd name="T40" fmla="*/ 19 w 31"/>
                <a:gd name="T41" fmla="*/ 47 h 52"/>
                <a:gd name="T42" fmla="*/ 23 w 31"/>
                <a:gd name="T43"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52">
                  <a:moveTo>
                    <a:pt x="23" y="42"/>
                  </a:moveTo>
                  <a:cubicBezTo>
                    <a:pt x="26" y="42"/>
                    <a:pt x="22" y="39"/>
                    <a:pt x="21" y="38"/>
                  </a:cubicBezTo>
                  <a:cubicBezTo>
                    <a:pt x="20" y="37"/>
                    <a:pt x="21" y="34"/>
                    <a:pt x="23" y="34"/>
                  </a:cubicBezTo>
                  <a:cubicBezTo>
                    <a:pt x="25" y="34"/>
                    <a:pt x="23" y="31"/>
                    <a:pt x="20" y="29"/>
                  </a:cubicBezTo>
                  <a:cubicBezTo>
                    <a:pt x="18" y="27"/>
                    <a:pt x="20" y="26"/>
                    <a:pt x="23" y="26"/>
                  </a:cubicBezTo>
                  <a:cubicBezTo>
                    <a:pt x="25" y="26"/>
                    <a:pt x="22" y="22"/>
                    <a:pt x="24" y="20"/>
                  </a:cubicBezTo>
                  <a:cubicBezTo>
                    <a:pt x="26" y="18"/>
                    <a:pt x="24" y="14"/>
                    <a:pt x="24" y="12"/>
                  </a:cubicBezTo>
                  <a:cubicBezTo>
                    <a:pt x="24" y="10"/>
                    <a:pt x="27" y="10"/>
                    <a:pt x="29" y="7"/>
                  </a:cubicBezTo>
                  <a:cubicBezTo>
                    <a:pt x="31" y="5"/>
                    <a:pt x="27" y="6"/>
                    <a:pt x="27" y="4"/>
                  </a:cubicBezTo>
                  <a:cubicBezTo>
                    <a:pt x="27" y="2"/>
                    <a:pt x="24" y="1"/>
                    <a:pt x="22" y="3"/>
                  </a:cubicBezTo>
                  <a:cubicBezTo>
                    <a:pt x="20" y="4"/>
                    <a:pt x="20" y="3"/>
                    <a:pt x="18" y="3"/>
                  </a:cubicBezTo>
                  <a:cubicBezTo>
                    <a:pt x="17" y="3"/>
                    <a:pt x="13" y="4"/>
                    <a:pt x="13" y="2"/>
                  </a:cubicBezTo>
                  <a:cubicBezTo>
                    <a:pt x="13" y="0"/>
                    <a:pt x="12" y="0"/>
                    <a:pt x="10" y="1"/>
                  </a:cubicBezTo>
                  <a:cubicBezTo>
                    <a:pt x="10" y="2"/>
                    <a:pt x="9" y="2"/>
                    <a:pt x="8" y="2"/>
                  </a:cubicBezTo>
                  <a:cubicBezTo>
                    <a:pt x="8" y="5"/>
                    <a:pt x="7" y="7"/>
                    <a:pt x="8" y="8"/>
                  </a:cubicBezTo>
                  <a:cubicBezTo>
                    <a:pt x="10" y="11"/>
                    <a:pt x="6" y="25"/>
                    <a:pt x="3" y="28"/>
                  </a:cubicBezTo>
                  <a:cubicBezTo>
                    <a:pt x="0" y="32"/>
                    <a:pt x="3" y="33"/>
                    <a:pt x="6" y="36"/>
                  </a:cubicBezTo>
                  <a:cubicBezTo>
                    <a:pt x="10" y="38"/>
                    <a:pt x="7" y="48"/>
                    <a:pt x="7" y="50"/>
                  </a:cubicBezTo>
                  <a:cubicBezTo>
                    <a:pt x="7" y="52"/>
                    <a:pt x="10" y="52"/>
                    <a:pt x="14" y="52"/>
                  </a:cubicBezTo>
                  <a:cubicBezTo>
                    <a:pt x="16" y="52"/>
                    <a:pt x="18" y="51"/>
                    <a:pt x="21" y="50"/>
                  </a:cubicBezTo>
                  <a:cubicBezTo>
                    <a:pt x="20" y="49"/>
                    <a:pt x="19" y="48"/>
                    <a:pt x="19" y="47"/>
                  </a:cubicBezTo>
                  <a:cubicBezTo>
                    <a:pt x="19" y="46"/>
                    <a:pt x="19" y="43"/>
                    <a:pt x="23" y="4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3" name="Freeform 76"/>
            <p:cNvSpPr>
              <a:spLocks/>
            </p:cNvSpPr>
            <p:nvPr/>
          </p:nvSpPr>
          <p:spPr bwMode="auto">
            <a:xfrm>
              <a:off x="5859100" y="2393998"/>
              <a:ext cx="127266" cy="108866"/>
            </a:xfrm>
            <a:custGeom>
              <a:avLst/>
              <a:gdLst>
                <a:gd name="T0" fmla="*/ 11 w 35"/>
                <a:gd name="T1" fmla="*/ 24 h 30"/>
                <a:gd name="T2" fmla="*/ 17 w 35"/>
                <a:gd name="T3" fmla="*/ 24 h 30"/>
                <a:gd name="T4" fmla="*/ 23 w 35"/>
                <a:gd name="T5" fmla="*/ 29 h 30"/>
                <a:gd name="T6" fmla="*/ 25 w 35"/>
                <a:gd name="T7" fmla="*/ 30 h 30"/>
                <a:gd name="T8" fmla="*/ 26 w 35"/>
                <a:gd name="T9" fmla="*/ 24 h 30"/>
                <a:gd name="T10" fmla="*/ 27 w 35"/>
                <a:gd name="T11" fmla="*/ 20 h 30"/>
                <a:gd name="T12" fmla="*/ 31 w 35"/>
                <a:gd name="T13" fmla="*/ 17 h 30"/>
                <a:gd name="T14" fmla="*/ 33 w 35"/>
                <a:gd name="T15" fmla="*/ 15 h 30"/>
                <a:gd name="T16" fmla="*/ 30 w 35"/>
                <a:gd name="T17" fmla="*/ 10 h 30"/>
                <a:gd name="T18" fmla="*/ 34 w 35"/>
                <a:gd name="T19" fmla="*/ 6 h 30"/>
                <a:gd name="T20" fmla="*/ 34 w 35"/>
                <a:gd name="T21" fmla="*/ 1 h 30"/>
                <a:gd name="T22" fmla="*/ 32 w 35"/>
                <a:gd name="T23" fmla="*/ 1 h 30"/>
                <a:gd name="T24" fmla="*/ 24 w 35"/>
                <a:gd name="T25" fmla="*/ 2 h 30"/>
                <a:gd name="T26" fmla="*/ 20 w 35"/>
                <a:gd name="T27" fmla="*/ 7 h 30"/>
                <a:gd name="T28" fmla="*/ 16 w 35"/>
                <a:gd name="T29" fmla="*/ 8 h 30"/>
                <a:gd name="T30" fmla="*/ 12 w 35"/>
                <a:gd name="T31" fmla="*/ 10 h 30"/>
                <a:gd name="T32" fmla="*/ 8 w 35"/>
                <a:gd name="T33" fmla="*/ 17 h 30"/>
                <a:gd name="T34" fmla="*/ 2 w 35"/>
                <a:gd name="T35" fmla="*/ 24 h 30"/>
                <a:gd name="T36" fmla="*/ 0 w 35"/>
                <a:gd name="T37" fmla="*/ 25 h 30"/>
                <a:gd name="T38" fmla="*/ 3 w 35"/>
                <a:gd name="T39" fmla="*/ 26 h 30"/>
                <a:gd name="T40" fmla="*/ 11 w 35"/>
                <a:gd name="T41"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0">
                  <a:moveTo>
                    <a:pt x="11" y="24"/>
                  </a:moveTo>
                  <a:cubicBezTo>
                    <a:pt x="13" y="22"/>
                    <a:pt x="16" y="23"/>
                    <a:pt x="17" y="24"/>
                  </a:cubicBezTo>
                  <a:cubicBezTo>
                    <a:pt x="19" y="26"/>
                    <a:pt x="21" y="26"/>
                    <a:pt x="23" y="29"/>
                  </a:cubicBezTo>
                  <a:cubicBezTo>
                    <a:pt x="24" y="29"/>
                    <a:pt x="24" y="30"/>
                    <a:pt x="25" y="30"/>
                  </a:cubicBezTo>
                  <a:cubicBezTo>
                    <a:pt x="25" y="29"/>
                    <a:pt x="25" y="25"/>
                    <a:pt x="26" y="24"/>
                  </a:cubicBezTo>
                  <a:cubicBezTo>
                    <a:pt x="27" y="22"/>
                    <a:pt x="25" y="20"/>
                    <a:pt x="27" y="20"/>
                  </a:cubicBezTo>
                  <a:cubicBezTo>
                    <a:pt x="28" y="20"/>
                    <a:pt x="31" y="20"/>
                    <a:pt x="31" y="17"/>
                  </a:cubicBezTo>
                  <a:cubicBezTo>
                    <a:pt x="31" y="15"/>
                    <a:pt x="32" y="16"/>
                    <a:pt x="33" y="15"/>
                  </a:cubicBezTo>
                  <a:cubicBezTo>
                    <a:pt x="34" y="13"/>
                    <a:pt x="31" y="11"/>
                    <a:pt x="30" y="10"/>
                  </a:cubicBezTo>
                  <a:cubicBezTo>
                    <a:pt x="30" y="9"/>
                    <a:pt x="32" y="9"/>
                    <a:pt x="34" y="6"/>
                  </a:cubicBezTo>
                  <a:cubicBezTo>
                    <a:pt x="35" y="5"/>
                    <a:pt x="35" y="3"/>
                    <a:pt x="34" y="1"/>
                  </a:cubicBezTo>
                  <a:cubicBezTo>
                    <a:pt x="34" y="1"/>
                    <a:pt x="33" y="2"/>
                    <a:pt x="32" y="1"/>
                  </a:cubicBezTo>
                  <a:cubicBezTo>
                    <a:pt x="30" y="0"/>
                    <a:pt x="27" y="1"/>
                    <a:pt x="24" y="2"/>
                  </a:cubicBezTo>
                  <a:cubicBezTo>
                    <a:pt x="20" y="2"/>
                    <a:pt x="19" y="6"/>
                    <a:pt x="20" y="7"/>
                  </a:cubicBezTo>
                  <a:cubicBezTo>
                    <a:pt x="22" y="9"/>
                    <a:pt x="17" y="10"/>
                    <a:pt x="16" y="8"/>
                  </a:cubicBezTo>
                  <a:cubicBezTo>
                    <a:pt x="16" y="6"/>
                    <a:pt x="12" y="7"/>
                    <a:pt x="12" y="10"/>
                  </a:cubicBezTo>
                  <a:cubicBezTo>
                    <a:pt x="13" y="12"/>
                    <a:pt x="8" y="13"/>
                    <a:pt x="8" y="17"/>
                  </a:cubicBezTo>
                  <a:cubicBezTo>
                    <a:pt x="9" y="20"/>
                    <a:pt x="4" y="23"/>
                    <a:pt x="2" y="24"/>
                  </a:cubicBezTo>
                  <a:cubicBezTo>
                    <a:pt x="1" y="25"/>
                    <a:pt x="1" y="25"/>
                    <a:pt x="0" y="25"/>
                  </a:cubicBezTo>
                  <a:cubicBezTo>
                    <a:pt x="2" y="26"/>
                    <a:pt x="3" y="26"/>
                    <a:pt x="3" y="26"/>
                  </a:cubicBezTo>
                  <a:cubicBezTo>
                    <a:pt x="6" y="26"/>
                    <a:pt x="10" y="25"/>
                    <a:pt x="11" y="2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4" name="Freeform 77"/>
            <p:cNvSpPr>
              <a:spLocks/>
            </p:cNvSpPr>
            <p:nvPr/>
          </p:nvSpPr>
          <p:spPr bwMode="auto">
            <a:xfrm>
              <a:off x="5938832" y="2531998"/>
              <a:ext cx="21466" cy="27600"/>
            </a:xfrm>
            <a:custGeom>
              <a:avLst/>
              <a:gdLst>
                <a:gd name="T0" fmla="*/ 4 w 6"/>
                <a:gd name="T1" fmla="*/ 0 h 8"/>
                <a:gd name="T2" fmla="*/ 1 w 6"/>
                <a:gd name="T3" fmla="*/ 7 h 8"/>
                <a:gd name="T4" fmla="*/ 6 w 6"/>
                <a:gd name="T5" fmla="*/ 8 h 8"/>
                <a:gd name="T6" fmla="*/ 4 w 6"/>
                <a:gd name="T7" fmla="*/ 1 h 8"/>
                <a:gd name="T8" fmla="*/ 4 w 6"/>
                <a:gd name="T9" fmla="*/ 0 h 8"/>
              </a:gdLst>
              <a:ahLst/>
              <a:cxnLst>
                <a:cxn ang="0">
                  <a:pos x="T0" y="T1"/>
                </a:cxn>
                <a:cxn ang="0">
                  <a:pos x="T2" y="T3"/>
                </a:cxn>
                <a:cxn ang="0">
                  <a:pos x="T4" y="T5"/>
                </a:cxn>
                <a:cxn ang="0">
                  <a:pos x="T6" y="T7"/>
                </a:cxn>
                <a:cxn ang="0">
                  <a:pos x="T8" y="T9"/>
                </a:cxn>
              </a:cxnLst>
              <a:rect l="0" t="0" r="r" b="b"/>
              <a:pathLst>
                <a:path w="6" h="8">
                  <a:moveTo>
                    <a:pt x="4" y="0"/>
                  </a:moveTo>
                  <a:cubicBezTo>
                    <a:pt x="2" y="1"/>
                    <a:pt x="0" y="3"/>
                    <a:pt x="1" y="7"/>
                  </a:cubicBezTo>
                  <a:cubicBezTo>
                    <a:pt x="2" y="7"/>
                    <a:pt x="5" y="7"/>
                    <a:pt x="6" y="8"/>
                  </a:cubicBezTo>
                  <a:cubicBezTo>
                    <a:pt x="6" y="3"/>
                    <a:pt x="4" y="2"/>
                    <a:pt x="4" y="1"/>
                  </a:cubicBezTo>
                  <a:cubicBezTo>
                    <a:pt x="3" y="1"/>
                    <a:pt x="3" y="0"/>
                    <a:pt x="4" y="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5" name="Freeform 78"/>
            <p:cNvSpPr>
              <a:spLocks/>
            </p:cNvSpPr>
            <p:nvPr/>
          </p:nvSpPr>
          <p:spPr bwMode="auto">
            <a:xfrm>
              <a:off x="5840700" y="2473731"/>
              <a:ext cx="119600" cy="85866"/>
            </a:xfrm>
            <a:custGeom>
              <a:avLst/>
              <a:gdLst>
                <a:gd name="T0" fmla="*/ 1 w 33"/>
                <a:gd name="T1" fmla="*/ 7 h 24"/>
                <a:gd name="T2" fmla="*/ 4 w 33"/>
                <a:gd name="T3" fmla="*/ 10 h 24"/>
                <a:gd name="T4" fmla="*/ 8 w 33"/>
                <a:gd name="T5" fmla="*/ 12 h 24"/>
                <a:gd name="T6" fmla="*/ 13 w 33"/>
                <a:gd name="T7" fmla="*/ 16 h 24"/>
                <a:gd name="T8" fmla="*/ 16 w 33"/>
                <a:gd name="T9" fmla="*/ 18 h 24"/>
                <a:gd name="T10" fmla="*/ 20 w 33"/>
                <a:gd name="T11" fmla="*/ 17 h 24"/>
                <a:gd name="T12" fmla="*/ 22 w 33"/>
                <a:gd name="T13" fmla="*/ 21 h 24"/>
                <a:gd name="T14" fmla="*/ 26 w 33"/>
                <a:gd name="T15" fmla="*/ 23 h 24"/>
                <a:gd name="T16" fmla="*/ 28 w 33"/>
                <a:gd name="T17" fmla="*/ 23 h 24"/>
                <a:gd name="T18" fmla="*/ 31 w 33"/>
                <a:gd name="T19" fmla="*/ 16 h 24"/>
                <a:gd name="T20" fmla="*/ 32 w 33"/>
                <a:gd name="T21" fmla="*/ 14 h 24"/>
                <a:gd name="T22" fmla="*/ 30 w 33"/>
                <a:gd name="T23" fmla="*/ 8 h 24"/>
                <a:gd name="T24" fmla="*/ 30 w 33"/>
                <a:gd name="T25" fmla="*/ 8 h 24"/>
                <a:gd name="T26" fmla="*/ 28 w 33"/>
                <a:gd name="T27" fmla="*/ 7 h 24"/>
                <a:gd name="T28" fmla="*/ 22 w 33"/>
                <a:gd name="T29" fmla="*/ 2 h 24"/>
                <a:gd name="T30" fmla="*/ 16 w 33"/>
                <a:gd name="T31" fmla="*/ 2 h 24"/>
                <a:gd name="T32" fmla="*/ 8 w 33"/>
                <a:gd name="T33" fmla="*/ 4 h 24"/>
                <a:gd name="T34" fmla="*/ 5 w 33"/>
                <a:gd name="T35" fmla="*/ 3 h 24"/>
                <a:gd name="T36" fmla="*/ 0 w 33"/>
                <a:gd name="T37" fmla="*/ 6 h 24"/>
                <a:gd name="T38" fmla="*/ 1 w 33"/>
                <a:gd name="T3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24">
                  <a:moveTo>
                    <a:pt x="1" y="7"/>
                  </a:moveTo>
                  <a:cubicBezTo>
                    <a:pt x="1" y="8"/>
                    <a:pt x="3" y="11"/>
                    <a:pt x="4" y="10"/>
                  </a:cubicBezTo>
                  <a:cubicBezTo>
                    <a:pt x="5" y="9"/>
                    <a:pt x="7" y="12"/>
                    <a:pt x="8" y="12"/>
                  </a:cubicBezTo>
                  <a:cubicBezTo>
                    <a:pt x="10" y="13"/>
                    <a:pt x="13" y="15"/>
                    <a:pt x="13" y="16"/>
                  </a:cubicBezTo>
                  <a:cubicBezTo>
                    <a:pt x="14" y="17"/>
                    <a:pt x="14" y="19"/>
                    <a:pt x="16" y="18"/>
                  </a:cubicBezTo>
                  <a:cubicBezTo>
                    <a:pt x="18" y="18"/>
                    <a:pt x="20" y="15"/>
                    <a:pt x="20" y="17"/>
                  </a:cubicBezTo>
                  <a:cubicBezTo>
                    <a:pt x="20" y="18"/>
                    <a:pt x="20" y="21"/>
                    <a:pt x="22" y="21"/>
                  </a:cubicBezTo>
                  <a:cubicBezTo>
                    <a:pt x="24" y="20"/>
                    <a:pt x="24" y="24"/>
                    <a:pt x="26" y="23"/>
                  </a:cubicBezTo>
                  <a:cubicBezTo>
                    <a:pt x="27" y="23"/>
                    <a:pt x="27" y="23"/>
                    <a:pt x="28" y="23"/>
                  </a:cubicBezTo>
                  <a:cubicBezTo>
                    <a:pt x="27" y="19"/>
                    <a:pt x="29" y="17"/>
                    <a:pt x="31" y="16"/>
                  </a:cubicBezTo>
                  <a:cubicBezTo>
                    <a:pt x="31" y="15"/>
                    <a:pt x="32" y="15"/>
                    <a:pt x="32" y="14"/>
                  </a:cubicBezTo>
                  <a:cubicBezTo>
                    <a:pt x="33" y="12"/>
                    <a:pt x="30" y="10"/>
                    <a:pt x="30" y="8"/>
                  </a:cubicBezTo>
                  <a:cubicBezTo>
                    <a:pt x="30" y="8"/>
                    <a:pt x="30" y="8"/>
                    <a:pt x="30" y="8"/>
                  </a:cubicBezTo>
                  <a:cubicBezTo>
                    <a:pt x="29" y="8"/>
                    <a:pt x="29" y="7"/>
                    <a:pt x="28" y="7"/>
                  </a:cubicBezTo>
                  <a:cubicBezTo>
                    <a:pt x="26" y="4"/>
                    <a:pt x="24" y="4"/>
                    <a:pt x="22" y="2"/>
                  </a:cubicBezTo>
                  <a:cubicBezTo>
                    <a:pt x="21" y="1"/>
                    <a:pt x="18" y="0"/>
                    <a:pt x="16" y="2"/>
                  </a:cubicBezTo>
                  <a:cubicBezTo>
                    <a:pt x="15" y="3"/>
                    <a:pt x="11" y="4"/>
                    <a:pt x="8" y="4"/>
                  </a:cubicBezTo>
                  <a:cubicBezTo>
                    <a:pt x="8" y="4"/>
                    <a:pt x="7" y="4"/>
                    <a:pt x="5" y="3"/>
                  </a:cubicBezTo>
                  <a:cubicBezTo>
                    <a:pt x="4" y="4"/>
                    <a:pt x="2" y="5"/>
                    <a:pt x="0" y="6"/>
                  </a:cubicBezTo>
                  <a:cubicBezTo>
                    <a:pt x="0" y="6"/>
                    <a:pt x="1" y="6"/>
                    <a:pt x="1" y="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6" name="Freeform 79"/>
            <p:cNvSpPr>
              <a:spLocks/>
            </p:cNvSpPr>
            <p:nvPr/>
          </p:nvSpPr>
          <p:spPr bwMode="auto">
            <a:xfrm>
              <a:off x="6377368" y="2600999"/>
              <a:ext cx="279068" cy="180934"/>
            </a:xfrm>
            <a:custGeom>
              <a:avLst/>
              <a:gdLst>
                <a:gd name="T0" fmla="*/ 69 w 77"/>
                <a:gd name="T1" fmla="*/ 33 h 50"/>
                <a:gd name="T2" fmla="*/ 65 w 77"/>
                <a:gd name="T3" fmla="*/ 31 h 50"/>
                <a:gd name="T4" fmla="*/ 65 w 77"/>
                <a:gd name="T5" fmla="*/ 31 h 50"/>
                <a:gd name="T6" fmla="*/ 64 w 77"/>
                <a:gd name="T7" fmla="*/ 21 h 50"/>
                <a:gd name="T8" fmla="*/ 59 w 77"/>
                <a:gd name="T9" fmla="*/ 10 h 50"/>
                <a:gd name="T10" fmla="*/ 53 w 77"/>
                <a:gd name="T11" fmla="*/ 0 h 50"/>
                <a:gd name="T12" fmla="*/ 49 w 77"/>
                <a:gd name="T13" fmla="*/ 2 h 50"/>
                <a:gd name="T14" fmla="*/ 44 w 77"/>
                <a:gd name="T15" fmla="*/ 5 h 50"/>
                <a:gd name="T16" fmla="*/ 40 w 77"/>
                <a:gd name="T17" fmla="*/ 5 h 50"/>
                <a:gd name="T18" fmla="*/ 36 w 77"/>
                <a:gd name="T19" fmla="*/ 6 h 50"/>
                <a:gd name="T20" fmla="*/ 31 w 77"/>
                <a:gd name="T21" fmla="*/ 5 h 50"/>
                <a:gd name="T22" fmla="*/ 23 w 77"/>
                <a:gd name="T23" fmla="*/ 3 h 50"/>
                <a:gd name="T24" fmla="*/ 20 w 77"/>
                <a:gd name="T25" fmla="*/ 3 h 50"/>
                <a:gd name="T26" fmla="*/ 19 w 77"/>
                <a:gd name="T27" fmla="*/ 5 h 50"/>
                <a:gd name="T28" fmla="*/ 13 w 77"/>
                <a:gd name="T29" fmla="*/ 9 h 50"/>
                <a:gd name="T30" fmla="*/ 6 w 77"/>
                <a:gd name="T31" fmla="*/ 21 h 50"/>
                <a:gd name="T32" fmla="*/ 0 w 77"/>
                <a:gd name="T33" fmla="*/ 25 h 50"/>
                <a:gd name="T34" fmla="*/ 3 w 77"/>
                <a:gd name="T35" fmla="*/ 30 h 50"/>
                <a:gd name="T36" fmla="*/ 6 w 77"/>
                <a:gd name="T37" fmla="*/ 33 h 50"/>
                <a:gd name="T38" fmla="*/ 7 w 77"/>
                <a:gd name="T39" fmla="*/ 38 h 50"/>
                <a:gd name="T40" fmla="*/ 17 w 77"/>
                <a:gd name="T41" fmla="*/ 41 h 50"/>
                <a:gd name="T42" fmla="*/ 17 w 77"/>
                <a:gd name="T43" fmla="*/ 45 h 50"/>
                <a:gd name="T44" fmla="*/ 22 w 77"/>
                <a:gd name="T45" fmla="*/ 48 h 50"/>
                <a:gd name="T46" fmla="*/ 31 w 77"/>
                <a:gd name="T47" fmla="*/ 49 h 50"/>
                <a:gd name="T48" fmla="*/ 40 w 77"/>
                <a:gd name="T49" fmla="*/ 49 h 50"/>
                <a:gd name="T50" fmla="*/ 46 w 77"/>
                <a:gd name="T51" fmla="*/ 47 h 50"/>
                <a:gd name="T52" fmla="*/ 56 w 77"/>
                <a:gd name="T53" fmla="*/ 45 h 50"/>
                <a:gd name="T54" fmla="*/ 63 w 77"/>
                <a:gd name="T55" fmla="*/ 47 h 50"/>
                <a:gd name="T56" fmla="*/ 68 w 77"/>
                <a:gd name="T57" fmla="*/ 49 h 50"/>
                <a:gd name="T58" fmla="*/ 68 w 77"/>
                <a:gd name="T59" fmla="*/ 45 h 50"/>
                <a:gd name="T60" fmla="*/ 72 w 77"/>
                <a:gd name="T61" fmla="*/ 38 h 50"/>
                <a:gd name="T62" fmla="*/ 76 w 77"/>
                <a:gd name="T63" fmla="*/ 34 h 50"/>
                <a:gd name="T64" fmla="*/ 76 w 77"/>
                <a:gd name="T65" fmla="*/ 33 h 50"/>
                <a:gd name="T66" fmla="*/ 73 w 77"/>
                <a:gd name="T67" fmla="*/ 31 h 50"/>
                <a:gd name="T68" fmla="*/ 69 w 77"/>
                <a:gd name="T69" fmla="*/ 3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50">
                  <a:moveTo>
                    <a:pt x="69" y="33"/>
                  </a:moveTo>
                  <a:cubicBezTo>
                    <a:pt x="67" y="33"/>
                    <a:pt x="65" y="32"/>
                    <a:pt x="65" y="31"/>
                  </a:cubicBezTo>
                  <a:cubicBezTo>
                    <a:pt x="65" y="31"/>
                    <a:pt x="65" y="31"/>
                    <a:pt x="65" y="31"/>
                  </a:cubicBezTo>
                  <a:cubicBezTo>
                    <a:pt x="63" y="29"/>
                    <a:pt x="63" y="23"/>
                    <a:pt x="64" y="21"/>
                  </a:cubicBezTo>
                  <a:cubicBezTo>
                    <a:pt x="66" y="19"/>
                    <a:pt x="61" y="12"/>
                    <a:pt x="59" y="10"/>
                  </a:cubicBezTo>
                  <a:cubicBezTo>
                    <a:pt x="58" y="8"/>
                    <a:pt x="55" y="4"/>
                    <a:pt x="53" y="0"/>
                  </a:cubicBezTo>
                  <a:cubicBezTo>
                    <a:pt x="51" y="1"/>
                    <a:pt x="49" y="1"/>
                    <a:pt x="49" y="2"/>
                  </a:cubicBezTo>
                  <a:cubicBezTo>
                    <a:pt x="48" y="3"/>
                    <a:pt x="46" y="5"/>
                    <a:pt x="44" y="5"/>
                  </a:cubicBezTo>
                  <a:cubicBezTo>
                    <a:pt x="43" y="5"/>
                    <a:pt x="41" y="4"/>
                    <a:pt x="40" y="5"/>
                  </a:cubicBezTo>
                  <a:cubicBezTo>
                    <a:pt x="39" y="6"/>
                    <a:pt x="37" y="7"/>
                    <a:pt x="36" y="6"/>
                  </a:cubicBezTo>
                  <a:cubicBezTo>
                    <a:pt x="36" y="5"/>
                    <a:pt x="33" y="5"/>
                    <a:pt x="31" y="5"/>
                  </a:cubicBezTo>
                  <a:cubicBezTo>
                    <a:pt x="30" y="5"/>
                    <a:pt x="24" y="3"/>
                    <a:pt x="23" y="3"/>
                  </a:cubicBezTo>
                  <a:cubicBezTo>
                    <a:pt x="22" y="3"/>
                    <a:pt x="21" y="3"/>
                    <a:pt x="20" y="3"/>
                  </a:cubicBezTo>
                  <a:cubicBezTo>
                    <a:pt x="20" y="4"/>
                    <a:pt x="20" y="4"/>
                    <a:pt x="19" y="5"/>
                  </a:cubicBezTo>
                  <a:cubicBezTo>
                    <a:pt x="17" y="6"/>
                    <a:pt x="14" y="8"/>
                    <a:pt x="13" y="9"/>
                  </a:cubicBezTo>
                  <a:cubicBezTo>
                    <a:pt x="12" y="9"/>
                    <a:pt x="8" y="19"/>
                    <a:pt x="6" y="21"/>
                  </a:cubicBezTo>
                  <a:cubicBezTo>
                    <a:pt x="3" y="24"/>
                    <a:pt x="1" y="24"/>
                    <a:pt x="0" y="25"/>
                  </a:cubicBezTo>
                  <a:cubicBezTo>
                    <a:pt x="0" y="26"/>
                    <a:pt x="3" y="29"/>
                    <a:pt x="3" y="30"/>
                  </a:cubicBezTo>
                  <a:cubicBezTo>
                    <a:pt x="3" y="32"/>
                    <a:pt x="4" y="33"/>
                    <a:pt x="6" y="33"/>
                  </a:cubicBezTo>
                  <a:cubicBezTo>
                    <a:pt x="8" y="33"/>
                    <a:pt x="6" y="38"/>
                    <a:pt x="7" y="38"/>
                  </a:cubicBezTo>
                  <a:cubicBezTo>
                    <a:pt x="9" y="39"/>
                    <a:pt x="17" y="39"/>
                    <a:pt x="17" y="41"/>
                  </a:cubicBezTo>
                  <a:cubicBezTo>
                    <a:pt x="17" y="43"/>
                    <a:pt x="18" y="44"/>
                    <a:pt x="17" y="45"/>
                  </a:cubicBezTo>
                  <a:cubicBezTo>
                    <a:pt x="19" y="45"/>
                    <a:pt x="21" y="48"/>
                    <a:pt x="22" y="48"/>
                  </a:cubicBezTo>
                  <a:cubicBezTo>
                    <a:pt x="23" y="48"/>
                    <a:pt x="30" y="49"/>
                    <a:pt x="31" y="49"/>
                  </a:cubicBezTo>
                  <a:cubicBezTo>
                    <a:pt x="32" y="49"/>
                    <a:pt x="38" y="49"/>
                    <a:pt x="40" y="49"/>
                  </a:cubicBezTo>
                  <a:cubicBezTo>
                    <a:pt x="42" y="50"/>
                    <a:pt x="44" y="49"/>
                    <a:pt x="46" y="47"/>
                  </a:cubicBezTo>
                  <a:cubicBezTo>
                    <a:pt x="48" y="45"/>
                    <a:pt x="54" y="45"/>
                    <a:pt x="56" y="45"/>
                  </a:cubicBezTo>
                  <a:cubicBezTo>
                    <a:pt x="58" y="45"/>
                    <a:pt x="62" y="46"/>
                    <a:pt x="63" y="47"/>
                  </a:cubicBezTo>
                  <a:cubicBezTo>
                    <a:pt x="63" y="48"/>
                    <a:pt x="65" y="49"/>
                    <a:pt x="68" y="49"/>
                  </a:cubicBezTo>
                  <a:cubicBezTo>
                    <a:pt x="68" y="48"/>
                    <a:pt x="68" y="47"/>
                    <a:pt x="68" y="45"/>
                  </a:cubicBezTo>
                  <a:cubicBezTo>
                    <a:pt x="68" y="42"/>
                    <a:pt x="69" y="38"/>
                    <a:pt x="72" y="38"/>
                  </a:cubicBezTo>
                  <a:cubicBezTo>
                    <a:pt x="74" y="38"/>
                    <a:pt x="77" y="38"/>
                    <a:pt x="76" y="34"/>
                  </a:cubicBezTo>
                  <a:cubicBezTo>
                    <a:pt x="76" y="33"/>
                    <a:pt x="76" y="33"/>
                    <a:pt x="76" y="33"/>
                  </a:cubicBezTo>
                  <a:cubicBezTo>
                    <a:pt x="75" y="32"/>
                    <a:pt x="74" y="31"/>
                    <a:pt x="73" y="31"/>
                  </a:cubicBezTo>
                  <a:cubicBezTo>
                    <a:pt x="72" y="31"/>
                    <a:pt x="69" y="33"/>
                    <a:pt x="69" y="3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7" name="Freeform 80"/>
            <p:cNvSpPr>
              <a:spLocks/>
            </p:cNvSpPr>
            <p:nvPr/>
          </p:nvSpPr>
          <p:spPr bwMode="auto">
            <a:xfrm>
              <a:off x="6569034" y="2593331"/>
              <a:ext cx="95066" cy="119600"/>
            </a:xfrm>
            <a:custGeom>
              <a:avLst/>
              <a:gdLst>
                <a:gd name="T0" fmla="*/ 19 w 26"/>
                <a:gd name="T1" fmla="*/ 9 h 33"/>
                <a:gd name="T2" fmla="*/ 13 w 26"/>
                <a:gd name="T3" fmla="*/ 4 h 33"/>
                <a:gd name="T4" fmla="*/ 6 w 26"/>
                <a:gd name="T5" fmla="*/ 1 h 33"/>
                <a:gd name="T6" fmla="*/ 0 w 26"/>
                <a:gd name="T7" fmla="*/ 2 h 33"/>
                <a:gd name="T8" fmla="*/ 6 w 26"/>
                <a:gd name="T9" fmla="*/ 12 h 33"/>
                <a:gd name="T10" fmla="*/ 11 w 26"/>
                <a:gd name="T11" fmla="*/ 23 h 33"/>
                <a:gd name="T12" fmla="*/ 12 w 26"/>
                <a:gd name="T13" fmla="*/ 33 h 33"/>
                <a:gd name="T14" fmla="*/ 17 w 26"/>
                <a:gd name="T15" fmla="*/ 25 h 33"/>
                <a:gd name="T16" fmla="*/ 20 w 26"/>
                <a:gd name="T17" fmla="*/ 22 h 33"/>
                <a:gd name="T18" fmla="*/ 26 w 26"/>
                <a:gd name="T19" fmla="*/ 23 h 33"/>
                <a:gd name="T20" fmla="*/ 24 w 26"/>
                <a:gd name="T21" fmla="*/ 17 h 33"/>
                <a:gd name="T22" fmla="*/ 19 w 26"/>
                <a:gd name="T23"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33">
                  <a:moveTo>
                    <a:pt x="19" y="9"/>
                  </a:moveTo>
                  <a:cubicBezTo>
                    <a:pt x="18" y="6"/>
                    <a:pt x="15" y="4"/>
                    <a:pt x="13" y="4"/>
                  </a:cubicBezTo>
                  <a:cubicBezTo>
                    <a:pt x="11" y="4"/>
                    <a:pt x="8" y="0"/>
                    <a:pt x="6" y="1"/>
                  </a:cubicBezTo>
                  <a:cubicBezTo>
                    <a:pt x="5" y="1"/>
                    <a:pt x="3" y="1"/>
                    <a:pt x="0" y="2"/>
                  </a:cubicBezTo>
                  <a:cubicBezTo>
                    <a:pt x="2" y="6"/>
                    <a:pt x="5" y="10"/>
                    <a:pt x="6" y="12"/>
                  </a:cubicBezTo>
                  <a:cubicBezTo>
                    <a:pt x="8" y="14"/>
                    <a:pt x="13" y="21"/>
                    <a:pt x="11" y="23"/>
                  </a:cubicBezTo>
                  <a:cubicBezTo>
                    <a:pt x="10" y="25"/>
                    <a:pt x="10" y="31"/>
                    <a:pt x="12" y="33"/>
                  </a:cubicBezTo>
                  <a:cubicBezTo>
                    <a:pt x="14" y="31"/>
                    <a:pt x="17" y="27"/>
                    <a:pt x="17" y="25"/>
                  </a:cubicBezTo>
                  <a:cubicBezTo>
                    <a:pt x="17" y="24"/>
                    <a:pt x="17" y="21"/>
                    <a:pt x="20" y="22"/>
                  </a:cubicBezTo>
                  <a:cubicBezTo>
                    <a:pt x="23" y="22"/>
                    <a:pt x="26" y="24"/>
                    <a:pt x="26" y="23"/>
                  </a:cubicBezTo>
                  <a:cubicBezTo>
                    <a:pt x="26" y="22"/>
                    <a:pt x="25" y="18"/>
                    <a:pt x="24" y="17"/>
                  </a:cubicBezTo>
                  <a:cubicBezTo>
                    <a:pt x="23" y="16"/>
                    <a:pt x="20" y="12"/>
                    <a:pt x="19" y="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8" name="Freeform 81"/>
            <p:cNvSpPr>
              <a:spLocks/>
            </p:cNvSpPr>
            <p:nvPr/>
          </p:nvSpPr>
          <p:spPr bwMode="auto">
            <a:xfrm>
              <a:off x="6431034" y="2763532"/>
              <a:ext cx="193200" cy="105800"/>
            </a:xfrm>
            <a:custGeom>
              <a:avLst/>
              <a:gdLst>
                <a:gd name="T0" fmla="*/ 41 w 53"/>
                <a:gd name="T1" fmla="*/ 0 h 29"/>
                <a:gd name="T2" fmla="*/ 31 w 53"/>
                <a:gd name="T3" fmla="*/ 2 h 29"/>
                <a:gd name="T4" fmla="*/ 25 w 53"/>
                <a:gd name="T5" fmla="*/ 4 h 29"/>
                <a:gd name="T6" fmla="*/ 16 w 53"/>
                <a:gd name="T7" fmla="*/ 4 h 29"/>
                <a:gd name="T8" fmla="*/ 7 w 53"/>
                <a:gd name="T9" fmla="*/ 3 h 29"/>
                <a:gd name="T10" fmla="*/ 2 w 53"/>
                <a:gd name="T11" fmla="*/ 0 h 29"/>
                <a:gd name="T12" fmla="*/ 1 w 53"/>
                <a:gd name="T13" fmla="*/ 1 h 29"/>
                <a:gd name="T14" fmla="*/ 1 w 53"/>
                <a:gd name="T15" fmla="*/ 6 h 29"/>
                <a:gd name="T16" fmla="*/ 4 w 53"/>
                <a:gd name="T17" fmla="*/ 12 h 29"/>
                <a:gd name="T18" fmla="*/ 1 w 53"/>
                <a:gd name="T19" fmla="*/ 15 h 29"/>
                <a:gd name="T20" fmla="*/ 1 w 53"/>
                <a:gd name="T21" fmla="*/ 19 h 29"/>
                <a:gd name="T22" fmla="*/ 6 w 53"/>
                <a:gd name="T23" fmla="*/ 25 h 29"/>
                <a:gd name="T24" fmla="*/ 8 w 53"/>
                <a:gd name="T25" fmla="*/ 27 h 29"/>
                <a:gd name="T26" fmla="*/ 19 w 53"/>
                <a:gd name="T27" fmla="*/ 27 h 29"/>
                <a:gd name="T28" fmla="*/ 28 w 53"/>
                <a:gd name="T29" fmla="*/ 29 h 29"/>
                <a:gd name="T30" fmla="*/ 31 w 53"/>
                <a:gd name="T31" fmla="*/ 27 h 29"/>
                <a:gd name="T32" fmla="*/ 35 w 53"/>
                <a:gd name="T33" fmla="*/ 25 h 29"/>
                <a:gd name="T34" fmla="*/ 35 w 53"/>
                <a:gd name="T35" fmla="*/ 22 h 29"/>
                <a:gd name="T36" fmla="*/ 44 w 53"/>
                <a:gd name="T37" fmla="*/ 22 h 29"/>
                <a:gd name="T38" fmla="*/ 47 w 53"/>
                <a:gd name="T39" fmla="*/ 22 h 29"/>
                <a:gd name="T40" fmla="*/ 46 w 53"/>
                <a:gd name="T41" fmla="*/ 20 h 29"/>
                <a:gd name="T42" fmla="*/ 44 w 53"/>
                <a:gd name="T43" fmla="*/ 14 h 29"/>
                <a:gd name="T44" fmla="*/ 51 w 53"/>
                <a:gd name="T45" fmla="*/ 6 h 29"/>
                <a:gd name="T46" fmla="*/ 53 w 53"/>
                <a:gd name="T47" fmla="*/ 4 h 29"/>
                <a:gd name="T48" fmla="*/ 48 w 53"/>
                <a:gd name="T49" fmla="*/ 2 h 29"/>
                <a:gd name="T50" fmla="*/ 41 w 53"/>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29">
                  <a:moveTo>
                    <a:pt x="41" y="0"/>
                  </a:moveTo>
                  <a:cubicBezTo>
                    <a:pt x="39" y="0"/>
                    <a:pt x="33" y="0"/>
                    <a:pt x="31" y="2"/>
                  </a:cubicBezTo>
                  <a:cubicBezTo>
                    <a:pt x="29" y="4"/>
                    <a:pt x="27" y="5"/>
                    <a:pt x="25" y="4"/>
                  </a:cubicBezTo>
                  <a:cubicBezTo>
                    <a:pt x="23" y="4"/>
                    <a:pt x="17" y="4"/>
                    <a:pt x="16" y="4"/>
                  </a:cubicBezTo>
                  <a:cubicBezTo>
                    <a:pt x="15" y="4"/>
                    <a:pt x="8" y="3"/>
                    <a:pt x="7" y="3"/>
                  </a:cubicBezTo>
                  <a:cubicBezTo>
                    <a:pt x="6" y="3"/>
                    <a:pt x="4" y="0"/>
                    <a:pt x="2" y="0"/>
                  </a:cubicBezTo>
                  <a:cubicBezTo>
                    <a:pt x="2" y="0"/>
                    <a:pt x="2" y="0"/>
                    <a:pt x="1" y="1"/>
                  </a:cubicBezTo>
                  <a:cubicBezTo>
                    <a:pt x="0" y="2"/>
                    <a:pt x="0" y="5"/>
                    <a:pt x="1" y="6"/>
                  </a:cubicBezTo>
                  <a:cubicBezTo>
                    <a:pt x="3" y="8"/>
                    <a:pt x="6" y="12"/>
                    <a:pt x="4" y="12"/>
                  </a:cubicBezTo>
                  <a:cubicBezTo>
                    <a:pt x="2" y="12"/>
                    <a:pt x="1" y="14"/>
                    <a:pt x="1" y="15"/>
                  </a:cubicBezTo>
                  <a:cubicBezTo>
                    <a:pt x="1" y="16"/>
                    <a:pt x="1" y="19"/>
                    <a:pt x="1" y="19"/>
                  </a:cubicBezTo>
                  <a:cubicBezTo>
                    <a:pt x="2" y="20"/>
                    <a:pt x="6" y="24"/>
                    <a:pt x="6" y="25"/>
                  </a:cubicBezTo>
                  <a:cubicBezTo>
                    <a:pt x="6" y="26"/>
                    <a:pt x="8" y="26"/>
                    <a:pt x="8" y="27"/>
                  </a:cubicBezTo>
                  <a:cubicBezTo>
                    <a:pt x="11" y="27"/>
                    <a:pt x="17" y="26"/>
                    <a:pt x="19" y="27"/>
                  </a:cubicBezTo>
                  <a:cubicBezTo>
                    <a:pt x="21" y="28"/>
                    <a:pt x="28" y="29"/>
                    <a:pt x="28" y="29"/>
                  </a:cubicBezTo>
                  <a:cubicBezTo>
                    <a:pt x="30" y="29"/>
                    <a:pt x="32" y="28"/>
                    <a:pt x="31" y="27"/>
                  </a:cubicBezTo>
                  <a:cubicBezTo>
                    <a:pt x="31" y="26"/>
                    <a:pt x="33" y="25"/>
                    <a:pt x="35" y="25"/>
                  </a:cubicBezTo>
                  <a:cubicBezTo>
                    <a:pt x="35" y="24"/>
                    <a:pt x="35" y="23"/>
                    <a:pt x="35" y="22"/>
                  </a:cubicBezTo>
                  <a:cubicBezTo>
                    <a:pt x="36" y="22"/>
                    <a:pt x="41" y="21"/>
                    <a:pt x="44" y="22"/>
                  </a:cubicBezTo>
                  <a:cubicBezTo>
                    <a:pt x="45" y="23"/>
                    <a:pt x="46" y="23"/>
                    <a:pt x="47" y="22"/>
                  </a:cubicBezTo>
                  <a:cubicBezTo>
                    <a:pt x="47" y="21"/>
                    <a:pt x="46" y="20"/>
                    <a:pt x="46" y="20"/>
                  </a:cubicBezTo>
                  <a:cubicBezTo>
                    <a:pt x="45" y="20"/>
                    <a:pt x="42" y="14"/>
                    <a:pt x="44" y="14"/>
                  </a:cubicBezTo>
                  <a:cubicBezTo>
                    <a:pt x="46" y="13"/>
                    <a:pt x="48" y="7"/>
                    <a:pt x="51" y="6"/>
                  </a:cubicBezTo>
                  <a:cubicBezTo>
                    <a:pt x="52" y="6"/>
                    <a:pt x="52" y="5"/>
                    <a:pt x="53" y="4"/>
                  </a:cubicBezTo>
                  <a:cubicBezTo>
                    <a:pt x="50" y="4"/>
                    <a:pt x="48" y="3"/>
                    <a:pt x="48" y="2"/>
                  </a:cubicBezTo>
                  <a:cubicBezTo>
                    <a:pt x="47" y="1"/>
                    <a:pt x="43" y="0"/>
                    <a:pt x="41" y="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99" name="Freeform 82"/>
            <p:cNvSpPr>
              <a:spLocks/>
            </p:cNvSpPr>
            <p:nvPr/>
          </p:nvSpPr>
          <p:spPr bwMode="auto">
            <a:xfrm>
              <a:off x="6377368" y="2829465"/>
              <a:ext cx="82800" cy="58266"/>
            </a:xfrm>
            <a:custGeom>
              <a:avLst/>
              <a:gdLst>
                <a:gd name="T0" fmla="*/ 5 w 23"/>
                <a:gd name="T1" fmla="*/ 16 h 16"/>
                <a:gd name="T2" fmla="*/ 5 w 23"/>
                <a:gd name="T3" fmla="*/ 16 h 16"/>
                <a:gd name="T4" fmla="*/ 5 w 23"/>
                <a:gd name="T5" fmla="*/ 16 h 16"/>
                <a:gd name="T6" fmla="*/ 5 w 23"/>
                <a:gd name="T7" fmla="*/ 16 h 16"/>
                <a:gd name="T8" fmla="*/ 6 w 23"/>
                <a:gd name="T9" fmla="*/ 16 h 16"/>
                <a:gd name="T10" fmla="*/ 6 w 23"/>
                <a:gd name="T11" fmla="*/ 16 h 16"/>
                <a:gd name="T12" fmla="*/ 9 w 23"/>
                <a:gd name="T13" fmla="*/ 16 h 16"/>
                <a:gd name="T14" fmla="*/ 9 w 23"/>
                <a:gd name="T15" fmla="*/ 16 h 16"/>
                <a:gd name="T16" fmla="*/ 10 w 23"/>
                <a:gd name="T17" fmla="*/ 16 h 16"/>
                <a:gd name="T18" fmla="*/ 10 w 23"/>
                <a:gd name="T19" fmla="*/ 16 h 16"/>
                <a:gd name="T20" fmla="*/ 11 w 23"/>
                <a:gd name="T21" fmla="*/ 15 h 16"/>
                <a:gd name="T22" fmla="*/ 15 w 23"/>
                <a:gd name="T23" fmla="*/ 13 h 16"/>
                <a:gd name="T24" fmla="*/ 22 w 23"/>
                <a:gd name="T25" fmla="*/ 9 h 16"/>
                <a:gd name="T26" fmla="*/ 23 w 23"/>
                <a:gd name="T27" fmla="*/ 9 h 16"/>
                <a:gd name="T28" fmla="*/ 21 w 23"/>
                <a:gd name="T29" fmla="*/ 7 h 16"/>
                <a:gd name="T30" fmla="*/ 16 w 23"/>
                <a:gd name="T31" fmla="*/ 1 h 16"/>
                <a:gd name="T32" fmla="*/ 16 w 23"/>
                <a:gd name="T33" fmla="*/ 1 h 16"/>
                <a:gd name="T34" fmla="*/ 16 w 23"/>
                <a:gd name="T35" fmla="*/ 1 h 16"/>
                <a:gd name="T36" fmla="*/ 16 w 23"/>
                <a:gd name="T37" fmla="*/ 0 h 16"/>
                <a:gd name="T38" fmla="*/ 2 w 23"/>
                <a:gd name="T39" fmla="*/ 2 h 16"/>
                <a:gd name="T40" fmla="*/ 1 w 23"/>
                <a:gd name="T41" fmla="*/ 2 h 16"/>
                <a:gd name="T42" fmla="*/ 0 w 23"/>
                <a:gd name="T43" fmla="*/ 11 h 16"/>
                <a:gd name="T44" fmla="*/ 5 w 23"/>
                <a:gd name="T4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16">
                  <a:moveTo>
                    <a:pt x="5" y="16"/>
                  </a:moveTo>
                  <a:cubicBezTo>
                    <a:pt x="5" y="16"/>
                    <a:pt x="5" y="16"/>
                    <a:pt x="5" y="16"/>
                  </a:cubicBezTo>
                  <a:cubicBezTo>
                    <a:pt x="5" y="16"/>
                    <a:pt x="5" y="16"/>
                    <a:pt x="5" y="16"/>
                  </a:cubicBezTo>
                  <a:cubicBezTo>
                    <a:pt x="5" y="16"/>
                    <a:pt x="5" y="16"/>
                    <a:pt x="5" y="16"/>
                  </a:cubicBezTo>
                  <a:cubicBezTo>
                    <a:pt x="6" y="16"/>
                    <a:pt x="6" y="16"/>
                    <a:pt x="6" y="16"/>
                  </a:cubicBezTo>
                  <a:cubicBezTo>
                    <a:pt x="6" y="16"/>
                    <a:pt x="6" y="16"/>
                    <a:pt x="6" y="16"/>
                  </a:cubicBezTo>
                  <a:cubicBezTo>
                    <a:pt x="7" y="16"/>
                    <a:pt x="8" y="16"/>
                    <a:pt x="9" y="16"/>
                  </a:cubicBezTo>
                  <a:cubicBezTo>
                    <a:pt x="9" y="16"/>
                    <a:pt x="9" y="16"/>
                    <a:pt x="9" y="16"/>
                  </a:cubicBezTo>
                  <a:cubicBezTo>
                    <a:pt x="9" y="16"/>
                    <a:pt x="9" y="16"/>
                    <a:pt x="10" y="16"/>
                  </a:cubicBezTo>
                  <a:cubicBezTo>
                    <a:pt x="10" y="16"/>
                    <a:pt x="10" y="16"/>
                    <a:pt x="10" y="16"/>
                  </a:cubicBezTo>
                  <a:cubicBezTo>
                    <a:pt x="10" y="16"/>
                    <a:pt x="10" y="16"/>
                    <a:pt x="11" y="15"/>
                  </a:cubicBezTo>
                  <a:cubicBezTo>
                    <a:pt x="13" y="15"/>
                    <a:pt x="13" y="13"/>
                    <a:pt x="15" y="13"/>
                  </a:cubicBezTo>
                  <a:cubicBezTo>
                    <a:pt x="16" y="14"/>
                    <a:pt x="22" y="11"/>
                    <a:pt x="22" y="9"/>
                  </a:cubicBezTo>
                  <a:cubicBezTo>
                    <a:pt x="23" y="9"/>
                    <a:pt x="23" y="9"/>
                    <a:pt x="23" y="9"/>
                  </a:cubicBezTo>
                  <a:cubicBezTo>
                    <a:pt x="23" y="8"/>
                    <a:pt x="21" y="8"/>
                    <a:pt x="21" y="7"/>
                  </a:cubicBezTo>
                  <a:cubicBezTo>
                    <a:pt x="21" y="6"/>
                    <a:pt x="17" y="2"/>
                    <a:pt x="16" y="1"/>
                  </a:cubicBezTo>
                  <a:cubicBezTo>
                    <a:pt x="16" y="1"/>
                    <a:pt x="16" y="1"/>
                    <a:pt x="16" y="1"/>
                  </a:cubicBezTo>
                  <a:cubicBezTo>
                    <a:pt x="16" y="1"/>
                    <a:pt x="16" y="1"/>
                    <a:pt x="16" y="1"/>
                  </a:cubicBezTo>
                  <a:cubicBezTo>
                    <a:pt x="16" y="0"/>
                    <a:pt x="16" y="0"/>
                    <a:pt x="16" y="0"/>
                  </a:cubicBezTo>
                  <a:cubicBezTo>
                    <a:pt x="10" y="1"/>
                    <a:pt x="2" y="2"/>
                    <a:pt x="2" y="2"/>
                  </a:cubicBezTo>
                  <a:cubicBezTo>
                    <a:pt x="2" y="2"/>
                    <a:pt x="1" y="2"/>
                    <a:pt x="1" y="2"/>
                  </a:cubicBezTo>
                  <a:cubicBezTo>
                    <a:pt x="0" y="5"/>
                    <a:pt x="0" y="9"/>
                    <a:pt x="0" y="11"/>
                  </a:cubicBezTo>
                  <a:cubicBezTo>
                    <a:pt x="1" y="13"/>
                    <a:pt x="3" y="14"/>
                    <a:pt x="5" y="16"/>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0" name="Freeform 83"/>
            <p:cNvSpPr>
              <a:spLocks/>
            </p:cNvSpPr>
            <p:nvPr/>
          </p:nvSpPr>
          <p:spPr bwMode="auto">
            <a:xfrm>
              <a:off x="6431033" y="2436931"/>
              <a:ext cx="544334" cy="315868"/>
            </a:xfrm>
            <a:custGeom>
              <a:avLst/>
              <a:gdLst>
                <a:gd name="T0" fmla="*/ 140 w 150"/>
                <a:gd name="T1" fmla="*/ 50 h 87"/>
                <a:gd name="T2" fmla="*/ 148 w 150"/>
                <a:gd name="T3" fmla="*/ 45 h 87"/>
                <a:gd name="T4" fmla="*/ 149 w 150"/>
                <a:gd name="T5" fmla="*/ 40 h 87"/>
                <a:gd name="T6" fmla="*/ 150 w 150"/>
                <a:gd name="T7" fmla="*/ 34 h 87"/>
                <a:gd name="T8" fmla="*/ 138 w 150"/>
                <a:gd name="T9" fmla="*/ 29 h 87"/>
                <a:gd name="T10" fmla="*/ 127 w 150"/>
                <a:gd name="T11" fmla="*/ 23 h 87"/>
                <a:gd name="T12" fmla="*/ 118 w 150"/>
                <a:gd name="T13" fmla="*/ 24 h 87"/>
                <a:gd name="T14" fmla="*/ 111 w 150"/>
                <a:gd name="T15" fmla="*/ 21 h 87"/>
                <a:gd name="T16" fmla="*/ 101 w 150"/>
                <a:gd name="T17" fmla="*/ 13 h 87"/>
                <a:gd name="T18" fmla="*/ 98 w 150"/>
                <a:gd name="T19" fmla="*/ 2 h 87"/>
                <a:gd name="T20" fmla="*/ 85 w 150"/>
                <a:gd name="T21" fmla="*/ 1 h 87"/>
                <a:gd name="T22" fmla="*/ 79 w 150"/>
                <a:gd name="T23" fmla="*/ 2 h 87"/>
                <a:gd name="T24" fmla="*/ 69 w 150"/>
                <a:gd name="T25" fmla="*/ 9 h 87"/>
                <a:gd name="T26" fmla="*/ 59 w 150"/>
                <a:gd name="T27" fmla="*/ 11 h 87"/>
                <a:gd name="T28" fmla="*/ 49 w 150"/>
                <a:gd name="T29" fmla="*/ 9 h 87"/>
                <a:gd name="T30" fmla="*/ 35 w 150"/>
                <a:gd name="T31" fmla="*/ 7 h 87"/>
                <a:gd name="T32" fmla="*/ 15 w 150"/>
                <a:gd name="T33" fmla="*/ 8 h 87"/>
                <a:gd name="T34" fmla="*/ 11 w 150"/>
                <a:gd name="T35" fmla="*/ 12 h 87"/>
                <a:gd name="T36" fmla="*/ 11 w 150"/>
                <a:gd name="T37" fmla="*/ 23 h 87"/>
                <a:gd name="T38" fmla="*/ 3 w 150"/>
                <a:gd name="T39" fmla="*/ 37 h 87"/>
                <a:gd name="T40" fmla="*/ 3 w 150"/>
                <a:gd name="T41" fmla="*/ 47 h 87"/>
                <a:gd name="T42" fmla="*/ 8 w 150"/>
                <a:gd name="T43" fmla="*/ 48 h 87"/>
                <a:gd name="T44" fmla="*/ 21 w 150"/>
                <a:gd name="T45" fmla="*/ 51 h 87"/>
                <a:gd name="T46" fmla="*/ 29 w 150"/>
                <a:gd name="T47" fmla="*/ 50 h 87"/>
                <a:gd name="T48" fmla="*/ 44 w 150"/>
                <a:gd name="T49" fmla="*/ 44 h 87"/>
                <a:gd name="T50" fmla="*/ 57 w 150"/>
                <a:gd name="T51" fmla="*/ 52 h 87"/>
                <a:gd name="T52" fmla="*/ 64 w 150"/>
                <a:gd name="T53" fmla="*/ 66 h 87"/>
                <a:gd name="T54" fmla="*/ 55 w 150"/>
                <a:gd name="T55" fmla="*/ 68 h 87"/>
                <a:gd name="T56" fmla="*/ 54 w 150"/>
                <a:gd name="T57" fmla="*/ 78 h 87"/>
                <a:gd name="T58" fmla="*/ 61 w 150"/>
                <a:gd name="T59" fmla="*/ 78 h 87"/>
                <a:gd name="T60" fmla="*/ 72 w 150"/>
                <a:gd name="T61" fmla="*/ 63 h 87"/>
                <a:gd name="T62" fmla="*/ 83 w 150"/>
                <a:gd name="T63" fmla="*/ 68 h 87"/>
                <a:gd name="T64" fmla="*/ 85 w 150"/>
                <a:gd name="T65" fmla="*/ 76 h 87"/>
                <a:gd name="T66" fmla="*/ 94 w 150"/>
                <a:gd name="T67" fmla="*/ 86 h 87"/>
                <a:gd name="T68" fmla="*/ 109 w 150"/>
                <a:gd name="T69" fmla="*/ 81 h 87"/>
                <a:gd name="T70" fmla="*/ 112 w 150"/>
                <a:gd name="T71" fmla="*/ 77 h 87"/>
                <a:gd name="T72" fmla="*/ 115 w 150"/>
                <a:gd name="T73" fmla="*/ 64 h 87"/>
                <a:gd name="T74" fmla="*/ 133 w 150"/>
                <a:gd name="T75"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0" h="87">
                  <a:moveTo>
                    <a:pt x="133" y="54"/>
                  </a:moveTo>
                  <a:cubicBezTo>
                    <a:pt x="134" y="54"/>
                    <a:pt x="138" y="50"/>
                    <a:pt x="140" y="50"/>
                  </a:cubicBezTo>
                  <a:cubicBezTo>
                    <a:pt x="141" y="50"/>
                    <a:pt x="147" y="51"/>
                    <a:pt x="147" y="50"/>
                  </a:cubicBezTo>
                  <a:cubicBezTo>
                    <a:pt x="147" y="49"/>
                    <a:pt x="148" y="46"/>
                    <a:pt x="148" y="45"/>
                  </a:cubicBezTo>
                  <a:cubicBezTo>
                    <a:pt x="148" y="44"/>
                    <a:pt x="146" y="43"/>
                    <a:pt x="146" y="42"/>
                  </a:cubicBezTo>
                  <a:cubicBezTo>
                    <a:pt x="147" y="41"/>
                    <a:pt x="149" y="41"/>
                    <a:pt x="149" y="40"/>
                  </a:cubicBezTo>
                  <a:cubicBezTo>
                    <a:pt x="149" y="39"/>
                    <a:pt x="147" y="38"/>
                    <a:pt x="147" y="37"/>
                  </a:cubicBezTo>
                  <a:cubicBezTo>
                    <a:pt x="147" y="37"/>
                    <a:pt x="150" y="35"/>
                    <a:pt x="150" y="34"/>
                  </a:cubicBezTo>
                  <a:cubicBezTo>
                    <a:pt x="149" y="32"/>
                    <a:pt x="147" y="32"/>
                    <a:pt x="145" y="31"/>
                  </a:cubicBezTo>
                  <a:cubicBezTo>
                    <a:pt x="142" y="30"/>
                    <a:pt x="140" y="30"/>
                    <a:pt x="138" y="29"/>
                  </a:cubicBezTo>
                  <a:cubicBezTo>
                    <a:pt x="135" y="28"/>
                    <a:pt x="131" y="29"/>
                    <a:pt x="131" y="28"/>
                  </a:cubicBezTo>
                  <a:cubicBezTo>
                    <a:pt x="131" y="27"/>
                    <a:pt x="128" y="25"/>
                    <a:pt x="127" y="23"/>
                  </a:cubicBezTo>
                  <a:cubicBezTo>
                    <a:pt x="126" y="22"/>
                    <a:pt x="124" y="23"/>
                    <a:pt x="122" y="24"/>
                  </a:cubicBezTo>
                  <a:cubicBezTo>
                    <a:pt x="121" y="25"/>
                    <a:pt x="119" y="25"/>
                    <a:pt x="118" y="24"/>
                  </a:cubicBezTo>
                  <a:cubicBezTo>
                    <a:pt x="116" y="23"/>
                    <a:pt x="115" y="22"/>
                    <a:pt x="114" y="22"/>
                  </a:cubicBezTo>
                  <a:cubicBezTo>
                    <a:pt x="113" y="23"/>
                    <a:pt x="110" y="22"/>
                    <a:pt x="111" y="21"/>
                  </a:cubicBezTo>
                  <a:cubicBezTo>
                    <a:pt x="111" y="19"/>
                    <a:pt x="108" y="15"/>
                    <a:pt x="107" y="14"/>
                  </a:cubicBezTo>
                  <a:cubicBezTo>
                    <a:pt x="106" y="14"/>
                    <a:pt x="102" y="14"/>
                    <a:pt x="101" y="13"/>
                  </a:cubicBezTo>
                  <a:cubicBezTo>
                    <a:pt x="100" y="11"/>
                    <a:pt x="98" y="9"/>
                    <a:pt x="99" y="8"/>
                  </a:cubicBezTo>
                  <a:cubicBezTo>
                    <a:pt x="100" y="7"/>
                    <a:pt x="99" y="3"/>
                    <a:pt x="98" y="2"/>
                  </a:cubicBezTo>
                  <a:cubicBezTo>
                    <a:pt x="97" y="0"/>
                    <a:pt x="92" y="0"/>
                    <a:pt x="91" y="1"/>
                  </a:cubicBezTo>
                  <a:cubicBezTo>
                    <a:pt x="90" y="1"/>
                    <a:pt x="87" y="0"/>
                    <a:pt x="85" y="1"/>
                  </a:cubicBezTo>
                  <a:cubicBezTo>
                    <a:pt x="84" y="2"/>
                    <a:pt x="83" y="3"/>
                    <a:pt x="81" y="3"/>
                  </a:cubicBezTo>
                  <a:cubicBezTo>
                    <a:pt x="80" y="3"/>
                    <a:pt x="80" y="3"/>
                    <a:pt x="79" y="2"/>
                  </a:cubicBezTo>
                  <a:cubicBezTo>
                    <a:pt x="77" y="3"/>
                    <a:pt x="74" y="3"/>
                    <a:pt x="74" y="3"/>
                  </a:cubicBezTo>
                  <a:cubicBezTo>
                    <a:pt x="74" y="3"/>
                    <a:pt x="69" y="7"/>
                    <a:pt x="69" y="9"/>
                  </a:cubicBezTo>
                  <a:cubicBezTo>
                    <a:pt x="69" y="10"/>
                    <a:pt x="68" y="13"/>
                    <a:pt x="67" y="11"/>
                  </a:cubicBezTo>
                  <a:cubicBezTo>
                    <a:pt x="66" y="10"/>
                    <a:pt x="61" y="10"/>
                    <a:pt x="59" y="11"/>
                  </a:cubicBezTo>
                  <a:cubicBezTo>
                    <a:pt x="58" y="12"/>
                    <a:pt x="56" y="8"/>
                    <a:pt x="54" y="9"/>
                  </a:cubicBezTo>
                  <a:cubicBezTo>
                    <a:pt x="52" y="10"/>
                    <a:pt x="49" y="7"/>
                    <a:pt x="49" y="9"/>
                  </a:cubicBezTo>
                  <a:cubicBezTo>
                    <a:pt x="48" y="10"/>
                    <a:pt x="45" y="9"/>
                    <a:pt x="43" y="8"/>
                  </a:cubicBezTo>
                  <a:cubicBezTo>
                    <a:pt x="41" y="7"/>
                    <a:pt x="37" y="8"/>
                    <a:pt x="35" y="7"/>
                  </a:cubicBezTo>
                  <a:cubicBezTo>
                    <a:pt x="34" y="5"/>
                    <a:pt x="24" y="5"/>
                    <a:pt x="21" y="5"/>
                  </a:cubicBezTo>
                  <a:cubicBezTo>
                    <a:pt x="17" y="5"/>
                    <a:pt x="17" y="7"/>
                    <a:pt x="15" y="8"/>
                  </a:cubicBezTo>
                  <a:cubicBezTo>
                    <a:pt x="14" y="10"/>
                    <a:pt x="12" y="9"/>
                    <a:pt x="11" y="9"/>
                  </a:cubicBezTo>
                  <a:cubicBezTo>
                    <a:pt x="11" y="10"/>
                    <a:pt x="11" y="12"/>
                    <a:pt x="11" y="12"/>
                  </a:cubicBezTo>
                  <a:cubicBezTo>
                    <a:pt x="12" y="13"/>
                    <a:pt x="16" y="19"/>
                    <a:pt x="15" y="20"/>
                  </a:cubicBezTo>
                  <a:cubicBezTo>
                    <a:pt x="14" y="22"/>
                    <a:pt x="12" y="22"/>
                    <a:pt x="11" y="23"/>
                  </a:cubicBezTo>
                  <a:cubicBezTo>
                    <a:pt x="10" y="25"/>
                    <a:pt x="3" y="30"/>
                    <a:pt x="3" y="31"/>
                  </a:cubicBezTo>
                  <a:cubicBezTo>
                    <a:pt x="3" y="32"/>
                    <a:pt x="4" y="36"/>
                    <a:pt x="3" y="37"/>
                  </a:cubicBezTo>
                  <a:cubicBezTo>
                    <a:pt x="2" y="38"/>
                    <a:pt x="0" y="42"/>
                    <a:pt x="0" y="43"/>
                  </a:cubicBezTo>
                  <a:cubicBezTo>
                    <a:pt x="0" y="45"/>
                    <a:pt x="2" y="47"/>
                    <a:pt x="3" y="47"/>
                  </a:cubicBezTo>
                  <a:cubicBezTo>
                    <a:pt x="4" y="48"/>
                    <a:pt x="4" y="48"/>
                    <a:pt x="5" y="48"/>
                  </a:cubicBezTo>
                  <a:cubicBezTo>
                    <a:pt x="6" y="48"/>
                    <a:pt x="7" y="48"/>
                    <a:pt x="8" y="48"/>
                  </a:cubicBezTo>
                  <a:cubicBezTo>
                    <a:pt x="9" y="48"/>
                    <a:pt x="15" y="50"/>
                    <a:pt x="16" y="50"/>
                  </a:cubicBezTo>
                  <a:cubicBezTo>
                    <a:pt x="18" y="50"/>
                    <a:pt x="21" y="50"/>
                    <a:pt x="21" y="51"/>
                  </a:cubicBezTo>
                  <a:cubicBezTo>
                    <a:pt x="22" y="52"/>
                    <a:pt x="24" y="51"/>
                    <a:pt x="25" y="50"/>
                  </a:cubicBezTo>
                  <a:cubicBezTo>
                    <a:pt x="26" y="49"/>
                    <a:pt x="28" y="50"/>
                    <a:pt x="29" y="50"/>
                  </a:cubicBezTo>
                  <a:cubicBezTo>
                    <a:pt x="31" y="50"/>
                    <a:pt x="33" y="48"/>
                    <a:pt x="34" y="47"/>
                  </a:cubicBezTo>
                  <a:cubicBezTo>
                    <a:pt x="35" y="46"/>
                    <a:pt x="42" y="44"/>
                    <a:pt x="44" y="44"/>
                  </a:cubicBezTo>
                  <a:cubicBezTo>
                    <a:pt x="46" y="43"/>
                    <a:pt x="49" y="47"/>
                    <a:pt x="51" y="47"/>
                  </a:cubicBezTo>
                  <a:cubicBezTo>
                    <a:pt x="53" y="47"/>
                    <a:pt x="56" y="49"/>
                    <a:pt x="57" y="52"/>
                  </a:cubicBezTo>
                  <a:cubicBezTo>
                    <a:pt x="58" y="55"/>
                    <a:pt x="61" y="59"/>
                    <a:pt x="62" y="60"/>
                  </a:cubicBezTo>
                  <a:cubicBezTo>
                    <a:pt x="63" y="61"/>
                    <a:pt x="64" y="65"/>
                    <a:pt x="64" y="66"/>
                  </a:cubicBezTo>
                  <a:cubicBezTo>
                    <a:pt x="64" y="67"/>
                    <a:pt x="61" y="65"/>
                    <a:pt x="58" y="65"/>
                  </a:cubicBezTo>
                  <a:cubicBezTo>
                    <a:pt x="55" y="64"/>
                    <a:pt x="55" y="67"/>
                    <a:pt x="55" y="68"/>
                  </a:cubicBezTo>
                  <a:cubicBezTo>
                    <a:pt x="55" y="70"/>
                    <a:pt x="51" y="75"/>
                    <a:pt x="50" y="76"/>
                  </a:cubicBezTo>
                  <a:cubicBezTo>
                    <a:pt x="50" y="77"/>
                    <a:pt x="52" y="78"/>
                    <a:pt x="54" y="78"/>
                  </a:cubicBezTo>
                  <a:cubicBezTo>
                    <a:pt x="54" y="78"/>
                    <a:pt x="57" y="76"/>
                    <a:pt x="58" y="76"/>
                  </a:cubicBezTo>
                  <a:cubicBezTo>
                    <a:pt x="59" y="76"/>
                    <a:pt x="60" y="77"/>
                    <a:pt x="61" y="78"/>
                  </a:cubicBezTo>
                  <a:cubicBezTo>
                    <a:pt x="61" y="74"/>
                    <a:pt x="62" y="75"/>
                    <a:pt x="65" y="72"/>
                  </a:cubicBezTo>
                  <a:cubicBezTo>
                    <a:pt x="69" y="69"/>
                    <a:pt x="69" y="64"/>
                    <a:pt x="72" y="63"/>
                  </a:cubicBezTo>
                  <a:cubicBezTo>
                    <a:pt x="76" y="63"/>
                    <a:pt x="77" y="61"/>
                    <a:pt x="82" y="62"/>
                  </a:cubicBezTo>
                  <a:cubicBezTo>
                    <a:pt x="86" y="63"/>
                    <a:pt x="79" y="66"/>
                    <a:pt x="83" y="68"/>
                  </a:cubicBezTo>
                  <a:cubicBezTo>
                    <a:pt x="86" y="69"/>
                    <a:pt x="96" y="67"/>
                    <a:pt x="96" y="70"/>
                  </a:cubicBezTo>
                  <a:cubicBezTo>
                    <a:pt x="97" y="72"/>
                    <a:pt x="85" y="75"/>
                    <a:pt x="85" y="76"/>
                  </a:cubicBezTo>
                  <a:cubicBezTo>
                    <a:pt x="85" y="77"/>
                    <a:pt x="91" y="78"/>
                    <a:pt x="94" y="80"/>
                  </a:cubicBezTo>
                  <a:cubicBezTo>
                    <a:pt x="96" y="81"/>
                    <a:pt x="93" y="85"/>
                    <a:pt x="94" y="86"/>
                  </a:cubicBezTo>
                  <a:cubicBezTo>
                    <a:pt x="95" y="87"/>
                    <a:pt x="98" y="86"/>
                    <a:pt x="101" y="84"/>
                  </a:cubicBezTo>
                  <a:cubicBezTo>
                    <a:pt x="103" y="83"/>
                    <a:pt x="106" y="83"/>
                    <a:pt x="109" y="81"/>
                  </a:cubicBezTo>
                  <a:cubicBezTo>
                    <a:pt x="112" y="79"/>
                    <a:pt x="119" y="81"/>
                    <a:pt x="120" y="79"/>
                  </a:cubicBezTo>
                  <a:cubicBezTo>
                    <a:pt x="121" y="78"/>
                    <a:pt x="118" y="77"/>
                    <a:pt x="112" y="77"/>
                  </a:cubicBezTo>
                  <a:cubicBezTo>
                    <a:pt x="105" y="78"/>
                    <a:pt x="105" y="72"/>
                    <a:pt x="105" y="70"/>
                  </a:cubicBezTo>
                  <a:cubicBezTo>
                    <a:pt x="105" y="69"/>
                    <a:pt x="112" y="64"/>
                    <a:pt x="115" y="64"/>
                  </a:cubicBezTo>
                  <a:cubicBezTo>
                    <a:pt x="119" y="63"/>
                    <a:pt x="122" y="62"/>
                    <a:pt x="126" y="60"/>
                  </a:cubicBezTo>
                  <a:cubicBezTo>
                    <a:pt x="128" y="60"/>
                    <a:pt x="130" y="59"/>
                    <a:pt x="133" y="58"/>
                  </a:cubicBezTo>
                  <a:cubicBezTo>
                    <a:pt x="133" y="57"/>
                    <a:pt x="132" y="55"/>
                    <a:pt x="133" y="5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1" name="Freeform 84"/>
            <p:cNvSpPr>
              <a:spLocks/>
            </p:cNvSpPr>
            <p:nvPr/>
          </p:nvSpPr>
          <p:spPr bwMode="auto">
            <a:xfrm>
              <a:off x="6460168" y="2277464"/>
              <a:ext cx="286734" cy="207000"/>
            </a:xfrm>
            <a:custGeom>
              <a:avLst/>
              <a:gdLst>
                <a:gd name="T0" fmla="*/ 74 w 79"/>
                <a:gd name="T1" fmla="*/ 27 h 57"/>
                <a:gd name="T2" fmla="*/ 69 w 79"/>
                <a:gd name="T3" fmla="*/ 23 h 57"/>
                <a:gd name="T4" fmla="*/ 65 w 79"/>
                <a:gd name="T5" fmla="*/ 18 h 57"/>
                <a:gd name="T6" fmla="*/ 64 w 79"/>
                <a:gd name="T7" fmla="*/ 12 h 57"/>
                <a:gd name="T8" fmla="*/ 64 w 79"/>
                <a:gd name="T9" fmla="*/ 6 h 57"/>
                <a:gd name="T10" fmla="*/ 56 w 79"/>
                <a:gd name="T11" fmla="*/ 4 h 57"/>
                <a:gd name="T12" fmla="*/ 51 w 79"/>
                <a:gd name="T13" fmla="*/ 4 h 57"/>
                <a:gd name="T14" fmla="*/ 47 w 79"/>
                <a:gd name="T15" fmla="*/ 2 h 57"/>
                <a:gd name="T16" fmla="*/ 43 w 79"/>
                <a:gd name="T17" fmla="*/ 0 h 57"/>
                <a:gd name="T18" fmla="*/ 42 w 79"/>
                <a:gd name="T19" fmla="*/ 0 h 57"/>
                <a:gd name="T20" fmla="*/ 40 w 79"/>
                <a:gd name="T21" fmla="*/ 1 h 57"/>
                <a:gd name="T22" fmla="*/ 36 w 79"/>
                <a:gd name="T23" fmla="*/ 4 h 57"/>
                <a:gd name="T24" fmla="*/ 31 w 79"/>
                <a:gd name="T25" fmla="*/ 4 h 57"/>
                <a:gd name="T26" fmla="*/ 28 w 79"/>
                <a:gd name="T27" fmla="*/ 9 h 57"/>
                <a:gd name="T28" fmla="*/ 27 w 79"/>
                <a:gd name="T29" fmla="*/ 12 h 57"/>
                <a:gd name="T30" fmla="*/ 25 w 79"/>
                <a:gd name="T31" fmla="*/ 14 h 57"/>
                <a:gd name="T32" fmla="*/ 20 w 79"/>
                <a:gd name="T33" fmla="*/ 18 h 57"/>
                <a:gd name="T34" fmla="*/ 19 w 79"/>
                <a:gd name="T35" fmla="*/ 22 h 57"/>
                <a:gd name="T36" fmla="*/ 14 w 79"/>
                <a:gd name="T37" fmla="*/ 24 h 57"/>
                <a:gd name="T38" fmla="*/ 9 w 79"/>
                <a:gd name="T39" fmla="*/ 26 h 57"/>
                <a:gd name="T40" fmla="*/ 3 w 79"/>
                <a:gd name="T41" fmla="*/ 26 h 57"/>
                <a:gd name="T42" fmla="*/ 3 w 79"/>
                <a:gd name="T43" fmla="*/ 26 h 57"/>
                <a:gd name="T44" fmla="*/ 4 w 79"/>
                <a:gd name="T45" fmla="*/ 33 h 57"/>
                <a:gd name="T46" fmla="*/ 5 w 79"/>
                <a:gd name="T47" fmla="*/ 40 h 57"/>
                <a:gd name="T48" fmla="*/ 0 w 79"/>
                <a:gd name="T49" fmla="*/ 44 h 57"/>
                <a:gd name="T50" fmla="*/ 3 w 79"/>
                <a:gd name="T51" fmla="*/ 49 h 57"/>
                <a:gd name="T52" fmla="*/ 3 w 79"/>
                <a:gd name="T53" fmla="*/ 53 h 57"/>
                <a:gd name="T54" fmla="*/ 7 w 79"/>
                <a:gd name="T55" fmla="*/ 52 h 57"/>
                <a:gd name="T56" fmla="*/ 13 w 79"/>
                <a:gd name="T57" fmla="*/ 49 h 57"/>
                <a:gd name="T58" fmla="*/ 27 w 79"/>
                <a:gd name="T59" fmla="*/ 51 h 57"/>
                <a:gd name="T60" fmla="*/ 35 w 79"/>
                <a:gd name="T61" fmla="*/ 52 h 57"/>
                <a:gd name="T62" fmla="*/ 41 w 79"/>
                <a:gd name="T63" fmla="*/ 53 h 57"/>
                <a:gd name="T64" fmla="*/ 46 w 79"/>
                <a:gd name="T65" fmla="*/ 53 h 57"/>
                <a:gd name="T66" fmla="*/ 51 w 79"/>
                <a:gd name="T67" fmla="*/ 55 h 57"/>
                <a:gd name="T68" fmla="*/ 59 w 79"/>
                <a:gd name="T69" fmla="*/ 55 h 57"/>
                <a:gd name="T70" fmla="*/ 61 w 79"/>
                <a:gd name="T71" fmla="*/ 53 h 57"/>
                <a:gd name="T72" fmla="*/ 66 w 79"/>
                <a:gd name="T73" fmla="*/ 47 h 57"/>
                <a:gd name="T74" fmla="*/ 71 w 79"/>
                <a:gd name="T75" fmla="*/ 46 h 57"/>
                <a:gd name="T76" fmla="*/ 70 w 79"/>
                <a:gd name="T77" fmla="*/ 43 h 57"/>
                <a:gd name="T78" fmla="*/ 69 w 79"/>
                <a:gd name="T79" fmla="*/ 35 h 57"/>
                <a:gd name="T80" fmla="*/ 74 w 79"/>
                <a:gd name="T81" fmla="*/ 36 h 57"/>
                <a:gd name="T82" fmla="*/ 79 w 79"/>
                <a:gd name="T83" fmla="*/ 32 h 57"/>
                <a:gd name="T84" fmla="*/ 74 w 79"/>
                <a:gd name="T85"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7">
                  <a:moveTo>
                    <a:pt x="74" y="27"/>
                  </a:moveTo>
                  <a:cubicBezTo>
                    <a:pt x="73" y="27"/>
                    <a:pt x="72" y="24"/>
                    <a:pt x="69" y="23"/>
                  </a:cubicBezTo>
                  <a:cubicBezTo>
                    <a:pt x="67" y="22"/>
                    <a:pt x="67" y="19"/>
                    <a:pt x="65" y="18"/>
                  </a:cubicBezTo>
                  <a:cubicBezTo>
                    <a:pt x="63" y="16"/>
                    <a:pt x="65" y="14"/>
                    <a:pt x="64" y="12"/>
                  </a:cubicBezTo>
                  <a:cubicBezTo>
                    <a:pt x="64" y="10"/>
                    <a:pt x="65" y="6"/>
                    <a:pt x="64" y="6"/>
                  </a:cubicBezTo>
                  <a:cubicBezTo>
                    <a:pt x="63" y="5"/>
                    <a:pt x="58" y="3"/>
                    <a:pt x="56" y="4"/>
                  </a:cubicBezTo>
                  <a:cubicBezTo>
                    <a:pt x="54" y="4"/>
                    <a:pt x="52" y="5"/>
                    <a:pt x="51" y="4"/>
                  </a:cubicBezTo>
                  <a:cubicBezTo>
                    <a:pt x="50" y="2"/>
                    <a:pt x="49" y="1"/>
                    <a:pt x="47" y="2"/>
                  </a:cubicBezTo>
                  <a:cubicBezTo>
                    <a:pt x="45" y="2"/>
                    <a:pt x="44" y="1"/>
                    <a:pt x="43" y="0"/>
                  </a:cubicBezTo>
                  <a:cubicBezTo>
                    <a:pt x="42" y="0"/>
                    <a:pt x="42" y="0"/>
                    <a:pt x="42" y="0"/>
                  </a:cubicBezTo>
                  <a:cubicBezTo>
                    <a:pt x="41" y="0"/>
                    <a:pt x="40" y="0"/>
                    <a:pt x="40" y="1"/>
                  </a:cubicBezTo>
                  <a:cubicBezTo>
                    <a:pt x="38" y="2"/>
                    <a:pt x="38" y="4"/>
                    <a:pt x="36" y="4"/>
                  </a:cubicBezTo>
                  <a:cubicBezTo>
                    <a:pt x="35" y="4"/>
                    <a:pt x="33" y="3"/>
                    <a:pt x="31" y="4"/>
                  </a:cubicBezTo>
                  <a:cubicBezTo>
                    <a:pt x="29" y="6"/>
                    <a:pt x="28" y="8"/>
                    <a:pt x="28" y="9"/>
                  </a:cubicBezTo>
                  <a:cubicBezTo>
                    <a:pt x="29" y="10"/>
                    <a:pt x="29" y="12"/>
                    <a:pt x="27" y="12"/>
                  </a:cubicBezTo>
                  <a:cubicBezTo>
                    <a:pt x="26" y="12"/>
                    <a:pt x="26" y="14"/>
                    <a:pt x="25" y="14"/>
                  </a:cubicBezTo>
                  <a:cubicBezTo>
                    <a:pt x="23" y="15"/>
                    <a:pt x="21" y="17"/>
                    <a:pt x="20" y="18"/>
                  </a:cubicBezTo>
                  <a:cubicBezTo>
                    <a:pt x="20" y="20"/>
                    <a:pt x="20" y="22"/>
                    <a:pt x="19" y="22"/>
                  </a:cubicBezTo>
                  <a:cubicBezTo>
                    <a:pt x="18" y="22"/>
                    <a:pt x="15" y="23"/>
                    <a:pt x="14" y="24"/>
                  </a:cubicBezTo>
                  <a:cubicBezTo>
                    <a:pt x="13" y="25"/>
                    <a:pt x="11" y="27"/>
                    <a:pt x="9" y="26"/>
                  </a:cubicBezTo>
                  <a:cubicBezTo>
                    <a:pt x="8" y="26"/>
                    <a:pt x="6" y="26"/>
                    <a:pt x="3" y="26"/>
                  </a:cubicBezTo>
                  <a:cubicBezTo>
                    <a:pt x="3" y="26"/>
                    <a:pt x="3" y="26"/>
                    <a:pt x="3" y="26"/>
                  </a:cubicBezTo>
                  <a:cubicBezTo>
                    <a:pt x="2" y="29"/>
                    <a:pt x="3" y="31"/>
                    <a:pt x="4" y="33"/>
                  </a:cubicBezTo>
                  <a:cubicBezTo>
                    <a:pt x="6" y="34"/>
                    <a:pt x="7" y="39"/>
                    <a:pt x="5" y="40"/>
                  </a:cubicBezTo>
                  <a:cubicBezTo>
                    <a:pt x="3" y="41"/>
                    <a:pt x="0" y="43"/>
                    <a:pt x="0" y="44"/>
                  </a:cubicBezTo>
                  <a:cubicBezTo>
                    <a:pt x="0" y="46"/>
                    <a:pt x="3" y="47"/>
                    <a:pt x="3" y="49"/>
                  </a:cubicBezTo>
                  <a:cubicBezTo>
                    <a:pt x="2" y="50"/>
                    <a:pt x="2" y="52"/>
                    <a:pt x="3" y="53"/>
                  </a:cubicBezTo>
                  <a:cubicBezTo>
                    <a:pt x="4" y="53"/>
                    <a:pt x="6" y="54"/>
                    <a:pt x="7" y="52"/>
                  </a:cubicBezTo>
                  <a:cubicBezTo>
                    <a:pt x="9" y="51"/>
                    <a:pt x="9" y="49"/>
                    <a:pt x="13" y="49"/>
                  </a:cubicBezTo>
                  <a:cubicBezTo>
                    <a:pt x="16" y="49"/>
                    <a:pt x="26" y="49"/>
                    <a:pt x="27" y="51"/>
                  </a:cubicBezTo>
                  <a:cubicBezTo>
                    <a:pt x="29" y="52"/>
                    <a:pt x="33" y="51"/>
                    <a:pt x="35" y="52"/>
                  </a:cubicBezTo>
                  <a:cubicBezTo>
                    <a:pt x="37" y="53"/>
                    <a:pt x="40" y="54"/>
                    <a:pt x="41" y="53"/>
                  </a:cubicBezTo>
                  <a:cubicBezTo>
                    <a:pt x="41" y="51"/>
                    <a:pt x="44" y="54"/>
                    <a:pt x="46" y="53"/>
                  </a:cubicBezTo>
                  <a:cubicBezTo>
                    <a:pt x="48" y="52"/>
                    <a:pt x="50" y="56"/>
                    <a:pt x="51" y="55"/>
                  </a:cubicBezTo>
                  <a:cubicBezTo>
                    <a:pt x="53" y="54"/>
                    <a:pt x="58" y="54"/>
                    <a:pt x="59" y="55"/>
                  </a:cubicBezTo>
                  <a:cubicBezTo>
                    <a:pt x="60" y="57"/>
                    <a:pt x="61" y="54"/>
                    <a:pt x="61" y="53"/>
                  </a:cubicBezTo>
                  <a:cubicBezTo>
                    <a:pt x="61" y="51"/>
                    <a:pt x="66" y="47"/>
                    <a:pt x="66" y="47"/>
                  </a:cubicBezTo>
                  <a:cubicBezTo>
                    <a:pt x="66" y="47"/>
                    <a:pt x="69" y="47"/>
                    <a:pt x="71" y="46"/>
                  </a:cubicBezTo>
                  <a:cubicBezTo>
                    <a:pt x="71" y="45"/>
                    <a:pt x="70" y="44"/>
                    <a:pt x="70" y="43"/>
                  </a:cubicBezTo>
                  <a:cubicBezTo>
                    <a:pt x="69" y="38"/>
                    <a:pt x="67" y="36"/>
                    <a:pt x="69" y="35"/>
                  </a:cubicBezTo>
                  <a:cubicBezTo>
                    <a:pt x="70" y="33"/>
                    <a:pt x="73" y="36"/>
                    <a:pt x="74" y="36"/>
                  </a:cubicBezTo>
                  <a:cubicBezTo>
                    <a:pt x="76" y="35"/>
                    <a:pt x="79" y="33"/>
                    <a:pt x="79" y="32"/>
                  </a:cubicBezTo>
                  <a:cubicBezTo>
                    <a:pt x="78" y="30"/>
                    <a:pt x="76" y="28"/>
                    <a:pt x="74" y="2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2" name="Freeform 85"/>
            <p:cNvSpPr>
              <a:spLocks/>
            </p:cNvSpPr>
            <p:nvPr/>
          </p:nvSpPr>
          <p:spPr bwMode="auto">
            <a:xfrm>
              <a:off x="6388100" y="2193131"/>
              <a:ext cx="225400" cy="105800"/>
            </a:xfrm>
            <a:custGeom>
              <a:avLst/>
              <a:gdLst>
                <a:gd name="T0" fmla="*/ 21 w 62"/>
                <a:gd name="T1" fmla="*/ 20 h 29"/>
                <a:gd name="T2" fmla="*/ 32 w 62"/>
                <a:gd name="T3" fmla="*/ 20 h 29"/>
                <a:gd name="T4" fmla="*/ 37 w 62"/>
                <a:gd name="T5" fmla="*/ 22 h 29"/>
                <a:gd name="T6" fmla="*/ 45 w 62"/>
                <a:gd name="T7" fmla="*/ 26 h 29"/>
                <a:gd name="T8" fmla="*/ 49 w 62"/>
                <a:gd name="T9" fmla="*/ 29 h 29"/>
                <a:gd name="T10" fmla="*/ 51 w 62"/>
                <a:gd name="T11" fmla="*/ 27 h 29"/>
                <a:gd name="T12" fmla="*/ 56 w 62"/>
                <a:gd name="T13" fmla="*/ 27 h 29"/>
                <a:gd name="T14" fmla="*/ 60 w 62"/>
                <a:gd name="T15" fmla="*/ 24 h 29"/>
                <a:gd name="T16" fmla="*/ 62 w 62"/>
                <a:gd name="T17" fmla="*/ 23 h 29"/>
                <a:gd name="T18" fmla="*/ 60 w 62"/>
                <a:gd name="T19" fmla="*/ 17 h 29"/>
                <a:gd name="T20" fmla="*/ 58 w 62"/>
                <a:gd name="T21" fmla="*/ 13 h 29"/>
                <a:gd name="T22" fmla="*/ 57 w 62"/>
                <a:gd name="T23" fmla="*/ 8 h 29"/>
                <a:gd name="T24" fmla="*/ 55 w 62"/>
                <a:gd name="T25" fmla="*/ 6 h 29"/>
                <a:gd name="T26" fmla="*/ 47 w 62"/>
                <a:gd name="T27" fmla="*/ 5 h 29"/>
                <a:gd name="T28" fmla="*/ 39 w 62"/>
                <a:gd name="T29" fmla="*/ 0 h 29"/>
                <a:gd name="T30" fmla="*/ 30 w 62"/>
                <a:gd name="T31" fmla="*/ 0 h 29"/>
                <a:gd name="T32" fmla="*/ 29 w 62"/>
                <a:gd name="T33" fmla="*/ 9 h 29"/>
                <a:gd name="T34" fmla="*/ 22 w 62"/>
                <a:gd name="T35" fmla="*/ 12 h 29"/>
                <a:gd name="T36" fmla="*/ 15 w 62"/>
                <a:gd name="T37" fmla="*/ 3 h 29"/>
                <a:gd name="T38" fmla="*/ 7 w 62"/>
                <a:gd name="T39" fmla="*/ 7 h 29"/>
                <a:gd name="T40" fmla="*/ 3 w 62"/>
                <a:gd name="T41" fmla="*/ 14 h 29"/>
                <a:gd name="T42" fmla="*/ 2 w 62"/>
                <a:gd name="T43" fmla="*/ 22 h 29"/>
                <a:gd name="T44" fmla="*/ 2 w 62"/>
                <a:gd name="T45" fmla="*/ 22 h 29"/>
                <a:gd name="T46" fmla="*/ 9 w 62"/>
                <a:gd name="T47" fmla="*/ 20 h 29"/>
                <a:gd name="T48" fmla="*/ 21 w 62"/>
                <a:gd name="T49"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29">
                  <a:moveTo>
                    <a:pt x="21" y="20"/>
                  </a:moveTo>
                  <a:cubicBezTo>
                    <a:pt x="23" y="20"/>
                    <a:pt x="29" y="21"/>
                    <a:pt x="32" y="20"/>
                  </a:cubicBezTo>
                  <a:cubicBezTo>
                    <a:pt x="35" y="19"/>
                    <a:pt x="35" y="23"/>
                    <a:pt x="37" y="22"/>
                  </a:cubicBezTo>
                  <a:cubicBezTo>
                    <a:pt x="39" y="22"/>
                    <a:pt x="42" y="25"/>
                    <a:pt x="45" y="26"/>
                  </a:cubicBezTo>
                  <a:cubicBezTo>
                    <a:pt x="46" y="27"/>
                    <a:pt x="47" y="28"/>
                    <a:pt x="49" y="29"/>
                  </a:cubicBezTo>
                  <a:cubicBezTo>
                    <a:pt x="49" y="29"/>
                    <a:pt x="50" y="28"/>
                    <a:pt x="51" y="27"/>
                  </a:cubicBezTo>
                  <a:cubicBezTo>
                    <a:pt x="53" y="26"/>
                    <a:pt x="55" y="27"/>
                    <a:pt x="56" y="27"/>
                  </a:cubicBezTo>
                  <a:cubicBezTo>
                    <a:pt x="58" y="27"/>
                    <a:pt x="58" y="25"/>
                    <a:pt x="60" y="24"/>
                  </a:cubicBezTo>
                  <a:cubicBezTo>
                    <a:pt x="60" y="23"/>
                    <a:pt x="61" y="23"/>
                    <a:pt x="62" y="23"/>
                  </a:cubicBezTo>
                  <a:cubicBezTo>
                    <a:pt x="61" y="21"/>
                    <a:pt x="61" y="19"/>
                    <a:pt x="60" y="17"/>
                  </a:cubicBezTo>
                  <a:cubicBezTo>
                    <a:pt x="59" y="16"/>
                    <a:pt x="57" y="14"/>
                    <a:pt x="58" y="13"/>
                  </a:cubicBezTo>
                  <a:cubicBezTo>
                    <a:pt x="58" y="11"/>
                    <a:pt x="58" y="9"/>
                    <a:pt x="57" y="8"/>
                  </a:cubicBezTo>
                  <a:cubicBezTo>
                    <a:pt x="56" y="7"/>
                    <a:pt x="56" y="6"/>
                    <a:pt x="55" y="6"/>
                  </a:cubicBezTo>
                  <a:cubicBezTo>
                    <a:pt x="52" y="5"/>
                    <a:pt x="48" y="5"/>
                    <a:pt x="47" y="5"/>
                  </a:cubicBezTo>
                  <a:cubicBezTo>
                    <a:pt x="46" y="6"/>
                    <a:pt x="40" y="1"/>
                    <a:pt x="39" y="0"/>
                  </a:cubicBezTo>
                  <a:cubicBezTo>
                    <a:pt x="38" y="0"/>
                    <a:pt x="34" y="0"/>
                    <a:pt x="30" y="0"/>
                  </a:cubicBezTo>
                  <a:cubicBezTo>
                    <a:pt x="27" y="3"/>
                    <a:pt x="29" y="5"/>
                    <a:pt x="29" y="9"/>
                  </a:cubicBezTo>
                  <a:cubicBezTo>
                    <a:pt x="29" y="13"/>
                    <a:pt x="25" y="12"/>
                    <a:pt x="22" y="12"/>
                  </a:cubicBezTo>
                  <a:cubicBezTo>
                    <a:pt x="20" y="12"/>
                    <a:pt x="16" y="5"/>
                    <a:pt x="15" y="3"/>
                  </a:cubicBezTo>
                  <a:cubicBezTo>
                    <a:pt x="13" y="2"/>
                    <a:pt x="9" y="5"/>
                    <a:pt x="7" y="7"/>
                  </a:cubicBezTo>
                  <a:cubicBezTo>
                    <a:pt x="4" y="9"/>
                    <a:pt x="5" y="12"/>
                    <a:pt x="3" y="14"/>
                  </a:cubicBezTo>
                  <a:cubicBezTo>
                    <a:pt x="1" y="15"/>
                    <a:pt x="0" y="18"/>
                    <a:pt x="2" y="22"/>
                  </a:cubicBezTo>
                  <a:cubicBezTo>
                    <a:pt x="2" y="22"/>
                    <a:pt x="2" y="22"/>
                    <a:pt x="2" y="22"/>
                  </a:cubicBezTo>
                  <a:cubicBezTo>
                    <a:pt x="5" y="22"/>
                    <a:pt x="7" y="21"/>
                    <a:pt x="9" y="20"/>
                  </a:cubicBezTo>
                  <a:cubicBezTo>
                    <a:pt x="12" y="18"/>
                    <a:pt x="19" y="20"/>
                    <a:pt x="21" y="2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3" name="Freeform 86"/>
            <p:cNvSpPr>
              <a:spLocks/>
            </p:cNvSpPr>
            <p:nvPr/>
          </p:nvSpPr>
          <p:spPr bwMode="auto">
            <a:xfrm>
              <a:off x="6388100" y="2259064"/>
              <a:ext cx="177868" cy="116534"/>
            </a:xfrm>
            <a:custGeom>
              <a:avLst/>
              <a:gdLst>
                <a:gd name="T0" fmla="*/ 7 w 49"/>
                <a:gd name="T1" fmla="*/ 16 h 32"/>
                <a:gd name="T2" fmla="*/ 12 w 49"/>
                <a:gd name="T3" fmla="*/ 18 h 32"/>
                <a:gd name="T4" fmla="*/ 17 w 49"/>
                <a:gd name="T5" fmla="*/ 21 h 32"/>
                <a:gd name="T6" fmla="*/ 17 w 49"/>
                <a:gd name="T7" fmla="*/ 27 h 32"/>
                <a:gd name="T8" fmla="*/ 23 w 49"/>
                <a:gd name="T9" fmla="*/ 31 h 32"/>
                <a:gd name="T10" fmla="*/ 29 w 49"/>
                <a:gd name="T11" fmla="*/ 31 h 32"/>
                <a:gd name="T12" fmla="*/ 34 w 49"/>
                <a:gd name="T13" fmla="*/ 29 h 32"/>
                <a:gd name="T14" fmla="*/ 39 w 49"/>
                <a:gd name="T15" fmla="*/ 27 h 32"/>
                <a:gd name="T16" fmla="*/ 40 w 49"/>
                <a:gd name="T17" fmla="*/ 23 h 32"/>
                <a:gd name="T18" fmla="*/ 45 w 49"/>
                <a:gd name="T19" fmla="*/ 19 h 32"/>
                <a:gd name="T20" fmla="*/ 47 w 49"/>
                <a:gd name="T21" fmla="*/ 17 h 32"/>
                <a:gd name="T22" fmla="*/ 48 w 49"/>
                <a:gd name="T23" fmla="*/ 14 h 32"/>
                <a:gd name="T24" fmla="*/ 49 w 49"/>
                <a:gd name="T25" fmla="*/ 11 h 32"/>
                <a:gd name="T26" fmla="*/ 45 w 49"/>
                <a:gd name="T27" fmla="*/ 8 h 32"/>
                <a:gd name="T28" fmla="*/ 37 w 49"/>
                <a:gd name="T29" fmla="*/ 4 h 32"/>
                <a:gd name="T30" fmla="*/ 32 w 49"/>
                <a:gd name="T31" fmla="*/ 2 h 32"/>
                <a:gd name="T32" fmla="*/ 21 w 49"/>
                <a:gd name="T33" fmla="*/ 2 h 32"/>
                <a:gd name="T34" fmla="*/ 9 w 49"/>
                <a:gd name="T35" fmla="*/ 2 h 32"/>
                <a:gd name="T36" fmla="*/ 2 w 49"/>
                <a:gd name="T37" fmla="*/ 4 h 32"/>
                <a:gd name="T38" fmla="*/ 1 w 49"/>
                <a:gd name="T39" fmla="*/ 13 h 32"/>
                <a:gd name="T40" fmla="*/ 2 w 49"/>
                <a:gd name="T41" fmla="*/ 16 h 32"/>
                <a:gd name="T42" fmla="*/ 7 w 49"/>
                <a:gd name="T43"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32">
                  <a:moveTo>
                    <a:pt x="7" y="16"/>
                  </a:moveTo>
                  <a:cubicBezTo>
                    <a:pt x="8" y="17"/>
                    <a:pt x="11" y="18"/>
                    <a:pt x="12" y="18"/>
                  </a:cubicBezTo>
                  <a:cubicBezTo>
                    <a:pt x="13" y="17"/>
                    <a:pt x="17" y="19"/>
                    <a:pt x="17" y="21"/>
                  </a:cubicBezTo>
                  <a:cubicBezTo>
                    <a:pt x="17" y="22"/>
                    <a:pt x="16" y="27"/>
                    <a:pt x="17" y="27"/>
                  </a:cubicBezTo>
                  <a:cubicBezTo>
                    <a:pt x="17" y="27"/>
                    <a:pt x="23" y="28"/>
                    <a:pt x="23" y="31"/>
                  </a:cubicBezTo>
                  <a:cubicBezTo>
                    <a:pt x="26" y="31"/>
                    <a:pt x="28" y="31"/>
                    <a:pt x="29" y="31"/>
                  </a:cubicBezTo>
                  <a:cubicBezTo>
                    <a:pt x="31" y="32"/>
                    <a:pt x="33" y="30"/>
                    <a:pt x="34" y="29"/>
                  </a:cubicBezTo>
                  <a:cubicBezTo>
                    <a:pt x="35" y="28"/>
                    <a:pt x="38" y="27"/>
                    <a:pt x="39" y="27"/>
                  </a:cubicBezTo>
                  <a:cubicBezTo>
                    <a:pt x="40" y="27"/>
                    <a:pt x="40" y="25"/>
                    <a:pt x="40" y="23"/>
                  </a:cubicBezTo>
                  <a:cubicBezTo>
                    <a:pt x="41" y="22"/>
                    <a:pt x="43" y="20"/>
                    <a:pt x="45" y="19"/>
                  </a:cubicBezTo>
                  <a:cubicBezTo>
                    <a:pt x="46" y="19"/>
                    <a:pt x="46" y="17"/>
                    <a:pt x="47" y="17"/>
                  </a:cubicBezTo>
                  <a:cubicBezTo>
                    <a:pt x="49" y="17"/>
                    <a:pt x="49" y="15"/>
                    <a:pt x="48" y="14"/>
                  </a:cubicBezTo>
                  <a:cubicBezTo>
                    <a:pt x="48" y="13"/>
                    <a:pt x="48" y="12"/>
                    <a:pt x="49" y="11"/>
                  </a:cubicBezTo>
                  <a:cubicBezTo>
                    <a:pt x="47" y="10"/>
                    <a:pt x="46" y="9"/>
                    <a:pt x="45" y="8"/>
                  </a:cubicBezTo>
                  <a:cubicBezTo>
                    <a:pt x="42" y="7"/>
                    <a:pt x="39" y="4"/>
                    <a:pt x="37" y="4"/>
                  </a:cubicBezTo>
                  <a:cubicBezTo>
                    <a:pt x="35" y="5"/>
                    <a:pt x="35" y="1"/>
                    <a:pt x="32" y="2"/>
                  </a:cubicBezTo>
                  <a:cubicBezTo>
                    <a:pt x="29" y="3"/>
                    <a:pt x="23" y="2"/>
                    <a:pt x="21" y="2"/>
                  </a:cubicBezTo>
                  <a:cubicBezTo>
                    <a:pt x="19" y="2"/>
                    <a:pt x="12" y="0"/>
                    <a:pt x="9" y="2"/>
                  </a:cubicBezTo>
                  <a:cubicBezTo>
                    <a:pt x="7" y="3"/>
                    <a:pt x="5" y="4"/>
                    <a:pt x="2" y="4"/>
                  </a:cubicBezTo>
                  <a:cubicBezTo>
                    <a:pt x="4" y="8"/>
                    <a:pt x="3" y="11"/>
                    <a:pt x="1" y="13"/>
                  </a:cubicBezTo>
                  <a:cubicBezTo>
                    <a:pt x="0" y="15"/>
                    <a:pt x="1" y="15"/>
                    <a:pt x="2" y="16"/>
                  </a:cubicBezTo>
                  <a:cubicBezTo>
                    <a:pt x="4" y="15"/>
                    <a:pt x="6" y="15"/>
                    <a:pt x="7" y="16"/>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4" name="Freeform 87"/>
            <p:cNvSpPr>
              <a:spLocks/>
            </p:cNvSpPr>
            <p:nvPr/>
          </p:nvSpPr>
          <p:spPr bwMode="auto">
            <a:xfrm>
              <a:off x="5952632" y="2625531"/>
              <a:ext cx="138000" cy="79734"/>
            </a:xfrm>
            <a:custGeom>
              <a:avLst/>
              <a:gdLst>
                <a:gd name="T0" fmla="*/ 34 w 38"/>
                <a:gd name="T1" fmla="*/ 9 h 22"/>
                <a:gd name="T2" fmla="*/ 29 w 38"/>
                <a:gd name="T3" fmla="*/ 7 h 22"/>
                <a:gd name="T4" fmla="*/ 29 w 38"/>
                <a:gd name="T5" fmla="*/ 3 h 22"/>
                <a:gd name="T6" fmla="*/ 24 w 38"/>
                <a:gd name="T7" fmla="*/ 1 h 22"/>
                <a:gd name="T8" fmla="*/ 19 w 38"/>
                <a:gd name="T9" fmla="*/ 1 h 22"/>
                <a:gd name="T10" fmla="*/ 12 w 38"/>
                <a:gd name="T11" fmla="*/ 2 h 22"/>
                <a:gd name="T12" fmla="*/ 10 w 38"/>
                <a:gd name="T13" fmla="*/ 3 h 22"/>
                <a:gd name="T14" fmla="*/ 6 w 38"/>
                <a:gd name="T15" fmla="*/ 7 h 22"/>
                <a:gd name="T16" fmla="*/ 1 w 38"/>
                <a:gd name="T17" fmla="*/ 13 h 22"/>
                <a:gd name="T18" fmla="*/ 2 w 38"/>
                <a:gd name="T19" fmla="*/ 16 h 22"/>
                <a:gd name="T20" fmla="*/ 6 w 38"/>
                <a:gd name="T21" fmla="*/ 16 h 22"/>
                <a:gd name="T22" fmla="*/ 7 w 38"/>
                <a:gd name="T23" fmla="*/ 21 h 22"/>
                <a:gd name="T24" fmla="*/ 7 w 38"/>
                <a:gd name="T25" fmla="*/ 21 h 22"/>
                <a:gd name="T26" fmla="*/ 14 w 38"/>
                <a:gd name="T27" fmla="*/ 20 h 22"/>
                <a:gd name="T28" fmla="*/ 18 w 38"/>
                <a:gd name="T29" fmla="*/ 14 h 22"/>
                <a:gd name="T30" fmla="*/ 23 w 38"/>
                <a:gd name="T31" fmla="*/ 20 h 22"/>
                <a:gd name="T32" fmla="*/ 25 w 38"/>
                <a:gd name="T33" fmla="*/ 17 h 22"/>
                <a:gd name="T34" fmla="*/ 28 w 38"/>
                <a:gd name="T35" fmla="*/ 15 h 22"/>
                <a:gd name="T36" fmla="*/ 32 w 38"/>
                <a:gd name="T37" fmla="*/ 14 h 22"/>
                <a:gd name="T38" fmla="*/ 35 w 38"/>
                <a:gd name="T39" fmla="*/ 13 h 22"/>
                <a:gd name="T40" fmla="*/ 36 w 38"/>
                <a:gd name="T41" fmla="*/ 11 h 22"/>
                <a:gd name="T42" fmla="*/ 38 w 38"/>
                <a:gd name="T43" fmla="*/ 10 h 22"/>
                <a:gd name="T44" fmla="*/ 34 w 38"/>
                <a:gd name="T45"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 h="22">
                  <a:moveTo>
                    <a:pt x="34" y="9"/>
                  </a:moveTo>
                  <a:cubicBezTo>
                    <a:pt x="32" y="10"/>
                    <a:pt x="29" y="8"/>
                    <a:pt x="29" y="7"/>
                  </a:cubicBezTo>
                  <a:cubicBezTo>
                    <a:pt x="29" y="6"/>
                    <a:pt x="29" y="5"/>
                    <a:pt x="29" y="3"/>
                  </a:cubicBezTo>
                  <a:cubicBezTo>
                    <a:pt x="28" y="3"/>
                    <a:pt x="26" y="2"/>
                    <a:pt x="24" y="1"/>
                  </a:cubicBezTo>
                  <a:cubicBezTo>
                    <a:pt x="22" y="0"/>
                    <a:pt x="21" y="0"/>
                    <a:pt x="19" y="1"/>
                  </a:cubicBezTo>
                  <a:cubicBezTo>
                    <a:pt x="17" y="2"/>
                    <a:pt x="14" y="2"/>
                    <a:pt x="12" y="2"/>
                  </a:cubicBezTo>
                  <a:cubicBezTo>
                    <a:pt x="11" y="2"/>
                    <a:pt x="11" y="3"/>
                    <a:pt x="10" y="3"/>
                  </a:cubicBezTo>
                  <a:cubicBezTo>
                    <a:pt x="9" y="3"/>
                    <a:pt x="6" y="5"/>
                    <a:pt x="6" y="7"/>
                  </a:cubicBezTo>
                  <a:cubicBezTo>
                    <a:pt x="6" y="8"/>
                    <a:pt x="2" y="10"/>
                    <a:pt x="1" y="13"/>
                  </a:cubicBezTo>
                  <a:cubicBezTo>
                    <a:pt x="0" y="17"/>
                    <a:pt x="0" y="18"/>
                    <a:pt x="2" y="16"/>
                  </a:cubicBezTo>
                  <a:cubicBezTo>
                    <a:pt x="4" y="14"/>
                    <a:pt x="6" y="15"/>
                    <a:pt x="6" y="16"/>
                  </a:cubicBezTo>
                  <a:cubicBezTo>
                    <a:pt x="6" y="18"/>
                    <a:pt x="8" y="18"/>
                    <a:pt x="7" y="21"/>
                  </a:cubicBezTo>
                  <a:cubicBezTo>
                    <a:pt x="7" y="21"/>
                    <a:pt x="7" y="21"/>
                    <a:pt x="7" y="21"/>
                  </a:cubicBezTo>
                  <a:cubicBezTo>
                    <a:pt x="10" y="20"/>
                    <a:pt x="13" y="20"/>
                    <a:pt x="14" y="20"/>
                  </a:cubicBezTo>
                  <a:cubicBezTo>
                    <a:pt x="16" y="20"/>
                    <a:pt x="18" y="15"/>
                    <a:pt x="18" y="14"/>
                  </a:cubicBezTo>
                  <a:cubicBezTo>
                    <a:pt x="19" y="14"/>
                    <a:pt x="21" y="18"/>
                    <a:pt x="23" y="20"/>
                  </a:cubicBezTo>
                  <a:cubicBezTo>
                    <a:pt x="25" y="22"/>
                    <a:pt x="25" y="18"/>
                    <a:pt x="25" y="17"/>
                  </a:cubicBezTo>
                  <a:cubicBezTo>
                    <a:pt x="25" y="15"/>
                    <a:pt x="27" y="15"/>
                    <a:pt x="28" y="15"/>
                  </a:cubicBezTo>
                  <a:cubicBezTo>
                    <a:pt x="30" y="15"/>
                    <a:pt x="32" y="16"/>
                    <a:pt x="32" y="14"/>
                  </a:cubicBezTo>
                  <a:cubicBezTo>
                    <a:pt x="32" y="12"/>
                    <a:pt x="34" y="13"/>
                    <a:pt x="35" y="13"/>
                  </a:cubicBezTo>
                  <a:cubicBezTo>
                    <a:pt x="36" y="13"/>
                    <a:pt x="36" y="11"/>
                    <a:pt x="36" y="11"/>
                  </a:cubicBezTo>
                  <a:cubicBezTo>
                    <a:pt x="38" y="10"/>
                    <a:pt x="38" y="10"/>
                    <a:pt x="38" y="10"/>
                  </a:cubicBezTo>
                  <a:cubicBezTo>
                    <a:pt x="36" y="9"/>
                    <a:pt x="35" y="9"/>
                    <a:pt x="34" y="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5" name="Freeform 88"/>
            <p:cNvSpPr>
              <a:spLocks/>
            </p:cNvSpPr>
            <p:nvPr/>
          </p:nvSpPr>
          <p:spPr bwMode="auto">
            <a:xfrm>
              <a:off x="5949566" y="2335731"/>
              <a:ext cx="271400" cy="311268"/>
            </a:xfrm>
            <a:custGeom>
              <a:avLst/>
              <a:gdLst>
                <a:gd name="T0" fmla="*/ 9 w 75"/>
                <a:gd name="T1" fmla="*/ 22 h 86"/>
                <a:gd name="T2" fmla="*/ 5 w 75"/>
                <a:gd name="T3" fmla="*/ 26 h 86"/>
                <a:gd name="T4" fmla="*/ 8 w 75"/>
                <a:gd name="T5" fmla="*/ 31 h 86"/>
                <a:gd name="T6" fmla="*/ 6 w 75"/>
                <a:gd name="T7" fmla="*/ 33 h 86"/>
                <a:gd name="T8" fmla="*/ 2 w 75"/>
                <a:gd name="T9" fmla="*/ 36 h 86"/>
                <a:gd name="T10" fmla="*/ 1 w 75"/>
                <a:gd name="T11" fmla="*/ 40 h 86"/>
                <a:gd name="T12" fmla="*/ 0 w 75"/>
                <a:gd name="T13" fmla="*/ 46 h 86"/>
                <a:gd name="T14" fmla="*/ 2 w 75"/>
                <a:gd name="T15" fmla="*/ 52 h 86"/>
                <a:gd name="T16" fmla="*/ 1 w 75"/>
                <a:gd name="T17" fmla="*/ 55 h 86"/>
                <a:gd name="T18" fmla="*/ 3 w 75"/>
                <a:gd name="T19" fmla="*/ 62 h 86"/>
                <a:gd name="T20" fmla="*/ 5 w 75"/>
                <a:gd name="T21" fmla="*/ 63 h 86"/>
                <a:gd name="T22" fmla="*/ 10 w 75"/>
                <a:gd name="T23" fmla="*/ 65 h 86"/>
                <a:gd name="T24" fmla="*/ 15 w 75"/>
                <a:gd name="T25" fmla="*/ 67 h 86"/>
                <a:gd name="T26" fmla="*/ 17 w 75"/>
                <a:gd name="T27" fmla="*/ 70 h 86"/>
                <a:gd name="T28" fmla="*/ 13 w 75"/>
                <a:gd name="T29" fmla="*/ 77 h 86"/>
                <a:gd name="T30" fmla="*/ 13 w 75"/>
                <a:gd name="T31" fmla="*/ 82 h 86"/>
                <a:gd name="T32" fmla="*/ 20 w 75"/>
                <a:gd name="T33" fmla="*/ 81 h 86"/>
                <a:gd name="T34" fmla="*/ 25 w 75"/>
                <a:gd name="T35" fmla="*/ 81 h 86"/>
                <a:gd name="T36" fmla="*/ 30 w 75"/>
                <a:gd name="T37" fmla="*/ 83 h 86"/>
                <a:gd name="T38" fmla="*/ 31 w 75"/>
                <a:gd name="T39" fmla="*/ 82 h 86"/>
                <a:gd name="T40" fmla="*/ 36 w 75"/>
                <a:gd name="T41" fmla="*/ 84 h 86"/>
                <a:gd name="T42" fmla="*/ 41 w 75"/>
                <a:gd name="T43" fmla="*/ 83 h 86"/>
                <a:gd name="T44" fmla="*/ 46 w 75"/>
                <a:gd name="T45" fmla="*/ 83 h 86"/>
                <a:gd name="T46" fmla="*/ 55 w 75"/>
                <a:gd name="T47" fmla="*/ 81 h 86"/>
                <a:gd name="T48" fmla="*/ 58 w 75"/>
                <a:gd name="T49" fmla="*/ 78 h 86"/>
                <a:gd name="T50" fmla="*/ 61 w 75"/>
                <a:gd name="T51" fmla="*/ 73 h 86"/>
                <a:gd name="T52" fmla="*/ 66 w 75"/>
                <a:gd name="T53" fmla="*/ 70 h 86"/>
                <a:gd name="T54" fmla="*/ 57 w 75"/>
                <a:gd name="T55" fmla="*/ 63 h 86"/>
                <a:gd name="T56" fmla="*/ 54 w 75"/>
                <a:gd name="T57" fmla="*/ 56 h 86"/>
                <a:gd name="T58" fmla="*/ 54 w 75"/>
                <a:gd name="T59" fmla="*/ 51 h 86"/>
                <a:gd name="T60" fmla="*/ 63 w 75"/>
                <a:gd name="T61" fmla="*/ 48 h 86"/>
                <a:gd name="T62" fmla="*/ 69 w 75"/>
                <a:gd name="T63" fmla="*/ 45 h 86"/>
                <a:gd name="T64" fmla="*/ 74 w 75"/>
                <a:gd name="T65" fmla="*/ 45 h 86"/>
                <a:gd name="T66" fmla="*/ 74 w 75"/>
                <a:gd name="T67" fmla="*/ 40 h 86"/>
                <a:gd name="T68" fmla="*/ 72 w 75"/>
                <a:gd name="T69" fmla="*/ 33 h 86"/>
                <a:gd name="T70" fmla="*/ 71 w 75"/>
                <a:gd name="T71" fmla="*/ 29 h 86"/>
                <a:gd name="T72" fmla="*/ 69 w 75"/>
                <a:gd name="T73" fmla="*/ 25 h 86"/>
                <a:gd name="T74" fmla="*/ 69 w 75"/>
                <a:gd name="T75" fmla="*/ 21 h 86"/>
                <a:gd name="T76" fmla="*/ 69 w 75"/>
                <a:gd name="T77" fmla="*/ 13 h 86"/>
                <a:gd name="T78" fmla="*/ 69 w 75"/>
                <a:gd name="T79" fmla="*/ 12 h 86"/>
                <a:gd name="T80" fmla="*/ 68 w 75"/>
                <a:gd name="T81" fmla="*/ 11 h 86"/>
                <a:gd name="T82" fmla="*/ 63 w 75"/>
                <a:gd name="T83" fmla="*/ 8 h 86"/>
                <a:gd name="T84" fmla="*/ 64 w 75"/>
                <a:gd name="T85" fmla="*/ 3 h 86"/>
                <a:gd name="T86" fmla="*/ 56 w 75"/>
                <a:gd name="T87" fmla="*/ 5 h 86"/>
                <a:gd name="T88" fmla="*/ 47 w 75"/>
                <a:gd name="T89" fmla="*/ 10 h 86"/>
                <a:gd name="T90" fmla="*/ 42 w 75"/>
                <a:gd name="T91" fmla="*/ 7 h 86"/>
                <a:gd name="T92" fmla="*/ 39 w 75"/>
                <a:gd name="T93" fmla="*/ 6 h 86"/>
                <a:gd name="T94" fmla="*/ 33 w 75"/>
                <a:gd name="T95" fmla="*/ 3 h 86"/>
                <a:gd name="T96" fmla="*/ 33 w 75"/>
                <a:gd name="T97" fmla="*/ 1 h 86"/>
                <a:gd name="T98" fmla="*/ 30 w 75"/>
                <a:gd name="T99" fmla="*/ 1 h 86"/>
                <a:gd name="T100" fmla="*/ 22 w 75"/>
                <a:gd name="T101" fmla="*/ 0 h 86"/>
                <a:gd name="T102" fmla="*/ 23 w 75"/>
                <a:gd name="T103" fmla="*/ 4 h 86"/>
                <a:gd name="T104" fmla="*/ 26 w 75"/>
                <a:gd name="T105" fmla="*/ 11 h 86"/>
                <a:gd name="T106" fmla="*/ 22 w 75"/>
                <a:gd name="T107" fmla="*/ 15 h 86"/>
                <a:gd name="T108" fmla="*/ 16 w 75"/>
                <a:gd name="T109" fmla="*/ 14 h 86"/>
                <a:gd name="T110" fmla="*/ 9 w 75"/>
                <a:gd name="T111" fmla="*/ 15 h 86"/>
                <a:gd name="T112" fmla="*/ 9 w 75"/>
                <a:gd name="T113" fmla="*/ 17 h 86"/>
                <a:gd name="T114" fmla="*/ 9 w 75"/>
                <a:gd name="T115"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5" h="86">
                  <a:moveTo>
                    <a:pt x="9" y="22"/>
                  </a:moveTo>
                  <a:cubicBezTo>
                    <a:pt x="7" y="25"/>
                    <a:pt x="5" y="25"/>
                    <a:pt x="5" y="26"/>
                  </a:cubicBezTo>
                  <a:cubicBezTo>
                    <a:pt x="6" y="27"/>
                    <a:pt x="9" y="29"/>
                    <a:pt x="8" y="31"/>
                  </a:cubicBezTo>
                  <a:cubicBezTo>
                    <a:pt x="7" y="32"/>
                    <a:pt x="6" y="31"/>
                    <a:pt x="6" y="33"/>
                  </a:cubicBezTo>
                  <a:cubicBezTo>
                    <a:pt x="6" y="36"/>
                    <a:pt x="3" y="36"/>
                    <a:pt x="2" y="36"/>
                  </a:cubicBezTo>
                  <a:cubicBezTo>
                    <a:pt x="0" y="36"/>
                    <a:pt x="2" y="38"/>
                    <a:pt x="1" y="40"/>
                  </a:cubicBezTo>
                  <a:cubicBezTo>
                    <a:pt x="0" y="41"/>
                    <a:pt x="0" y="45"/>
                    <a:pt x="0" y="46"/>
                  </a:cubicBezTo>
                  <a:cubicBezTo>
                    <a:pt x="0" y="48"/>
                    <a:pt x="3" y="50"/>
                    <a:pt x="2" y="52"/>
                  </a:cubicBezTo>
                  <a:cubicBezTo>
                    <a:pt x="2" y="53"/>
                    <a:pt x="0" y="54"/>
                    <a:pt x="1" y="55"/>
                  </a:cubicBezTo>
                  <a:cubicBezTo>
                    <a:pt x="1" y="56"/>
                    <a:pt x="3" y="57"/>
                    <a:pt x="3" y="62"/>
                  </a:cubicBezTo>
                  <a:cubicBezTo>
                    <a:pt x="4" y="62"/>
                    <a:pt x="5" y="62"/>
                    <a:pt x="5" y="63"/>
                  </a:cubicBezTo>
                  <a:cubicBezTo>
                    <a:pt x="6" y="64"/>
                    <a:pt x="8" y="65"/>
                    <a:pt x="10" y="65"/>
                  </a:cubicBezTo>
                  <a:cubicBezTo>
                    <a:pt x="13" y="65"/>
                    <a:pt x="14" y="67"/>
                    <a:pt x="15" y="67"/>
                  </a:cubicBezTo>
                  <a:cubicBezTo>
                    <a:pt x="16" y="67"/>
                    <a:pt x="19" y="68"/>
                    <a:pt x="17" y="70"/>
                  </a:cubicBezTo>
                  <a:cubicBezTo>
                    <a:pt x="14" y="72"/>
                    <a:pt x="14" y="74"/>
                    <a:pt x="13" y="77"/>
                  </a:cubicBezTo>
                  <a:cubicBezTo>
                    <a:pt x="13" y="78"/>
                    <a:pt x="13" y="80"/>
                    <a:pt x="13" y="82"/>
                  </a:cubicBezTo>
                  <a:cubicBezTo>
                    <a:pt x="15" y="82"/>
                    <a:pt x="18" y="82"/>
                    <a:pt x="20" y="81"/>
                  </a:cubicBezTo>
                  <a:cubicBezTo>
                    <a:pt x="22" y="80"/>
                    <a:pt x="23" y="80"/>
                    <a:pt x="25" y="81"/>
                  </a:cubicBezTo>
                  <a:cubicBezTo>
                    <a:pt x="27" y="82"/>
                    <a:pt x="29" y="83"/>
                    <a:pt x="30" y="83"/>
                  </a:cubicBezTo>
                  <a:cubicBezTo>
                    <a:pt x="30" y="83"/>
                    <a:pt x="31" y="82"/>
                    <a:pt x="31" y="82"/>
                  </a:cubicBezTo>
                  <a:cubicBezTo>
                    <a:pt x="33" y="82"/>
                    <a:pt x="35" y="86"/>
                    <a:pt x="36" y="84"/>
                  </a:cubicBezTo>
                  <a:cubicBezTo>
                    <a:pt x="37" y="82"/>
                    <a:pt x="40" y="82"/>
                    <a:pt x="41" y="83"/>
                  </a:cubicBezTo>
                  <a:cubicBezTo>
                    <a:pt x="42" y="84"/>
                    <a:pt x="44" y="84"/>
                    <a:pt x="46" y="83"/>
                  </a:cubicBezTo>
                  <a:cubicBezTo>
                    <a:pt x="47" y="81"/>
                    <a:pt x="53" y="80"/>
                    <a:pt x="55" y="81"/>
                  </a:cubicBezTo>
                  <a:cubicBezTo>
                    <a:pt x="56" y="81"/>
                    <a:pt x="59" y="83"/>
                    <a:pt x="58" y="78"/>
                  </a:cubicBezTo>
                  <a:cubicBezTo>
                    <a:pt x="57" y="74"/>
                    <a:pt x="61" y="75"/>
                    <a:pt x="61" y="73"/>
                  </a:cubicBezTo>
                  <a:cubicBezTo>
                    <a:pt x="62" y="72"/>
                    <a:pt x="67" y="71"/>
                    <a:pt x="66" y="70"/>
                  </a:cubicBezTo>
                  <a:cubicBezTo>
                    <a:pt x="65" y="68"/>
                    <a:pt x="59" y="64"/>
                    <a:pt x="57" y="63"/>
                  </a:cubicBezTo>
                  <a:cubicBezTo>
                    <a:pt x="55" y="62"/>
                    <a:pt x="55" y="58"/>
                    <a:pt x="54" y="56"/>
                  </a:cubicBezTo>
                  <a:cubicBezTo>
                    <a:pt x="53" y="54"/>
                    <a:pt x="51" y="52"/>
                    <a:pt x="54" y="51"/>
                  </a:cubicBezTo>
                  <a:cubicBezTo>
                    <a:pt x="56" y="51"/>
                    <a:pt x="61" y="50"/>
                    <a:pt x="63" y="48"/>
                  </a:cubicBezTo>
                  <a:cubicBezTo>
                    <a:pt x="65" y="46"/>
                    <a:pt x="68" y="46"/>
                    <a:pt x="69" y="45"/>
                  </a:cubicBezTo>
                  <a:cubicBezTo>
                    <a:pt x="71" y="44"/>
                    <a:pt x="73" y="46"/>
                    <a:pt x="74" y="45"/>
                  </a:cubicBezTo>
                  <a:cubicBezTo>
                    <a:pt x="75" y="44"/>
                    <a:pt x="75" y="41"/>
                    <a:pt x="74" y="40"/>
                  </a:cubicBezTo>
                  <a:cubicBezTo>
                    <a:pt x="73" y="39"/>
                    <a:pt x="72" y="36"/>
                    <a:pt x="72" y="33"/>
                  </a:cubicBezTo>
                  <a:cubicBezTo>
                    <a:pt x="72" y="30"/>
                    <a:pt x="71" y="30"/>
                    <a:pt x="71" y="29"/>
                  </a:cubicBezTo>
                  <a:cubicBezTo>
                    <a:pt x="71" y="27"/>
                    <a:pt x="70" y="25"/>
                    <a:pt x="69" y="25"/>
                  </a:cubicBezTo>
                  <a:cubicBezTo>
                    <a:pt x="68" y="24"/>
                    <a:pt x="67" y="23"/>
                    <a:pt x="69" y="21"/>
                  </a:cubicBezTo>
                  <a:cubicBezTo>
                    <a:pt x="70" y="19"/>
                    <a:pt x="69" y="14"/>
                    <a:pt x="69" y="13"/>
                  </a:cubicBezTo>
                  <a:cubicBezTo>
                    <a:pt x="69" y="12"/>
                    <a:pt x="69" y="12"/>
                    <a:pt x="69" y="12"/>
                  </a:cubicBezTo>
                  <a:cubicBezTo>
                    <a:pt x="68" y="11"/>
                    <a:pt x="68" y="11"/>
                    <a:pt x="68" y="11"/>
                  </a:cubicBezTo>
                  <a:cubicBezTo>
                    <a:pt x="68" y="9"/>
                    <a:pt x="66" y="8"/>
                    <a:pt x="63" y="8"/>
                  </a:cubicBezTo>
                  <a:cubicBezTo>
                    <a:pt x="60" y="8"/>
                    <a:pt x="65" y="5"/>
                    <a:pt x="64" y="3"/>
                  </a:cubicBezTo>
                  <a:cubicBezTo>
                    <a:pt x="63" y="1"/>
                    <a:pt x="59" y="6"/>
                    <a:pt x="56" y="5"/>
                  </a:cubicBezTo>
                  <a:cubicBezTo>
                    <a:pt x="53" y="4"/>
                    <a:pt x="49" y="8"/>
                    <a:pt x="47" y="10"/>
                  </a:cubicBezTo>
                  <a:cubicBezTo>
                    <a:pt x="44" y="12"/>
                    <a:pt x="40" y="10"/>
                    <a:pt x="42" y="7"/>
                  </a:cubicBezTo>
                  <a:cubicBezTo>
                    <a:pt x="44" y="4"/>
                    <a:pt x="42" y="5"/>
                    <a:pt x="39" y="6"/>
                  </a:cubicBezTo>
                  <a:cubicBezTo>
                    <a:pt x="37" y="7"/>
                    <a:pt x="33" y="5"/>
                    <a:pt x="33" y="3"/>
                  </a:cubicBezTo>
                  <a:cubicBezTo>
                    <a:pt x="33" y="2"/>
                    <a:pt x="33" y="1"/>
                    <a:pt x="33" y="1"/>
                  </a:cubicBezTo>
                  <a:cubicBezTo>
                    <a:pt x="31" y="1"/>
                    <a:pt x="30" y="1"/>
                    <a:pt x="30" y="1"/>
                  </a:cubicBezTo>
                  <a:cubicBezTo>
                    <a:pt x="28" y="0"/>
                    <a:pt x="25" y="0"/>
                    <a:pt x="22" y="0"/>
                  </a:cubicBezTo>
                  <a:cubicBezTo>
                    <a:pt x="23" y="2"/>
                    <a:pt x="24" y="3"/>
                    <a:pt x="23" y="4"/>
                  </a:cubicBezTo>
                  <a:cubicBezTo>
                    <a:pt x="22" y="6"/>
                    <a:pt x="24" y="8"/>
                    <a:pt x="26" y="11"/>
                  </a:cubicBezTo>
                  <a:cubicBezTo>
                    <a:pt x="27" y="14"/>
                    <a:pt x="22" y="13"/>
                    <a:pt x="22" y="15"/>
                  </a:cubicBezTo>
                  <a:cubicBezTo>
                    <a:pt x="22" y="17"/>
                    <a:pt x="17" y="15"/>
                    <a:pt x="16" y="14"/>
                  </a:cubicBezTo>
                  <a:cubicBezTo>
                    <a:pt x="14" y="13"/>
                    <a:pt x="9" y="14"/>
                    <a:pt x="9" y="15"/>
                  </a:cubicBezTo>
                  <a:cubicBezTo>
                    <a:pt x="10" y="15"/>
                    <a:pt x="9" y="16"/>
                    <a:pt x="9" y="17"/>
                  </a:cubicBezTo>
                  <a:cubicBezTo>
                    <a:pt x="10" y="19"/>
                    <a:pt x="10" y="21"/>
                    <a:pt x="9" y="2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6" name="Freeform 89"/>
            <p:cNvSpPr>
              <a:spLocks/>
            </p:cNvSpPr>
            <p:nvPr/>
          </p:nvSpPr>
          <p:spPr bwMode="auto">
            <a:xfrm>
              <a:off x="6395768" y="1595130"/>
              <a:ext cx="318934" cy="512134"/>
            </a:xfrm>
            <a:custGeom>
              <a:avLst/>
              <a:gdLst>
                <a:gd name="T0" fmla="*/ 75 w 88"/>
                <a:gd name="T1" fmla="*/ 118 h 141"/>
                <a:gd name="T2" fmla="*/ 87 w 88"/>
                <a:gd name="T3" fmla="*/ 106 h 141"/>
                <a:gd name="T4" fmla="*/ 85 w 88"/>
                <a:gd name="T5" fmla="*/ 99 h 141"/>
                <a:gd name="T6" fmla="*/ 74 w 88"/>
                <a:gd name="T7" fmla="*/ 91 h 141"/>
                <a:gd name="T8" fmla="*/ 80 w 88"/>
                <a:gd name="T9" fmla="*/ 86 h 141"/>
                <a:gd name="T10" fmla="*/ 75 w 88"/>
                <a:gd name="T11" fmla="*/ 82 h 141"/>
                <a:gd name="T12" fmla="*/ 76 w 88"/>
                <a:gd name="T13" fmla="*/ 78 h 141"/>
                <a:gd name="T14" fmla="*/ 72 w 88"/>
                <a:gd name="T15" fmla="*/ 75 h 141"/>
                <a:gd name="T16" fmla="*/ 74 w 88"/>
                <a:gd name="T17" fmla="*/ 72 h 141"/>
                <a:gd name="T18" fmla="*/ 73 w 88"/>
                <a:gd name="T19" fmla="*/ 66 h 141"/>
                <a:gd name="T20" fmla="*/ 76 w 88"/>
                <a:gd name="T21" fmla="*/ 61 h 141"/>
                <a:gd name="T22" fmla="*/ 68 w 88"/>
                <a:gd name="T23" fmla="*/ 48 h 141"/>
                <a:gd name="T24" fmla="*/ 70 w 88"/>
                <a:gd name="T25" fmla="*/ 43 h 141"/>
                <a:gd name="T26" fmla="*/ 75 w 88"/>
                <a:gd name="T27" fmla="*/ 37 h 141"/>
                <a:gd name="T28" fmla="*/ 69 w 88"/>
                <a:gd name="T29" fmla="*/ 31 h 141"/>
                <a:gd name="T30" fmla="*/ 64 w 88"/>
                <a:gd name="T31" fmla="*/ 28 h 141"/>
                <a:gd name="T32" fmla="*/ 63 w 88"/>
                <a:gd name="T33" fmla="*/ 23 h 141"/>
                <a:gd name="T34" fmla="*/ 64 w 88"/>
                <a:gd name="T35" fmla="*/ 19 h 141"/>
                <a:gd name="T36" fmla="*/ 67 w 88"/>
                <a:gd name="T37" fmla="*/ 16 h 141"/>
                <a:gd name="T38" fmla="*/ 69 w 88"/>
                <a:gd name="T39" fmla="*/ 13 h 141"/>
                <a:gd name="T40" fmla="*/ 69 w 88"/>
                <a:gd name="T41" fmla="*/ 8 h 141"/>
                <a:gd name="T42" fmla="*/ 61 w 88"/>
                <a:gd name="T43" fmla="*/ 2 h 141"/>
                <a:gd name="T44" fmla="*/ 54 w 88"/>
                <a:gd name="T45" fmla="*/ 2 h 141"/>
                <a:gd name="T46" fmla="*/ 45 w 88"/>
                <a:gd name="T47" fmla="*/ 4 h 141"/>
                <a:gd name="T48" fmla="*/ 40 w 88"/>
                <a:gd name="T49" fmla="*/ 10 h 141"/>
                <a:gd name="T50" fmla="*/ 39 w 88"/>
                <a:gd name="T51" fmla="*/ 17 h 141"/>
                <a:gd name="T52" fmla="*/ 35 w 88"/>
                <a:gd name="T53" fmla="*/ 22 h 141"/>
                <a:gd name="T54" fmla="*/ 30 w 88"/>
                <a:gd name="T55" fmla="*/ 21 h 141"/>
                <a:gd name="T56" fmla="*/ 24 w 88"/>
                <a:gd name="T57" fmla="*/ 20 h 141"/>
                <a:gd name="T58" fmla="*/ 15 w 88"/>
                <a:gd name="T59" fmla="*/ 20 h 141"/>
                <a:gd name="T60" fmla="*/ 5 w 88"/>
                <a:gd name="T61" fmla="*/ 13 h 141"/>
                <a:gd name="T62" fmla="*/ 0 w 88"/>
                <a:gd name="T63" fmla="*/ 17 h 141"/>
                <a:gd name="T64" fmla="*/ 9 w 88"/>
                <a:gd name="T65" fmla="*/ 24 h 141"/>
                <a:gd name="T66" fmla="*/ 21 w 88"/>
                <a:gd name="T67" fmla="*/ 31 h 141"/>
                <a:gd name="T68" fmla="*/ 21 w 88"/>
                <a:gd name="T69" fmla="*/ 39 h 141"/>
                <a:gd name="T70" fmla="*/ 23 w 88"/>
                <a:gd name="T71" fmla="*/ 47 h 141"/>
                <a:gd name="T72" fmla="*/ 23 w 88"/>
                <a:gd name="T73" fmla="*/ 54 h 141"/>
                <a:gd name="T74" fmla="*/ 25 w 88"/>
                <a:gd name="T75" fmla="*/ 58 h 141"/>
                <a:gd name="T76" fmla="*/ 26 w 88"/>
                <a:gd name="T77" fmla="*/ 62 h 141"/>
                <a:gd name="T78" fmla="*/ 33 w 88"/>
                <a:gd name="T79" fmla="*/ 65 h 141"/>
                <a:gd name="T80" fmla="*/ 35 w 88"/>
                <a:gd name="T81" fmla="*/ 72 h 141"/>
                <a:gd name="T82" fmla="*/ 34 w 88"/>
                <a:gd name="T83" fmla="*/ 75 h 141"/>
                <a:gd name="T84" fmla="*/ 29 w 88"/>
                <a:gd name="T85" fmla="*/ 78 h 141"/>
                <a:gd name="T86" fmla="*/ 21 w 88"/>
                <a:gd name="T87" fmla="*/ 87 h 141"/>
                <a:gd name="T88" fmla="*/ 16 w 88"/>
                <a:gd name="T89" fmla="*/ 91 h 141"/>
                <a:gd name="T90" fmla="*/ 11 w 88"/>
                <a:gd name="T91" fmla="*/ 95 h 141"/>
                <a:gd name="T92" fmla="*/ 5 w 88"/>
                <a:gd name="T93" fmla="*/ 98 h 141"/>
                <a:gd name="T94" fmla="*/ 2 w 88"/>
                <a:gd name="T95" fmla="*/ 104 h 141"/>
                <a:gd name="T96" fmla="*/ 2 w 88"/>
                <a:gd name="T97" fmla="*/ 108 h 141"/>
                <a:gd name="T98" fmla="*/ 3 w 88"/>
                <a:gd name="T99" fmla="*/ 114 h 141"/>
                <a:gd name="T100" fmla="*/ 4 w 88"/>
                <a:gd name="T101" fmla="*/ 124 h 141"/>
                <a:gd name="T102" fmla="*/ 2 w 88"/>
                <a:gd name="T103" fmla="*/ 132 h 141"/>
                <a:gd name="T104" fmla="*/ 10 w 88"/>
                <a:gd name="T105" fmla="*/ 136 h 141"/>
                <a:gd name="T106" fmla="*/ 15 w 88"/>
                <a:gd name="T107" fmla="*/ 138 h 141"/>
                <a:gd name="T108" fmla="*/ 24 w 88"/>
                <a:gd name="T109" fmla="*/ 140 h 141"/>
                <a:gd name="T110" fmla="*/ 50 w 88"/>
                <a:gd name="T111" fmla="*/ 134 h 141"/>
                <a:gd name="T112" fmla="*/ 58 w 88"/>
                <a:gd name="T113" fmla="*/ 134 h 141"/>
                <a:gd name="T114" fmla="*/ 62 w 88"/>
                <a:gd name="T115" fmla="*/ 128 h 141"/>
                <a:gd name="T116" fmla="*/ 75 w 88"/>
                <a:gd name="T117" fmla="*/ 11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141">
                  <a:moveTo>
                    <a:pt x="75" y="118"/>
                  </a:moveTo>
                  <a:cubicBezTo>
                    <a:pt x="77" y="113"/>
                    <a:pt x="86" y="110"/>
                    <a:pt x="87" y="106"/>
                  </a:cubicBezTo>
                  <a:cubicBezTo>
                    <a:pt x="88" y="104"/>
                    <a:pt x="88" y="103"/>
                    <a:pt x="85" y="99"/>
                  </a:cubicBezTo>
                  <a:cubicBezTo>
                    <a:pt x="82" y="96"/>
                    <a:pt x="75" y="93"/>
                    <a:pt x="74" y="91"/>
                  </a:cubicBezTo>
                  <a:cubicBezTo>
                    <a:pt x="74" y="89"/>
                    <a:pt x="80" y="89"/>
                    <a:pt x="80" y="86"/>
                  </a:cubicBezTo>
                  <a:cubicBezTo>
                    <a:pt x="79" y="84"/>
                    <a:pt x="76" y="84"/>
                    <a:pt x="75" y="82"/>
                  </a:cubicBezTo>
                  <a:cubicBezTo>
                    <a:pt x="74" y="80"/>
                    <a:pt x="77" y="79"/>
                    <a:pt x="76" y="78"/>
                  </a:cubicBezTo>
                  <a:cubicBezTo>
                    <a:pt x="76" y="77"/>
                    <a:pt x="72" y="76"/>
                    <a:pt x="72" y="75"/>
                  </a:cubicBezTo>
                  <a:cubicBezTo>
                    <a:pt x="72" y="74"/>
                    <a:pt x="75" y="74"/>
                    <a:pt x="74" y="72"/>
                  </a:cubicBezTo>
                  <a:cubicBezTo>
                    <a:pt x="74" y="71"/>
                    <a:pt x="71" y="68"/>
                    <a:pt x="73" y="66"/>
                  </a:cubicBezTo>
                  <a:cubicBezTo>
                    <a:pt x="75" y="64"/>
                    <a:pt x="78" y="66"/>
                    <a:pt x="76" y="61"/>
                  </a:cubicBezTo>
                  <a:cubicBezTo>
                    <a:pt x="73" y="56"/>
                    <a:pt x="69" y="50"/>
                    <a:pt x="68" y="48"/>
                  </a:cubicBezTo>
                  <a:cubicBezTo>
                    <a:pt x="67" y="47"/>
                    <a:pt x="69" y="44"/>
                    <a:pt x="70" y="43"/>
                  </a:cubicBezTo>
                  <a:cubicBezTo>
                    <a:pt x="72" y="42"/>
                    <a:pt x="75" y="39"/>
                    <a:pt x="75" y="37"/>
                  </a:cubicBezTo>
                  <a:cubicBezTo>
                    <a:pt x="75" y="36"/>
                    <a:pt x="71" y="32"/>
                    <a:pt x="69" y="31"/>
                  </a:cubicBezTo>
                  <a:cubicBezTo>
                    <a:pt x="68" y="30"/>
                    <a:pt x="65" y="30"/>
                    <a:pt x="64" y="28"/>
                  </a:cubicBezTo>
                  <a:cubicBezTo>
                    <a:pt x="63" y="25"/>
                    <a:pt x="62" y="25"/>
                    <a:pt x="63" y="23"/>
                  </a:cubicBezTo>
                  <a:cubicBezTo>
                    <a:pt x="64" y="22"/>
                    <a:pt x="64" y="20"/>
                    <a:pt x="64" y="19"/>
                  </a:cubicBezTo>
                  <a:cubicBezTo>
                    <a:pt x="64" y="17"/>
                    <a:pt x="67" y="18"/>
                    <a:pt x="67" y="16"/>
                  </a:cubicBezTo>
                  <a:cubicBezTo>
                    <a:pt x="68" y="15"/>
                    <a:pt x="68" y="14"/>
                    <a:pt x="69" y="13"/>
                  </a:cubicBezTo>
                  <a:cubicBezTo>
                    <a:pt x="69" y="11"/>
                    <a:pt x="70" y="10"/>
                    <a:pt x="69" y="8"/>
                  </a:cubicBezTo>
                  <a:cubicBezTo>
                    <a:pt x="69" y="6"/>
                    <a:pt x="62" y="5"/>
                    <a:pt x="61" y="2"/>
                  </a:cubicBezTo>
                  <a:cubicBezTo>
                    <a:pt x="59" y="0"/>
                    <a:pt x="55" y="1"/>
                    <a:pt x="54" y="2"/>
                  </a:cubicBezTo>
                  <a:cubicBezTo>
                    <a:pt x="53" y="4"/>
                    <a:pt x="45" y="2"/>
                    <a:pt x="45" y="4"/>
                  </a:cubicBezTo>
                  <a:cubicBezTo>
                    <a:pt x="45" y="7"/>
                    <a:pt x="40" y="7"/>
                    <a:pt x="40" y="10"/>
                  </a:cubicBezTo>
                  <a:cubicBezTo>
                    <a:pt x="40" y="13"/>
                    <a:pt x="43" y="18"/>
                    <a:pt x="39" y="17"/>
                  </a:cubicBezTo>
                  <a:cubicBezTo>
                    <a:pt x="35" y="17"/>
                    <a:pt x="37" y="19"/>
                    <a:pt x="35" y="22"/>
                  </a:cubicBezTo>
                  <a:cubicBezTo>
                    <a:pt x="33" y="25"/>
                    <a:pt x="33" y="20"/>
                    <a:pt x="30" y="21"/>
                  </a:cubicBezTo>
                  <a:cubicBezTo>
                    <a:pt x="28" y="22"/>
                    <a:pt x="25" y="18"/>
                    <a:pt x="24" y="20"/>
                  </a:cubicBezTo>
                  <a:cubicBezTo>
                    <a:pt x="23" y="22"/>
                    <a:pt x="19" y="21"/>
                    <a:pt x="15" y="20"/>
                  </a:cubicBezTo>
                  <a:cubicBezTo>
                    <a:pt x="11" y="19"/>
                    <a:pt x="9" y="14"/>
                    <a:pt x="5" y="13"/>
                  </a:cubicBezTo>
                  <a:cubicBezTo>
                    <a:pt x="3" y="13"/>
                    <a:pt x="1" y="15"/>
                    <a:pt x="0" y="17"/>
                  </a:cubicBezTo>
                  <a:cubicBezTo>
                    <a:pt x="3" y="19"/>
                    <a:pt x="5" y="22"/>
                    <a:pt x="9" y="24"/>
                  </a:cubicBezTo>
                  <a:cubicBezTo>
                    <a:pt x="13" y="26"/>
                    <a:pt x="21" y="28"/>
                    <a:pt x="21" y="31"/>
                  </a:cubicBezTo>
                  <a:cubicBezTo>
                    <a:pt x="21" y="34"/>
                    <a:pt x="19" y="38"/>
                    <a:pt x="21" y="39"/>
                  </a:cubicBezTo>
                  <a:cubicBezTo>
                    <a:pt x="23" y="40"/>
                    <a:pt x="21" y="46"/>
                    <a:pt x="23" y="47"/>
                  </a:cubicBezTo>
                  <a:cubicBezTo>
                    <a:pt x="26" y="48"/>
                    <a:pt x="25" y="54"/>
                    <a:pt x="23" y="54"/>
                  </a:cubicBezTo>
                  <a:cubicBezTo>
                    <a:pt x="21" y="54"/>
                    <a:pt x="23" y="57"/>
                    <a:pt x="25" y="58"/>
                  </a:cubicBezTo>
                  <a:cubicBezTo>
                    <a:pt x="25" y="59"/>
                    <a:pt x="26" y="61"/>
                    <a:pt x="26" y="62"/>
                  </a:cubicBezTo>
                  <a:cubicBezTo>
                    <a:pt x="28" y="63"/>
                    <a:pt x="30" y="64"/>
                    <a:pt x="33" y="65"/>
                  </a:cubicBezTo>
                  <a:cubicBezTo>
                    <a:pt x="36" y="67"/>
                    <a:pt x="35" y="69"/>
                    <a:pt x="35" y="72"/>
                  </a:cubicBezTo>
                  <a:cubicBezTo>
                    <a:pt x="36" y="74"/>
                    <a:pt x="36" y="76"/>
                    <a:pt x="34" y="75"/>
                  </a:cubicBezTo>
                  <a:cubicBezTo>
                    <a:pt x="32" y="74"/>
                    <a:pt x="30" y="75"/>
                    <a:pt x="29" y="78"/>
                  </a:cubicBezTo>
                  <a:cubicBezTo>
                    <a:pt x="28" y="82"/>
                    <a:pt x="24" y="87"/>
                    <a:pt x="21" y="87"/>
                  </a:cubicBezTo>
                  <a:cubicBezTo>
                    <a:pt x="18" y="87"/>
                    <a:pt x="18" y="90"/>
                    <a:pt x="16" y="91"/>
                  </a:cubicBezTo>
                  <a:cubicBezTo>
                    <a:pt x="13" y="91"/>
                    <a:pt x="11" y="93"/>
                    <a:pt x="11" y="95"/>
                  </a:cubicBezTo>
                  <a:cubicBezTo>
                    <a:pt x="11" y="98"/>
                    <a:pt x="8" y="98"/>
                    <a:pt x="5" y="98"/>
                  </a:cubicBezTo>
                  <a:cubicBezTo>
                    <a:pt x="3" y="98"/>
                    <a:pt x="4" y="102"/>
                    <a:pt x="2" y="104"/>
                  </a:cubicBezTo>
                  <a:cubicBezTo>
                    <a:pt x="0" y="105"/>
                    <a:pt x="0" y="106"/>
                    <a:pt x="2" y="108"/>
                  </a:cubicBezTo>
                  <a:cubicBezTo>
                    <a:pt x="4" y="111"/>
                    <a:pt x="2" y="113"/>
                    <a:pt x="3" y="114"/>
                  </a:cubicBezTo>
                  <a:cubicBezTo>
                    <a:pt x="4" y="116"/>
                    <a:pt x="6" y="120"/>
                    <a:pt x="4" y="124"/>
                  </a:cubicBezTo>
                  <a:cubicBezTo>
                    <a:pt x="3" y="128"/>
                    <a:pt x="1" y="133"/>
                    <a:pt x="2" y="132"/>
                  </a:cubicBezTo>
                  <a:cubicBezTo>
                    <a:pt x="4" y="132"/>
                    <a:pt x="7" y="136"/>
                    <a:pt x="10" y="136"/>
                  </a:cubicBezTo>
                  <a:cubicBezTo>
                    <a:pt x="12" y="135"/>
                    <a:pt x="13" y="139"/>
                    <a:pt x="15" y="138"/>
                  </a:cubicBezTo>
                  <a:cubicBezTo>
                    <a:pt x="17" y="138"/>
                    <a:pt x="17" y="141"/>
                    <a:pt x="24" y="140"/>
                  </a:cubicBezTo>
                  <a:cubicBezTo>
                    <a:pt x="31" y="140"/>
                    <a:pt x="45" y="134"/>
                    <a:pt x="50" y="134"/>
                  </a:cubicBezTo>
                  <a:cubicBezTo>
                    <a:pt x="54" y="134"/>
                    <a:pt x="56" y="134"/>
                    <a:pt x="58" y="134"/>
                  </a:cubicBezTo>
                  <a:cubicBezTo>
                    <a:pt x="59" y="132"/>
                    <a:pt x="61" y="130"/>
                    <a:pt x="62" y="128"/>
                  </a:cubicBezTo>
                  <a:cubicBezTo>
                    <a:pt x="65" y="125"/>
                    <a:pt x="73" y="122"/>
                    <a:pt x="75" y="11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7" name="Freeform 90"/>
            <p:cNvSpPr>
              <a:spLocks/>
            </p:cNvSpPr>
            <p:nvPr/>
          </p:nvSpPr>
          <p:spPr bwMode="auto">
            <a:xfrm>
              <a:off x="6805168" y="3195933"/>
              <a:ext cx="640934" cy="515202"/>
            </a:xfrm>
            <a:custGeom>
              <a:avLst/>
              <a:gdLst>
                <a:gd name="T0" fmla="*/ 106 w 177"/>
                <a:gd name="T1" fmla="*/ 30 h 142"/>
                <a:gd name="T2" fmla="*/ 91 w 177"/>
                <a:gd name="T3" fmla="*/ 28 h 142"/>
                <a:gd name="T4" fmla="*/ 81 w 177"/>
                <a:gd name="T5" fmla="*/ 25 h 142"/>
                <a:gd name="T6" fmla="*/ 61 w 177"/>
                <a:gd name="T7" fmla="*/ 10 h 142"/>
                <a:gd name="T8" fmla="*/ 44 w 177"/>
                <a:gd name="T9" fmla="*/ 0 h 142"/>
                <a:gd name="T10" fmla="*/ 37 w 177"/>
                <a:gd name="T11" fmla="*/ 0 h 142"/>
                <a:gd name="T12" fmla="*/ 29 w 177"/>
                <a:gd name="T13" fmla="*/ 3 h 142"/>
                <a:gd name="T14" fmla="*/ 20 w 177"/>
                <a:gd name="T15" fmla="*/ 8 h 142"/>
                <a:gd name="T16" fmla="*/ 27 w 177"/>
                <a:gd name="T17" fmla="*/ 16 h 142"/>
                <a:gd name="T18" fmla="*/ 22 w 177"/>
                <a:gd name="T19" fmla="*/ 20 h 142"/>
                <a:gd name="T20" fmla="*/ 16 w 177"/>
                <a:gd name="T21" fmla="*/ 22 h 142"/>
                <a:gd name="T22" fmla="*/ 10 w 177"/>
                <a:gd name="T23" fmla="*/ 27 h 142"/>
                <a:gd name="T24" fmla="*/ 1 w 177"/>
                <a:gd name="T25" fmla="*/ 23 h 142"/>
                <a:gd name="T26" fmla="*/ 0 w 177"/>
                <a:gd name="T27" fmla="*/ 26 h 142"/>
                <a:gd name="T28" fmla="*/ 0 w 177"/>
                <a:gd name="T29" fmla="*/ 28 h 142"/>
                <a:gd name="T30" fmla="*/ 1 w 177"/>
                <a:gd name="T31" fmla="*/ 38 h 142"/>
                <a:gd name="T32" fmla="*/ 8 w 177"/>
                <a:gd name="T33" fmla="*/ 46 h 142"/>
                <a:gd name="T34" fmla="*/ 20 w 177"/>
                <a:gd name="T35" fmla="*/ 65 h 142"/>
                <a:gd name="T36" fmla="*/ 27 w 177"/>
                <a:gd name="T37" fmla="*/ 74 h 142"/>
                <a:gd name="T38" fmla="*/ 35 w 177"/>
                <a:gd name="T39" fmla="*/ 84 h 142"/>
                <a:gd name="T40" fmla="*/ 37 w 177"/>
                <a:gd name="T41" fmla="*/ 93 h 142"/>
                <a:gd name="T42" fmla="*/ 43 w 177"/>
                <a:gd name="T43" fmla="*/ 107 h 142"/>
                <a:gd name="T44" fmla="*/ 53 w 177"/>
                <a:gd name="T45" fmla="*/ 118 h 142"/>
                <a:gd name="T46" fmla="*/ 61 w 177"/>
                <a:gd name="T47" fmla="*/ 131 h 142"/>
                <a:gd name="T48" fmla="*/ 64 w 177"/>
                <a:gd name="T49" fmla="*/ 138 h 142"/>
                <a:gd name="T50" fmla="*/ 67 w 177"/>
                <a:gd name="T51" fmla="*/ 142 h 142"/>
                <a:gd name="T52" fmla="*/ 70 w 177"/>
                <a:gd name="T53" fmla="*/ 140 h 142"/>
                <a:gd name="T54" fmla="*/ 70 w 177"/>
                <a:gd name="T55" fmla="*/ 136 h 142"/>
                <a:gd name="T56" fmla="*/ 74 w 177"/>
                <a:gd name="T57" fmla="*/ 133 h 142"/>
                <a:gd name="T58" fmla="*/ 80 w 177"/>
                <a:gd name="T59" fmla="*/ 134 h 142"/>
                <a:gd name="T60" fmla="*/ 90 w 177"/>
                <a:gd name="T61" fmla="*/ 134 h 142"/>
                <a:gd name="T62" fmla="*/ 102 w 177"/>
                <a:gd name="T63" fmla="*/ 136 h 142"/>
                <a:gd name="T64" fmla="*/ 108 w 177"/>
                <a:gd name="T65" fmla="*/ 134 h 142"/>
                <a:gd name="T66" fmla="*/ 121 w 177"/>
                <a:gd name="T67" fmla="*/ 123 h 142"/>
                <a:gd name="T68" fmla="*/ 138 w 177"/>
                <a:gd name="T69" fmla="*/ 122 h 142"/>
                <a:gd name="T70" fmla="*/ 171 w 177"/>
                <a:gd name="T71" fmla="*/ 111 h 142"/>
                <a:gd name="T72" fmla="*/ 177 w 177"/>
                <a:gd name="T73" fmla="*/ 93 h 142"/>
                <a:gd name="T74" fmla="*/ 173 w 177"/>
                <a:gd name="T75" fmla="*/ 87 h 142"/>
                <a:gd name="T76" fmla="*/ 152 w 177"/>
                <a:gd name="T77" fmla="*/ 85 h 142"/>
                <a:gd name="T78" fmla="*/ 145 w 177"/>
                <a:gd name="T79" fmla="*/ 76 h 142"/>
                <a:gd name="T80" fmla="*/ 142 w 177"/>
                <a:gd name="T81" fmla="*/ 71 h 142"/>
                <a:gd name="T82" fmla="*/ 135 w 177"/>
                <a:gd name="T83" fmla="*/ 66 h 142"/>
                <a:gd name="T84" fmla="*/ 130 w 177"/>
                <a:gd name="T85" fmla="*/ 57 h 142"/>
                <a:gd name="T86" fmla="*/ 127 w 177"/>
                <a:gd name="T87" fmla="*/ 48 h 142"/>
                <a:gd name="T88" fmla="*/ 118 w 177"/>
                <a:gd name="T89" fmla="*/ 38 h 142"/>
                <a:gd name="T90" fmla="*/ 117 w 177"/>
                <a:gd name="T91" fmla="*/ 34 h 142"/>
                <a:gd name="T92" fmla="*/ 110 w 177"/>
                <a:gd name="T93" fmla="*/ 34 h 142"/>
                <a:gd name="T94" fmla="*/ 106 w 177"/>
                <a:gd name="T95" fmla="*/ 3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42">
                  <a:moveTo>
                    <a:pt x="106" y="30"/>
                  </a:moveTo>
                  <a:cubicBezTo>
                    <a:pt x="106" y="30"/>
                    <a:pt x="93" y="28"/>
                    <a:pt x="91" y="28"/>
                  </a:cubicBezTo>
                  <a:cubicBezTo>
                    <a:pt x="89" y="28"/>
                    <a:pt x="84" y="28"/>
                    <a:pt x="81" y="25"/>
                  </a:cubicBezTo>
                  <a:cubicBezTo>
                    <a:pt x="78" y="22"/>
                    <a:pt x="63" y="11"/>
                    <a:pt x="61" y="10"/>
                  </a:cubicBezTo>
                  <a:cubicBezTo>
                    <a:pt x="58" y="9"/>
                    <a:pt x="47" y="1"/>
                    <a:pt x="44" y="0"/>
                  </a:cubicBezTo>
                  <a:cubicBezTo>
                    <a:pt x="41" y="0"/>
                    <a:pt x="41" y="0"/>
                    <a:pt x="37" y="0"/>
                  </a:cubicBezTo>
                  <a:cubicBezTo>
                    <a:pt x="34" y="0"/>
                    <a:pt x="35" y="3"/>
                    <a:pt x="29" y="3"/>
                  </a:cubicBezTo>
                  <a:cubicBezTo>
                    <a:pt x="22" y="3"/>
                    <a:pt x="18" y="8"/>
                    <a:pt x="20" y="8"/>
                  </a:cubicBezTo>
                  <a:cubicBezTo>
                    <a:pt x="22" y="9"/>
                    <a:pt x="29" y="15"/>
                    <a:pt x="27" y="16"/>
                  </a:cubicBezTo>
                  <a:cubicBezTo>
                    <a:pt x="25" y="17"/>
                    <a:pt x="24" y="20"/>
                    <a:pt x="22" y="20"/>
                  </a:cubicBezTo>
                  <a:cubicBezTo>
                    <a:pt x="19" y="20"/>
                    <a:pt x="16" y="20"/>
                    <a:pt x="16" y="22"/>
                  </a:cubicBezTo>
                  <a:cubicBezTo>
                    <a:pt x="16" y="24"/>
                    <a:pt x="13" y="27"/>
                    <a:pt x="10" y="27"/>
                  </a:cubicBezTo>
                  <a:cubicBezTo>
                    <a:pt x="8" y="27"/>
                    <a:pt x="4" y="25"/>
                    <a:pt x="1" y="23"/>
                  </a:cubicBezTo>
                  <a:cubicBezTo>
                    <a:pt x="0" y="26"/>
                    <a:pt x="0" y="26"/>
                    <a:pt x="0" y="26"/>
                  </a:cubicBezTo>
                  <a:cubicBezTo>
                    <a:pt x="0" y="28"/>
                    <a:pt x="0" y="28"/>
                    <a:pt x="0" y="28"/>
                  </a:cubicBezTo>
                  <a:cubicBezTo>
                    <a:pt x="1" y="30"/>
                    <a:pt x="0" y="37"/>
                    <a:pt x="1" y="38"/>
                  </a:cubicBezTo>
                  <a:cubicBezTo>
                    <a:pt x="3" y="38"/>
                    <a:pt x="4" y="42"/>
                    <a:pt x="8" y="46"/>
                  </a:cubicBezTo>
                  <a:cubicBezTo>
                    <a:pt x="12" y="50"/>
                    <a:pt x="20" y="62"/>
                    <a:pt x="20" y="65"/>
                  </a:cubicBezTo>
                  <a:cubicBezTo>
                    <a:pt x="21" y="68"/>
                    <a:pt x="22" y="71"/>
                    <a:pt x="27" y="74"/>
                  </a:cubicBezTo>
                  <a:cubicBezTo>
                    <a:pt x="32" y="78"/>
                    <a:pt x="32" y="82"/>
                    <a:pt x="35" y="84"/>
                  </a:cubicBezTo>
                  <a:cubicBezTo>
                    <a:pt x="37" y="86"/>
                    <a:pt x="37" y="88"/>
                    <a:pt x="37" y="93"/>
                  </a:cubicBezTo>
                  <a:cubicBezTo>
                    <a:pt x="37" y="98"/>
                    <a:pt x="39" y="104"/>
                    <a:pt x="43" y="107"/>
                  </a:cubicBezTo>
                  <a:cubicBezTo>
                    <a:pt x="48" y="110"/>
                    <a:pt x="51" y="113"/>
                    <a:pt x="53" y="118"/>
                  </a:cubicBezTo>
                  <a:cubicBezTo>
                    <a:pt x="55" y="124"/>
                    <a:pt x="58" y="128"/>
                    <a:pt x="61" y="131"/>
                  </a:cubicBezTo>
                  <a:cubicBezTo>
                    <a:pt x="64" y="134"/>
                    <a:pt x="62" y="135"/>
                    <a:pt x="64" y="138"/>
                  </a:cubicBezTo>
                  <a:cubicBezTo>
                    <a:pt x="65" y="139"/>
                    <a:pt x="66" y="140"/>
                    <a:pt x="67" y="142"/>
                  </a:cubicBezTo>
                  <a:cubicBezTo>
                    <a:pt x="69" y="141"/>
                    <a:pt x="70" y="141"/>
                    <a:pt x="70" y="140"/>
                  </a:cubicBezTo>
                  <a:cubicBezTo>
                    <a:pt x="71" y="139"/>
                    <a:pt x="69" y="137"/>
                    <a:pt x="70" y="136"/>
                  </a:cubicBezTo>
                  <a:cubicBezTo>
                    <a:pt x="71" y="135"/>
                    <a:pt x="72" y="133"/>
                    <a:pt x="74" y="133"/>
                  </a:cubicBezTo>
                  <a:cubicBezTo>
                    <a:pt x="75" y="132"/>
                    <a:pt x="77" y="134"/>
                    <a:pt x="80" y="134"/>
                  </a:cubicBezTo>
                  <a:cubicBezTo>
                    <a:pt x="83" y="133"/>
                    <a:pt x="90" y="134"/>
                    <a:pt x="90" y="134"/>
                  </a:cubicBezTo>
                  <a:cubicBezTo>
                    <a:pt x="91" y="135"/>
                    <a:pt x="100" y="135"/>
                    <a:pt x="102" y="136"/>
                  </a:cubicBezTo>
                  <a:cubicBezTo>
                    <a:pt x="104" y="138"/>
                    <a:pt x="107" y="138"/>
                    <a:pt x="108" y="134"/>
                  </a:cubicBezTo>
                  <a:cubicBezTo>
                    <a:pt x="109" y="131"/>
                    <a:pt x="120" y="124"/>
                    <a:pt x="121" y="123"/>
                  </a:cubicBezTo>
                  <a:cubicBezTo>
                    <a:pt x="122" y="122"/>
                    <a:pt x="133" y="123"/>
                    <a:pt x="138" y="122"/>
                  </a:cubicBezTo>
                  <a:cubicBezTo>
                    <a:pt x="142" y="121"/>
                    <a:pt x="170" y="112"/>
                    <a:pt x="171" y="111"/>
                  </a:cubicBezTo>
                  <a:cubicBezTo>
                    <a:pt x="173" y="110"/>
                    <a:pt x="177" y="95"/>
                    <a:pt x="177" y="93"/>
                  </a:cubicBezTo>
                  <a:cubicBezTo>
                    <a:pt x="177" y="92"/>
                    <a:pt x="175" y="87"/>
                    <a:pt x="173" y="87"/>
                  </a:cubicBezTo>
                  <a:cubicBezTo>
                    <a:pt x="171" y="88"/>
                    <a:pt x="153" y="86"/>
                    <a:pt x="152" y="85"/>
                  </a:cubicBezTo>
                  <a:cubicBezTo>
                    <a:pt x="151" y="84"/>
                    <a:pt x="146" y="81"/>
                    <a:pt x="145" y="76"/>
                  </a:cubicBezTo>
                  <a:cubicBezTo>
                    <a:pt x="144" y="75"/>
                    <a:pt x="142" y="73"/>
                    <a:pt x="142" y="71"/>
                  </a:cubicBezTo>
                  <a:cubicBezTo>
                    <a:pt x="140" y="71"/>
                    <a:pt x="137" y="70"/>
                    <a:pt x="135" y="66"/>
                  </a:cubicBezTo>
                  <a:cubicBezTo>
                    <a:pt x="133" y="65"/>
                    <a:pt x="129" y="58"/>
                    <a:pt x="130" y="57"/>
                  </a:cubicBezTo>
                  <a:cubicBezTo>
                    <a:pt x="132" y="54"/>
                    <a:pt x="129" y="50"/>
                    <a:pt x="127" y="48"/>
                  </a:cubicBezTo>
                  <a:cubicBezTo>
                    <a:pt x="124" y="45"/>
                    <a:pt x="118" y="40"/>
                    <a:pt x="118" y="38"/>
                  </a:cubicBezTo>
                  <a:cubicBezTo>
                    <a:pt x="118" y="37"/>
                    <a:pt x="118" y="35"/>
                    <a:pt x="117" y="34"/>
                  </a:cubicBezTo>
                  <a:cubicBezTo>
                    <a:pt x="110" y="34"/>
                    <a:pt x="110" y="34"/>
                    <a:pt x="110" y="34"/>
                  </a:cubicBezTo>
                  <a:lnTo>
                    <a:pt x="106" y="30"/>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8" name="Freeform 91"/>
            <p:cNvSpPr>
              <a:spLocks/>
            </p:cNvSpPr>
            <p:nvPr/>
          </p:nvSpPr>
          <p:spPr bwMode="auto">
            <a:xfrm>
              <a:off x="7334169" y="3432067"/>
              <a:ext cx="246868" cy="276000"/>
            </a:xfrm>
            <a:custGeom>
              <a:avLst/>
              <a:gdLst>
                <a:gd name="T0" fmla="*/ 33 w 68"/>
                <a:gd name="T1" fmla="*/ 2 h 76"/>
                <a:gd name="T2" fmla="*/ 33 w 68"/>
                <a:gd name="T3" fmla="*/ 8 h 76"/>
                <a:gd name="T4" fmla="*/ 28 w 68"/>
                <a:gd name="T5" fmla="*/ 15 h 76"/>
                <a:gd name="T6" fmla="*/ 25 w 68"/>
                <a:gd name="T7" fmla="*/ 22 h 76"/>
                <a:gd name="T8" fmla="*/ 27 w 68"/>
                <a:gd name="T9" fmla="*/ 22 h 76"/>
                <a:gd name="T10" fmla="*/ 31 w 68"/>
                <a:gd name="T11" fmla="*/ 28 h 76"/>
                <a:gd name="T12" fmla="*/ 25 w 68"/>
                <a:gd name="T13" fmla="*/ 46 h 76"/>
                <a:gd name="T14" fmla="*/ 0 w 68"/>
                <a:gd name="T15" fmla="*/ 55 h 76"/>
                <a:gd name="T16" fmla="*/ 10 w 68"/>
                <a:gd name="T17" fmla="*/ 76 h 76"/>
                <a:gd name="T18" fmla="*/ 12 w 68"/>
                <a:gd name="T19" fmla="*/ 75 h 76"/>
                <a:gd name="T20" fmla="*/ 26 w 68"/>
                <a:gd name="T21" fmla="*/ 73 h 76"/>
                <a:gd name="T22" fmla="*/ 29 w 68"/>
                <a:gd name="T23" fmla="*/ 66 h 76"/>
                <a:gd name="T24" fmla="*/ 38 w 68"/>
                <a:gd name="T25" fmla="*/ 64 h 76"/>
                <a:gd name="T26" fmla="*/ 44 w 68"/>
                <a:gd name="T27" fmla="*/ 57 h 76"/>
                <a:gd name="T28" fmla="*/ 49 w 68"/>
                <a:gd name="T29" fmla="*/ 54 h 76"/>
                <a:gd name="T30" fmla="*/ 52 w 68"/>
                <a:gd name="T31" fmla="*/ 43 h 76"/>
                <a:gd name="T32" fmla="*/ 59 w 68"/>
                <a:gd name="T33" fmla="*/ 38 h 76"/>
                <a:gd name="T34" fmla="*/ 66 w 68"/>
                <a:gd name="T35" fmla="*/ 28 h 76"/>
                <a:gd name="T36" fmla="*/ 65 w 68"/>
                <a:gd name="T37" fmla="*/ 23 h 76"/>
                <a:gd name="T38" fmla="*/ 58 w 68"/>
                <a:gd name="T39" fmla="*/ 15 h 76"/>
                <a:gd name="T40" fmla="*/ 44 w 68"/>
                <a:gd name="T41" fmla="*/ 9 h 76"/>
                <a:gd name="T42" fmla="*/ 39 w 68"/>
                <a:gd name="T43" fmla="*/ 0 h 76"/>
                <a:gd name="T44" fmla="*/ 37 w 68"/>
                <a:gd name="T45" fmla="*/ 2 h 76"/>
                <a:gd name="T46" fmla="*/ 33 w 68"/>
                <a:gd name="T47"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76">
                  <a:moveTo>
                    <a:pt x="33" y="2"/>
                  </a:moveTo>
                  <a:cubicBezTo>
                    <a:pt x="33" y="8"/>
                    <a:pt x="33" y="8"/>
                    <a:pt x="33" y="8"/>
                  </a:cubicBezTo>
                  <a:cubicBezTo>
                    <a:pt x="28" y="15"/>
                    <a:pt x="28" y="15"/>
                    <a:pt x="28" y="15"/>
                  </a:cubicBezTo>
                  <a:cubicBezTo>
                    <a:pt x="25" y="22"/>
                    <a:pt x="25" y="22"/>
                    <a:pt x="25" y="22"/>
                  </a:cubicBezTo>
                  <a:cubicBezTo>
                    <a:pt x="26" y="22"/>
                    <a:pt x="27" y="22"/>
                    <a:pt x="27" y="22"/>
                  </a:cubicBezTo>
                  <a:cubicBezTo>
                    <a:pt x="29" y="22"/>
                    <a:pt x="31" y="27"/>
                    <a:pt x="31" y="28"/>
                  </a:cubicBezTo>
                  <a:cubicBezTo>
                    <a:pt x="31" y="30"/>
                    <a:pt x="27" y="45"/>
                    <a:pt x="25" y="46"/>
                  </a:cubicBezTo>
                  <a:cubicBezTo>
                    <a:pt x="25" y="47"/>
                    <a:pt x="10" y="52"/>
                    <a:pt x="0" y="55"/>
                  </a:cubicBezTo>
                  <a:cubicBezTo>
                    <a:pt x="2" y="59"/>
                    <a:pt x="6" y="68"/>
                    <a:pt x="10" y="76"/>
                  </a:cubicBezTo>
                  <a:cubicBezTo>
                    <a:pt x="11" y="76"/>
                    <a:pt x="11" y="75"/>
                    <a:pt x="12" y="75"/>
                  </a:cubicBezTo>
                  <a:cubicBezTo>
                    <a:pt x="17" y="72"/>
                    <a:pt x="22" y="74"/>
                    <a:pt x="26" y="73"/>
                  </a:cubicBezTo>
                  <a:cubicBezTo>
                    <a:pt x="29" y="72"/>
                    <a:pt x="26" y="69"/>
                    <a:pt x="29" y="66"/>
                  </a:cubicBezTo>
                  <a:cubicBezTo>
                    <a:pt x="32" y="63"/>
                    <a:pt x="37" y="65"/>
                    <a:pt x="38" y="64"/>
                  </a:cubicBezTo>
                  <a:cubicBezTo>
                    <a:pt x="40" y="64"/>
                    <a:pt x="41" y="58"/>
                    <a:pt x="44" y="57"/>
                  </a:cubicBezTo>
                  <a:cubicBezTo>
                    <a:pt x="46" y="56"/>
                    <a:pt x="49" y="56"/>
                    <a:pt x="49" y="54"/>
                  </a:cubicBezTo>
                  <a:cubicBezTo>
                    <a:pt x="49" y="52"/>
                    <a:pt x="49" y="43"/>
                    <a:pt x="52" y="43"/>
                  </a:cubicBezTo>
                  <a:cubicBezTo>
                    <a:pt x="55" y="42"/>
                    <a:pt x="59" y="39"/>
                    <a:pt x="59" y="38"/>
                  </a:cubicBezTo>
                  <a:cubicBezTo>
                    <a:pt x="59" y="36"/>
                    <a:pt x="64" y="31"/>
                    <a:pt x="66" y="28"/>
                  </a:cubicBezTo>
                  <a:cubicBezTo>
                    <a:pt x="67" y="25"/>
                    <a:pt x="68" y="24"/>
                    <a:pt x="65" y="23"/>
                  </a:cubicBezTo>
                  <a:cubicBezTo>
                    <a:pt x="63" y="23"/>
                    <a:pt x="59" y="16"/>
                    <a:pt x="58" y="15"/>
                  </a:cubicBezTo>
                  <a:cubicBezTo>
                    <a:pt x="57" y="13"/>
                    <a:pt x="50" y="14"/>
                    <a:pt x="44" y="9"/>
                  </a:cubicBezTo>
                  <a:cubicBezTo>
                    <a:pt x="42" y="8"/>
                    <a:pt x="40" y="4"/>
                    <a:pt x="39" y="0"/>
                  </a:cubicBezTo>
                  <a:cubicBezTo>
                    <a:pt x="37" y="2"/>
                    <a:pt x="37" y="2"/>
                    <a:pt x="37" y="2"/>
                  </a:cubicBezTo>
                  <a:lnTo>
                    <a:pt x="33" y="2"/>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09" name="Freeform 92"/>
            <p:cNvSpPr>
              <a:spLocks/>
            </p:cNvSpPr>
            <p:nvPr/>
          </p:nvSpPr>
          <p:spPr bwMode="auto">
            <a:xfrm>
              <a:off x="7294302" y="3398333"/>
              <a:ext cx="36800" cy="55200"/>
            </a:xfrm>
            <a:custGeom>
              <a:avLst/>
              <a:gdLst>
                <a:gd name="T0" fmla="*/ 7 w 10"/>
                <a:gd name="T1" fmla="*/ 15 h 15"/>
                <a:gd name="T2" fmla="*/ 7 w 10"/>
                <a:gd name="T3" fmla="*/ 12 h 15"/>
                <a:gd name="T4" fmla="*/ 6 w 10"/>
                <a:gd name="T5" fmla="*/ 1 h 15"/>
                <a:gd name="T6" fmla="*/ 0 w 10"/>
                <a:gd name="T7" fmla="*/ 10 h 15"/>
                <a:gd name="T8" fmla="*/ 0 w 10"/>
                <a:gd name="T9" fmla="*/ 10 h 15"/>
                <a:gd name="T10" fmla="*/ 7 w 10"/>
                <a:gd name="T11" fmla="*/ 15 h 15"/>
              </a:gdLst>
              <a:ahLst/>
              <a:cxnLst>
                <a:cxn ang="0">
                  <a:pos x="T0" y="T1"/>
                </a:cxn>
                <a:cxn ang="0">
                  <a:pos x="T2" y="T3"/>
                </a:cxn>
                <a:cxn ang="0">
                  <a:pos x="T4" y="T5"/>
                </a:cxn>
                <a:cxn ang="0">
                  <a:pos x="T6" y="T7"/>
                </a:cxn>
                <a:cxn ang="0">
                  <a:pos x="T8" y="T9"/>
                </a:cxn>
                <a:cxn ang="0">
                  <a:pos x="T10" y="T11"/>
                </a:cxn>
              </a:cxnLst>
              <a:rect l="0" t="0" r="r" b="b"/>
              <a:pathLst>
                <a:path w="10" h="15">
                  <a:moveTo>
                    <a:pt x="7" y="15"/>
                  </a:moveTo>
                  <a:cubicBezTo>
                    <a:pt x="7" y="14"/>
                    <a:pt x="7" y="13"/>
                    <a:pt x="7" y="12"/>
                  </a:cubicBezTo>
                  <a:cubicBezTo>
                    <a:pt x="9" y="9"/>
                    <a:pt x="10" y="2"/>
                    <a:pt x="6" y="1"/>
                  </a:cubicBezTo>
                  <a:cubicBezTo>
                    <a:pt x="2" y="0"/>
                    <a:pt x="0" y="8"/>
                    <a:pt x="0" y="10"/>
                  </a:cubicBezTo>
                  <a:cubicBezTo>
                    <a:pt x="0" y="10"/>
                    <a:pt x="0" y="10"/>
                    <a:pt x="0" y="10"/>
                  </a:cubicBezTo>
                  <a:cubicBezTo>
                    <a:pt x="2" y="14"/>
                    <a:pt x="5" y="15"/>
                    <a:pt x="7" y="1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0" name="Freeform 93"/>
            <p:cNvSpPr>
              <a:spLocks/>
            </p:cNvSpPr>
            <p:nvPr/>
          </p:nvSpPr>
          <p:spPr bwMode="auto">
            <a:xfrm>
              <a:off x="7331102" y="3395267"/>
              <a:ext cx="144134" cy="116534"/>
            </a:xfrm>
            <a:custGeom>
              <a:avLst/>
              <a:gdLst>
                <a:gd name="T0" fmla="*/ 7 w 40"/>
                <a:gd name="T1" fmla="*/ 30 h 32"/>
                <a:gd name="T2" fmla="*/ 26 w 40"/>
                <a:gd name="T3" fmla="*/ 32 h 32"/>
                <a:gd name="T4" fmla="*/ 29 w 40"/>
                <a:gd name="T5" fmla="*/ 25 h 32"/>
                <a:gd name="T6" fmla="*/ 34 w 40"/>
                <a:gd name="T7" fmla="*/ 18 h 32"/>
                <a:gd name="T8" fmla="*/ 34 w 40"/>
                <a:gd name="T9" fmla="*/ 12 h 32"/>
                <a:gd name="T10" fmla="*/ 38 w 40"/>
                <a:gd name="T11" fmla="*/ 12 h 32"/>
                <a:gd name="T12" fmla="*/ 40 w 40"/>
                <a:gd name="T13" fmla="*/ 10 h 32"/>
                <a:gd name="T14" fmla="*/ 38 w 40"/>
                <a:gd name="T15" fmla="*/ 0 h 32"/>
                <a:gd name="T16" fmla="*/ 28 w 40"/>
                <a:gd name="T17" fmla="*/ 11 h 32"/>
                <a:gd name="T18" fmla="*/ 12 w 40"/>
                <a:gd name="T19" fmla="*/ 19 h 32"/>
                <a:gd name="T20" fmla="*/ 2 w 40"/>
                <a:gd name="T21" fmla="*/ 21 h 32"/>
                <a:gd name="T22" fmla="*/ 0 w 40"/>
                <a:gd name="T23" fmla="*/ 21 h 32"/>
                <a:gd name="T24" fmla="*/ 7 w 40"/>
                <a:gd name="T25"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7" y="30"/>
                  </a:moveTo>
                  <a:cubicBezTo>
                    <a:pt x="8" y="31"/>
                    <a:pt x="21" y="32"/>
                    <a:pt x="26" y="32"/>
                  </a:cubicBezTo>
                  <a:cubicBezTo>
                    <a:pt x="29" y="25"/>
                    <a:pt x="29" y="25"/>
                    <a:pt x="29" y="25"/>
                  </a:cubicBezTo>
                  <a:cubicBezTo>
                    <a:pt x="34" y="18"/>
                    <a:pt x="34" y="18"/>
                    <a:pt x="34" y="18"/>
                  </a:cubicBezTo>
                  <a:cubicBezTo>
                    <a:pt x="34" y="12"/>
                    <a:pt x="34" y="12"/>
                    <a:pt x="34" y="12"/>
                  </a:cubicBezTo>
                  <a:cubicBezTo>
                    <a:pt x="38" y="12"/>
                    <a:pt x="38" y="12"/>
                    <a:pt x="38" y="12"/>
                  </a:cubicBezTo>
                  <a:cubicBezTo>
                    <a:pt x="40" y="10"/>
                    <a:pt x="40" y="10"/>
                    <a:pt x="40" y="10"/>
                  </a:cubicBezTo>
                  <a:cubicBezTo>
                    <a:pt x="39" y="5"/>
                    <a:pt x="39" y="0"/>
                    <a:pt x="38" y="0"/>
                  </a:cubicBezTo>
                  <a:cubicBezTo>
                    <a:pt x="37" y="0"/>
                    <a:pt x="31" y="6"/>
                    <a:pt x="28" y="11"/>
                  </a:cubicBezTo>
                  <a:cubicBezTo>
                    <a:pt x="26" y="16"/>
                    <a:pt x="18" y="20"/>
                    <a:pt x="12" y="19"/>
                  </a:cubicBezTo>
                  <a:cubicBezTo>
                    <a:pt x="6" y="18"/>
                    <a:pt x="4" y="20"/>
                    <a:pt x="2" y="21"/>
                  </a:cubicBezTo>
                  <a:cubicBezTo>
                    <a:pt x="2" y="22"/>
                    <a:pt x="1" y="21"/>
                    <a:pt x="0" y="21"/>
                  </a:cubicBezTo>
                  <a:cubicBezTo>
                    <a:pt x="1" y="26"/>
                    <a:pt x="6" y="29"/>
                    <a:pt x="7" y="3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1" name="Freeform 94"/>
            <p:cNvSpPr>
              <a:spLocks noEditPoints="1"/>
            </p:cNvSpPr>
            <p:nvPr/>
          </p:nvSpPr>
          <p:spPr bwMode="auto">
            <a:xfrm>
              <a:off x="8773972" y="4019335"/>
              <a:ext cx="594934" cy="185534"/>
            </a:xfrm>
            <a:custGeom>
              <a:avLst/>
              <a:gdLst>
                <a:gd name="T0" fmla="*/ 30 w 164"/>
                <a:gd name="T1" fmla="*/ 18 h 51"/>
                <a:gd name="T2" fmla="*/ 23 w 164"/>
                <a:gd name="T3" fmla="*/ 9 h 51"/>
                <a:gd name="T4" fmla="*/ 19 w 164"/>
                <a:gd name="T5" fmla="*/ 5 h 51"/>
                <a:gd name="T6" fmla="*/ 19 w 164"/>
                <a:gd name="T7" fmla="*/ 4 h 51"/>
                <a:gd name="T8" fmla="*/ 16 w 164"/>
                <a:gd name="T9" fmla="*/ 7 h 51"/>
                <a:gd name="T10" fmla="*/ 9 w 164"/>
                <a:gd name="T11" fmla="*/ 7 h 51"/>
                <a:gd name="T12" fmla="*/ 5 w 164"/>
                <a:gd name="T13" fmla="*/ 2 h 51"/>
                <a:gd name="T14" fmla="*/ 0 w 164"/>
                <a:gd name="T15" fmla="*/ 1 h 51"/>
                <a:gd name="T16" fmla="*/ 3 w 164"/>
                <a:gd name="T17" fmla="*/ 14 h 51"/>
                <a:gd name="T18" fmla="*/ 11 w 164"/>
                <a:gd name="T19" fmla="*/ 30 h 51"/>
                <a:gd name="T20" fmla="*/ 19 w 164"/>
                <a:gd name="T21" fmla="*/ 38 h 51"/>
                <a:gd name="T22" fmla="*/ 35 w 164"/>
                <a:gd name="T23" fmla="*/ 46 h 51"/>
                <a:gd name="T24" fmla="*/ 30 w 164"/>
                <a:gd name="T25" fmla="*/ 34 h 51"/>
                <a:gd name="T26" fmla="*/ 30 w 164"/>
                <a:gd name="T27" fmla="*/ 18 h 51"/>
                <a:gd name="T28" fmla="*/ 157 w 164"/>
                <a:gd name="T29" fmla="*/ 9 h 51"/>
                <a:gd name="T30" fmla="*/ 150 w 164"/>
                <a:gd name="T31" fmla="*/ 7 h 51"/>
                <a:gd name="T32" fmla="*/ 142 w 164"/>
                <a:gd name="T33" fmla="*/ 0 h 51"/>
                <a:gd name="T34" fmla="*/ 135 w 164"/>
                <a:gd name="T35" fmla="*/ 9 h 51"/>
                <a:gd name="T36" fmla="*/ 131 w 164"/>
                <a:gd name="T37" fmla="*/ 14 h 51"/>
                <a:gd name="T38" fmla="*/ 129 w 164"/>
                <a:gd name="T39" fmla="*/ 17 h 51"/>
                <a:gd name="T40" fmla="*/ 129 w 164"/>
                <a:gd name="T41" fmla="*/ 22 h 51"/>
                <a:gd name="T42" fmla="*/ 124 w 164"/>
                <a:gd name="T43" fmla="*/ 24 h 51"/>
                <a:gd name="T44" fmla="*/ 119 w 164"/>
                <a:gd name="T45" fmla="*/ 18 h 51"/>
                <a:gd name="T46" fmla="*/ 119 w 164"/>
                <a:gd name="T47" fmla="*/ 18 h 51"/>
                <a:gd name="T48" fmla="*/ 111 w 164"/>
                <a:gd name="T49" fmla="*/ 29 h 51"/>
                <a:gd name="T50" fmla="*/ 99 w 164"/>
                <a:gd name="T51" fmla="*/ 33 h 51"/>
                <a:gd name="T52" fmla="*/ 94 w 164"/>
                <a:gd name="T53" fmla="*/ 44 h 51"/>
                <a:gd name="T54" fmla="*/ 81 w 164"/>
                <a:gd name="T55" fmla="*/ 41 h 51"/>
                <a:gd name="T56" fmla="*/ 84 w 164"/>
                <a:gd name="T57" fmla="*/ 46 h 51"/>
                <a:gd name="T58" fmla="*/ 91 w 164"/>
                <a:gd name="T59" fmla="*/ 49 h 51"/>
                <a:gd name="T60" fmla="*/ 102 w 164"/>
                <a:gd name="T61" fmla="*/ 48 h 51"/>
                <a:gd name="T62" fmla="*/ 110 w 164"/>
                <a:gd name="T63" fmla="*/ 45 h 51"/>
                <a:gd name="T64" fmla="*/ 118 w 164"/>
                <a:gd name="T65" fmla="*/ 46 h 51"/>
                <a:gd name="T66" fmla="*/ 125 w 164"/>
                <a:gd name="T67" fmla="*/ 41 h 51"/>
                <a:gd name="T68" fmla="*/ 128 w 164"/>
                <a:gd name="T69" fmla="*/ 33 h 51"/>
                <a:gd name="T70" fmla="*/ 133 w 164"/>
                <a:gd name="T71" fmla="*/ 26 h 51"/>
                <a:gd name="T72" fmla="*/ 146 w 164"/>
                <a:gd name="T73" fmla="*/ 21 h 51"/>
                <a:gd name="T74" fmla="*/ 150 w 164"/>
                <a:gd name="T75" fmla="*/ 22 h 51"/>
                <a:gd name="T76" fmla="*/ 155 w 164"/>
                <a:gd name="T77" fmla="*/ 17 h 51"/>
                <a:gd name="T78" fmla="*/ 163 w 164"/>
                <a:gd name="T79" fmla="*/ 14 h 51"/>
                <a:gd name="T80" fmla="*/ 157 w 164"/>
                <a:gd name="T81" fmla="*/ 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4" h="51">
                  <a:moveTo>
                    <a:pt x="30" y="18"/>
                  </a:moveTo>
                  <a:cubicBezTo>
                    <a:pt x="30" y="13"/>
                    <a:pt x="25" y="13"/>
                    <a:pt x="23" y="9"/>
                  </a:cubicBezTo>
                  <a:cubicBezTo>
                    <a:pt x="22" y="5"/>
                    <a:pt x="20" y="8"/>
                    <a:pt x="19" y="5"/>
                  </a:cubicBezTo>
                  <a:cubicBezTo>
                    <a:pt x="19" y="5"/>
                    <a:pt x="19" y="4"/>
                    <a:pt x="19" y="4"/>
                  </a:cubicBezTo>
                  <a:cubicBezTo>
                    <a:pt x="16" y="5"/>
                    <a:pt x="17" y="7"/>
                    <a:pt x="16" y="7"/>
                  </a:cubicBezTo>
                  <a:cubicBezTo>
                    <a:pt x="15" y="8"/>
                    <a:pt x="9" y="8"/>
                    <a:pt x="9" y="7"/>
                  </a:cubicBezTo>
                  <a:cubicBezTo>
                    <a:pt x="9" y="5"/>
                    <a:pt x="8" y="2"/>
                    <a:pt x="5" y="2"/>
                  </a:cubicBezTo>
                  <a:cubicBezTo>
                    <a:pt x="3" y="1"/>
                    <a:pt x="2" y="1"/>
                    <a:pt x="0" y="1"/>
                  </a:cubicBezTo>
                  <a:cubicBezTo>
                    <a:pt x="2" y="6"/>
                    <a:pt x="3" y="10"/>
                    <a:pt x="3" y="14"/>
                  </a:cubicBezTo>
                  <a:cubicBezTo>
                    <a:pt x="3" y="19"/>
                    <a:pt x="10" y="27"/>
                    <a:pt x="11" y="30"/>
                  </a:cubicBezTo>
                  <a:cubicBezTo>
                    <a:pt x="12" y="34"/>
                    <a:pt x="14" y="35"/>
                    <a:pt x="19" y="38"/>
                  </a:cubicBezTo>
                  <a:cubicBezTo>
                    <a:pt x="24" y="42"/>
                    <a:pt x="34" y="47"/>
                    <a:pt x="35" y="46"/>
                  </a:cubicBezTo>
                  <a:cubicBezTo>
                    <a:pt x="37" y="45"/>
                    <a:pt x="33" y="37"/>
                    <a:pt x="30" y="34"/>
                  </a:cubicBezTo>
                  <a:cubicBezTo>
                    <a:pt x="27" y="31"/>
                    <a:pt x="30" y="24"/>
                    <a:pt x="30" y="18"/>
                  </a:cubicBezTo>
                  <a:close/>
                  <a:moveTo>
                    <a:pt x="157" y="9"/>
                  </a:moveTo>
                  <a:cubicBezTo>
                    <a:pt x="155" y="9"/>
                    <a:pt x="150" y="9"/>
                    <a:pt x="150" y="7"/>
                  </a:cubicBezTo>
                  <a:cubicBezTo>
                    <a:pt x="150" y="4"/>
                    <a:pt x="145" y="0"/>
                    <a:pt x="142" y="0"/>
                  </a:cubicBezTo>
                  <a:cubicBezTo>
                    <a:pt x="139" y="0"/>
                    <a:pt x="135" y="6"/>
                    <a:pt x="135" y="9"/>
                  </a:cubicBezTo>
                  <a:cubicBezTo>
                    <a:pt x="135" y="11"/>
                    <a:pt x="130" y="11"/>
                    <a:pt x="131" y="14"/>
                  </a:cubicBezTo>
                  <a:cubicBezTo>
                    <a:pt x="131" y="16"/>
                    <a:pt x="130" y="16"/>
                    <a:pt x="129" y="17"/>
                  </a:cubicBezTo>
                  <a:cubicBezTo>
                    <a:pt x="130" y="20"/>
                    <a:pt x="130" y="22"/>
                    <a:pt x="129" y="22"/>
                  </a:cubicBezTo>
                  <a:cubicBezTo>
                    <a:pt x="127" y="21"/>
                    <a:pt x="126" y="24"/>
                    <a:pt x="124" y="24"/>
                  </a:cubicBezTo>
                  <a:cubicBezTo>
                    <a:pt x="122" y="24"/>
                    <a:pt x="121" y="21"/>
                    <a:pt x="119" y="18"/>
                  </a:cubicBezTo>
                  <a:cubicBezTo>
                    <a:pt x="119" y="18"/>
                    <a:pt x="119" y="18"/>
                    <a:pt x="119" y="18"/>
                  </a:cubicBezTo>
                  <a:cubicBezTo>
                    <a:pt x="117" y="18"/>
                    <a:pt x="112" y="25"/>
                    <a:pt x="111" y="29"/>
                  </a:cubicBezTo>
                  <a:cubicBezTo>
                    <a:pt x="110" y="34"/>
                    <a:pt x="106" y="32"/>
                    <a:pt x="99" y="33"/>
                  </a:cubicBezTo>
                  <a:cubicBezTo>
                    <a:pt x="92" y="33"/>
                    <a:pt x="95" y="40"/>
                    <a:pt x="94" y="44"/>
                  </a:cubicBezTo>
                  <a:cubicBezTo>
                    <a:pt x="92" y="47"/>
                    <a:pt x="85" y="41"/>
                    <a:pt x="81" y="41"/>
                  </a:cubicBezTo>
                  <a:cubicBezTo>
                    <a:pt x="82" y="43"/>
                    <a:pt x="83" y="46"/>
                    <a:pt x="84" y="46"/>
                  </a:cubicBezTo>
                  <a:cubicBezTo>
                    <a:pt x="86" y="46"/>
                    <a:pt x="89" y="51"/>
                    <a:pt x="91" y="49"/>
                  </a:cubicBezTo>
                  <a:cubicBezTo>
                    <a:pt x="93" y="48"/>
                    <a:pt x="99" y="49"/>
                    <a:pt x="102" y="48"/>
                  </a:cubicBezTo>
                  <a:cubicBezTo>
                    <a:pt x="105" y="47"/>
                    <a:pt x="105" y="45"/>
                    <a:pt x="110" y="45"/>
                  </a:cubicBezTo>
                  <a:cubicBezTo>
                    <a:pt x="115" y="45"/>
                    <a:pt x="113" y="49"/>
                    <a:pt x="118" y="46"/>
                  </a:cubicBezTo>
                  <a:cubicBezTo>
                    <a:pt x="123" y="44"/>
                    <a:pt x="126" y="46"/>
                    <a:pt x="125" y="41"/>
                  </a:cubicBezTo>
                  <a:cubicBezTo>
                    <a:pt x="125" y="37"/>
                    <a:pt x="128" y="37"/>
                    <a:pt x="128" y="33"/>
                  </a:cubicBezTo>
                  <a:cubicBezTo>
                    <a:pt x="127" y="30"/>
                    <a:pt x="133" y="32"/>
                    <a:pt x="133" y="26"/>
                  </a:cubicBezTo>
                  <a:cubicBezTo>
                    <a:pt x="132" y="20"/>
                    <a:pt x="142" y="21"/>
                    <a:pt x="146" y="21"/>
                  </a:cubicBezTo>
                  <a:cubicBezTo>
                    <a:pt x="147" y="21"/>
                    <a:pt x="148" y="21"/>
                    <a:pt x="150" y="22"/>
                  </a:cubicBezTo>
                  <a:cubicBezTo>
                    <a:pt x="153" y="20"/>
                    <a:pt x="157" y="19"/>
                    <a:pt x="155" y="17"/>
                  </a:cubicBezTo>
                  <a:cubicBezTo>
                    <a:pt x="153" y="15"/>
                    <a:pt x="162" y="17"/>
                    <a:pt x="163" y="14"/>
                  </a:cubicBezTo>
                  <a:cubicBezTo>
                    <a:pt x="164" y="11"/>
                    <a:pt x="159" y="8"/>
                    <a:pt x="157" y="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2" name="Freeform 95"/>
            <p:cNvSpPr>
              <a:spLocks/>
            </p:cNvSpPr>
            <p:nvPr/>
          </p:nvSpPr>
          <p:spPr bwMode="auto">
            <a:xfrm>
              <a:off x="9204839" y="4080668"/>
              <a:ext cx="39866" cy="26066"/>
            </a:xfrm>
            <a:custGeom>
              <a:avLst/>
              <a:gdLst>
                <a:gd name="T0" fmla="*/ 5 w 11"/>
                <a:gd name="T1" fmla="*/ 7 h 7"/>
                <a:gd name="T2" fmla="*/ 10 w 11"/>
                <a:gd name="T3" fmla="*/ 5 h 7"/>
                <a:gd name="T4" fmla="*/ 10 w 11"/>
                <a:gd name="T5" fmla="*/ 0 h 7"/>
                <a:gd name="T6" fmla="*/ 6 w 11"/>
                <a:gd name="T7" fmla="*/ 2 h 7"/>
                <a:gd name="T8" fmla="*/ 0 w 11"/>
                <a:gd name="T9" fmla="*/ 1 h 7"/>
                <a:gd name="T10" fmla="*/ 5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5" y="7"/>
                  </a:moveTo>
                  <a:cubicBezTo>
                    <a:pt x="7" y="7"/>
                    <a:pt x="8" y="4"/>
                    <a:pt x="10" y="5"/>
                  </a:cubicBezTo>
                  <a:cubicBezTo>
                    <a:pt x="11" y="5"/>
                    <a:pt x="11" y="3"/>
                    <a:pt x="10" y="0"/>
                  </a:cubicBezTo>
                  <a:cubicBezTo>
                    <a:pt x="8" y="0"/>
                    <a:pt x="6" y="0"/>
                    <a:pt x="6" y="2"/>
                  </a:cubicBezTo>
                  <a:cubicBezTo>
                    <a:pt x="6" y="4"/>
                    <a:pt x="2" y="1"/>
                    <a:pt x="0" y="1"/>
                  </a:cubicBezTo>
                  <a:cubicBezTo>
                    <a:pt x="2" y="4"/>
                    <a:pt x="3" y="7"/>
                    <a:pt x="5" y="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3" name="Freeform 96"/>
            <p:cNvSpPr>
              <a:spLocks/>
            </p:cNvSpPr>
            <p:nvPr/>
          </p:nvSpPr>
          <p:spPr bwMode="auto">
            <a:xfrm>
              <a:off x="6932435" y="3010399"/>
              <a:ext cx="297468" cy="289800"/>
            </a:xfrm>
            <a:custGeom>
              <a:avLst/>
              <a:gdLst>
                <a:gd name="T0" fmla="*/ 69 w 82"/>
                <a:gd name="T1" fmla="*/ 73 h 80"/>
                <a:gd name="T2" fmla="*/ 73 w 82"/>
                <a:gd name="T3" fmla="*/ 70 h 80"/>
                <a:gd name="T4" fmla="*/ 79 w 82"/>
                <a:gd name="T5" fmla="*/ 73 h 80"/>
                <a:gd name="T6" fmla="*/ 82 w 82"/>
                <a:gd name="T7" fmla="*/ 71 h 80"/>
                <a:gd name="T8" fmla="*/ 78 w 82"/>
                <a:gd name="T9" fmla="*/ 64 h 80"/>
                <a:gd name="T10" fmla="*/ 75 w 82"/>
                <a:gd name="T11" fmla="*/ 59 h 80"/>
                <a:gd name="T12" fmla="*/ 75 w 82"/>
                <a:gd name="T13" fmla="*/ 53 h 80"/>
                <a:gd name="T14" fmla="*/ 71 w 82"/>
                <a:gd name="T15" fmla="*/ 48 h 80"/>
                <a:gd name="T16" fmla="*/ 62 w 82"/>
                <a:gd name="T17" fmla="*/ 42 h 80"/>
                <a:gd name="T18" fmla="*/ 58 w 82"/>
                <a:gd name="T19" fmla="*/ 37 h 80"/>
                <a:gd name="T20" fmla="*/ 57 w 82"/>
                <a:gd name="T21" fmla="*/ 29 h 80"/>
                <a:gd name="T22" fmla="*/ 60 w 82"/>
                <a:gd name="T23" fmla="*/ 23 h 80"/>
                <a:gd name="T24" fmla="*/ 61 w 82"/>
                <a:gd name="T25" fmla="*/ 18 h 80"/>
                <a:gd name="T26" fmla="*/ 58 w 82"/>
                <a:gd name="T27" fmla="*/ 15 h 80"/>
                <a:gd name="T28" fmla="*/ 53 w 82"/>
                <a:gd name="T29" fmla="*/ 10 h 80"/>
                <a:gd name="T30" fmla="*/ 50 w 82"/>
                <a:gd name="T31" fmla="*/ 3 h 80"/>
                <a:gd name="T32" fmla="*/ 41 w 82"/>
                <a:gd name="T33" fmla="*/ 2 h 80"/>
                <a:gd name="T34" fmla="*/ 34 w 82"/>
                <a:gd name="T35" fmla="*/ 0 h 80"/>
                <a:gd name="T36" fmla="*/ 30 w 82"/>
                <a:gd name="T37" fmla="*/ 3 h 80"/>
                <a:gd name="T38" fmla="*/ 30 w 82"/>
                <a:gd name="T39" fmla="*/ 3 h 80"/>
                <a:gd name="T40" fmla="*/ 25 w 82"/>
                <a:gd name="T41" fmla="*/ 7 h 80"/>
                <a:gd name="T42" fmla="*/ 20 w 82"/>
                <a:gd name="T43" fmla="*/ 11 h 80"/>
                <a:gd name="T44" fmla="*/ 21 w 82"/>
                <a:gd name="T45" fmla="*/ 18 h 80"/>
                <a:gd name="T46" fmla="*/ 20 w 82"/>
                <a:gd name="T47" fmla="*/ 24 h 80"/>
                <a:gd name="T48" fmla="*/ 18 w 82"/>
                <a:gd name="T49" fmla="*/ 29 h 80"/>
                <a:gd name="T50" fmla="*/ 0 w 82"/>
                <a:gd name="T51" fmla="*/ 39 h 80"/>
                <a:gd name="T52" fmla="*/ 1 w 82"/>
                <a:gd name="T53" fmla="*/ 43 h 80"/>
                <a:gd name="T54" fmla="*/ 3 w 82"/>
                <a:gd name="T55" fmla="*/ 51 h 80"/>
                <a:gd name="T56" fmla="*/ 9 w 82"/>
                <a:gd name="T57" fmla="*/ 51 h 80"/>
                <a:gd name="T58" fmla="*/ 26 w 82"/>
                <a:gd name="T59" fmla="*/ 61 h 80"/>
                <a:gd name="T60" fmla="*/ 46 w 82"/>
                <a:gd name="T61" fmla="*/ 76 h 80"/>
                <a:gd name="T62" fmla="*/ 56 w 82"/>
                <a:gd name="T63" fmla="*/ 79 h 80"/>
                <a:gd name="T64" fmla="*/ 66 w 82"/>
                <a:gd name="T65" fmla="*/ 80 h 80"/>
                <a:gd name="T66" fmla="*/ 69 w 82"/>
                <a:gd name="T67" fmla="*/ 7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80">
                  <a:moveTo>
                    <a:pt x="69" y="73"/>
                  </a:moveTo>
                  <a:cubicBezTo>
                    <a:pt x="70" y="72"/>
                    <a:pt x="71" y="70"/>
                    <a:pt x="73" y="70"/>
                  </a:cubicBezTo>
                  <a:cubicBezTo>
                    <a:pt x="75" y="70"/>
                    <a:pt x="76" y="71"/>
                    <a:pt x="79" y="73"/>
                  </a:cubicBezTo>
                  <a:cubicBezTo>
                    <a:pt x="80" y="72"/>
                    <a:pt x="81" y="71"/>
                    <a:pt x="82" y="71"/>
                  </a:cubicBezTo>
                  <a:cubicBezTo>
                    <a:pt x="80" y="69"/>
                    <a:pt x="77" y="66"/>
                    <a:pt x="78" y="64"/>
                  </a:cubicBezTo>
                  <a:cubicBezTo>
                    <a:pt x="78" y="62"/>
                    <a:pt x="75" y="60"/>
                    <a:pt x="75" y="59"/>
                  </a:cubicBezTo>
                  <a:cubicBezTo>
                    <a:pt x="74" y="57"/>
                    <a:pt x="77" y="54"/>
                    <a:pt x="75" y="53"/>
                  </a:cubicBezTo>
                  <a:cubicBezTo>
                    <a:pt x="74" y="52"/>
                    <a:pt x="74" y="48"/>
                    <a:pt x="71" y="48"/>
                  </a:cubicBezTo>
                  <a:cubicBezTo>
                    <a:pt x="69" y="48"/>
                    <a:pt x="62" y="44"/>
                    <a:pt x="62" y="42"/>
                  </a:cubicBezTo>
                  <a:cubicBezTo>
                    <a:pt x="62" y="39"/>
                    <a:pt x="59" y="38"/>
                    <a:pt x="58" y="37"/>
                  </a:cubicBezTo>
                  <a:cubicBezTo>
                    <a:pt x="57" y="36"/>
                    <a:pt x="55" y="30"/>
                    <a:pt x="57" y="29"/>
                  </a:cubicBezTo>
                  <a:cubicBezTo>
                    <a:pt x="59" y="28"/>
                    <a:pt x="58" y="23"/>
                    <a:pt x="60" y="23"/>
                  </a:cubicBezTo>
                  <a:cubicBezTo>
                    <a:pt x="62" y="23"/>
                    <a:pt x="61" y="20"/>
                    <a:pt x="61" y="18"/>
                  </a:cubicBezTo>
                  <a:cubicBezTo>
                    <a:pt x="62" y="16"/>
                    <a:pt x="60" y="15"/>
                    <a:pt x="58" y="15"/>
                  </a:cubicBezTo>
                  <a:cubicBezTo>
                    <a:pt x="56" y="15"/>
                    <a:pt x="53" y="12"/>
                    <a:pt x="53" y="10"/>
                  </a:cubicBezTo>
                  <a:cubicBezTo>
                    <a:pt x="53" y="8"/>
                    <a:pt x="50" y="4"/>
                    <a:pt x="50" y="3"/>
                  </a:cubicBezTo>
                  <a:cubicBezTo>
                    <a:pt x="50" y="8"/>
                    <a:pt x="43" y="1"/>
                    <a:pt x="41" y="2"/>
                  </a:cubicBezTo>
                  <a:cubicBezTo>
                    <a:pt x="39" y="3"/>
                    <a:pt x="38" y="0"/>
                    <a:pt x="34" y="0"/>
                  </a:cubicBezTo>
                  <a:cubicBezTo>
                    <a:pt x="31" y="1"/>
                    <a:pt x="32" y="2"/>
                    <a:pt x="30" y="3"/>
                  </a:cubicBezTo>
                  <a:cubicBezTo>
                    <a:pt x="30" y="3"/>
                    <a:pt x="30" y="3"/>
                    <a:pt x="30" y="3"/>
                  </a:cubicBezTo>
                  <a:cubicBezTo>
                    <a:pt x="25" y="7"/>
                    <a:pt x="25" y="7"/>
                    <a:pt x="25" y="7"/>
                  </a:cubicBezTo>
                  <a:cubicBezTo>
                    <a:pt x="25" y="7"/>
                    <a:pt x="21" y="8"/>
                    <a:pt x="20" y="11"/>
                  </a:cubicBezTo>
                  <a:cubicBezTo>
                    <a:pt x="19" y="13"/>
                    <a:pt x="22" y="16"/>
                    <a:pt x="21" y="18"/>
                  </a:cubicBezTo>
                  <a:cubicBezTo>
                    <a:pt x="19" y="19"/>
                    <a:pt x="20" y="23"/>
                    <a:pt x="20" y="24"/>
                  </a:cubicBezTo>
                  <a:cubicBezTo>
                    <a:pt x="20" y="26"/>
                    <a:pt x="18" y="29"/>
                    <a:pt x="18" y="29"/>
                  </a:cubicBezTo>
                  <a:cubicBezTo>
                    <a:pt x="18" y="29"/>
                    <a:pt x="8" y="35"/>
                    <a:pt x="0" y="39"/>
                  </a:cubicBezTo>
                  <a:cubicBezTo>
                    <a:pt x="0" y="41"/>
                    <a:pt x="0" y="42"/>
                    <a:pt x="1" y="43"/>
                  </a:cubicBezTo>
                  <a:cubicBezTo>
                    <a:pt x="1" y="45"/>
                    <a:pt x="2" y="48"/>
                    <a:pt x="3" y="51"/>
                  </a:cubicBezTo>
                  <a:cubicBezTo>
                    <a:pt x="6" y="51"/>
                    <a:pt x="6" y="51"/>
                    <a:pt x="9" y="51"/>
                  </a:cubicBezTo>
                  <a:cubicBezTo>
                    <a:pt x="12" y="52"/>
                    <a:pt x="23" y="60"/>
                    <a:pt x="26" y="61"/>
                  </a:cubicBezTo>
                  <a:cubicBezTo>
                    <a:pt x="28" y="62"/>
                    <a:pt x="43" y="73"/>
                    <a:pt x="46" y="76"/>
                  </a:cubicBezTo>
                  <a:cubicBezTo>
                    <a:pt x="49" y="79"/>
                    <a:pt x="54" y="79"/>
                    <a:pt x="56" y="79"/>
                  </a:cubicBezTo>
                  <a:cubicBezTo>
                    <a:pt x="57" y="79"/>
                    <a:pt x="62" y="80"/>
                    <a:pt x="66" y="80"/>
                  </a:cubicBezTo>
                  <a:cubicBezTo>
                    <a:pt x="67" y="77"/>
                    <a:pt x="69" y="74"/>
                    <a:pt x="69" y="7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4" name="Freeform 97"/>
            <p:cNvSpPr>
              <a:spLocks/>
            </p:cNvSpPr>
            <p:nvPr/>
          </p:nvSpPr>
          <p:spPr bwMode="auto">
            <a:xfrm>
              <a:off x="7171635" y="3264933"/>
              <a:ext cx="58266" cy="53666"/>
            </a:xfrm>
            <a:custGeom>
              <a:avLst/>
              <a:gdLst>
                <a:gd name="T0" fmla="*/ 5 w 16"/>
                <a:gd name="T1" fmla="*/ 11 h 15"/>
                <a:gd name="T2" fmla="*/ 9 w 16"/>
                <a:gd name="T3" fmla="*/ 15 h 15"/>
                <a:gd name="T4" fmla="*/ 16 w 16"/>
                <a:gd name="T5" fmla="*/ 15 h 15"/>
                <a:gd name="T6" fmla="*/ 12 w 16"/>
                <a:gd name="T7" fmla="*/ 4 h 15"/>
                <a:gd name="T8" fmla="*/ 13 w 16"/>
                <a:gd name="T9" fmla="*/ 3 h 15"/>
                <a:gd name="T10" fmla="*/ 7 w 16"/>
                <a:gd name="T11" fmla="*/ 0 h 15"/>
                <a:gd name="T12" fmla="*/ 3 w 16"/>
                <a:gd name="T13" fmla="*/ 3 h 15"/>
                <a:gd name="T14" fmla="*/ 0 w 16"/>
                <a:gd name="T15" fmla="*/ 10 h 15"/>
                <a:gd name="T16" fmla="*/ 5 w 16"/>
                <a:gd name="T17"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5">
                  <a:moveTo>
                    <a:pt x="5" y="11"/>
                  </a:moveTo>
                  <a:cubicBezTo>
                    <a:pt x="9" y="15"/>
                    <a:pt x="9" y="15"/>
                    <a:pt x="9" y="15"/>
                  </a:cubicBezTo>
                  <a:cubicBezTo>
                    <a:pt x="16" y="15"/>
                    <a:pt x="16" y="15"/>
                    <a:pt x="16" y="15"/>
                  </a:cubicBezTo>
                  <a:cubicBezTo>
                    <a:pt x="14" y="11"/>
                    <a:pt x="12" y="6"/>
                    <a:pt x="12" y="4"/>
                  </a:cubicBezTo>
                  <a:cubicBezTo>
                    <a:pt x="12" y="4"/>
                    <a:pt x="12" y="3"/>
                    <a:pt x="13" y="3"/>
                  </a:cubicBezTo>
                  <a:cubicBezTo>
                    <a:pt x="10" y="1"/>
                    <a:pt x="9" y="0"/>
                    <a:pt x="7" y="0"/>
                  </a:cubicBezTo>
                  <a:cubicBezTo>
                    <a:pt x="5" y="0"/>
                    <a:pt x="4" y="2"/>
                    <a:pt x="3" y="3"/>
                  </a:cubicBezTo>
                  <a:cubicBezTo>
                    <a:pt x="3" y="4"/>
                    <a:pt x="1" y="7"/>
                    <a:pt x="0" y="10"/>
                  </a:cubicBezTo>
                  <a:cubicBezTo>
                    <a:pt x="3" y="11"/>
                    <a:pt x="5" y="11"/>
                    <a:pt x="5" y="1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5" name="Freeform 98"/>
            <p:cNvSpPr>
              <a:spLocks noEditPoints="1"/>
            </p:cNvSpPr>
            <p:nvPr/>
          </p:nvSpPr>
          <p:spPr bwMode="auto">
            <a:xfrm>
              <a:off x="5612232" y="2495198"/>
              <a:ext cx="446201" cy="369534"/>
            </a:xfrm>
            <a:custGeom>
              <a:avLst/>
              <a:gdLst>
                <a:gd name="T0" fmla="*/ 108 w 123"/>
                <a:gd name="T1" fmla="*/ 23 h 102"/>
                <a:gd name="T2" fmla="*/ 103 w 123"/>
                <a:gd name="T3" fmla="*/ 21 h 102"/>
                <a:gd name="T4" fmla="*/ 98 w 123"/>
                <a:gd name="T5" fmla="*/ 19 h 102"/>
                <a:gd name="T6" fmla="*/ 89 w 123"/>
                <a:gd name="T7" fmla="*/ 17 h 102"/>
                <a:gd name="T8" fmla="*/ 85 w 123"/>
                <a:gd name="T9" fmla="*/ 15 h 102"/>
                <a:gd name="T10" fmla="*/ 83 w 123"/>
                <a:gd name="T11" fmla="*/ 11 h 102"/>
                <a:gd name="T12" fmla="*/ 79 w 123"/>
                <a:gd name="T13" fmla="*/ 12 h 102"/>
                <a:gd name="T14" fmla="*/ 76 w 123"/>
                <a:gd name="T15" fmla="*/ 10 h 102"/>
                <a:gd name="T16" fmla="*/ 71 w 123"/>
                <a:gd name="T17" fmla="*/ 6 h 102"/>
                <a:gd name="T18" fmla="*/ 67 w 123"/>
                <a:gd name="T19" fmla="*/ 4 h 102"/>
                <a:gd name="T20" fmla="*/ 64 w 123"/>
                <a:gd name="T21" fmla="*/ 1 h 102"/>
                <a:gd name="T22" fmla="*/ 63 w 123"/>
                <a:gd name="T23" fmla="*/ 0 h 102"/>
                <a:gd name="T24" fmla="*/ 61 w 123"/>
                <a:gd name="T25" fmla="*/ 0 h 102"/>
                <a:gd name="T26" fmla="*/ 56 w 123"/>
                <a:gd name="T27" fmla="*/ 7 h 102"/>
                <a:gd name="T28" fmla="*/ 47 w 123"/>
                <a:gd name="T29" fmla="*/ 13 h 102"/>
                <a:gd name="T30" fmla="*/ 42 w 123"/>
                <a:gd name="T31" fmla="*/ 19 h 102"/>
                <a:gd name="T32" fmla="*/ 31 w 123"/>
                <a:gd name="T33" fmla="*/ 15 h 102"/>
                <a:gd name="T34" fmla="*/ 26 w 123"/>
                <a:gd name="T35" fmla="*/ 18 h 102"/>
                <a:gd name="T36" fmla="*/ 27 w 123"/>
                <a:gd name="T37" fmla="*/ 27 h 102"/>
                <a:gd name="T38" fmla="*/ 20 w 123"/>
                <a:gd name="T39" fmla="*/ 27 h 102"/>
                <a:gd name="T40" fmla="*/ 15 w 123"/>
                <a:gd name="T41" fmla="*/ 25 h 102"/>
                <a:gd name="T42" fmla="*/ 7 w 123"/>
                <a:gd name="T43" fmla="*/ 25 h 102"/>
                <a:gd name="T44" fmla="*/ 1 w 123"/>
                <a:gd name="T45" fmla="*/ 29 h 102"/>
                <a:gd name="T46" fmla="*/ 2 w 123"/>
                <a:gd name="T47" fmla="*/ 35 h 102"/>
                <a:gd name="T48" fmla="*/ 14 w 123"/>
                <a:gd name="T49" fmla="*/ 38 h 102"/>
                <a:gd name="T50" fmla="*/ 21 w 123"/>
                <a:gd name="T51" fmla="*/ 40 h 102"/>
                <a:gd name="T52" fmla="*/ 24 w 123"/>
                <a:gd name="T53" fmla="*/ 44 h 102"/>
                <a:gd name="T54" fmla="*/ 30 w 123"/>
                <a:gd name="T55" fmla="*/ 51 h 102"/>
                <a:gd name="T56" fmla="*/ 33 w 123"/>
                <a:gd name="T57" fmla="*/ 58 h 102"/>
                <a:gd name="T58" fmla="*/ 31 w 123"/>
                <a:gd name="T59" fmla="*/ 68 h 102"/>
                <a:gd name="T60" fmla="*/ 27 w 123"/>
                <a:gd name="T61" fmla="*/ 83 h 102"/>
                <a:gd name="T62" fmla="*/ 27 w 123"/>
                <a:gd name="T63" fmla="*/ 83 h 102"/>
                <a:gd name="T64" fmla="*/ 32 w 123"/>
                <a:gd name="T65" fmla="*/ 86 h 102"/>
                <a:gd name="T66" fmla="*/ 40 w 123"/>
                <a:gd name="T67" fmla="*/ 89 h 102"/>
                <a:gd name="T68" fmla="*/ 46 w 123"/>
                <a:gd name="T69" fmla="*/ 89 h 102"/>
                <a:gd name="T70" fmla="*/ 50 w 123"/>
                <a:gd name="T71" fmla="*/ 90 h 102"/>
                <a:gd name="T72" fmla="*/ 60 w 123"/>
                <a:gd name="T73" fmla="*/ 92 h 102"/>
                <a:gd name="T74" fmla="*/ 69 w 123"/>
                <a:gd name="T75" fmla="*/ 92 h 102"/>
                <a:gd name="T76" fmla="*/ 69 w 123"/>
                <a:gd name="T77" fmla="*/ 90 h 102"/>
                <a:gd name="T78" fmla="*/ 75 w 123"/>
                <a:gd name="T79" fmla="*/ 82 h 102"/>
                <a:gd name="T80" fmla="*/ 91 w 123"/>
                <a:gd name="T81" fmla="*/ 85 h 102"/>
                <a:gd name="T82" fmla="*/ 101 w 123"/>
                <a:gd name="T83" fmla="*/ 82 h 102"/>
                <a:gd name="T84" fmla="*/ 106 w 123"/>
                <a:gd name="T85" fmla="*/ 79 h 102"/>
                <a:gd name="T86" fmla="*/ 107 w 123"/>
                <a:gd name="T87" fmla="*/ 76 h 102"/>
                <a:gd name="T88" fmla="*/ 103 w 123"/>
                <a:gd name="T89" fmla="*/ 74 h 102"/>
                <a:gd name="T90" fmla="*/ 101 w 123"/>
                <a:gd name="T91" fmla="*/ 70 h 102"/>
                <a:gd name="T92" fmla="*/ 99 w 123"/>
                <a:gd name="T93" fmla="*/ 66 h 102"/>
                <a:gd name="T94" fmla="*/ 100 w 123"/>
                <a:gd name="T95" fmla="*/ 64 h 102"/>
                <a:gd name="T96" fmla="*/ 102 w 123"/>
                <a:gd name="T97" fmla="*/ 61 h 102"/>
                <a:gd name="T98" fmla="*/ 101 w 123"/>
                <a:gd name="T99" fmla="*/ 57 h 102"/>
                <a:gd name="T100" fmla="*/ 100 w 123"/>
                <a:gd name="T101" fmla="*/ 52 h 102"/>
                <a:gd name="T102" fmla="*/ 96 w 123"/>
                <a:gd name="T103" fmla="*/ 52 h 102"/>
                <a:gd name="T104" fmla="*/ 95 w 123"/>
                <a:gd name="T105" fmla="*/ 49 h 102"/>
                <a:gd name="T106" fmla="*/ 100 w 123"/>
                <a:gd name="T107" fmla="*/ 43 h 102"/>
                <a:gd name="T108" fmla="*/ 104 w 123"/>
                <a:gd name="T109" fmla="*/ 39 h 102"/>
                <a:gd name="T110" fmla="*/ 106 w 123"/>
                <a:gd name="T111" fmla="*/ 33 h 102"/>
                <a:gd name="T112" fmla="*/ 110 w 123"/>
                <a:gd name="T113" fmla="*/ 26 h 102"/>
                <a:gd name="T114" fmla="*/ 108 w 123"/>
                <a:gd name="T115" fmla="*/ 23 h 102"/>
                <a:gd name="T116" fmla="*/ 121 w 123"/>
                <a:gd name="T117" fmla="*/ 86 h 102"/>
                <a:gd name="T118" fmla="*/ 116 w 123"/>
                <a:gd name="T119" fmla="*/ 91 h 102"/>
                <a:gd name="T120" fmla="*/ 120 w 123"/>
                <a:gd name="T121" fmla="*/ 102 h 102"/>
                <a:gd name="T122" fmla="*/ 121 w 123"/>
                <a:gd name="T123" fmla="*/ 8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 h="102">
                  <a:moveTo>
                    <a:pt x="108" y="23"/>
                  </a:moveTo>
                  <a:cubicBezTo>
                    <a:pt x="107" y="23"/>
                    <a:pt x="106" y="21"/>
                    <a:pt x="103" y="21"/>
                  </a:cubicBezTo>
                  <a:cubicBezTo>
                    <a:pt x="101" y="21"/>
                    <a:pt x="99" y="20"/>
                    <a:pt x="98" y="19"/>
                  </a:cubicBezTo>
                  <a:cubicBezTo>
                    <a:pt x="97" y="17"/>
                    <a:pt x="91" y="17"/>
                    <a:pt x="89" y="17"/>
                  </a:cubicBezTo>
                  <a:cubicBezTo>
                    <a:pt x="87" y="18"/>
                    <a:pt x="87" y="14"/>
                    <a:pt x="85" y="15"/>
                  </a:cubicBezTo>
                  <a:cubicBezTo>
                    <a:pt x="83" y="15"/>
                    <a:pt x="83" y="12"/>
                    <a:pt x="83" y="11"/>
                  </a:cubicBezTo>
                  <a:cubicBezTo>
                    <a:pt x="83" y="9"/>
                    <a:pt x="81" y="12"/>
                    <a:pt x="79" y="12"/>
                  </a:cubicBezTo>
                  <a:cubicBezTo>
                    <a:pt x="77" y="13"/>
                    <a:pt x="77" y="11"/>
                    <a:pt x="76" y="10"/>
                  </a:cubicBezTo>
                  <a:cubicBezTo>
                    <a:pt x="76" y="9"/>
                    <a:pt x="73" y="7"/>
                    <a:pt x="71" y="6"/>
                  </a:cubicBezTo>
                  <a:cubicBezTo>
                    <a:pt x="70" y="6"/>
                    <a:pt x="68" y="3"/>
                    <a:pt x="67" y="4"/>
                  </a:cubicBezTo>
                  <a:cubicBezTo>
                    <a:pt x="66" y="5"/>
                    <a:pt x="64" y="2"/>
                    <a:pt x="64" y="1"/>
                  </a:cubicBezTo>
                  <a:cubicBezTo>
                    <a:pt x="64" y="0"/>
                    <a:pt x="63" y="0"/>
                    <a:pt x="63" y="0"/>
                  </a:cubicBezTo>
                  <a:cubicBezTo>
                    <a:pt x="62" y="0"/>
                    <a:pt x="62" y="0"/>
                    <a:pt x="61" y="0"/>
                  </a:cubicBezTo>
                  <a:cubicBezTo>
                    <a:pt x="58" y="0"/>
                    <a:pt x="55" y="2"/>
                    <a:pt x="56" y="7"/>
                  </a:cubicBezTo>
                  <a:cubicBezTo>
                    <a:pt x="56" y="12"/>
                    <a:pt x="52" y="12"/>
                    <a:pt x="47" y="13"/>
                  </a:cubicBezTo>
                  <a:cubicBezTo>
                    <a:pt x="42" y="13"/>
                    <a:pt x="44" y="17"/>
                    <a:pt x="42" y="19"/>
                  </a:cubicBezTo>
                  <a:cubicBezTo>
                    <a:pt x="40" y="20"/>
                    <a:pt x="32" y="18"/>
                    <a:pt x="31" y="15"/>
                  </a:cubicBezTo>
                  <a:cubicBezTo>
                    <a:pt x="30" y="12"/>
                    <a:pt x="23" y="15"/>
                    <a:pt x="26" y="18"/>
                  </a:cubicBezTo>
                  <a:cubicBezTo>
                    <a:pt x="29" y="22"/>
                    <a:pt x="29" y="26"/>
                    <a:pt x="27" y="27"/>
                  </a:cubicBezTo>
                  <a:cubicBezTo>
                    <a:pt x="26" y="29"/>
                    <a:pt x="22" y="25"/>
                    <a:pt x="20" y="27"/>
                  </a:cubicBezTo>
                  <a:cubicBezTo>
                    <a:pt x="18" y="29"/>
                    <a:pt x="18" y="26"/>
                    <a:pt x="15" y="25"/>
                  </a:cubicBezTo>
                  <a:cubicBezTo>
                    <a:pt x="12" y="24"/>
                    <a:pt x="11" y="26"/>
                    <a:pt x="7" y="25"/>
                  </a:cubicBezTo>
                  <a:cubicBezTo>
                    <a:pt x="2" y="25"/>
                    <a:pt x="0" y="28"/>
                    <a:pt x="1" y="29"/>
                  </a:cubicBezTo>
                  <a:cubicBezTo>
                    <a:pt x="3" y="31"/>
                    <a:pt x="1" y="33"/>
                    <a:pt x="2" y="35"/>
                  </a:cubicBezTo>
                  <a:cubicBezTo>
                    <a:pt x="4" y="36"/>
                    <a:pt x="9" y="36"/>
                    <a:pt x="14" y="38"/>
                  </a:cubicBezTo>
                  <a:cubicBezTo>
                    <a:pt x="18" y="40"/>
                    <a:pt x="19" y="39"/>
                    <a:pt x="21" y="40"/>
                  </a:cubicBezTo>
                  <a:cubicBezTo>
                    <a:pt x="23" y="42"/>
                    <a:pt x="24" y="41"/>
                    <a:pt x="24" y="44"/>
                  </a:cubicBezTo>
                  <a:cubicBezTo>
                    <a:pt x="24" y="47"/>
                    <a:pt x="26" y="50"/>
                    <a:pt x="30" y="51"/>
                  </a:cubicBezTo>
                  <a:cubicBezTo>
                    <a:pt x="34" y="52"/>
                    <a:pt x="31" y="55"/>
                    <a:pt x="33" y="58"/>
                  </a:cubicBezTo>
                  <a:cubicBezTo>
                    <a:pt x="34" y="61"/>
                    <a:pt x="31" y="64"/>
                    <a:pt x="31" y="68"/>
                  </a:cubicBezTo>
                  <a:cubicBezTo>
                    <a:pt x="32" y="71"/>
                    <a:pt x="29" y="82"/>
                    <a:pt x="27" y="83"/>
                  </a:cubicBezTo>
                  <a:cubicBezTo>
                    <a:pt x="27" y="83"/>
                    <a:pt x="27" y="83"/>
                    <a:pt x="27" y="83"/>
                  </a:cubicBezTo>
                  <a:cubicBezTo>
                    <a:pt x="29" y="84"/>
                    <a:pt x="31" y="85"/>
                    <a:pt x="32" y="86"/>
                  </a:cubicBezTo>
                  <a:cubicBezTo>
                    <a:pt x="33" y="87"/>
                    <a:pt x="37" y="88"/>
                    <a:pt x="40" y="89"/>
                  </a:cubicBezTo>
                  <a:cubicBezTo>
                    <a:pt x="42" y="91"/>
                    <a:pt x="46" y="91"/>
                    <a:pt x="46" y="89"/>
                  </a:cubicBezTo>
                  <a:cubicBezTo>
                    <a:pt x="46" y="87"/>
                    <a:pt x="49" y="88"/>
                    <a:pt x="50" y="90"/>
                  </a:cubicBezTo>
                  <a:cubicBezTo>
                    <a:pt x="52" y="91"/>
                    <a:pt x="58" y="92"/>
                    <a:pt x="60" y="92"/>
                  </a:cubicBezTo>
                  <a:cubicBezTo>
                    <a:pt x="63" y="93"/>
                    <a:pt x="66" y="92"/>
                    <a:pt x="69" y="92"/>
                  </a:cubicBezTo>
                  <a:cubicBezTo>
                    <a:pt x="69" y="92"/>
                    <a:pt x="69" y="91"/>
                    <a:pt x="69" y="90"/>
                  </a:cubicBezTo>
                  <a:cubicBezTo>
                    <a:pt x="67" y="85"/>
                    <a:pt x="71" y="83"/>
                    <a:pt x="75" y="82"/>
                  </a:cubicBezTo>
                  <a:cubicBezTo>
                    <a:pt x="80" y="81"/>
                    <a:pt x="89" y="84"/>
                    <a:pt x="91" y="85"/>
                  </a:cubicBezTo>
                  <a:cubicBezTo>
                    <a:pt x="93" y="87"/>
                    <a:pt x="97" y="86"/>
                    <a:pt x="101" y="82"/>
                  </a:cubicBezTo>
                  <a:cubicBezTo>
                    <a:pt x="103" y="80"/>
                    <a:pt x="104" y="79"/>
                    <a:pt x="106" y="79"/>
                  </a:cubicBezTo>
                  <a:cubicBezTo>
                    <a:pt x="106" y="78"/>
                    <a:pt x="107" y="77"/>
                    <a:pt x="107" y="76"/>
                  </a:cubicBezTo>
                  <a:cubicBezTo>
                    <a:pt x="107" y="74"/>
                    <a:pt x="105" y="75"/>
                    <a:pt x="103" y="74"/>
                  </a:cubicBezTo>
                  <a:cubicBezTo>
                    <a:pt x="101" y="74"/>
                    <a:pt x="100" y="72"/>
                    <a:pt x="101" y="70"/>
                  </a:cubicBezTo>
                  <a:cubicBezTo>
                    <a:pt x="102" y="68"/>
                    <a:pt x="100" y="68"/>
                    <a:pt x="99" y="66"/>
                  </a:cubicBezTo>
                  <a:cubicBezTo>
                    <a:pt x="97" y="64"/>
                    <a:pt x="99" y="65"/>
                    <a:pt x="100" y="64"/>
                  </a:cubicBezTo>
                  <a:cubicBezTo>
                    <a:pt x="101" y="63"/>
                    <a:pt x="103" y="61"/>
                    <a:pt x="102" y="61"/>
                  </a:cubicBezTo>
                  <a:cubicBezTo>
                    <a:pt x="101" y="60"/>
                    <a:pt x="100" y="59"/>
                    <a:pt x="101" y="57"/>
                  </a:cubicBezTo>
                  <a:cubicBezTo>
                    <a:pt x="102" y="54"/>
                    <a:pt x="100" y="54"/>
                    <a:pt x="100" y="52"/>
                  </a:cubicBezTo>
                  <a:cubicBezTo>
                    <a:pt x="100" y="51"/>
                    <a:pt x="98" y="50"/>
                    <a:pt x="96" y="52"/>
                  </a:cubicBezTo>
                  <a:cubicBezTo>
                    <a:pt x="94" y="54"/>
                    <a:pt x="94" y="53"/>
                    <a:pt x="95" y="49"/>
                  </a:cubicBezTo>
                  <a:cubicBezTo>
                    <a:pt x="96" y="46"/>
                    <a:pt x="100" y="44"/>
                    <a:pt x="100" y="43"/>
                  </a:cubicBezTo>
                  <a:cubicBezTo>
                    <a:pt x="100" y="41"/>
                    <a:pt x="103" y="39"/>
                    <a:pt x="104" y="39"/>
                  </a:cubicBezTo>
                  <a:cubicBezTo>
                    <a:pt x="106" y="39"/>
                    <a:pt x="106" y="35"/>
                    <a:pt x="106" y="33"/>
                  </a:cubicBezTo>
                  <a:cubicBezTo>
                    <a:pt x="107" y="30"/>
                    <a:pt x="107" y="28"/>
                    <a:pt x="110" y="26"/>
                  </a:cubicBezTo>
                  <a:cubicBezTo>
                    <a:pt x="112" y="24"/>
                    <a:pt x="109" y="23"/>
                    <a:pt x="108" y="23"/>
                  </a:cubicBezTo>
                  <a:close/>
                  <a:moveTo>
                    <a:pt x="121" y="86"/>
                  </a:moveTo>
                  <a:cubicBezTo>
                    <a:pt x="120" y="86"/>
                    <a:pt x="120" y="89"/>
                    <a:pt x="116" y="91"/>
                  </a:cubicBezTo>
                  <a:cubicBezTo>
                    <a:pt x="113" y="93"/>
                    <a:pt x="116" y="102"/>
                    <a:pt x="120" y="102"/>
                  </a:cubicBezTo>
                  <a:cubicBezTo>
                    <a:pt x="123" y="101"/>
                    <a:pt x="123" y="86"/>
                    <a:pt x="121" y="86"/>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6" name="Freeform 99"/>
            <p:cNvSpPr>
              <a:spLocks/>
            </p:cNvSpPr>
            <p:nvPr/>
          </p:nvSpPr>
          <p:spPr bwMode="auto">
            <a:xfrm>
              <a:off x="2990228" y="3777067"/>
              <a:ext cx="69000" cy="39866"/>
            </a:xfrm>
            <a:custGeom>
              <a:avLst/>
              <a:gdLst>
                <a:gd name="T0" fmla="*/ 19 w 19"/>
                <a:gd name="T1" fmla="*/ 4 h 11"/>
                <a:gd name="T2" fmla="*/ 10 w 19"/>
                <a:gd name="T3" fmla="*/ 2 h 11"/>
                <a:gd name="T4" fmla="*/ 6 w 19"/>
                <a:gd name="T5" fmla="*/ 0 h 11"/>
                <a:gd name="T6" fmla="*/ 6 w 19"/>
                <a:gd name="T7" fmla="*/ 0 h 11"/>
                <a:gd name="T8" fmla="*/ 0 w 19"/>
                <a:gd name="T9" fmla="*/ 5 h 11"/>
                <a:gd name="T10" fmla="*/ 16 w 19"/>
                <a:gd name="T11" fmla="*/ 11 h 11"/>
                <a:gd name="T12" fmla="*/ 19 w 19"/>
                <a:gd name="T13" fmla="*/ 10 h 11"/>
                <a:gd name="T14" fmla="*/ 19 w 1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1">
                  <a:moveTo>
                    <a:pt x="19" y="4"/>
                  </a:moveTo>
                  <a:cubicBezTo>
                    <a:pt x="17" y="2"/>
                    <a:pt x="14" y="4"/>
                    <a:pt x="10" y="2"/>
                  </a:cubicBezTo>
                  <a:cubicBezTo>
                    <a:pt x="9" y="1"/>
                    <a:pt x="7" y="0"/>
                    <a:pt x="6" y="0"/>
                  </a:cubicBezTo>
                  <a:cubicBezTo>
                    <a:pt x="6" y="0"/>
                    <a:pt x="6" y="0"/>
                    <a:pt x="6" y="0"/>
                  </a:cubicBezTo>
                  <a:cubicBezTo>
                    <a:pt x="5" y="0"/>
                    <a:pt x="2" y="3"/>
                    <a:pt x="0" y="5"/>
                  </a:cubicBezTo>
                  <a:cubicBezTo>
                    <a:pt x="2" y="7"/>
                    <a:pt x="13" y="11"/>
                    <a:pt x="16" y="11"/>
                  </a:cubicBezTo>
                  <a:cubicBezTo>
                    <a:pt x="17" y="11"/>
                    <a:pt x="18" y="10"/>
                    <a:pt x="19" y="10"/>
                  </a:cubicBezTo>
                  <a:cubicBezTo>
                    <a:pt x="19" y="7"/>
                    <a:pt x="19" y="5"/>
                    <a:pt x="19" y="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7" name="Freeform 100"/>
            <p:cNvSpPr>
              <a:spLocks/>
            </p:cNvSpPr>
            <p:nvPr/>
          </p:nvSpPr>
          <p:spPr bwMode="auto">
            <a:xfrm>
              <a:off x="3013228" y="3718801"/>
              <a:ext cx="184000" cy="104266"/>
            </a:xfrm>
            <a:custGeom>
              <a:avLst/>
              <a:gdLst>
                <a:gd name="T0" fmla="*/ 22 w 51"/>
                <a:gd name="T1" fmla="*/ 26 h 29"/>
                <a:gd name="T2" fmla="*/ 24 w 51"/>
                <a:gd name="T3" fmla="*/ 20 h 29"/>
                <a:gd name="T4" fmla="*/ 33 w 51"/>
                <a:gd name="T5" fmla="*/ 16 h 29"/>
                <a:gd name="T6" fmla="*/ 42 w 51"/>
                <a:gd name="T7" fmla="*/ 15 h 29"/>
                <a:gd name="T8" fmla="*/ 51 w 51"/>
                <a:gd name="T9" fmla="*/ 11 h 29"/>
                <a:gd name="T10" fmla="*/ 42 w 51"/>
                <a:gd name="T11" fmla="*/ 4 h 29"/>
                <a:gd name="T12" fmla="*/ 24 w 51"/>
                <a:gd name="T13" fmla="*/ 4 h 29"/>
                <a:gd name="T14" fmla="*/ 8 w 51"/>
                <a:gd name="T15" fmla="*/ 5 h 29"/>
                <a:gd name="T16" fmla="*/ 8 w 51"/>
                <a:gd name="T17" fmla="*/ 5 h 29"/>
                <a:gd name="T18" fmla="*/ 4 w 51"/>
                <a:gd name="T19" fmla="*/ 9 h 29"/>
                <a:gd name="T20" fmla="*/ 0 w 51"/>
                <a:gd name="T21" fmla="*/ 16 h 29"/>
                <a:gd name="T22" fmla="*/ 4 w 51"/>
                <a:gd name="T23" fmla="*/ 18 h 29"/>
                <a:gd name="T24" fmla="*/ 13 w 51"/>
                <a:gd name="T25" fmla="*/ 20 h 29"/>
                <a:gd name="T26" fmla="*/ 13 w 51"/>
                <a:gd name="T27" fmla="*/ 26 h 29"/>
                <a:gd name="T28" fmla="*/ 15 w 51"/>
                <a:gd name="T29" fmla="*/ 26 h 29"/>
                <a:gd name="T30" fmla="*/ 16 w 51"/>
                <a:gd name="T31" fmla="*/ 29 h 29"/>
                <a:gd name="T32" fmla="*/ 19 w 51"/>
                <a:gd name="T33" fmla="*/ 28 h 29"/>
                <a:gd name="T34" fmla="*/ 22 w 51"/>
                <a:gd name="T35"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9">
                  <a:moveTo>
                    <a:pt x="22" y="26"/>
                  </a:moveTo>
                  <a:cubicBezTo>
                    <a:pt x="22" y="25"/>
                    <a:pt x="19" y="21"/>
                    <a:pt x="24" y="20"/>
                  </a:cubicBezTo>
                  <a:cubicBezTo>
                    <a:pt x="29" y="20"/>
                    <a:pt x="33" y="20"/>
                    <a:pt x="33" y="16"/>
                  </a:cubicBezTo>
                  <a:cubicBezTo>
                    <a:pt x="34" y="13"/>
                    <a:pt x="40" y="15"/>
                    <a:pt x="42" y="15"/>
                  </a:cubicBezTo>
                  <a:cubicBezTo>
                    <a:pt x="43" y="15"/>
                    <a:pt x="47" y="11"/>
                    <a:pt x="51" y="11"/>
                  </a:cubicBezTo>
                  <a:cubicBezTo>
                    <a:pt x="51" y="7"/>
                    <a:pt x="46" y="8"/>
                    <a:pt x="42" y="4"/>
                  </a:cubicBezTo>
                  <a:cubicBezTo>
                    <a:pt x="38" y="0"/>
                    <a:pt x="29" y="2"/>
                    <a:pt x="24" y="4"/>
                  </a:cubicBezTo>
                  <a:cubicBezTo>
                    <a:pt x="19" y="6"/>
                    <a:pt x="14" y="2"/>
                    <a:pt x="8" y="5"/>
                  </a:cubicBezTo>
                  <a:cubicBezTo>
                    <a:pt x="8" y="5"/>
                    <a:pt x="8" y="5"/>
                    <a:pt x="8" y="5"/>
                  </a:cubicBezTo>
                  <a:cubicBezTo>
                    <a:pt x="7" y="6"/>
                    <a:pt x="6" y="8"/>
                    <a:pt x="4" y="9"/>
                  </a:cubicBezTo>
                  <a:cubicBezTo>
                    <a:pt x="0" y="12"/>
                    <a:pt x="1" y="15"/>
                    <a:pt x="0" y="16"/>
                  </a:cubicBezTo>
                  <a:cubicBezTo>
                    <a:pt x="1" y="16"/>
                    <a:pt x="3" y="17"/>
                    <a:pt x="4" y="18"/>
                  </a:cubicBezTo>
                  <a:cubicBezTo>
                    <a:pt x="8" y="20"/>
                    <a:pt x="11" y="18"/>
                    <a:pt x="13" y="20"/>
                  </a:cubicBezTo>
                  <a:cubicBezTo>
                    <a:pt x="13" y="21"/>
                    <a:pt x="13" y="23"/>
                    <a:pt x="13" y="26"/>
                  </a:cubicBezTo>
                  <a:cubicBezTo>
                    <a:pt x="13" y="25"/>
                    <a:pt x="14" y="25"/>
                    <a:pt x="15" y="26"/>
                  </a:cubicBezTo>
                  <a:cubicBezTo>
                    <a:pt x="16" y="26"/>
                    <a:pt x="16" y="28"/>
                    <a:pt x="16" y="29"/>
                  </a:cubicBezTo>
                  <a:cubicBezTo>
                    <a:pt x="19" y="28"/>
                    <a:pt x="19" y="28"/>
                    <a:pt x="19" y="28"/>
                  </a:cubicBezTo>
                  <a:cubicBezTo>
                    <a:pt x="19" y="28"/>
                    <a:pt x="21" y="26"/>
                    <a:pt x="22" y="26"/>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8" name="Freeform 101"/>
            <p:cNvSpPr>
              <a:spLocks/>
            </p:cNvSpPr>
            <p:nvPr/>
          </p:nvSpPr>
          <p:spPr bwMode="auto">
            <a:xfrm>
              <a:off x="2163760" y="3180599"/>
              <a:ext cx="929202" cy="578068"/>
            </a:xfrm>
            <a:custGeom>
              <a:avLst/>
              <a:gdLst>
                <a:gd name="T0" fmla="*/ 224 w 256"/>
                <a:gd name="T1" fmla="*/ 149 h 159"/>
                <a:gd name="T2" fmla="*/ 221 w 256"/>
                <a:gd name="T3" fmla="*/ 134 h 159"/>
                <a:gd name="T4" fmla="*/ 242 w 256"/>
                <a:gd name="T5" fmla="*/ 129 h 159"/>
                <a:gd name="T6" fmla="*/ 249 w 256"/>
                <a:gd name="T7" fmla="*/ 120 h 159"/>
                <a:gd name="T8" fmla="*/ 256 w 256"/>
                <a:gd name="T9" fmla="*/ 104 h 159"/>
                <a:gd name="T10" fmla="*/ 235 w 256"/>
                <a:gd name="T11" fmla="*/ 102 h 159"/>
                <a:gd name="T12" fmla="*/ 222 w 256"/>
                <a:gd name="T13" fmla="*/ 120 h 159"/>
                <a:gd name="T14" fmla="*/ 210 w 256"/>
                <a:gd name="T15" fmla="*/ 126 h 159"/>
                <a:gd name="T16" fmla="*/ 180 w 256"/>
                <a:gd name="T17" fmla="*/ 126 h 159"/>
                <a:gd name="T18" fmla="*/ 167 w 256"/>
                <a:gd name="T19" fmla="*/ 107 h 159"/>
                <a:gd name="T20" fmla="*/ 166 w 256"/>
                <a:gd name="T21" fmla="*/ 67 h 159"/>
                <a:gd name="T22" fmla="*/ 164 w 256"/>
                <a:gd name="T23" fmla="*/ 62 h 159"/>
                <a:gd name="T24" fmla="*/ 149 w 256"/>
                <a:gd name="T25" fmla="*/ 52 h 159"/>
                <a:gd name="T26" fmla="*/ 139 w 256"/>
                <a:gd name="T27" fmla="*/ 35 h 159"/>
                <a:gd name="T28" fmla="*/ 118 w 256"/>
                <a:gd name="T29" fmla="*/ 34 h 159"/>
                <a:gd name="T30" fmla="*/ 105 w 256"/>
                <a:gd name="T31" fmla="*/ 23 h 159"/>
                <a:gd name="T32" fmla="*/ 90 w 256"/>
                <a:gd name="T33" fmla="*/ 8 h 159"/>
                <a:gd name="T34" fmla="*/ 74 w 256"/>
                <a:gd name="T35" fmla="*/ 12 h 159"/>
                <a:gd name="T36" fmla="*/ 28 w 256"/>
                <a:gd name="T37" fmla="*/ 4 h 159"/>
                <a:gd name="T38" fmla="*/ 0 w 256"/>
                <a:gd name="T39" fmla="*/ 2 h 159"/>
                <a:gd name="T40" fmla="*/ 11 w 256"/>
                <a:gd name="T41" fmla="*/ 25 h 159"/>
                <a:gd name="T42" fmla="*/ 26 w 256"/>
                <a:gd name="T43" fmla="*/ 45 h 159"/>
                <a:gd name="T44" fmla="*/ 30 w 256"/>
                <a:gd name="T45" fmla="*/ 54 h 159"/>
                <a:gd name="T46" fmla="*/ 41 w 256"/>
                <a:gd name="T47" fmla="*/ 70 h 159"/>
                <a:gd name="T48" fmla="*/ 60 w 256"/>
                <a:gd name="T49" fmla="*/ 89 h 159"/>
                <a:gd name="T50" fmla="*/ 62 w 256"/>
                <a:gd name="T51" fmla="*/ 80 h 159"/>
                <a:gd name="T52" fmla="*/ 53 w 256"/>
                <a:gd name="T53" fmla="*/ 69 h 159"/>
                <a:gd name="T54" fmla="*/ 38 w 256"/>
                <a:gd name="T55" fmla="*/ 45 h 159"/>
                <a:gd name="T56" fmla="*/ 32 w 256"/>
                <a:gd name="T57" fmla="*/ 31 h 159"/>
                <a:gd name="T58" fmla="*/ 21 w 256"/>
                <a:gd name="T59" fmla="*/ 22 h 159"/>
                <a:gd name="T60" fmla="*/ 21 w 256"/>
                <a:gd name="T61" fmla="*/ 8 h 159"/>
                <a:gd name="T62" fmla="*/ 29 w 256"/>
                <a:gd name="T63" fmla="*/ 11 h 159"/>
                <a:gd name="T64" fmla="*/ 36 w 256"/>
                <a:gd name="T65" fmla="*/ 23 h 159"/>
                <a:gd name="T66" fmla="*/ 41 w 256"/>
                <a:gd name="T67" fmla="*/ 35 h 159"/>
                <a:gd name="T68" fmla="*/ 54 w 256"/>
                <a:gd name="T69" fmla="*/ 45 h 159"/>
                <a:gd name="T70" fmla="*/ 64 w 256"/>
                <a:gd name="T71" fmla="*/ 55 h 159"/>
                <a:gd name="T72" fmla="*/ 71 w 256"/>
                <a:gd name="T73" fmla="*/ 66 h 159"/>
                <a:gd name="T74" fmla="*/ 96 w 256"/>
                <a:gd name="T75" fmla="*/ 93 h 159"/>
                <a:gd name="T76" fmla="*/ 100 w 256"/>
                <a:gd name="T77" fmla="*/ 108 h 159"/>
                <a:gd name="T78" fmla="*/ 104 w 256"/>
                <a:gd name="T79" fmla="*/ 122 h 159"/>
                <a:gd name="T80" fmla="*/ 129 w 256"/>
                <a:gd name="T81" fmla="*/ 134 h 159"/>
                <a:gd name="T82" fmla="*/ 165 w 256"/>
                <a:gd name="T83" fmla="*/ 151 h 159"/>
                <a:gd name="T84" fmla="*/ 197 w 256"/>
                <a:gd name="T85" fmla="*/ 152 h 159"/>
                <a:gd name="T86" fmla="*/ 213 w 256"/>
                <a:gd name="T87" fmla="*/ 15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6" h="159">
                  <a:moveTo>
                    <a:pt x="213" y="150"/>
                  </a:moveTo>
                  <a:cubicBezTo>
                    <a:pt x="214" y="150"/>
                    <a:pt x="223" y="151"/>
                    <a:pt x="224" y="149"/>
                  </a:cubicBezTo>
                  <a:cubicBezTo>
                    <a:pt x="225" y="146"/>
                    <a:pt x="217" y="141"/>
                    <a:pt x="218" y="140"/>
                  </a:cubicBezTo>
                  <a:cubicBezTo>
                    <a:pt x="219" y="140"/>
                    <a:pt x="220" y="134"/>
                    <a:pt x="221" y="134"/>
                  </a:cubicBezTo>
                  <a:cubicBezTo>
                    <a:pt x="222" y="134"/>
                    <a:pt x="236" y="135"/>
                    <a:pt x="236" y="134"/>
                  </a:cubicBezTo>
                  <a:cubicBezTo>
                    <a:pt x="237" y="134"/>
                    <a:pt x="240" y="129"/>
                    <a:pt x="242" y="129"/>
                  </a:cubicBezTo>
                  <a:cubicBezTo>
                    <a:pt x="243" y="129"/>
                    <a:pt x="244" y="130"/>
                    <a:pt x="246" y="131"/>
                  </a:cubicBezTo>
                  <a:cubicBezTo>
                    <a:pt x="248" y="129"/>
                    <a:pt x="249" y="124"/>
                    <a:pt x="249" y="120"/>
                  </a:cubicBezTo>
                  <a:cubicBezTo>
                    <a:pt x="250" y="115"/>
                    <a:pt x="248" y="113"/>
                    <a:pt x="251" y="110"/>
                  </a:cubicBezTo>
                  <a:cubicBezTo>
                    <a:pt x="253" y="108"/>
                    <a:pt x="256" y="107"/>
                    <a:pt x="256" y="104"/>
                  </a:cubicBezTo>
                  <a:cubicBezTo>
                    <a:pt x="255" y="100"/>
                    <a:pt x="251" y="104"/>
                    <a:pt x="248" y="102"/>
                  </a:cubicBezTo>
                  <a:cubicBezTo>
                    <a:pt x="245" y="100"/>
                    <a:pt x="243" y="101"/>
                    <a:pt x="235" y="102"/>
                  </a:cubicBezTo>
                  <a:cubicBezTo>
                    <a:pt x="227" y="103"/>
                    <a:pt x="224" y="107"/>
                    <a:pt x="224" y="112"/>
                  </a:cubicBezTo>
                  <a:cubicBezTo>
                    <a:pt x="225" y="117"/>
                    <a:pt x="222" y="115"/>
                    <a:pt x="222" y="120"/>
                  </a:cubicBezTo>
                  <a:cubicBezTo>
                    <a:pt x="222" y="124"/>
                    <a:pt x="216" y="124"/>
                    <a:pt x="216" y="127"/>
                  </a:cubicBezTo>
                  <a:cubicBezTo>
                    <a:pt x="216" y="130"/>
                    <a:pt x="211" y="127"/>
                    <a:pt x="210" y="126"/>
                  </a:cubicBezTo>
                  <a:cubicBezTo>
                    <a:pt x="208" y="125"/>
                    <a:pt x="192" y="130"/>
                    <a:pt x="190" y="131"/>
                  </a:cubicBezTo>
                  <a:cubicBezTo>
                    <a:pt x="188" y="131"/>
                    <a:pt x="184" y="126"/>
                    <a:pt x="180" y="126"/>
                  </a:cubicBezTo>
                  <a:cubicBezTo>
                    <a:pt x="177" y="126"/>
                    <a:pt x="176" y="121"/>
                    <a:pt x="176" y="118"/>
                  </a:cubicBezTo>
                  <a:cubicBezTo>
                    <a:pt x="175" y="114"/>
                    <a:pt x="169" y="110"/>
                    <a:pt x="167" y="107"/>
                  </a:cubicBezTo>
                  <a:cubicBezTo>
                    <a:pt x="164" y="103"/>
                    <a:pt x="164" y="95"/>
                    <a:pt x="163" y="90"/>
                  </a:cubicBezTo>
                  <a:cubicBezTo>
                    <a:pt x="163" y="85"/>
                    <a:pt x="163" y="76"/>
                    <a:pt x="166" y="67"/>
                  </a:cubicBezTo>
                  <a:cubicBezTo>
                    <a:pt x="167" y="65"/>
                    <a:pt x="167" y="64"/>
                    <a:pt x="167" y="63"/>
                  </a:cubicBezTo>
                  <a:cubicBezTo>
                    <a:pt x="166" y="62"/>
                    <a:pt x="164" y="62"/>
                    <a:pt x="164" y="62"/>
                  </a:cubicBezTo>
                  <a:cubicBezTo>
                    <a:pt x="160" y="62"/>
                    <a:pt x="153" y="58"/>
                    <a:pt x="152" y="58"/>
                  </a:cubicBezTo>
                  <a:cubicBezTo>
                    <a:pt x="150" y="58"/>
                    <a:pt x="151" y="54"/>
                    <a:pt x="149" y="52"/>
                  </a:cubicBezTo>
                  <a:cubicBezTo>
                    <a:pt x="148" y="51"/>
                    <a:pt x="149" y="47"/>
                    <a:pt x="147" y="46"/>
                  </a:cubicBezTo>
                  <a:cubicBezTo>
                    <a:pt x="146" y="45"/>
                    <a:pt x="141" y="40"/>
                    <a:pt x="139" y="35"/>
                  </a:cubicBezTo>
                  <a:cubicBezTo>
                    <a:pt x="138" y="29"/>
                    <a:pt x="128" y="26"/>
                    <a:pt x="124" y="26"/>
                  </a:cubicBezTo>
                  <a:cubicBezTo>
                    <a:pt x="121" y="26"/>
                    <a:pt x="119" y="33"/>
                    <a:pt x="118" y="34"/>
                  </a:cubicBezTo>
                  <a:cubicBezTo>
                    <a:pt x="117" y="34"/>
                    <a:pt x="110" y="30"/>
                    <a:pt x="108" y="29"/>
                  </a:cubicBezTo>
                  <a:cubicBezTo>
                    <a:pt x="106" y="28"/>
                    <a:pt x="105" y="26"/>
                    <a:pt x="105" y="23"/>
                  </a:cubicBezTo>
                  <a:cubicBezTo>
                    <a:pt x="105" y="21"/>
                    <a:pt x="101" y="17"/>
                    <a:pt x="100" y="17"/>
                  </a:cubicBezTo>
                  <a:cubicBezTo>
                    <a:pt x="98" y="16"/>
                    <a:pt x="90" y="8"/>
                    <a:pt x="90" y="8"/>
                  </a:cubicBezTo>
                  <a:cubicBezTo>
                    <a:pt x="77" y="8"/>
                    <a:pt x="77" y="8"/>
                    <a:pt x="77" y="8"/>
                  </a:cubicBezTo>
                  <a:cubicBezTo>
                    <a:pt x="74" y="12"/>
                    <a:pt x="74" y="12"/>
                    <a:pt x="74" y="12"/>
                  </a:cubicBezTo>
                  <a:cubicBezTo>
                    <a:pt x="50" y="12"/>
                    <a:pt x="50" y="12"/>
                    <a:pt x="50" y="12"/>
                  </a:cubicBezTo>
                  <a:cubicBezTo>
                    <a:pt x="50" y="12"/>
                    <a:pt x="32" y="5"/>
                    <a:pt x="28" y="4"/>
                  </a:cubicBezTo>
                  <a:cubicBezTo>
                    <a:pt x="25" y="4"/>
                    <a:pt x="19" y="0"/>
                    <a:pt x="19" y="0"/>
                  </a:cubicBezTo>
                  <a:cubicBezTo>
                    <a:pt x="0" y="2"/>
                    <a:pt x="0" y="2"/>
                    <a:pt x="0" y="2"/>
                  </a:cubicBezTo>
                  <a:cubicBezTo>
                    <a:pt x="1" y="4"/>
                    <a:pt x="2" y="6"/>
                    <a:pt x="4" y="9"/>
                  </a:cubicBezTo>
                  <a:cubicBezTo>
                    <a:pt x="8" y="14"/>
                    <a:pt x="11" y="23"/>
                    <a:pt x="11" y="25"/>
                  </a:cubicBezTo>
                  <a:cubicBezTo>
                    <a:pt x="12" y="28"/>
                    <a:pt x="17" y="31"/>
                    <a:pt x="22" y="34"/>
                  </a:cubicBezTo>
                  <a:cubicBezTo>
                    <a:pt x="26" y="37"/>
                    <a:pt x="26" y="43"/>
                    <a:pt x="26" y="45"/>
                  </a:cubicBezTo>
                  <a:cubicBezTo>
                    <a:pt x="25" y="47"/>
                    <a:pt x="20" y="44"/>
                    <a:pt x="19" y="46"/>
                  </a:cubicBezTo>
                  <a:cubicBezTo>
                    <a:pt x="19" y="47"/>
                    <a:pt x="27" y="54"/>
                    <a:pt x="30" y="54"/>
                  </a:cubicBezTo>
                  <a:cubicBezTo>
                    <a:pt x="33" y="53"/>
                    <a:pt x="34" y="55"/>
                    <a:pt x="39" y="59"/>
                  </a:cubicBezTo>
                  <a:cubicBezTo>
                    <a:pt x="43" y="63"/>
                    <a:pt x="43" y="68"/>
                    <a:pt x="41" y="70"/>
                  </a:cubicBezTo>
                  <a:cubicBezTo>
                    <a:pt x="39" y="71"/>
                    <a:pt x="45" y="74"/>
                    <a:pt x="51" y="78"/>
                  </a:cubicBezTo>
                  <a:cubicBezTo>
                    <a:pt x="57" y="82"/>
                    <a:pt x="59" y="87"/>
                    <a:pt x="60" y="89"/>
                  </a:cubicBezTo>
                  <a:cubicBezTo>
                    <a:pt x="60" y="91"/>
                    <a:pt x="63" y="89"/>
                    <a:pt x="64" y="86"/>
                  </a:cubicBezTo>
                  <a:cubicBezTo>
                    <a:pt x="65" y="84"/>
                    <a:pt x="62" y="83"/>
                    <a:pt x="62" y="80"/>
                  </a:cubicBezTo>
                  <a:cubicBezTo>
                    <a:pt x="62" y="76"/>
                    <a:pt x="57" y="77"/>
                    <a:pt x="55" y="77"/>
                  </a:cubicBezTo>
                  <a:cubicBezTo>
                    <a:pt x="53" y="76"/>
                    <a:pt x="55" y="71"/>
                    <a:pt x="53" y="69"/>
                  </a:cubicBezTo>
                  <a:cubicBezTo>
                    <a:pt x="51" y="67"/>
                    <a:pt x="49" y="61"/>
                    <a:pt x="48" y="57"/>
                  </a:cubicBezTo>
                  <a:cubicBezTo>
                    <a:pt x="46" y="53"/>
                    <a:pt x="41" y="49"/>
                    <a:pt x="38" y="45"/>
                  </a:cubicBezTo>
                  <a:cubicBezTo>
                    <a:pt x="36" y="40"/>
                    <a:pt x="33" y="37"/>
                    <a:pt x="31" y="35"/>
                  </a:cubicBezTo>
                  <a:cubicBezTo>
                    <a:pt x="30" y="34"/>
                    <a:pt x="34" y="33"/>
                    <a:pt x="32" y="31"/>
                  </a:cubicBezTo>
                  <a:cubicBezTo>
                    <a:pt x="31" y="29"/>
                    <a:pt x="29" y="29"/>
                    <a:pt x="26" y="28"/>
                  </a:cubicBezTo>
                  <a:cubicBezTo>
                    <a:pt x="23" y="27"/>
                    <a:pt x="21" y="25"/>
                    <a:pt x="21" y="22"/>
                  </a:cubicBezTo>
                  <a:cubicBezTo>
                    <a:pt x="21" y="19"/>
                    <a:pt x="19" y="11"/>
                    <a:pt x="18" y="9"/>
                  </a:cubicBezTo>
                  <a:cubicBezTo>
                    <a:pt x="17" y="7"/>
                    <a:pt x="20" y="7"/>
                    <a:pt x="21" y="8"/>
                  </a:cubicBezTo>
                  <a:cubicBezTo>
                    <a:pt x="22" y="9"/>
                    <a:pt x="23" y="10"/>
                    <a:pt x="24" y="10"/>
                  </a:cubicBezTo>
                  <a:cubicBezTo>
                    <a:pt x="26" y="9"/>
                    <a:pt x="28" y="9"/>
                    <a:pt x="29" y="11"/>
                  </a:cubicBezTo>
                  <a:cubicBezTo>
                    <a:pt x="30" y="14"/>
                    <a:pt x="33" y="12"/>
                    <a:pt x="34" y="13"/>
                  </a:cubicBezTo>
                  <a:cubicBezTo>
                    <a:pt x="36" y="14"/>
                    <a:pt x="31" y="15"/>
                    <a:pt x="36" y="23"/>
                  </a:cubicBezTo>
                  <a:cubicBezTo>
                    <a:pt x="41" y="32"/>
                    <a:pt x="37" y="27"/>
                    <a:pt x="37" y="33"/>
                  </a:cubicBezTo>
                  <a:cubicBezTo>
                    <a:pt x="37" y="39"/>
                    <a:pt x="40" y="36"/>
                    <a:pt x="41" y="35"/>
                  </a:cubicBezTo>
                  <a:cubicBezTo>
                    <a:pt x="42" y="34"/>
                    <a:pt x="45" y="37"/>
                    <a:pt x="47" y="40"/>
                  </a:cubicBezTo>
                  <a:cubicBezTo>
                    <a:pt x="50" y="43"/>
                    <a:pt x="54" y="43"/>
                    <a:pt x="54" y="45"/>
                  </a:cubicBezTo>
                  <a:cubicBezTo>
                    <a:pt x="54" y="46"/>
                    <a:pt x="55" y="50"/>
                    <a:pt x="59" y="50"/>
                  </a:cubicBezTo>
                  <a:cubicBezTo>
                    <a:pt x="62" y="51"/>
                    <a:pt x="62" y="54"/>
                    <a:pt x="64" y="55"/>
                  </a:cubicBezTo>
                  <a:cubicBezTo>
                    <a:pt x="66" y="55"/>
                    <a:pt x="67" y="57"/>
                    <a:pt x="66" y="60"/>
                  </a:cubicBezTo>
                  <a:cubicBezTo>
                    <a:pt x="65" y="62"/>
                    <a:pt x="66" y="64"/>
                    <a:pt x="71" y="66"/>
                  </a:cubicBezTo>
                  <a:cubicBezTo>
                    <a:pt x="76" y="68"/>
                    <a:pt x="74" y="69"/>
                    <a:pt x="78" y="73"/>
                  </a:cubicBezTo>
                  <a:cubicBezTo>
                    <a:pt x="82" y="77"/>
                    <a:pt x="93" y="89"/>
                    <a:pt x="96" y="93"/>
                  </a:cubicBezTo>
                  <a:cubicBezTo>
                    <a:pt x="98" y="96"/>
                    <a:pt x="99" y="99"/>
                    <a:pt x="100" y="102"/>
                  </a:cubicBezTo>
                  <a:cubicBezTo>
                    <a:pt x="101" y="105"/>
                    <a:pt x="98" y="106"/>
                    <a:pt x="100" y="108"/>
                  </a:cubicBezTo>
                  <a:cubicBezTo>
                    <a:pt x="101" y="110"/>
                    <a:pt x="97" y="110"/>
                    <a:pt x="97" y="111"/>
                  </a:cubicBezTo>
                  <a:cubicBezTo>
                    <a:pt x="97" y="113"/>
                    <a:pt x="100" y="121"/>
                    <a:pt x="104" y="122"/>
                  </a:cubicBezTo>
                  <a:cubicBezTo>
                    <a:pt x="108" y="122"/>
                    <a:pt x="112" y="127"/>
                    <a:pt x="116" y="130"/>
                  </a:cubicBezTo>
                  <a:cubicBezTo>
                    <a:pt x="119" y="133"/>
                    <a:pt x="124" y="132"/>
                    <a:pt x="129" y="134"/>
                  </a:cubicBezTo>
                  <a:cubicBezTo>
                    <a:pt x="134" y="136"/>
                    <a:pt x="139" y="140"/>
                    <a:pt x="146" y="142"/>
                  </a:cubicBezTo>
                  <a:cubicBezTo>
                    <a:pt x="153" y="144"/>
                    <a:pt x="160" y="148"/>
                    <a:pt x="165" y="151"/>
                  </a:cubicBezTo>
                  <a:cubicBezTo>
                    <a:pt x="170" y="154"/>
                    <a:pt x="175" y="152"/>
                    <a:pt x="182" y="150"/>
                  </a:cubicBezTo>
                  <a:cubicBezTo>
                    <a:pt x="188" y="147"/>
                    <a:pt x="194" y="150"/>
                    <a:pt x="197" y="152"/>
                  </a:cubicBezTo>
                  <a:cubicBezTo>
                    <a:pt x="199" y="153"/>
                    <a:pt x="203" y="156"/>
                    <a:pt x="206" y="159"/>
                  </a:cubicBezTo>
                  <a:cubicBezTo>
                    <a:pt x="210" y="154"/>
                    <a:pt x="213" y="150"/>
                    <a:pt x="213" y="15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19" name="Freeform 102"/>
            <p:cNvSpPr>
              <a:spLocks/>
            </p:cNvSpPr>
            <p:nvPr/>
          </p:nvSpPr>
          <p:spPr bwMode="auto">
            <a:xfrm>
              <a:off x="2910494" y="3668201"/>
              <a:ext cx="130334" cy="125734"/>
            </a:xfrm>
            <a:custGeom>
              <a:avLst/>
              <a:gdLst>
                <a:gd name="T0" fmla="*/ 32 w 36"/>
                <a:gd name="T1" fmla="*/ 23 h 35"/>
                <a:gd name="T2" fmla="*/ 36 w 36"/>
                <a:gd name="T3" fmla="*/ 19 h 35"/>
                <a:gd name="T4" fmla="*/ 33 w 36"/>
                <a:gd name="T5" fmla="*/ 17 h 35"/>
                <a:gd name="T6" fmla="*/ 29 w 36"/>
                <a:gd name="T7" fmla="*/ 17 h 35"/>
                <a:gd name="T8" fmla="*/ 29 w 36"/>
                <a:gd name="T9" fmla="*/ 0 h 35"/>
                <a:gd name="T10" fmla="*/ 15 w 36"/>
                <a:gd name="T11" fmla="*/ 0 h 35"/>
                <a:gd name="T12" fmla="*/ 12 w 36"/>
                <a:gd name="T13" fmla="*/ 6 h 35"/>
                <a:gd name="T14" fmla="*/ 18 w 36"/>
                <a:gd name="T15" fmla="*/ 15 h 35"/>
                <a:gd name="T16" fmla="*/ 7 w 36"/>
                <a:gd name="T17" fmla="*/ 16 h 35"/>
                <a:gd name="T18" fmla="*/ 0 w 36"/>
                <a:gd name="T19" fmla="*/ 25 h 35"/>
                <a:gd name="T20" fmla="*/ 10 w 36"/>
                <a:gd name="T21" fmla="*/ 33 h 35"/>
                <a:gd name="T22" fmla="*/ 21 w 36"/>
                <a:gd name="T23" fmla="*/ 35 h 35"/>
                <a:gd name="T24" fmla="*/ 22 w 36"/>
                <a:gd name="T25" fmla="*/ 35 h 35"/>
                <a:gd name="T26" fmla="*/ 28 w 36"/>
                <a:gd name="T27" fmla="*/ 30 h 35"/>
                <a:gd name="T28" fmla="*/ 32 w 36"/>
                <a:gd name="T29"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5">
                  <a:moveTo>
                    <a:pt x="32" y="23"/>
                  </a:moveTo>
                  <a:cubicBezTo>
                    <a:pt x="34" y="22"/>
                    <a:pt x="35" y="20"/>
                    <a:pt x="36" y="19"/>
                  </a:cubicBezTo>
                  <a:cubicBezTo>
                    <a:pt x="33" y="20"/>
                    <a:pt x="32" y="19"/>
                    <a:pt x="33" y="17"/>
                  </a:cubicBezTo>
                  <a:cubicBezTo>
                    <a:pt x="29" y="17"/>
                    <a:pt x="29" y="17"/>
                    <a:pt x="29" y="17"/>
                  </a:cubicBezTo>
                  <a:cubicBezTo>
                    <a:pt x="29" y="0"/>
                    <a:pt x="29" y="0"/>
                    <a:pt x="29" y="0"/>
                  </a:cubicBezTo>
                  <a:cubicBezTo>
                    <a:pt x="26" y="0"/>
                    <a:pt x="16" y="0"/>
                    <a:pt x="15" y="0"/>
                  </a:cubicBezTo>
                  <a:cubicBezTo>
                    <a:pt x="14" y="0"/>
                    <a:pt x="13" y="6"/>
                    <a:pt x="12" y="6"/>
                  </a:cubicBezTo>
                  <a:cubicBezTo>
                    <a:pt x="11" y="7"/>
                    <a:pt x="19" y="12"/>
                    <a:pt x="18" y="15"/>
                  </a:cubicBezTo>
                  <a:cubicBezTo>
                    <a:pt x="17" y="17"/>
                    <a:pt x="8" y="16"/>
                    <a:pt x="7" y="16"/>
                  </a:cubicBezTo>
                  <a:cubicBezTo>
                    <a:pt x="7" y="16"/>
                    <a:pt x="4" y="20"/>
                    <a:pt x="0" y="25"/>
                  </a:cubicBezTo>
                  <a:cubicBezTo>
                    <a:pt x="4" y="28"/>
                    <a:pt x="8" y="32"/>
                    <a:pt x="10" y="33"/>
                  </a:cubicBezTo>
                  <a:cubicBezTo>
                    <a:pt x="13" y="35"/>
                    <a:pt x="19" y="33"/>
                    <a:pt x="21" y="35"/>
                  </a:cubicBezTo>
                  <a:cubicBezTo>
                    <a:pt x="21" y="35"/>
                    <a:pt x="22" y="35"/>
                    <a:pt x="22" y="35"/>
                  </a:cubicBezTo>
                  <a:cubicBezTo>
                    <a:pt x="24" y="33"/>
                    <a:pt x="27" y="30"/>
                    <a:pt x="28" y="30"/>
                  </a:cubicBezTo>
                  <a:cubicBezTo>
                    <a:pt x="29" y="30"/>
                    <a:pt x="28" y="26"/>
                    <a:pt x="32" y="2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0" name="Freeform 103"/>
            <p:cNvSpPr>
              <a:spLocks/>
            </p:cNvSpPr>
            <p:nvPr/>
          </p:nvSpPr>
          <p:spPr bwMode="auto">
            <a:xfrm>
              <a:off x="3016294" y="3649801"/>
              <a:ext cx="39866" cy="79734"/>
            </a:xfrm>
            <a:custGeom>
              <a:avLst/>
              <a:gdLst>
                <a:gd name="T0" fmla="*/ 1 w 11"/>
                <a:gd name="T1" fmla="*/ 5 h 22"/>
                <a:gd name="T2" fmla="*/ 0 w 11"/>
                <a:gd name="T3" fmla="*/ 5 h 22"/>
                <a:gd name="T4" fmla="*/ 0 w 11"/>
                <a:gd name="T5" fmla="*/ 22 h 22"/>
                <a:gd name="T6" fmla="*/ 4 w 11"/>
                <a:gd name="T7" fmla="*/ 22 h 22"/>
                <a:gd name="T8" fmla="*/ 7 w 11"/>
                <a:gd name="T9" fmla="*/ 17 h 22"/>
                <a:gd name="T10" fmla="*/ 9 w 11"/>
                <a:gd name="T11" fmla="*/ 3 h 22"/>
                <a:gd name="T12" fmla="*/ 11 w 11"/>
                <a:gd name="T13" fmla="*/ 2 h 22"/>
                <a:gd name="T14" fmla="*/ 7 w 11"/>
                <a:gd name="T15" fmla="*/ 0 h 22"/>
                <a:gd name="T16" fmla="*/ 1 w 11"/>
                <a:gd name="T17"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1" y="5"/>
                  </a:moveTo>
                  <a:cubicBezTo>
                    <a:pt x="1" y="5"/>
                    <a:pt x="1" y="5"/>
                    <a:pt x="0" y="5"/>
                  </a:cubicBezTo>
                  <a:cubicBezTo>
                    <a:pt x="0" y="22"/>
                    <a:pt x="0" y="22"/>
                    <a:pt x="0" y="22"/>
                  </a:cubicBezTo>
                  <a:cubicBezTo>
                    <a:pt x="4" y="22"/>
                    <a:pt x="4" y="22"/>
                    <a:pt x="4" y="22"/>
                  </a:cubicBezTo>
                  <a:cubicBezTo>
                    <a:pt x="4" y="20"/>
                    <a:pt x="5" y="19"/>
                    <a:pt x="7" y="17"/>
                  </a:cubicBezTo>
                  <a:cubicBezTo>
                    <a:pt x="10" y="15"/>
                    <a:pt x="5" y="4"/>
                    <a:pt x="9" y="3"/>
                  </a:cubicBezTo>
                  <a:cubicBezTo>
                    <a:pt x="9" y="3"/>
                    <a:pt x="10" y="3"/>
                    <a:pt x="11" y="2"/>
                  </a:cubicBezTo>
                  <a:cubicBezTo>
                    <a:pt x="9" y="1"/>
                    <a:pt x="8" y="0"/>
                    <a:pt x="7" y="0"/>
                  </a:cubicBezTo>
                  <a:cubicBezTo>
                    <a:pt x="5" y="0"/>
                    <a:pt x="2" y="5"/>
                    <a:pt x="1" y="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1" name="Freeform 104"/>
            <p:cNvSpPr>
              <a:spLocks/>
            </p:cNvSpPr>
            <p:nvPr/>
          </p:nvSpPr>
          <p:spPr bwMode="auto">
            <a:xfrm>
              <a:off x="3462495" y="3591533"/>
              <a:ext cx="90466" cy="76666"/>
            </a:xfrm>
            <a:custGeom>
              <a:avLst/>
              <a:gdLst>
                <a:gd name="T0" fmla="*/ 12 w 25"/>
                <a:gd name="T1" fmla="*/ 2 h 21"/>
                <a:gd name="T2" fmla="*/ 18 w 25"/>
                <a:gd name="T3" fmla="*/ 13 h 21"/>
                <a:gd name="T4" fmla="*/ 1 w 25"/>
                <a:gd name="T5" fmla="*/ 16 h 21"/>
                <a:gd name="T6" fmla="*/ 12 w 25"/>
                <a:gd name="T7" fmla="*/ 19 h 21"/>
                <a:gd name="T8" fmla="*/ 24 w 25"/>
                <a:gd name="T9" fmla="*/ 20 h 21"/>
                <a:gd name="T10" fmla="*/ 25 w 25"/>
                <a:gd name="T11" fmla="*/ 4 h 21"/>
                <a:gd name="T12" fmla="*/ 12 w 25"/>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25" h="21">
                  <a:moveTo>
                    <a:pt x="12" y="2"/>
                  </a:moveTo>
                  <a:cubicBezTo>
                    <a:pt x="8" y="4"/>
                    <a:pt x="18" y="10"/>
                    <a:pt x="18" y="13"/>
                  </a:cubicBezTo>
                  <a:cubicBezTo>
                    <a:pt x="18" y="17"/>
                    <a:pt x="3" y="13"/>
                    <a:pt x="1" y="16"/>
                  </a:cubicBezTo>
                  <a:cubicBezTo>
                    <a:pt x="0" y="18"/>
                    <a:pt x="6" y="21"/>
                    <a:pt x="12" y="19"/>
                  </a:cubicBezTo>
                  <a:cubicBezTo>
                    <a:pt x="17" y="17"/>
                    <a:pt x="21" y="19"/>
                    <a:pt x="24" y="20"/>
                  </a:cubicBezTo>
                  <a:cubicBezTo>
                    <a:pt x="24" y="15"/>
                    <a:pt x="25" y="8"/>
                    <a:pt x="25" y="4"/>
                  </a:cubicBezTo>
                  <a:cubicBezTo>
                    <a:pt x="21" y="3"/>
                    <a:pt x="15" y="0"/>
                    <a:pt x="12" y="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2" name="Freeform 105"/>
            <p:cNvSpPr>
              <a:spLocks/>
            </p:cNvSpPr>
            <p:nvPr/>
          </p:nvSpPr>
          <p:spPr bwMode="auto">
            <a:xfrm>
              <a:off x="3548362" y="3602267"/>
              <a:ext cx="102734" cy="69000"/>
            </a:xfrm>
            <a:custGeom>
              <a:avLst/>
              <a:gdLst>
                <a:gd name="T0" fmla="*/ 11 w 28"/>
                <a:gd name="T1" fmla="*/ 14 h 19"/>
                <a:gd name="T2" fmla="*/ 28 w 28"/>
                <a:gd name="T3" fmla="*/ 11 h 19"/>
                <a:gd name="T4" fmla="*/ 6 w 28"/>
                <a:gd name="T5" fmla="*/ 1 h 19"/>
                <a:gd name="T6" fmla="*/ 1 w 28"/>
                <a:gd name="T7" fmla="*/ 1 h 19"/>
                <a:gd name="T8" fmla="*/ 0 w 28"/>
                <a:gd name="T9" fmla="*/ 17 h 19"/>
                <a:gd name="T10" fmla="*/ 0 w 28"/>
                <a:gd name="T11" fmla="*/ 18 h 19"/>
                <a:gd name="T12" fmla="*/ 11 w 28"/>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8" h="19">
                  <a:moveTo>
                    <a:pt x="11" y="14"/>
                  </a:moveTo>
                  <a:cubicBezTo>
                    <a:pt x="17" y="12"/>
                    <a:pt x="28" y="16"/>
                    <a:pt x="28" y="11"/>
                  </a:cubicBezTo>
                  <a:cubicBezTo>
                    <a:pt x="28" y="5"/>
                    <a:pt x="10" y="0"/>
                    <a:pt x="6" y="1"/>
                  </a:cubicBezTo>
                  <a:cubicBezTo>
                    <a:pt x="5" y="2"/>
                    <a:pt x="3" y="2"/>
                    <a:pt x="1" y="1"/>
                  </a:cubicBezTo>
                  <a:cubicBezTo>
                    <a:pt x="1" y="5"/>
                    <a:pt x="0" y="12"/>
                    <a:pt x="0" y="17"/>
                  </a:cubicBezTo>
                  <a:cubicBezTo>
                    <a:pt x="0" y="18"/>
                    <a:pt x="0" y="18"/>
                    <a:pt x="0" y="18"/>
                  </a:cubicBezTo>
                  <a:cubicBezTo>
                    <a:pt x="3" y="19"/>
                    <a:pt x="4" y="16"/>
                    <a:pt x="11" y="1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3" name="Freeform 106"/>
            <p:cNvSpPr>
              <a:spLocks/>
            </p:cNvSpPr>
            <p:nvPr/>
          </p:nvSpPr>
          <p:spPr bwMode="auto">
            <a:xfrm>
              <a:off x="3069961" y="3758667"/>
              <a:ext cx="130334" cy="133400"/>
            </a:xfrm>
            <a:custGeom>
              <a:avLst/>
              <a:gdLst>
                <a:gd name="T0" fmla="*/ 19 w 36"/>
                <a:gd name="T1" fmla="*/ 34 h 37"/>
                <a:gd name="T2" fmla="*/ 27 w 36"/>
                <a:gd name="T3" fmla="*/ 36 h 37"/>
                <a:gd name="T4" fmla="*/ 32 w 36"/>
                <a:gd name="T5" fmla="*/ 36 h 37"/>
                <a:gd name="T6" fmla="*/ 30 w 36"/>
                <a:gd name="T7" fmla="*/ 35 h 37"/>
                <a:gd name="T8" fmla="*/ 32 w 36"/>
                <a:gd name="T9" fmla="*/ 24 h 37"/>
                <a:gd name="T10" fmla="*/ 34 w 36"/>
                <a:gd name="T11" fmla="*/ 9 h 37"/>
                <a:gd name="T12" fmla="*/ 35 w 36"/>
                <a:gd name="T13" fmla="*/ 1 h 37"/>
                <a:gd name="T14" fmla="*/ 35 w 36"/>
                <a:gd name="T15" fmla="*/ 0 h 37"/>
                <a:gd name="T16" fmla="*/ 26 w 36"/>
                <a:gd name="T17" fmla="*/ 4 h 37"/>
                <a:gd name="T18" fmla="*/ 17 w 36"/>
                <a:gd name="T19" fmla="*/ 5 h 37"/>
                <a:gd name="T20" fmla="*/ 8 w 36"/>
                <a:gd name="T21" fmla="*/ 9 h 37"/>
                <a:gd name="T22" fmla="*/ 6 w 36"/>
                <a:gd name="T23" fmla="*/ 15 h 37"/>
                <a:gd name="T24" fmla="*/ 3 w 36"/>
                <a:gd name="T25" fmla="*/ 17 h 37"/>
                <a:gd name="T26" fmla="*/ 0 w 36"/>
                <a:gd name="T27" fmla="*/ 18 h 37"/>
                <a:gd name="T28" fmla="*/ 1 w 36"/>
                <a:gd name="T29" fmla="*/ 21 h 37"/>
                <a:gd name="T30" fmla="*/ 11 w 36"/>
                <a:gd name="T31" fmla="*/ 31 h 37"/>
                <a:gd name="T32" fmla="*/ 14 w 36"/>
                <a:gd name="T33" fmla="*/ 34 h 37"/>
                <a:gd name="T34" fmla="*/ 19 w 36"/>
                <a:gd name="T35"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7">
                  <a:moveTo>
                    <a:pt x="19" y="34"/>
                  </a:moveTo>
                  <a:cubicBezTo>
                    <a:pt x="21" y="35"/>
                    <a:pt x="25" y="34"/>
                    <a:pt x="27" y="36"/>
                  </a:cubicBezTo>
                  <a:cubicBezTo>
                    <a:pt x="28" y="37"/>
                    <a:pt x="30" y="37"/>
                    <a:pt x="32" y="36"/>
                  </a:cubicBezTo>
                  <a:cubicBezTo>
                    <a:pt x="31" y="36"/>
                    <a:pt x="31" y="35"/>
                    <a:pt x="30" y="35"/>
                  </a:cubicBezTo>
                  <a:cubicBezTo>
                    <a:pt x="29" y="32"/>
                    <a:pt x="31" y="27"/>
                    <a:pt x="32" y="24"/>
                  </a:cubicBezTo>
                  <a:cubicBezTo>
                    <a:pt x="34" y="20"/>
                    <a:pt x="31" y="12"/>
                    <a:pt x="34" y="9"/>
                  </a:cubicBezTo>
                  <a:cubicBezTo>
                    <a:pt x="36" y="7"/>
                    <a:pt x="34" y="6"/>
                    <a:pt x="35" y="1"/>
                  </a:cubicBezTo>
                  <a:cubicBezTo>
                    <a:pt x="35" y="0"/>
                    <a:pt x="35" y="0"/>
                    <a:pt x="35" y="0"/>
                  </a:cubicBezTo>
                  <a:cubicBezTo>
                    <a:pt x="31" y="0"/>
                    <a:pt x="27" y="4"/>
                    <a:pt x="26" y="4"/>
                  </a:cubicBezTo>
                  <a:cubicBezTo>
                    <a:pt x="24" y="4"/>
                    <a:pt x="18" y="2"/>
                    <a:pt x="17" y="5"/>
                  </a:cubicBezTo>
                  <a:cubicBezTo>
                    <a:pt x="17" y="9"/>
                    <a:pt x="13" y="9"/>
                    <a:pt x="8" y="9"/>
                  </a:cubicBezTo>
                  <a:cubicBezTo>
                    <a:pt x="3" y="10"/>
                    <a:pt x="6" y="14"/>
                    <a:pt x="6" y="15"/>
                  </a:cubicBezTo>
                  <a:cubicBezTo>
                    <a:pt x="5" y="15"/>
                    <a:pt x="3" y="17"/>
                    <a:pt x="3" y="17"/>
                  </a:cubicBezTo>
                  <a:cubicBezTo>
                    <a:pt x="0" y="18"/>
                    <a:pt x="0" y="18"/>
                    <a:pt x="0" y="18"/>
                  </a:cubicBezTo>
                  <a:cubicBezTo>
                    <a:pt x="0" y="19"/>
                    <a:pt x="0" y="20"/>
                    <a:pt x="1" y="21"/>
                  </a:cubicBezTo>
                  <a:cubicBezTo>
                    <a:pt x="4" y="23"/>
                    <a:pt x="8" y="29"/>
                    <a:pt x="11" y="31"/>
                  </a:cubicBezTo>
                  <a:cubicBezTo>
                    <a:pt x="13" y="32"/>
                    <a:pt x="14" y="33"/>
                    <a:pt x="14" y="34"/>
                  </a:cubicBezTo>
                  <a:cubicBezTo>
                    <a:pt x="16" y="34"/>
                    <a:pt x="18" y="34"/>
                    <a:pt x="19" y="3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4" name="Freeform 107"/>
            <p:cNvSpPr>
              <a:spLocks/>
            </p:cNvSpPr>
            <p:nvPr/>
          </p:nvSpPr>
          <p:spPr bwMode="auto">
            <a:xfrm>
              <a:off x="3480895" y="4063801"/>
              <a:ext cx="1217469" cy="1245069"/>
            </a:xfrm>
            <a:custGeom>
              <a:avLst/>
              <a:gdLst>
                <a:gd name="T0" fmla="*/ 189 w 336"/>
                <a:gd name="T1" fmla="*/ 318 h 343"/>
                <a:gd name="T2" fmla="*/ 194 w 336"/>
                <a:gd name="T3" fmla="*/ 320 h 343"/>
                <a:gd name="T4" fmla="*/ 216 w 336"/>
                <a:gd name="T5" fmla="*/ 282 h 343"/>
                <a:gd name="T6" fmla="*/ 230 w 336"/>
                <a:gd name="T7" fmla="*/ 255 h 343"/>
                <a:gd name="T8" fmla="*/ 252 w 336"/>
                <a:gd name="T9" fmla="*/ 243 h 343"/>
                <a:gd name="T10" fmla="*/ 278 w 336"/>
                <a:gd name="T11" fmla="*/ 236 h 343"/>
                <a:gd name="T12" fmla="*/ 288 w 336"/>
                <a:gd name="T13" fmla="*/ 216 h 343"/>
                <a:gd name="T14" fmla="*/ 297 w 336"/>
                <a:gd name="T15" fmla="*/ 196 h 343"/>
                <a:gd name="T16" fmla="*/ 300 w 336"/>
                <a:gd name="T17" fmla="*/ 157 h 343"/>
                <a:gd name="T18" fmla="*/ 306 w 336"/>
                <a:gd name="T19" fmla="*/ 153 h 343"/>
                <a:gd name="T20" fmla="*/ 333 w 336"/>
                <a:gd name="T21" fmla="*/ 117 h 343"/>
                <a:gd name="T22" fmla="*/ 303 w 336"/>
                <a:gd name="T23" fmla="*/ 77 h 343"/>
                <a:gd name="T24" fmla="*/ 251 w 336"/>
                <a:gd name="T25" fmla="*/ 71 h 343"/>
                <a:gd name="T26" fmla="*/ 221 w 336"/>
                <a:gd name="T27" fmla="*/ 55 h 343"/>
                <a:gd name="T28" fmla="*/ 218 w 336"/>
                <a:gd name="T29" fmla="*/ 49 h 343"/>
                <a:gd name="T30" fmla="*/ 198 w 336"/>
                <a:gd name="T31" fmla="*/ 44 h 343"/>
                <a:gd name="T32" fmla="*/ 193 w 336"/>
                <a:gd name="T33" fmla="*/ 9 h 343"/>
                <a:gd name="T34" fmla="*/ 166 w 336"/>
                <a:gd name="T35" fmla="*/ 24 h 343"/>
                <a:gd name="T36" fmla="*/ 143 w 336"/>
                <a:gd name="T37" fmla="*/ 28 h 343"/>
                <a:gd name="T38" fmla="*/ 124 w 336"/>
                <a:gd name="T39" fmla="*/ 29 h 343"/>
                <a:gd name="T40" fmla="*/ 118 w 336"/>
                <a:gd name="T41" fmla="*/ 0 h 343"/>
                <a:gd name="T42" fmla="*/ 96 w 336"/>
                <a:gd name="T43" fmla="*/ 12 h 343"/>
                <a:gd name="T44" fmla="*/ 80 w 336"/>
                <a:gd name="T45" fmla="*/ 11 h 343"/>
                <a:gd name="T46" fmla="*/ 90 w 336"/>
                <a:gd name="T47" fmla="*/ 23 h 343"/>
                <a:gd name="T48" fmla="*/ 79 w 336"/>
                <a:gd name="T49" fmla="*/ 34 h 343"/>
                <a:gd name="T50" fmla="*/ 63 w 336"/>
                <a:gd name="T51" fmla="*/ 36 h 343"/>
                <a:gd name="T52" fmla="*/ 36 w 336"/>
                <a:gd name="T53" fmla="*/ 31 h 343"/>
                <a:gd name="T54" fmla="*/ 34 w 336"/>
                <a:gd name="T55" fmla="*/ 43 h 343"/>
                <a:gd name="T56" fmla="*/ 34 w 336"/>
                <a:gd name="T57" fmla="*/ 80 h 343"/>
                <a:gd name="T58" fmla="*/ 10 w 336"/>
                <a:gd name="T59" fmla="*/ 89 h 343"/>
                <a:gd name="T60" fmla="*/ 2 w 336"/>
                <a:gd name="T61" fmla="*/ 107 h 343"/>
                <a:gd name="T62" fmla="*/ 12 w 336"/>
                <a:gd name="T63" fmla="*/ 125 h 343"/>
                <a:gd name="T64" fmla="*/ 29 w 336"/>
                <a:gd name="T65" fmla="*/ 128 h 343"/>
                <a:gd name="T66" fmla="*/ 49 w 336"/>
                <a:gd name="T67" fmla="*/ 137 h 343"/>
                <a:gd name="T68" fmla="*/ 74 w 336"/>
                <a:gd name="T69" fmla="*/ 129 h 343"/>
                <a:gd name="T70" fmla="*/ 93 w 336"/>
                <a:gd name="T71" fmla="*/ 153 h 343"/>
                <a:gd name="T72" fmla="*/ 113 w 336"/>
                <a:gd name="T73" fmla="*/ 161 h 343"/>
                <a:gd name="T74" fmla="*/ 118 w 336"/>
                <a:gd name="T75" fmla="*/ 180 h 343"/>
                <a:gd name="T76" fmla="*/ 139 w 336"/>
                <a:gd name="T77" fmla="*/ 197 h 343"/>
                <a:gd name="T78" fmla="*/ 136 w 336"/>
                <a:gd name="T79" fmla="*/ 218 h 343"/>
                <a:gd name="T80" fmla="*/ 149 w 336"/>
                <a:gd name="T81" fmla="*/ 236 h 343"/>
                <a:gd name="T82" fmla="*/ 166 w 336"/>
                <a:gd name="T83" fmla="*/ 251 h 343"/>
                <a:gd name="T84" fmla="*/ 172 w 336"/>
                <a:gd name="T85" fmla="*/ 279 h 343"/>
                <a:gd name="T86" fmla="*/ 140 w 336"/>
                <a:gd name="T87" fmla="*/ 309 h 343"/>
                <a:gd name="T88" fmla="*/ 154 w 336"/>
                <a:gd name="T89" fmla="*/ 318 h 343"/>
                <a:gd name="T90" fmla="*/ 174 w 336"/>
                <a:gd name="T91" fmla="*/ 33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6" h="343">
                  <a:moveTo>
                    <a:pt x="178" y="339"/>
                  </a:moveTo>
                  <a:cubicBezTo>
                    <a:pt x="184" y="335"/>
                    <a:pt x="182" y="333"/>
                    <a:pt x="185" y="328"/>
                  </a:cubicBezTo>
                  <a:cubicBezTo>
                    <a:pt x="187" y="324"/>
                    <a:pt x="185" y="322"/>
                    <a:pt x="189" y="318"/>
                  </a:cubicBezTo>
                  <a:cubicBezTo>
                    <a:pt x="193" y="314"/>
                    <a:pt x="188" y="312"/>
                    <a:pt x="194" y="309"/>
                  </a:cubicBezTo>
                  <a:cubicBezTo>
                    <a:pt x="199" y="307"/>
                    <a:pt x="198" y="311"/>
                    <a:pt x="194" y="317"/>
                  </a:cubicBezTo>
                  <a:cubicBezTo>
                    <a:pt x="190" y="322"/>
                    <a:pt x="189" y="324"/>
                    <a:pt x="194" y="320"/>
                  </a:cubicBezTo>
                  <a:cubicBezTo>
                    <a:pt x="200" y="316"/>
                    <a:pt x="202" y="310"/>
                    <a:pt x="205" y="303"/>
                  </a:cubicBezTo>
                  <a:cubicBezTo>
                    <a:pt x="208" y="297"/>
                    <a:pt x="211" y="295"/>
                    <a:pt x="214" y="294"/>
                  </a:cubicBezTo>
                  <a:cubicBezTo>
                    <a:pt x="216" y="294"/>
                    <a:pt x="216" y="287"/>
                    <a:pt x="216" y="282"/>
                  </a:cubicBezTo>
                  <a:cubicBezTo>
                    <a:pt x="216" y="277"/>
                    <a:pt x="214" y="273"/>
                    <a:pt x="216" y="270"/>
                  </a:cubicBezTo>
                  <a:cubicBezTo>
                    <a:pt x="218" y="266"/>
                    <a:pt x="216" y="263"/>
                    <a:pt x="219" y="263"/>
                  </a:cubicBezTo>
                  <a:cubicBezTo>
                    <a:pt x="222" y="263"/>
                    <a:pt x="225" y="260"/>
                    <a:pt x="230" y="255"/>
                  </a:cubicBezTo>
                  <a:cubicBezTo>
                    <a:pt x="234" y="251"/>
                    <a:pt x="236" y="251"/>
                    <a:pt x="241" y="251"/>
                  </a:cubicBezTo>
                  <a:cubicBezTo>
                    <a:pt x="245" y="250"/>
                    <a:pt x="242" y="249"/>
                    <a:pt x="245" y="248"/>
                  </a:cubicBezTo>
                  <a:cubicBezTo>
                    <a:pt x="248" y="247"/>
                    <a:pt x="250" y="245"/>
                    <a:pt x="252" y="243"/>
                  </a:cubicBezTo>
                  <a:cubicBezTo>
                    <a:pt x="254" y="241"/>
                    <a:pt x="261" y="243"/>
                    <a:pt x="266" y="243"/>
                  </a:cubicBezTo>
                  <a:cubicBezTo>
                    <a:pt x="270" y="243"/>
                    <a:pt x="273" y="243"/>
                    <a:pt x="273" y="241"/>
                  </a:cubicBezTo>
                  <a:cubicBezTo>
                    <a:pt x="273" y="238"/>
                    <a:pt x="275" y="236"/>
                    <a:pt x="278" y="236"/>
                  </a:cubicBezTo>
                  <a:cubicBezTo>
                    <a:pt x="281" y="236"/>
                    <a:pt x="282" y="235"/>
                    <a:pt x="282" y="231"/>
                  </a:cubicBezTo>
                  <a:cubicBezTo>
                    <a:pt x="282" y="227"/>
                    <a:pt x="283" y="225"/>
                    <a:pt x="285" y="224"/>
                  </a:cubicBezTo>
                  <a:cubicBezTo>
                    <a:pt x="287" y="222"/>
                    <a:pt x="288" y="218"/>
                    <a:pt x="288" y="216"/>
                  </a:cubicBezTo>
                  <a:cubicBezTo>
                    <a:pt x="289" y="213"/>
                    <a:pt x="292" y="215"/>
                    <a:pt x="292" y="211"/>
                  </a:cubicBezTo>
                  <a:cubicBezTo>
                    <a:pt x="292" y="208"/>
                    <a:pt x="293" y="204"/>
                    <a:pt x="293" y="201"/>
                  </a:cubicBezTo>
                  <a:cubicBezTo>
                    <a:pt x="293" y="198"/>
                    <a:pt x="296" y="198"/>
                    <a:pt x="297" y="196"/>
                  </a:cubicBezTo>
                  <a:cubicBezTo>
                    <a:pt x="298" y="194"/>
                    <a:pt x="296" y="192"/>
                    <a:pt x="298" y="186"/>
                  </a:cubicBezTo>
                  <a:cubicBezTo>
                    <a:pt x="300" y="180"/>
                    <a:pt x="298" y="175"/>
                    <a:pt x="298" y="170"/>
                  </a:cubicBezTo>
                  <a:cubicBezTo>
                    <a:pt x="298" y="164"/>
                    <a:pt x="298" y="159"/>
                    <a:pt x="300" y="157"/>
                  </a:cubicBezTo>
                  <a:cubicBezTo>
                    <a:pt x="302" y="156"/>
                    <a:pt x="301" y="155"/>
                    <a:pt x="299" y="154"/>
                  </a:cubicBezTo>
                  <a:cubicBezTo>
                    <a:pt x="298" y="153"/>
                    <a:pt x="300" y="151"/>
                    <a:pt x="301" y="151"/>
                  </a:cubicBezTo>
                  <a:cubicBezTo>
                    <a:pt x="302" y="152"/>
                    <a:pt x="304" y="155"/>
                    <a:pt x="306" y="153"/>
                  </a:cubicBezTo>
                  <a:cubicBezTo>
                    <a:pt x="309" y="152"/>
                    <a:pt x="311" y="145"/>
                    <a:pt x="313" y="140"/>
                  </a:cubicBezTo>
                  <a:cubicBezTo>
                    <a:pt x="315" y="135"/>
                    <a:pt x="318" y="135"/>
                    <a:pt x="321" y="134"/>
                  </a:cubicBezTo>
                  <a:cubicBezTo>
                    <a:pt x="323" y="133"/>
                    <a:pt x="329" y="126"/>
                    <a:pt x="333" y="117"/>
                  </a:cubicBezTo>
                  <a:cubicBezTo>
                    <a:pt x="336" y="108"/>
                    <a:pt x="332" y="99"/>
                    <a:pt x="331" y="93"/>
                  </a:cubicBezTo>
                  <a:cubicBezTo>
                    <a:pt x="329" y="86"/>
                    <a:pt x="327" y="88"/>
                    <a:pt x="324" y="88"/>
                  </a:cubicBezTo>
                  <a:cubicBezTo>
                    <a:pt x="320" y="88"/>
                    <a:pt x="313" y="87"/>
                    <a:pt x="303" y="77"/>
                  </a:cubicBezTo>
                  <a:cubicBezTo>
                    <a:pt x="294" y="67"/>
                    <a:pt x="285" y="68"/>
                    <a:pt x="279" y="69"/>
                  </a:cubicBezTo>
                  <a:cubicBezTo>
                    <a:pt x="273" y="71"/>
                    <a:pt x="266" y="66"/>
                    <a:pt x="262" y="66"/>
                  </a:cubicBezTo>
                  <a:cubicBezTo>
                    <a:pt x="258" y="65"/>
                    <a:pt x="254" y="70"/>
                    <a:pt x="251" y="71"/>
                  </a:cubicBezTo>
                  <a:cubicBezTo>
                    <a:pt x="248" y="72"/>
                    <a:pt x="253" y="66"/>
                    <a:pt x="253" y="63"/>
                  </a:cubicBezTo>
                  <a:cubicBezTo>
                    <a:pt x="253" y="59"/>
                    <a:pt x="242" y="54"/>
                    <a:pt x="233" y="51"/>
                  </a:cubicBezTo>
                  <a:cubicBezTo>
                    <a:pt x="225" y="48"/>
                    <a:pt x="221" y="49"/>
                    <a:pt x="221" y="55"/>
                  </a:cubicBezTo>
                  <a:cubicBezTo>
                    <a:pt x="221" y="60"/>
                    <a:pt x="217" y="53"/>
                    <a:pt x="215" y="59"/>
                  </a:cubicBezTo>
                  <a:cubicBezTo>
                    <a:pt x="212" y="65"/>
                    <a:pt x="207" y="61"/>
                    <a:pt x="211" y="59"/>
                  </a:cubicBezTo>
                  <a:cubicBezTo>
                    <a:pt x="214" y="57"/>
                    <a:pt x="217" y="53"/>
                    <a:pt x="218" y="49"/>
                  </a:cubicBezTo>
                  <a:cubicBezTo>
                    <a:pt x="219" y="46"/>
                    <a:pt x="205" y="43"/>
                    <a:pt x="201" y="45"/>
                  </a:cubicBezTo>
                  <a:cubicBezTo>
                    <a:pt x="196" y="47"/>
                    <a:pt x="199" y="53"/>
                    <a:pt x="195" y="51"/>
                  </a:cubicBezTo>
                  <a:cubicBezTo>
                    <a:pt x="192" y="49"/>
                    <a:pt x="195" y="44"/>
                    <a:pt x="198" y="44"/>
                  </a:cubicBezTo>
                  <a:cubicBezTo>
                    <a:pt x="201" y="45"/>
                    <a:pt x="204" y="38"/>
                    <a:pt x="206" y="34"/>
                  </a:cubicBezTo>
                  <a:cubicBezTo>
                    <a:pt x="208" y="30"/>
                    <a:pt x="202" y="29"/>
                    <a:pt x="199" y="25"/>
                  </a:cubicBezTo>
                  <a:cubicBezTo>
                    <a:pt x="196" y="21"/>
                    <a:pt x="196" y="11"/>
                    <a:pt x="193" y="9"/>
                  </a:cubicBezTo>
                  <a:cubicBezTo>
                    <a:pt x="189" y="12"/>
                    <a:pt x="185" y="18"/>
                    <a:pt x="183" y="22"/>
                  </a:cubicBezTo>
                  <a:cubicBezTo>
                    <a:pt x="181" y="28"/>
                    <a:pt x="179" y="25"/>
                    <a:pt x="174" y="26"/>
                  </a:cubicBezTo>
                  <a:cubicBezTo>
                    <a:pt x="169" y="28"/>
                    <a:pt x="167" y="26"/>
                    <a:pt x="166" y="24"/>
                  </a:cubicBezTo>
                  <a:cubicBezTo>
                    <a:pt x="165" y="22"/>
                    <a:pt x="160" y="24"/>
                    <a:pt x="157" y="23"/>
                  </a:cubicBezTo>
                  <a:cubicBezTo>
                    <a:pt x="153" y="23"/>
                    <a:pt x="155" y="27"/>
                    <a:pt x="153" y="29"/>
                  </a:cubicBezTo>
                  <a:cubicBezTo>
                    <a:pt x="151" y="30"/>
                    <a:pt x="145" y="26"/>
                    <a:pt x="143" y="28"/>
                  </a:cubicBezTo>
                  <a:cubicBezTo>
                    <a:pt x="141" y="31"/>
                    <a:pt x="140" y="28"/>
                    <a:pt x="139" y="30"/>
                  </a:cubicBezTo>
                  <a:cubicBezTo>
                    <a:pt x="138" y="32"/>
                    <a:pt x="134" y="31"/>
                    <a:pt x="133" y="32"/>
                  </a:cubicBezTo>
                  <a:cubicBezTo>
                    <a:pt x="132" y="34"/>
                    <a:pt x="129" y="34"/>
                    <a:pt x="124" y="29"/>
                  </a:cubicBezTo>
                  <a:cubicBezTo>
                    <a:pt x="119" y="24"/>
                    <a:pt x="120" y="16"/>
                    <a:pt x="122" y="14"/>
                  </a:cubicBezTo>
                  <a:cubicBezTo>
                    <a:pt x="124" y="13"/>
                    <a:pt x="124" y="9"/>
                    <a:pt x="121" y="7"/>
                  </a:cubicBezTo>
                  <a:cubicBezTo>
                    <a:pt x="119" y="6"/>
                    <a:pt x="121" y="1"/>
                    <a:pt x="118" y="0"/>
                  </a:cubicBezTo>
                  <a:cubicBezTo>
                    <a:pt x="114" y="0"/>
                    <a:pt x="115" y="4"/>
                    <a:pt x="113" y="5"/>
                  </a:cubicBezTo>
                  <a:cubicBezTo>
                    <a:pt x="110" y="6"/>
                    <a:pt x="105" y="10"/>
                    <a:pt x="102" y="9"/>
                  </a:cubicBezTo>
                  <a:cubicBezTo>
                    <a:pt x="100" y="9"/>
                    <a:pt x="96" y="10"/>
                    <a:pt x="96" y="12"/>
                  </a:cubicBezTo>
                  <a:cubicBezTo>
                    <a:pt x="96" y="15"/>
                    <a:pt x="94" y="14"/>
                    <a:pt x="93" y="12"/>
                  </a:cubicBezTo>
                  <a:cubicBezTo>
                    <a:pt x="93" y="10"/>
                    <a:pt x="87" y="11"/>
                    <a:pt x="86" y="10"/>
                  </a:cubicBezTo>
                  <a:cubicBezTo>
                    <a:pt x="84" y="8"/>
                    <a:pt x="77" y="9"/>
                    <a:pt x="80" y="11"/>
                  </a:cubicBezTo>
                  <a:cubicBezTo>
                    <a:pt x="83" y="12"/>
                    <a:pt x="84" y="14"/>
                    <a:pt x="84" y="17"/>
                  </a:cubicBezTo>
                  <a:cubicBezTo>
                    <a:pt x="84" y="20"/>
                    <a:pt x="86" y="19"/>
                    <a:pt x="86" y="22"/>
                  </a:cubicBezTo>
                  <a:cubicBezTo>
                    <a:pt x="86" y="26"/>
                    <a:pt x="88" y="23"/>
                    <a:pt x="90" y="23"/>
                  </a:cubicBezTo>
                  <a:cubicBezTo>
                    <a:pt x="92" y="23"/>
                    <a:pt x="92" y="26"/>
                    <a:pt x="89" y="27"/>
                  </a:cubicBezTo>
                  <a:cubicBezTo>
                    <a:pt x="86" y="27"/>
                    <a:pt x="85" y="29"/>
                    <a:pt x="84" y="31"/>
                  </a:cubicBezTo>
                  <a:cubicBezTo>
                    <a:pt x="84" y="34"/>
                    <a:pt x="81" y="32"/>
                    <a:pt x="79" y="34"/>
                  </a:cubicBezTo>
                  <a:cubicBezTo>
                    <a:pt x="76" y="36"/>
                    <a:pt x="74" y="38"/>
                    <a:pt x="73" y="37"/>
                  </a:cubicBezTo>
                  <a:cubicBezTo>
                    <a:pt x="71" y="36"/>
                    <a:pt x="70" y="37"/>
                    <a:pt x="68" y="38"/>
                  </a:cubicBezTo>
                  <a:cubicBezTo>
                    <a:pt x="67" y="39"/>
                    <a:pt x="66" y="38"/>
                    <a:pt x="63" y="36"/>
                  </a:cubicBezTo>
                  <a:cubicBezTo>
                    <a:pt x="61" y="34"/>
                    <a:pt x="60" y="31"/>
                    <a:pt x="57" y="27"/>
                  </a:cubicBezTo>
                  <a:cubicBezTo>
                    <a:pt x="55" y="28"/>
                    <a:pt x="51" y="30"/>
                    <a:pt x="49" y="30"/>
                  </a:cubicBezTo>
                  <a:cubicBezTo>
                    <a:pt x="46" y="30"/>
                    <a:pt x="36" y="29"/>
                    <a:pt x="36" y="31"/>
                  </a:cubicBezTo>
                  <a:cubicBezTo>
                    <a:pt x="35" y="32"/>
                    <a:pt x="37" y="35"/>
                    <a:pt x="38" y="35"/>
                  </a:cubicBezTo>
                  <a:cubicBezTo>
                    <a:pt x="40" y="36"/>
                    <a:pt x="43" y="37"/>
                    <a:pt x="40" y="39"/>
                  </a:cubicBezTo>
                  <a:cubicBezTo>
                    <a:pt x="37" y="41"/>
                    <a:pt x="34" y="38"/>
                    <a:pt x="34" y="43"/>
                  </a:cubicBezTo>
                  <a:cubicBezTo>
                    <a:pt x="34" y="49"/>
                    <a:pt x="41" y="52"/>
                    <a:pt x="39" y="57"/>
                  </a:cubicBezTo>
                  <a:cubicBezTo>
                    <a:pt x="39" y="60"/>
                    <a:pt x="38" y="66"/>
                    <a:pt x="38" y="69"/>
                  </a:cubicBezTo>
                  <a:cubicBezTo>
                    <a:pt x="38" y="71"/>
                    <a:pt x="37" y="79"/>
                    <a:pt x="34" y="80"/>
                  </a:cubicBezTo>
                  <a:cubicBezTo>
                    <a:pt x="32" y="80"/>
                    <a:pt x="30" y="78"/>
                    <a:pt x="27" y="80"/>
                  </a:cubicBezTo>
                  <a:cubicBezTo>
                    <a:pt x="24" y="83"/>
                    <a:pt x="21" y="81"/>
                    <a:pt x="17" y="84"/>
                  </a:cubicBezTo>
                  <a:cubicBezTo>
                    <a:pt x="14" y="87"/>
                    <a:pt x="10" y="86"/>
                    <a:pt x="10" y="89"/>
                  </a:cubicBezTo>
                  <a:cubicBezTo>
                    <a:pt x="9" y="92"/>
                    <a:pt x="6" y="94"/>
                    <a:pt x="7" y="97"/>
                  </a:cubicBezTo>
                  <a:cubicBezTo>
                    <a:pt x="8" y="100"/>
                    <a:pt x="5" y="99"/>
                    <a:pt x="3" y="102"/>
                  </a:cubicBezTo>
                  <a:cubicBezTo>
                    <a:pt x="1" y="104"/>
                    <a:pt x="3" y="105"/>
                    <a:pt x="2" y="107"/>
                  </a:cubicBezTo>
                  <a:cubicBezTo>
                    <a:pt x="0" y="109"/>
                    <a:pt x="2" y="112"/>
                    <a:pt x="4" y="114"/>
                  </a:cubicBezTo>
                  <a:cubicBezTo>
                    <a:pt x="6" y="117"/>
                    <a:pt x="8" y="119"/>
                    <a:pt x="8" y="122"/>
                  </a:cubicBezTo>
                  <a:cubicBezTo>
                    <a:pt x="7" y="124"/>
                    <a:pt x="9" y="125"/>
                    <a:pt x="12" y="125"/>
                  </a:cubicBezTo>
                  <a:cubicBezTo>
                    <a:pt x="14" y="125"/>
                    <a:pt x="12" y="130"/>
                    <a:pt x="16" y="130"/>
                  </a:cubicBezTo>
                  <a:cubicBezTo>
                    <a:pt x="20" y="130"/>
                    <a:pt x="24" y="131"/>
                    <a:pt x="25" y="128"/>
                  </a:cubicBezTo>
                  <a:cubicBezTo>
                    <a:pt x="26" y="126"/>
                    <a:pt x="29" y="124"/>
                    <a:pt x="29" y="128"/>
                  </a:cubicBezTo>
                  <a:cubicBezTo>
                    <a:pt x="29" y="131"/>
                    <a:pt x="28" y="140"/>
                    <a:pt x="31" y="139"/>
                  </a:cubicBezTo>
                  <a:cubicBezTo>
                    <a:pt x="34" y="138"/>
                    <a:pt x="39" y="138"/>
                    <a:pt x="42" y="139"/>
                  </a:cubicBezTo>
                  <a:cubicBezTo>
                    <a:pt x="45" y="140"/>
                    <a:pt x="47" y="139"/>
                    <a:pt x="49" y="137"/>
                  </a:cubicBezTo>
                  <a:cubicBezTo>
                    <a:pt x="51" y="135"/>
                    <a:pt x="53" y="135"/>
                    <a:pt x="56" y="133"/>
                  </a:cubicBezTo>
                  <a:cubicBezTo>
                    <a:pt x="60" y="131"/>
                    <a:pt x="63" y="129"/>
                    <a:pt x="66" y="129"/>
                  </a:cubicBezTo>
                  <a:cubicBezTo>
                    <a:pt x="70" y="129"/>
                    <a:pt x="75" y="127"/>
                    <a:pt x="74" y="129"/>
                  </a:cubicBezTo>
                  <a:cubicBezTo>
                    <a:pt x="74" y="132"/>
                    <a:pt x="73" y="141"/>
                    <a:pt x="77" y="146"/>
                  </a:cubicBezTo>
                  <a:cubicBezTo>
                    <a:pt x="81" y="150"/>
                    <a:pt x="83" y="152"/>
                    <a:pt x="87" y="152"/>
                  </a:cubicBezTo>
                  <a:cubicBezTo>
                    <a:pt x="91" y="151"/>
                    <a:pt x="90" y="153"/>
                    <a:pt x="93" y="153"/>
                  </a:cubicBezTo>
                  <a:cubicBezTo>
                    <a:pt x="96" y="153"/>
                    <a:pt x="94" y="156"/>
                    <a:pt x="96" y="156"/>
                  </a:cubicBezTo>
                  <a:cubicBezTo>
                    <a:pt x="99" y="156"/>
                    <a:pt x="103" y="156"/>
                    <a:pt x="103" y="159"/>
                  </a:cubicBezTo>
                  <a:cubicBezTo>
                    <a:pt x="103" y="162"/>
                    <a:pt x="111" y="160"/>
                    <a:pt x="113" y="161"/>
                  </a:cubicBezTo>
                  <a:cubicBezTo>
                    <a:pt x="114" y="163"/>
                    <a:pt x="116" y="164"/>
                    <a:pt x="116" y="167"/>
                  </a:cubicBezTo>
                  <a:cubicBezTo>
                    <a:pt x="115" y="170"/>
                    <a:pt x="120" y="172"/>
                    <a:pt x="117" y="173"/>
                  </a:cubicBezTo>
                  <a:cubicBezTo>
                    <a:pt x="115" y="175"/>
                    <a:pt x="118" y="177"/>
                    <a:pt x="118" y="180"/>
                  </a:cubicBezTo>
                  <a:cubicBezTo>
                    <a:pt x="118" y="184"/>
                    <a:pt x="122" y="185"/>
                    <a:pt x="127" y="185"/>
                  </a:cubicBezTo>
                  <a:cubicBezTo>
                    <a:pt x="133" y="184"/>
                    <a:pt x="134" y="185"/>
                    <a:pt x="134" y="189"/>
                  </a:cubicBezTo>
                  <a:cubicBezTo>
                    <a:pt x="134" y="193"/>
                    <a:pt x="138" y="193"/>
                    <a:pt x="139" y="197"/>
                  </a:cubicBezTo>
                  <a:cubicBezTo>
                    <a:pt x="141" y="201"/>
                    <a:pt x="138" y="205"/>
                    <a:pt x="138" y="208"/>
                  </a:cubicBezTo>
                  <a:cubicBezTo>
                    <a:pt x="139" y="210"/>
                    <a:pt x="137" y="213"/>
                    <a:pt x="136" y="214"/>
                  </a:cubicBezTo>
                  <a:cubicBezTo>
                    <a:pt x="138" y="216"/>
                    <a:pt x="138" y="217"/>
                    <a:pt x="136" y="218"/>
                  </a:cubicBezTo>
                  <a:cubicBezTo>
                    <a:pt x="134" y="219"/>
                    <a:pt x="139" y="223"/>
                    <a:pt x="138" y="229"/>
                  </a:cubicBezTo>
                  <a:cubicBezTo>
                    <a:pt x="136" y="234"/>
                    <a:pt x="136" y="235"/>
                    <a:pt x="142" y="235"/>
                  </a:cubicBezTo>
                  <a:cubicBezTo>
                    <a:pt x="148" y="236"/>
                    <a:pt x="147" y="237"/>
                    <a:pt x="149" y="236"/>
                  </a:cubicBezTo>
                  <a:cubicBezTo>
                    <a:pt x="151" y="235"/>
                    <a:pt x="154" y="240"/>
                    <a:pt x="155" y="243"/>
                  </a:cubicBezTo>
                  <a:cubicBezTo>
                    <a:pt x="156" y="246"/>
                    <a:pt x="158" y="253"/>
                    <a:pt x="159" y="253"/>
                  </a:cubicBezTo>
                  <a:cubicBezTo>
                    <a:pt x="160" y="253"/>
                    <a:pt x="163" y="250"/>
                    <a:pt x="166" y="251"/>
                  </a:cubicBezTo>
                  <a:cubicBezTo>
                    <a:pt x="169" y="252"/>
                    <a:pt x="165" y="262"/>
                    <a:pt x="165" y="266"/>
                  </a:cubicBezTo>
                  <a:cubicBezTo>
                    <a:pt x="167" y="266"/>
                    <a:pt x="170" y="266"/>
                    <a:pt x="171" y="266"/>
                  </a:cubicBezTo>
                  <a:cubicBezTo>
                    <a:pt x="172" y="267"/>
                    <a:pt x="173" y="277"/>
                    <a:pt x="172" y="279"/>
                  </a:cubicBezTo>
                  <a:cubicBezTo>
                    <a:pt x="172" y="281"/>
                    <a:pt x="165" y="283"/>
                    <a:pt x="162" y="285"/>
                  </a:cubicBezTo>
                  <a:cubicBezTo>
                    <a:pt x="159" y="287"/>
                    <a:pt x="151" y="294"/>
                    <a:pt x="148" y="300"/>
                  </a:cubicBezTo>
                  <a:cubicBezTo>
                    <a:pt x="146" y="304"/>
                    <a:pt x="142" y="307"/>
                    <a:pt x="140" y="309"/>
                  </a:cubicBezTo>
                  <a:cubicBezTo>
                    <a:pt x="141" y="309"/>
                    <a:pt x="142" y="309"/>
                    <a:pt x="143" y="309"/>
                  </a:cubicBezTo>
                  <a:cubicBezTo>
                    <a:pt x="144" y="308"/>
                    <a:pt x="147" y="308"/>
                    <a:pt x="150" y="312"/>
                  </a:cubicBezTo>
                  <a:cubicBezTo>
                    <a:pt x="153" y="315"/>
                    <a:pt x="153" y="318"/>
                    <a:pt x="154" y="318"/>
                  </a:cubicBezTo>
                  <a:cubicBezTo>
                    <a:pt x="155" y="317"/>
                    <a:pt x="156" y="313"/>
                    <a:pt x="158" y="316"/>
                  </a:cubicBezTo>
                  <a:cubicBezTo>
                    <a:pt x="161" y="319"/>
                    <a:pt x="167" y="322"/>
                    <a:pt x="168" y="323"/>
                  </a:cubicBezTo>
                  <a:cubicBezTo>
                    <a:pt x="169" y="325"/>
                    <a:pt x="174" y="326"/>
                    <a:pt x="174" y="330"/>
                  </a:cubicBezTo>
                  <a:cubicBezTo>
                    <a:pt x="174" y="333"/>
                    <a:pt x="172" y="338"/>
                    <a:pt x="174" y="343"/>
                  </a:cubicBezTo>
                  <a:cubicBezTo>
                    <a:pt x="176" y="341"/>
                    <a:pt x="177" y="340"/>
                    <a:pt x="178" y="339"/>
                  </a:cubicBezTo>
                  <a:close/>
                </a:path>
              </a:pathLst>
            </a:custGeom>
            <a:solidFill>
              <a:srgbClr val="E7E6E6"/>
            </a:solid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5" name="Freeform 108"/>
            <p:cNvSpPr>
              <a:spLocks/>
            </p:cNvSpPr>
            <p:nvPr/>
          </p:nvSpPr>
          <p:spPr bwMode="auto">
            <a:xfrm>
              <a:off x="3959295" y="5181604"/>
              <a:ext cx="151800" cy="167134"/>
            </a:xfrm>
            <a:custGeom>
              <a:avLst/>
              <a:gdLst>
                <a:gd name="T0" fmla="*/ 42 w 42"/>
                <a:gd name="T1" fmla="*/ 22 h 46"/>
                <a:gd name="T2" fmla="*/ 36 w 42"/>
                <a:gd name="T3" fmla="*/ 15 h 46"/>
                <a:gd name="T4" fmla="*/ 26 w 42"/>
                <a:gd name="T5" fmla="*/ 8 h 46"/>
                <a:gd name="T6" fmla="*/ 22 w 42"/>
                <a:gd name="T7" fmla="*/ 10 h 46"/>
                <a:gd name="T8" fmla="*/ 18 w 42"/>
                <a:gd name="T9" fmla="*/ 4 h 46"/>
                <a:gd name="T10" fmla="*/ 11 w 42"/>
                <a:gd name="T11" fmla="*/ 1 h 46"/>
                <a:gd name="T12" fmla="*/ 8 w 42"/>
                <a:gd name="T13" fmla="*/ 1 h 46"/>
                <a:gd name="T14" fmla="*/ 6 w 42"/>
                <a:gd name="T15" fmla="*/ 6 h 46"/>
                <a:gd name="T16" fmla="*/ 3 w 42"/>
                <a:gd name="T17" fmla="*/ 20 h 46"/>
                <a:gd name="T18" fmla="*/ 1 w 42"/>
                <a:gd name="T19" fmla="*/ 31 h 46"/>
                <a:gd name="T20" fmla="*/ 3 w 42"/>
                <a:gd name="T21" fmla="*/ 36 h 46"/>
                <a:gd name="T22" fmla="*/ 2 w 42"/>
                <a:gd name="T23" fmla="*/ 40 h 46"/>
                <a:gd name="T24" fmla="*/ 6 w 42"/>
                <a:gd name="T25" fmla="*/ 42 h 46"/>
                <a:gd name="T26" fmla="*/ 17 w 42"/>
                <a:gd name="T27" fmla="*/ 44 h 46"/>
                <a:gd name="T28" fmla="*/ 23 w 42"/>
                <a:gd name="T29" fmla="*/ 44 h 46"/>
                <a:gd name="T30" fmla="*/ 36 w 42"/>
                <a:gd name="T31" fmla="*/ 43 h 46"/>
                <a:gd name="T32" fmla="*/ 42 w 42"/>
                <a:gd name="T33" fmla="*/ 35 h 46"/>
                <a:gd name="T34" fmla="*/ 42 w 42"/>
                <a:gd name="T35" fmla="*/ 2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46">
                  <a:moveTo>
                    <a:pt x="42" y="22"/>
                  </a:moveTo>
                  <a:cubicBezTo>
                    <a:pt x="42" y="18"/>
                    <a:pt x="37" y="17"/>
                    <a:pt x="36" y="15"/>
                  </a:cubicBezTo>
                  <a:cubicBezTo>
                    <a:pt x="35" y="14"/>
                    <a:pt x="29" y="11"/>
                    <a:pt x="26" y="8"/>
                  </a:cubicBezTo>
                  <a:cubicBezTo>
                    <a:pt x="24" y="5"/>
                    <a:pt x="23" y="9"/>
                    <a:pt x="22" y="10"/>
                  </a:cubicBezTo>
                  <a:cubicBezTo>
                    <a:pt x="21" y="10"/>
                    <a:pt x="21" y="7"/>
                    <a:pt x="18" y="4"/>
                  </a:cubicBezTo>
                  <a:cubicBezTo>
                    <a:pt x="15" y="0"/>
                    <a:pt x="12" y="0"/>
                    <a:pt x="11" y="1"/>
                  </a:cubicBezTo>
                  <a:cubicBezTo>
                    <a:pt x="10" y="1"/>
                    <a:pt x="9" y="1"/>
                    <a:pt x="8" y="1"/>
                  </a:cubicBezTo>
                  <a:cubicBezTo>
                    <a:pt x="7" y="3"/>
                    <a:pt x="6" y="4"/>
                    <a:pt x="6" y="6"/>
                  </a:cubicBezTo>
                  <a:cubicBezTo>
                    <a:pt x="6" y="10"/>
                    <a:pt x="3" y="14"/>
                    <a:pt x="3" y="20"/>
                  </a:cubicBezTo>
                  <a:cubicBezTo>
                    <a:pt x="3" y="27"/>
                    <a:pt x="1" y="26"/>
                    <a:pt x="1" y="31"/>
                  </a:cubicBezTo>
                  <a:cubicBezTo>
                    <a:pt x="0" y="37"/>
                    <a:pt x="2" y="36"/>
                    <a:pt x="3" y="36"/>
                  </a:cubicBezTo>
                  <a:cubicBezTo>
                    <a:pt x="3" y="37"/>
                    <a:pt x="3" y="39"/>
                    <a:pt x="2" y="40"/>
                  </a:cubicBezTo>
                  <a:cubicBezTo>
                    <a:pt x="3" y="41"/>
                    <a:pt x="4" y="42"/>
                    <a:pt x="6" y="42"/>
                  </a:cubicBezTo>
                  <a:cubicBezTo>
                    <a:pt x="9" y="41"/>
                    <a:pt x="12" y="42"/>
                    <a:pt x="17" y="44"/>
                  </a:cubicBezTo>
                  <a:cubicBezTo>
                    <a:pt x="21" y="46"/>
                    <a:pt x="19" y="44"/>
                    <a:pt x="23" y="44"/>
                  </a:cubicBezTo>
                  <a:cubicBezTo>
                    <a:pt x="27" y="45"/>
                    <a:pt x="31" y="45"/>
                    <a:pt x="36" y="43"/>
                  </a:cubicBezTo>
                  <a:cubicBezTo>
                    <a:pt x="39" y="41"/>
                    <a:pt x="40" y="38"/>
                    <a:pt x="42" y="35"/>
                  </a:cubicBezTo>
                  <a:cubicBezTo>
                    <a:pt x="40" y="30"/>
                    <a:pt x="42" y="25"/>
                    <a:pt x="42" y="2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6" name="Freeform 109"/>
            <p:cNvSpPr>
              <a:spLocks noEditPoints="1"/>
            </p:cNvSpPr>
            <p:nvPr/>
          </p:nvSpPr>
          <p:spPr bwMode="auto">
            <a:xfrm>
              <a:off x="3487029" y="4901003"/>
              <a:ext cx="621001" cy="1223602"/>
            </a:xfrm>
            <a:custGeom>
              <a:avLst/>
              <a:gdLst>
                <a:gd name="T0" fmla="*/ 49 w 171"/>
                <a:gd name="T1" fmla="*/ 319 h 337"/>
                <a:gd name="T2" fmla="*/ 45 w 171"/>
                <a:gd name="T3" fmla="*/ 312 h 337"/>
                <a:gd name="T4" fmla="*/ 43 w 171"/>
                <a:gd name="T5" fmla="*/ 335 h 337"/>
                <a:gd name="T6" fmla="*/ 61 w 171"/>
                <a:gd name="T7" fmla="*/ 336 h 337"/>
                <a:gd name="T8" fmla="*/ 65 w 171"/>
                <a:gd name="T9" fmla="*/ 330 h 337"/>
                <a:gd name="T10" fmla="*/ 163 w 171"/>
                <a:gd name="T11" fmla="*/ 35 h 337"/>
                <a:gd name="T12" fmla="*/ 159 w 171"/>
                <a:gd name="T13" fmla="*/ 48 h 337"/>
                <a:gd name="T14" fmla="*/ 145 w 171"/>
                <a:gd name="T15" fmla="*/ 53 h 337"/>
                <a:gd name="T16" fmla="*/ 129 w 171"/>
                <a:gd name="T17" fmla="*/ 51 h 337"/>
                <a:gd name="T18" fmla="*/ 139 w 171"/>
                <a:gd name="T19" fmla="*/ 34 h 337"/>
                <a:gd name="T20" fmla="*/ 114 w 171"/>
                <a:gd name="T21" fmla="*/ 21 h 337"/>
                <a:gd name="T22" fmla="*/ 93 w 171"/>
                <a:gd name="T23" fmla="*/ 3 h 337"/>
                <a:gd name="T24" fmla="*/ 79 w 171"/>
                <a:gd name="T25" fmla="*/ 8 h 337"/>
                <a:gd name="T26" fmla="*/ 62 w 171"/>
                <a:gd name="T27" fmla="*/ 5 h 337"/>
                <a:gd name="T28" fmla="*/ 54 w 171"/>
                <a:gd name="T29" fmla="*/ 20 h 337"/>
                <a:gd name="T30" fmla="*/ 44 w 171"/>
                <a:gd name="T31" fmla="*/ 33 h 337"/>
                <a:gd name="T32" fmla="*/ 45 w 171"/>
                <a:gd name="T33" fmla="*/ 48 h 337"/>
                <a:gd name="T34" fmla="*/ 38 w 171"/>
                <a:gd name="T35" fmla="*/ 59 h 337"/>
                <a:gd name="T36" fmla="*/ 31 w 171"/>
                <a:gd name="T37" fmla="*/ 71 h 337"/>
                <a:gd name="T38" fmla="*/ 28 w 171"/>
                <a:gd name="T39" fmla="*/ 86 h 337"/>
                <a:gd name="T40" fmla="*/ 31 w 171"/>
                <a:gd name="T41" fmla="*/ 104 h 337"/>
                <a:gd name="T42" fmla="*/ 30 w 171"/>
                <a:gd name="T43" fmla="*/ 118 h 337"/>
                <a:gd name="T44" fmla="*/ 28 w 171"/>
                <a:gd name="T45" fmla="*/ 135 h 337"/>
                <a:gd name="T46" fmla="*/ 22 w 171"/>
                <a:gd name="T47" fmla="*/ 154 h 337"/>
                <a:gd name="T48" fmla="*/ 19 w 171"/>
                <a:gd name="T49" fmla="*/ 162 h 337"/>
                <a:gd name="T50" fmla="*/ 16 w 171"/>
                <a:gd name="T51" fmla="*/ 174 h 337"/>
                <a:gd name="T52" fmla="*/ 16 w 171"/>
                <a:gd name="T53" fmla="*/ 186 h 337"/>
                <a:gd name="T54" fmla="*/ 14 w 171"/>
                <a:gd name="T55" fmla="*/ 204 h 337"/>
                <a:gd name="T56" fmla="*/ 16 w 171"/>
                <a:gd name="T57" fmla="*/ 213 h 337"/>
                <a:gd name="T58" fmla="*/ 20 w 171"/>
                <a:gd name="T59" fmla="*/ 221 h 337"/>
                <a:gd name="T60" fmla="*/ 18 w 171"/>
                <a:gd name="T61" fmla="*/ 229 h 337"/>
                <a:gd name="T62" fmla="*/ 16 w 171"/>
                <a:gd name="T63" fmla="*/ 242 h 337"/>
                <a:gd name="T64" fmla="*/ 10 w 171"/>
                <a:gd name="T65" fmla="*/ 253 h 337"/>
                <a:gd name="T66" fmla="*/ 7 w 171"/>
                <a:gd name="T67" fmla="*/ 266 h 337"/>
                <a:gd name="T68" fmla="*/ 3 w 171"/>
                <a:gd name="T69" fmla="*/ 279 h 337"/>
                <a:gd name="T70" fmla="*/ 12 w 171"/>
                <a:gd name="T71" fmla="*/ 287 h 337"/>
                <a:gd name="T72" fmla="*/ 17 w 171"/>
                <a:gd name="T73" fmla="*/ 300 h 337"/>
                <a:gd name="T74" fmla="*/ 36 w 171"/>
                <a:gd name="T75" fmla="*/ 303 h 337"/>
                <a:gd name="T76" fmla="*/ 40 w 171"/>
                <a:gd name="T77" fmla="*/ 296 h 337"/>
                <a:gd name="T78" fmla="*/ 40 w 171"/>
                <a:gd name="T79" fmla="*/ 282 h 337"/>
                <a:gd name="T80" fmla="*/ 50 w 171"/>
                <a:gd name="T81" fmla="*/ 272 h 337"/>
                <a:gd name="T82" fmla="*/ 66 w 171"/>
                <a:gd name="T83" fmla="*/ 255 h 337"/>
                <a:gd name="T84" fmla="*/ 59 w 171"/>
                <a:gd name="T85" fmla="*/ 244 h 337"/>
                <a:gd name="T86" fmla="*/ 67 w 171"/>
                <a:gd name="T87" fmla="*/ 224 h 337"/>
                <a:gd name="T88" fmla="*/ 71 w 171"/>
                <a:gd name="T89" fmla="*/ 213 h 337"/>
                <a:gd name="T90" fmla="*/ 77 w 171"/>
                <a:gd name="T91" fmla="*/ 202 h 337"/>
                <a:gd name="T92" fmla="*/ 82 w 171"/>
                <a:gd name="T93" fmla="*/ 201 h 337"/>
                <a:gd name="T94" fmla="*/ 79 w 171"/>
                <a:gd name="T95" fmla="*/ 196 h 337"/>
                <a:gd name="T96" fmla="*/ 74 w 171"/>
                <a:gd name="T97" fmla="*/ 188 h 337"/>
                <a:gd name="T98" fmla="*/ 87 w 171"/>
                <a:gd name="T99" fmla="*/ 184 h 337"/>
                <a:gd name="T100" fmla="*/ 97 w 171"/>
                <a:gd name="T101" fmla="*/ 171 h 337"/>
                <a:gd name="T102" fmla="*/ 100 w 171"/>
                <a:gd name="T103" fmla="*/ 161 h 337"/>
                <a:gd name="T104" fmla="*/ 137 w 171"/>
                <a:gd name="T105" fmla="*/ 152 h 337"/>
                <a:gd name="T106" fmla="*/ 141 w 171"/>
                <a:gd name="T107" fmla="*/ 136 h 337"/>
                <a:gd name="T108" fmla="*/ 135 w 171"/>
                <a:gd name="T109" fmla="*/ 123 h 337"/>
                <a:gd name="T110" fmla="*/ 132 w 171"/>
                <a:gd name="T111" fmla="*/ 117 h 337"/>
                <a:gd name="T112" fmla="*/ 131 w 171"/>
                <a:gd name="T113" fmla="*/ 108 h 337"/>
                <a:gd name="T114" fmla="*/ 136 w 171"/>
                <a:gd name="T115" fmla="*/ 83 h 337"/>
                <a:gd name="T116" fmla="*/ 160 w 171"/>
                <a:gd name="T117" fmla="*/ 54 h 337"/>
                <a:gd name="T118" fmla="*/ 169 w 171"/>
                <a:gd name="T119" fmla="*/ 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1" h="337">
                  <a:moveTo>
                    <a:pt x="65" y="330"/>
                  </a:moveTo>
                  <a:cubicBezTo>
                    <a:pt x="61" y="330"/>
                    <a:pt x="52" y="322"/>
                    <a:pt x="49" y="319"/>
                  </a:cubicBezTo>
                  <a:cubicBezTo>
                    <a:pt x="46" y="317"/>
                    <a:pt x="48" y="315"/>
                    <a:pt x="45" y="315"/>
                  </a:cubicBezTo>
                  <a:cubicBezTo>
                    <a:pt x="41" y="316"/>
                    <a:pt x="44" y="313"/>
                    <a:pt x="45" y="312"/>
                  </a:cubicBezTo>
                  <a:cubicBezTo>
                    <a:pt x="47" y="311"/>
                    <a:pt x="45" y="308"/>
                    <a:pt x="43" y="307"/>
                  </a:cubicBezTo>
                  <a:cubicBezTo>
                    <a:pt x="42" y="312"/>
                    <a:pt x="41" y="335"/>
                    <a:pt x="43" y="335"/>
                  </a:cubicBezTo>
                  <a:cubicBezTo>
                    <a:pt x="44" y="335"/>
                    <a:pt x="54" y="334"/>
                    <a:pt x="57" y="336"/>
                  </a:cubicBezTo>
                  <a:cubicBezTo>
                    <a:pt x="58" y="336"/>
                    <a:pt x="59" y="337"/>
                    <a:pt x="61" y="336"/>
                  </a:cubicBezTo>
                  <a:cubicBezTo>
                    <a:pt x="62" y="334"/>
                    <a:pt x="68" y="335"/>
                    <a:pt x="71" y="333"/>
                  </a:cubicBezTo>
                  <a:cubicBezTo>
                    <a:pt x="74" y="331"/>
                    <a:pt x="70" y="330"/>
                    <a:pt x="65" y="330"/>
                  </a:cubicBezTo>
                  <a:close/>
                  <a:moveTo>
                    <a:pt x="169" y="35"/>
                  </a:moveTo>
                  <a:cubicBezTo>
                    <a:pt x="168" y="35"/>
                    <a:pt x="165" y="35"/>
                    <a:pt x="163" y="35"/>
                  </a:cubicBezTo>
                  <a:cubicBezTo>
                    <a:pt x="163" y="35"/>
                    <a:pt x="163" y="36"/>
                    <a:pt x="163" y="36"/>
                  </a:cubicBezTo>
                  <a:cubicBezTo>
                    <a:pt x="164" y="40"/>
                    <a:pt x="162" y="49"/>
                    <a:pt x="159" y="48"/>
                  </a:cubicBezTo>
                  <a:cubicBezTo>
                    <a:pt x="157" y="48"/>
                    <a:pt x="155" y="52"/>
                    <a:pt x="153" y="52"/>
                  </a:cubicBezTo>
                  <a:cubicBezTo>
                    <a:pt x="151" y="51"/>
                    <a:pt x="148" y="55"/>
                    <a:pt x="145" y="53"/>
                  </a:cubicBezTo>
                  <a:cubicBezTo>
                    <a:pt x="143" y="52"/>
                    <a:pt x="139" y="54"/>
                    <a:pt x="137" y="52"/>
                  </a:cubicBezTo>
                  <a:cubicBezTo>
                    <a:pt x="135" y="51"/>
                    <a:pt x="129" y="52"/>
                    <a:pt x="129" y="51"/>
                  </a:cubicBezTo>
                  <a:cubicBezTo>
                    <a:pt x="129" y="49"/>
                    <a:pt x="132" y="50"/>
                    <a:pt x="132" y="45"/>
                  </a:cubicBezTo>
                  <a:cubicBezTo>
                    <a:pt x="132" y="41"/>
                    <a:pt x="140" y="35"/>
                    <a:pt x="139" y="34"/>
                  </a:cubicBezTo>
                  <a:cubicBezTo>
                    <a:pt x="138" y="32"/>
                    <a:pt x="125" y="28"/>
                    <a:pt x="123" y="26"/>
                  </a:cubicBezTo>
                  <a:cubicBezTo>
                    <a:pt x="121" y="24"/>
                    <a:pt x="119" y="22"/>
                    <a:pt x="114" y="21"/>
                  </a:cubicBezTo>
                  <a:cubicBezTo>
                    <a:pt x="109" y="21"/>
                    <a:pt x="109" y="18"/>
                    <a:pt x="104" y="15"/>
                  </a:cubicBezTo>
                  <a:cubicBezTo>
                    <a:pt x="100" y="13"/>
                    <a:pt x="95" y="7"/>
                    <a:pt x="93" y="3"/>
                  </a:cubicBezTo>
                  <a:cubicBezTo>
                    <a:pt x="90" y="3"/>
                    <a:pt x="85" y="2"/>
                    <a:pt x="84" y="3"/>
                  </a:cubicBezTo>
                  <a:cubicBezTo>
                    <a:pt x="83" y="5"/>
                    <a:pt x="81" y="12"/>
                    <a:pt x="79" y="8"/>
                  </a:cubicBezTo>
                  <a:cubicBezTo>
                    <a:pt x="78" y="5"/>
                    <a:pt x="73" y="5"/>
                    <a:pt x="70" y="4"/>
                  </a:cubicBezTo>
                  <a:cubicBezTo>
                    <a:pt x="66" y="4"/>
                    <a:pt x="66" y="0"/>
                    <a:pt x="62" y="5"/>
                  </a:cubicBezTo>
                  <a:cubicBezTo>
                    <a:pt x="60" y="6"/>
                    <a:pt x="58" y="8"/>
                    <a:pt x="56" y="10"/>
                  </a:cubicBezTo>
                  <a:cubicBezTo>
                    <a:pt x="56" y="14"/>
                    <a:pt x="55" y="18"/>
                    <a:pt x="54" y="20"/>
                  </a:cubicBezTo>
                  <a:cubicBezTo>
                    <a:pt x="53" y="21"/>
                    <a:pt x="45" y="25"/>
                    <a:pt x="45" y="27"/>
                  </a:cubicBezTo>
                  <a:cubicBezTo>
                    <a:pt x="44" y="29"/>
                    <a:pt x="46" y="32"/>
                    <a:pt x="44" y="33"/>
                  </a:cubicBezTo>
                  <a:cubicBezTo>
                    <a:pt x="43" y="34"/>
                    <a:pt x="48" y="41"/>
                    <a:pt x="45" y="42"/>
                  </a:cubicBezTo>
                  <a:cubicBezTo>
                    <a:pt x="42" y="44"/>
                    <a:pt x="47" y="46"/>
                    <a:pt x="45" y="48"/>
                  </a:cubicBezTo>
                  <a:cubicBezTo>
                    <a:pt x="43" y="49"/>
                    <a:pt x="40" y="50"/>
                    <a:pt x="40" y="52"/>
                  </a:cubicBezTo>
                  <a:cubicBezTo>
                    <a:pt x="40" y="54"/>
                    <a:pt x="40" y="58"/>
                    <a:pt x="38" y="59"/>
                  </a:cubicBezTo>
                  <a:cubicBezTo>
                    <a:pt x="35" y="60"/>
                    <a:pt x="34" y="64"/>
                    <a:pt x="34" y="67"/>
                  </a:cubicBezTo>
                  <a:cubicBezTo>
                    <a:pt x="34" y="69"/>
                    <a:pt x="30" y="68"/>
                    <a:pt x="31" y="71"/>
                  </a:cubicBezTo>
                  <a:cubicBezTo>
                    <a:pt x="33" y="75"/>
                    <a:pt x="34" y="79"/>
                    <a:pt x="31" y="80"/>
                  </a:cubicBezTo>
                  <a:cubicBezTo>
                    <a:pt x="29" y="80"/>
                    <a:pt x="29" y="86"/>
                    <a:pt x="28" y="86"/>
                  </a:cubicBezTo>
                  <a:cubicBezTo>
                    <a:pt x="26" y="86"/>
                    <a:pt x="26" y="92"/>
                    <a:pt x="28" y="95"/>
                  </a:cubicBezTo>
                  <a:cubicBezTo>
                    <a:pt x="30" y="98"/>
                    <a:pt x="31" y="101"/>
                    <a:pt x="31" y="104"/>
                  </a:cubicBezTo>
                  <a:cubicBezTo>
                    <a:pt x="31" y="106"/>
                    <a:pt x="34" y="108"/>
                    <a:pt x="33" y="111"/>
                  </a:cubicBezTo>
                  <a:cubicBezTo>
                    <a:pt x="32" y="114"/>
                    <a:pt x="32" y="117"/>
                    <a:pt x="30" y="118"/>
                  </a:cubicBezTo>
                  <a:cubicBezTo>
                    <a:pt x="29" y="119"/>
                    <a:pt x="30" y="123"/>
                    <a:pt x="28" y="124"/>
                  </a:cubicBezTo>
                  <a:cubicBezTo>
                    <a:pt x="26" y="125"/>
                    <a:pt x="30" y="133"/>
                    <a:pt x="28" y="135"/>
                  </a:cubicBezTo>
                  <a:cubicBezTo>
                    <a:pt x="26" y="136"/>
                    <a:pt x="22" y="138"/>
                    <a:pt x="22" y="143"/>
                  </a:cubicBezTo>
                  <a:cubicBezTo>
                    <a:pt x="22" y="149"/>
                    <a:pt x="22" y="152"/>
                    <a:pt x="22" y="154"/>
                  </a:cubicBezTo>
                  <a:cubicBezTo>
                    <a:pt x="21" y="156"/>
                    <a:pt x="24" y="156"/>
                    <a:pt x="24" y="159"/>
                  </a:cubicBezTo>
                  <a:cubicBezTo>
                    <a:pt x="23" y="162"/>
                    <a:pt x="19" y="160"/>
                    <a:pt x="19" y="162"/>
                  </a:cubicBezTo>
                  <a:cubicBezTo>
                    <a:pt x="19" y="164"/>
                    <a:pt x="20" y="168"/>
                    <a:pt x="19" y="169"/>
                  </a:cubicBezTo>
                  <a:cubicBezTo>
                    <a:pt x="17" y="169"/>
                    <a:pt x="16" y="170"/>
                    <a:pt x="16" y="174"/>
                  </a:cubicBezTo>
                  <a:cubicBezTo>
                    <a:pt x="16" y="178"/>
                    <a:pt x="14" y="178"/>
                    <a:pt x="14" y="180"/>
                  </a:cubicBezTo>
                  <a:cubicBezTo>
                    <a:pt x="14" y="182"/>
                    <a:pt x="16" y="184"/>
                    <a:pt x="16" y="186"/>
                  </a:cubicBezTo>
                  <a:cubicBezTo>
                    <a:pt x="16" y="188"/>
                    <a:pt x="17" y="194"/>
                    <a:pt x="15" y="195"/>
                  </a:cubicBezTo>
                  <a:cubicBezTo>
                    <a:pt x="14" y="195"/>
                    <a:pt x="13" y="203"/>
                    <a:pt x="14" y="204"/>
                  </a:cubicBezTo>
                  <a:cubicBezTo>
                    <a:pt x="16" y="205"/>
                    <a:pt x="16" y="207"/>
                    <a:pt x="15" y="208"/>
                  </a:cubicBezTo>
                  <a:cubicBezTo>
                    <a:pt x="14" y="210"/>
                    <a:pt x="18" y="211"/>
                    <a:pt x="16" y="213"/>
                  </a:cubicBezTo>
                  <a:cubicBezTo>
                    <a:pt x="14" y="216"/>
                    <a:pt x="16" y="219"/>
                    <a:pt x="19" y="218"/>
                  </a:cubicBezTo>
                  <a:cubicBezTo>
                    <a:pt x="21" y="217"/>
                    <a:pt x="23" y="221"/>
                    <a:pt x="20" y="221"/>
                  </a:cubicBezTo>
                  <a:cubicBezTo>
                    <a:pt x="17" y="221"/>
                    <a:pt x="14" y="221"/>
                    <a:pt x="17" y="223"/>
                  </a:cubicBezTo>
                  <a:cubicBezTo>
                    <a:pt x="19" y="225"/>
                    <a:pt x="21" y="228"/>
                    <a:pt x="18" y="229"/>
                  </a:cubicBezTo>
                  <a:cubicBezTo>
                    <a:pt x="15" y="230"/>
                    <a:pt x="17" y="232"/>
                    <a:pt x="17" y="235"/>
                  </a:cubicBezTo>
                  <a:cubicBezTo>
                    <a:pt x="16" y="238"/>
                    <a:pt x="19" y="241"/>
                    <a:pt x="16" y="242"/>
                  </a:cubicBezTo>
                  <a:cubicBezTo>
                    <a:pt x="14" y="243"/>
                    <a:pt x="17" y="247"/>
                    <a:pt x="14" y="248"/>
                  </a:cubicBezTo>
                  <a:cubicBezTo>
                    <a:pt x="10" y="248"/>
                    <a:pt x="13" y="252"/>
                    <a:pt x="10" y="253"/>
                  </a:cubicBezTo>
                  <a:cubicBezTo>
                    <a:pt x="8" y="255"/>
                    <a:pt x="13" y="258"/>
                    <a:pt x="10" y="260"/>
                  </a:cubicBezTo>
                  <a:cubicBezTo>
                    <a:pt x="8" y="262"/>
                    <a:pt x="10" y="266"/>
                    <a:pt x="7" y="266"/>
                  </a:cubicBezTo>
                  <a:cubicBezTo>
                    <a:pt x="4" y="266"/>
                    <a:pt x="3" y="270"/>
                    <a:pt x="2" y="271"/>
                  </a:cubicBezTo>
                  <a:cubicBezTo>
                    <a:pt x="2" y="273"/>
                    <a:pt x="0" y="277"/>
                    <a:pt x="3" y="279"/>
                  </a:cubicBezTo>
                  <a:cubicBezTo>
                    <a:pt x="5" y="282"/>
                    <a:pt x="2" y="284"/>
                    <a:pt x="4" y="285"/>
                  </a:cubicBezTo>
                  <a:cubicBezTo>
                    <a:pt x="6" y="286"/>
                    <a:pt x="13" y="284"/>
                    <a:pt x="12" y="287"/>
                  </a:cubicBezTo>
                  <a:cubicBezTo>
                    <a:pt x="11" y="290"/>
                    <a:pt x="11" y="297"/>
                    <a:pt x="13" y="297"/>
                  </a:cubicBezTo>
                  <a:cubicBezTo>
                    <a:pt x="14" y="297"/>
                    <a:pt x="15" y="301"/>
                    <a:pt x="17" y="300"/>
                  </a:cubicBezTo>
                  <a:cubicBezTo>
                    <a:pt x="19" y="300"/>
                    <a:pt x="28" y="299"/>
                    <a:pt x="31" y="300"/>
                  </a:cubicBezTo>
                  <a:cubicBezTo>
                    <a:pt x="33" y="301"/>
                    <a:pt x="35" y="302"/>
                    <a:pt x="36" y="303"/>
                  </a:cubicBezTo>
                  <a:cubicBezTo>
                    <a:pt x="38" y="302"/>
                    <a:pt x="43" y="305"/>
                    <a:pt x="44" y="304"/>
                  </a:cubicBezTo>
                  <a:cubicBezTo>
                    <a:pt x="45" y="302"/>
                    <a:pt x="39" y="298"/>
                    <a:pt x="40" y="296"/>
                  </a:cubicBezTo>
                  <a:cubicBezTo>
                    <a:pt x="40" y="294"/>
                    <a:pt x="39" y="291"/>
                    <a:pt x="39" y="290"/>
                  </a:cubicBezTo>
                  <a:cubicBezTo>
                    <a:pt x="39" y="288"/>
                    <a:pt x="38" y="284"/>
                    <a:pt x="40" y="282"/>
                  </a:cubicBezTo>
                  <a:cubicBezTo>
                    <a:pt x="43" y="280"/>
                    <a:pt x="43" y="278"/>
                    <a:pt x="45" y="278"/>
                  </a:cubicBezTo>
                  <a:cubicBezTo>
                    <a:pt x="46" y="279"/>
                    <a:pt x="50" y="277"/>
                    <a:pt x="50" y="272"/>
                  </a:cubicBezTo>
                  <a:cubicBezTo>
                    <a:pt x="50" y="268"/>
                    <a:pt x="52" y="266"/>
                    <a:pt x="56" y="263"/>
                  </a:cubicBezTo>
                  <a:cubicBezTo>
                    <a:pt x="60" y="260"/>
                    <a:pt x="67" y="256"/>
                    <a:pt x="66" y="255"/>
                  </a:cubicBezTo>
                  <a:cubicBezTo>
                    <a:pt x="65" y="253"/>
                    <a:pt x="67" y="249"/>
                    <a:pt x="67" y="247"/>
                  </a:cubicBezTo>
                  <a:cubicBezTo>
                    <a:pt x="67" y="245"/>
                    <a:pt x="61" y="245"/>
                    <a:pt x="59" y="244"/>
                  </a:cubicBezTo>
                  <a:cubicBezTo>
                    <a:pt x="57" y="244"/>
                    <a:pt x="49" y="238"/>
                    <a:pt x="53" y="232"/>
                  </a:cubicBezTo>
                  <a:cubicBezTo>
                    <a:pt x="57" y="225"/>
                    <a:pt x="65" y="224"/>
                    <a:pt x="67" y="224"/>
                  </a:cubicBezTo>
                  <a:cubicBezTo>
                    <a:pt x="69" y="223"/>
                    <a:pt x="67" y="220"/>
                    <a:pt x="69" y="219"/>
                  </a:cubicBezTo>
                  <a:cubicBezTo>
                    <a:pt x="71" y="218"/>
                    <a:pt x="71" y="216"/>
                    <a:pt x="71" y="213"/>
                  </a:cubicBezTo>
                  <a:cubicBezTo>
                    <a:pt x="71" y="210"/>
                    <a:pt x="71" y="205"/>
                    <a:pt x="75" y="205"/>
                  </a:cubicBezTo>
                  <a:cubicBezTo>
                    <a:pt x="78" y="204"/>
                    <a:pt x="79" y="203"/>
                    <a:pt x="77" y="202"/>
                  </a:cubicBezTo>
                  <a:cubicBezTo>
                    <a:pt x="75" y="201"/>
                    <a:pt x="74" y="199"/>
                    <a:pt x="77" y="199"/>
                  </a:cubicBezTo>
                  <a:cubicBezTo>
                    <a:pt x="81" y="198"/>
                    <a:pt x="79" y="201"/>
                    <a:pt x="82" y="201"/>
                  </a:cubicBezTo>
                  <a:cubicBezTo>
                    <a:pt x="84" y="201"/>
                    <a:pt x="88" y="197"/>
                    <a:pt x="85" y="195"/>
                  </a:cubicBezTo>
                  <a:cubicBezTo>
                    <a:pt x="82" y="192"/>
                    <a:pt x="81" y="196"/>
                    <a:pt x="79" y="196"/>
                  </a:cubicBezTo>
                  <a:cubicBezTo>
                    <a:pt x="78" y="197"/>
                    <a:pt x="76" y="194"/>
                    <a:pt x="75" y="194"/>
                  </a:cubicBezTo>
                  <a:cubicBezTo>
                    <a:pt x="73" y="194"/>
                    <a:pt x="74" y="190"/>
                    <a:pt x="74" y="188"/>
                  </a:cubicBezTo>
                  <a:cubicBezTo>
                    <a:pt x="73" y="186"/>
                    <a:pt x="72" y="182"/>
                    <a:pt x="73" y="180"/>
                  </a:cubicBezTo>
                  <a:cubicBezTo>
                    <a:pt x="75" y="178"/>
                    <a:pt x="81" y="183"/>
                    <a:pt x="87" y="184"/>
                  </a:cubicBezTo>
                  <a:cubicBezTo>
                    <a:pt x="92" y="184"/>
                    <a:pt x="96" y="181"/>
                    <a:pt x="96" y="179"/>
                  </a:cubicBezTo>
                  <a:cubicBezTo>
                    <a:pt x="96" y="177"/>
                    <a:pt x="94" y="173"/>
                    <a:pt x="97" y="171"/>
                  </a:cubicBezTo>
                  <a:cubicBezTo>
                    <a:pt x="100" y="168"/>
                    <a:pt x="98" y="168"/>
                    <a:pt x="97" y="165"/>
                  </a:cubicBezTo>
                  <a:cubicBezTo>
                    <a:pt x="96" y="162"/>
                    <a:pt x="98" y="160"/>
                    <a:pt x="100" y="161"/>
                  </a:cubicBezTo>
                  <a:cubicBezTo>
                    <a:pt x="101" y="163"/>
                    <a:pt x="112" y="162"/>
                    <a:pt x="121" y="160"/>
                  </a:cubicBezTo>
                  <a:cubicBezTo>
                    <a:pt x="130" y="158"/>
                    <a:pt x="137" y="155"/>
                    <a:pt x="137" y="152"/>
                  </a:cubicBezTo>
                  <a:cubicBezTo>
                    <a:pt x="138" y="150"/>
                    <a:pt x="144" y="143"/>
                    <a:pt x="145" y="141"/>
                  </a:cubicBezTo>
                  <a:cubicBezTo>
                    <a:pt x="146" y="139"/>
                    <a:pt x="145" y="136"/>
                    <a:pt x="141" y="136"/>
                  </a:cubicBezTo>
                  <a:cubicBezTo>
                    <a:pt x="138" y="135"/>
                    <a:pt x="138" y="131"/>
                    <a:pt x="140" y="128"/>
                  </a:cubicBezTo>
                  <a:cubicBezTo>
                    <a:pt x="142" y="126"/>
                    <a:pt x="139" y="124"/>
                    <a:pt x="135" y="123"/>
                  </a:cubicBezTo>
                  <a:cubicBezTo>
                    <a:pt x="132" y="123"/>
                    <a:pt x="126" y="120"/>
                    <a:pt x="129" y="117"/>
                  </a:cubicBezTo>
                  <a:cubicBezTo>
                    <a:pt x="131" y="116"/>
                    <a:pt x="132" y="116"/>
                    <a:pt x="132" y="117"/>
                  </a:cubicBezTo>
                  <a:cubicBezTo>
                    <a:pt x="133" y="116"/>
                    <a:pt x="133" y="114"/>
                    <a:pt x="133" y="113"/>
                  </a:cubicBezTo>
                  <a:cubicBezTo>
                    <a:pt x="132" y="113"/>
                    <a:pt x="130" y="114"/>
                    <a:pt x="131" y="108"/>
                  </a:cubicBezTo>
                  <a:cubicBezTo>
                    <a:pt x="131" y="103"/>
                    <a:pt x="133" y="104"/>
                    <a:pt x="133" y="97"/>
                  </a:cubicBezTo>
                  <a:cubicBezTo>
                    <a:pt x="133" y="91"/>
                    <a:pt x="136" y="87"/>
                    <a:pt x="136" y="83"/>
                  </a:cubicBezTo>
                  <a:cubicBezTo>
                    <a:pt x="136" y="79"/>
                    <a:pt x="142" y="75"/>
                    <a:pt x="146" y="69"/>
                  </a:cubicBezTo>
                  <a:cubicBezTo>
                    <a:pt x="149" y="63"/>
                    <a:pt x="157" y="56"/>
                    <a:pt x="160" y="54"/>
                  </a:cubicBezTo>
                  <a:cubicBezTo>
                    <a:pt x="163" y="52"/>
                    <a:pt x="170" y="50"/>
                    <a:pt x="170" y="48"/>
                  </a:cubicBezTo>
                  <a:cubicBezTo>
                    <a:pt x="171" y="46"/>
                    <a:pt x="170" y="36"/>
                    <a:pt x="169" y="3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7" name="Freeform 110"/>
            <p:cNvSpPr>
              <a:spLocks/>
            </p:cNvSpPr>
            <p:nvPr/>
          </p:nvSpPr>
          <p:spPr bwMode="auto">
            <a:xfrm>
              <a:off x="3422628" y="4767603"/>
              <a:ext cx="271400" cy="1378469"/>
            </a:xfrm>
            <a:custGeom>
              <a:avLst/>
              <a:gdLst>
                <a:gd name="T0" fmla="*/ 30 w 75"/>
                <a:gd name="T1" fmla="*/ 324 h 380"/>
                <a:gd name="T2" fmla="*/ 20 w 75"/>
                <a:gd name="T3" fmla="*/ 308 h 380"/>
                <a:gd name="T4" fmla="*/ 28 w 75"/>
                <a:gd name="T5" fmla="*/ 290 h 380"/>
                <a:gd name="T6" fmla="*/ 35 w 75"/>
                <a:gd name="T7" fmla="*/ 272 h 380"/>
                <a:gd name="T8" fmla="*/ 38 w 75"/>
                <a:gd name="T9" fmla="*/ 258 h 380"/>
                <a:gd name="T10" fmla="*/ 33 w 75"/>
                <a:gd name="T11" fmla="*/ 245 h 380"/>
                <a:gd name="T12" fmla="*/ 34 w 75"/>
                <a:gd name="T13" fmla="*/ 223 h 380"/>
                <a:gd name="T14" fmla="*/ 37 w 75"/>
                <a:gd name="T15" fmla="*/ 206 h 380"/>
                <a:gd name="T16" fmla="*/ 40 w 75"/>
                <a:gd name="T17" fmla="*/ 191 h 380"/>
                <a:gd name="T18" fmla="*/ 46 w 75"/>
                <a:gd name="T19" fmla="*/ 161 h 380"/>
                <a:gd name="T20" fmla="*/ 49 w 75"/>
                <a:gd name="T21" fmla="*/ 141 h 380"/>
                <a:gd name="T22" fmla="*/ 49 w 75"/>
                <a:gd name="T23" fmla="*/ 117 h 380"/>
                <a:gd name="T24" fmla="*/ 56 w 75"/>
                <a:gd name="T25" fmla="*/ 96 h 380"/>
                <a:gd name="T26" fmla="*/ 63 w 75"/>
                <a:gd name="T27" fmla="*/ 79 h 380"/>
                <a:gd name="T28" fmla="*/ 72 w 75"/>
                <a:gd name="T29" fmla="*/ 57 h 380"/>
                <a:gd name="T30" fmla="*/ 67 w 75"/>
                <a:gd name="T31" fmla="*/ 39 h 380"/>
                <a:gd name="T32" fmla="*/ 62 w 75"/>
                <a:gd name="T33" fmla="*/ 18 h 380"/>
                <a:gd name="T34" fmla="*/ 53 w 75"/>
                <a:gd name="T35" fmla="*/ 1 h 380"/>
                <a:gd name="T36" fmla="*/ 48 w 75"/>
                <a:gd name="T37" fmla="*/ 17 h 380"/>
                <a:gd name="T38" fmla="*/ 46 w 75"/>
                <a:gd name="T39" fmla="*/ 56 h 380"/>
                <a:gd name="T40" fmla="*/ 39 w 75"/>
                <a:gd name="T41" fmla="*/ 95 h 380"/>
                <a:gd name="T42" fmla="*/ 36 w 75"/>
                <a:gd name="T43" fmla="*/ 122 h 380"/>
                <a:gd name="T44" fmla="*/ 31 w 75"/>
                <a:gd name="T45" fmla="*/ 156 h 380"/>
                <a:gd name="T46" fmla="*/ 19 w 75"/>
                <a:gd name="T47" fmla="*/ 187 h 380"/>
                <a:gd name="T48" fmla="*/ 18 w 75"/>
                <a:gd name="T49" fmla="*/ 213 h 380"/>
                <a:gd name="T50" fmla="*/ 13 w 75"/>
                <a:gd name="T51" fmla="*/ 238 h 380"/>
                <a:gd name="T52" fmla="*/ 24 w 75"/>
                <a:gd name="T53" fmla="*/ 225 h 380"/>
                <a:gd name="T54" fmla="*/ 26 w 75"/>
                <a:gd name="T55" fmla="*/ 239 h 380"/>
                <a:gd name="T56" fmla="*/ 22 w 75"/>
                <a:gd name="T57" fmla="*/ 255 h 380"/>
                <a:gd name="T58" fmla="*/ 18 w 75"/>
                <a:gd name="T59" fmla="*/ 266 h 380"/>
                <a:gd name="T60" fmla="*/ 17 w 75"/>
                <a:gd name="T61" fmla="*/ 264 h 380"/>
                <a:gd name="T62" fmla="*/ 11 w 75"/>
                <a:gd name="T63" fmla="*/ 266 h 380"/>
                <a:gd name="T64" fmla="*/ 2 w 75"/>
                <a:gd name="T65" fmla="*/ 279 h 380"/>
                <a:gd name="T66" fmla="*/ 12 w 75"/>
                <a:gd name="T67" fmla="*/ 280 h 380"/>
                <a:gd name="T68" fmla="*/ 18 w 75"/>
                <a:gd name="T69" fmla="*/ 290 h 380"/>
                <a:gd name="T70" fmla="*/ 8 w 75"/>
                <a:gd name="T71" fmla="*/ 293 h 380"/>
                <a:gd name="T72" fmla="*/ 10 w 75"/>
                <a:gd name="T73" fmla="*/ 299 h 380"/>
                <a:gd name="T74" fmla="*/ 4 w 75"/>
                <a:gd name="T75" fmla="*/ 308 h 380"/>
                <a:gd name="T76" fmla="*/ 11 w 75"/>
                <a:gd name="T77" fmla="*/ 310 h 380"/>
                <a:gd name="T78" fmla="*/ 12 w 75"/>
                <a:gd name="T79" fmla="*/ 319 h 380"/>
                <a:gd name="T80" fmla="*/ 7 w 75"/>
                <a:gd name="T81" fmla="*/ 329 h 380"/>
                <a:gd name="T82" fmla="*/ 17 w 75"/>
                <a:gd name="T83" fmla="*/ 331 h 380"/>
                <a:gd name="T84" fmla="*/ 21 w 75"/>
                <a:gd name="T85" fmla="*/ 334 h 380"/>
                <a:gd name="T86" fmla="*/ 17 w 75"/>
                <a:gd name="T87" fmla="*/ 344 h 380"/>
                <a:gd name="T88" fmla="*/ 30 w 75"/>
                <a:gd name="T89" fmla="*/ 345 h 380"/>
                <a:gd name="T90" fmla="*/ 21 w 75"/>
                <a:gd name="T91" fmla="*/ 352 h 380"/>
                <a:gd name="T92" fmla="*/ 32 w 75"/>
                <a:gd name="T93" fmla="*/ 350 h 380"/>
                <a:gd name="T94" fmla="*/ 19 w 75"/>
                <a:gd name="T95" fmla="*/ 359 h 380"/>
                <a:gd name="T96" fmla="*/ 30 w 75"/>
                <a:gd name="T97" fmla="*/ 360 h 380"/>
                <a:gd name="T98" fmla="*/ 48 w 75"/>
                <a:gd name="T99" fmla="*/ 344 h 380"/>
                <a:gd name="T100" fmla="*/ 53 w 75"/>
                <a:gd name="T101" fmla="*/ 353 h 380"/>
                <a:gd name="T102" fmla="*/ 45 w 75"/>
                <a:gd name="T103" fmla="*/ 356 h 380"/>
                <a:gd name="T104" fmla="*/ 37 w 75"/>
                <a:gd name="T105" fmla="*/ 363 h 380"/>
                <a:gd name="T106" fmla="*/ 43 w 75"/>
                <a:gd name="T107" fmla="*/ 375 h 380"/>
                <a:gd name="T108" fmla="*/ 55 w 75"/>
                <a:gd name="T109" fmla="*/ 373 h 380"/>
                <a:gd name="T110" fmla="*/ 68 w 75"/>
                <a:gd name="T111" fmla="*/ 374 h 380"/>
                <a:gd name="T112" fmla="*/ 61 w 75"/>
                <a:gd name="T113" fmla="*/ 372 h 380"/>
                <a:gd name="T114" fmla="*/ 53 w 75"/>
                <a:gd name="T115" fmla="*/ 341 h 380"/>
                <a:gd name="T116" fmla="*/ 35 w 75"/>
                <a:gd name="T117" fmla="*/ 33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380">
                  <a:moveTo>
                    <a:pt x="35" y="337"/>
                  </a:moveTo>
                  <a:cubicBezTo>
                    <a:pt x="33" y="338"/>
                    <a:pt x="32" y="334"/>
                    <a:pt x="31" y="334"/>
                  </a:cubicBezTo>
                  <a:cubicBezTo>
                    <a:pt x="29" y="334"/>
                    <a:pt x="29" y="327"/>
                    <a:pt x="30" y="324"/>
                  </a:cubicBezTo>
                  <a:cubicBezTo>
                    <a:pt x="31" y="321"/>
                    <a:pt x="24" y="323"/>
                    <a:pt x="22" y="322"/>
                  </a:cubicBezTo>
                  <a:cubicBezTo>
                    <a:pt x="20" y="321"/>
                    <a:pt x="23" y="319"/>
                    <a:pt x="21" y="316"/>
                  </a:cubicBezTo>
                  <a:cubicBezTo>
                    <a:pt x="18" y="314"/>
                    <a:pt x="20" y="310"/>
                    <a:pt x="20" y="308"/>
                  </a:cubicBezTo>
                  <a:cubicBezTo>
                    <a:pt x="21" y="307"/>
                    <a:pt x="22" y="303"/>
                    <a:pt x="25" y="303"/>
                  </a:cubicBezTo>
                  <a:cubicBezTo>
                    <a:pt x="28" y="303"/>
                    <a:pt x="26" y="299"/>
                    <a:pt x="28" y="297"/>
                  </a:cubicBezTo>
                  <a:cubicBezTo>
                    <a:pt x="31" y="295"/>
                    <a:pt x="26" y="292"/>
                    <a:pt x="28" y="290"/>
                  </a:cubicBezTo>
                  <a:cubicBezTo>
                    <a:pt x="31" y="289"/>
                    <a:pt x="28" y="285"/>
                    <a:pt x="32" y="285"/>
                  </a:cubicBezTo>
                  <a:cubicBezTo>
                    <a:pt x="35" y="284"/>
                    <a:pt x="32" y="280"/>
                    <a:pt x="34" y="279"/>
                  </a:cubicBezTo>
                  <a:cubicBezTo>
                    <a:pt x="37" y="278"/>
                    <a:pt x="34" y="275"/>
                    <a:pt x="35" y="272"/>
                  </a:cubicBezTo>
                  <a:cubicBezTo>
                    <a:pt x="35" y="269"/>
                    <a:pt x="33" y="267"/>
                    <a:pt x="36" y="266"/>
                  </a:cubicBezTo>
                  <a:cubicBezTo>
                    <a:pt x="39" y="265"/>
                    <a:pt x="37" y="262"/>
                    <a:pt x="35" y="260"/>
                  </a:cubicBezTo>
                  <a:cubicBezTo>
                    <a:pt x="32" y="258"/>
                    <a:pt x="35" y="258"/>
                    <a:pt x="38" y="258"/>
                  </a:cubicBezTo>
                  <a:cubicBezTo>
                    <a:pt x="41" y="258"/>
                    <a:pt x="39" y="254"/>
                    <a:pt x="37" y="255"/>
                  </a:cubicBezTo>
                  <a:cubicBezTo>
                    <a:pt x="34" y="256"/>
                    <a:pt x="32" y="253"/>
                    <a:pt x="34" y="250"/>
                  </a:cubicBezTo>
                  <a:cubicBezTo>
                    <a:pt x="36" y="248"/>
                    <a:pt x="32" y="247"/>
                    <a:pt x="33" y="245"/>
                  </a:cubicBezTo>
                  <a:cubicBezTo>
                    <a:pt x="34" y="244"/>
                    <a:pt x="34" y="242"/>
                    <a:pt x="32" y="241"/>
                  </a:cubicBezTo>
                  <a:cubicBezTo>
                    <a:pt x="31" y="240"/>
                    <a:pt x="32" y="232"/>
                    <a:pt x="33" y="232"/>
                  </a:cubicBezTo>
                  <a:cubicBezTo>
                    <a:pt x="35" y="231"/>
                    <a:pt x="34" y="225"/>
                    <a:pt x="34" y="223"/>
                  </a:cubicBezTo>
                  <a:cubicBezTo>
                    <a:pt x="34" y="221"/>
                    <a:pt x="32" y="219"/>
                    <a:pt x="32" y="217"/>
                  </a:cubicBezTo>
                  <a:cubicBezTo>
                    <a:pt x="32" y="215"/>
                    <a:pt x="34" y="215"/>
                    <a:pt x="34" y="211"/>
                  </a:cubicBezTo>
                  <a:cubicBezTo>
                    <a:pt x="34" y="207"/>
                    <a:pt x="35" y="206"/>
                    <a:pt x="37" y="206"/>
                  </a:cubicBezTo>
                  <a:cubicBezTo>
                    <a:pt x="38" y="205"/>
                    <a:pt x="37" y="201"/>
                    <a:pt x="37" y="199"/>
                  </a:cubicBezTo>
                  <a:cubicBezTo>
                    <a:pt x="37" y="197"/>
                    <a:pt x="41" y="199"/>
                    <a:pt x="42" y="196"/>
                  </a:cubicBezTo>
                  <a:cubicBezTo>
                    <a:pt x="42" y="193"/>
                    <a:pt x="39" y="193"/>
                    <a:pt x="40" y="191"/>
                  </a:cubicBezTo>
                  <a:cubicBezTo>
                    <a:pt x="40" y="189"/>
                    <a:pt x="40" y="186"/>
                    <a:pt x="40" y="180"/>
                  </a:cubicBezTo>
                  <a:cubicBezTo>
                    <a:pt x="40" y="175"/>
                    <a:pt x="44" y="173"/>
                    <a:pt x="46" y="172"/>
                  </a:cubicBezTo>
                  <a:cubicBezTo>
                    <a:pt x="48" y="170"/>
                    <a:pt x="44" y="162"/>
                    <a:pt x="46" y="161"/>
                  </a:cubicBezTo>
                  <a:cubicBezTo>
                    <a:pt x="48" y="160"/>
                    <a:pt x="47" y="156"/>
                    <a:pt x="48" y="155"/>
                  </a:cubicBezTo>
                  <a:cubicBezTo>
                    <a:pt x="50" y="154"/>
                    <a:pt x="50" y="151"/>
                    <a:pt x="51" y="148"/>
                  </a:cubicBezTo>
                  <a:cubicBezTo>
                    <a:pt x="52" y="145"/>
                    <a:pt x="49" y="143"/>
                    <a:pt x="49" y="141"/>
                  </a:cubicBezTo>
                  <a:cubicBezTo>
                    <a:pt x="49" y="138"/>
                    <a:pt x="48" y="135"/>
                    <a:pt x="46" y="132"/>
                  </a:cubicBezTo>
                  <a:cubicBezTo>
                    <a:pt x="44" y="129"/>
                    <a:pt x="44" y="123"/>
                    <a:pt x="46" y="123"/>
                  </a:cubicBezTo>
                  <a:cubicBezTo>
                    <a:pt x="47" y="123"/>
                    <a:pt x="47" y="117"/>
                    <a:pt x="49" y="117"/>
                  </a:cubicBezTo>
                  <a:cubicBezTo>
                    <a:pt x="52" y="116"/>
                    <a:pt x="51" y="112"/>
                    <a:pt x="49" y="108"/>
                  </a:cubicBezTo>
                  <a:cubicBezTo>
                    <a:pt x="48" y="105"/>
                    <a:pt x="52" y="106"/>
                    <a:pt x="52" y="104"/>
                  </a:cubicBezTo>
                  <a:cubicBezTo>
                    <a:pt x="52" y="101"/>
                    <a:pt x="53" y="97"/>
                    <a:pt x="56" y="96"/>
                  </a:cubicBezTo>
                  <a:cubicBezTo>
                    <a:pt x="58" y="95"/>
                    <a:pt x="58" y="91"/>
                    <a:pt x="58" y="89"/>
                  </a:cubicBezTo>
                  <a:cubicBezTo>
                    <a:pt x="58" y="87"/>
                    <a:pt x="61" y="86"/>
                    <a:pt x="63" y="85"/>
                  </a:cubicBezTo>
                  <a:cubicBezTo>
                    <a:pt x="65" y="83"/>
                    <a:pt x="60" y="81"/>
                    <a:pt x="63" y="79"/>
                  </a:cubicBezTo>
                  <a:cubicBezTo>
                    <a:pt x="66" y="78"/>
                    <a:pt x="61" y="71"/>
                    <a:pt x="62" y="70"/>
                  </a:cubicBezTo>
                  <a:cubicBezTo>
                    <a:pt x="64" y="69"/>
                    <a:pt x="62" y="66"/>
                    <a:pt x="63" y="64"/>
                  </a:cubicBezTo>
                  <a:cubicBezTo>
                    <a:pt x="63" y="62"/>
                    <a:pt x="71" y="58"/>
                    <a:pt x="72" y="57"/>
                  </a:cubicBezTo>
                  <a:cubicBezTo>
                    <a:pt x="73" y="55"/>
                    <a:pt x="74" y="51"/>
                    <a:pt x="74" y="47"/>
                  </a:cubicBezTo>
                  <a:cubicBezTo>
                    <a:pt x="71" y="48"/>
                    <a:pt x="69" y="49"/>
                    <a:pt x="69" y="48"/>
                  </a:cubicBezTo>
                  <a:cubicBezTo>
                    <a:pt x="68" y="47"/>
                    <a:pt x="69" y="41"/>
                    <a:pt x="67" y="39"/>
                  </a:cubicBezTo>
                  <a:cubicBezTo>
                    <a:pt x="64" y="37"/>
                    <a:pt x="66" y="32"/>
                    <a:pt x="64" y="31"/>
                  </a:cubicBezTo>
                  <a:cubicBezTo>
                    <a:pt x="61" y="30"/>
                    <a:pt x="59" y="26"/>
                    <a:pt x="61" y="24"/>
                  </a:cubicBezTo>
                  <a:cubicBezTo>
                    <a:pt x="63" y="23"/>
                    <a:pt x="61" y="20"/>
                    <a:pt x="62" y="18"/>
                  </a:cubicBezTo>
                  <a:cubicBezTo>
                    <a:pt x="64" y="17"/>
                    <a:pt x="61" y="17"/>
                    <a:pt x="59" y="14"/>
                  </a:cubicBezTo>
                  <a:cubicBezTo>
                    <a:pt x="56" y="11"/>
                    <a:pt x="60" y="7"/>
                    <a:pt x="57" y="5"/>
                  </a:cubicBezTo>
                  <a:cubicBezTo>
                    <a:pt x="54" y="3"/>
                    <a:pt x="54" y="0"/>
                    <a:pt x="53" y="1"/>
                  </a:cubicBezTo>
                  <a:cubicBezTo>
                    <a:pt x="52" y="2"/>
                    <a:pt x="52" y="6"/>
                    <a:pt x="50" y="8"/>
                  </a:cubicBezTo>
                  <a:cubicBezTo>
                    <a:pt x="49" y="8"/>
                    <a:pt x="49" y="8"/>
                    <a:pt x="48" y="9"/>
                  </a:cubicBezTo>
                  <a:cubicBezTo>
                    <a:pt x="48" y="11"/>
                    <a:pt x="47" y="15"/>
                    <a:pt x="48" y="17"/>
                  </a:cubicBezTo>
                  <a:cubicBezTo>
                    <a:pt x="49" y="19"/>
                    <a:pt x="50" y="33"/>
                    <a:pt x="49" y="38"/>
                  </a:cubicBezTo>
                  <a:cubicBezTo>
                    <a:pt x="47" y="44"/>
                    <a:pt x="46" y="48"/>
                    <a:pt x="45" y="51"/>
                  </a:cubicBezTo>
                  <a:cubicBezTo>
                    <a:pt x="44" y="54"/>
                    <a:pt x="48" y="54"/>
                    <a:pt x="46" y="56"/>
                  </a:cubicBezTo>
                  <a:cubicBezTo>
                    <a:pt x="45" y="57"/>
                    <a:pt x="45" y="61"/>
                    <a:pt x="45" y="67"/>
                  </a:cubicBezTo>
                  <a:cubicBezTo>
                    <a:pt x="45" y="73"/>
                    <a:pt x="42" y="83"/>
                    <a:pt x="42" y="86"/>
                  </a:cubicBezTo>
                  <a:cubicBezTo>
                    <a:pt x="41" y="89"/>
                    <a:pt x="39" y="92"/>
                    <a:pt x="39" y="95"/>
                  </a:cubicBezTo>
                  <a:cubicBezTo>
                    <a:pt x="40" y="99"/>
                    <a:pt x="38" y="101"/>
                    <a:pt x="36" y="102"/>
                  </a:cubicBezTo>
                  <a:cubicBezTo>
                    <a:pt x="34" y="104"/>
                    <a:pt x="39" y="109"/>
                    <a:pt x="39" y="112"/>
                  </a:cubicBezTo>
                  <a:cubicBezTo>
                    <a:pt x="39" y="115"/>
                    <a:pt x="35" y="117"/>
                    <a:pt x="36" y="122"/>
                  </a:cubicBezTo>
                  <a:cubicBezTo>
                    <a:pt x="37" y="128"/>
                    <a:pt x="36" y="138"/>
                    <a:pt x="36" y="140"/>
                  </a:cubicBezTo>
                  <a:cubicBezTo>
                    <a:pt x="36" y="142"/>
                    <a:pt x="33" y="142"/>
                    <a:pt x="34" y="146"/>
                  </a:cubicBezTo>
                  <a:cubicBezTo>
                    <a:pt x="34" y="150"/>
                    <a:pt x="31" y="151"/>
                    <a:pt x="31" y="156"/>
                  </a:cubicBezTo>
                  <a:cubicBezTo>
                    <a:pt x="30" y="162"/>
                    <a:pt x="26" y="170"/>
                    <a:pt x="24" y="174"/>
                  </a:cubicBezTo>
                  <a:cubicBezTo>
                    <a:pt x="23" y="179"/>
                    <a:pt x="23" y="181"/>
                    <a:pt x="20" y="181"/>
                  </a:cubicBezTo>
                  <a:cubicBezTo>
                    <a:pt x="18" y="181"/>
                    <a:pt x="18" y="183"/>
                    <a:pt x="19" y="187"/>
                  </a:cubicBezTo>
                  <a:cubicBezTo>
                    <a:pt x="21" y="191"/>
                    <a:pt x="18" y="194"/>
                    <a:pt x="20" y="198"/>
                  </a:cubicBezTo>
                  <a:cubicBezTo>
                    <a:pt x="23" y="201"/>
                    <a:pt x="22" y="203"/>
                    <a:pt x="21" y="206"/>
                  </a:cubicBezTo>
                  <a:cubicBezTo>
                    <a:pt x="20" y="210"/>
                    <a:pt x="18" y="210"/>
                    <a:pt x="18" y="213"/>
                  </a:cubicBezTo>
                  <a:cubicBezTo>
                    <a:pt x="18" y="217"/>
                    <a:pt x="16" y="220"/>
                    <a:pt x="17" y="223"/>
                  </a:cubicBezTo>
                  <a:cubicBezTo>
                    <a:pt x="18" y="227"/>
                    <a:pt x="18" y="228"/>
                    <a:pt x="16" y="228"/>
                  </a:cubicBezTo>
                  <a:cubicBezTo>
                    <a:pt x="14" y="228"/>
                    <a:pt x="13" y="231"/>
                    <a:pt x="13" y="238"/>
                  </a:cubicBezTo>
                  <a:cubicBezTo>
                    <a:pt x="12" y="244"/>
                    <a:pt x="12" y="244"/>
                    <a:pt x="17" y="243"/>
                  </a:cubicBezTo>
                  <a:cubicBezTo>
                    <a:pt x="21" y="243"/>
                    <a:pt x="18" y="228"/>
                    <a:pt x="20" y="228"/>
                  </a:cubicBezTo>
                  <a:cubicBezTo>
                    <a:pt x="23" y="228"/>
                    <a:pt x="21" y="226"/>
                    <a:pt x="24" y="225"/>
                  </a:cubicBezTo>
                  <a:cubicBezTo>
                    <a:pt x="26" y="224"/>
                    <a:pt x="24" y="227"/>
                    <a:pt x="26" y="228"/>
                  </a:cubicBezTo>
                  <a:cubicBezTo>
                    <a:pt x="28" y="229"/>
                    <a:pt x="29" y="230"/>
                    <a:pt x="26" y="232"/>
                  </a:cubicBezTo>
                  <a:cubicBezTo>
                    <a:pt x="24" y="233"/>
                    <a:pt x="27" y="237"/>
                    <a:pt x="26" y="239"/>
                  </a:cubicBezTo>
                  <a:cubicBezTo>
                    <a:pt x="24" y="241"/>
                    <a:pt x="22" y="243"/>
                    <a:pt x="24" y="246"/>
                  </a:cubicBezTo>
                  <a:cubicBezTo>
                    <a:pt x="25" y="248"/>
                    <a:pt x="22" y="248"/>
                    <a:pt x="22" y="251"/>
                  </a:cubicBezTo>
                  <a:cubicBezTo>
                    <a:pt x="22" y="254"/>
                    <a:pt x="24" y="254"/>
                    <a:pt x="22" y="255"/>
                  </a:cubicBezTo>
                  <a:cubicBezTo>
                    <a:pt x="21" y="256"/>
                    <a:pt x="24" y="258"/>
                    <a:pt x="22" y="259"/>
                  </a:cubicBezTo>
                  <a:cubicBezTo>
                    <a:pt x="20" y="259"/>
                    <a:pt x="21" y="261"/>
                    <a:pt x="23" y="264"/>
                  </a:cubicBezTo>
                  <a:cubicBezTo>
                    <a:pt x="24" y="266"/>
                    <a:pt x="20" y="265"/>
                    <a:pt x="18" y="266"/>
                  </a:cubicBezTo>
                  <a:cubicBezTo>
                    <a:pt x="16" y="268"/>
                    <a:pt x="20" y="270"/>
                    <a:pt x="19" y="272"/>
                  </a:cubicBezTo>
                  <a:cubicBezTo>
                    <a:pt x="18" y="274"/>
                    <a:pt x="15" y="271"/>
                    <a:pt x="14" y="269"/>
                  </a:cubicBezTo>
                  <a:cubicBezTo>
                    <a:pt x="12" y="268"/>
                    <a:pt x="16" y="266"/>
                    <a:pt x="17" y="264"/>
                  </a:cubicBezTo>
                  <a:cubicBezTo>
                    <a:pt x="19" y="262"/>
                    <a:pt x="16" y="257"/>
                    <a:pt x="13" y="258"/>
                  </a:cubicBezTo>
                  <a:cubicBezTo>
                    <a:pt x="10" y="259"/>
                    <a:pt x="16" y="262"/>
                    <a:pt x="16" y="264"/>
                  </a:cubicBezTo>
                  <a:cubicBezTo>
                    <a:pt x="16" y="267"/>
                    <a:pt x="11" y="264"/>
                    <a:pt x="11" y="266"/>
                  </a:cubicBezTo>
                  <a:cubicBezTo>
                    <a:pt x="11" y="269"/>
                    <a:pt x="8" y="268"/>
                    <a:pt x="6" y="270"/>
                  </a:cubicBezTo>
                  <a:cubicBezTo>
                    <a:pt x="5" y="272"/>
                    <a:pt x="9" y="274"/>
                    <a:pt x="7" y="274"/>
                  </a:cubicBezTo>
                  <a:cubicBezTo>
                    <a:pt x="5" y="275"/>
                    <a:pt x="2" y="277"/>
                    <a:pt x="2" y="279"/>
                  </a:cubicBezTo>
                  <a:cubicBezTo>
                    <a:pt x="1" y="281"/>
                    <a:pt x="4" y="281"/>
                    <a:pt x="4" y="280"/>
                  </a:cubicBezTo>
                  <a:cubicBezTo>
                    <a:pt x="4" y="278"/>
                    <a:pt x="7" y="277"/>
                    <a:pt x="7" y="280"/>
                  </a:cubicBezTo>
                  <a:cubicBezTo>
                    <a:pt x="8" y="282"/>
                    <a:pt x="10" y="280"/>
                    <a:pt x="12" y="280"/>
                  </a:cubicBezTo>
                  <a:cubicBezTo>
                    <a:pt x="15" y="281"/>
                    <a:pt x="15" y="285"/>
                    <a:pt x="13" y="284"/>
                  </a:cubicBezTo>
                  <a:cubicBezTo>
                    <a:pt x="12" y="284"/>
                    <a:pt x="10" y="287"/>
                    <a:pt x="10" y="290"/>
                  </a:cubicBezTo>
                  <a:cubicBezTo>
                    <a:pt x="11" y="292"/>
                    <a:pt x="16" y="290"/>
                    <a:pt x="18" y="290"/>
                  </a:cubicBezTo>
                  <a:cubicBezTo>
                    <a:pt x="21" y="291"/>
                    <a:pt x="20" y="295"/>
                    <a:pt x="18" y="294"/>
                  </a:cubicBezTo>
                  <a:cubicBezTo>
                    <a:pt x="17" y="292"/>
                    <a:pt x="14" y="290"/>
                    <a:pt x="13" y="292"/>
                  </a:cubicBezTo>
                  <a:cubicBezTo>
                    <a:pt x="12" y="295"/>
                    <a:pt x="10" y="294"/>
                    <a:pt x="8" y="293"/>
                  </a:cubicBezTo>
                  <a:cubicBezTo>
                    <a:pt x="6" y="292"/>
                    <a:pt x="0" y="296"/>
                    <a:pt x="2" y="297"/>
                  </a:cubicBezTo>
                  <a:cubicBezTo>
                    <a:pt x="4" y="299"/>
                    <a:pt x="4" y="301"/>
                    <a:pt x="5" y="301"/>
                  </a:cubicBezTo>
                  <a:cubicBezTo>
                    <a:pt x="7" y="301"/>
                    <a:pt x="9" y="300"/>
                    <a:pt x="10" y="299"/>
                  </a:cubicBezTo>
                  <a:cubicBezTo>
                    <a:pt x="10" y="297"/>
                    <a:pt x="13" y="296"/>
                    <a:pt x="13" y="299"/>
                  </a:cubicBezTo>
                  <a:cubicBezTo>
                    <a:pt x="13" y="302"/>
                    <a:pt x="10" y="301"/>
                    <a:pt x="9" y="303"/>
                  </a:cubicBezTo>
                  <a:cubicBezTo>
                    <a:pt x="8" y="304"/>
                    <a:pt x="7" y="306"/>
                    <a:pt x="4" y="308"/>
                  </a:cubicBezTo>
                  <a:cubicBezTo>
                    <a:pt x="2" y="309"/>
                    <a:pt x="4" y="312"/>
                    <a:pt x="6" y="311"/>
                  </a:cubicBezTo>
                  <a:cubicBezTo>
                    <a:pt x="8" y="310"/>
                    <a:pt x="6" y="313"/>
                    <a:pt x="8" y="314"/>
                  </a:cubicBezTo>
                  <a:cubicBezTo>
                    <a:pt x="11" y="314"/>
                    <a:pt x="11" y="312"/>
                    <a:pt x="11" y="310"/>
                  </a:cubicBezTo>
                  <a:cubicBezTo>
                    <a:pt x="10" y="308"/>
                    <a:pt x="12" y="304"/>
                    <a:pt x="14" y="306"/>
                  </a:cubicBezTo>
                  <a:cubicBezTo>
                    <a:pt x="17" y="308"/>
                    <a:pt x="13" y="311"/>
                    <a:pt x="13" y="312"/>
                  </a:cubicBezTo>
                  <a:cubicBezTo>
                    <a:pt x="13" y="314"/>
                    <a:pt x="12" y="317"/>
                    <a:pt x="12" y="319"/>
                  </a:cubicBezTo>
                  <a:cubicBezTo>
                    <a:pt x="12" y="321"/>
                    <a:pt x="10" y="320"/>
                    <a:pt x="10" y="322"/>
                  </a:cubicBezTo>
                  <a:cubicBezTo>
                    <a:pt x="10" y="324"/>
                    <a:pt x="4" y="323"/>
                    <a:pt x="7" y="324"/>
                  </a:cubicBezTo>
                  <a:cubicBezTo>
                    <a:pt x="9" y="326"/>
                    <a:pt x="5" y="328"/>
                    <a:pt x="7" y="329"/>
                  </a:cubicBezTo>
                  <a:cubicBezTo>
                    <a:pt x="8" y="331"/>
                    <a:pt x="9" y="327"/>
                    <a:pt x="11" y="328"/>
                  </a:cubicBezTo>
                  <a:cubicBezTo>
                    <a:pt x="13" y="329"/>
                    <a:pt x="13" y="329"/>
                    <a:pt x="16" y="328"/>
                  </a:cubicBezTo>
                  <a:cubicBezTo>
                    <a:pt x="18" y="327"/>
                    <a:pt x="20" y="330"/>
                    <a:pt x="17" y="331"/>
                  </a:cubicBezTo>
                  <a:cubicBezTo>
                    <a:pt x="15" y="332"/>
                    <a:pt x="12" y="334"/>
                    <a:pt x="13" y="335"/>
                  </a:cubicBezTo>
                  <a:cubicBezTo>
                    <a:pt x="14" y="335"/>
                    <a:pt x="18" y="333"/>
                    <a:pt x="18" y="335"/>
                  </a:cubicBezTo>
                  <a:cubicBezTo>
                    <a:pt x="19" y="338"/>
                    <a:pt x="21" y="337"/>
                    <a:pt x="21" y="334"/>
                  </a:cubicBezTo>
                  <a:cubicBezTo>
                    <a:pt x="21" y="332"/>
                    <a:pt x="26" y="334"/>
                    <a:pt x="27" y="336"/>
                  </a:cubicBezTo>
                  <a:cubicBezTo>
                    <a:pt x="27" y="339"/>
                    <a:pt x="22" y="340"/>
                    <a:pt x="19" y="339"/>
                  </a:cubicBezTo>
                  <a:cubicBezTo>
                    <a:pt x="16" y="339"/>
                    <a:pt x="15" y="342"/>
                    <a:pt x="17" y="344"/>
                  </a:cubicBezTo>
                  <a:cubicBezTo>
                    <a:pt x="18" y="347"/>
                    <a:pt x="21" y="344"/>
                    <a:pt x="23" y="342"/>
                  </a:cubicBezTo>
                  <a:cubicBezTo>
                    <a:pt x="25" y="340"/>
                    <a:pt x="35" y="341"/>
                    <a:pt x="36" y="343"/>
                  </a:cubicBezTo>
                  <a:cubicBezTo>
                    <a:pt x="36" y="345"/>
                    <a:pt x="31" y="343"/>
                    <a:pt x="30" y="345"/>
                  </a:cubicBezTo>
                  <a:cubicBezTo>
                    <a:pt x="30" y="346"/>
                    <a:pt x="26" y="347"/>
                    <a:pt x="25" y="346"/>
                  </a:cubicBezTo>
                  <a:cubicBezTo>
                    <a:pt x="25" y="344"/>
                    <a:pt x="21" y="346"/>
                    <a:pt x="21" y="349"/>
                  </a:cubicBezTo>
                  <a:cubicBezTo>
                    <a:pt x="20" y="351"/>
                    <a:pt x="17" y="351"/>
                    <a:pt x="21" y="352"/>
                  </a:cubicBezTo>
                  <a:cubicBezTo>
                    <a:pt x="24" y="353"/>
                    <a:pt x="23" y="348"/>
                    <a:pt x="28" y="349"/>
                  </a:cubicBezTo>
                  <a:cubicBezTo>
                    <a:pt x="34" y="349"/>
                    <a:pt x="36" y="344"/>
                    <a:pt x="38" y="347"/>
                  </a:cubicBezTo>
                  <a:cubicBezTo>
                    <a:pt x="39" y="350"/>
                    <a:pt x="34" y="352"/>
                    <a:pt x="32" y="350"/>
                  </a:cubicBezTo>
                  <a:cubicBezTo>
                    <a:pt x="30" y="349"/>
                    <a:pt x="27" y="352"/>
                    <a:pt x="27" y="355"/>
                  </a:cubicBezTo>
                  <a:cubicBezTo>
                    <a:pt x="27" y="357"/>
                    <a:pt x="21" y="354"/>
                    <a:pt x="18" y="353"/>
                  </a:cubicBezTo>
                  <a:cubicBezTo>
                    <a:pt x="15" y="353"/>
                    <a:pt x="17" y="356"/>
                    <a:pt x="19" y="359"/>
                  </a:cubicBezTo>
                  <a:cubicBezTo>
                    <a:pt x="22" y="362"/>
                    <a:pt x="23" y="359"/>
                    <a:pt x="27" y="361"/>
                  </a:cubicBezTo>
                  <a:cubicBezTo>
                    <a:pt x="30" y="363"/>
                    <a:pt x="30" y="365"/>
                    <a:pt x="32" y="363"/>
                  </a:cubicBezTo>
                  <a:cubicBezTo>
                    <a:pt x="34" y="361"/>
                    <a:pt x="32" y="361"/>
                    <a:pt x="30" y="360"/>
                  </a:cubicBezTo>
                  <a:cubicBezTo>
                    <a:pt x="29" y="359"/>
                    <a:pt x="30" y="356"/>
                    <a:pt x="34" y="358"/>
                  </a:cubicBezTo>
                  <a:cubicBezTo>
                    <a:pt x="37" y="359"/>
                    <a:pt x="41" y="356"/>
                    <a:pt x="40" y="352"/>
                  </a:cubicBezTo>
                  <a:cubicBezTo>
                    <a:pt x="39" y="347"/>
                    <a:pt x="44" y="345"/>
                    <a:pt x="48" y="344"/>
                  </a:cubicBezTo>
                  <a:cubicBezTo>
                    <a:pt x="52" y="342"/>
                    <a:pt x="50" y="347"/>
                    <a:pt x="47" y="348"/>
                  </a:cubicBezTo>
                  <a:cubicBezTo>
                    <a:pt x="44" y="349"/>
                    <a:pt x="43" y="350"/>
                    <a:pt x="45" y="353"/>
                  </a:cubicBezTo>
                  <a:cubicBezTo>
                    <a:pt x="48" y="355"/>
                    <a:pt x="51" y="351"/>
                    <a:pt x="53" y="353"/>
                  </a:cubicBezTo>
                  <a:cubicBezTo>
                    <a:pt x="55" y="355"/>
                    <a:pt x="49" y="355"/>
                    <a:pt x="48" y="357"/>
                  </a:cubicBezTo>
                  <a:cubicBezTo>
                    <a:pt x="47" y="359"/>
                    <a:pt x="52" y="361"/>
                    <a:pt x="49" y="363"/>
                  </a:cubicBezTo>
                  <a:cubicBezTo>
                    <a:pt x="46" y="364"/>
                    <a:pt x="47" y="357"/>
                    <a:pt x="45" y="356"/>
                  </a:cubicBezTo>
                  <a:cubicBezTo>
                    <a:pt x="43" y="355"/>
                    <a:pt x="42" y="357"/>
                    <a:pt x="44" y="361"/>
                  </a:cubicBezTo>
                  <a:cubicBezTo>
                    <a:pt x="45" y="365"/>
                    <a:pt x="41" y="362"/>
                    <a:pt x="39" y="360"/>
                  </a:cubicBezTo>
                  <a:cubicBezTo>
                    <a:pt x="38" y="358"/>
                    <a:pt x="35" y="361"/>
                    <a:pt x="37" y="363"/>
                  </a:cubicBezTo>
                  <a:cubicBezTo>
                    <a:pt x="39" y="365"/>
                    <a:pt x="33" y="363"/>
                    <a:pt x="33" y="366"/>
                  </a:cubicBezTo>
                  <a:cubicBezTo>
                    <a:pt x="33" y="370"/>
                    <a:pt x="36" y="367"/>
                    <a:pt x="39" y="367"/>
                  </a:cubicBezTo>
                  <a:cubicBezTo>
                    <a:pt x="42" y="368"/>
                    <a:pt x="41" y="373"/>
                    <a:pt x="43" y="375"/>
                  </a:cubicBezTo>
                  <a:cubicBezTo>
                    <a:pt x="46" y="377"/>
                    <a:pt x="44" y="369"/>
                    <a:pt x="46" y="368"/>
                  </a:cubicBezTo>
                  <a:cubicBezTo>
                    <a:pt x="49" y="368"/>
                    <a:pt x="47" y="374"/>
                    <a:pt x="52" y="376"/>
                  </a:cubicBezTo>
                  <a:cubicBezTo>
                    <a:pt x="58" y="378"/>
                    <a:pt x="53" y="375"/>
                    <a:pt x="55" y="373"/>
                  </a:cubicBezTo>
                  <a:cubicBezTo>
                    <a:pt x="58" y="371"/>
                    <a:pt x="61" y="379"/>
                    <a:pt x="64" y="380"/>
                  </a:cubicBezTo>
                  <a:cubicBezTo>
                    <a:pt x="67" y="380"/>
                    <a:pt x="65" y="376"/>
                    <a:pt x="63" y="374"/>
                  </a:cubicBezTo>
                  <a:cubicBezTo>
                    <a:pt x="61" y="372"/>
                    <a:pt x="65" y="373"/>
                    <a:pt x="68" y="374"/>
                  </a:cubicBezTo>
                  <a:cubicBezTo>
                    <a:pt x="71" y="375"/>
                    <a:pt x="73" y="375"/>
                    <a:pt x="73" y="373"/>
                  </a:cubicBezTo>
                  <a:cubicBezTo>
                    <a:pt x="74" y="372"/>
                    <a:pt x="74" y="373"/>
                    <a:pt x="75" y="373"/>
                  </a:cubicBezTo>
                  <a:cubicBezTo>
                    <a:pt x="72" y="371"/>
                    <a:pt x="62" y="372"/>
                    <a:pt x="61" y="372"/>
                  </a:cubicBezTo>
                  <a:cubicBezTo>
                    <a:pt x="59" y="372"/>
                    <a:pt x="60" y="349"/>
                    <a:pt x="61" y="344"/>
                  </a:cubicBezTo>
                  <a:cubicBezTo>
                    <a:pt x="60" y="344"/>
                    <a:pt x="60" y="344"/>
                    <a:pt x="60" y="344"/>
                  </a:cubicBezTo>
                  <a:cubicBezTo>
                    <a:pt x="58" y="344"/>
                    <a:pt x="52" y="345"/>
                    <a:pt x="53" y="341"/>
                  </a:cubicBezTo>
                  <a:cubicBezTo>
                    <a:pt x="53" y="340"/>
                    <a:pt x="54" y="340"/>
                    <a:pt x="54" y="340"/>
                  </a:cubicBezTo>
                  <a:cubicBezTo>
                    <a:pt x="53" y="339"/>
                    <a:pt x="51" y="338"/>
                    <a:pt x="49" y="337"/>
                  </a:cubicBezTo>
                  <a:cubicBezTo>
                    <a:pt x="46" y="336"/>
                    <a:pt x="37" y="337"/>
                    <a:pt x="35" y="33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8" name="Freeform 111"/>
            <p:cNvSpPr>
              <a:spLocks/>
            </p:cNvSpPr>
            <p:nvPr/>
          </p:nvSpPr>
          <p:spPr bwMode="auto">
            <a:xfrm>
              <a:off x="3824363" y="4825869"/>
              <a:ext cx="268334" cy="276000"/>
            </a:xfrm>
            <a:custGeom>
              <a:avLst/>
              <a:gdLst>
                <a:gd name="T0" fmla="*/ 71 w 74"/>
                <a:gd name="T1" fmla="*/ 41 h 76"/>
                <a:gd name="T2" fmla="*/ 64 w 74"/>
                <a:gd name="T3" fmla="*/ 43 h 76"/>
                <a:gd name="T4" fmla="*/ 60 w 74"/>
                <a:gd name="T5" fmla="*/ 33 h 76"/>
                <a:gd name="T6" fmla="*/ 54 w 74"/>
                <a:gd name="T7" fmla="*/ 26 h 76"/>
                <a:gd name="T8" fmla="*/ 47 w 74"/>
                <a:gd name="T9" fmla="*/ 25 h 76"/>
                <a:gd name="T10" fmla="*/ 43 w 74"/>
                <a:gd name="T11" fmla="*/ 19 h 76"/>
                <a:gd name="T12" fmla="*/ 41 w 74"/>
                <a:gd name="T13" fmla="*/ 8 h 76"/>
                <a:gd name="T14" fmla="*/ 41 w 74"/>
                <a:gd name="T15" fmla="*/ 4 h 76"/>
                <a:gd name="T16" fmla="*/ 39 w 74"/>
                <a:gd name="T17" fmla="*/ 4 h 76"/>
                <a:gd name="T18" fmla="*/ 31 w 74"/>
                <a:gd name="T19" fmla="*/ 1 h 76"/>
                <a:gd name="T20" fmla="*/ 22 w 74"/>
                <a:gd name="T21" fmla="*/ 2 h 76"/>
                <a:gd name="T22" fmla="*/ 11 w 74"/>
                <a:gd name="T23" fmla="*/ 3 h 76"/>
                <a:gd name="T24" fmla="*/ 5 w 74"/>
                <a:gd name="T25" fmla="*/ 11 h 76"/>
                <a:gd name="T26" fmla="*/ 2 w 74"/>
                <a:gd name="T27" fmla="*/ 24 h 76"/>
                <a:gd name="T28" fmla="*/ 0 w 74"/>
                <a:gd name="T29" fmla="*/ 24 h 76"/>
                <a:gd name="T30" fmla="*/ 11 w 74"/>
                <a:gd name="T31" fmla="*/ 36 h 76"/>
                <a:gd name="T32" fmla="*/ 21 w 74"/>
                <a:gd name="T33" fmla="*/ 42 h 76"/>
                <a:gd name="T34" fmla="*/ 30 w 74"/>
                <a:gd name="T35" fmla="*/ 47 h 76"/>
                <a:gd name="T36" fmla="*/ 46 w 74"/>
                <a:gd name="T37" fmla="*/ 55 h 76"/>
                <a:gd name="T38" fmla="*/ 39 w 74"/>
                <a:gd name="T39" fmla="*/ 66 h 76"/>
                <a:gd name="T40" fmla="*/ 36 w 74"/>
                <a:gd name="T41" fmla="*/ 72 h 76"/>
                <a:gd name="T42" fmla="*/ 44 w 74"/>
                <a:gd name="T43" fmla="*/ 73 h 76"/>
                <a:gd name="T44" fmla="*/ 52 w 74"/>
                <a:gd name="T45" fmla="*/ 74 h 76"/>
                <a:gd name="T46" fmla="*/ 60 w 74"/>
                <a:gd name="T47" fmla="*/ 73 h 76"/>
                <a:gd name="T48" fmla="*/ 66 w 74"/>
                <a:gd name="T49" fmla="*/ 69 h 76"/>
                <a:gd name="T50" fmla="*/ 70 w 74"/>
                <a:gd name="T51" fmla="*/ 57 h 76"/>
                <a:gd name="T52" fmla="*/ 71 w 74"/>
                <a:gd name="T53" fmla="*/ 4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4" h="76">
                  <a:moveTo>
                    <a:pt x="71" y="41"/>
                  </a:moveTo>
                  <a:cubicBezTo>
                    <a:pt x="68" y="40"/>
                    <a:pt x="65" y="43"/>
                    <a:pt x="64" y="43"/>
                  </a:cubicBezTo>
                  <a:cubicBezTo>
                    <a:pt x="63" y="43"/>
                    <a:pt x="61" y="36"/>
                    <a:pt x="60" y="33"/>
                  </a:cubicBezTo>
                  <a:cubicBezTo>
                    <a:pt x="59" y="30"/>
                    <a:pt x="56" y="25"/>
                    <a:pt x="54" y="26"/>
                  </a:cubicBezTo>
                  <a:cubicBezTo>
                    <a:pt x="52" y="27"/>
                    <a:pt x="53" y="26"/>
                    <a:pt x="47" y="25"/>
                  </a:cubicBezTo>
                  <a:cubicBezTo>
                    <a:pt x="41" y="25"/>
                    <a:pt x="41" y="24"/>
                    <a:pt x="43" y="19"/>
                  </a:cubicBezTo>
                  <a:cubicBezTo>
                    <a:pt x="44" y="13"/>
                    <a:pt x="39" y="9"/>
                    <a:pt x="41" y="8"/>
                  </a:cubicBezTo>
                  <a:cubicBezTo>
                    <a:pt x="43" y="7"/>
                    <a:pt x="43" y="6"/>
                    <a:pt x="41" y="4"/>
                  </a:cubicBezTo>
                  <a:cubicBezTo>
                    <a:pt x="40" y="4"/>
                    <a:pt x="40" y="4"/>
                    <a:pt x="39" y="4"/>
                  </a:cubicBezTo>
                  <a:cubicBezTo>
                    <a:pt x="37" y="4"/>
                    <a:pt x="35" y="1"/>
                    <a:pt x="31" y="1"/>
                  </a:cubicBezTo>
                  <a:cubicBezTo>
                    <a:pt x="28" y="1"/>
                    <a:pt x="24" y="0"/>
                    <a:pt x="22" y="2"/>
                  </a:cubicBezTo>
                  <a:cubicBezTo>
                    <a:pt x="19" y="3"/>
                    <a:pt x="14" y="1"/>
                    <a:pt x="11" y="3"/>
                  </a:cubicBezTo>
                  <a:cubicBezTo>
                    <a:pt x="8" y="5"/>
                    <a:pt x="5" y="10"/>
                    <a:pt x="5" y="11"/>
                  </a:cubicBezTo>
                  <a:cubicBezTo>
                    <a:pt x="5" y="13"/>
                    <a:pt x="4" y="24"/>
                    <a:pt x="2" y="24"/>
                  </a:cubicBezTo>
                  <a:cubicBezTo>
                    <a:pt x="2" y="24"/>
                    <a:pt x="1" y="24"/>
                    <a:pt x="0" y="24"/>
                  </a:cubicBezTo>
                  <a:cubicBezTo>
                    <a:pt x="2" y="28"/>
                    <a:pt x="7" y="34"/>
                    <a:pt x="11" y="36"/>
                  </a:cubicBezTo>
                  <a:cubicBezTo>
                    <a:pt x="16" y="39"/>
                    <a:pt x="16" y="42"/>
                    <a:pt x="21" y="42"/>
                  </a:cubicBezTo>
                  <a:cubicBezTo>
                    <a:pt x="26" y="43"/>
                    <a:pt x="28" y="45"/>
                    <a:pt x="30" y="47"/>
                  </a:cubicBezTo>
                  <a:cubicBezTo>
                    <a:pt x="32" y="49"/>
                    <a:pt x="45" y="53"/>
                    <a:pt x="46" y="55"/>
                  </a:cubicBezTo>
                  <a:cubicBezTo>
                    <a:pt x="47" y="56"/>
                    <a:pt x="39" y="62"/>
                    <a:pt x="39" y="66"/>
                  </a:cubicBezTo>
                  <a:cubicBezTo>
                    <a:pt x="39" y="71"/>
                    <a:pt x="36" y="70"/>
                    <a:pt x="36" y="72"/>
                  </a:cubicBezTo>
                  <a:cubicBezTo>
                    <a:pt x="36" y="73"/>
                    <a:pt x="42" y="72"/>
                    <a:pt x="44" y="73"/>
                  </a:cubicBezTo>
                  <a:cubicBezTo>
                    <a:pt x="46" y="75"/>
                    <a:pt x="50" y="73"/>
                    <a:pt x="52" y="74"/>
                  </a:cubicBezTo>
                  <a:cubicBezTo>
                    <a:pt x="55" y="76"/>
                    <a:pt x="58" y="72"/>
                    <a:pt x="60" y="73"/>
                  </a:cubicBezTo>
                  <a:cubicBezTo>
                    <a:pt x="62" y="73"/>
                    <a:pt x="64" y="69"/>
                    <a:pt x="66" y="69"/>
                  </a:cubicBezTo>
                  <a:cubicBezTo>
                    <a:pt x="69" y="70"/>
                    <a:pt x="71" y="61"/>
                    <a:pt x="70" y="57"/>
                  </a:cubicBezTo>
                  <a:cubicBezTo>
                    <a:pt x="70" y="53"/>
                    <a:pt x="74" y="43"/>
                    <a:pt x="71" y="4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29" name="Freeform 112"/>
            <p:cNvSpPr>
              <a:spLocks/>
            </p:cNvSpPr>
            <p:nvPr/>
          </p:nvSpPr>
          <p:spPr bwMode="auto">
            <a:xfrm>
              <a:off x="3114428" y="3881335"/>
              <a:ext cx="101200" cy="84334"/>
            </a:xfrm>
            <a:custGeom>
              <a:avLst/>
              <a:gdLst>
                <a:gd name="T0" fmla="*/ 27 w 28"/>
                <a:gd name="T1" fmla="*/ 18 h 23"/>
                <a:gd name="T2" fmla="*/ 28 w 28"/>
                <a:gd name="T3" fmla="*/ 13 h 23"/>
                <a:gd name="T4" fmla="*/ 20 w 28"/>
                <a:gd name="T5" fmla="*/ 2 h 23"/>
                <a:gd name="T6" fmla="*/ 15 w 28"/>
                <a:gd name="T7" fmla="*/ 2 h 23"/>
                <a:gd name="T8" fmla="*/ 7 w 28"/>
                <a:gd name="T9" fmla="*/ 0 h 23"/>
                <a:gd name="T10" fmla="*/ 2 w 28"/>
                <a:gd name="T11" fmla="*/ 0 h 23"/>
                <a:gd name="T12" fmla="*/ 2 w 28"/>
                <a:gd name="T13" fmla="*/ 4 h 23"/>
                <a:gd name="T14" fmla="*/ 4 w 28"/>
                <a:gd name="T15" fmla="*/ 11 h 23"/>
                <a:gd name="T16" fmla="*/ 9 w 28"/>
                <a:gd name="T17" fmla="*/ 10 h 23"/>
                <a:gd name="T18" fmla="*/ 13 w 28"/>
                <a:gd name="T19" fmla="*/ 13 h 23"/>
                <a:gd name="T20" fmla="*/ 19 w 28"/>
                <a:gd name="T21" fmla="*/ 18 h 23"/>
                <a:gd name="T22" fmla="*/ 23 w 28"/>
                <a:gd name="T23" fmla="*/ 23 h 23"/>
                <a:gd name="T24" fmla="*/ 25 w 28"/>
                <a:gd name="T25" fmla="*/ 23 h 23"/>
                <a:gd name="T26" fmla="*/ 27 w 28"/>
                <a:gd name="T27"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23">
                  <a:moveTo>
                    <a:pt x="27" y="18"/>
                  </a:moveTo>
                  <a:cubicBezTo>
                    <a:pt x="26" y="17"/>
                    <a:pt x="26" y="15"/>
                    <a:pt x="28" y="13"/>
                  </a:cubicBezTo>
                  <a:cubicBezTo>
                    <a:pt x="25" y="9"/>
                    <a:pt x="21" y="5"/>
                    <a:pt x="20" y="2"/>
                  </a:cubicBezTo>
                  <a:cubicBezTo>
                    <a:pt x="18" y="3"/>
                    <a:pt x="16" y="3"/>
                    <a:pt x="15" y="2"/>
                  </a:cubicBezTo>
                  <a:cubicBezTo>
                    <a:pt x="13" y="0"/>
                    <a:pt x="9" y="1"/>
                    <a:pt x="7" y="0"/>
                  </a:cubicBezTo>
                  <a:cubicBezTo>
                    <a:pt x="6" y="0"/>
                    <a:pt x="4" y="0"/>
                    <a:pt x="2" y="0"/>
                  </a:cubicBezTo>
                  <a:cubicBezTo>
                    <a:pt x="3" y="2"/>
                    <a:pt x="3" y="3"/>
                    <a:pt x="2" y="4"/>
                  </a:cubicBezTo>
                  <a:cubicBezTo>
                    <a:pt x="0" y="5"/>
                    <a:pt x="0" y="9"/>
                    <a:pt x="4" y="11"/>
                  </a:cubicBezTo>
                  <a:cubicBezTo>
                    <a:pt x="8" y="12"/>
                    <a:pt x="7" y="10"/>
                    <a:pt x="9" y="10"/>
                  </a:cubicBezTo>
                  <a:cubicBezTo>
                    <a:pt x="11" y="10"/>
                    <a:pt x="11" y="13"/>
                    <a:pt x="13" y="13"/>
                  </a:cubicBezTo>
                  <a:cubicBezTo>
                    <a:pt x="14" y="13"/>
                    <a:pt x="19" y="15"/>
                    <a:pt x="19" y="18"/>
                  </a:cubicBezTo>
                  <a:cubicBezTo>
                    <a:pt x="18" y="21"/>
                    <a:pt x="20" y="23"/>
                    <a:pt x="23" y="23"/>
                  </a:cubicBezTo>
                  <a:cubicBezTo>
                    <a:pt x="24" y="23"/>
                    <a:pt x="25" y="23"/>
                    <a:pt x="25" y="23"/>
                  </a:cubicBezTo>
                  <a:cubicBezTo>
                    <a:pt x="26" y="21"/>
                    <a:pt x="27" y="19"/>
                    <a:pt x="27" y="1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0" name="Freeform 113"/>
            <p:cNvSpPr>
              <a:spLocks/>
            </p:cNvSpPr>
            <p:nvPr/>
          </p:nvSpPr>
          <p:spPr bwMode="auto">
            <a:xfrm>
              <a:off x="3204894" y="3921201"/>
              <a:ext cx="180934" cy="87400"/>
            </a:xfrm>
            <a:custGeom>
              <a:avLst/>
              <a:gdLst>
                <a:gd name="T0" fmla="*/ 44 w 50"/>
                <a:gd name="T1" fmla="*/ 7 h 24"/>
                <a:gd name="T2" fmla="*/ 33 w 50"/>
                <a:gd name="T3" fmla="*/ 1 h 24"/>
                <a:gd name="T4" fmla="*/ 21 w 50"/>
                <a:gd name="T5" fmla="*/ 6 h 24"/>
                <a:gd name="T6" fmla="*/ 7 w 50"/>
                <a:gd name="T7" fmla="*/ 6 h 24"/>
                <a:gd name="T8" fmla="*/ 3 w 50"/>
                <a:gd name="T9" fmla="*/ 2 h 24"/>
                <a:gd name="T10" fmla="*/ 2 w 50"/>
                <a:gd name="T11" fmla="*/ 7 h 24"/>
                <a:gd name="T12" fmla="*/ 0 w 50"/>
                <a:gd name="T13" fmla="*/ 12 h 24"/>
                <a:gd name="T14" fmla="*/ 11 w 50"/>
                <a:gd name="T15" fmla="*/ 17 h 24"/>
                <a:gd name="T16" fmla="*/ 17 w 50"/>
                <a:gd name="T17" fmla="*/ 21 h 24"/>
                <a:gd name="T18" fmla="*/ 24 w 50"/>
                <a:gd name="T19" fmla="*/ 19 h 24"/>
                <a:gd name="T20" fmla="*/ 22 w 50"/>
                <a:gd name="T21" fmla="*/ 14 h 24"/>
                <a:gd name="T22" fmla="*/ 26 w 50"/>
                <a:gd name="T23" fmla="*/ 10 h 24"/>
                <a:gd name="T24" fmla="*/ 35 w 50"/>
                <a:gd name="T25" fmla="*/ 7 h 24"/>
                <a:gd name="T26" fmla="*/ 38 w 50"/>
                <a:gd name="T27" fmla="*/ 13 h 24"/>
                <a:gd name="T28" fmla="*/ 43 w 50"/>
                <a:gd name="T29" fmla="*/ 22 h 24"/>
                <a:gd name="T30" fmla="*/ 48 w 50"/>
                <a:gd name="T31" fmla="*/ 16 h 24"/>
                <a:gd name="T32" fmla="*/ 50 w 50"/>
                <a:gd name="T33" fmla="*/ 14 h 24"/>
                <a:gd name="T34" fmla="*/ 44 w 50"/>
                <a:gd name="T35"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24">
                  <a:moveTo>
                    <a:pt x="44" y="7"/>
                  </a:moveTo>
                  <a:cubicBezTo>
                    <a:pt x="41" y="3"/>
                    <a:pt x="36" y="3"/>
                    <a:pt x="33" y="1"/>
                  </a:cubicBezTo>
                  <a:cubicBezTo>
                    <a:pt x="29" y="0"/>
                    <a:pt x="25" y="2"/>
                    <a:pt x="21" y="6"/>
                  </a:cubicBezTo>
                  <a:cubicBezTo>
                    <a:pt x="16" y="10"/>
                    <a:pt x="11" y="8"/>
                    <a:pt x="7" y="6"/>
                  </a:cubicBezTo>
                  <a:cubicBezTo>
                    <a:pt x="6" y="5"/>
                    <a:pt x="5" y="4"/>
                    <a:pt x="3" y="2"/>
                  </a:cubicBezTo>
                  <a:cubicBezTo>
                    <a:pt x="1" y="4"/>
                    <a:pt x="1" y="6"/>
                    <a:pt x="2" y="7"/>
                  </a:cubicBezTo>
                  <a:cubicBezTo>
                    <a:pt x="2" y="8"/>
                    <a:pt x="1" y="10"/>
                    <a:pt x="0" y="12"/>
                  </a:cubicBezTo>
                  <a:cubicBezTo>
                    <a:pt x="4" y="12"/>
                    <a:pt x="9" y="14"/>
                    <a:pt x="11" y="17"/>
                  </a:cubicBezTo>
                  <a:cubicBezTo>
                    <a:pt x="14" y="20"/>
                    <a:pt x="16" y="18"/>
                    <a:pt x="17" y="21"/>
                  </a:cubicBezTo>
                  <a:cubicBezTo>
                    <a:pt x="19" y="24"/>
                    <a:pt x="23" y="21"/>
                    <a:pt x="24" y="19"/>
                  </a:cubicBezTo>
                  <a:cubicBezTo>
                    <a:pt x="25" y="17"/>
                    <a:pt x="22" y="16"/>
                    <a:pt x="22" y="14"/>
                  </a:cubicBezTo>
                  <a:cubicBezTo>
                    <a:pt x="21" y="12"/>
                    <a:pt x="25" y="13"/>
                    <a:pt x="26" y="10"/>
                  </a:cubicBezTo>
                  <a:cubicBezTo>
                    <a:pt x="27" y="7"/>
                    <a:pt x="33" y="6"/>
                    <a:pt x="35" y="7"/>
                  </a:cubicBezTo>
                  <a:cubicBezTo>
                    <a:pt x="38" y="8"/>
                    <a:pt x="40" y="10"/>
                    <a:pt x="38" y="13"/>
                  </a:cubicBezTo>
                  <a:cubicBezTo>
                    <a:pt x="36" y="15"/>
                    <a:pt x="40" y="19"/>
                    <a:pt x="43" y="22"/>
                  </a:cubicBezTo>
                  <a:cubicBezTo>
                    <a:pt x="45" y="20"/>
                    <a:pt x="47" y="17"/>
                    <a:pt x="48" y="16"/>
                  </a:cubicBezTo>
                  <a:cubicBezTo>
                    <a:pt x="49" y="16"/>
                    <a:pt x="49" y="15"/>
                    <a:pt x="50" y="14"/>
                  </a:cubicBezTo>
                  <a:cubicBezTo>
                    <a:pt x="48" y="13"/>
                    <a:pt x="46" y="10"/>
                    <a:pt x="44" y="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1" name="Freeform 114"/>
            <p:cNvSpPr>
              <a:spLocks/>
            </p:cNvSpPr>
            <p:nvPr/>
          </p:nvSpPr>
          <p:spPr bwMode="auto">
            <a:xfrm>
              <a:off x="3327561" y="3833801"/>
              <a:ext cx="366468" cy="519802"/>
            </a:xfrm>
            <a:custGeom>
              <a:avLst/>
              <a:gdLst>
                <a:gd name="T0" fmla="*/ 16 w 101"/>
                <a:gd name="T1" fmla="*/ 104 h 143"/>
                <a:gd name="T2" fmla="*/ 22 w 101"/>
                <a:gd name="T3" fmla="*/ 104 h 143"/>
                <a:gd name="T4" fmla="*/ 28 w 101"/>
                <a:gd name="T5" fmla="*/ 109 h 143"/>
                <a:gd name="T6" fmla="*/ 28 w 101"/>
                <a:gd name="T7" fmla="*/ 109 h 143"/>
                <a:gd name="T8" fmla="*/ 36 w 101"/>
                <a:gd name="T9" fmla="*/ 109 h 143"/>
                <a:gd name="T10" fmla="*/ 41 w 101"/>
                <a:gd name="T11" fmla="*/ 116 h 143"/>
                <a:gd name="T12" fmla="*/ 46 w 101"/>
                <a:gd name="T13" fmla="*/ 121 h 143"/>
                <a:gd name="T14" fmla="*/ 49 w 101"/>
                <a:gd name="T15" fmla="*/ 127 h 143"/>
                <a:gd name="T16" fmla="*/ 59 w 101"/>
                <a:gd name="T17" fmla="*/ 128 h 143"/>
                <a:gd name="T18" fmla="*/ 64 w 101"/>
                <a:gd name="T19" fmla="*/ 127 h 143"/>
                <a:gd name="T20" fmla="*/ 69 w 101"/>
                <a:gd name="T21" fmla="*/ 127 h 143"/>
                <a:gd name="T22" fmla="*/ 75 w 101"/>
                <a:gd name="T23" fmla="*/ 132 h 143"/>
                <a:gd name="T24" fmla="*/ 71 w 101"/>
                <a:gd name="T25" fmla="*/ 139 h 143"/>
                <a:gd name="T26" fmla="*/ 76 w 101"/>
                <a:gd name="T27" fmla="*/ 143 h 143"/>
                <a:gd name="T28" fmla="*/ 76 w 101"/>
                <a:gd name="T29" fmla="*/ 143 h 143"/>
                <a:gd name="T30" fmla="*/ 80 w 101"/>
                <a:gd name="T31" fmla="*/ 132 h 143"/>
                <a:gd name="T32" fmla="*/ 81 w 101"/>
                <a:gd name="T33" fmla="*/ 120 h 143"/>
                <a:gd name="T34" fmla="*/ 76 w 101"/>
                <a:gd name="T35" fmla="*/ 106 h 143"/>
                <a:gd name="T36" fmla="*/ 82 w 101"/>
                <a:gd name="T37" fmla="*/ 102 h 143"/>
                <a:gd name="T38" fmla="*/ 80 w 101"/>
                <a:gd name="T39" fmla="*/ 98 h 143"/>
                <a:gd name="T40" fmla="*/ 78 w 101"/>
                <a:gd name="T41" fmla="*/ 94 h 143"/>
                <a:gd name="T42" fmla="*/ 91 w 101"/>
                <a:gd name="T43" fmla="*/ 93 h 143"/>
                <a:gd name="T44" fmla="*/ 100 w 101"/>
                <a:gd name="T45" fmla="*/ 90 h 143"/>
                <a:gd name="T46" fmla="*/ 99 w 101"/>
                <a:gd name="T47" fmla="*/ 85 h 143"/>
                <a:gd name="T48" fmla="*/ 99 w 101"/>
                <a:gd name="T49" fmla="*/ 79 h 143"/>
                <a:gd name="T50" fmla="*/ 96 w 101"/>
                <a:gd name="T51" fmla="*/ 73 h 143"/>
                <a:gd name="T52" fmla="*/ 98 w 101"/>
                <a:gd name="T53" fmla="*/ 57 h 143"/>
                <a:gd name="T54" fmla="*/ 88 w 101"/>
                <a:gd name="T55" fmla="*/ 55 h 143"/>
                <a:gd name="T56" fmla="*/ 76 w 101"/>
                <a:gd name="T57" fmla="*/ 49 h 143"/>
                <a:gd name="T58" fmla="*/ 62 w 101"/>
                <a:gd name="T59" fmla="*/ 48 h 143"/>
                <a:gd name="T60" fmla="*/ 56 w 101"/>
                <a:gd name="T61" fmla="*/ 37 h 143"/>
                <a:gd name="T62" fmla="*/ 52 w 101"/>
                <a:gd name="T63" fmla="*/ 32 h 143"/>
                <a:gd name="T64" fmla="*/ 48 w 101"/>
                <a:gd name="T65" fmla="*/ 30 h 143"/>
                <a:gd name="T66" fmla="*/ 50 w 101"/>
                <a:gd name="T67" fmla="*/ 26 h 143"/>
                <a:gd name="T68" fmla="*/ 51 w 101"/>
                <a:gd name="T69" fmla="*/ 20 h 143"/>
                <a:gd name="T70" fmla="*/ 58 w 101"/>
                <a:gd name="T71" fmla="*/ 10 h 143"/>
                <a:gd name="T72" fmla="*/ 61 w 101"/>
                <a:gd name="T73" fmla="*/ 8 h 143"/>
                <a:gd name="T74" fmla="*/ 63 w 101"/>
                <a:gd name="T75" fmla="*/ 7 h 143"/>
                <a:gd name="T76" fmla="*/ 65 w 101"/>
                <a:gd name="T77" fmla="*/ 2 h 143"/>
                <a:gd name="T78" fmla="*/ 56 w 101"/>
                <a:gd name="T79" fmla="*/ 6 h 143"/>
                <a:gd name="T80" fmla="*/ 48 w 101"/>
                <a:gd name="T81" fmla="*/ 10 h 143"/>
                <a:gd name="T82" fmla="*/ 41 w 101"/>
                <a:gd name="T83" fmla="*/ 13 h 143"/>
                <a:gd name="T84" fmla="*/ 37 w 101"/>
                <a:gd name="T85" fmla="*/ 12 h 143"/>
                <a:gd name="T86" fmla="*/ 29 w 101"/>
                <a:gd name="T87" fmla="*/ 20 h 143"/>
                <a:gd name="T88" fmla="*/ 26 w 101"/>
                <a:gd name="T89" fmla="*/ 28 h 143"/>
                <a:gd name="T90" fmla="*/ 17 w 101"/>
                <a:gd name="T91" fmla="*/ 37 h 143"/>
                <a:gd name="T92" fmla="*/ 16 w 101"/>
                <a:gd name="T93" fmla="*/ 38 h 143"/>
                <a:gd name="T94" fmla="*/ 14 w 101"/>
                <a:gd name="T95" fmla="*/ 40 h 143"/>
                <a:gd name="T96" fmla="*/ 9 w 101"/>
                <a:gd name="T97" fmla="*/ 46 h 143"/>
                <a:gd name="T98" fmla="*/ 11 w 101"/>
                <a:gd name="T99" fmla="*/ 48 h 143"/>
                <a:gd name="T100" fmla="*/ 13 w 101"/>
                <a:gd name="T101" fmla="*/ 55 h 143"/>
                <a:gd name="T102" fmla="*/ 13 w 101"/>
                <a:gd name="T103" fmla="*/ 60 h 143"/>
                <a:gd name="T104" fmla="*/ 15 w 101"/>
                <a:gd name="T105" fmla="*/ 73 h 143"/>
                <a:gd name="T106" fmla="*/ 13 w 101"/>
                <a:gd name="T107" fmla="*/ 80 h 143"/>
                <a:gd name="T108" fmla="*/ 6 w 101"/>
                <a:gd name="T109" fmla="*/ 86 h 143"/>
                <a:gd name="T110" fmla="*/ 2 w 101"/>
                <a:gd name="T111" fmla="*/ 91 h 143"/>
                <a:gd name="T112" fmla="*/ 0 w 101"/>
                <a:gd name="T113" fmla="*/ 95 h 143"/>
                <a:gd name="T114" fmla="*/ 10 w 101"/>
                <a:gd name="T115" fmla="*/ 100 h 143"/>
                <a:gd name="T116" fmla="*/ 16 w 101"/>
                <a:gd name="T117" fmla="*/ 10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43">
                  <a:moveTo>
                    <a:pt x="16" y="104"/>
                  </a:moveTo>
                  <a:cubicBezTo>
                    <a:pt x="18" y="106"/>
                    <a:pt x="21" y="105"/>
                    <a:pt x="22" y="104"/>
                  </a:cubicBezTo>
                  <a:cubicBezTo>
                    <a:pt x="23" y="103"/>
                    <a:pt x="25" y="105"/>
                    <a:pt x="28" y="109"/>
                  </a:cubicBezTo>
                  <a:cubicBezTo>
                    <a:pt x="28" y="109"/>
                    <a:pt x="28" y="109"/>
                    <a:pt x="28" y="109"/>
                  </a:cubicBezTo>
                  <a:cubicBezTo>
                    <a:pt x="31" y="109"/>
                    <a:pt x="34" y="108"/>
                    <a:pt x="36" y="109"/>
                  </a:cubicBezTo>
                  <a:cubicBezTo>
                    <a:pt x="38" y="111"/>
                    <a:pt x="37" y="116"/>
                    <a:pt x="41" y="116"/>
                  </a:cubicBezTo>
                  <a:cubicBezTo>
                    <a:pt x="44" y="116"/>
                    <a:pt x="46" y="120"/>
                    <a:pt x="46" y="121"/>
                  </a:cubicBezTo>
                  <a:cubicBezTo>
                    <a:pt x="46" y="123"/>
                    <a:pt x="49" y="124"/>
                    <a:pt x="49" y="127"/>
                  </a:cubicBezTo>
                  <a:cubicBezTo>
                    <a:pt x="49" y="129"/>
                    <a:pt x="58" y="129"/>
                    <a:pt x="59" y="128"/>
                  </a:cubicBezTo>
                  <a:cubicBezTo>
                    <a:pt x="60" y="127"/>
                    <a:pt x="62" y="126"/>
                    <a:pt x="64" y="127"/>
                  </a:cubicBezTo>
                  <a:cubicBezTo>
                    <a:pt x="65" y="128"/>
                    <a:pt x="68" y="126"/>
                    <a:pt x="69" y="127"/>
                  </a:cubicBezTo>
                  <a:cubicBezTo>
                    <a:pt x="71" y="128"/>
                    <a:pt x="77" y="130"/>
                    <a:pt x="75" y="132"/>
                  </a:cubicBezTo>
                  <a:cubicBezTo>
                    <a:pt x="74" y="134"/>
                    <a:pt x="70" y="137"/>
                    <a:pt x="71" y="139"/>
                  </a:cubicBezTo>
                  <a:cubicBezTo>
                    <a:pt x="72" y="140"/>
                    <a:pt x="75" y="141"/>
                    <a:pt x="76" y="143"/>
                  </a:cubicBezTo>
                  <a:cubicBezTo>
                    <a:pt x="76" y="143"/>
                    <a:pt x="76" y="143"/>
                    <a:pt x="76" y="143"/>
                  </a:cubicBezTo>
                  <a:cubicBezTo>
                    <a:pt x="79" y="142"/>
                    <a:pt x="80" y="134"/>
                    <a:pt x="80" y="132"/>
                  </a:cubicBezTo>
                  <a:cubicBezTo>
                    <a:pt x="80" y="129"/>
                    <a:pt x="81" y="123"/>
                    <a:pt x="81" y="120"/>
                  </a:cubicBezTo>
                  <a:cubicBezTo>
                    <a:pt x="83" y="115"/>
                    <a:pt x="76" y="112"/>
                    <a:pt x="76" y="106"/>
                  </a:cubicBezTo>
                  <a:cubicBezTo>
                    <a:pt x="76" y="101"/>
                    <a:pt x="79" y="104"/>
                    <a:pt x="82" y="102"/>
                  </a:cubicBezTo>
                  <a:cubicBezTo>
                    <a:pt x="85" y="100"/>
                    <a:pt x="82" y="99"/>
                    <a:pt x="80" y="98"/>
                  </a:cubicBezTo>
                  <a:cubicBezTo>
                    <a:pt x="79" y="98"/>
                    <a:pt x="77" y="95"/>
                    <a:pt x="78" y="94"/>
                  </a:cubicBezTo>
                  <a:cubicBezTo>
                    <a:pt x="78" y="92"/>
                    <a:pt x="88" y="93"/>
                    <a:pt x="91" y="93"/>
                  </a:cubicBezTo>
                  <a:cubicBezTo>
                    <a:pt x="94" y="93"/>
                    <a:pt x="100" y="90"/>
                    <a:pt x="100" y="90"/>
                  </a:cubicBezTo>
                  <a:cubicBezTo>
                    <a:pt x="100" y="89"/>
                    <a:pt x="101" y="87"/>
                    <a:pt x="99" y="85"/>
                  </a:cubicBezTo>
                  <a:cubicBezTo>
                    <a:pt x="96" y="84"/>
                    <a:pt x="97" y="81"/>
                    <a:pt x="99" y="79"/>
                  </a:cubicBezTo>
                  <a:cubicBezTo>
                    <a:pt x="101" y="77"/>
                    <a:pt x="98" y="75"/>
                    <a:pt x="96" y="73"/>
                  </a:cubicBezTo>
                  <a:cubicBezTo>
                    <a:pt x="93" y="70"/>
                    <a:pt x="95" y="61"/>
                    <a:pt x="98" y="57"/>
                  </a:cubicBezTo>
                  <a:cubicBezTo>
                    <a:pt x="100" y="53"/>
                    <a:pt x="92" y="54"/>
                    <a:pt x="88" y="55"/>
                  </a:cubicBezTo>
                  <a:cubicBezTo>
                    <a:pt x="83" y="55"/>
                    <a:pt x="79" y="53"/>
                    <a:pt x="76" y="49"/>
                  </a:cubicBezTo>
                  <a:cubicBezTo>
                    <a:pt x="73" y="46"/>
                    <a:pt x="69" y="48"/>
                    <a:pt x="62" y="48"/>
                  </a:cubicBezTo>
                  <a:cubicBezTo>
                    <a:pt x="54" y="48"/>
                    <a:pt x="56" y="40"/>
                    <a:pt x="56" y="37"/>
                  </a:cubicBezTo>
                  <a:cubicBezTo>
                    <a:pt x="56" y="34"/>
                    <a:pt x="52" y="34"/>
                    <a:pt x="52" y="32"/>
                  </a:cubicBezTo>
                  <a:cubicBezTo>
                    <a:pt x="52" y="30"/>
                    <a:pt x="50" y="30"/>
                    <a:pt x="48" y="30"/>
                  </a:cubicBezTo>
                  <a:cubicBezTo>
                    <a:pt x="47" y="30"/>
                    <a:pt x="48" y="27"/>
                    <a:pt x="50" y="26"/>
                  </a:cubicBezTo>
                  <a:cubicBezTo>
                    <a:pt x="51" y="24"/>
                    <a:pt x="51" y="23"/>
                    <a:pt x="51" y="20"/>
                  </a:cubicBezTo>
                  <a:cubicBezTo>
                    <a:pt x="51" y="16"/>
                    <a:pt x="56" y="13"/>
                    <a:pt x="58" y="10"/>
                  </a:cubicBezTo>
                  <a:cubicBezTo>
                    <a:pt x="59" y="9"/>
                    <a:pt x="60" y="9"/>
                    <a:pt x="61" y="8"/>
                  </a:cubicBezTo>
                  <a:cubicBezTo>
                    <a:pt x="61" y="8"/>
                    <a:pt x="62" y="7"/>
                    <a:pt x="63" y="7"/>
                  </a:cubicBezTo>
                  <a:cubicBezTo>
                    <a:pt x="67" y="6"/>
                    <a:pt x="69" y="4"/>
                    <a:pt x="65" y="2"/>
                  </a:cubicBezTo>
                  <a:cubicBezTo>
                    <a:pt x="61" y="0"/>
                    <a:pt x="59" y="6"/>
                    <a:pt x="56" y="6"/>
                  </a:cubicBezTo>
                  <a:cubicBezTo>
                    <a:pt x="52" y="7"/>
                    <a:pt x="51" y="9"/>
                    <a:pt x="48" y="10"/>
                  </a:cubicBezTo>
                  <a:cubicBezTo>
                    <a:pt x="46" y="12"/>
                    <a:pt x="41" y="11"/>
                    <a:pt x="41" y="13"/>
                  </a:cubicBezTo>
                  <a:cubicBezTo>
                    <a:pt x="40" y="15"/>
                    <a:pt x="39" y="13"/>
                    <a:pt x="37" y="12"/>
                  </a:cubicBezTo>
                  <a:cubicBezTo>
                    <a:pt x="34" y="12"/>
                    <a:pt x="29" y="17"/>
                    <a:pt x="29" y="20"/>
                  </a:cubicBezTo>
                  <a:cubicBezTo>
                    <a:pt x="29" y="22"/>
                    <a:pt x="30" y="25"/>
                    <a:pt x="26" y="28"/>
                  </a:cubicBezTo>
                  <a:cubicBezTo>
                    <a:pt x="22" y="30"/>
                    <a:pt x="19" y="35"/>
                    <a:pt x="17" y="37"/>
                  </a:cubicBezTo>
                  <a:cubicBezTo>
                    <a:pt x="17" y="38"/>
                    <a:pt x="16" y="38"/>
                    <a:pt x="16" y="38"/>
                  </a:cubicBezTo>
                  <a:cubicBezTo>
                    <a:pt x="15" y="39"/>
                    <a:pt x="15" y="40"/>
                    <a:pt x="14" y="40"/>
                  </a:cubicBezTo>
                  <a:cubicBezTo>
                    <a:pt x="13" y="41"/>
                    <a:pt x="11" y="44"/>
                    <a:pt x="9" y="46"/>
                  </a:cubicBezTo>
                  <a:cubicBezTo>
                    <a:pt x="10" y="47"/>
                    <a:pt x="11" y="48"/>
                    <a:pt x="11" y="48"/>
                  </a:cubicBezTo>
                  <a:cubicBezTo>
                    <a:pt x="14" y="51"/>
                    <a:pt x="12" y="53"/>
                    <a:pt x="13" y="55"/>
                  </a:cubicBezTo>
                  <a:cubicBezTo>
                    <a:pt x="14" y="56"/>
                    <a:pt x="15" y="59"/>
                    <a:pt x="13" y="60"/>
                  </a:cubicBezTo>
                  <a:cubicBezTo>
                    <a:pt x="12" y="61"/>
                    <a:pt x="13" y="71"/>
                    <a:pt x="15" y="73"/>
                  </a:cubicBezTo>
                  <a:cubicBezTo>
                    <a:pt x="16" y="75"/>
                    <a:pt x="15" y="76"/>
                    <a:pt x="13" y="80"/>
                  </a:cubicBezTo>
                  <a:cubicBezTo>
                    <a:pt x="11" y="84"/>
                    <a:pt x="9" y="85"/>
                    <a:pt x="6" y="86"/>
                  </a:cubicBezTo>
                  <a:cubicBezTo>
                    <a:pt x="2" y="86"/>
                    <a:pt x="3" y="91"/>
                    <a:pt x="2" y="91"/>
                  </a:cubicBezTo>
                  <a:cubicBezTo>
                    <a:pt x="1" y="91"/>
                    <a:pt x="0" y="93"/>
                    <a:pt x="0" y="95"/>
                  </a:cubicBezTo>
                  <a:cubicBezTo>
                    <a:pt x="3" y="97"/>
                    <a:pt x="9" y="100"/>
                    <a:pt x="10" y="100"/>
                  </a:cubicBezTo>
                  <a:cubicBezTo>
                    <a:pt x="12" y="100"/>
                    <a:pt x="13" y="103"/>
                    <a:pt x="16" y="10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2" name="Freeform 115"/>
            <p:cNvSpPr>
              <a:spLocks/>
            </p:cNvSpPr>
            <p:nvPr/>
          </p:nvSpPr>
          <p:spPr bwMode="auto">
            <a:xfrm>
              <a:off x="3614295" y="4523802"/>
              <a:ext cx="377200" cy="424734"/>
            </a:xfrm>
            <a:custGeom>
              <a:avLst/>
              <a:gdLst>
                <a:gd name="T0" fmla="*/ 102 w 104"/>
                <a:gd name="T1" fmla="*/ 70 h 117"/>
                <a:gd name="T2" fmla="*/ 97 w 104"/>
                <a:gd name="T3" fmla="*/ 62 h 117"/>
                <a:gd name="T4" fmla="*/ 90 w 104"/>
                <a:gd name="T5" fmla="*/ 58 h 117"/>
                <a:gd name="T6" fmla="*/ 81 w 104"/>
                <a:gd name="T7" fmla="*/ 53 h 117"/>
                <a:gd name="T8" fmla="*/ 80 w 104"/>
                <a:gd name="T9" fmla="*/ 46 h 117"/>
                <a:gd name="T10" fmla="*/ 79 w 104"/>
                <a:gd name="T11" fmla="*/ 40 h 117"/>
                <a:gd name="T12" fmla="*/ 76 w 104"/>
                <a:gd name="T13" fmla="*/ 34 h 117"/>
                <a:gd name="T14" fmla="*/ 66 w 104"/>
                <a:gd name="T15" fmla="*/ 32 h 117"/>
                <a:gd name="T16" fmla="*/ 59 w 104"/>
                <a:gd name="T17" fmla="*/ 29 h 117"/>
                <a:gd name="T18" fmla="*/ 56 w 104"/>
                <a:gd name="T19" fmla="*/ 26 h 117"/>
                <a:gd name="T20" fmla="*/ 50 w 104"/>
                <a:gd name="T21" fmla="*/ 25 h 117"/>
                <a:gd name="T22" fmla="*/ 40 w 104"/>
                <a:gd name="T23" fmla="*/ 19 h 117"/>
                <a:gd name="T24" fmla="*/ 37 w 104"/>
                <a:gd name="T25" fmla="*/ 2 h 117"/>
                <a:gd name="T26" fmla="*/ 29 w 104"/>
                <a:gd name="T27" fmla="*/ 2 h 117"/>
                <a:gd name="T28" fmla="*/ 19 w 104"/>
                <a:gd name="T29" fmla="*/ 6 h 117"/>
                <a:gd name="T30" fmla="*/ 12 w 104"/>
                <a:gd name="T31" fmla="*/ 10 h 117"/>
                <a:gd name="T32" fmla="*/ 5 w 104"/>
                <a:gd name="T33" fmla="*/ 12 h 117"/>
                <a:gd name="T34" fmla="*/ 2 w 104"/>
                <a:gd name="T35" fmla="*/ 11 h 117"/>
                <a:gd name="T36" fmla="*/ 8 w 104"/>
                <a:gd name="T37" fmla="*/ 23 h 117"/>
                <a:gd name="T38" fmla="*/ 6 w 104"/>
                <a:gd name="T39" fmla="*/ 27 h 117"/>
                <a:gd name="T40" fmla="*/ 6 w 104"/>
                <a:gd name="T41" fmla="*/ 39 h 117"/>
                <a:gd name="T42" fmla="*/ 4 w 104"/>
                <a:gd name="T43" fmla="*/ 46 h 117"/>
                <a:gd name="T44" fmla="*/ 2 w 104"/>
                <a:gd name="T45" fmla="*/ 54 h 117"/>
                <a:gd name="T46" fmla="*/ 6 w 104"/>
                <a:gd name="T47" fmla="*/ 58 h 117"/>
                <a:gd name="T48" fmla="*/ 1 w 104"/>
                <a:gd name="T49" fmla="*/ 64 h 117"/>
                <a:gd name="T50" fmla="*/ 1 w 104"/>
                <a:gd name="T51" fmla="*/ 68 h 117"/>
                <a:gd name="T52" fmla="*/ 4 w 104"/>
                <a:gd name="T53" fmla="*/ 72 h 117"/>
                <a:gd name="T54" fmla="*/ 6 w 104"/>
                <a:gd name="T55" fmla="*/ 81 h 117"/>
                <a:gd name="T56" fmla="*/ 9 w 104"/>
                <a:gd name="T57" fmla="*/ 85 h 117"/>
                <a:gd name="T58" fmla="*/ 8 w 104"/>
                <a:gd name="T59" fmla="*/ 91 h 117"/>
                <a:gd name="T60" fmla="*/ 11 w 104"/>
                <a:gd name="T61" fmla="*/ 98 h 117"/>
                <a:gd name="T62" fmla="*/ 14 w 104"/>
                <a:gd name="T63" fmla="*/ 106 h 117"/>
                <a:gd name="T64" fmla="*/ 16 w 104"/>
                <a:gd name="T65" fmla="*/ 115 h 117"/>
                <a:gd name="T66" fmla="*/ 27 w 104"/>
                <a:gd name="T67" fmla="*/ 109 h 117"/>
                <a:gd name="T68" fmla="*/ 35 w 104"/>
                <a:gd name="T69" fmla="*/ 108 h 117"/>
                <a:gd name="T70" fmla="*/ 44 w 104"/>
                <a:gd name="T71" fmla="*/ 112 h 117"/>
                <a:gd name="T72" fmla="*/ 49 w 104"/>
                <a:gd name="T73" fmla="*/ 107 h 117"/>
                <a:gd name="T74" fmla="*/ 60 w 104"/>
                <a:gd name="T75" fmla="*/ 107 h 117"/>
                <a:gd name="T76" fmla="*/ 63 w 104"/>
                <a:gd name="T77" fmla="*/ 94 h 117"/>
                <a:gd name="T78" fmla="*/ 69 w 104"/>
                <a:gd name="T79" fmla="*/ 86 h 117"/>
                <a:gd name="T80" fmla="*/ 80 w 104"/>
                <a:gd name="T81" fmla="*/ 85 h 117"/>
                <a:gd name="T82" fmla="*/ 89 w 104"/>
                <a:gd name="T83" fmla="*/ 84 h 117"/>
                <a:gd name="T84" fmla="*/ 97 w 104"/>
                <a:gd name="T85" fmla="*/ 87 h 117"/>
                <a:gd name="T86" fmla="*/ 101 w 104"/>
                <a:gd name="T87" fmla="*/ 81 h 117"/>
                <a:gd name="T88" fmla="*/ 102 w 104"/>
                <a:gd name="T89" fmla="*/ 7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4" h="117">
                  <a:moveTo>
                    <a:pt x="102" y="70"/>
                  </a:moveTo>
                  <a:cubicBezTo>
                    <a:pt x="101" y="66"/>
                    <a:pt x="97" y="66"/>
                    <a:pt x="97" y="62"/>
                  </a:cubicBezTo>
                  <a:cubicBezTo>
                    <a:pt x="97" y="58"/>
                    <a:pt x="96" y="57"/>
                    <a:pt x="90" y="58"/>
                  </a:cubicBezTo>
                  <a:cubicBezTo>
                    <a:pt x="85" y="58"/>
                    <a:pt x="81" y="57"/>
                    <a:pt x="81" y="53"/>
                  </a:cubicBezTo>
                  <a:cubicBezTo>
                    <a:pt x="81" y="50"/>
                    <a:pt x="78" y="48"/>
                    <a:pt x="80" y="46"/>
                  </a:cubicBezTo>
                  <a:cubicBezTo>
                    <a:pt x="83" y="45"/>
                    <a:pt x="78" y="43"/>
                    <a:pt x="79" y="40"/>
                  </a:cubicBezTo>
                  <a:cubicBezTo>
                    <a:pt x="79" y="37"/>
                    <a:pt x="77" y="36"/>
                    <a:pt x="76" y="34"/>
                  </a:cubicBezTo>
                  <a:cubicBezTo>
                    <a:pt x="74" y="33"/>
                    <a:pt x="66" y="35"/>
                    <a:pt x="66" y="32"/>
                  </a:cubicBezTo>
                  <a:cubicBezTo>
                    <a:pt x="66" y="29"/>
                    <a:pt x="62" y="29"/>
                    <a:pt x="59" y="29"/>
                  </a:cubicBezTo>
                  <a:cubicBezTo>
                    <a:pt x="57" y="29"/>
                    <a:pt x="59" y="26"/>
                    <a:pt x="56" y="26"/>
                  </a:cubicBezTo>
                  <a:cubicBezTo>
                    <a:pt x="53" y="26"/>
                    <a:pt x="54" y="24"/>
                    <a:pt x="50" y="25"/>
                  </a:cubicBezTo>
                  <a:cubicBezTo>
                    <a:pt x="46" y="25"/>
                    <a:pt x="44" y="23"/>
                    <a:pt x="40" y="19"/>
                  </a:cubicBezTo>
                  <a:cubicBezTo>
                    <a:pt x="36" y="14"/>
                    <a:pt x="37" y="5"/>
                    <a:pt x="37" y="2"/>
                  </a:cubicBezTo>
                  <a:cubicBezTo>
                    <a:pt x="38" y="0"/>
                    <a:pt x="33" y="2"/>
                    <a:pt x="29" y="2"/>
                  </a:cubicBezTo>
                  <a:cubicBezTo>
                    <a:pt x="26" y="2"/>
                    <a:pt x="23" y="4"/>
                    <a:pt x="19" y="6"/>
                  </a:cubicBezTo>
                  <a:cubicBezTo>
                    <a:pt x="16" y="8"/>
                    <a:pt x="14" y="8"/>
                    <a:pt x="12" y="10"/>
                  </a:cubicBezTo>
                  <a:cubicBezTo>
                    <a:pt x="10" y="12"/>
                    <a:pt x="8" y="13"/>
                    <a:pt x="5" y="12"/>
                  </a:cubicBezTo>
                  <a:cubicBezTo>
                    <a:pt x="4" y="11"/>
                    <a:pt x="3" y="11"/>
                    <a:pt x="2" y="11"/>
                  </a:cubicBezTo>
                  <a:cubicBezTo>
                    <a:pt x="4" y="15"/>
                    <a:pt x="7" y="21"/>
                    <a:pt x="8" y="23"/>
                  </a:cubicBezTo>
                  <a:cubicBezTo>
                    <a:pt x="9" y="26"/>
                    <a:pt x="7" y="26"/>
                    <a:pt x="6" y="27"/>
                  </a:cubicBezTo>
                  <a:cubicBezTo>
                    <a:pt x="5" y="28"/>
                    <a:pt x="6" y="37"/>
                    <a:pt x="6" y="39"/>
                  </a:cubicBezTo>
                  <a:cubicBezTo>
                    <a:pt x="7" y="41"/>
                    <a:pt x="3" y="45"/>
                    <a:pt x="4" y="46"/>
                  </a:cubicBezTo>
                  <a:cubicBezTo>
                    <a:pt x="6" y="48"/>
                    <a:pt x="2" y="51"/>
                    <a:pt x="2" y="54"/>
                  </a:cubicBezTo>
                  <a:cubicBezTo>
                    <a:pt x="2" y="56"/>
                    <a:pt x="6" y="56"/>
                    <a:pt x="6" y="58"/>
                  </a:cubicBezTo>
                  <a:cubicBezTo>
                    <a:pt x="6" y="59"/>
                    <a:pt x="3" y="63"/>
                    <a:pt x="1" y="64"/>
                  </a:cubicBezTo>
                  <a:cubicBezTo>
                    <a:pt x="0" y="65"/>
                    <a:pt x="0" y="66"/>
                    <a:pt x="1" y="68"/>
                  </a:cubicBezTo>
                  <a:cubicBezTo>
                    <a:pt x="1" y="68"/>
                    <a:pt x="1" y="70"/>
                    <a:pt x="4" y="72"/>
                  </a:cubicBezTo>
                  <a:cubicBezTo>
                    <a:pt x="7" y="74"/>
                    <a:pt x="3" y="78"/>
                    <a:pt x="6" y="81"/>
                  </a:cubicBezTo>
                  <a:cubicBezTo>
                    <a:pt x="8" y="84"/>
                    <a:pt x="11" y="84"/>
                    <a:pt x="9" y="85"/>
                  </a:cubicBezTo>
                  <a:cubicBezTo>
                    <a:pt x="8" y="87"/>
                    <a:pt x="10" y="90"/>
                    <a:pt x="8" y="91"/>
                  </a:cubicBezTo>
                  <a:cubicBezTo>
                    <a:pt x="6" y="93"/>
                    <a:pt x="8" y="97"/>
                    <a:pt x="11" y="98"/>
                  </a:cubicBezTo>
                  <a:cubicBezTo>
                    <a:pt x="13" y="99"/>
                    <a:pt x="11" y="104"/>
                    <a:pt x="14" y="106"/>
                  </a:cubicBezTo>
                  <a:cubicBezTo>
                    <a:pt x="16" y="108"/>
                    <a:pt x="15" y="114"/>
                    <a:pt x="16" y="115"/>
                  </a:cubicBezTo>
                  <a:cubicBezTo>
                    <a:pt x="16" y="117"/>
                    <a:pt x="23" y="113"/>
                    <a:pt x="27" y="109"/>
                  </a:cubicBezTo>
                  <a:cubicBezTo>
                    <a:pt x="31" y="104"/>
                    <a:pt x="31" y="108"/>
                    <a:pt x="35" y="108"/>
                  </a:cubicBezTo>
                  <a:cubicBezTo>
                    <a:pt x="38" y="109"/>
                    <a:pt x="43" y="109"/>
                    <a:pt x="44" y="112"/>
                  </a:cubicBezTo>
                  <a:cubicBezTo>
                    <a:pt x="46" y="116"/>
                    <a:pt x="48" y="109"/>
                    <a:pt x="49" y="107"/>
                  </a:cubicBezTo>
                  <a:cubicBezTo>
                    <a:pt x="51" y="106"/>
                    <a:pt x="59" y="108"/>
                    <a:pt x="60" y="107"/>
                  </a:cubicBezTo>
                  <a:cubicBezTo>
                    <a:pt x="62" y="107"/>
                    <a:pt x="63" y="96"/>
                    <a:pt x="63" y="94"/>
                  </a:cubicBezTo>
                  <a:cubicBezTo>
                    <a:pt x="63" y="93"/>
                    <a:pt x="66" y="88"/>
                    <a:pt x="69" y="86"/>
                  </a:cubicBezTo>
                  <a:cubicBezTo>
                    <a:pt x="72" y="84"/>
                    <a:pt x="77" y="86"/>
                    <a:pt x="80" y="85"/>
                  </a:cubicBezTo>
                  <a:cubicBezTo>
                    <a:pt x="82" y="83"/>
                    <a:pt x="86" y="84"/>
                    <a:pt x="89" y="84"/>
                  </a:cubicBezTo>
                  <a:cubicBezTo>
                    <a:pt x="93" y="84"/>
                    <a:pt x="95" y="87"/>
                    <a:pt x="97" y="87"/>
                  </a:cubicBezTo>
                  <a:cubicBezTo>
                    <a:pt x="99" y="87"/>
                    <a:pt x="102" y="84"/>
                    <a:pt x="101" y="81"/>
                  </a:cubicBezTo>
                  <a:cubicBezTo>
                    <a:pt x="101" y="78"/>
                    <a:pt x="104" y="74"/>
                    <a:pt x="102" y="7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3" name="Freeform 116"/>
            <p:cNvSpPr>
              <a:spLocks/>
            </p:cNvSpPr>
            <p:nvPr/>
          </p:nvSpPr>
          <p:spPr bwMode="auto">
            <a:xfrm>
              <a:off x="3252428" y="4226335"/>
              <a:ext cx="394068" cy="573468"/>
            </a:xfrm>
            <a:custGeom>
              <a:avLst/>
              <a:gdLst>
                <a:gd name="T0" fmla="*/ 100 w 109"/>
                <a:gd name="T1" fmla="*/ 150 h 158"/>
                <a:gd name="T2" fmla="*/ 101 w 109"/>
                <a:gd name="T3" fmla="*/ 150 h 158"/>
                <a:gd name="T4" fmla="*/ 101 w 109"/>
                <a:gd name="T5" fmla="*/ 146 h 158"/>
                <a:gd name="T6" fmla="*/ 106 w 109"/>
                <a:gd name="T7" fmla="*/ 140 h 158"/>
                <a:gd name="T8" fmla="*/ 102 w 109"/>
                <a:gd name="T9" fmla="*/ 136 h 158"/>
                <a:gd name="T10" fmla="*/ 104 w 109"/>
                <a:gd name="T11" fmla="*/ 128 h 158"/>
                <a:gd name="T12" fmla="*/ 106 w 109"/>
                <a:gd name="T13" fmla="*/ 121 h 158"/>
                <a:gd name="T14" fmla="*/ 106 w 109"/>
                <a:gd name="T15" fmla="*/ 109 h 158"/>
                <a:gd name="T16" fmla="*/ 108 w 109"/>
                <a:gd name="T17" fmla="*/ 105 h 158"/>
                <a:gd name="T18" fmla="*/ 102 w 109"/>
                <a:gd name="T19" fmla="*/ 93 h 158"/>
                <a:gd name="T20" fmla="*/ 94 w 109"/>
                <a:gd name="T21" fmla="*/ 94 h 158"/>
                <a:gd name="T22" fmla="*/ 92 w 109"/>
                <a:gd name="T23" fmla="*/ 83 h 158"/>
                <a:gd name="T24" fmla="*/ 88 w 109"/>
                <a:gd name="T25" fmla="*/ 83 h 158"/>
                <a:gd name="T26" fmla="*/ 79 w 109"/>
                <a:gd name="T27" fmla="*/ 85 h 158"/>
                <a:gd name="T28" fmla="*/ 75 w 109"/>
                <a:gd name="T29" fmla="*/ 80 h 158"/>
                <a:gd name="T30" fmla="*/ 71 w 109"/>
                <a:gd name="T31" fmla="*/ 77 h 158"/>
                <a:gd name="T32" fmla="*/ 67 w 109"/>
                <a:gd name="T33" fmla="*/ 69 h 158"/>
                <a:gd name="T34" fmla="*/ 65 w 109"/>
                <a:gd name="T35" fmla="*/ 62 h 158"/>
                <a:gd name="T36" fmla="*/ 66 w 109"/>
                <a:gd name="T37" fmla="*/ 57 h 158"/>
                <a:gd name="T38" fmla="*/ 70 w 109"/>
                <a:gd name="T39" fmla="*/ 52 h 158"/>
                <a:gd name="T40" fmla="*/ 73 w 109"/>
                <a:gd name="T41" fmla="*/ 44 h 158"/>
                <a:gd name="T42" fmla="*/ 80 w 109"/>
                <a:gd name="T43" fmla="*/ 39 h 158"/>
                <a:gd name="T44" fmla="*/ 90 w 109"/>
                <a:gd name="T45" fmla="*/ 35 h 158"/>
                <a:gd name="T46" fmla="*/ 97 w 109"/>
                <a:gd name="T47" fmla="*/ 35 h 158"/>
                <a:gd name="T48" fmla="*/ 92 w 109"/>
                <a:gd name="T49" fmla="*/ 31 h 158"/>
                <a:gd name="T50" fmla="*/ 96 w 109"/>
                <a:gd name="T51" fmla="*/ 24 h 158"/>
                <a:gd name="T52" fmla="*/ 90 w 109"/>
                <a:gd name="T53" fmla="*/ 19 h 158"/>
                <a:gd name="T54" fmla="*/ 85 w 109"/>
                <a:gd name="T55" fmla="*/ 19 h 158"/>
                <a:gd name="T56" fmla="*/ 80 w 109"/>
                <a:gd name="T57" fmla="*/ 20 h 158"/>
                <a:gd name="T58" fmla="*/ 70 w 109"/>
                <a:gd name="T59" fmla="*/ 19 h 158"/>
                <a:gd name="T60" fmla="*/ 67 w 109"/>
                <a:gd name="T61" fmla="*/ 13 h 158"/>
                <a:gd name="T62" fmla="*/ 62 w 109"/>
                <a:gd name="T63" fmla="*/ 8 h 158"/>
                <a:gd name="T64" fmla="*/ 57 w 109"/>
                <a:gd name="T65" fmla="*/ 1 h 158"/>
                <a:gd name="T66" fmla="*/ 49 w 109"/>
                <a:gd name="T67" fmla="*/ 1 h 158"/>
                <a:gd name="T68" fmla="*/ 51 w 109"/>
                <a:gd name="T69" fmla="*/ 7 h 158"/>
                <a:gd name="T70" fmla="*/ 47 w 109"/>
                <a:gd name="T71" fmla="*/ 16 h 158"/>
                <a:gd name="T72" fmla="*/ 30 w 109"/>
                <a:gd name="T73" fmla="*/ 25 h 158"/>
                <a:gd name="T74" fmla="*/ 23 w 109"/>
                <a:gd name="T75" fmla="*/ 38 h 158"/>
                <a:gd name="T76" fmla="*/ 16 w 109"/>
                <a:gd name="T77" fmla="*/ 39 h 158"/>
                <a:gd name="T78" fmla="*/ 10 w 109"/>
                <a:gd name="T79" fmla="*/ 37 h 158"/>
                <a:gd name="T80" fmla="*/ 10 w 109"/>
                <a:gd name="T81" fmla="*/ 33 h 158"/>
                <a:gd name="T82" fmla="*/ 8 w 109"/>
                <a:gd name="T83" fmla="*/ 28 h 158"/>
                <a:gd name="T84" fmla="*/ 1 w 109"/>
                <a:gd name="T85" fmla="*/ 36 h 158"/>
                <a:gd name="T86" fmla="*/ 5 w 109"/>
                <a:gd name="T87" fmla="*/ 47 h 158"/>
                <a:gd name="T88" fmla="*/ 2 w 109"/>
                <a:gd name="T89" fmla="*/ 49 h 158"/>
                <a:gd name="T90" fmla="*/ 11 w 109"/>
                <a:gd name="T91" fmla="*/ 57 h 158"/>
                <a:gd name="T92" fmla="*/ 20 w 109"/>
                <a:gd name="T93" fmla="*/ 68 h 158"/>
                <a:gd name="T94" fmla="*/ 26 w 109"/>
                <a:gd name="T95" fmla="*/ 81 h 158"/>
                <a:gd name="T96" fmla="*/ 39 w 109"/>
                <a:gd name="T97" fmla="*/ 106 h 158"/>
                <a:gd name="T98" fmla="*/ 44 w 109"/>
                <a:gd name="T99" fmla="*/ 117 h 158"/>
                <a:gd name="T100" fmla="*/ 47 w 109"/>
                <a:gd name="T101" fmla="*/ 125 h 158"/>
                <a:gd name="T102" fmla="*/ 60 w 109"/>
                <a:gd name="T103" fmla="*/ 134 h 158"/>
                <a:gd name="T104" fmla="*/ 84 w 109"/>
                <a:gd name="T105" fmla="*/ 149 h 158"/>
                <a:gd name="T106" fmla="*/ 94 w 109"/>
                <a:gd name="T107" fmla="*/ 156 h 158"/>
                <a:gd name="T108" fmla="*/ 95 w 109"/>
                <a:gd name="T109" fmla="*/ 158 h 158"/>
                <a:gd name="T110" fmla="*/ 97 w 109"/>
                <a:gd name="T111" fmla="*/ 157 h 158"/>
                <a:gd name="T112" fmla="*/ 100 w 109"/>
                <a:gd name="T113" fmla="*/ 15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9" h="158">
                  <a:moveTo>
                    <a:pt x="100" y="150"/>
                  </a:moveTo>
                  <a:cubicBezTo>
                    <a:pt x="100" y="150"/>
                    <a:pt x="100" y="150"/>
                    <a:pt x="101" y="150"/>
                  </a:cubicBezTo>
                  <a:cubicBezTo>
                    <a:pt x="100" y="148"/>
                    <a:pt x="100" y="147"/>
                    <a:pt x="101" y="146"/>
                  </a:cubicBezTo>
                  <a:cubicBezTo>
                    <a:pt x="103" y="145"/>
                    <a:pt x="106" y="141"/>
                    <a:pt x="106" y="140"/>
                  </a:cubicBezTo>
                  <a:cubicBezTo>
                    <a:pt x="106" y="138"/>
                    <a:pt x="102" y="138"/>
                    <a:pt x="102" y="136"/>
                  </a:cubicBezTo>
                  <a:cubicBezTo>
                    <a:pt x="102" y="133"/>
                    <a:pt x="106" y="130"/>
                    <a:pt x="104" y="128"/>
                  </a:cubicBezTo>
                  <a:cubicBezTo>
                    <a:pt x="103" y="127"/>
                    <a:pt x="107" y="123"/>
                    <a:pt x="106" y="121"/>
                  </a:cubicBezTo>
                  <a:cubicBezTo>
                    <a:pt x="106" y="119"/>
                    <a:pt x="105" y="110"/>
                    <a:pt x="106" y="109"/>
                  </a:cubicBezTo>
                  <a:cubicBezTo>
                    <a:pt x="107" y="108"/>
                    <a:pt x="109" y="108"/>
                    <a:pt x="108" y="105"/>
                  </a:cubicBezTo>
                  <a:cubicBezTo>
                    <a:pt x="107" y="103"/>
                    <a:pt x="104" y="97"/>
                    <a:pt x="102" y="93"/>
                  </a:cubicBezTo>
                  <a:cubicBezTo>
                    <a:pt x="99" y="93"/>
                    <a:pt x="96" y="93"/>
                    <a:pt x="94" y="94"/>
                  </a:cubicBezTo>
                  <a:cubicBezTo>
                    <a:pt x="91" y="95"/>
                    <a:pt x="92" y="86"/>
                    <a:pt x="92" y="83"/>
                  </a:cubicBezTo>
                  <a:cubicBezTo>
                    <a:pt x="92" y="79"/>
                    <a:pt x="89" y="81"/>
                    <a:pt x="88" y="83"/>
                  </a:cubicBezTo>
                  <a:cubicBezTo>
                    <a:pt x="87" y="86"/>
                    <a:pt x="83" y="85"/>
                    <a:pt x="79" y="85"/>
                  </a:cubicBezTo>
                  <a:cubicBezTo>
                    <a:pt x="75" y="85"/>
                    <a:pt x="77" y="80"/>
                    <a:pt x="75" y="80"/>
                  </a:cubicBezTo>
                  <a:cubicBezTo>
                    <a:pt x="72" y="80"/>
                    <a:pt x="70" y="79"/>
                    <a:pt x="71" y="77"/>
                  </a:cubicBezTo>
                  <a:cubicBezTo>
                    <a:pt x="71" y="74"/>
                    <a:pt x="69" y="72"/>
                    <a:pt x="67" y="69"/>
                  </a:cubicBezTo>
                  <a:cubicBezTo>
                    <a:pt x="65" y="67"/>
                    <a:pt x="63" y="64"/>
                    <a:pt x="65" y="62"/>
                  </a:cubicBezTo>
                  <a:cubicBezTo>
                    <a:pt x="66" y="60"/>
                    <a:pt x="64" y="59"/>
                    <a:pt x="66" y="57"/>
                  </a:cubicBezTo>
                  <a:cubicBezTo>
                    <a:pt x="68" y="54"/>
                    <a:pt x="71" y="55"/>
                    <a:pt x="70" y="52"/>
                  </a:cubicBezTo>
                  <a:cubicBezTo>
                    <a:pt x="69" y="49"/>
                    <a:pt x="72" y="47"/>
                    <a:pt x="73" y="44"/>
                  </a:cubicBezTo>
                  <a:cubicBezTo>
                    <a:pt x="73" y="41"/>
                    <a:pt x="77" y="42"/>
                    <a:pt x="80" y="39"/>
                  </a:cubicBezTo>
                  <a:cubicBezTo>
                    <a:pt x="84" y="36"/>
                    <a:pt x="87" y="38"/>
                    <a:pt x="90" y="35"/>
                  </a:cubicBezTo>
                  <a:cubicBezTo>
                    <a:pt x="93" y="33"/>
                    <a:pt x="95" y="35"/>
                    <a:pt x="97" y="35"/>
                  </a:cubicBezTo>
                  <a:cubicBezTo>
                    <a:pt x="96" y="33"/>
                    <a:pt x="93" y="32"/>
                    <a:pt x="92" y="31"/>
                  </a:cubicBezTo>
                  <a:cubicBezTo>
                    <a:pt x="91" y="29"/>
                    <a:pt x="95" y="26"/>
                    <a:pt x="96" y="24"/>
                  </a:cubicBezTo>
                  <a:cubicBezTo>
                    <a:pt x="98" y="22"/>
                    <a:pt x="92" y="20"/>
                    <a:pt x="90" y="19"/>
                  </a:cubicBezTo>
                  <a:cubicBezTo>
                    <a:pt x="89" y="18"/>
                    <a:pt x="86" y="20"/>
                    <a:pt x="85" y="19"/>
                  </a:cubicBezTo>
                  <a:cubicBezTo>
                    <a:pt x="83" y="18"/>
                    <a:pt x="81" y="19"/>
                    <a:pt x="80" y="20"/>
                  </a:cubicBezTo>
                  <a:cubicBezTo>
                    <a:pt x="79" y="21"/>
                    <a:pt x="70" y="21"/>
                    <a:pt x="70" y="19"/>
                  </a:cubicBezTo>
                  <a:cubicBezTo>
                    <a:pt x="70" y="16"/>
                    <a:pt x="67" y="15"/>
                    <a:pt x="67" y="13"/>
                  </a:cubicBezTo>
                  <a:cubicBezTo>
                    <a:pt x="67" y="12"/>
                    <a:pt x="65" y="8"/>
                    <a:pt x="62" y="8"/>
                  </a:cubicBezTo>
                  <a:cubicBezTo>
                    <a:pt x="58" y="8"/>
                    <a:pt x="59" y="3"/>
                    <a:pt x="57" y="1"/>
                  </a:cubicBezTo>
                  <a:cubicBezTo>
                    <a:pt x="55" y="0"/>
                    <a:pt x="52" y="1"/>
                    <a:pt x="49" y="1"/>
                  </a:cubicBezTo>
                  <a:cubicBezTo>
                    <a:pt x="52" y="5"/>
                    <a:pt x="53" y="6"/>
                    <a:pt x="51" y="7"/>
                  </a:cubicBezTo>
                  <a:cubicBezTo>
                    <a:pt x="49" y="9"/>
                    <a:pt x="51" y="10"/>
                    <a:pt x="47" y="16"/>
                  </a:cubicBezTo>
                  <a:cubicBezTo>
                    <a:pt x="42" y="22"/>
                    <a:pt x="34" y="24"/>
                    <a:pt x="30" y="25"/>
                  </a:cubicBezTo>
                  <a:cubicBezTo>
                    <a:pt x="26" y="26"/>
                    <a:pt x="25" y="33"/>
                    <a:pt x="23" y="38"/>
                  </a:cubicBezTo>
                  <a:cubicBezTo>
                    <a:pt x="20" y="43"/>
                    <a:pt x="19" y="42"/>
                    <a:pt x="16" y="39"/>
                  </a:cubicBezTo>
                  <a:cubicBezTo>
                    <a:pt x="14" y="36"/>
                    <a:pt x="13" y="39"/>
                    <a:pt x="10" y="37"/>
                  </a:cubicBezTo>
                  <a:cubicBezTo>
                    <a:pt x="8" y="35"/>
                    <a:pt x="9" y="35"/>
                    <a:pt x="10" y="33"/>
                  </a:cubicBezTo>
                  <a:cubicBezTo>
                    <a:pt x="11" y="32"/>
                    <a:pt x="10" y="30"/>
                    <a:pt x="8" y="28"/>
                  </a:cubicBezTo>
                  <a:cubicBezTo>
                    <a:pt x="6" y="29"/>
                    <a:pt x="3" y="33"/>
                    <a:pt x="1" y="36"/>
                  </a:cubicBezTo>
                  <a:cubicBezTo>
                    <a:pt x="0" y="39"/>
                    <a:pt x="4" y="45"/>
                    <a:pt x="5" y="47"/>
                  </a:cubicBezTo>
                  <a:cubicBezTo>
                    <a:pt x="5" y="49"/>
                    <a:pt x="2" y="47"/>
                    <a:pt x="2" y="49"/>
                  </a:cubicBezTo>
                  <a:cubicBezTo>
                    <a:pt x="2" y="52"/>
                    <a:pt x="8" y="55"/>
                    <a:pt x="11" y="57"/>
                  </a:cubicBezTo>
                  <a:cubicBezTo>
                    <a:pt x="14" y="59"/>
                    <a:pt x="17" y="65"/>
                    <a:pt x="20" y="68"/>
                  </a:cubicBezTo>
                  <a:cubicBezTo>
                    <a:pt x="22" y="71"/>
                    <a:pt x="23" y="74"/>
                    <a:pt x="26" y="81"/>
                  </a:cubicBezTo>
                  <a:cubicBezTo>
                    <a:pt x="29" y="89"/>
                    <a:pt x="35" y="101"/>
                    <a:pt x="39" y="106"/>
                  </a:cubicBezTo>
                  <a:cubicBezTo>
                    <a:pt x="43" y="111"/>
                    <a:pt x="45" y="115"/>
                    <a:pt x="44" y="117"/>
                  </a:cubicBezTo>
                  <a:cubicBezTo>
                    <a:pt x="43" y="118"/>
                    <a:pt x="44" y="123"/>
                    <a:pt x="47" y="125"/>
                  </a:cubicBezTo>
                  <a:cubicBezTo>
                    <a:pt x="50" y="127"/>
                    <a:pt x="52" y="130"/>
                    <a:pt x="60" y="134"/>
                  </a:cubicBezTo>
                  <a:cubicBezTo>
                    <a:pt x="68" y="138"/>
                    <a:pt x="82" y="145"/>
                    <a:pt x="84" y="149"/>
                  </a:cubicBezTo>
                  <a:cubicBezTo>
                    <a:pt x="86" y="152"/>
                    <a:pt x="93" y="156"/>
                    <a:pt x="94" y="156"/>
                  </a:cubicBezTo>
                  <a:cubicBezTo>
                    <a:pt x="95" y="157"/>
                    <a:pt x="95" y="157"/>
                    <a:pt x="95" y="158"/>
                  </a:cubicBezTo>
                  <a:cubicBezTo>
                    <a:pt x="96" y="157"/>
                    <a:pt x="96" y="157"/>
                    <a:pt x="97" y="157"/>
                  </a:cubicBezTo>
                  <a:cubicBezTo>
                    <a:pt x="99" y="155"/>
                    <a:pt x="99" y="151"/>
                    <a:pt x="100" y="15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4" name="Freeform 117"/>
            <p:cNvSpPr>
              <a:spLocks/>
            </p:cNvSpPr>
            <p:nvPr/>
          </p:nvSpPr>
          <p:spPr bwMode="auto">
            <a:xfrm>
              <a:off x="3497762" y="3849135"/>
              <a:ext cx="424734" cy="355734"/>
            </a:xfrm>
            <a:custGeom>
              <a:avLst/>
              <a:gdLst>
                <a:gd name="T0" fmla="*/ 11 w 117"/>
                <a:gd name="T1" fmla="*/ 6 h 98"/>
                <a:gd name="T2" fmla="*/ 4 w 117"/>
                <a:gd name="T3" fmla="*/ 16 h 98"/>
                <a:gd name="T4" fmla="*/ 3 w 117"/>
                <a:gd name="T5" fmla="*/ 22 h 98"/>
                <a:gd name="T6" fmla="*/ 1 w 117"/>
                <a:gd name="T7" fmla="*/ 26 h 98"/>
                <a:gd name="T8" fmla="*/ 5 w 117"/>
                <a:gd name="T9" fmla="*/ 28 h 98"/>
                <a:gd name="T10" fmla="*/ 9 w 117"/>
                <a:gd name="T11" fmla="*/ 33 h 98"/>
                <a:gd name="T12" fmla="*/ 15 w 117"/>
                <a:gd name="T13" fmla="*/ 44 h 98"/>
                <a:gd name="T14" fmla="*/ 29 w 117"/>
                <a:gd name="T15" fmla="*/ 45 h 98"/>
                <a:gd name="T16" fmla="*/ 41 w 117"/>
                <a:gd name="T17" fmla="*/ 51 h 98"/>
                <a:gd name="T18" fmla="*/ 51 w 117"/>
                <a:gd name="T19" fmla="*/ 53 h 98"/>
                <a:gd name="T20" fmla="*/ 49 w 117"/>
                <a:gd name="T21" fmla="*/ 69 h 98"/>
                <a:gd name="T22" fmla="*/ 52 w 117"/>
                <a:gd name="T23" fmla="*/ 75 h 98"/>
                <a:gd name="T24" fmla="*/ 52 w 117"/>
                <a:gd name="T25" fmla="*/ 81 h 98"/>
                <a:gd name="T26" fmla="*/ 53 w 117"/>
                <a:gd name="T27" fmla="*/ 86 h 98"/>
                <a:gd name="T28" fmla="*/ 52 w 117"/>
                <a:gd name="T29" fmla="*/ 86 h 98"/>
                <a:gd name="T30" fmla="*/ 58 w 117"/>
                <a:gd name="T31" fmla="*/ 95 h 98"/>
                <a:gd name="T32" fmla="*/ 63 w 117"/>
                <a:gd name="T33" fmla="*/ 97 h 98"/>
                <a:gd name="T34" fmla="*/ 68 w 117"/>
                <a:gd name="T35" fmla="*/ 96 h 98"/>
                <a:gd name="T36" fmla="*/ 74 w 117"/>
                <a:gd name="T37" fmla="*/ 93 h 98"/>
                <a:gd name="T38" fmla="*/ 79 w 117"/>
                <a:gd name="T39" fmla="*/ 90 h 98"/>
                <a:gd name="T40" fmla="*/ 84 w 117"/>
                <a:gd name="T41" fmla="*/ 86 h 98"/>
                <a:gd name="T42" fmla="*/ 85 w 117"/>
                <a:gd name="T43" fmla="*/ 82 h 98"/>
                <a:gd name="T44" fmla="*/ 81 w 117"/>
                <a:gd name="T45" fmla="*/ 81 h 98"/>
                <a:gd name="T46" fmla="*/ 79 w 117"/>
                <a:gd name="T47" fmla="*/ 76 h 98"/>
                <a:gd name="T48" fmla="*/ 75 w 117"/>
                <a:gd name="T49" fmla="*/ 70 h 98"/>
                <a:gd name="T50" fmla="*/ 81 w 117"/>
                <a:gd name="T51" fmla="*/ 69 h 98"/>
                <a:gd name="T52" fmla="*/ 88 w 117"/>
                <a:gd name="T53" fmla="*/ 71 h 98"/>
                <a:gd name="T54" fmla="*/ 91 w 117"/>
                <a:gd name="T55" fmla="*/ 71 h 98"/>
                <a:gd name="T56" fmla="*/ 97 w 117"/>
                <a:gd name="T57" fmla="*/ 68 h 98"/>
                <a:gd name="T58" fmla="*/ 108 w 117"/>
                <a:gd name="T59" fmla="*/ 64 h 98"/>
                <a:gd name="T60" fmla="*/ 110 w 117"/>
                <a:gd name="T61" fmla="*/ 61 h 98"/>
                <a:gd name="T62" fmla="*/ 104 w 117"/>
                <a:gd name="T63" fmla="*/ 54 h 98"/>
                <a:gd name="T64" fmla="*/ 105 w 117"/>
                <a:gd name="T65" fmla="*/ 50 h 98"/>
                <a:gd name="T66" fmla="*/ 109 w 117"/>
                <a:gd name="T67" fmla="*/ 46 h 98"/>
                <a:gd name="T68" fmla="*/ 110 w 117"/>
                <a:gd name="T69" fmla="*/ 41 h 98"/>
                <a:gd name="T70" fmla="*/ 113 w 117"/>
                <a:gd name="T71" fmla="*/ 36 h 98"/>
                <a:gd name="T72" fmla="*/ 117 w 117"/>
                <a:gd name="T73" fmla="*/ 32 h 98"/>
                <a:gd name="T74" fmla="*/ 104 w 117"/>
                <a:gd name="T75" fmla="*/ 30 h 98"/>
                <a:gd name="T76" fmla="*/ 107 w 117"/>
                <a:gd name="T77" fmla="*/ 23 h 98"/>
                <a:gd name="T78" fmla="*/ 94 w 117"/>
                <a:gd name="T79" fmla="*/ 19 h 98"/>
                <a:gd name="T80" fmla="*/ 95 w 117"/>
                <a:gd name="T81" fmla="*/ 14 h 98"/>
                <a:gd name="T82" fmla="*/ 88 w 117"/>
                <a:gd name="T83" fmla="*/ 12 h 98"/>
                <a:gd name="T84" fmla="*/ 72 w 117"/>
                <a:gd name="T85" fmla="*/ 18 h 98"/>
                <a:gd name="T86" fmla="*/ 56 w 117"/>
                <a:gd name="T87" fmla="*/ 13 h 98"/>
                <a:gd name="T88" fmla="*/ 45 w 117"/>
                <a:gd name="T89" fmla="*/ 11 h 98"/>
                <a:gd name="T90" fmla="*/ 38 w 117"/>
                <a:gd name="T91" fmla="*/ 5 h 98"/>
                <a:gd name="T92" fmla="*/ 31 w 117"/>
                <a:gd name="T93" fmla="*/ 0 h 98"/>
                <a:gd name="T94" fmla="*/ 29 w 117"/>
                <a:gd name="T95" fmla="*/ 5 h 98"/>
                <a:gd name="T96" fmla="*/ 17 w 117"/>
                <a:gd name="T97" fmla="*/ 12 h 98"/>
                <a:gd name="T98" fmla="*/ 20 w 117"/>
                <a:gd name="T99" fmla="*/ 24 h 98"/>
                <a:gd name="T100" fmla="*/ 11 w 117"/>
                <a:gd name="T101" fmla="*/ 21 h 98"/>
                <a:gd name="T102" fmla="*/ 15 w 117"/>
                <a:gd name="T103" fmla="*/ 10 h 98"/>
                <a:gd name="T104" fmla="*/ 14 w 117"/>
                <a:gd name="T105" fmla="*/ 4 h 98"/>
                <a:gd name="T106" fmla="*/ 11 w 117"/>
                <a:gd name="T107" fmla="*/ 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98">
                  <a:moveTo>
                    <a:pt x="11" y="6"/>
                  </a:moveTo>
                  <a:cubicBezTo>
                    <a:pt x="9" y="9"/>
                    <a:pt x="4" y="12"/>
                    <a:pt x="4" y="16"/>
                  </a:cubicBezTo>
                  <a:cubicBezTo>
                    <a:pt x="4" y="19"/>
                    <a:pt x="4" y="20"/>
                    <a:pt x="3" y="22"/>
                  </a:cubicBezTo>
                  <a:cubicBezTo>
                    <a:pt x="1" y="23"/>
                    <a:pt x="0" y="26"/>
                    <a:pt x="1" y="26"/>
                  </a:cubicBezTo>
                  <a:cubicBezTo>
                    <a:pt x="3" y="26"/>
                    <a:pt x="5" y="26"/>
                    <a:pt x="5" y="28"/>
                  </a:cubicBezTo>
                  <a:cubicBezTo>
                    <a:pt x="5" y="30"/>
                    <a:pt x="9" y="30"/>
                    <a:pt x="9" y="33"/>
                  </a:cubicBezTo>
                  <a:cubicBezTo>
                    <a:pt x="9" y="36"/>
                    <a:pt x="7" y="44"/>
                    <a:pt x="15" y="44"/>
                  </a:cubicBezTo>
                  <a:cubicBezTo>
                    <a:pt x="22" y="44"/>
                    <a:pt x="26" y="42"/>
                    <a:pt x="29" y="45"/>
                  </a:cubicBezTo>
                  <a:cubicBezTo>
                    <a:pt x="32" y="49"/>
                    <a:pt x="36" y="51"/>
                    <a:pt x="41" y="51"/>
                  </a:cubicBezTo>
                  <a:cubicBezTo>
                    <a:pt x="45" y="50"/>
                    <a:pt x="53" y="49"/>
                    <a:pt x="51" y="53"/>
                  </a:cubicBezTo>
                  <a:cubicBezTo>
                    <a:pt x="48" y="57"/>
                    <a:pt x="46" y="66"/>
                    <a:pt x="49" y="69"/>
                  </a:cubicBezTo>
                  <a:cubicBezTo>
                    <a:pt x="51" y="71"/>
                    <a:pt x="54" y="73"/>
                    <a:pt x="52" y="75"/>
                  </a:cubicBezTo>
                  <a:cubicBezTo>
                    <a:pt x="50" y="77"/>
                    <a:pt x="49" y="80"/>
                    <a:pt x="52" y="81"/>
                  </a:cubicBezTo>
                  <a:cubicBezTo>
                    <a:pt x="54" y="83"/>
                    <a:pt x="53" y="85"/>
                    <a:pt x="53" y="86"/>
                  </a:cubicBezTo>
                  <a:cubicBezTo>
                    <a:pt x="53" y="86"/>
                    <a:pt x="53" y="86"/>
                    <a:pt x="52" y="86"/>
                  </a:cubicBezTo>
                  <a:cubicBezTo>
                    <a:pt x="55" y="90"/>
                    <a:pt x="56" y="93"/>
                    <a:pt x="58" y="95"/>
                  </a:cubicBezTo>
                  <a:cubicBezTo>
                    <a:pt x="61" y="97"/>
                    <a:pt x="62" y="98"/>
                    <a:pt x="63" y="97"/>
                  </a:cubicBezTo>
                  <a:cubicBezTo>
                    <a:pt x="65" y="96"/>
                    <a:pt x="66" y="95"/>
                    <a:pt x="68" y="96"/>
                  </a:cubicBezTo>
                  <a:cubicBezTo>
                    <a:pt x="69" y="97"/>
                    <a:pt x="71" y="95"/>
                    <a:pt x="74" y="93"/>
                  </a:cubicBezTo>
                  <a:cubicBezTo>
                    <a:pt x="76" y="91"/>
                    <a:pt x="79" y="93"/>
                    <a:pt x="79" y="90"/>
                  </a:cubicBezTo>
                  <a:cubicBezTo>
                    <a:pt x="80" y="88"/>
                    <a:pt x="81" y="86"/>
                    <a:pt x="84" y="86"/>
                  </a:cubicBezTo>
                  <a:cubicBezTo>
                    <a:pt x="87" y="85"/>
                    <a:pt x="87" y="82"/>
                    <a:pt x="85" y="82"/>
                  </a:cubicBezTo>
                  <a:cubicBezTo>
                    <a:pt x="83" y="82"/>
                    <a:pt x="81" y="85"/>
                    <a:pt x="81" y="81"/>
                  </a:cubicBezTo>
                  <a:cubicBezTo>
                    <a:pt x="81" y="78"/>
                    <a:pt x="79" y="79"/>
                    <a:pt x="79" y="76"/>
                  </a:cubicBezTo>
                  <a:cubicBezTo>
                    <a:pt x="79" y="73"/>
                    <a:pt x="78" y="71"/>
                    <a:pt x="75" y="70"/>
                  </a:cubicBezTo>
                  <a:cubicBezTo>
                    <a:pt x="72" y="68"/>
                    <a:pt x="79" y="67"/>
                    <a:pt x="81" y="69"/>
                  </a:cubicBezTo>
                  <a:cubicBezTo>
                    <a:pt x="82" y="70"/>
                    <a:pt x="88" y="69"/>
                    <a:pt x="88" y="71"/>
                  </a:cubicBezTo>
                  <a:cubicBezTo>
                    <a:pt x="89" y="73"/>
                    <a:pt x="91" y="74"/>
                    <a:pt x="91" y="71"/>
                  </a:cubicBezTo>
                  <a:cubicBezTo>
                    <a:pt x="91" y="69"/>
                    <a:pt x="95" y="68"/>
                    <a:pt x="97" y="68"/>
                  </a:cubicBezTo>
                  <a:cubicBezTo>
                    <a:pt x="100" y="69"/>
                    <a:pt x="105" y="65"/>
                    <a:pt x="108" y="64"/>
                  </a:cubicBezTo>
                  <a:cubicBezTo>
                    <a:pt x="109" y="64"/>
                    <a:pt x="109" y="62"/>
                    <a:pt x="110" y="61"/>
                  </a:cubicBezTo>
                  <a:cubicBezTo>
                    <a:pt x="108" y="59"/>
                    <a:pt x="106" y="55"/>
                    <a:pt x="104" y="54"/>
                  </a:cubicBezTo>
                  <a:cubicBezTo>
                    <a:pt x="103" y="53"/>
                    <a:pt x="106" y="52"/>
                    <a:pt x="105" y="50"/>
                  </a:cubicBezTo>
                  <a:cubicBezTo>
                    <a:pt x="105" y="48"/>
                    <a:pt x="105" y="46"/>
                    <a:pt x="109" y="46"/>
                  </a:cubicBezTo>
                  <a:cubicBezTo>
                    <a:pt x="113" y="46"/>
                    <a:pt x="113" y="42"/>
                    <a:pt x="110" y="41"/>
                  </a:cubicBezTo>
                  <a:cubicBezTo>
                    <a:pt x="108" y="40"/>
                    <a:pt x="111" y="37"/>
                    <a:pt x="113" y="36"/>
                  </a:cubicBezTo>
                  <a:cubicBezTo>
                    <a:pt x="114" y="35"/>
                    <a:pt x="115" y="34"/>
                    <a:pt x="117" y="32"/>
                  </a:cubicBezTo>
                  <a:cubicBezTo>
                    <a:pt x="112" y="30"/>
                    <a:pt x="107" y="30"/>
                    <a:pt x="104" y="30"/>
                  </a:cubicBezTo>
                  <a:cubicBezTo>
                    <a:pt x="101" y="30"/>
                    <a:pt x="106" y="27"/>
                    <a:pt x="107" y="23"/>
                  </a:cubicBezTo>
                  <a:cubicBezTo>
                    <a:pt x="107" y="20"/>
                    <a:pt x="98" y="19"/>
                    <a:pt x="94" y="19"/>
                  </a:cubicBezTo>
                  <a:cubicBezTo>
                    <a:pt x="90" y="18"/>
                    <a:pt x="91" y="14"/>
                    <a:pt x="95" y="14"/>
                  </a:cubicBezTo>
                  <a:cubicBezTo>
                    <a:pt x="99" y="14"/>
                    <a:pt x="93" y="11"/>
                    <a:pt x="88" y="12"/>
                  </a:cubicBezTo>
                  <a:cubicBezTo>
                    <a:pt x="83" y="13"/>
                    <a:pt x="76" y="16"/>
                    <a:pt x="72" y="18"/>
                  </a:cubicBezTo>
                  <a:cubicBezTo>
                    <a:pt x="68" y="20"/>
                    <a:pt x="61" y="11"/>
                    <a:pt x="56" y="13"/>
                  </a:cubicBezTo>
                  <a:cubicBezTo>
                    <a:pt x="51" y="15"/>
                    <a:pt x="45" y="15"/>
                    <a:pt x="45" y="11"/>
                  </a:cubicBezTo>
                  <a:cubicBezTo>
                    <a:pt x="45" y="7"/>
                    <a:pt x="43" y="4"/>
                    <a:pt x="38" y="5"/>
                  </a:cubicBezTo>
                  <a:cubicBezTo>
                    <a:pt x="34" y="5"/>
                    <a:pt x="35" y="0"/>
                    <a:pt x="31" y="0"/>
                  </a:cubicBezTo>
                  <a:cubicBezTo>
                    <a:pt x="28" y="0"/>
                    <a:pt x="31" y="4"/>
                    <a:pt x="29" y="5"/>
                  </a:cubicBezTo>
                  <a:cubicBezTo>
                    <a:pt x="26" y="7"/>
                    <a:pt x="18" y="9"/>
                    <a:pt x="17" y="12"/>
                  </a:cubicBezTo>
                  <a:cubicBezTo>
                    <a:pt x="17" y="15"/>
                    <a:pt x="22" y="21"/>
                    <a:pt x="20" y="24"/>
                  </a:cubicBezTo>
                  <a:cubicBezTo>
                    <a:pt x="19" y="28"/>
                    <a:pt x="13" y="25"/>
                    <a:pt x="11" y="21"/>
                  </a:cubicBezTo>
                  <a:cubicBezTo>
                    <a:pt x="10" y="18"/>
                    <a:pt x="16" y="12"/>
                    <a:pt x="15" y="10"/>
                  </a:cubicBezTo>
                  <a:cubicBezTo>
                    <a:pt x="14" y="9"/>
                    <a:pt x="13" y="6"/>
                    <a:pt x="14" y="4"/>
                  </a:cubicBezTo>
                  <a:cubicBezTo>
                    <a:pt x="13" y="5"/>
                    <a:pt x="12" y="5"/>
                    <a:pt x="11" y="6"/>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5" name="Freeform 118"/>
            <p:cNvSpPr>
              <a:spLocks/>
            </p:cNvSpPr>
            <p:nvPr/>
          </p:nvSpPr>
          <p:spPr bwMode="auto">
            <a:xfrm>
              <a:off x="3970029" y="4030068"/>
              <a:ext cx="130334" cy="138000"/>
            </a:xfrm>
            <a:custGeom>
              <a:avLst/>
              <a:gdLst>
                <a:gd name="T0" fmla="*/ 9 w 36"/>
                <a:gd name="T1" fmla="*/ 8 h 38"/>
                <a:gd name="T2" fmla="*/ 5 w 36"/>
                <a:gd name="T3" fmla="*/ 12 h 38"/>
                <a:gd name="T4" fmla="*/ 2 w 36"/>
                <a:gd name="T5" fmla="*/ 19 h 38"/>
                <a:gd name="T6" fmla="*/ 9 w 36"/>
                <a:gd name="T7" fmla="*/ 28 h 38"/>
                <a:gd name="T8" fmla="*/ 14 w 36"/>
                <a:gd name="T9" fmla="*/ 37 h 38"/>
                <a:gd name="T10" fmla="*/ 18 w 36"/>
                <a:gd name="T11" fmla="*/ 38 h 38"/>
                <a:gd name="T12" fmla="*/ 22 w 36"/>
                <a:gd name="T13" fmla="*/ 32 h 38"/>
                <a:gd name="T14" fmla="*/ 31 w 36"/>
                <a:gd name="T15" fmla="*/ 33 h 38"/>
                <a:gd name="T16" fmla="*/ 32 w 36"/>
                <a:gd name="T17" fmla="*/ 34 h 38"/>
                <a:gd name="T18" fmla="*/ 34 w 36"/>
                <a:gd name="T19" fmla="*/ 30 h 38"/>
                <a:gd name="T20" fmla="*/ 33 w 36"/>
                <a:gd name="T21" fmla="*/ 19 h 38"/>
                <a:gd name="T22" fmla="*/ 35 w 36"/>
                <a:gd name="T23" fmla="*/ 9 h 38"/>
                <a:gd name="T24" fmla="*/ 36 w 36"/>
                <a:gd name="T25" fmla="*/ 4 h 38"/>
                <a:gd name="T26" fmla="*/ 28 w 36"/>
                <a:gd name="T27" fmla="*/ 2 h 38"/>
                <a:gd name="T28" fmla="*/ 17 w 36"/>
                <a:gd name="T29" fmla="*/ 2 h 38"/>
                <a:gd name="T30" fmla="*/ 11 w 36"/>
                <a:gd name="T31" fmla="*/ 2 h 38"/>
                <a:gd name="T32" fmla="*/ 10 w 36"/>
                <a:gd name="T33" fmla="*/ 3 h 38"/>
                <a:gd name="T34" fmla="*/ 9 w 36"/>
                <a:gd name="T35"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8">
                  <a:moveTo>
                    <a:pt x="9" y="8"/>
                  </a:moveTo>
                  <a:cubicBezTo>
                    <a:pt x="10" y="10"/>
                    <a:pt x="8" y="12"/>
                    <a:pt x="5" y="12"/>
                  </a:cubicBezTo>
                  <a:cubicBezTo>
                    <a:pt x="3" y="12"/>
                    <a:pt x="3" y="18"/>
                    <a:pt x="2" y="19"/>
                  </a:cubicBezTo>
                  <a:cubicBezTo>
                    <a:pt x="0" y="21"/>
                    <a:pt x="8" y="25"/>
                    <a:pt x="9" y="28"/>
                  </a:cubicBezTo>
                  <a:cubicBezTo>
                    <a:pt x="10" y="30"/>
                    <a:pt x="12" y="34"/>
                    <a:pt x="14" y="37"/>
                  </a:cubicBezTo>
                  <a:cubicBezTo>
                    <a:pt x="15" y="38"/>
                    <a:pt x="17" y="38"/>
                    <a:pt x="18" y="38"/>
                  </a:cubicBezTo>
                  <a:cubicBezTo>
                    <a:pt x="20" y="36"/>
                    <a:pt x="18" y="32"/>
                    <a:pt x="22" y="32"/>
                  </a:cubicBezTo>
                  <a:cubicBezTo>
                    <a:pt x="25" y="33"/>
                    <a:pt x="30" y="31"/>
                    <a:pt x="31" y="33"/>
                  </a:cubicBezTo>
                  <a:cubicBezTo>
                    <a:pt x="31" y="33"/>
                    <a:pt x="31" y="33"/>
                    <a:pt x="32" y="34"/>
                  </a:cubicBezTo>
                  <a:cubicBezTo>
                    <a:pt x="33" y="32"/>
                    <a:pt x="34" y="30"/>
                    <a:pt x="34" y="30"/>
                  </a:cubicBezTo>
                  <a:cubicBezTo>
                    <a:pt x="35" y="28"/>
                    <a:pt x="35" y="22"/>
                    <a:pt x="33" y="19"/>
                  </a:cubicBezTo>
                  <a:cubicBezTo>
                    <a:pt x="32" y="15"/>
                    <a:pt x="33" y="10"/>
                    <a:pt x="35" y="9"/>
                  </a:cubicBezTo>
                  <a:cubicBezTo>
                    <a:pt x="35" y="8"/>
                    <a:pt x="36" y="7"/>
                    <a:pt x="36" y="4"/>
                  </a:cubicBezTo>
                  <a:cubicBezTo>
                    <a:pt x="33" y="3"/>
                    <a:pt x="31" y="2"/>
                    <a:pt x="28" y="2"/>
                  </a:cubicBezTo>
                  <a:cubicBezTo>
                    <a:pt x="24" y="3"/>
                    <a:pt x="19" y="5"/>
                    <a:pt x="17" y="2"/>
                  </a:cubicBezTo>
                  <a:cubicBezTo>
                    <a:pt x="16" y="0"/>
                    <a:pt x="13" y="0"/>
                    <a:pt x="11" y="2"/>
                  </a:cubicBezTo>
                  <a:cubicBezTo>
                    <a:pt x="11" y="3"/>
                    <a:pt x="10" y="3"/>
                    <a:pt x="10" y="3"/>
                  </a:cubicBezTo>
                  <a:cubicBezTo>
                    <a:pt x="9" y="5"/>
                    <a:pt x="9" y="7"/>
                    <a:pt x="9" y="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6" name="Freeform 119"/>
            <p:cNvSpPr>
              <a:spLocks/>
            </p:cNvSpPr>
            <p:nvPr/>
          </p:nvSpPr>
          <p:spPr bwMode="auto">
            <a:xfrm>
              <a:off x="3871895" y="3965667"/>
              <a:ext cx="148734" cy="220800"/>
            </a:xfrm>
            <a:custGeom>
              <a:avLst/>
              <a:gdLst>
                <a:gd name="T0" fmla="*/ 10 w 41"/>
                <a:gd name="T1" fmla="*/ 4 h 61"/>
                <a:gd name="T2" fmla="*/ 7 w 41"/>
                <a:gd name="T3" fmla="*/ 9 h 61"/>
                <a:gd name="T4" fmla="*/ 6 w 41"/>
                <a:gd name="T5" fmla="*/ 14 h 61"/>
                <a:gd name="T6" fmla="*/ 2 w 41"/>
                <a:gd name="T7" fmla="*/ 18 h 61"/>
                <a:gd name="T8" fmla="*/ 1 w 41"/>
                <a:gd name="T9" fmla="*/ 22 h 61"/>
                <a:gd name="T10" fmla="*/ 7 w 41"/>
                <a:gd name="T11" fmla="*/ 29 h 61"/>
                <a:gd name="T12" fmla="*/ 10 w 41"/>
                <a:gd name="T13" fmla="*/ 27 h 61"/>
                <a:gd name="T14" fmla="*/ 13 w 41"/>
                <a:gd name="T15" fmla="*/ 34 h 61"/>
                <a:gd name="T16" fmla="*/ 14 w 41"/>
                <a:gd name="T17" fmla="*/ 41 h 61"/>
                <a:gd name="T18" fmla="*/ 16 w 41"/>
                <a:gd name="T19" fmla="*/ 56 h 61"/>
                <a:gd name="T20" fmla="*/ 25 w 41"/>
                <a:gd name="T21" fmla="*/ 59 h 61"/>
                <a:gd name="T22" fmla="*/ 31 w 41"/>
                <a:gd name="T23" fmla="*/ 57 h 61"/>
                <a:gd name="T24" fmla="*/ 35 w 41"/>
                <a:gd name="T25" fmla="*/ 55 h 61"/>
                <a:gd name="T26" fmla="*/ 41 w 41"/>
                <a:gd name="T27" fmla="*/ 55 h 61"/>
                <a:gd name="T28" fmla="*/ 36 w 41"/>
                <a:gd name="T29" fmla="*/ 46 h 61"/>
                <a:gd name="T30" fmla="*/ 29 w 41"/>
                <a:gd name="T31" fmla="*/ 37 h 61"/>
                <a:gd name="T32" fmla="*/ 32 w 41"/>
                <a:gd name="T33" fmla="*/ 30 h 61"/>
                <a:gd name="T34" fmla="*/ 36 w 41"/>
                <a:gd name="T35" fmla="*/ 26 h 61"/>
                <a:gd name="T36" fmla="*/ 37 w 41"/>
                <a:gd name="T37" fmla="*/ 21 h 61"/>
                <a:gd name="T38" fmla="*/ 29 w 41"/>
                <a:gd name="T39" fmla="*/ 14 h 61"/>
                <a:gd name="T40" fmla="*/ 25 w 41"/>
                <a:gd name="T41" fmla="*/ 9 h 61"/>
                <a:gd name="T42" fmla="*/ 17 w 41"/>
                <a:gd name="T43" fmla="*/ 1 h 61"/>
                <a:gd name="T44" fmla="*/ 14 w 41"/>
                <a:gd name="T45" fmla="*/ 0 h 61"/>
                <a:gd name="T46" fmla="*/ 10 w 41"/>
                <a:gd name="T47" fmla="*/ 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 h="61">
                  <a:moveTo>
                    <a:pt x="10" y="4"/>
                  </a:moveTo>
                  <a:cubicBezTo>
                    <a:pt x="8" y="5"/>
                    <a:pt x="5" y="8"/>
                    <a:pt x="7" y="9"/>
                  </a:cubicBezTo>
                  <a:cubicBezTo>
                    <a:pt x="10" y="10"/>
                    <a:pt x="10" y="14"/>
                    <a:pt x="6" y="14"/>
                  </a:cubicBezTo>
                  <a:cubicBezTo>
                    <a:pt x="2" y="14"/>
                    <a:pt x="2" y="16"/>
                    <a:pt x="2" y="18"/>
                  </a:cubicBezTo>
                  <a:cubicBezTo>
                    <a:pt x="3" y="20"/>
                    <a:pt x="0" y="21"/>
                    <a:pt x="1" y="22"/>
                  </a:cubicBezTo>
                  <a:cubicBezTo>
                    <a:pt x="3" y="23"/>
                    <a:pt x="5" y="27"/>
                    <a:pt x="7" y="29"/>
                  </a:cubicBezTo>
                  <a:cubicBezTo>
                    <a:pt x="7" y="28"/>
                    <a:pt x="8" y="27"/>
                    <a:pt x="10" y="27"/>
                  </a:cubicBezTo>
                  <a:cubicBezTo>
                    <a:pt x="13" y="28"/>
                    <a:pt x="11" y="33"/>
                    <a:pt x="13" y="34"/>
                  </a:cubicBezTo>
                  <a:cubicBezTo>
                    <a:pt x="16" y="36"/>
                    <a:pt x="16" y="40"/>
                    <a:pt x="14" y="41"/>
                  </a:cubicBezTo>
                  <a:cubicBezTo>
                    <a:pt x="12" y="43"/>
                    <a:pt x="11" y="51"/>
                    <a:pt x="16" y="56"/>
                  </a:cubicBezTo>
                  <a:cubicBezTo>
                    <a:pt x="21" y="61"/>
                    <a:pt x="24" y="61"/>
                    <a:pt x="25" y="59"/>
                  </a:cubicBezTo>
                  <a:cubicBezTo>
                    <a:pt x="26" y="58"/>
                    <a:pt x="30" y="59"/>
                    <a:pt x="31" y="57"/>
                  </a:cubicBezTo>
                  <a:cubicBezTo>
                    <a:pt x="32" y="55"/>
                    <a:pt x="33" y="58"/>
                    <a:pt x="35" y="55"/>
                  </a:cubicBezTo>
                  <a:cubicBezTo>
                    <a:pt x="36" y="54"/>
                    <a:pt x="39" y="55"/>
                    <a:pt x="41" y="55"/>
                  </a:cubicBezTo>
                  <a:cubicBezTo>
                    <a:pt x="39" y="52"/>
                    <a:pt x="37" y="48"/>
                    <a:pt x="36" y="46"/>
                  </a:cubicBezTo>
                  <a:cubicBezTo>
                    <a:pt x="35" y="43"/>
                    <a:pt x="27" y="39"/>
                    <a:pt x="29" y="37"/>
                  </a:cubicBezTo>
                  <a:cubicBezTo>
                    <a:pt x="30" y="36"/>
                    <a:pt x="30" y="30"/>
                    <a:pt x="32" y="30"/>
                  </a:cubicBezTo>
                  <a:cubicBezTo>
                    <a:pt x="35" y="30"/>
                    <a:pt x="37" y="28"/>
                    <a:pt x="36" y="26"/>
                  </a:cubicBezTo>
                  <a:cubicBezTo>
                    <a:pt x="36" y="25"/>
                    <a:pt x="36" y="23"/>
                    <a:pt x="37" y="21"/>
                  </a:cubicBezTo>
                  <a:cubicBezTo>
                    <a:pt x="35" y="20"/>
                    <a:pt x="31" y="14"/>
                    <a:pt x="29" y="14"/>
                  </a:cubicBezTo>
                  <a:cubicBezTo>
                    <a:pt x="27" y="14"/>
                    <a:pt x="24" y="12"/>
                    <a:pt x="25" y="9"/>
                  </a:cubicBezTo>
                  <a:cubicBezTo>
                    <a:pt x="26" y="5"/>
                    <a:pt x="20" y="5"/>
                    <a:pt x="17" y="1"/>
                  </a:cubicBezTo>
                  <a:cubicBezTo>
                    <a:pt x="16" y="1"/>
                    <a:pt x="15" y="0"/>
                    <a:pt x="14" y="0"/>
                  </a:cubicBezTo>
                  <a:cubicBezTo>
                    <a:pt x="12" y="2"/>
                    <a:pt x="11" y="3"/>
                    <a:pt x="10" y="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7" name="Freeform 120"/>
            <p:cNvSpPr>
              <a:spLocks/>
            </p:cNvSpPr>
            <p:nvPr/>
          </p:nvSpPr>
          <p:spPr bwMode="auto">
            <a:xfrm>
              <a:off x="4085029" y="4045401"/>
              <a:ext cx="95066" cy="119600"/>
            </a:xfrm>
            <a:custGeom>
              <a:avLst/>
              <a:gdLst>
                <a:gd name="T0" fmla="*/ 1 w 26"/>
                <a:gd name="T1" fmla="*/ 15 h 33"/>
                <a:gd name="T2" fmla="*/ 2 w 26"/>
                <a:gd name="T3" fmla="*/ 26 h 33"/>
                <a:gd name="T4" fmla="*/ 0 w 26"/>
                <a:gd name="T5" fmla="*/ 30 h 33"/>
                <a:gd name="T6" fmla="*/ 7 w 26"/>
                <a:gd name="T7" fmla="*/ 31 h 33"/>
                <a:gd name="T8" fmla="*/ 16 w 26"/>
                <a:gd name="T9" fmla="*/ 27 h 33"/>
                <a:gd name="T10" fmla="*/ 26 w 26"/>
                <a:gd name="T11" fmla="*/ 14 h 33"/>
                <a:gd name="T12" fmla="*/ 26 w 26"/>
                <a:gd name="T13" fmla="*/ 14 h 33"/>
                <a:gd name="T14" fmla="*/ 12 w 26"/>
                <a:gd name="T15" fmla="*/ 3 h 33"/>
                <a:gd name="T16" fmla="*/ 4 w 26"/>
                <a:gd name="T17" fmla="*/ 0 h 33"/>
                <a:gd name="T18" fmla="*/ 3 w 26"/>
                <a:gd name="T19" fmla="*/ 5 h 33"/>
                <a:gd name="T20" fmla="*/ 1 w 26"/>
                <a:gd name="T2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3">
                  <a:moveTo>
                    <a:pt x="1" y="15"/>
                  </a:moveTo>
                  <a:cubicBezTo>
                    <a:pt x="3" y="18"/>
                    <a:pt x="3" y="24"/>
                    <a:pt x="2" y="26"/>
                  </a:cubicBezTo>
                  <a:cubicBezTo>
                    <a:pt x="2" y="26"/>
                    <a:pt x="1" y="28"/>
                    <a:pt x="0" y="30"/>
                  </a:cubicBezTo>
                  <a:cubicBezTo>
                    <a:pt x="1" y="31"/>
                    <a:pt x="3" y="32"/>
                    <a:pt x="7" y="31"/>
                  </a:cubicBezTo>
                  <a:cubicBezTo>
                    <a:pt x="12" y="30"/>
                    <a:pt x="14" y="33"/>
                    <a:pt x="16" y="27"/>
                  </a:cubicBezTo>
                  <a:cubicBezTo>
                    <a:pt x="18" y="23"/>
                    <a:pt x="22" y="17"/>
                    <a:pt x="26" y="14"/>
                  </a:cubicBezTo>
                  <a:cubicBezTo>
                    <a:pt x="26" y="14"/>
                    <a:pt x="26" y="14"/>
                    <a:pt x="26" y="14"/>
                  </a:cubicBezTo>
                  <a:cubicBezTo>
                    <a:pt x="22" y="12"/>
                    <a:pt x="17" y="4"/>
                    <a:pt x="12" y="3"/>
                  </a:cubicBezTo>
                  <a:cubicBezTo>
                    <a:pt x="9" y="2"/>
                    <a:pt x="7" y="1"/>
                    <a:pt x="4" y="0"/>
                  </a:cubicBezTo>
                  <a:cubicBezTo>
                    <a:pt x="4" y="3"/>
                    <a:pt x="3" y="4"/>
                    <a:pt x="3" y="5"/>
                  </a:cubicBezTo>
                  <a:cubicBezTo>
                    <a:pt x="1" y="6"/>
                    <a:pt x="0" y="11"/>
                    <a:pt x="1" y="1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8" name="Freeform 121"/>
            <p:cNvSpPr>
              <a:spLocks/>
            </p:cNvSpPr>
            <p:nvPr/>
          </p:nvSpPr>
          <p:spPr bwMode="auto">
            <a:xfrm>
              <a:off x="3154294" y="3485733"/>
              <a:ext cx="322000" cy="116534"/>
            </a:xfrm>
            <a:custGeom>
              <a:avLst/>
              <a:gdLst>
                <a:gd name="T0" fmla="*/ 72 w 89"/>
                <a:gd name="T1" fmla="*/ 20 h 32"/>
                <a:gd name="T2" fmla="*/ 31 w 89"/>
                <a:gd name="T3" fmla="*/ 4 h 32"/>
                <a:gd name="T4" fmla="*/ 1 w 89"/>
                <a:gd name="T5" fmla="*/ 14 h 32"/>
                <a:gd name="T6" fmla="*/ 16 w 89"/>
                <a:gd name="T7" fmla="*/ 8 h 32"/>
                <a:gd name="T8" fmla="*/ 24 w 89"/>
                <a:gd name="T9" fmla="*/ 11 h 32"/>
                <a:gd name="T10" fmla="*/ 38 w 89"/>
                <a:gd name="T11" fmla="*/ 14 h 32"/>
                <a:gd name="T12" fmla="*/ 56 w 89"/>
                <a:gd name="T13" fmla="*/ 24 h 32"/>
                <a:gd name="T14" fmla="*/ 60 w 89"/>
                <a:gd name="T15" fmla="*/ 30 h 32"/>
                <a:gd name="T16" fmla="*/ 88 w 89"/>
                <a:gd name="T17" fmla="*/ 30 h 32"/>
                <a:gd name="T18" fmla="*/ 72 w 89"/>
                <a:gd name="T19"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2" y="20"/>
                  </a:moveTo>
                  <a:cubicBezTo>
                    <a:pt x="66" y="20"/>
                    <a:pt x="48" y="8"/>
                    <a:pt x="31" y="4"/>
                  </a:cubicBezTo>
                  <a:cubicBezTo>
                    <a:pt x="14" y="0"/>
                    <a:pt x="0" y="12"/>
                    <a:pt x="1" y="14"/>
                  </a:cubicBezTo>
                  <a:cubicBezTo>
                    <a:pt x="4" y="17"/>
                    <a:pt x="12" y="11"/>
                    <a:pt x="16" y="8"/>
                  </a:cubicBezTo>
                  <a:cubicBezTo>
                    <a:pt x="20" y="5"/>
                    <a:pt x="24" y="9"/>
                    <a:pt x="24" y="11"/>
                  </a:cubicBezTo>
                  <a:cubicBezTo>
                    <a:pt x="25" y="13"/>
                    <a:pt x="30" y="14"/>
                    <a:pt x="38" y="14"/>
                  </a:cubicBezTo>
                  <a:cubicBezTo>
                    <a:pt x="47" y="15"/>
                    <a:pt x="48" y="22"/>
                    <a:pt x="56" y="24"/>
                  </a:cubicBezTo>
                  <a:cubicBezTo>
                    <a:pt x="64" y="26"/>
                    <a:pt x="56" y="29"/>
                    <a:pt x="60" y="30"/>
                  </a:cubicBezTo>
                  <a:cubicBezTo>
                    <a:pt x="64" y="32"/>
                    <a:pt x="86" y="31"/>
                    <a:pt x="88" y="30"/>
                  </a:cubicBezTo>
                  <a:cubicBezTo>
                    <a:pt x="89" y="28"/>
                    <a:pt x="78" y="20"/>
                    <a:pt x="72" y="2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39" name="Freeform 122"/>
            <p:cNvSpPr>
              <a:spLocks/>
            </p:cNvSpPr>
            <p:nvPr/>
          </p:nvSpPr>
          <p:spPr bwMode="auto">
            <a:xfrm>
              <a:off x="3338295" y="3642133"/>
              <a:ext cx="76666" cy="32200"/>
            </a:xfrm>
            <a:custGeom>
              <a:avLst/>
              <a:gdLst>
                <a:gd name="T0" fmla="*/ 2 w 21"/>
                <a:gd name="T1" fmla="*/ 3 h 9"/>
                <a:gd name="T2" fmla="*/ 19 w 21"/>
                <a:gd name="T3" fmla="*/ 6 h 9"/>
                <a:gd name="T4" fmla="*/ 2 w 21"/>
                <a:gd name="T5" fmla="*/ 3 h 9"/>
              </a:gdLst>
              <a:ahLst/>
              <a:cxnLst>
                <a:cxn ang="0">
                  <a:pos x="T0" y="T1"/>
                </a:cxn>
                <a:cxn ang="0">
                  <a:pos x="T2" y="T3"/>
                </a:cxn>
                <a:cxn ang="0">
                  <a:pos x="T4" y="T5"/>
                </a:cxn>
              </a:cxnLst>
              <a:rect l="0" t="0" r="r" b="b"/>
              <a:pathLst>
                <a:path w="21" h="9">
                  <a:moveTo>
                    <a:pt x="2" y="3"/>
                  </a:moveTo>
                  <a:cubicBezTo>
                    <a:pt x="3" y="6"/>
                    <a:pt x="18" y="9"/>
                    <a:pt x="19" y="6"/>
                  </a:cubicBezTo>
                  <a:cubicBezTo>
                    <a:pt x="21" y="3"/>
                    <a:pt x="0" y="0"/>
                    <a:pt x="2" y="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0" name="Freeform 123"/>
            <p:cNvSpPr>
              <a:spLocks/>
            </p:cNvSpPr>
            <p:nvPr/>
          </p:nvSpPr>
          <p:spPr bwMode="auto">
            <a:xfrm>
              <a:off x="3683295" y="3639067"/>
              <a:ext cx="65934" cy="35266"/>
            </a:xfrm>
            <a:custGeom>
              <a:avLst/>
              <a:gdLst>
                <a:gd name="T0" fmla="*/ 3 w 18"/>
                <a:gd name="T1" fmla="*/ 5 h 10"/>
                <a:gd name="T2" fmla="*/ 17 w 18"/>
                <a:gd name="T3" fmla="*/ 5 h 10"/>
                <a:gd name="T4" fmla="*/ 3 w 18"/>
                <a:gd name="T5" fmla="*/ 5 h 10"/>
              </a:gdLst>
              <a:ahLst/>
              <a:cxnLst>
                <a:cxn ang="0">
                  <a:pos x="T0" y="T1"/>
                </a:cxn>
                <a:cxn ang="0">
                  <a:pos x="T2" y="T3"/>
                </a:cxn>
                <a:cxn ang="0">
                  <a:pos x="T4" y="T5"/>
                </a:cxn>
              </a:cxnLst>
              <a:rect l="0" t="0" r="r" b="b"/>
              <a:pathLst>
                <a:path w="18" h="10">
                  <a:moveTo>
                    <a:pt x="3" y="5"/>
                  </a:moveTo>
                  <a:cubicBezTo>
                    <a:pt x="6" y="10"/>
                    <a:pt x="16" y="7"/>
                    <a:pt x="17" y="5"/>
                  </a:cubicBezTo>
                  <a:cubicBezTo>
                    <a:pt x="18" y="1"/>
                    <a:pt x="0" y="0"/>
                    <a:pt x="3" y="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1" name="Freeform 124"/>
            <p:cNvSpPr>
              <a:spLocks noEditPoints="1"/>
            </p:cNvSpPr>
            <p:nvPr/>
          </p:nvSpPr>
          <p:spPr bwMode="auto">
            <a:xfrm>
              <a:off x="3523829" y="711928"/>
              <a:ext cx="1867603" cy="1401469"/>
            </a:xfrm>
            <a:custGeom>
              <a:avLst/>
              <a:gdLst>
                <a:gd name="T0" fmla="*/ 452 w 515"/>
                <a:gd name="T1" fmla="*/ 45 h 386"/>
                <a:gd name="T2" fmla="*/ 414 w 515"/>
                <a:gd name="T3" fmla="*/ 62 h 386"/>
                <a:gd name="T4" fmla="*/ 412 w 515"/>
                <a:gd name="T5" fmla="*/ 40 h 386"/>
                <a:gd name="T6" fmla="*/ 369 w 515"/>
                <a:gd name="T7" fmla="*/ 36 h 386"/>
                <a:gd name="T8" fmla="*/ 411 w 515"/>
                <a:gd name="T9" fmla="*/ 29 h 386"/>
                <a:gd name="T10" fmla="*/ 408 w 515"/>
                <a:gd name="T11" fmla="*/ 13 h 386"/>
                <a:gd name="T12" fmla="*/ 348 w 515"/>
                <a:gd name="T13" fmla="*/ 1 h 386"/>
                <a:gd name="T14" fmla="*/ 293 w 515"/>
                <a:gd name="T15" fmla="*/ 8 h 386"/>
                <a:gd name="T16" fmla="*/ 251 w 515"/>
                <a:gd name="T17" fmla="*/ 9 h 386"/>
                <a:gd name="T18" fmla="*/ 217 w 515"/>
                <a:gd name="T19" fmla="*/ 24 h 386"/>
                <a:gd name="T20" fmla="*/ 208 w 515"/>
                <a:gd name="T21" fmla="*/ 29 h 386"/>
                <a:gd name="T22" fmla="*/ 184 w 515"/>
                <a:gd name="T23" fmla="*/ 36 h 386"/>
                <a:gd name="T24" fmla="*/ 161 w 515"/>
                <a:gd name="T25" fmla="*/ 44 h 386"/>
                <a:gd name="T26" fmla="*/ 121 w 515"/>
                <a:gd name="T27" fmla="*/ 36 h 386"/>
                <a:gd name="T28" fmla="*/ 99 w 515"/>
                <a:gd name="T29" fmla="*/ 53 h 386"/>
                <a:gd name="T30" fmla="*/ 65 w 515"/>
                <a:gd name="T31" fmla="*/ 74 h 386"/>
                <a:gd name="T32" fmla="*/ 0 w 515"/>
                <a:gd name="T33" fmla="*/ 107 h 386"/>
                <a:gd name="T34" fmla="*/ 42 w 515"/>
                <a:gd name="T35" fmla="*/ 119 h 386"/>
                <a:gd name="T36" fmla="*/ 12 w 515"/>
                <a:gd name="T37" fmla="*/ 129 h 386"/>
                <a:gd name="T38" fmla="*/ 37 w 515"/>
                <a:gd name="T39" fmla="*/ 146 h 386"/>
                <a:gd name="T40" fmla="*/ 70 w 515"/>
                <a:gd name="T41" fmla="*/ 144 h 386"/>
                <a:gd name="T42" fmla="*/ 121 w 515"/>
                <a:gd name="T43" fmla="*/ 158 h 386"/>
                <a:gd name="T44" fmla="*/ 146 w 515"/>
                <a:gd name="T45" fmla="*/ 192 h 386"/>
                <a:gd name="T46" fmla="*/ 150 w 515"/>
                <a:gd name="T47" fmla="*/ 223 h 386"/>
                <a:gd name="T48" fmla="*/ 182 w 515"/>
                <a:gd name="T49" fmla="*/ 233 h 386"/>
                <a:gd name="T50" fmla="*/ 179 w 515"/>
                <a:gd name="T51" fmla="*/ 246 h 386"/>
                <a:gd name="T52" fmla="*/ 174 w 515"/>
                <a:gd name="T53" fmla="*/ 267 h 386"/>
                <a:gd name="T54" fmla="*/ 169 w 515"/>
                <a:gd name="T55" fmla="*/ 292 h 386"/>
                <a:gd name="T56" fmla="*/ 175 w 515"/>
                <a:gd name="T57" fmla="*/ 326 h 386"/>
                <a:gd name="T58" fmla="*/ 191 w 515"/>
                <a:gd name="T59" fmla="*/ 346 h 386"/>
                <a:gd name="T60" fmla="*/ 214 w 515"/>
                <a:gd name="T61" fmla="*/ 373 h 386"/>
                <a:gd name="T62" fmla="*/ 247 w 515"/>
                <a:gd name="T63" fmla="*/ 385 h 386"/>
                <a:gd name="T64" fmla="*/ 257 w 515"/>
                <a:gd name="T65" fmla="*/ 352 h 386"/>
                <a:gd name="T66" fmla="*/ 271 w 515"/>
                <a:gd name="T67" fmla="*/ 336 h 386"/>
                <a:gd name="T68" fmla="*/ 272 w 515"/>
                <a:gd name="T69" fmla="*/ 320 h 386"/>
                <a:gd name="T70" fmla="*/ 286 w 515"/>
                <a:gd name="T71" fmla="*/ 309 h 386"/>
                <a:gd name="T72" fmla="*/ 299 w 515"/>
                <a:gd name="T73" fmla="*/ 306 h 386"/>
                <a:gd name="T74" fmla="*/ 344 w 515"/>
                <a:gd name="T75" fmla="*/ 277 h 386"/>
                <a:gd name="T76" fmla="*/ 373 w 515"/>
                <a:gd name="T77" fmla="*/ 269 h 386"/>
                <a:gd name="T78" fmla="*/ 430 w 515"/>
                <a:gd name="T79" fmla="*/ 244 h 386"/>
                <a:gd name="T80" fmla="*/ 399 w 515"/>
                <a:gd name="T81" fmla="*/ 237 h 386"/>
                <a:gd name="T82" fmla="*/ 431 w 515"/>
                <a:gd name="T83" fmla="*/ 239 h 386"/>
                <a:gd name="T84" fmla="*/ 424 w 515"/>
                <a:gd name="T85" fmla="*/ 210 h 386"/>
                <a:gd name="T86" fmla="*/ 408 w 515"/>
                <a:gd name="T87" fmla="*/ 195 h 386"/>
                <a:gd name="T88" fmla="*/ 444 w 515"/>
                <a:gd name="T89" fmla="*/ 190 h 386"/>
                <a:gd name="T90" fmla="*/ 454 w 515"/>
                <a:gd name="T91" fmla="*/ 172 h 386"/>
                <a:gd name="T92" fmla="*/ 450 w 515"/>
                <a:gd name="T93" fmla="*/ 145 h 386"/>
                <a:gd name="T94" fmla="*/ 440 w 515"/>
                <a:gd name="T95" fmla="*/ 133 h 386"/>
                <a:gd name="T96" fmla="*/ 444 w 515"/>
                <a:gd name="T97" fmla="*/ 121 h 386"/>
                <a:gd name="T98" fmla="*/ 432 w 515"/>
                <a:gd name="T99" fmla="*/ 116 h 386"/>
                <a:gd name="T100" fmla="*/ 466 w 515"/>
                <a:gd name="T101" fmla="*/ 80 h 386"/>
                <a:gd name="T102" fmla="*/ 457 w 515"/>
                <a:gd name="T103" fmla="*/ 71 h 386"/>
                <a:gd name="T104" fmla="*/ 467 w 515"/>
                <a:gd name="T105" fmla="*/ 61 h 386"/>
                <a:gd name="T106" fmla="*/ 515 w 515"/>
                <a:gd name="T107" fmla="*/ 44 h 386"/>
                <a:gd name="T108" fmla="*/ 170 w 515"/>
                <a:gd name="T109" fmla="*/ 247 h 386"/>
                <a:gd name="T110" fmla="*/ 161 w 515"/>
                <a:gd name="T111" fmla="*/ 256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5" h="386">
                  <a:moveTo>
                    <a:pt x="487" y="36"/>
                  </a:moveTo>
                  <a:cubicBezTo>
                    <a:pt x="477" y="36"/>
                    <a:pt x="470" y="38"/>
                    <a:pt x="469" y="44"/>
                  </a:cubicBezTo>
                  <a:cubicBezTo>
                    <a:pt x="469" y="50"/>
                    <a:pt x="457" y="43"/>
                    <a:pt x="452" y="45"/>
                  </a:cubicBezTo>
                  <a:cubicBezTo>
                    <a:pt x="447" y="47"/>
                    <a:pt x="450" y="40"/>
                    <a:pt x="445" y="42"/>
                  </a:cubicBezTo>
                  <a:cubicBezTo>
                    <a:pt x="440" y="45"/>
                    <a:pt x="434" y="51"/>
                    <a:pt x="428" y="53"/>
                  </a:cubicBezTo>
                  <a:cubicBezTo>
                    <a:pt x="422" y="56"/>
                    <a:pt x="418" y="62"/>
                    <a:pt x="414" y="62"/>
                  </a:cubicBezTo>
                  <a:cubicBezTo>
                    <a:pt x="410" y="63"/>
                    <a:pt x="422" y="51"/>
                    <a:pt x="428" y="45"/>
                  </a:cubicBezTo>
                  <a:cubicBezTo>
                    <a:pt x="434" y="39"/>
                    <a:pt x="431" y="32"/>
                    <a:pt x="423" y="33"/>
                  </a:cubicBezTo>
                  <a:cubicBezTo>
                    <a:pt x="415" y="34"/>
                    <a:pt x="417" y="39"/>
                    <a:pt x="412" y="40"/>
                  </a:cubicBezTo>
                  <a:cubicBezTo>
                    <a:pt x="408" y="41"/>
                    <a:pt x="386" y="51"/>
                    <a:pt x="385" y="48"/>
                  </a:cubicBezTo>
                  <a:cubicBezTo>
                    <a:pt x="384" y="45"/>
                    <a:pt x="403" y="39"/>
                    <a:pt x="403" y="37"/>
                  </a:cubicBezTo>
                  <a:cubicBezTo>
                    <a:pt x="402" y="35"/>
                    <a:pt x="379" y="35"/>
                    <a:pt x="369" y="36"/>
                  </a:cubicBezTo>
                  <a:cubicBezTo>
                    <a:pt x="358" y="38"/>
                    <a:pt x="340" y="44"/>
                    <a:pt x="339" y="41"/>
                  </a:cubicBezTo>
                  <a:cubicBezTo>
                    <a:pt x="339" y="38"/>
                    <a:pt x="361" y="33"/>
                    <a:pt x="372" y="32"/>
                  </a:cubicBezTo>
                  <a:cubicBezTo>
                    <a:pt x="383" y="31"/>
                    <a:pt x="403" y="33"/>
                    <a:pt x="411" y="29"/>
                  </a:cubicBezTo>
                  <a:cubicBezTo>
                    <a:pt x="420" y="26"/>
                    <a:pt x="433" y="26"/>
                    <a:pt x="435" y="23"/>
                  </a:cubicBezTo>
                  <a:cubicBezTo>
                    <a:pt x="437" y="20"/>
                    <a:pt x="425" y="16"/>
                    <a:pt x="419" y="17"/>
                  </a:cubicBezTo>
                  <a:cubicBezTo>
                    <a:pt x="413" y="17"/>
                    <a:pt x="407" y="16"/>
                    <a:pt x="408" y="13"/>
                  </a:cubicBezTo>
                  <a:cubicBezTo>
                    <a:pt x="408" y="10"/>
                    <a:pt x="398" y="9"/>
                    <a:pt x="397" y="7"/>
                  </a:cubicBezTo>
                  <a:cubicBezTo>
                    <a:pt x="396" y="5"/>
                    <a:pt x="378" y="7"/>
                    <a:pt x="374" y="4"/>
                  </a:cubicBezTo>
                  <a:cubicBezTo>
                    <a:pt x="370" y="2"/>
                    <a:pt x="358" y="0"/>
                    <a:pt x="348" y="1"/>
                  </a:cubicBezTo>
                  <a:cubicBezTo>
                    <a:pt x="338" y="2"/>
                    <a:pt x="318" y="2"/>
                    <a:pt x="313" y="2"/>
                  </a:cubicBezTo>
                  <a:cubicBezTo>
                    <a:pt x="308" y="3"/>
                    <a:pt x="305" y="4"/>
                    <a:pt x="301" y="4"/>
                  </a:cubicBezTo>
                  <a:cubicBezTo>
                    <a:pt x="297" y="4"/>
                    <a:pt x="290" y="5"/>
                    <a:pt x="293" y="8"/>
                  </a:cubicBezTo>
                  <a:cubicBezTo>
                    <a:pt x="297" y="13"/>
                    <a:pt x="286" y="15"/>
                    <a:pt x="287" y="11"/>
                  </a:cubicBezTo>
                  <a:cubicBezTo>
                    <a:pt x="288" y="8"/>
                    <a:pt x="277" y="6"/>
                    <a:pt x="274" y="9"/>
                  </a:cubicBezTo>
                  <a:cubicBezTo>
                    <a:pt x="270" y="12"/>
                    <a:pt x="254" y="5"/>
                    <a:pt x="251" y="9"/>
                  </a:cubicBezTo>
                  <a:cubicBezTo>
                    <a:pt x="249" y="12"/>
                    <a:pt x="229" y="11"/>
                    <a:pt x="223" y="12"/>
                  </a:cubicBezTo>
                  <a:cubicBezTo>
                    <a:pt x="217" y="13"/>
                    <a:pt x="232" y="17"/>
                    <a:pt x="232" y="20"/>
                  </a:cubicBezTo>
                  <a:cubicBezTo>
                    <a:pt x="231" y="22"/>
                    <a:pt x="213" y="20"/>
                    <a:pt x="217" y="24"/>
                  </a:cubicBezTo>
                  <a:cubicBezTo>
                    <a:pt x="220" y="29"/>
                    <a:pt x="232" y="32"/>
                    <a:pt x="238" y="38"/>
                  </a:cubicBezTo>
                  <a:cubicBezTo>
                    <a:pt x="244" y="43"/>
                    <a:pt x="234" y="40"/>
                    <a:pt x="227" y="36"/>
                  </a:cubicBezTo>
                  <a:cubicBezTo>
                    <a:pt x="221" y="31"/>
                    <a:pt x="212" y="33"/>
                    <a:pt x="208" y="29"/>
                  </a:cubicBezTo>
                  <a:cubicBezTo>
                    <a:pt x="204" y="24"/>
                    <a:pt x="190" y="21"/>
                    <a:pt x="186" y="24"/>
                  </a:cubicBezTo>
                  <a:cubicBezTo>
                    <a:pt x="181" y="27"/>
                    <a:pt x="196" y="32"/>
                    <a:pt x="196" y="35"/>
                  </a:cubicBezTo>
                  <a:cubicBezTo>
                    <a:pt x="196" y="39"/>
                    <a:pt x="186" y="35"/>
                    <a:pt x="184" y="36"/>
                  </a:cubicBezTo>
                  <a:cubicBezTo>
                    <a:pt x="183" y="37"/>
                    <a:pt x="174" y="27"/>
                    <a:pt x="169" y="27"/>
                  </a:cubicBezTo>
                  <a:cubicBezTo>
                    <a:pt x="164" y="27"/>
                    <a:pt x="168" y="32"/>
                    <a:pt x="168" y="38"/>
                  </a:cubicBezTo>
                  <a:cubicBezTo>
                    <a:pt x="168" y="44"/>
                    <a:pt x="158" y="48"/>
                    <a:pt x="161" y="44"/>
                  </a:cubicBezTo>
                  <a:cubicBezTo>
                    <a:pt x="164" y="40"/>
                    <a:pt x="162" y="29"/>
                    <a:pt x="157" y="27"/>
                  </a:cubicBezTo>
                  <a:cubicBezTo>
                    <a:pt x="151" y="25"/>
                    <a:pt x="138" y="31"/>
                    <a:pt x="131" y="31"/>
                  </a:cubicBezTo>
                  <a:cubicBezTo>
                    <a:pt x="124" y="30"/>
                    <a:pt x="115" y="33"/>
                    <a:pt x="121" y="36"/>
                  </a:cubicBezTo>
                  <a:cubicBezTo>
                    <a:pt x="127" y="40"/>
                    <a:pt x="121" y="42"/>
                    <a:pt x="115" y="38"/>
                  </a:cubicBezTo>
                  <a:cubicBezTo>
                    <a:pt x="110" y="34"/>
                    <a:pt x="93" y="38"/>
                    <a:pt x="96" y="40"/>
                  </a:cubicBezTo>
                  <a:cubicBezTo>
                    <a:pt x="100" y="43"/>
                    <a:pt x="101" y="50"/>
                    <a:pt x="99" y="53"/>
                  </a:cubicBezTo>
                  <a:cubicBezTo>
                    <a:pt x="97" y="56"/>
                    <a:pt x="89" y="50"/>
                    <a:pt x="83" y="50"/>
                  </a:cubicBezTo>
                  <a:cubicBezTo>
                    <a:pt x="76" y="51"/>
                    <a:pt x="43" y="67"/>
                    <a:pt x="45" y="71"/>
                  </a:cubicBezTo>
                  <a:cubicBezTo>
                    <a:pt x="47" y="75"/>
                    <a:pt x="61" y="72"/>
                    <a:pt x="65" y="74"/>
                  </a:cubicBezTo>
                  <a:cubicBezTo>
                    <a:pt x="70" y="77"/>
                    <a:pt x="64" y="86"/>
                    <a:pt x="58" y="90"/>
                  </a:cubicBezTo>
                  <a:cubicBezTo>
                    <a:pt x="53" y="94"/>
                    <a:pt x="32" y="90"/>
                    <a:pt x="32" y="95"/>
                  </a:cubicBezTo>
                  <a:cubicBezTo>
                    <a:pt x="31" y="99"/>
                    <a:pt x="0" y="100"/>
                    <a:pt x="0" y="107"/>
                  </a:cubicBezTo>
                  <a:cubicBezTo>
                    <a:pt x="0" y="110"/>
                    <a:pt x="1" y="112"/>
                    <a:pt x="5" y="113"/>
                  </a:cubicBezTo>
                  <a:cubicBezTo>
                    <a:pt x="9" y="114"/>
                    <a:pt x="15" y="113"/>
                    <a:pt x="19" y="117"/>
                  </a:cubicBezTo>
                  <a:cubicBezTo>
                    <a:pt x="23" y="122"/>
                    <a:pt x="34" y="122"/>
                    <a:pt x="42" y="119"/>
                  </a:cubicBezTo>
                  <a:cubicBezTo>
                    <a:pt x="49" y="116"/>
                    <a:pt x="55" y="119"/>
                    <a:pt x="55" y="124"/>
                  </a:cubicBezTo>
                  <a:cubicBezTo>
                    <a:pt x="55" y="128"/>
                    <a:pt x="37" y="122"/>
                    <a:pt x="32" y="125"/>
                  </a:cubicBezTo>
                  <a:cubicBezTo>
                    <a:pt x="27" y="129"/>
                    <a:pt x="11" y="126"/>
                    <a:pt x="12" y="129"/>
                  </a:cubicBezTo>
                  <a:cubicBezTo>
                    <a:pt x="12" y="133"/>
                    <a:pt x="20" y="132"/>
                    <a:pt x="27" y="133"/>
                  </a:cubicBezTo>
                  <a:cubicBezTo>
                    <a:pt x="33" y="135"/>
                    <a:pt x="27" y="137"/>
                    <a:pt x="27" y="140"/>
                  </a:cubicBezTo>
                  <a:cubicBezTo>
                    <a:pt x="27" y="143"/>
                    <a:pt x="30" y="142"/>
                    <a:pt x="37" y="146"/>
                  </a:cubicBezTo>
                  <a:cubicBezTo>
                    <a:pt x="43" y="149"/>
                    <a:pt x="54" y="151"/>
                    <a:pt x="51" y="147"/>
                  </a:cubicBezTo>
                  <a:cubicBezTo>
                    <a:pt x="47" y="143"/>
                    <a:pt x="57" y="144"/>
                    <a:pt x="59" y="146"/>
                  </a:cubicBezTo>
                  <a:cubicBezTo>
                    <a:pt x="61" y="148"/>
                    <a:pt x="66" y="143"/>
                    <a:pt x="70" y="144"/>
                  </a:cubicBezTo>
                  <a:cubicBezTo>
                    <a:pt x="75" y="145"/>
                    <a:pt x="77" y="140"/>
                    <a:pt x="80" y="142"/>
                  </a:cubicBezTo>
                  <a:cubicBezTo>
                    <a:pt x="84" y="145"/>
                    <a:pt x="102" y="146"/>
                    <a:pt x="108" y="149"/>
                  </a:cubicBezTo>
                  <a:cubicBezTo>
                    <a:pt x="114" y="153"/>
                    <a:pt x="122" y="153"/>
                    <a:pt x="121" y="158"/>
                  </a:cubicBezTo>
                  <a:cubicBezTo>
                    <a:pt x="120" y="163"/>
                    <a:pt x="126" y="166"/>
                    <a:pt x="133" y="169"/>
                  </a:cubicBezTo>
                  <a:cubicBezTo>
                    <a:pt x="139" y="172"/>
                    <a:pt x="141" y="179"/>
                    <a:pt x="140" y="183"/>
                  </a:cubicBezTo>
                  <a:cubicBezTo>
                    <a:pt x="140" y="187"/>
                    <a:pt x="148" y="190"/>
                    <a:pt x="146" y="192"/>
                  </a:cubicBezTo>
                  <a:cubicBezTo>
                    <a:pt x="145" y="194"/>
                    <a:pt x="146" y="197"/>
                    <a:pt x="151" y="201"/>
                  </a:cubicBezTo>
                  <a:cubicBezTo>
                    <a:pt x="155" y="205"/>
                    <a:pt x="144" y="208"/>
                    <a:pt x="146" y="211"/>
                  </a:cubicBezTo>
                  <a:cubicBezTo>
                    <a:pt x="149" y="215"/>
                    <a:pt x="142" y="222"/>
                    <a:pt x="150" y="223"/>
                  </a:cubicBezTo>
                  <a:cubicBezTo>
                    <a:pt x="158" y="224"/>
                    <a:pt x="157" y="217"/>
                    <a:pt x="163" y="217"/>
                  </a:cubicBezTo>
                  <a:cubicBezTo>
                    <a:pt x="169" y="217"/>
                    <a:pt x="163" y="223"/>
                    <a:pt x="166" y="226"/>
                  </a:cubicBezTo>
                  <a:cubicBezTo>
                    <a:pt x="169" y="229"/>
                    <a:pt x="176" y="228"/>
                    <a:pt x="182" y="233"/>
                  </a:cubicBezTo>
                  <a:cubicBezTo>
                    <a:pt x="189" y="239"/>
                    <a:pt x="185" y="241"/>
                    <a:pt x="179" y="237"/>
                  </a:cubicBezTo>
                  <a:cubicBezTo>
                    <a:pt x="173" y="233"/>
                    <a:pt x="156" y="234"/>
                    <a:pt x="156" y="235"/>
                  </a:cubicBezTo>
                  <a:cubicBezTo>
                    <a:pt x="156" y="237"/>
                    <a:pt x="175" y="247"/>
                    <a:pt x="179" y="246"/>
                  </a:cubicBezTo>
                  <a:cubicBezTo>
                    <a:pt x="183" y="244"/>
                    <a:pt x="189" y="252"/>
                    <a:pt x="187" y="254"/>
                  </a:cubicBezTo>
                  <a:cubicBezTo>
                    <a:pt x="184" y="257"/>
                    <a:pt x="185" y="263"/>
                    <a:pt x="185" y="266"/>
                  </a:cubicBezTo>
                  <a:cubicBezTo>
                    <a:pt x="184" y="269"/>
                    <a:pt x="178" y="266"/>
                    <a:pt x="174" y="267"/>
                  </a:cubicBezTo>
                  <a:cubicBezTo>
                    <a:pt x="170" y="267"/>
                    <a:pt x="167" y="268"/>
                    <a:pt x="167" y="273"/>
                  </a:cubicBezTo>
                  <a:cubicBezTo>
                    <a:pt x="167" y="277"/>
                    <a:pt x="161" y="280"/>
                    <a:pt x="160" y="285"/>
                  </a:cubicBezTo>
                  <a:cubicBezTo>
                    <a:pt x="160" y="290"/>
                    <a:pt x="165" y="290"/>
                    <a:pt x="169" y="292"/>
                  </a:cubicBezTo>
                  <a:cubicBezTo>
                    <a:pt x="172" y="294"/>
                    <a:pt x="163" y="296"/>
                    <a:pt x="162" y="300"/>
                  </a:cubicBezTo>
                  <a:cubicBezTo>
                    <a:pt x="162" y="303"/>
                    <a:pt x="171" y="310"/>
                    <a:pt x="174" y="312"/>
                  </a:cubicBezTo>
                  <a:cubicBezTo>
                    <a:pt x="177" y="314"/>
                    <a:pt x="174" y="322"/>
                    <a:pt x="175" y="326"/>
                  </a:cubicBezTo>
                  <a:cubicBezTo>
                    <a:pt x="177" y="331"/>
                    <a:pt x="181" y="325"/>
                    <a:pt x="180" y="331"/>
                  </a:cubicBezTo>
                  <a:cubicBezTo>
                    <a:pt x="180" y="336"/>
                    <a:pt x="184" y="336"/>
                    <a:pt x="185" y="339"/>
                  </a:cubicBezTo>
                  <a:cubicBezTo>
                    <a:pt x="185" y="343"/>
                    <a:pt x="193" y="342"/>
                    <a:pt x="191" y="346"/>
                  </a:cubicBezTo>
                  <a:cubicBezTo>
                    <a:pt x="190" y="351"/>
                    <a:pt x="193" y="354"/>
                    <a:pt x="195" y="357"/>
                  </a:cubicBezTo>
                  <a:cubicBezTo>
                    <a:pt x="197" y="359"/>
                    <a:pt x="203" y="363"/>
                    <a:pt x="204" y="367"/>
                  </a:cubicBezTo>
                  <a:cubicBezTo>
                    <a:pt x="206" y="370"/>
                    <a:pt x="209" y="374"/>
                    <a:pt x="214" y="373"/>
                  </a:cubicBezTo>
                  <a:cubicBezTo>
                    <a:pt x="218" y="372"/>
                    <a:pt x="219" y="376"/>
                    <a:pt x="222" y="375"/>
                  </a:cubicBezTo>
                  <a:cubicBezTo>
                    <a:pt x="226" y="375"/>
                    <a:pt x="231" y="377"/>
                    <a:pt x="232" y="380"/>
                  </a:cubicBezTo>
                  <a:cubicBezTo>
                    <a:pt x="233" y="382"/>
                    <a:pt x="244" y="385"/>
                    <a:pt x="247" y="385"/>
                  </a:cubicBezTo>
                  <a:cubicBezTo>
                    <a:pt x="250" y="386"/>
                    <a:pt x="250" y="380"/>
                    <a:pt x="253" y="379"/>
                  </a:cubicBezTo>
                  <a:cubicBezTo>
                    <a:pt x="256" y="377"/>
                    <a:pt x="255" y="366"/>
                    <a:pt x="257" y="366"/>
                  </a:cubicBezTo>
                  <a:cubicBezTo>
                    <a:pt x="260" y="365"/>
                    <a:pt x="259" y="353"/>
                    <a:pt x="257" y="352"/>
                  </a:cubicBezTo>
                  <a:cubicBezTo>
                    <a:pt x="254" y="351"/>
                    <a:pt x="255" y="347"/>
                    <a:pt x="261" y="348"/>
                  </a:cubicBezTo>
                  <a:cubicBezTo>
                    <a:pt x="266" y="349"/>
                    <a:pt x="264" y="343"/>
                    <a:pt x="267" y="343"/>
                  </a:cubicBezTo>
                  <a:cubicBezTo>
                    <a:pt x="270" y="342"/>
                    <a:pt x="269" y="337"/>
                    <a:pt x="271" y="336"/>
                  </a:cubicBezTo>
                  <a:cubicBezTo>
                    <a:pt x="273" y="336"/>
                    <a:pt x="272" y="332"/>
                    <a:pt x="271" y="330"/>
                  </a:cubicBezTo>
                  <a:cubicBezTo>
                    <a:pt x="269" y="328"/>
                    <a:pt x="271" y="327"/>
                    <a:pt x="274" y="326"/>
                  </a:cubicBezTo>
                  <a:cubicBezTo>
                    <a:pt x="277" y="326"/>
                    <a:pt x="276" y="321"/>
                    <a:pt x="272" y="320"/>
                  </a:cubicBezTo>
                  <a:cubicBezTo>
                    <a:pt x="268" y="318"/>
                    <a:pt x="270" y="314"/>
                    <a:pt x="274" y="317"/>
                  </a:cubicBezTo>
                  <a:cubicBezTo>
                    <a:pt x="278" y="319"/>
                    <a:pt x="281" y="317"/>
                    <a:pt x="278" y="314"/>
                  </a:cubicBezTo>
                  <a:cubicBezTo>
                    <a:pt x="276" y="311"/>
                    <a:pt x="281" y="310"/>
                    <a:pt x="286" y="309"/>
                  </a:cubicBezTo>
                  <a:cubicBezTo>
                    <a:pt x="292" y="309"/>
                    <a:pt x="294" y="306"/>
                    <a:pt x="293" y="302"/>
                  </a:cubicBezTo>
                  <a:cubicBezTo>
                    <a:pt x="292" y="298"/>
                    <a:pt x="299" y="298"/>
                    <a:pt x="298" y="302"/>
                  </a:cubicBezTo>
                  <a:cubicBezTo>
                    <a:pt x="296" y="305"/>
                    <a:pt x="297" y="309"/>
                    <a:pt x="299" y="306"/>
                  </a:cubicBezTo>
                  <a:cubicBezTo>
                    <a:pt x="302" y="304"/>
                    <a:pt x="307" y="306"/>
                    <a:pt x="315" y="303"/>
                  </a:cubicBezTo>
                  <a:cubicBezTo>
                    <a:pt x="323" y="301"/>
                    <a:pt x="332" y="294"/>
                    <a:pt x="334" y="287"/>
                  </a:cubicBezTo>
                  <a:cubicBezTo>
                    <a:pt x="336" y="280"/>
                    <a:pt x="345" y="281"/>
                    <a:pt x="344" y="277"/>
                  </a:cubicBezTo>
                  <a:cubicBezTo>
                    <a:pt x="343" y="272"/>
                    <a:pt x="346" y="270"/>
                    <a:pt x="352" y="273"/>
                  </a:cubicBezTo>
                  <a:cubicBezTo>
                    <a:pt x="358" y="276"/>
                    <a:pt x="353" y="271"/>
                    <a:pt x="360" y="271"/>
                  </a:cubicBezTo>
                  <a:cubicBezTo>
                    <a:pt x="367" y="271"/>
                    <a:pt x="366" y="269"/>
                    <a:pt x="373" y="269"/>
                  </a:cubicBezTo>
                  <a:cubicBezTo>
                    <a:pt x="379" y="268"/>
                    <a:pt x="397" y="265"/>
                    <a:pt x="403" y="260"/>
                  </a:cubicBezTo>
                  <a:cubicBezTo>
                    <a:pt x="409" y="255"/>
                    <a:pt x="422" y="251"/>
                    <a:pt x="427" y="248"/>
                  </a:cubicBezTo>
                  <a:cubicBezTo>
                    <a:pt x="432" y="245"/>
                    <a:pt x="433" y="242"/>
                    <a:pt x="430" y="244"/>
                  </a:cubicBezTo>
                  <a:cubicBezTo>
                    <a:pt x="427" y="245"/>
                    <a:pt x="420" y="246"/>
                    <a:pt x="415" y="244"/>
                  </a:cubicBezTo>
                  <a:cubicBezTo>
                    <a:pt x="410" y="243"/>
                    <a:pt x="402" y="239"/>
                    <a:pt x="396" y="242"/>
                  </a:cubicBezTo>
                  <a:cubicBezTo>
                    <a:pt x="391" y="245"/>
                    <a:pt x="394" y="237"/>
                    <a:pt x="399" y="237"/>
                  </a:cubicBezTo>
                  <a:cubicBezTo>
                    <a:pt x="404" y="236"/>
                    <a:pt x="402" y="234"/>
                    <a:pt x="400" y="229"/>
                  </a:cubicBezTo>
                  <a:cubicBezTo>
                    <a:pt x="399" y="224"/>
                    <a:pt x="408" y="227"/>
                    <a:pt x="412" y="233"/>
                  </a:cubicBezTo>
                  <a:cubicBezTo>
                    <a:pt x="416" y="238"/>
                    <a:pt x="424" y="241"/>
                    <a:pt x="431" y="239"/>
                  </a:cubicBezTo>
                  <a:cubicBezTo>
                    <a:pt x="438" y="237"/>
                    <a:pt x="431" y="231"/>
                    <a:pt x="434" y="228"/>
                  </a:cubicBezTo>
                  <a:cubicBezTo>
                    <a:pt x="437" y="224"/>
                    <a:pt x="413" y="212"/>
                    <a:pt x="412" y="208"/>
                  </a:cubicBezTo>
                  <a:cubicBezTo>
                    <a:pt x="411" y="204"/>
                    <a:pt x="418" y="207"/>
                    <a:pt x="424" y="210"/>
                  </a:cubicBezTo>
                  <a:cubicBezTo>
                    <a:pt x="431" y="213"/>
                    <a:pt x="432" y="205"/>
                    <a:pt x="432" y="201"/>
                  </a:cubicBezTo>
                  <a:cubicBezTo>
                    <a:pt x="432" y="198"/>
                    <a:pt x="418" y="197"/>
                    <a:pt x="412" y="201"/>
                  </a:cubicBezTo>
                  <a:cubicBezTo>
                    <a:pt x="406" y="204"/>
                    <a:pt x="400" y="196"/>
                    <a:pt x="408" y="195"/>
                  </a:cubicBezTo>
                  <a:cubicBezTo>
                    <a:pt x="417" y="194"/>
                    <a:pt x="409" y="191"/>
                    <a:pt x="412" y="188"/>
                  </a:cubicBezTo>
                  <a:cubicBezTo>
                    <a:pt x="414" y="186"/>
                    <a:pt x="425" y="196"/>
                    <a:pt x="430" y="194"/>
                  </a:cubicBezTo>
                  <a:cubicBezTo>
                    <a:pt x="436" y="192"/>
                    <a:pt x="440" y="194"/>
                    <a:pt x="444" y="190"/>
                  </a:cubicBezTo>
                  <a:cubicBezTo>
                    <a:pt x="449" y="187"/>
                    <a:pt x="436" y="183"/>
                    <a:pt x="433" y="180"/>
                  </a:cubicBezTo>
                  <a:cubicBezTo>
                    <a:pt x="431" y="177"/>
                    <a:pt x="447" y="178"/>
                    <a:pt x="452" y="178"/>
                  </a:cubicBezTo>
                  <a:cubicBezTo>
                    <a:pt x="457" y="178"/>
                    <a:pt x="458" y="171"/>
                    <a:pt x="454" y="172"/>
                  </a:cubicBezTo>
                  <a:cubicBezTo>
                    <a:pt x="450" y="174"/>
                    <a:pt x="436" y="167"/>
                    <a:pt x="439" y="163"/>
                  </a:cubicBezTo>
                  <a:cubicBezTo>
                    <a:pt x="442" y="159"/>
                    <a:pt x="447" y="164"/>
                    <a:pt x="454" y="161"/>
                  </a:cubicBezTo>
                  <a:cubicBezTo>
                    <a:pt x="460" y="157"/>
                    <a:pt x="454" y="145"/>
                    <a:pt x="450" y="145"/>
                  </a:cubicBezTo>
                  <a:cubicBezTo>
                    <a:pt x="445" y="145"/>
                    <a:pt x="435" y="144"/>
                    <a:pt x="435" y="141"/>
                  </a:cubicBezTo>
                  <a:cubicBezTo>
                    <a:pt x="435" y="139"/>
                    <a:pt x="426" y="137"/>
                    <a:pt x="429" y="135"/>
                  </a:cubicBezTo>
                  <a:cubicBezTo>
                    <a:pt x="431" y="133"/>
                    <a:pt x="434" y="138"/>
                    <a:pt x="440" y="133"/>
                  </a:cubicBezTo>
                  <a:cubicBezTo>
                    <a:pt x="446" y="129"/>
                    <a:pt x="458" y="134"/>
                    <a:pt x="463" y="133"/>
                  </a:cubicBezTo>
                  <a:cubicBezTo>
                    <a:pt x="468" y="132"/>
                    <a:pt x="461" y="123"/>
                    <a:pt x="458" y="124"/>
                  </a:cubicBezTo>
                  <a:cubicBezTo>
                    <a:pt x="455" y="126"/>
                    <a:pt x="444" y="127"/>
                    <a:pt x="444" y="121"/>
                  </a:cubicBezTo>
                  <a:cubicBezTo>
                    <a:pt x="443" y="116"/>
                    <a:pt x="453" y="121"/>
                    <a:pt x="455" y="119"/>
                  </a:cubicBezTo>
                  <a:cubicBezTo>
                    <a:pt x="457" y="116"/>
                    <a:pt x="441" y="110"/>
                    <a:pt x="438" y="115"/>
                  </a:cubicBezTo>
                  <a:cubicBezTo>
                    <a:pt x="436" y="120"/>
                    <a:pt x="427" y="119"/>
                    <a:pt x="432" y="116"/>
                  </a:cubicBezTo>
                  <a:cubicBezTo>
                    <a:pt x="436" y="113"/>
                    <a:pt x="437" y="104"/>
                    <a:pt x="437" y="100"/>
                  </a:cubicBezTo>
                  <a:cubicBezTo>
                    <a:pt x="436" y="96"/>
                    <a:pt x="454" y="96"/>
                    <a:pt x="452" y="89"/>
                  </a:cubicBezTo>
                  <a:cubicBezTo>
                    <a:pt x="450" y="82"/>
                    <a:pt x="460" y="80"/>
                    <a:pt x="466" y="80"/>
                  </a:cubicBezTo>
                  <a:cubicBezTo>
                    <a:pt x="471" y="80"/>
                    <a:pt x="465" y="73"/>
                    <a:pt x="460" y="73"/>
                  </a:cubicBezTo>
                  <a:cubicBezTo>
                    <a:pt x="454" y="74"/>
                    <a:pt x="449" y="80"/>
                    <a:pt x="446" y="78"/>
                  </a:cubicBezTo>
                  <a:cubicBezTo>
                    <a:pt x="443" y="75"/>
                    <a:pt x="452" y="71"/>
                    <a:pt x="457" y="71"/>
                  </a:cubicBezTo>
                  <a:cubicBezTo>
                    <a:pt x="462" y="71"/>
                    <a:pt x="474" y="70"/>
                    <a:pt x="479" y="68"/>
                  </a:cubicBezTo>
                  <a:cubicBezTo>
                    <a:pt x="483" y="65"/>
                    <a:pt x="471" y="63"/>
                    <a:pt x="463" y="64"/>
                  </a:cubicBezTo>
                  <a:cubicBezTo>
                    <a:pt x="455" y="65"/>
                    <a:pt x="455" y="62"/>
                    <a:pt x="467" y="61"/>
                  </a:cubicBezTo>
                  <a:cubicBezTo>
                    <a:pt x="479" y="61"/>
                    <a:pt x="477" y="59"/>
                    <a:pt x="486" y="58"/>
                  </a:cubicBezTo>
                  <a:cubicBezTo>
                    <a:pt x="494" y="57"/>
                    <a:pt x="491" y="53"/>
                    <a:pt x="497" y="53"/>
                  </a:cubicBezTo>
                  <a:cubicBezTo>
                    <a:pt x="502" y="53"/>
                    <a:pt x="515" y="47"/>
                    <a:pt x="515" y="44"/>
                  </a:cubicBezTo>
                  <a:cubicBezTo>
                    <a:pt x="515" y="42"/>
                    <a:pt x="496" y="36"/>
                    <a:pt x="487" y="36"/>
                  </a:cubicBezTo>
                  <a:close/>
                  <a:moveTo>
                    <a:pt x="176" y="253"/>
                  </a:moveTo>
                  <a:cubicBezTo>
                    <a:pt x="177" y="249"/>
                    <a:pt x="172" y="251"/>
                    <a:pt x="170" y="247"/>
                  </a:cubicBezTo>
                  <a:cubicBezTo>
                    <a:pt x="167" y="242"/>
                    <a:pt x="154" y="240"/>
                    <a:pt x="153" y="244"/>
                  </a:cubicBezTo>
                  <a:cubicBezTo>
                    <a:pt x="153" y="245"/>
                    <a:pt x="149" y="247"/>
                    <a:pt x="152" y="251"/>
                  </a:cubicBezTo>
                  <a:cubicBezTo>
                    <a:pt x="155" y="254"/>
                    <a:pt x="157" y="253"/>
                    <a:pt x="161" y="256"/>
                  </a:cubicBezTo>
                  <a:cubicBezTo>
                    <a:pt x="165" y="260"/>
                    <a:pt x="176" y="257"/>
                    <a:pt x="176" y="25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2" name="Freeform 125"/>
            <p:cNvSpPr>
              <a:spLocks noEditPoints="1"/>
            </p:cNvSpPr>
            <p:nvPr/>
          </p:nvSpPr>
          <p:spPr bwMode="auto">
            <a:xfrm>
              <a:off x="1424691" y="741062"/>
              <a:ext cx="2718605" cy="2094537"/>
            </a:xfrm>
            <a:custGeom>
              <a:avLst/>
              <a:gdLst>
                <a:gd name="T0" fmla="*/ 153 w 750"/>
                <a:gd name="T1" fmla="*/ 509 h 577"/>
                <a:gd name="T2" fmla="*/ 141 w 750"/>
                <a:gd name="T3" fmla="*/ 169 h 577"/>
                <a:gd name="T4" fmla="*/ 289 w 750"/>
                <a:gd name="T5" fmla="*/ 187 h 577"/>
                <a:gd name="T6" fmla="*/ 192 w 750"/>
                <a:gd name="T7" fmla="*/ 200 h 577"/>
                <a:gd name="T8" fmla="*/ 288 w 750"/>
                <a:gd name="T9" fmla="*/ 249 h 577"/>
                <a:gd name="T10" fmla="*/ 177 w 750"/>
                <a:gd name="T11" fmla="*/ 144 h 577"/>
                <a:gd name="T12" fmla="*/ 155 w 750"/>
                <a:gd name="T13" fmla="*/ 138 h 577"/>
                <a:gd name="T14" fmla="*/ 276 w 750"/>
                <a:gd name="T15" fmla="*/ 158 h 577"/>
                <a:gd name="T16" fmla="*/ 222 w 750"/>
                <a:gd name="T17" fmla="*/ 107 h 577"/>
                <a:gd name="T18" fmla="*/ 308 w 750"/>
                <a:gd name="T19" fmla="*/ 88 h 577"/>
                <a:gd name="T20" fmla="*/ 311 w 750"/>
                <a:gd name="T21" fmla="*/ 120 h 577"/>
                <a:gd name="T22" fmla="*/ 313 w 750"/>
                <a:gd name="T23" fmla="*/ 137 h 577"/>
                <a:gd name="T24" fmla="*/ 405 w 750"/>
                <a:gd name="T25" fmla="*/ 109 h 577"/>
                <a:gd name="T26" fmla="*/ 367 w 750"/>
                <a:gd name="T27" fmla="*/ 173 h 577"/>
                <a:gd name="T28" fmla="*/ 513 w 750"/>
                <a:gd name="T29" fmla="*/ 163 h 577"/>
                <a:gd name="T30" fmla="*/ 433 w 750"/>
                <a:gd name="T31" fmla="*/ 112 h 577"/>
                <a:gd name="T32" fmla="*/ 446 w 750"/>
                <a:gd name="T33" fmla="*/ 62 h 577"/>
                <a:gd name="T34" fmla="*/ 438 w 750"/>
                <a:gd name="T35" fmla="*/ 49 h 577"/>
                <a:gd name="T36" fmla="*/ 474 w 750"/>
                <a:gd name="T37" fmla="*/ 89 h 577"/>
                <a:gd name="T38" fmla="*/ 521 w 750"/>
                <a:gd name="T39" fmla="*/ 134 h 577"/>
                <a:gd name="T40" fmla="*/ 594 w 750"/>
                <a:gd name="T41" fmla="*/ 64 h 577"/>
                <a:gd name="T42" fmla="*/ 567 w 750"/>
                <a:gd name="T43" fmla="*/ 6 h 577"/>
                <a:gd name="T44" fmla="*/ 425 w 750"/>
                <a:gd name="T45" fmla="*/ 34 h 577"/>
                <a:gd name="T46" fmla="*/ 466 w 750"/>
                <a:gd name="T47" fmla="*/ 328 h 577"/>
                <a:gd name="T48" fmla="*/ 618 w 750"/>
                <a:gd name="T49" fmla="*/ 253 h 577"/>
                <a:gd name="T50" fmla="*/ 557 w 750"/>
                <a:gd name="T51" fmla="*/ 203 h 577"/>
                <a:gd name="T52" fmla="*/ 466 w 750"/>
                <a:gd name="T53" fmla="*/ 186 h 577"/>
                <a:gd name="T54" fmla="*/ 526 w 750"/>
                <a:gd name="T55" fmla="*/ 230 h 577"/>
                <a:gd name="T56" fmla="*/ 550 w 750"/>
                <a:gd name="T57" fmla="*/ 305 h 577"/>
                <a:gd name="T58" fmla="*/ 634 w 750"/>
                <a:gd name="T59" fmla="*/ 312 h 577"/>
                <a:gd name="T60" fmla="*/ 509 w 750"/>
                <a:gd name="T61" fmla="*/ 179 h 577"/>
                <a:gd name="T62" fmla="*/ 719 w 750"/>
                <a:gd name="T63" fmla="*/ 478 h 577"/>
                <a:gd name="T64" fmla="*/ 82 w 750"/>
                <a:gd name="T65" fmla="*/ 469 h 577"/>
                <a:gd name="T66" fmla="*/ 613 w 750"/>
                <a:gd name="T67" fmla="*/ 512 h 577"/>
                <a:gd name="T68" fmla="*/ 719 w 750"/>
                <a:gd name="T69" fmla="*/ 454 h 577"/>
                <a:gd name="T70" fmla="*/ 668 w 750"/>
                <a:gd name="T71" fmla="*/ 418 h 577"/>
                <a:gd name="T72" fmla="*/ 630 w 750"/>
                <a:gd name="T73" fmla="*/ 394 h 577"/>
                <a:gd name="T74" fmla="*/ 570 w 750"/>
                <a:gd name="T75" fmla="*/ 345 h 577"/>
                <a:gd name="T76" fmla="*/ 543 w 750"/>
                <a:gd name="T77" fmla="*/ 405 h 577"/>
                <a:gd name="T78" fmla="*/ 497 w 750"/>
                <a:gd name="T79" fmla="*/ 461 h 577"/>
                <a:gd name="T80" fmla="*/ 402 w 750"/>
                <a:gd name="T81" fmla="*/ 392 h 577"/>
                <a:gd name="T82" fmla="*/ 432 w 750"/>
                <a:gd name="T83" fmla="*/ 321 h 577"/>
                <a:gd name="T84" fmla="*/ 484 w 750"/>
                <a:gd name="T85" fmla="*/ 288 h 577"/>
                <a:gd name="T86" fmla="*/ 475 w 750"/>
                <a:gd name="T87" fmla="*/ 253 h 577"/>
                <a:gd name="T88" fmla="*/ 433 w 750"/>
                <a:gd name="T89" fmla="*/ 256 h 577"/>
                <a:gd name="T90" fmla="*/ 401 w 750"/>
                <a:gd name="T91" fmla="*/ 202 h 577"/>
                <a:gd name="T92" fmla="*/ 387 w 750"/>
                <a:gd name="T93" fmla="*/ 217 h 577"/>
                <a:gd name="T94" fmla="*/ 379 w 750"/>
                <a:gd name="T95" fmla="*/ 271 h 577"/>
                <a:gd name="T96" fmla="*/ 367 w 750"/>
                <a:gd name="T97" fmla="*/ 260 h 577"/>
                <a:gd name="T98" fmla="*/ 298 w 750"/>
                <a:gd name="T99" fmla="*/ 259 h 577"/>
                <a:gd name="T100" fmla="*/ 200 w 750"/>
                <a:gd name="T101" fmla="*/ 253 h 577"/>
                <a:gd name="T102" fmla="*/ 72 w 750"/>
                <a:gd name="T103" fmla="*/ 254 h 577"/>
                <a:gd name="T104" fmla="*/ 35 w 750"/>
                <a:gd name="T105" fmla="*/ 254 h 577"/>
                <a:gd name="T106" fmla="*/ 95 w 750"/>
                <a:gd name="T107" fmla="*/ 439 h 577"/>
                <a:gd name="T108" fmla="*/ 135 w 750"/>
                <a:gd name="T109" fmla="*/ 491 h 577"/>
                <a:gd name="T110" fmla="*/ 465 w 750"/>
                <a:gd name="T111" fmla="*/ 514 h 577"/>
                <a:gd name="T112" fmla="*/ 523 w 750"/>
                <a:gd name="T113" fmla="*/ 571 h 577"/>
                <a:gd name="T114" fmla="*/ 646 w 750"/>
                <a:gd name="T115" fmla="*/ 539 h 577"/>
                <a:gd name="T116" fmla="*/ 181 w 750"/>
                <a:gd name="T117" fmla="*/ 303 h 577"/>
                <a:gd name="T118" fmla="*/ 180 w 750"/>
                <a:gd name="T119" fmla="*/ 292 h 577"/>
                <a:gd name="T120" fmla="*/ 376 w 750"/>
                <a:gd name="T121" fmla="*/ 48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0" h="577">
                  <a:moveTo>
                    <a:pt x="148" y="506"/>
                  </a:moveTo>
                  <a:cubicBezTo>
                    <a:pt x="145" y="503"/>
                    <a:pt x="139" y="504"/>
                    <a:pt x="138" y="502"/>
                  </a:cubicBezTo>
                  <a:cubicBezTo>
                    <a:pt x="137" y="499"/>
                    <a:pt x="131" y="490"/>
                    <a:pt x="128" y="491"/>
                  </a:cubicBezTo>
                  <a:cubicBezTo>
                    <a:pt x="125" y="491"/>
                    <a:pt x="121" y="491"/>
                    <a:pt x="117" y="488"/>
                  </a:cubicBezTo>
                  <a:cubicBezTo>
                    <a:pt x="114" y="485"/>
                    <a:pt x="111" y="485"/>
                    <a:pt x="108" y="487"/>
                  </a:cubicBezTo>
                  <a:cubicBezTo>
                    <a:pt x="106" y="489"/>
                    <a:pt x="111" y="489"/>
                    <a:pt x="111" y="491"/>
                  </a:cubicBezTo>
                  <a:cubicBezTo>
                    <a:pt x="111" y="493"/>
                    <a:pt x="113" y="494"/>
                    <a:pt x="115" y="493"/>
                  </a:cubicBezTo>
                  <a:cubicBezTo>
                    <a:pt x="117" y="493"/>
                    <a:pt x="119" y="498"/>
                    <a:pt x="121" y="498"/>
                  </a:cubicBezTo>
                  <a:cubicBezTo>
                    <a:pt x="123" y="498"/>
                    <a:pt x="124" y="502"/>
                    <a:pt x="126" y="502"/>
                  </a:cubicBezTo>
                  <a:cubicBezTo>
                    <a:pt x="129" y="502"/>
                    <a:pt x="130" y="505"/>
                    <a:pt x="131" y="506"/>
                  </a:cubicBezTo>
                  <a:cubicBezTo>
                    <a:pt x="132" y="508"/>
                    <a:pt x="135" y="506"/>
                    <a:pt x="135" y="508"/>
                  </a:cubicBezTo>
                  <a:cubicBezTo>
                    <a:pt x="135" y="510"/>
                    <a:pt x="138" y="511"/>
                    <a:pt x="139" y="513"/>
                  </a:cubicBezTo>
                  <a:cubicBezTo>
                    <a:pt x="144" y="514"/>
                    <a:pt x="148" y="514"/>
                    <a:pt x="152" y="513"/>
                  </a:cubicBezTo>
                  <a:cubicBezTo>
                    <a:pt x="152" y="512"/>
                    <a:pt x="153" y="510"/>
                    <a:pt x="153" y="509"/>
                  </a:cubicBezTo>
                  <a:cubicBezTo>
                    <a:pt x="154" y="507"/>
                    <a:pt x="150" y="509"/>
                    <a:pt x="148" y="506"/>
                  </a:cubicBezTo>
                  <a:close/>
                  <a:moveTo>
                    <a:pt x="142" y="209"/>
                  </a:moveTo>
                  <a:cubicBezTo>
                    <a:pt x="148" y="211"/>
                    <a:pt x="149" y="223"/>
                    <a:pt x="153" y="223"/>
                  </a:cubicBezTo>
                  <a:cubicBezTo>
                    <a:pt x="156" y="223"/>
                    <a:pt x="154" y="219"/>
                    <a:pt x="159" y="219"/>
                  </a:cubicBezTo>
                  <a:cubicBezTo>
                    <a:pt x="164" y="219"/>
                    <a:pt x="163" y="217"/>
                    <a:pt x="167" y="217"/>
                  </a:cubicBezTo>
                  <a:cubicBezTo>
                    <a:pt x="172" y="217"/>
                    <a:pt x="176" y="216"/>
                    <a:pt x="176" y="211"/>
                  </a:cubicBezTo>
                  <a:cubicBezTo>
                    <a:pt x="176" y="205"/>
                    <a:pt x="179" y="203"/>
                    <a:pt x="183" y="202"/>
                  </a:cubicBezTo>
                  <a:cubicBezTo>
                    <a:pt x="188" y="201"/>
                    <a:pt x="184" y="196"/>
                    <a:pt x="190" y="194"/>
                  </a:cubicBezTo>
                  <a:cubicBezTo>
                    <a:pt x="196" y="193"/>
                    <a:pt x="214" y="185"/>
                    <a:pt x="217" y="183"/>
                  </a:cubicBezTo>
                  <a:cubicBezTo>
                    <a:pt x="220" y="181"/>
                    <a:pt x="213" y="178"/>
                    <a:pt x="207" y="174"/>
                  </a:cubicBezTo>
                  <a:cubicBezTo>
                    <a:pt x="200" y="169"/>
                    <a:pt x="195" y="168"/>
                    <a:pt x="189" y="172"/>
                  </a:cubicBezTo>
                  <a:cubicBezTo>
                    <a:pt x="184" y="175"/>
                    <a:pt x="188" y="168"/>
                    <a:pt x="184" y="170"/>
                  </a:cubicBezTo>
                  <a:cubicBezTo>
                    <a:pt x="180" y="172"/>
                    <a:pt x="169" y="167"/>
                    <a:pt x="167" y="165"/>
                  </a:cubicBezTo>
                  <a:cubicBezTo>
                    <a:pt x="166" y="163"/>
                    <a:pt x="146" y="169"/>
                    <a:pt x="141" y="169"/>
                  </a:cubicBezTo>
                  <a:cubicBezTo>
                    <a:pt x="136" y="169"/>
                    <a:pt x="141" y="174"/>
                    <a:pt x="145" y="177"/>
                  </a:cubicBezTo>
                  <a:cubicBezTo>
                    <a:pt x="148" y="180"/>
                    <a:pt x="136" y="188"/>
                    <a:pt x="139" y="190"/>
                  </a:cubicBezTo>
                  <a:cubicBezTo>
                    <a:pt x="141" y="191"/>
                    <a:pt x="136" y="196"/>
                    <a:pt x="131" y="202"/>
                  </a:cubicBezTo>
                  <a:cubicBezTo>
                    <a:pt x="126" y="208"/>
                    <a:pt x="135" y="208"/>
                    <a:pt x="142" y="209"/>
                  </a:cubicBezTo>
                  <a:close/>
                  <a:moveTo>
                    <a:pt x="328" y="240"/>
                  </a:moveTo>
                  <a:cubicBezTo>
                    <a:pt x="330" y="237"/>
                    <a:pt x="340" y="245"/>
                    <a:pt x="340" y="240"/>
                  </a:cubicBezTo>
                  <a:cubicBezTo>
                    <a:pt x="341" y="234"/>
                    <a:pt x="330" y="231"/>
                    <a:pt x="325" y="228"/>
                  </a:cubicBezTo>
                  <a:cubicBezTo>
                    <a:pt x="321" y="225"/>
                    <a:pt x="319" y="227"/>
                    <a:pt x="312" y="222"/>
                  </a:cubicBezTo>
                  <a:cubicBezTo>
                    <a:pt x="305" y="217"/>
                    <a:pt x="314" y="214"/>
                    <a:pt x="308" y="210"/>
                  </a:cubicBezTo>
                  <a:cubicBezTo>
                    <a:pt x="303" y="206"/>
                    <a:pt x="301" y="194"/>
                    <a:pt x="305" y="191"/>
                  </a:cubicBezTo>
                  <a:cubicBezTo>
                    <a:pt x="309" y="187"/>
                    <a:pt x="313" y="181"/>
                    <a:pt x="306" y="179"/>
                  </a:cubicBezTo>
                  <a:cubicBezTo>
                    <a:pt x="300" y="176"/>
                    <a:pt x="289" y="181"/>
                    <a:pt x="290" y="183"/>
                  </a:cubicBezTo>
                  <a:cubicBezTo>
                    <a:pt x="291" y="184"/>
                    <a:pt x="300" y="189"/>
                    <a:pt x="300" y="191"/>
                  </a:cubicBezTo>
                  <a:cubicBezTo>
                    <a:pt x="300" y="194"/>
                    <a:pt x="292" y="185"/>
                    <a:pt x="289" y="187"/>
                  </a:cubicBezTo>
                  <a:cubicBezTo>
                    <a:pt x="286" y="189"/>
                    <a:pt x="282" y="183"/>
                    <a:pt x="280" y="187"/>
                  </a:cubicBezTo>
                  <a:cubicBezTo>
                    <a:pt x="277" y="191"/>
                    <a:pt x="283" y="204"/>
                    <a:pt x="285" y="208"/>
                  </a:cubicBezTo>
                  <a:cubicBezTo>
                    <a:pt x="288" y="211"/>
                    <a:pt x="283" y="211"/>
                    <a:pt x="280" y="212"/>
                  </a:cubicBezTo>
                  <a:cubicBezTo>
                    <a:pt x="277" y="213"/>
                    <a:pt x="277" y="202"/>
                    <a:pt x="274" y="197"/>
                  </a:cubicBezTo>
                  <a:cubicBezTo>
                    <a:pt x="271" y="193"/>
                    <a:pt x="259" y="188"/>
                    <a:pt x="258" y="191"/>
                  </a:cubicBezTo>
                  <a:cubicBezTo>
                    <a:pt x="257" y="194"/>
                    <a:pt x="266" y="194"/>
                    <a:pt x="264" y="199"/>
                  </a:cubicBezTo>
                  <a:cubicBezTo>
                    <a:pt x="263" y="203"/>
                    <a:pt x="259" y="196"/>
                    <a:pt x="255" y="199"/>
                  </a:cubicBezTo>
                  <a:cubicBezTo>
                    <a:pt x="251" y="203"/>
                    <a:pt x="251" y="200"/>
                    <a:pt x="252" y="197"/>
                  </a:cubicBezTo>
                  <a:cubicBezTo>
                    <a:pt x="253" y="194"/>
                    <a:pt x="246" y="190"/>
                    <a:pt x="239" y="191"/>
                  </a:cubicBezTo>
                  <a:cubicBezTo>
                    <a:pt x="231" y="191"/>
                    <a:pt x="235" y="197"/>
                    <a:pt x="233" y="199"/>
                  </a:cubicBezTo>
                  <a:cubicBezTo>
                    <a:pt x="231" y="200"/>
                    <a:pt x="220" y="197"/>
                    <a:pt x="227" y="196"/>
                  </a:cubicBezTo>
                  <a:cubicBezTo>
                    <a:pt x="234" y="194"/>
                    <a:pt x="231" y="190"/>
                    <a:pt x="228" y="186"/>
                  </a:cubicBezTo>
                  <a:cubicBezTo>
                    <a:pt x="226" y="182"/>
                    <a:pt x="218" y="187"/>
                    <a:pt x="207" y="191"/>
                  </a:cubicBezTo>
                  <a:cubicBezTo>
                    <a:pt x="195" y="195"/>
                    <a:pt x="190" y="200"/>
                    <a:pt x="192" y="200"/>
                  </a:cubicBezTo>
                  <a:cubicBezTo>
                    <a:pt x="193" y="200"/>
                    <a:pt x="193" y="202"/>
                    <a:pt x="189" y="206"/>
                  </a:cubicBezTo>
                  <a:cubicBezTo>
                    <a:pt x="184" y="210"/>
                    <a:pt x="189" y="213"/>
                    <a:pt x="193" y="213"/>
                  </a:cubicBezTo>
                  <a:cubicBezTo>
                    <a:pt x="197" y="213"/>
                    <a:pt x="194" y="216"/>
                    <a:pt x="196" y="217"/>
                  </a:cubicBezTo>
                  <a:cubicBezTo>
                    <a:pt x="199" y="218"/>
                    <a:pt x="212" y="212"/>
                    <a:pt x="216" y="215"/>
                  </a:cubicBezTo>
                  <a:cubicBezTo>
                    <a:pt x="220" y="217"/>
                    <a:pt x="194" y="219"/>
                    <a:pt x="194" y="223"/>
                  </a:cubicBezTo>
                  <a:cubicBezTo>
                    <a:pt x="194" y="228"/>
                    <a:pt x="208" y="230"/>
                    <a:pt x="219" y="228"/>
                  </a:cubicBezTo>
                  <a:cubicBezTo>
                    <a:pt x="229" y="227"/>
                    <a:pt x="248" y="230"/>
                    <a:pt x="248" y="233"/>
                  </a:cubicBezTo>
                  <a:cubicBezTo>
                    <a:pt x="248" y="235"/>
                    <a:pt x="235" y="234"/>
                    <a:pt x="226" y="234"/>
                  </a:cubicBezTo>
                  <a:cubicBezTo>
                    <a:pt x="217" y="234"/>
                    <a:pt x="201" y="237"/>
                    <a:pt x="201" y="240"/>
                  </a:cubicBezTo>
                  <a:cubicBezTo>
                    <a:pt x="202" y="243"/>
                    <a:pt x="203" y="243"/>
                    <a:pt x="213" y="247"/>
                  </a:cubicBezTo>
                  <a:cubicBezTo>
                    <a:pt x="223" y="252"/>
                    <a:pt x="233" y="245"/>
                    <a:pt x="232" y="252"/>
                  </a:cubicBezTo>
                  <a:cubicBezTo>
                    <a:pt x="232" y="258"/>
                    <a:pt x="238" y="259"/>
                    <a:pt x="251" y="260"/>
                  </a:cubicBezTo>
                  <a:cubicBezTo>
                    <a:pt x="264" y="260"/>
                    <a:pt x="270" y="254"/>
                    <a:pt x="276" y="254"/>
                  </a:cubicBezTo>
                  <a:cubicBezTo>
                    <a:pt x="282" y="255"/>
                    <a:pt x="285" y="253"/>
                    <a:pt x="288" y="249"/>
                  </a:cubicBezTo>
                  <a:cubicBezTo>
                    <a:pt x="291" y="245"/>
                    <a:pt x="294" y="247"/>
                    <a:pt x="295" y="249"/>
                  </a:cubicBezTo>
                  <a:cubicBezTo>
                    <a:pt x="295" y="252"/>
                    <a:pt x="304" y="251"/>
                    <a:pt x="305" y="253"/>
                  </a:cubicBezTo>
                  <a:cubicBezTo>
                    <a:pt x="310" y="258"/>
                    <a:pt x="326" y="256"/>
                    <a:pt x="332" y="253"/>
                  </a:cubicBezTo>
                  <a:cubicBezTo>
                    <a:pt x="338" y="250"/>
                    <a:pt x="329" y="242"/>
                    <a:pt x="326" y="246"/>
                  </a:cubicBezTo>
                  <a:cubicBezTo>
                    <a:pt x="323" y="250"/>
                    <a:pt x="321" y="247"/>
                    <a:pt x="320" y="246"/>
                  </a:cubicBezTo>
                  <a:cubicBezTo>
                    <a:pt x="319" y="244"/>
                    <a:pt x="326" y="243"/>
                    <a:pt x="328" y="240"/>
                  </a:cubicBezTo>
                  <a:close/>
                  <a:moveTo>
                    <a:pt x="186" y="148"/>
                  </a:moveTo>
                  <a:cubicBezTo>
                    <a:pt x="193" y="149"/>
                    <a:pt x="200" y="143"/>
                    <a:pt x="199" y="140"/>
                  </a:cubicBezTo>
                  <a:cubicBezTo>
                    <a:pt x="199" y="136"/>
                    <a:pt x="183" y="148"/>
                    <a:pt x="186" y="148"/>
                  </a:cubicBezTo>
                  <a:close/>
                  <a:moveTo>
                    <a:pt x="155" y="138"/>
                  </a:moveTo>
                  <a:cubicBezTo>
                    <a:pt x="158" y="139"/>
                    <a:pt x="155" y="144"/>
                    <a:pt x="158" y="143"/>
                  </a:cubicBezTo>
                  <a:cubicBezTo>
                    <a:pt x="161" y="141"/>
                    <a:pt x="162" y="141"/>
                    <a:pt x="164" y="141"/>
                  </a:cubicBezTo>
                  <a:cubicBezTo>
                    <a:pt x="168" y="143"/>
                    <a:pt x="169" y="139"/>
                    <a:pt x="171" y="137"/>
                  </a:cubicBezTo>
                  <a:cubicBezTo>
                    <a:pt x="173" y="135"/>
                    <a:pt x="172" y="144"/>
                    <a:pt x="177" y="144"/>
                  </a:cubicBezTo>
                  <a:cubicBezTo>
                    <a:pt x="181" y="144"/>
                    <a:pt x="180" y="135"/>
                    <a:pt x="184" y="138"/>
                  </a:cubicBezTo>
                  <a:cubicBezTo>
                    <a:pt x="188" y="140"/>
                    <a:pt x="189" y="137"/>
                    <a:pt x="190" y="134"/>
                  </a:cubicBezTo>
                  <a:cubicBezTo>
                    <a:pt x="190" y="131"/>
                    <a:pt x="190" y="127"/>
                    <a:pt x="195" y="126"/>
                  </a:cubicBezTo>
                  <a:cubicBezTo>
                    <a:pt x="199" y="125"/>
                    <a:pt x="195" y="130"/>
                    <a:pt x="197" y="134"/>
                  </a:cubicBezTo>
                  <a:cubicBezTo>
                    <a:pt x="200" y="138"/>
                    <a:pt x="205" y="134"/>
                    <a:pt x="205" y="132"/>
                  </a:cubicBezTo>
                  <a:cubicBezTo>
                    <a:pt x="205" y="129"/>
                    <a:pt x="212" y="131"/>
                    <a:pt x="212" y="128"/>
                  </a:cubicBezTo>
                  <a:cubicBezTo>
                    <a:pt x="211" y="126"/>
                    <a:pt x="214" y="125"/>
                    <a:pt x="212" y="122"/>
                  </a:cubicBezTo>
                  <a:cubicBezTo>
                    <a:pt x="210" y="119"/>
                    <a:pt x="215" y="120"/>
                    <a:pt x="217" y="118"/>
                  </a:cubicBezTo>
                  <a:cubicBezTo>
                    <a:pt x="219" y="115"/>
                    <a:pt x="214" y="117"/>
                    <a:pt x="210" y="114"/>
                  </a:cubicBezTo>
                  <a:cubicBezTo>
                    <a:pt x="207" y="110"/>
                    <a:pt x="205" y="115"/>
                    <a:pt x="205" y="117"/>
                  </a:cubicBezTo>
                  <a:cubicBezTo>
                    <a:pt x="205" y="119"/>
                    <a:pt x="198" y="118"/>
                    <a:pt x="194" y="116"/>
                  </a:cubicBezTo>
                  <a:cubicBezTo>
                    <a:pt x="190" y="115"/>
                    <a:pt x="184" y="121"/>
                    <a:pt x="179" y="124"/>
                  </a:cubicBezTo>
                  <a:cubicBezTo>
                    <a:pt x="173" y="127"/>
                    <a:pt x="172" y="132"/>
                    <a:pt x="167" y="132"/>
                  </a:cubicBezTo>
                  <a:cubicBezTo>
                    <a:pt x="161" y="131"/>
                    <a:pt x="153" y="137"/>
                    <a:pt x="155" y="138"/>
                  </a:cubicBezTo>
                  <a:close/>
                  <a:moveTo>
                    <a:pt x="214" y="136"/>
                  </a:moveTo>
                  <a:cubicBezTo>
                    <a:pt x="208" y="136"/>
                    <a:pt x="209" y="141"/>
                    <a:pt x="215" y="141"/>
                  </a:cubicBezTo>
                  <a:cubicBezTo>
                    <a:pt x="221" y="141"/>
                    <a:pt x="223" y="143"/>
                    <a:pt x="214" y="143"/>
                  </a:cubicBezTo>
                  <a:cubicBezTo>
                    <a:pt x="205" y="143"/>
                    <a:pt x="202" y="150"/>
                    <a:pt x="208" y="149"/>
                  </a:cubicBezTo>
                  <a:cubicBezTo>
                    <a:pt x="214" y="147"/>
                    <a:pt x="221" y="147"/>
                    <a:pt x="216" y="149"/>
                  </a:cubicBezTo>
                  <a:cubicBezTo>
                    <a:pt x="212" y="150"/>
                    <a:pt x="200" y="151"/>
                    <a:pt x="201" y="153"/>
                  </a:cubicBezTo>
                  <a:cubicBezTo>
                    <a:pt x="202" y="155"/>
                    <a:pt x="207" y="155"/>
                    <a:pt x="212" y="156"/>
                  </a:cubicBezTo>
                  <a:cubicBezTo>
                    <a:pt x="217" y="158"/>
                    <a:pt x="220" y="159"/>
                    <a:pt x="224" y="155"/>
                  </a:cubicBezTo>
                  <a:cubicBezTo>
                    <a:pt x="227" y="151"/>
                    <a:pt x="232" y="147"/>
                    <a:pt x="230" y="153"/>
                  </a:cubicBezTo>
                  <a:cubicBezTo>
                    <a:pt x="229" y="158"/>
                    <a:pt x="236" y="154"/>
                    <a:pt x="246" y="154"/>
                  </a:cubicBezTo>
                  <a:cubicBezTo>
                    <a:pt x="257" y="153"/>
                    <a:pt x="245" y="160"/>
                    <a:pt x="234" y="160"/>
                  </a:cubicBezTo>
                  <a:cubicBezTo>
                    <a:pt x="224" y="161"/>
                    <a:pt x="226" y="166"/>
                    <a:pt x="234" y="168"/>
                  </a:cubicBezTo>
                  <a:cubicBezTo>
                    <a:pt x="242" y="170"/>
                    <a:pt x="260" y="163"/>
                    <a:pt x="264" y="159"/>
                  </a:cubicBezTo>
                  <a:cubicBezTo>
                    <a:pt x="268" y="155"/>
                    <a:pt x="271" y="161"/>
                    <a:pt x="276" y="158"/>
                  </a:cubicBezTo>
                  <a:cubicBezTo>
                    <a:pt x="280" y="155"/>
                    <a:pt x="288" y="159"/>
                    <a:pt x="295" y="157"/>
                  </a:cubicBezTo>
                  <a:cubicBezTo>
                    <a:pt x="302" y="156"/>
                    <a:pt x="303" y="142"/>
                    <a:pt x="298" y="140"/>
                  </a:cubicBezTo>
                  <a:cubicBezTo>
                    <a:pt x="292" y="138"/>
                    <a:pt x="292" y="143"/>
                    <a:pt x="288" y="143"/>
                  </a:cubicBezTo>
                  <a:cubicBezTo>
                    <a:pt x="284" y="144"/>
                    <a:pt x="282" y="139"/>
                    <a:pt x="279" y="135"/>
                  </a:cubicBezTo>
                  <a:cubicBezTo>
                    <a:pt x="275" y="132"/>
                    <a:pt x="277" y="126"/>
                    <a:pt x="273" y="127"/>
                  </a:cubicBezTo>
                  <a:cubicBezTo>
                    <a:pt x="268" y="127"/>
                    <a:pt x="257" y="135"/>
                    <a:pt x="264" y="136"/>
                  </a:cubicBezTo>
                  <a:cubicBezTo>
                    <a:pt x="270" y="137"/>
                    <a:pt x="268" y="140"/>
                    <a:pt x="264" y="141"/>
                  </a:cubicBezTo>
                  <a:cubicBezTo>
                    <a:pt x="261" y="143"/>
                    <a:pt x="272" y="146"/>
                    <a:pt x="271" y="148"/>
                  </a:cubicBezTo>
                  <a:cubicBezTo>
                    <a:pt x="269" y="150"/>
                    <a:pt x="252" y="148"/>
                    <a:pt x="251" y="144"/>
                  </a:cubicBezTo>
                  <a:cubicBezTo>
                    <a:pt x="251" y="141"/>
                    <a:pt x="237" y="134"/>
                    <a:pt x="232" y="135"/>
                  </a:cubicBezTo>
                  <a:cubicBezTo>
                    <a:pt x="226" y="137"/>
                    <a:pt x="228" y="131"/>
                    <a:pt x="223" y="131"/>
                  </a:cubicBezTo>
                  <a:cubicBezTo>
                    <a:pt x="217" y="130"/>
                    <a:pt x="219" y="135"/>
                    <a:pt x="214" y="136"/>
                  </a:cubicBezTo>
                  <a:close/>
                  <a:moveTo>
                    <a:pt x="233" y="109"/>
                  </a:moveTo>
                  <a:cubicBezTo>
                    <a:pt x="235" y="104"/>
                    <a:pt x="221" y="105"/>
                    <a:pt x="222" y="107"/>
                  </a:cubicBezTo>
                  <a:cubicBezTo>
                    <a:pt x="224" y="110"/>
                    <a:pt x="231" y="113"/>
                    <a:pt x="233" y="109"/>
                  </a:cubicBezTo>
                  <a:close/>
                  <a:moveTo>
                    <a:pt x="264" y="107"/>
                  </a:moveTo>
                  <a:cubicBezTo>
                    <a:pt x="269" y="106"/>
                    <a:pt x="267" y="103"/>
                    <a:pt x="259" y="104"/>
                  </a:cubicBezTo>
                  <a:cubicBezTo>
                    <a:pt x="251" y="105"/>
                    <a:pt x="238" y="105"/>
                    <a:pt x="238" y="110"/>
                  </a:cubicBezTo>
                  <a:cubicBezTo>
                    <a:pt x="238" y="115"/>
                    <a:pt x="240" y="117"/>
                    <a:pt x="249" y="118"/>
                  </a:cubicBezTo>
                  <a:cubicBezTo>
                    <a:pt x="257" y="119"/>
                    <a:pt x="265" y="110"/>
                    <a:pt x="261" y="110"/>
                  </a:cubicBezTo>
                  <a:cubicBezTo>
                    <a:pt x="257" y="110"/>
                    <a:pt x="259" y="108"/>
                    <a:pt x="264" y="107"/>
                  </a:cubicBezTo>
                  <a:close/>
                  <a:moveTo>
                    <a:pt x="246" y="100"/>
                  </a:moveTo>
                  <a:cubicBezTo>
                    <a:pt x="249" y="101"/>
                    <a:pt x="253" y="97"/>
                    <a:pt x="256" y="99"/>
                  </a:cubicBezTo>
                  <a:cubicBezTo>
                    <a:pt x="258" y="101"/>
                    <a:pt x="270" y="103"/>
                    <a:pt x="270" y="97"/>
                  </a:cubicBezTo>
                  <a:cubicBezTo>
                    <a:pt x="270" y="91"/>
                    <a:pt x="255" y="90"/>
                    <a:pt x="252" y="93"/>
                  </a:cubicBezTo>
                  <a:cubicBezTo>
                    <a:pt x="248" y="95"/>
                    <a:pt x="231" y="96"/>
                    <a:pt x="236" y="99"/>
                  </a:cubicBezTo>
                  <a:cubicBezTo>
                    <a:pt x="239" y="102"/>
                    <a:pt x="242" y="98"/>
                    <a:pt x="246" y="100"/>
                  </a:cubicBezTo>
                  <a:close/>
                  <a:moveTo>
                    <a:pt x="308" y="88"/>
                  </a:moveTo>
                  <a:cubicBezTo>
                    <a:pt x="313" y="85"/>
                    <a:pt x="321" y="90"/>
                    <a:pt x="319" y="94"/>
                  </a:cubicBezTo>
                  <a:cubicBezTo>
                    <a:pt x="318" y="97"/>
                    <a:pt x="305" y="93"/>
                    <a:pt x="306" y="96"/>
                  </a:cubicBezTo>
                  <a:cubicBezTo>
                    <a:pt x="306" y="97"/>
                    <a:pt x="308" y="101"/>
                    <a:pt x="317" y="99"/>
                  </a:cubicBezTo>
                  <a:cubicBezTo>
                    <a:pt x="326" y="96"/>
                    <a:pt x="333" y="98"/>
                    <a:pt x="339" y="103"/>
                  </a:cubicBezTo>
                  <a:cubicBezTo>
                    <a:pt x="345" y="108"/>
                    <a:pt x="351" y="110"/>
                    <a:pt x="355" y="105"/>
                  </a:cubicBezTo>
                  <a:cubicBezTo>
                    <a:pt x="359" y="100"/>
                    <a:pt x="350" y="99"/>
                    <a:pt x="351" y="96"/>
                  </a:cubicBezTo>
                  <a:cubicBezTo>
                    <a:pt x="353" y="92"/>
                    <a:pt x="345" y="90"/>
                    <a:pt x="341" y="90"/>
                  </a:cubicBezTo>
                  <a:cubicBezTo>
                    <a:pt x="337" y="90"/>
                    <a:pt x="336" y="82"/>
                    <a:pt x="332" y="84"/>
                  </a:cubicBezTo>
                  <a:cubicBezTo>
                    <a:pt x="329" y="85"/>
                    <a:pt x="327" y="88"/>
                    <a:pt x="327" y="83"/>
                  </a:cubicBezTo>
                  <a:cubicBezTo>
                    <a:pt x="327" y="78"/>
                    <a:pt x="307" y="78"/>
                    <a:pt x="302" y="79"/>
                  </a:cubicBezTo>
                  <a:cubicBezTo>
                    <a:pt x="298" y="81"/>
                    <a:pt x="304" y="91"/>
                    <a:pt x="308" y="88"/>
                  </a:cubicBezTo>
                  <a:close/>
                  <a:moveTo>
                    <a:pt x="311" y="120"/>
                  </a:moveTo>
                  <a:cubicBezTo>
                    <a:pt x="314" y="116"/>
                    <a:pt x="299" y="104"/>
                    <a:pt x="298" y="110"/>
                  </a:cubicBezTo>
                  <a:cubicBezTo>
                    <a:pt x="297" y="115"/>
                    <a:pt x="308" y="124"/>
                    <a:pt x="311" y="120"/>
                  </a:cubicBezTo>
                  <a:close/>
                  <a:moveTo>
                    <a:pt x="359" y="71"/>
                  </a:moveTo>
                  <a:cubicBezTo>
                    <a:pt x="362" y="66"/>
                    <a:pt x="344" y="63"/>
                    <a:pt x="348" y="67"/>
                  </a:cubicBezTo>
                  <a:cubicBezTo>
                    <a:pt x="351" y="69"/>
                    <a:pt x="357" y="75"/>
                    <a:pt x="359" y="71"/>
                  </a:cubicBezTo>
                  <a:close/>
                  <a:moveTo>
                    <a:pt x="317" y="156"/>
                  </a:moveTo>
                  <a:cubicBezTo>
                    <a:pt x="320" y="153"/>
                    <a:pt x="311" y="146"/>
                    <a:pt x="309" y="152"/>
                  </a:cubicBezTo>
                  <a:cubicBezTo>
                    <a:pt x="307" y="157"/>
                    <a:pt x="314" y="159"/>
                    <a:pt x="317" y="156"/>
                  </a:cubicBezTo>
                  <a:close/>
                  <a:moveTo>
                    <a:pt x="359" y="129"/>
                  </a:moveTo>
                  <a:cubicBezTo>
                    <a:pt x="359" y="133"/>
                    <a:pt x="350" y="129"/>
                    <a:pt x="344" y="126"/>
                  </a:cubicBezTo>
                  <a:cubicBezTo>
                    <a:pt x="337" y="124"/>
                    <a:pt x="341" y="131"/>
                    <a:pt x="346" y="136"/>
                  </a:cubicBezTo>
                  <a:cubicBezTo>
                    <a:pt x="351" y="140"/>
                    <a:pt x="344" y="138"/>
                    <a:pt x="336" y="133"/>
                  </a:cubicBezTo>
                  <a:cubicBezTo>
                    <a:pt x="329" y="128"/>
                    <a:pt x="330" y="137"/>
                    <a:pt x="333" y="139"/>
                  </a:cubicBezTo>
                  <a:cubicBezTo>
                    <a:pt x="337" y="142"/>
                    <a:pt x="333" y="146"/>
                    <a:pt x="328" y="140"/>
                  </a:cubicBezTo>
                  <a:cubicBezTo>
                    <a:pt x="324" y="134"/>
                    <a:pt x="322" y="127"/>
                    <a:pt x="314" y="127"/>
                  </a:cubicBezTo>
                  <a:cubicBezTo>
                    <a:pt x="307" y="127"/>
                    <a:pt x="311" y="134"/>
                    <a:pt x="313" y="137"/>
                  </a:cubicBezTo>
                  <a:cubicBezTo>
                    <a:pt x="317" y="142"/>
                    <a:pt x="321" y="143"/>
                    <a:pt x="327" y="147"/>
                  </a:cubicBezTo>
                  <a:cubicBezTo>
                    <a:pt x="333" y="150"/>
                    <a:pt x="342" y="145"/>
                    <a:pt x="347" y="146"/>
                  </a:cubicBezTo>
                  <a:cubicBezTo>
                    <a:pt x="351" y="147"/>
                    <a:pt x="342" y="153"/>
                    <a:pt x="345" y="157"/>
                  </a:cubicBezTo>
                  <a:cubicBezTo>
                    <a:pt x="348" y="160"/>
                    <a:pt x="356" y="158"/>
                    <a:pt x="363" y="157"/>
                  </a:cubicBezTo>
                  <a:cubicBezTo>
                    <a:pt x="369" y="157"/>
                    <a:pt x="366" y="153"/>
                    <a:pt x="370" y="151"/>
                  </a:cubicBezTo>
                  <a:cubicBezTo>
                    <a:pt x="373" y="148"/>
                    <a:pt x="366" y="149"/>
                    <a:pt x="369" y="142"/>
                  </a:cubicBezTo>
                  <a:cubicBezTo>
                    <a:pt x="372" y="136"/>
                    <a:pt x="360" y="126"/>
                    <a:pt x="359" y="129"/>
                  </a:cubicBezTo>
                  <a:close/>
                  <a:moveTo>
                    <a:pt x="375" y="107"/>
                  </a:moveTo>
                  <a:cubicBezTo>
                    <a:pt x="381" y="107"/>
                    <a:pt x="385" y="107"/>
                    <a:pt x="390" y="105"/>
                  </a:cubicBezTo>
                  <a:cubicBezTo>
                    <a:pt x="395" y="103"/>
                    <a:pt x="387" y="103"/>
                    <a:pt x="391" y="98"/>
                  </a:cubicBezTo>
                  <a:cubicBezTo>
                    <a:pt x="394" y="94"/>
                    <a:pt x="382" y="94"/>
                    <a:pt x="382" y="95"/>
                  </a:cubicBezTo>
                  <a:cubicBezTo>
                    <a:pt x="381" y="97"/>
                    <a:pt x="366" y="86"/>
                    <a:pt x="364" y="90"/>
                  </a:cubicBezTo>
                  <a:cubicBezTo>
                    <a:pt x="362" y="93"/>
                    <a:pt x="369" y="107"/>
                    <a:pt x="375" y="107"/>
                  </a:cubicBezTo>
                  <a:close/>
                  <a:moveTo>
                    <a:pt x="405" y="109"/>
                  </a:moveTo>
                  <a:cubicBezTo>
                    <a:pt x="404" y="107"/>
                    <a:pt x="376" y="110"/>
                    <a:pt x="381" y="114"/>
                  </a:cubicBezTo>
                  <a:cubicBezTo>
                    <a:pt x="388" y="119"/>
                    <a:pt x="406" y="112"/>
                    <a:pt x="405" y="109"/>
                  </a:cubicBezTo>
                  <a:close/>
                  <a:moveTo>
                    <a:pt x="401" y="164"/>
                  </a:moveTo>
                  <a:cubicBezTo>
                    <a:pt x="408" y="163"/>
                    <a:pt x="404" y="155"/>
                    <a:pt x="397" y="150"/>
                  </a:cubicBezTo>
                  <a:cubicBezTo>
                    <a:pt x="389" y="144"/>
                    <a:pt x="373" y="156"/>
                    <a:pt x="376" y="158"/>
                  </a:cubicBezTo>
                  <a:cubicBezTo>
                    <a:pt x="379" y="160"/>
                    <a:pt x="394" y="164"/>
                    <a:pt x="401" y="164"/>
                  </a:cubicBezTo>
                  <a:close/>
                  <a:moveTo>
                    <a:pt x="353" y="216"/>
                  </a:moveTo>
                  <a:cubicBezTo>
                    <a:pt x="361" y="222"/>
                    <a:pt x="359" y="212"/>
                    <a:pt x="368" y="212"/>
                  </a:cubicBezTo>
                  <a:cubicBezTo>
                    <a:pt x="378" y="212"/>
                    <a:pt x="378" y="197"/>
                    <a:pt x="379" y="191"/>
                  </a:cubicBezTo>
                  <a:cubicBezTo>
                    <a:pt x="381" y="186"/>
                    <a:pt x="372" y="186"/>
                    <a:pt x="374" y="190"/>
                  </a:cubicBezTo>
                  <a:cubicBezTo>
                    <a:pt x="376" y="194"/>
                    <a:pt x="374" y="199"/>
                    <a:pt x="373" y="194"/>
                  </a:cubicBezTo>
                  <a:cubicBezTo>
                    <a:pt x="372" y="189"/>
                    <a:pt x="365" y="193"/>
                    <a:pt x="363" y="190"/>
                  </a:cubicBezTo>
                  <a:cubicBezTo>
                    <a:pt x="360" y="186"/>
                    <a:pt x="371" y="186"/>
                    <a:pt x="373" y="181"/>
                  </a:cubicBezTo>
                  <a:cubicBezTo>
                    <a:pt x="376" y="176"/>
                    <a:pt x="365" y="177"/>
                    <a:pt x="367" y="173"/>
                  </a:cubicBezTo>
                  <a:cubicBezTo>
                    <a:pt x="370" y="169"/>
                    <a:pt x="351" y="173"/>
                    <a:pt x="357" y="175"/>
                  </a:cubicBezTo>
                  <a:cubicBezTo>
                    <a:pt x="362" y="178"/>
                    <a:pt x="357" y="181"/>
                    <a:pt x="352" y="177"/>
                  </a:cubicBezTo>
                  <a:cubicBezTo>
                    <a:pt x="347" y="173"/>
                    <a:pt x="332" y="179"/>
                    <a:pt x="337" y="184"/>
                  </a:cubicBezTo>
                  <a:cubicBezTo>
                    <a:pt x="341" y="187"/>
                    <a:pt x="354" y="181"/>
                    <a:pt x="347" y="191"/>
                  </a:cubicBezTo>
                  <a:cubicBezTo>
                    <a:pt x="339" y="201"/>
                    <a:pt x="336" y="188"/>
                    <a:pt x="330" y="190"/>
                  </a:cubicBezTo>
                  <a:cubicBezTo>
                    <a:pt x="323" y="191"/>
                    <a:pt x="326" y="199"/>
                    <a:pt x="336" y="202"/>
                  </a:cubicBezTo>
                  <a:cubicBezTo>
                    <a:pt x="346" y="205"/>
                    <a:pt x="345" y="211"/>
                    <a:pt x="353" y="216"/>
                  </a:cubicBezTo>
                  <a:close/>
                  <a:moveTo>
                    <a:pt x="414" y="156"/>
                  </a:moveTo>
                  <a:cubicBezTo>
                    <a:pt x="417" y="164"/>
                    <a:pt x="420" y="159"/>
                    <a:pt x="424" y="162"/>
                  </a:cubicBezTo>
                  <a:cubicBezTo>
                    <a:pt x="428" y="165"/>
                    <a:pt x="434" y="166"/>
                    <a:pt x="438" y="163"/>
                  </a:cubicBezTo>
                  <a:cubicBezTo>
                    <a:pt x="441" y="160"/>
                    <a:pt x="443" y="158"/>
                    <a:pt x="444" y="161"/>
                  </a:cubicBezTo>
                  <a:cubicBezTo>
                    <a:pt x="445" y="165"/>
                    <a:pt x="454" y="166"/>
                    <a:pt x="472" y="166"/>
                  </a:cubicBezTo>
                  <a:cubicBezTo>
                    <a:pt x="490" y="166"/>
                    <a:pt x="485" y="159"/>
                    <a:pt x="490" y="162"/>
                  </a:cubicBezTo>
                  <a:cubicBezTo>
                    <a:pt x="496" y="165"/>
                    <a:pt x="508" y="165"/>
                    <a:pt x="513" y="163"/>
                  </a:cubicBezTo>
                  <a:cubicBezTo>
                    <a:pt x="518" y="162"/>
                    <a:pt x="521" y="154"/>
                    <a:pt x="520" y="150"/>
                  </a:cubicBezTo>
                  <a:cubicBezTo>
                    <a:pt x="520" y="146"/>
                    <a:pt x="480" y="143"/>
                    <a:pt x="473" y="147"/>
                  </a:cubicBezTo>
                  <a:cubicBezTo>
                    <a:pt x="466" y="151"/>
                    <a:pt x="454" y="145"/>
                    <a:pt x="449" y="148"/>
                  </a:cubicBezTo>
                  <a:cubicBezTo>
                    <a:pt x="443" y="151"/>
                    <a:pt x="445" y="144"/>
                    <a:pt x="435" y="144"/>
                  </a:cubicBezTo>
                  <a:cubicBezTo>
                    <a:pt x="425" y="143"/>
                    <a:pt x="436" y="138"/>
                    <a:pt x="438" y="136"/>
                  </a:cubicBezTo>
                  <a:cubicBezTo>
                    <a:pt x="440" y="134"/>
                    <a:pt x="422" y="128"/>
                    <a:pt x="415" y="129"/>
                  </a:cubicBezTo>
                  <a:cubicBezTo>
                    <a:pt x="408" y="131"/>
                    <a:pt x="404" y="127"/>
                    <a:pt x="397" y="124"/>
                  </a:cubicBezTo>
                  <a:cubicBezTo>
                    <a:pt x="391" y="121"/>
                    <a:pt x="372" y="122"/>
                    <a:pt x="376" y="127"/>
                  </a:cubicBezTo>
                  <a:cubicBezTo>
                    <a:pt x="379" y="131"/>
                    <a:pt x="400" y="138"/>
                    <a:pt x="403" y="135"/>
                  </a:cubicBezTo>
                  <a:cubicBezTo>
                    <a:pt x="405" y="131"/>
                    <a:pt x="410" y="139"/>
                    <a:pt x="414" y="143"/>
                  </a:cubicBezTo>
                  <a:cubicBezTo>
                    <a:pt x="417" y="147"/>
                    <a:pt x="412" y="149"/>
                    <a:pt x="414" y="156"/>
                  </a:cubicBezTo>
                  <a:close/>
                  <a:moveTo>
                    <a:pt x="433" y="112"/>
                  </a:moveTo>
                  <a:cubicBezTo>
                    <a:pt x="426" y="109"/>
                    <a:pt x="418" y="116"/>
                    <a:pt x="425" y="119"/>
                  </a:cubicBezTo>
                  <a:cubicBezTo>
                    <a:pt x="431" y="121"/>
                    <a:pt x="440" y="116"/>
                    <a:pt x="433" y="112"/>
                  </a:cubicBezTo>
                  <a:close/>
                  <a:moveTo>
                    <a:pt x="379" y="70"/>
                  </a:moveTo>
                  <a:cubicBezTo>
                    <a:pt x="385" y="73"/>
                    <a:pt x="382" y="77"/>
                    <a:pt x="388" y="79"/>
                  </a:cubicBezTo>
                  <a:cubicBezTo>
                    <a:pt x="394" y="82"/>
                    <a:pt x="411" y="76"/>
                    <a:pt x="412" y="80"/>
                  </a:cubicBezTo>
                  <a:cubicBezTo>
                    <a:pt x="414" y="84"/>
                    <a:pt x="395" y="85"/>
                    <a:pt x="397" y="87"/>
                  </a:cubicBezTo>
                  <a:cubicBezTo>
                    <a:pt x="400" y="90"/>
                    <a:pt x="411" y="94"/>
                    <a:pt x="409" y="96"/>
                  </a:cubicBezTo>
                  <a:cubicBezTo>
                    <a:pt x="408" y="98"/>
                    <a:pt x="427" y="105"/>
                    <a:pt x="429" y="102"/>
                  </a:cubicBezTo>
                  <a:cubicBezTo>
                    <a:pt x="431" y="99"/>
                    <a:pt x="436" y="100"/>
                    <a:pt x="441" y="101"/>
                  </a:cubicBezTo>
                  <a:cubicBezTo>
                    <a:pt x="446" y="103"/>
                    <a:pt x="446" y="90"/>
                    <a:pt x="450" y="92"/>
                  </a:cubicBezTo>
                  <a:cubicBezTo>
                    <a:pt x="453" y="94"/>
                    <a:pt x="453" y="87"/>
                    <a:pt x="458" y="85"/>
                  </a:cubicBezTo>
                  <a:cubicBezTo>
                    <a:pt x="464" y="83"/>
                    <a:pt x="472" y="83"/>
                    <a:pt x="472" y="80"/>
                  </a:cubicBezTo>
                  <a:cubicBezTo>
                    <a:pt x="473" y="78"/>
                    <a:pt x="471" y="76"/>
                    <a:pt x="464" y="76"/>
                  </a:cubicBezTo>
                  <a:cubicBezTo>
                    <a:pt x="457" y="77"/>
                    <a:pt x="453" y="75"/>
                    <a:pt x="456" y="71"/>
                  </a:cubicBezTo>
                  <a:cubicBezTo>
                    <a:pt x="459" y="67"/>
                    <a:pt x="449" y="66"/>
                    <a:pt x="452" y="63"/>
                  </a:cubicBezTo>
                  <a:cubicBezTo>
                    <a:pt x="456" y="60"/>
                    <a:pt x="445" y="57"/>
                    <a:pt x="446" y="62"/>
                  </a:cubicBezTo>
                  <a:cubicBezTo>
                    <a:pt x="447" y="66"/>
                    <a:pt x="440" y="62"/>
                    <a:pt x="438" y="58"/>
                  </a:cubicBezTo>
                  <a:cubicBezTo>
                    <a:pt x="437" y="54"/>
                    <a:pt x="422" y="52"/>
                    <a:pt x="412" y="43"/>
                  </a:cubicBezTo>
                  <a:cubicBezTo>
                    <a:pt x="402" y="34"/>
                    <a:pt x="391" y="40"/>
                    <a:pt x="397" y="41"/>
                  </a:cubicBezTo>
                  <a:cubicBezTo>
                    <a:pt x="403" y="42"/>
                    <a:pt x="403" y="45"/>
                    <a:pt x="398" y="45"/>
                  </a:cubicBezTo>
                  <a:cubicBezTo>
                    <a:pt x="393" y="45"/>
                    <a:pt x="385" y="45"/>
                    <a:pt x="392" y="48"/>
                  </a:cubicBezTo>
                  <a:cubicBezTo>
                    <a:pt x="400" y="51"/>
                    <a:pt x="392" y="53"/>
                    <a:pt x="385" y="53"/>
                  </a:cubicBezTo>
                  <a:cubicBezTo>
                    <a:pt x="379" y="53"/>
                    <a:pt x="379" y="61"/>
                    <a:pt x="387" y="62"/>
                  </a:cubicBezTo>
                  <a:cubicBezTo>
                    <a:pt x="395" y="63"/>
                    <a:pt x="389" y="68"/>
                    <a:pt x="382" y="66"/>
                  </a:cubicBezTo>
                  <a:cubicBezTo>
                    <a:pt x="376" y="64"/>
                    <a:pt x="373" y="68"/>
                    <a:pt x="379" y="70"/>
                  </a:cubicBezTo>
                  <a:close/>
                  <a:moveTo>
                    <a:pt x="425" y="34"/>
                  </a:moveTo>
                  <a:cubicBezTo>
                    <a:pt x="430" y="30"/>
                    <a:pt x="434" y="32"/>
                    <a:pt x="429" y="35"/>
                  </a:cubicBezTo>
                  <a:cubicBezTo>
                    <a:pt x="425" y="37"/>
                    <a:pt x="426" y="38"/>
                    <a:pt x="433" y="38"/>
                  </a:cubicBezTo>
                  <a:cubicBezTo>
                    <a:pt x="439" y="38"/>
                    <a:pt x="430" y="40"/>
                    <a:pt x="430" y="44"/>
                  </a:cubicBezTo>
                  <a:cubicBezTo>
                    <a:pt x="430" y="47"/>
                    <a:pt x="438" y="45"/>
                    <a:pt x="438" y="49"/>
                  </a:cubicBezTo>
                  <a:cubicBezTo>
                    <a:pt x="438" y="53"/>
                    <a:pt x="454" y="54"/>
                    <a:pt x="459" y="50"/>
                  </a:cubicBezTo>
                  <a:cubicBezTo>
                    <a:pt x="464" y="45"/>
                    <a:pt x="462" y="51"/>
                    <a:pt x="462" y="54"/>
                  </a:cubicBezTo>
                  <a:cubicBezTo>
                    <a:pt x="462" y="57"/>
                    <a:pt x="485" y="59"/>
                    <a:pt x="486" y="56"/>
                  </a:cubicBezTo>
                  <a:cubicBezTo>
                    <a:pt x="487" y="52"/>
                    <a:pt x="490" y="53"/>
                    <a:pt x="495" y="54"/>
                  </a:cubicBezTo>
                  <a:cubicBezTo>
                    <a:pt x="499" y="56"/>
                    <a:pt x="521" y="50"/>
                    <a:pt x="522" y="46"/>
                  </a:cubicBezTo>
                  <a:cubicBezTo>
                    <a:pt x="522" y="41"/>
                    <a:pt x="529" y="48"/>
                    <a:pt x="522" y="53"/>
                  </a:cubicBezTo>
                  <a:cubicBezTo>
                    <a:pt x="515" y="58"/>
                    <a:pt x="500" y="57"/>
                    <a:pt x="494" y="59"/>
                  </a:cubicBezTo>
                  <a:cubicBezTo>
                    <a:pt x="488" y="61"/>
                    <a:pt x="498" y="65"/>
                    <a:pt x="505" y="70"/>
                  </a:cubicBezTo>
                  <a:cubicBezTo>
                    <a:pt x="511" y="75"/>
                    <a:pt x="496" y="72"/>
                    <a:pt x="490" y="66"/>
                  </a:cubicBezTo>
                  <a:cubicBezTo>
                    <a:pt x="484" y="60"/>
                    <a:pt x="471" y="60"/>
                    <a:pt x="464" y="60"/>
                  </a:cubicBezTo>
                  <a:cubicBezTo>
                    <a:pt x="457" y="60"/>
                    <a:pt x="459" y="73"/>
                    <a:pt x="464" y="73"/>
                  </a:cubicBezTo>
                  <a:cubicBezTo>
                    <a:pt x="469" y="73"/>
                    <a:pt x="475" y="75"/>
                    <a:pt x="480" y="84"/>
                  </a:cubicBezTo>
                  <a:cubicBezTo>
                    <a:pt x="485" y="92"/>
                    <a:pt x="496" y="90"/>
                    <a:pt x="496" y="94"/>
                  </a:cubicBezTo>
                  <a:cubicBezTo>
                    <a:pt x="496" y="97"/>
                    <a:pt x="482" y="91"/>
                    <a:pt x="474" y="89"/>
                  </a:cubicBezTo>
                  <a:cubicBezTo>
                    <a:pt x="465" y="88"/>
                    <a:pt x="452" y="93"/>
                    <a:pt x="452" y="99"/>
                  </a:cubicBezTo>
                  <a:cubicBezTo>
                    <a:pt x="451" y="105"/>
                    <a:pt x="464" y="104"/>
                    <a:pt x="472" y="99"/>
                  </a:cubicBezTo>
                  <a:cubicBezTo>
                    <a:pt x="480" y="94"/>
                    <a:pt x="474" y="101"/>
                    <a:pt x="470" y="104"/>
                  </a:cubicBezTo>
                  <a:cubicBezTo>
                    <a:pt x="466" y="108"/>
                    <a:pt x="480" y="111"/>
                    <a:pt x="480" y="116"/>
                  </a:cubicBezTo>
                  <a:cubicBezTo>
                    <a:pt x="480" y="120"/>
                    <a:pt x="470" y="119"/>
                    <a:pt x="469" y="115"/>
                  </a:cubicBezTo>
                  <a:cubicBezTo>
                    <a:pt x="468" y="110"/>
                    <a:pt x="464" y="106"/>
                    <a:pt x="454" y="107"/>
                  </a:cubicBezTo>
                  <a:cubicBezTo>
                    <a:pt x="444" y="108"/>
                    <a:pt x="447" y="115"/>
                    <a:pt x="453" y="115"/>
                  </a:cubicBezTo>
                  <a:cubicBezTo>
                    <a:pt x="459" y="116"/>
                    <a:pt x="459" y="121"/>
                    <a:pt x="453" y="121"/>
                  </a:cubicBezTo>
                  <a:cubicBezTo>
                    <a:pt x="446" y="121"/>
                    <a:pt x="431" y="125"/>
                    <a:pt x="435" y="129"/>
                  </a:cubicBezTo>
                  <a:cubicBezTo>
                    <a:pt x="441" y="134"/>
                    <a:pt x="460" y="129"/>
                    <a:pt x="463" y="132"/>
                  </a:cubicBezTo>
                  <a:cubicBezTo>
                    <a:pt x="466" y="135"/>
                    <a:pt x="476" y="136"/>
                    <a:pt x="478" y="133"/>
                  </a:cubicBezTo>
                  <a:cubicBezTo>
                    <a:pt x="480" y="129"/>
                    <a:pt x="488" y="131"/>
                    <a:pt x="495" y="131"/>
                  </a:cubicBezTo>
                  <a:cubicBezTo>
                    <a:pt x="503" y="131"/>
                    <a:pt x="505" y="132"/>
                    <a:pt x="508" y="135"/>
                  </a:cubicBezTo>
                  <a:cubicBezTo>
                    <a:pt x="511" y="138"/>
                    <a:pt x="517" y="137"/>
                    <a:pt x="521" y="134"/>
                  </a:cubicBezTo>
                  <a:cubicBezTo>
                    <a:pt x="525" y="131"/>
                    <a:pt x="525" y="131"/>
                    <a:pt x="531" y="131"/>
                  </a:cubicBezTo>
                  <a:cubicBezTo>
                    <a:pt x="536" y="131"/>
                    <a:pt x="537" y="128"/>
                    <a:pt x="534" y="124"/>
                  </a:cubicBezTo>
                  <a:cubicBezTo>
                    <a:pt x="532" y="119"/>
                    <a:pt x="525" y="127"/>
                    <a:pt x="524" y="124"/>
                  </a:cubicBezTo>
                  <a:cubicBezTo>
                    <a:pt x="523" y="120"/>
                    <a:pt x="517" y="119"/>
                    <a:pt x="507" y="120"/>
                  </a:cubicBezTo>
                  <a:cubicBezTo>
                    <a:pt x="496" y="122"/>
                    <a:pt x="501" y="113"/>
                    <a:pt x="507" y="115"/>
                  </a:cubicBezTo>
                  <a:cubicBezTo>
                    <a:pt x="513" y="117"/>
                    <a:pt x="522" y="116"/>
                    <a:pt x="529" y="115"/>
                  </a:cubicBezTo>
                  <a:cubicBezTo>
                    <a:pt x="536" y="113"/>
                    <a:pt x="531" y="109"/>
                    <a:pt x="531" y="106"/>
                  </a:cubicBezTo>
                  <a:cubicBezTo>
                    <a:pt x="531" y="103"/>
                    <a:pt x="540" y="105"/>
                    <a:pt x="546" y="105"/>
                  </a:cubicBezTo>
                  <a:cubicBezTo>
                    <a:pt x="553" y="105"/>
                    <a:pt x="563" y="94"/>
                    <a:pt x="563" y="88"/>
                  </a:cubicBezTo>
                  <a:cubicBezTo>
                    <a:pt x="564" y="82"/>
                    <a:pt x="548" y="83"/>
                    <a:pt x="541" y="83"/>
                  </a:cubicBezTo>
                  <a:cubicBezTo>
                    <a:pt x="533" y="83"/>
                    <a:pt x="546" y="78"/>
                    <a:pt x="560" y="78"/>
                  </a:cubicBezTo>
                  <a:cubicBezTo>
                    <a:pt x="574" y="79"/>
                    <a:pt x="568" y="73"/>
                    <a:pt x="570" y="70"/>
                  </a:cubicBezTo>
                  <a:cubicBezTo>
                    <a:pt x="573" y="68"/>
                    <a:pt x="580" y="73"/>
                    <a:pt x="587" y="72"/>
                  </a:cubicBezTo>
                  <a:cubicBezTo>
                    <a:pt x="594" y="70"/>
                    <a:pt x="589" y="64"/>
                    <a:pt x="594" y="64"/>
                  </a:cubicBezTo>
                  <a:cubicBezTo>
                    <a:pt x="597" y="64"/>
                    <a:pt x="605" y="59"/>
                    <a:pt x="620" y="50"/>
                  </a:cubicBezTo>
                  <a:cubicBezTo>
                    <a:pt x="636" y="42"/>
                    <a:pt x="648" y="43"/>
                    <a:pt x="648" y="38"/>
                  </a:cubicBezTo>
                  <a:cubicBezTo>
                    <a:pt x="649" y="34"/>
                    <a:pt x="627" y="38"/>
                    <a:pt x="623" y="37"/>
                  </a:cubicBezTo>
                  <a:cubicBezTo>
                    <a:pt x="620" y="35"/>
                    <a:pt x="639" y="31"/>
                    <a:pt x="643" y="32"/>
                  </a:cubicBezTo>
                  <a:cubicBezTo>
                    <a:pt x="648" y="34"/>
                    <a:pt x="654" y="32"/>
                    <a:pt x="669" y="25"/>
                  </a:cubicBezTo>
                  <a:cubicBezTo>
                    <a:pt x="684" y="17"/>
                    <a:pt x="677" y="16"/>
                    <a:pt x="671" y="17"/>
                  </a:cubicBezTo>
                  <a:cubicBezTo>
                    <a:pt x="665" y="18"/>
                    <a:pt x="658" y="16"/>
                    <a:pt x="658" y="11"/>
                  </a:cubicBezTo>
                  <a:cubicBezTo>
                    <a:pt x="658" y="7"/>
                    <a:pt x="649" y="11"/>
                    <a:pt x="648" y="9"/>
                  </a:cubicBezTo>
                  <a:cubicBezTo>
                    <a:pt x="648" y="7"/>
                    <a:pt x="639" y="8"/>
                    <a:pt x="629" y="11"/>
                  </a:cubicBezTo>
                  <a:cubicBezTo>
                    <a:pt x="620" y="15"/>
                    <a:pt x="628" y="8"/>
                    <a:pt x="633" y="6"/>
                  </a:cubicBezTo>
                  <a:cubicBezTo>
                    <a:pt x="637" y="5"/>
                    <a:pt x="608" y="6"/>
                    <a:pt x="603" y="3"/>
                  </a:cubicBezTo>
                  <a:cubicBezTo>
                    <a:pt x="598" y="0"/>
                    <a:pt x="593" y="8"/>
                    <a:pt x="588" y="4"/>
                  </a:cubicBezTo>
                  <a:cubicBezTo>
                    <a:pt x="584" y="0"/>
                    <a:pt x="572" y="3"/>
                    <a:pt x="574" y="7"/>
                  </a:cubicBezTo>
                  <a:cubicBezTo>
                    <a:pt x="575" y="10"/>
                    <a:pt x="572" y="10"/>
                    <a:pt x="567" y="6"/>
                  </a:cubicBezTo>
                  <a:cubicBezTo>
                    <a:pt x="563" y="3"/>
                    <a:pt x="554" y="7"/>
                    <a:pt x="546" y="6"/>
                  </a:cubicBezTo>
                  <a:cubicBezTo>
                    <a:pt x="539" y="4"/>
                    <a:pt x="542" y="12"/>
                    <a:pt x="533" y="8"/>
                  </a:cubicBezTo>
                  <a:cubicBezTo>
                    <a:pt x="525" y="4"/>
                    <a:pt x="515" y="6"/>
                    <a:pt x="518" y="7"/>
                  </a:cubicBezTo>
                  <a:cubicBezTo>
                    <a:pt x="521" y="8"/>
                    <a:pt x="517" y="11"/>
                    <a:pt x="513" y="10"/>
                  </a:cubicBezTo>
                  <a:cubicBezTo>
                    <a:pt x="510" y="8"/>
                    <a:pt x="506" y="10"/>
                    <a:pt x="508" y="14"/>
                  </a:cubicBezTo>
                  <a:cubicBezTo>
                    <a:pt x="510" y="17"/>
                    <a:pt x="494" y="13"/>
                    <a:pt x="494" y="17"/>
                  </a:cubicBezTo>
                  <a:cubicBezTo>
                    <a:pt x="494" y="21"/>
                    <a:pt x="489" y="23"/>
                    <a:pt x="484" y="19"/>
                  </a:cubicBezTo>
                  <a:cubicBezTo>
                    <a:pt x="480" y="16"/>
                    <a:pt x="466" y="14"/>
                    <a:pt x="470" y="18"/>
                  </a:cubicBezTo>
                  <a:cubicBezTo>
                    <a:pt x="474" y="21"/>
                    <a:pt x="457" y="19"/>
                    <a:pt x="462" y="23"/>
                  </a:cubicBezTo>
                  <a:cubicBezTo>
                    <a:pt x="466" y="26"/>
                    <a:pt x="456" y="29"/>
                    <a:pt x="456" y="27"/>
                  </a:cubicBezTo>
                  <a:cubicBezTo>
                    <a:pt x="456" y="25"/>
                    <a:pt x="447" y="22"/>
                    <a:pt x="443" y="25"/>
                  </a:cubicBezTo>
                  <a:cubicBezTo>
                    <a:pt x="439" y="28"/>
                    <a:pt x="438" y="32"/>
                    <a:pt x="436" y="30"/>
                  </a:cubicBezTo>
                  <a:cubicBezTo>
                    <a:pt x="434" y="28"/>
                    <a:pt x="426" y="29"/>
                    <a:pt x="418" y="32"/>
                  </a:cubicBezTo>
                  <a:cubicBezTo>
                    <a:pt x="410" y="35"/>
                    <a:pt x="419" y="37"/>
                    <a:pt x="425" y="34"/>
                  </a:cubicBezTo>
                  <a:close/>
                  <a:moveTo>
                    <a:pt x="519" y="356"/>
                  </a:moveTo>
                  <a:cubicBezTo>
                    <a:pt x="521" y="355"/>
                    <a:pt x="527" y="346"/>
                    <a:pt x="520" y="346"/>
                  </a:cubicBezTo>
                  <a:cubicBezTo>
                    <a:pt x="513" y="347"/>
                    <a:pt x="515" y="356"/>
                    <a:pt x="519" y="356"/>
                  </a:cubicBezTo>
                  <a:close/>
                  <a:moveTo>
                    <a:pt x="486" y="348"/>
                  </a:moveTo>
                  <a:cubicBezTo>
                    <a:pt x="492" y="351"/>
                    <a:pt x="501" y="341"/>
                    <a:pt x="500" y="338"/>
                  </a:cubicBezTo>
                  <a:cubicBezTo>
                    <a:pt x="499" y="335"/>
                    <a:pt x="479" y="343"/>
                    <a:pt x="486" y="348"/>
                  </a:cubicBezTo>
                  <a:close/>
                  <a:moveTo>
                    <a:pt x="513" y="327"/>
                  </a:moveTo>
                  <a:cubicBezTo>
                    <a:pt x="513" y="323"/>
                    <a:pt x="500" y="322"/>
                    <a:pt x="501" y="318"/>
                  </a:cubicBezTo>
                  <a:cubicBezTo>
                    <a:pt x="502" y="314"/>
                    <a:pt x="489" y="310"/>
                    <a:pt x="485" y="308"/>
                  </a:cubicBezTo>
                  <a:cubicBezTo>
                    <a:pt x="481" y="306"/>
                    <a:pt x="474" y="305"/>
                    <a:pt x="474" y="300"/>
                  </a:cubicBezTo>
                  <a:cubicBezTo>
                    <a:pt x="474" y="296"/>
                    <a:pt x="465" y="299"/>
                    <a:pt x="465" y="306"/>
                  </a:cubicBezTo>
                  <a:cubicBezTo>
                    <a:pt x="465" y="312"/>
                    <a:pt x="461" y="311"/>
                    <a:pt x="463" y="317"/>
                  </a:cubicBezTo>
                  <a:cubicBezTo>
                    <a:pt x="465" y="324"/>
                    <a:pt x="454" y="325"/>
                    <a:pt x="456" y="329"/>
                  </a:cubicBezTo>
                  <a:cubicBezTo>
                    <a:pt x="457" y="332"/>
                    <a:pt x="462" y="328"/>
                    <a:pt x="466" y="328"/>
                  </a:cubicBezTo>
                  <a:cubicBezTo>
                    <a:pt x="471" y="328"/>
                    <a:pt x="465" y="334"/>
                    <a:pt x="471" y="335"/>
                  </a:cubicBezTo>
                  <a:cubicBezTo>
                    <a:pt x="475" y="335"/>
                    <a:pt x="483" y="330"/>
                    <a:pt x="485" y="327"/>
                  </a:cubicBezTo>
                  <a:cubicBezTo>
                    <a:pt x="487" y="324"/>
                    <a:pt x="490" y="323"/>
                    <a:pt x="496" y="327"/>
                  </a:cubicBezTo>
                  <a:cubicBezTo>
                    <a:pt x="501" y="330"/>
                    <a:pt x="512" y="331"/>
                    <a:pt x="513" y="327"/>
                  </a:cubicBezTo>
                  <a:close/>
                  <a:moveTo>
                    <a:pt x="635" y="294"/>
                  </a:moveTo>
                  <a:cubicBezTo>
                    <a:pt x="639" y="295"/>
                    <a:pt x="640" y="300"/>
                    <a:pt x="647" y="306"/>
                  </a:cubicBezTo>
                  <a:cubicBezTo>
                    <a:pt x="654" y="312"/>
                    <a:pt x="655" y="308"/>
                    <a:pt x="656" y="304"/>
                  </a:cubicBezTo>
                  <a:cubicBezTo>
                    <a:pt x="657" y="300"/>
                    <a:pt x="665" y="303"/>
                    <a:pt x="665" y="299"/>
                  </a:cubicBezTo>
                  <a:cubicBezTo>
                    <a:pt x="664" y="295"/>
                    <a:pt x="671" y="290"/>
                    <a:pt x="676" y="288"/>
                  </a:cubicBezTo>
                  <a:cubicBezTo>
                    <a:pt x="680" y="286"/>
                    <a:pt x="672" y="282"/>
                    <a:pt x="666" y="282"/>
                  </a:cubicBezTo>
                  <a:cubicBezTo>
                    <a:pt x="660" y="283"/>
                    <a:pt x="659" y="278"/>
                    <a:pt x="659" y="276"/>
                  </a:cubicBezTo>
                  <a:cubicBezTo>
                    <a:pt x="659" y="273"/>
                    <a:pt x="648" y="267"/>
                    <a:pt x="644" y="268"/>
                  </a:cubicBezTo>
                  <a:cubicBezTo>
                    <a:pt x="640" y="269"/>
                    <a:pt x="634" y="263"/>
                    <a:pt x="629" y="263"/>
                  </a:cubicBezTo>
                  <a:cubicBezTo>
                    <a:pt x="624" y="262"/>
                    <a:pt x="617" y="259"/>
                    <a:pt x="618" y="253"/>
                  </a:cubicBezTo>
                  <a:cubicBezTo>
                    <a:pt x="618" y="248"/>
                    <a:pt x="627" y="255"/>
                    <a:pt x="629" y="251"/>
                  </a:cubicBezTo>
                  <a:cubicBezTo>
                    <a:pt x="631" y="247"/>
                    <a:pt x="620" y="249"/>
                    <a:pt x="620" y="246"/>
                  </a:cubicBezTo>
                  <a:cubicBezTo>
                    <a:pt x="619" y="243"/>
                    <a:pt x="622" y="244"/>
                    <a:pt x="624" y="242"/>
                  </a:cubicBezTo>
                  <a:cubicBezTo>
                    <a:pt x="627" y="240"/>
                    <a:pt x="623" y="237"/>
                    <a:pt x="620" y="235"/>
                  </a:cubicBezTo>
                  <a:cubicBezTo>
                    <a:pt x="617" y="234"/>
                    <a:pt x="617" y="238"/>
                    <a:pt x="614" y="238"/>
                  </a:cubicBezTo>
                  <a:cubicBezTo>
                    <a:pt x="611" y="238"/>
                    <a:pt x="614" y="234"/>
                    <a:pt x="615" y="231"/>
                  </a:cubicBezTo>
                  <a:cubicBezTo>
                    <a:pt x="617" y="229"/>
                    <a:pt x="607" y="226"/>
                    <a:pt x="602" y="227"/>
                  </a:cubicBezTo>
                  <a:cubicBezTo>
                    <a:pt x="598" y="229"/>
                    <a:pt x="596" y="226"/>
                    <a:pt x="596" y="223"/>
                  </a:cubicBezTo>
                  <a:cubicBezTo>
                    <a:pt x="596" y="220"/>
                    <a:pt x="589" y="223"/>
                    <a:pt x="586" y="225"/>
                  </a:cubicBezTo>
                  <a:cubicBezTo>
                    <a:pt x="583" y="228"/>
                    <a:pt x="579" y="223"/>
                    <a:pt x="583" y="223"/>
                  </a:cubicBezTo>
                  <a:cubicBezTo>
                    <a:pt x="586" y="222"/>
                    <a:pt x="591" y="219"/>
                    <a:pt x="590" y="216"/>
                  </a:cubicBezTo>
                  <a:cubicBezTo>
                    <a:pt x="589" y="213"/>
                    <a:pt x="579" y="212"/>
                    <a:pt x="577" y="217"/>
                  </a:cubicBezTo>
                  <a:cubicBezTo>
                    <a:pt x="575" y="221"/>
                    <a:pt x="567" y="212"/>
                    <a:pt x="567" y="209"/>
                  </a:cubicBezTo>
                  <a:cubicBezTo>
                    <a:pt x="567" y="205"/>
                    <a:pt x="555" y="208"/>
                    <a:pt x="557" y="203"/>
                  </a:cubicBezTo>
                  <a:cubicBezTo>
                    <a:pt x="558" y="197"/>
                    <a:pt x="543" y="196"/>
                    <a:pt x="539" y="196"/>
                  </a:cubicBezTo>
                  <a:cubicBezTo>
                    <a:pt x="535" y="196"/>
                    <a:pt x="529" y="199"/>
                    <a:pt x="530" y="203"/>
                  </a:cubicBezTo>
                  <a:cubicBezTo>
                    <a:pt x="530" y="206"/>
                    <a:pt x="525" y="205"/>
                    <a:pt x="524" y="201"/>
                  </a:cubicBezTo>
                  <a:cubicBezTo>
                    <a:pt x="524" y="197"/>
                    <a:pt x="513" y="205"/>
                    <a:pt x="510" y="205"/>
                  </a:cubicBezTo>
                  <a:cubicBezTo>
                    <a:pt x="508" y="205"/>
                    <a:pt x="512" y="194"/>
                    <a:pt x="511" y="191"/>
                  </a:cubicBezTo>
                  <a:cubicBezTo>
                    <a:pt x="509" y="188"/>
                    <a:pt x="507" y="187"/>
                    <a:pt x="505" y="181"/>
                  </a:cubicBezTo>
                  <a:cubicBezTo>
                    <a:pt x="503" y="175"/>
                    <a:pt x="491" y="178"/>
                    <a:pt x="488" y="181"/>
                  </a:cubicBezTo>
                  <a:cubicBezTo>
                    <a:pt x="485" y="184"/>
                    <a:pt x="476" y="183"/>
                    <a:pt x="471" y="188"/>
                  </a:cubicBezTo>
                  <a:cubicBezTo>
                    <a:pt x="465" y="193"/>
                    <a:pt x="471" y="199"/>
                    <a:pt x="473" y="200"/>
                  </a:cubicBezTo>
                  <a:cubicBezTo>
                    <a:pt x="475" y="202"/>
                    <a:pt x="465" y="205"/>
                    <a:pt x="469" y="208"/>
                  </a:cubicBezTo>
                  <a:cubicBezTo>
                    <a:pt x="472" y="211"/>
                    <a:pt x="477" y="210"/>
                    <a:pt x="478" y="215"/>
                  </a:cubicBezTo>
                  <a:cubicBezTo>
                    <a:pt x="478" y="219"/>
                    <a:pt x="465" y="213"/>
                    <a:pt x="463" y="209"/>
                  </a:cubicBezTo>
                  <a:cubicBezTo>
                    <a:pt x="462" y="205"/>
                    <a:pt x="464" y="201"/>
                    <a:pt x="462" y="198"/>
                  </a:cubicBezTo>
                  <a:cubicBezTo>
                    <a:pt x="459" y="195"/>
                    <a:pt x="461" y="191"/>
                    <a:pt x="466" y="186"/>
                  </a:cubicBezTo>
                  <a:cubicBezTo>
                    <a:pt x="471" y="181"/>
                    <a:pt x="475" y="182"/>
                    <a:pt x="475" y="179"/>
                  </a:cubicBezTo>
                  <a:cubicBezTo>
                    <a:pt x="475" y="176"/>
                    <a:pt x="454" y="176"/>
                    <a:pt x="441" y="187"/>
                  </a:cubicBezTo>
                  <a:cubicBezTo>
                    <a:pt x="429" y="198"/>
                    <a:pt x="433" y="213"/>
                    <a:pt x="434" y="216"/>
                  </a:cubicBezTo>
                  <a:cubicBezTo>
                    <a:pt x="434" y="219"/>
                    <a:pt x="445" y="218"/>
                    <a:pt x="451" y="219"/>
                  </a:cubicBezTo>
                  <a:cubicBezTo>
                    <a:pt x="458" y="221"/>
                    <a:pt x="454" y="224"/>
                    <a:pt x="450" y="223"/>
                  </a:cubicBezTo>
                  <a:cubicBezTo>
                    <a:pt x="445" y="222"/>
                    <a:pt x="437" y="221"/>
                    <a:pt x="437" y="224"/>
                  </a:cubicBezTo>
                  <a:cubicBezTo>
                    <a:pt x="437" y="228"/>
                    <a:pt x="447" y="234"/>
                    <a:pt x="453" y="233"/>
                  </a:cubicBezTo>
                  <a:cubicBezTo>
                    <a:pt x="459" y="231"/>
                    <a:pt x="459" y="231"/>
                    <a:pt x="462" y="234"/>
                  </a:cubicBezTo>
                  <a:cubicBezTo>
                    <a:pt x="465" y="238"/>
                    <a:pt x="472" y="237"/>
                    <a:pt x="479" y="237"/>
                  </a:cubicBezTo>
                  <a:cubicBezTo>
                    <a:pt x="486" y="237"/>
                    <a:pt x="494" y="240"/>
                    <a:pt x="497" y="240"/>
                  </a:cubicBezTo>
                  <a:cubicBezTo>
                    <a:pt x="501" y="241"/>
                    <a:pt x="505" y="239"/>
                    <a:pt x="506" y="237"/>
                  </a:cubicBezTo>
                  <a:cubicBezTo>
                    <a:pt x="507" y="235"/>
                    <a:pt x="521" y="240"/>
                    <a:pt x="525" y="239"/>
                  </a:cubicBezTo>
                  <a:cubicBezTo>
                    <a:pt x="529" y="239"/>
                    <a:pt x="527" y="235"/>
                    <a:pt x="524" y="234"/>
                  </a:cubicBezTo>
                  <a:cubicBezTo>
                    <a:pt x="521" y="233"/>
                    <a:pt x="522" y="228"/>
                    <a:pt x="526" y="230"/>
                  </a:cubicBezTo>
                  <a:cubicBezTo>
                    <a:pt x="529" y="232"/>
                    <a:pt x="535" y="233"/>
                    <a:pt x="536" y="236"/>
                  </a:cubicBezTo>
                  <a:cubicBezTo>
                    <a:pt x="537" y="239"/>
                    <a:pt x="540" y="238"/>
                    <a:pt x="540" y="240"/>
                  </a:cubicBezTo>
                  <a:cubicBezTo>
                    <a:pt x="541" y="243"/>
                    <a:pt x="553" y="246"/>
                    <a:pt x="553" y="249"/>
                  </a:cubicBezTo>
                  <a:cubicBezTo>
                    <a:pt x="553" y="252"/>
                    <a:pt x="541" y="253"/>
                    <a:pt x="545" y="256"/>
                  </a:cubicBezTo>
                  <a:cubicBezTo>
                    <a:pt x="548" y="259"/>
                    <a:pt x="553" y="253"/>
                    <a:pt x="558" y="252"/>
                  </a:cubicBezTo>
                  <a:cubicBezTo>
                    <a:pt x="562" y="252"/>
                    <a:pt x="562" y="262"/>
                    <a:pt x="566" y="261"/>
                  </a:cubicBezTo>
                  <a:cubicBezTo>
                    <a:pt x="570" y="259"/>
                    <a:pt x="574" y="262"/>
                    <a:pt x="578" y="269"/>
                  </a:cubicBezTo>
                  <a:cubicBezTo>
                    <a:pt x="583" y="275"/>
                    <a:pt x="578" y="281"/>
                    <a:pt x="578" y="283"/>
                  </a:cubicBezTo>
                  <a:cubicBezTo>
                    <a:pt x="579" y="286"/>
                    <a:pt x="587" y="285"/>
                    <a:pt x="592" y="282"/>
                  </a:cubicBezTo>
                  <a:cubicBezTo>
                    <a:pt x="597" y="280"/>
                    <a:pt x="602" y="285"/>
                    <a:pt x="605" y="289"/>
                  </a:cubicBezTo>
                  <a:cubicBezTo>
                    <a:pt x="609" y="292"/>
                    <a:pt x="592" y="298"/>
                    <a:pt x="593" y="295"/>
                  </a:cubicBezTo>
                  <a:cubicBezTo>
                    <a:pt x="595" y="292"/>
                    <a:pt x="583" y="283"/>
                    <a:pt x="572" y="287"/>
                  </a:cubicBezTo>
                  <a:cubicBezTo>
                    <a:pt x="561" y="291"/>
                    <a:pt x="568" y="297"/>
                    <a:pt x="569" y="301"/>
                  </a:cubicBezTo>
                  <a:cubicBezTo>
                    <a:pt x="571" y="305"/>
                    <a:pt x="560" y="308"/>
                    <a:pt x="550" y="305"/>
                  </a:cubicBezTo>
                  <a:cubicBezTo>
                    <a:pt x="540" y="302"/>
                    <a:pt x="543" y="307"/>
                    <a:pt x="539" y="307"/>
                  </a:cubicBezTo>
                  <a:cubicBezTo>
                    <a:pt x="534" y="307"/>
                    <a:pt x="530" y="314"/>
                    <a:pt x="534" y="318"/>
                  </a:cubicBezTo>
                  <a:cubicBezTo>
                    <a:pt x="537" y="322"/>
                    <a:pt x="546" y="318"/>
                    <a:pt x="552" y="318"/>
                  </a:cubicBezTo>
                  <a:cubicBezTo>
                    <a:pt x="559" y="319"/>
                    <a:pt x="560" y="321"/>
                    <a:pt x="561" y="317"/>
                  </a:cubicBezTo>
                  <a:cubicBezTo>
                    <a:pt x="561" y="313"/>
                    <a:pt x="568" y="315"/>
                    <a:pt x="573" y="316"/>
                  </a:cubicBezTo>
                  <a:cubicBezTo>
                    <a:pt x="578" y="317"/>
                    <a:pt x="577" y="324"/>
                    <a:pt x="583" y="325"/>
                  </a:cubicBezTo>
                  <a:cubicBezTo>
                    <a:pt x="589" y="326"/>
                    <a:pt x="584" y="332"/>
                    <a:pt x="588" y="336"/>
                  </a:cubicBezTo>
                  <a:cubicBezTo>
                    <a:pt x="592" y="340"/>
                    <a:pt x="603" y="337"/>
                    <a:pt x="608" y="342"/>
                  </a:cubicBezTo>
                  <a:cubicBezTo>
                    <a:pt x="612" y="346"/>
                    <a:pt x="631" y="355"/>
                    <a:pt x="634" y="352"/>
                  </a:cubicBezTo>
                  <a:cubicBezTo>
                    <a:pt x="637" y="348"/>
                    <a:pt x="618" y="331"/>
                    <a:pt x="612" y="330"/>
                  </a:cubicBezTo>
                  <a:cubicBezTo>
                    <a:pt x="606" y="328"/>
                    <a:pt x="618" y="326"/>
                    <a:pt x="625" y="332"/>
                  </a:cubicBezTo>
                  <a:cubicBezTo>
                    <a:pt x="632" y="337"/>
                    <a:pt x="642" y="340"/>
                    <a:pt x="648" y="333"/>
                  </a:cubicBezTo>
                  <a:cubicBezTo>
                    <a:pt x="653" y="327"/>
                    <a:pt x="643" y="329"/>
                    <a:pt x="643" y="324"/>
                  </a:cubicBezTo>
                  <a:cubicBezTo>
                    <a:pt x="643" y="319"/>
                    <a:pt x="640" y="312"/>
                    <a:pt x="634" y="312"/>
                  </a:cubicBezTo>
                  <a:cubicBezTo>
                    <a:pt x="629" y="312"/>
                    <a:pt x="616" y="302"/>
                    <a:pt x="621" y="299"/>
                  </a:cubicBezTo>
                  <a:cubicBezTo>
                    <a:pt x="626" y="297"/>
                    <a:pt x="619" y="294"/>
                    <a:pt x="623" y="290"/>
                  </a:cubicBezTo>
                  <a:cubicBezTo>
                    <a:pt x="627" y="286"/>
                    <a:pt x="630" y="294"/>
                    <a:pt x="635" y="294"/>
                  </a:cubicBezTo>
                  <a:close/>
                  <a:moveTo>
                    <a:pt x="556" y="276"/>
                  </a:moveTo>
                  <a:cubicBezTo>
                    <a:pt x="561" y="276"/>
                    <a:pt x="560" y="269"/>
                    <a:pt x="557" y="265"/>
                  </a:cubicBezTo>
                  <a:cubicBezTo>
                    <a:pt x="555" y="262"/>
                    <a:pt x="550" y="262"/>
                    <a:pt x="546" y="262"/>
                  </a:cubicBezTo>
                  <a:cubicBezTo>
                    <a:pt x="542" y="263"/>
                    <a:pt x="535" y="269"/>
                    <a:pt x="539" y="276"/>
                  </a:cubicBezTo>
                  <a:cubicBezTo>
                    <a:pt x="543" y="282"/>
                    <a:pt x="552" y="277"/>
                    <a:pt x="556" y="276"/>
                  </a:cubicBezTo>
                  <a:close/>
                  <a:moveTo>
                    <a:pt x="509" y="179"/>
                  </a:moveTo>
                  <a:cubicBezTo>
                    <a:pt x="507" y="184"/>
                    <a:pt x="514" y="184"/>
                    <a:pt x="515" y="190"/>
                  </a:cubicBezTo>
                  <a:cubicBezTo>
                    <a:pt x="515" y="195"/>
                    <a:pt x="522" y="197"/>
                    <a:pt x="527" y="194"/>
                  </a:cubicBezTo>
                  <a:cubicBezTo>
                    <a:pt x="533" y="190"/>
                    <a:pt x="547" y="195"/>
                    <a:pt x="547" y="190"/>
                  </a:cubicBezTo>
                  <a:cubicBezTo>
                    <a:pt x="547" y="186"/>
                    <a:pt x="532" y="179"/>
                    <a:pt x="526" y="180"/>
                  </a:cubicBezTo>
                  <a:cubicBezTo>
                    <a:pt x="521" y="181"/>
                    <a:pt x="512" y="174"/>
                    <a:pt x="509" y="179"/>
                  </a:cubicBezTo>
                  <a:close/>
                  <a:moveTo>
                    <a:pt x="649" y="497"/>
                  </a:moveTo>
                  <a:cubicBezTo>
                    <a:pt x="650" y="500"/>
                    <a:pt x="672" y="509"/>
                    <a:pt x="673" y="505"/>
                  </a:cubicBezTo>
                  <a:cubicBezTo>
                    <a:pt x="673" y="501"/>
                    <a:pt x="649" y="494"/>
                    <a:pt x="649" y="497"/>
                  </a:cubicBezTo>
                  <a:close/>
                  <a:moveTo>
                    <a:pt x="744" y="519"/>
                  </a:moveTo>
                  <a:cubicBezTo>
                    <a:pt x="743" y="522"/>
                    <a:pt x="740" y="517"/>
                    <a:pt x="744" y="515"/>
                  </a:cubicBezTo>
                  <a:cubicBezTo>
                    <a:pt x="747" y="512"/>
                    <a:pt x="743" y="511"/>
                    <a:pt x="740" y="513"/>
                  </a:cubicBezTo>
                  <a:cubicBezTo>
                    <a:pt x="737" y="514"/>
                    <a:pt x="738" y="506"/>
                    <a:pt x="741" y="505"/>
                  </a:cubicBezTo>
                  <a:cubicBezTo>
                    <a:pt x="743" y="503"/>
                    <a:pt x="734" y="500"/>
                    <a:pt x="734" y="503"/>
                  </a:cubicBezTo>
                  <a:cubicBezTo>
                    <a:pt x="734" y="506"/>
                    <a:pt x="727" y="504"/>
                    <a:pt x="726" y="501"/>
                  </a:cubicBezTo>
                  <a:cubicBezTo>
                    <a:pt x="726" y="499"/>
                    <a:pt x="721" y="498"/>
                    <a:pt x="723" y="496"/>
                  </a:cubicBezTo>
                  <a:cubicBezTo>
                    <a:pt x="724" y="495"/>
                    <a:pt x="717" y="494"/>
                    <a:pt x="716" y="497"/>
                  </a:cubicBezTo>
                  <a:cubicBezTo>
                    <a:pt x="716" y="500"/>
                    <a:pt x="713" y="495"/>
                    <a:pt x="717" y="491"/>
                  </a:cubicBezTo>
                  <a:cubicBezTo>
                    <a:pt x="721" y="487"/>
                    <a:pt x="719" y="483"/>
                    <a:pt x="723" y="481"/>
                  </a:cubicBezTo>
                  <a:cubicBezTo>
                    <a:pt x="726" y="479"/>
                    <a:pt x="723" y="477"/>
                    <a:pt x="719" y="478"/>
                  </a:cubicBezTo>
                  <a:cubicBezTo>
                    <a:pt x="715" y="480"/>
                    <a:pt x="705" y="494"/>
                    <a:pt x="705" y="497"/>
                  </a:cubicBezTo>
                  <a:cubicBezTo>
                    <a:pt x="705" y="501"/>
                    <a:pt x="705" y="506"/>
                    <a:pt x="702" y="505"/>
                  </a:cubicBezTo>
                  <a:cubicBezTo>
                    <a:pt x="698" y="505"/>
                    <a:pt x="694" y="508"/>
                    <a:pt x="697" y="510"/>
                  </a:cubicBezTo>
                  <a:cubicBezTo>
                    <a:pt x="700" y="512"/>
                    <a:pt x="690" y="518"/>
                    <a:pt x="694" y="520"/>
                  </a:cubicBezTo>
                  <a:cubicBezTo>
                    <a:pt x="698" y="522"/>
                    <a:pt x="703" y="520"/>
                    <a:pt x="707" y="520"/>
                  </a:cubicBezTo>
                  <a:cubicBezTo>
                    <a:pt x="712" y="521"/>
                    <a:pt x="716" y="521"/>
                    <a:pt x="719" y="518"/>
                  </a:cubicBezTo>
                  <a:cubicBezTo>
                    <a:pt x="723" y="516"/>
                    <a:pt x="723" y="521"/>
                    <a:pt x="727" y="520"/>
                  </a:cubicBezTo>
                  <a:cubicBezTo>
                    <a:pt x="731" y="520"/>
                    <a:pt x="725" y="523"/>
                    <a:pt x="725" y="526"/>
                  </a:cubicBezTo>
                  <a:cubicBezTo>
                    <a:pt x="725" y="529"/>
                    <a:pt x="729" y="525"/>
                    <a:pt x="732" y="523"/>
                  </a:cubicBezTo>
                  <a:cubicBezTo>
                    <a:pt x="735" y="522"/>
                    <a:pt x="739" y="523"/>
                    <a:pt x="737" y="526"/>
                  </a:cubicBezTo>
                  <a:cubicBezTo>
                    <a:pt x="736" y="528"/>
                    <a:pt x="746" y="531"/>
                    <a:pt x="748" y="527"/>
                  </a:cubicBezTo>
                  <a:cubicBezTo>
                    <a:pt x="750" y="523"/>
                    <a:pt x="746" y="517"/>
                    <a:pt x="744" y="519"/>
                  </a:cubicBezTo>
                  <a:close/>
                  <a:moveTo>
                    <a:pt x="69" y="451"/>
                  </a:moveTo>
                  <a:cubicBezTo>
                    <a:pt x="62" y="454"/>
                    <a:pt x="79" y="471"/>
                    <a:pt x="82" y="469"/>
                  </a:cubicBezTo>
                  <a:cubicBezTo>
                    <a:pt x="84" y="468"/>
                    <a:pt x="78" y="460"/>
                    <a:pt x="78" y="456"/>
                  </a:cubicBezTo>
                  <a:cubicBezTo>
                    <a:pt x="78" y="452"/>
                    <a:pt x="76" y="447"/>
                    <a:pt x="69" y="451"/>
                  </a:cubicBezTo>
                  <a:close/>
                  <a:moveTo>
                    <a:pt x="685" y="536"/>
                  </a:moveTo>
                  <a:cubicBezTo>
                    <a:pt x="682" y="536"/>
                    <a:pt x="684" y="532"/>
                    <a:pt x="684" y="530"/>
                  </a:cubicBezTo>
                  <a:cubicBezTo>
                    <a:pt x="685" y="528"/>
                    <a:pt x="679" y="531"/>
                    <a:pt x="679" y="533"/>
                  </a:cubicBezTo>
                  <a:cubicBezTo>
                    <a:pt x="678" y="536"/>
                    <a:pt x="674" y="537"/>
                    <a:pt x="674" y="538"/>
                  </a:cubicBezTo>
                  <a:cubicBezTo>
                    <a:pt x="674" y="543"/>
                    <a:pt x="674" y="540"/>
                    <a:pt x="671" y="542"/>
                  </a:cubicBezTo>
                  <a:cubicBezTo>
                    <a:pt x="668" y="543"/>
                    <a:pt x="656" y="542"/>
                    <a:pt x="656" y="539"/>
                  </a:cubicBezTo>
                  <a:cubicBezTo>
                    <a:pt x="655" y="537"/>
                    <a:pt x="647" y="535"/>
                    <a:pt x="647" y="532"/>
                  </a:cubicBezTo>
                  <a:cubicBezTo>
                    <a:pt x="646" y="528"/>
                    <a:pt x="642" y="527"/>
                    <a:pt x="645" y="523"/>
                  </a:cubicBezTo>
                  <a:cubicBezTo>
                    <a:pt x="649" y="519"/>
                    <a:pt x="645" y="517"/>
                    <a:pt x="642" y="520"/>
                  </a:cubicBezTo>
                  <a:cubicBezTo>
                    <a:pt x="639" y="523"/>
                    <a:pt x="637" y="519"/>
                    <a:pt x="641" y="517"/>
                  </a:cubicBezTo>
                  <a:cubicBezTo>
                    <a:pt x="645" y="515"/>
                    <a:pt x="653" y="514"/>
                    <a:pt x="649" y="506"/>
                  </a:cubicBezTo>
                  <a:cubicBezTo>
                    <a:pt x="645" y="499"/>
                    <a:pt x="619" y="508"/>
                    <a:pt x="613" y="512"/>
                  </a:cubicBezTo>
                  <a:cubicBezTo>
                    <a:pt x="606" y="516"/>
                    <a:pt x="598" y="528"/>
                    <a:pt x="595" y="528"/>
                  </a:cubicBezTo>
                  <a:cubicBezTo>
                    <a:pt x="591" y="528"/>
                    <a:pt x="601" y="521"/>
                    <a:pt x="602" y="519"/>
                  </a:cubicBezTo>
                  <a:cubicBezTo>
                    <a:pt x="604" y="517"/>
                    <a:pt x="602" y="514"/>
                    <a:pt x="604" y="515"/>
                  </a:cubicBezTo>
                  <a:cubicBezTo>
                    <a:pt x="606" y="516"/>
                    <a:pt x="612" y="507"/>
                    <a:pt x="616" y="504"/>
                  </a:cubicBezTo>
                  <a:cubicBezTo>
                    <a:pt x="620" y="501"/>
                    <a:pt x="624" y="504"/>
                    <a:pt x="624" y="501"/>
                  </a:cubicBezTo>
                  <a:cubicBezTo>
                    <a:pt x="625" y="499"/>
                    <a:pt x="627" y="497"/>
                    <a:pt x="631" y="494"/>
                  </a:cubicBezTo>
                  <a:cubicBezTo>
                    <a:pt x="634" y="491"/>
                    <a:pt x="679" y="491"/>
                    <a:pt x="683" y="491"/>
                  </a:cubicBezTo>
                  <a:cubicBezTo>
                    <a:pt x="688" y="492"/>
                    <a:pt x="696" y="486"/>
                    <a:pt x="698" y="482"/>
                  </a:cubicBezTo>
                  <a:cubicBezTo>
                    <a:pt x="701" y="478"/>
                    <a:pt x="704" y="478"/>
                    <a:pt x="710" y="479"/>
                  </a:cubicBezTo>
                  <a:cubicBezTo>
                    <a:pt x="716" y="479"/>
                    <a:pt x="719" y="474"/>
                    <a:pt x="722" y="472"/>
                  </a:cubicBezTo>
                  <a:cubicBezTo>
                    <a:pt x="725" y="470"/>
                    <a:pt x="724" y="469"/>
                    <a:pt x="721" y="468"/>
                  </a:cubicBezTo>
                  <a:cubicBezTo>
                    <a:pt x="718" y="467"/>
                    <a:pt x="716" y="466"/>
                    <a:pt x="718" y="466"/>
                  </a:cubicBezTo>
                  <a:cubicBezTo>
                    <a:pt x="721" y="465"/>
                    <a:pt x="722" y="464"/>
                    <a:pt x="724" y="461"/>
                  </a:cubicBezTo>
                  <a:cubicBezTo>
                    <a:pt x="725" y="457"/>
                    <a:pt x="723" y="459"/>
                    <a:pt x="719" y="454"/>
                  </a:cubicBezTo>
                  <a:cubicBezTo>
                    <a:pt x="716" y="449"/>
                    <a:pt x="714" y="456"/>
                    <a:pt x="710" y="455"/>
                  </a:cubicBezTo>
                  <a:cubicBezTo>
                    <a:pt x="707" y="455"/>
                    <a:pt x="713" y="450"/>
                    <a:pt x="710" y="448"/>
                  </a:cubicBezTo>
                  <a:cubicBezTo>
                    <a:pt x="707" y="447"/>
                    <a:pt x="701" y="448"/>
                    <a:pt x="696" y="452"/>
                  </a:cubicBezTo>
                  <a:cubicBezTo>
                    <a:pt x="692" y="455"/>
                    <a:pt x="692" y="451"/>
                    <a:pt x="688" y="455"/>
                  </a:cubicBezTo>
                  <a:cubicBezTo>
                    <a:pt x="685" y="459"/>
                    <a:pt x="685" y="453"/>
                    <a:pt x="686" y="452"/>
                  </a:cubicBezTo>
                  <a:cubicBezTo>
                    <a:pt x="688" y="450"/>
                    <a:pt x="690" y="452"/>
                    <a:pt x="691" y="450"/>
                  </a:cubicBezTo>
                  <a:cubicBezTo>
                    <a:pt x="693" y="447"/>
                    <a:pt x="695" y="450"/>
                    <a:pt x="699" y="447"/>
                  </a:cubicBezTo>
                  <a:cubicBezTo>
                    <a:pt x="703" y="444"/>
                    <a:pt x="707" y="445"/>
                    <a:pt x="708" y="443"/>
                  </a:cubicBezTo>
                  <a:cubicBezTo>
                    <a:pt x="710" y="441"/>
                    <a:pt x="706" y="439"/>
                    <a:pt x="702" y="439"/>
                  </a:cubicBezTo>
                  <a:cubicBezTo>
                    <a:pt x="698" y="440"/>
                    <a:pt x="695" y="434"/>
                    <a:pt x="693" y="436"/>
                  </a:cubicBezTo>
                  <a:cubicBezTo>
                    <a:pt x="690" y="438"/>
                    <a:pt x="690" y="433"/>
                    <a:pt x="688" y="435"/>
                  </a:cubicBezTo>
                  <a:cubicBezTo>
                    <a:pt x="685" y="437"/>
                    <a:pt x="683" y="434"/>
                    <a:pt x="682" y="431"/>
                  </a:cubicBezTo>
                  <a:cubicBezTo>
                    <a:pt x="680" y="427"/>
                    <a:pt x="672" y="421"/>
                    <a:pt x="667" y="420"/>
                  </a:cubicBezTo>
                  <a:cubicBezTo>
                    <a:pt x="662" y="418"/>
                    <a:pt x="666" y="416"/>
                    <a:pt x="668" y="418"/>
                  </a:cubicBezTo>
                  <a:cubicBezTo>
                    <a:pt x="671" y="419"/>
                    <a:pt x="674" y="416"/>
                    <a:pt x="675" y="414"/>
                  </a:cubicBezTo>
                  <a:cubicBezTo>
                    <a:pt x="676" y="412"/>
                    <a:pt x="673" y="410"/>
                    <a:pt x="672" y="410"/>
                  </a:cubicBezTo>
                  <a:cubicBezTo>
                    <a:pt x="670" y="410"/>
                    <a:pt x="670" y="408"/>
                    <a:pt x="671" y="406"/>
                  </a:cubicBezTo>
                  <a:cubicBezTo>
                    <a:pt x="671" y="404"/>
                    <a:pt x="665" y="401"/>
                    <a:pt x="665" y="399"/>
                  </a:cubicBezTo>
                  <a:cubicBezTo>
                    <a:pt x="665" y="398"/>
                    <a:pt x="662" y="396"/>
                    <a:pt x="662" y="395"/>
                  </a:cubicBezTo>
                  <a:cubicBezTo>
                    <a:pt x="662" y="393"/>
                    <a:pt x="659" y="391"/>
                    <a:pt x="659" y="388"/>
                  </a:cubicBezTo>
                  <a:cubicBezTo>
                    <a:pt x="659" y="386"/>
                    <a:pt x="653" y="382"/>
                    <a:pt x="653" y="379"/>
                  </a:cubicBezTo>
                  <a:cubicBezTo>
                    <a:pt x="653" y="376"/>
                    <a:pt x="650" y="374"/>
                    <a:pt x="649" y="371"/>
                  </a:cubicBezTo>
                  <a:cubicBezTo>
                    <a:pt x="648" y="368"/>
                    <a:pt x="646" y="370"/>
                    <a:pt x="645" y="374"/>
                  </a:cubicBezTo>
                  <a:cubicBezTo>
                    <a:pt x="644" y="379"/>
                    <a:pt x="640" y="378"/>
                    <a:pt x="641" y="380"/>
                  </a:cubicBezTo>
                  <a:cubicBezTo>
                    <a:pt x="643" y="383"/>
                    <a:pt x="642" y="383"/>
                    <a:pt x="640" y="385"/>
                  </a:cubicBezTo>
                  <a:cubicBezTo>
                    <a:pt x="638" y="387"/>
                    <a:pt x="641" y="390"/>
                    <a:pt x="638" y="390"/>
                  </a:cubicBezTo>
                  <a:cubicBezTo>
                    <a:pt x="635" y="390"/>
                    <a:pt x="637" y="395"/>
                    <a:pt x="635" y="393"/>
                  </a:cubicBezTo>
                  <a:cubicBezTo>
                    <a:pt x="634" y="390"/>
                    <a:pt x="630" y="391"/>
                    <a:pt x="630" y="394"/>
                  </a:cubicBezTo>
                  <a:cubicBezTo>
                    <a:pt x="630" y="396"/>
                    <a:pt x="624" y="399"/>
                    <a:pt x="622" y="398"/>
                  </a:cubicBezTo>
                  <a:cubicBezTo>
                    <a:pt x="619" y="398"/>
                    <a:pt x="619" y="393"/>
                    <a:pt x="617" y="395"/>
                  </a:cubicBezTo>
                  <a:cubicBezTo>
                    <a:pt x="615" y="396"/>
                    <a:pt x="616" y="390"/>
                    <a:pt x="612" y="391"/>
                  </a:cubicBezTo>
                  <a:cubicBezTo>
                    <a:pt x="609" y="391"/>
                    <a:pt x="607" y="390"/>
                    <a:pt x="608" y="388"/>
                  </a:cubicBezTo>
                  <a:cubicBezTo>
                    <a:pt x="609" y="385"/>
                    <a:pt x="603" y="383"/>
                    <a:pt x="605" y="382"/>
                  </a:cubicBezTo>
                  <a:cubicBezTo>
                    <a:pt x="607" y="380"/>
                    <a:pt x="604" y="377"/>
                    <a:pt x="604" y="372"/>
                  </a:cubicBezTo>
                  <a:cubicBezTo>
                    <a:pt x="603" y="367"/>
                    <a:pt x="606" y="367"/>
                    <a:pt x="606" y="365"/>
                  </a:cubicBezTo>
                  <a:cubicBezTo>
                    <a:pt x="606" y="363"/>
                    <a:pt x="604" y="363"/>
                    <a:pt x="602" y="365"/>
                  </a:cubicBezTo>
                  <a:cubicBezTo>
                    <a:pt x="600" y="366"/>
                    <a:pt x="600" y="363"/>
                    <a:pt x="597" y="363"/>
                  </a:cubicBezTo>
                  <a:cubicBezTo>
                    <a:pt x="595" y="363"/>
                    <a:pt x="588" y="363"/>
                    <a:pt x="587" y="359"/>
                  </a:cubicBezTo>
                  <a:cubicBezTo>
                    <a:pt x="587" y="356"/>
                    <a:pt x="584" y="358"/>
                    <a:pt x="583" y="354"/>
                  </a:cubicBezTo>
                  <a:cubicBezTo>
                    <a:pt x="582" y="351"/>
                    <a:pt x="579" y="354"/>
                    <a:pt x="579" y="352"/>
                  </a:cubicBezTo>
                  <a:cubicBezTo>
                    <a:pt x="579" y="349"/>
                    <a:pt x="578" y="348"/>
                    <a:pt x="576" y="348"/>
                  </a:cubicBezTo>
                  <a:cubicBezTo>
                    <a:pt x="573" y="348"/>
                    <a:pt x="573" y="346"/>
                    <a:pt x="570" y="345"/>
                  </a:cubicBezTo>
                  <a:cubicBezTo>
                    <a:pt x="567" y="345"/>
                    <a:pt x="563" y="347"/>
                    <a:pt x="561" y="348"/>
                  </a:cubicBezTo>
                  <a:cubicBezTo>
                    <a:pt x="560" y="349"/>
                    <a:pt x="555" y="345"/>
                    <a:pt x="554" y="347"/>
                  </a:cubicBezTo>
                  <a:cubicBezTo>
                    <a:pt x="552" y="348"/>
                    <a:pt x="552" y="346"/>
                    <a:pt x="547" y="344"/>
                  </a:cubicBezTo>
                  <a:cubicBezTo>
                    <a:pt x="542" y="343"/>
                    <a:pt x="536" y="343"/>
                    <a:pt x="536" y="344"/>
                  </a:cubicBezTo>
                  <a:cubicBezTo>
                    <a:pt x="535" y="346"/>
                    <a:pt x="532" y="347"/>
                    <a:pt x="532" y="351"/>
                  </a:cubicBezTo>
                  <a:cubicBezTo>
                    <a:pt x="533" y="354"/>
                    <a:pt x="537" y="354"/>
                    <a:pt x="538" y="356"/>
                  </a:cubicBezTo>
                  <a:cubicBezTo>
                    <a:pt x="539" y="359"/>
                    <a:pt x="536" y="358"/>
                    <a:pt x="536" y="360"/>
                  </a:cubicBezTo>
                  <a:cubicBezTo>
                    <a:pt x="535" y="363"/>
                    <a:pt x="533" y="363"/>
                    <a:pt x="533" y="364"/>
                  </a:cubicBezTo>
                  <a:cubicBezTo>
                    <a:pt x="533" y="366"/>
                    <a:pt x="535" y="366"/>
                    <a:pt x="536" y="369"/>
                  </a:cubicBezTo>
                  <a:cubicBezTo>
                    <a:pt x="536" y="372"/>
                    <a:pt x="538" y="372"/>
                    <a:pt x="539" y="377"/>
                  </a:cubicBezTo>
                  <a:cubicBezTo>
                    <a:pt x="539" y="381"/>
                    <a:pt x="537" y="380"/>
                    <a:pt x="536" y="381"/>
                  </a:cubicBezTo>
                  <a:cubicBezTo>
                    <a:pt x="534" y="381"/>
                    <a:pt x="536" y="384"/>
                    <a:pt x="533" y="387"/>
                  </a:cubicBezTo>
                  <a:cubicBezTo>
                    <a:pt x="530" y="390"/>
                    <a:pt x="528" y="393"/>
                    <a:pt x="530" y="395"/>
                  </a:cubicBezTo>
                  <a:cubicBezTo>
                    <a:pt x="532" y="396"/>
                    <a:pt x="540" y="400"/>
                    <a:pt x="543" y="405"/>
                  </a:cubicBezTo>
                  <a:cubicBezTo>
                    <a:pt x="546" y="410"/>
                    <a:pt x="546" y="418"/>
                    <a:pt x="545" y="423"/>
                  </a:cubicBezTo>
                  <a:cubicBezTo>
                    <a:pt x="544" y="429"/>
                    <a:pt x="538" y="430"/>
                    <a:pt x="533" y="435"/>
                  </a:cubicBezTo>
                  <a:cubicBezTo>
                    <a:pt x="528" y="440"/>
                    <a:pt x="523" y="439"/>
                    <a:pt x="521" y="439"/>
                  </a:cubicBezTo>
                  <a:cubicBezTo>
                    <a:pt x="519" y="439"/>
                    <a:pt x="520" y="444"/>
                    <a:pt x="523" y="447"/>
                  </a:cubicBezTo>
                  <a:cubicBezTo>
                    <a:pt x="527" y="451"/>
                    <a:pt x="524" y="452"/>
                    <a:pt x="526" y="456"/>
                  </a:cubicBezTo>
                  <a:cubicBezTo>
                    <a:pt x="527" y="460"/>
                    <a:pt x="526" y="463"/>
                    <a:pt x="528" y="466"/>
                  </a:cubicBezTo>
                  <a:cubicBezTo>
                    <a:pt x="530" y="469"/>
                    <a:pt x="529" y="471"/>
                    <a:pt x="526" y="473"/>
                  </a:cubicBezTo>
                  <a:cubicBezTo>
                    <a:pt x="523" y="475"/>
                    <a:pt x="527" y="474"/>
                    <a:pt x="527" y="477"/>
                  </a:cubicBezTo>
                  <a:cubicBezTo>
                    <a:pt x="528" y="481"/>
                    <a:pt x="526" y="479"/>
                    <a:pt x="524" y="477"/>
                  </a:cubicBezTo>
                  <a:cubicBezTo>
                    <a:pt x="521" y="475"/>
                    <a:pt x="519" y="480"/>
                    <a:pt x="519" y="482"/>
                  </a:cubicBezTo>
                  <a:cubicBezTo>
                    <a:pt x="519" y="484"/>
                    <a:pt x="513" y="479"/>
                    <a:pt x="512" y="480"/>
                  </a:cubicBezTo>
                  <a:cubicBezTo>
                    <a:pt x="511" y="480"/>
                    <a:pt x="512" y="476"/>
                    <a:pt x="509" y="474"/>
                  </a:cubicBezTo>
                  <a:cubicBezTo>
                    <a:pt x="506" y="471"/>
                    <a:pt x="503" y="471"/>
                    <a:pt x="503" y="468"/>
                  </a:cubicBezTo>
                  <a:cubicBezTo>
                    <a:pt x="503" y="465"/>
                    <a:pt x="497" y="464"/>
                    <a:pt x="497" y="461"/>
                  </a:cubicBezTo>
                  <a:cubicBezTo>
                    <a:pt x="497" y="458"/>
                    <a:pt x="498" y="450"/>
                    <a:pt x="497" y="448"/>
                  </a:cubicBezTo>
                  <a:cubicBezTo>
                    <a:pt x="495" y="445"/>
                    <a:pt x="496" y="443"/>
                    <a:pt x="498" y="441"/>
                  </a:cubicBezTo>
                  <a:cubicBezTo>
                    <a:pt x="499" y="439"/>
                    <a:pt x="496" y="436"/>
                    <a:pt x="493" y="436"/>
                  </a:cubicBezTo>
                  <a:cubicBezTo>
                    <a:pt x="490" y="436"/>
                    <a:pt x="485" y="435"/>
                    <a:pt x="480" y="435"/>
                  </a:cubicBezTo>
                  <a:cubicBezTo>
                    <a:pt x="476" y="435"/>
                    <a:pt x="473" y="435"/>
                    <a:pt x="471" y="433"/>
                  </a:cubicBezTo>
                  <a:cubicBezTo>
                    <a:pt x="470" y="432"/>
                    <a:pt x="466" y="429"/>
                    <a:pt x="460" y="428"/>
                  </a:cubicBezTo>
                  <a:cubicBezTo>
                    <a:pt x="454" y="426"/>
                    <a:pt x="451" y="423"/>
                    <a:pt x="451" y="422"/>
                  </a:cubicBezTo>
                  <a:cubicBezTo>
                    <a:pt x="450" y="420"/>
                    <a:pt x="445" y="419"/>
                    <a:pt x="443" y="417"/>
                  </a:cubicBezTo>
                  <a:cubicBezTo>
                    <a:pt x="442" y="415"/>
                    <a:pt x="436" y="414"/>
                    <a:pt x="434" y="415"/>
                  </a:cubicBezTo>
                  <a:cubicBezTo>
                    <a:pt x="432" y="415"/>
                    <a:pt x="426" y="410"/>
                    <a:pt x="423" y="410"/>
                  </a:cubicBezTo>
                  <a:cubicBezTo>
                    <a:pt x="420" y="410"/>
                    <a:pt x="412" y="414"/>
                    <a:pt x="410" y="414"/>
                  </a:cubicBezTo>
                  <a:cubicBezTo>
                    <a:pt x="409" y="414"/>
                    <a:pt x="411" y="411"/>
                    <a:pt x="412" y="410"/>
                  </a:cubicBezTo>
                  <a:cubicBezTo>
                    <a:pt x="412" y="408"/>
                    <a:pt x="409" y="403"/>
                    <a:pt x="408" y="399"/>
                  </a:cubicBezTo>
                  <a:cubicBezTo>
                    <a:pt x="407" y="395"/>
                    <a:pt x="406" y="391"/>
                    <a:pt x="402" y="392"/>
                  </a:cubicBezTo>
                  <a:cubicBezTo>
                    <a:pt x="398" y="392"/>
                    <a:pt x="393" y="390"/>
                    <a:pt x="392" y="390"/>
                  </a:cubicBezTo>
                  <a:cubicBezTo>
                    <a:pt x="391" y="389"/>
                    <a:pt x="391" y="378"/>
                    <a:pt x="392" y="374"/>
                  </a:cubicBezTo>
                  <a:cubicBezTo>
                    <a:pt x="393" y="369"/>
                    <a:pt x="398" y="363"/>
                    <a:pt x="398" y="360"/>
                  </a:cubicBezTo>
                  <a:cubicBezTo>
                    <a:pt x="398" y="357"/>
                    <a:pt x="401" y="356"/>
                    <a:pt x="404" y="355"/>
                  </a:cubicBezTo>
                  <a:cubicBezTo>
                    <a:pt x="406" y="354"/>
                    <a:pt x="404" y="349"/>
                    <a:pt x="407" y="348"/>
                  </a:cubicBezTo>
                  <a:cubicBezTo>
                    <a:pt x="410" y="348"/>
                    <a:pt x="410" y="347"/>
                    <a:pt x="411" y="345"/>
                  </a:cubicBezTo>
                  <a:cubicBezTo>
                    <a:pt x="411" y="342"/>
                    <a:pt x="415" y="344"/>
                    <a:pt x="413" y="342"/>
                  </a:cubicBezTo>
                  <a:cubicBezTo>
                    <a:pt x="411" y="340"/>
                    <a:pt x="412" y="340"/>
                    <a:pt x="417" y="340"/>
                  </a:cubicBezTo>
                  <a:cubicBezTo>
                    <a:pt x="421" y="340"/>
                    <a:pt x="427" y="338"/>
                    <a:pt x="426" y="334"/>
                  </a:cubicBezTo>
                  <a:cubicBezTo>
                    <a:pt x="425" y="329"/>
                    <a:pt x="414" y="333"/>
                    <a:pt x="414" y="329"/>
                  </a:cubicBezTo>
                  <a:cubicBezTo>
                    <a:pt x="414" y="326"/>
                    <a:pt x="400" y="325"/>
                    <a:pt x="401" y="323"/>
                  </a:cubicBezTo>
                  <a:cubicBezTo>
                    <a:pt x="402" y="321"/>
                    <a:pt x="415" y="325"/>
                    <a:pt x="420" y="327"/>
                  </a:cubicBezTo>
                  <a:cubicBezTo>
                    <a:pt x="425" y="329"/>
                    <a:pt x="426" y="328"/>
                    <a:pt x="430" y="328"/>
                  </a:cubicBezTo>
                  <a:cubicBezTo>
                    <a:pt x="434" y="328"/>
                    <a:pt x="431" y="323"/>
                    <a:pt x="432" y="321"/>
                  </a:cubicBezTo>
                  <a:cubicBezTo>
                    <a:pt x="433" y="319"/>
                    <a:pt x="440" y="324"/>
                    <a:pt x="445" y="323"/>
                  </a:cubicBezTo>
                  <a:cubicBezTo>
                    <a:pt x="449" y="322"/>
                    <a:pt x="453" y="313"/>
                    <a:pt x="457" y="311"/>
                  </a:cubicBezTo>
                  <a:cubicBezTo>
                    <a:pt x="460" y="308"/>
                    <a:pt x="457" y="306"/>
                    <a:pt x="450" y="307"/>
                  </a:cubicBezTo>
                  <a:cubicBezTo>
                    <a:pt x="443" y="307"/>
                    <a:pt x="439" y="304"/>
                    <a:pt x="435" y="302"/>
                  </a:cubicBezTo>
                  <a:cubicBezTo>
                    <a:pt x="432" y="299"/>
                    <a:pt x="432" y="297"/>
                    <a:pt x="436" y="297"/>
                  </a:cubicBezTo>
                  <a:cubicBezTo>
                    <a:pt x="440" y="297"/>
                    <a:pt x="449" y="305"/>
                    <a:pt x="453" y="305"/>
                  </a:cubicBezTo>
                  <a:cubicBezTo>
                    <a:pt x="456" y="305"/>
                    <a:pt x="463" y="298"/>
                    <a:pt x="465" y="296"/>
                  </a:cubicBezTo>
                  <a:cubicBezTo>
                    <a:pt x="468" y="294"/>
                    <a:pt x="463" y="293"/>
                    <a:pt x="461" y="291"/>
                  </a:cubicBezTo>
                  <a:cubicBezTo>
                    <a:pt x="459" y="290"/>
                    <a:pt x="464" y="288"/>
                    <a:pt x="467" y="288"/>
                  </a:cubicBezTo>
                  <a:cubicBezTo>
                    <a:pt x="470" y="288"/>
                    <a:pt x="471" y="291"/>
                    <a:pt x="473" y="292"/>
                  </a:cubicBezTo>
                  <a:cubicBezTo>
                    <a:pt x="474" y="294"/>
                    <a:pt x="479" y="291"/>
                    <a:pt x="482" y="291"/>
                  </a:cubicBezTo>
                  <a:cubicBezTo>
                    <a:pt x="484" y="291"/>
                    <a:pt x="481" y="287"/>
                    <a:pt x="477" y="285"/>
                  </a:cubicBezTo>
                  <a:cubicBezTo>
                    <a:pt x="473" y="284"/>
                    <a:pt x="477" y="281"/>
                    <a:pt x="478" y="283"/>
                  </a:cubicBezTo>
                  <a:cubicBezTo>
                    <a:pt x="480" y="286"/>
                    <a:pt x="483" y="285"/>
                    <a:pt x="484" y="288"/>
                  </a:cubicBezTo>
                  <a:cubicBezTo>
                    <a:pt x="486" y="293"/>
                    <a:pt x="488" y="290"/>
                    <a:pt x="491" y="288"/>
                  </a:cubicBezTo>
                  <a:cubicBezTo>
                    <a:pt x="495" y="287"/>
                    <a:pt x="497" y="285"/>
                    <a:pt x="499" y="283"/>
                  </a:cubicBezTo>
                  <a:cubicBezTo>
                    <a:pt x="501" y="280"/>
                    <a:pt x="502" y="283"/>
                    <a:pt x="504" y="279"/>
                  </a:cubicBezTo>
                  <a:cubicBezTo>
                    <a:pt x="506" y="276"/>
                    <a:pt x="503" y="273"/>
                    <a:pt x="500" y="270"/>
                  </a:cubicBezTo>
                  <a:cubicBezTo>
                    <a:pt x="497" y="268"/>
                    <a:pt x="500" y="266"/>
                    <a:pt x="497" y="264"/>
                  </a:cubicBezTo>
                  <a:cubicBezTo>
                    <a:pt x="494" y="263"/>
                    <a:pt x="494" y="260"/>
                    <a:pt x="497" y="261"/>
                  </a:cubicBezTo>
                  <a:cubicBezTo>
                    <a:pt x="501" y="261"/>
                    <a:pt x="504" y="260"/>
                    <a:pt x="506" y="258"/>
                  </a:cubicBezTo>
                  <a:cubicBezTo>
                    <a:pt x="507" y="255"/>
                    <a:pt x="500" y="255"/>
                    <a:pt x="503" y="253"/>
                  </a:cubicBezTo>
                  <a:cubicBezTo>
                    <a:pt x="507" y="251"/>
                    <a:pt x="504" y="249"/>
                    <a:pt x="501" y="249"/>
                  </a:cubicBezTo>
                  <a:cubicBezTo>
                    <a:pt x="497" y="249"/>
                    <a:pt x="494" y="247"/>
                    <a:pt x="494" y="245"/>
                  </a:cubicBezTo>
                  <a:cubicBezTo>
                    <a:pt x="494" y="242"/>
                    <a:pt x="488" y="244"/>
                    <a:pt x="485" y="242"/>
                  </a:cubicBezTo>
                  <a:cubicBezTo>
                    <a:pt x="481" y="240"/>
                    <a:pt x="473" y="241"/>
                    <a:pt x="471" y="241"/>
                  </a:cubicBezTo>
                  <a:cubicBezTo>
                    <a:pt x="470" y="241"/>
                    <a:pt x="469" y="249"/>
                    <a:pt x="472" y="249"/>
                  </a:cubicBezTo>
                  <a:cubicBezTo>
                    <a:pt x="475" y="249"/>
                    <a:pt x="477" y="252"/>
                    <a:pt x="475" y="253"/>
                  </a:cubicBezTo>
                  <a:cubicBezTo>
                    <a:pt x="472" y="254"/>
                    <a:pt x="475" y="257"/>
                    <a:pt x="473" y="257"/>
                  </a:cubicBezTo>
                  <a:cubicBezTo>
                    <a:pt x="471" y="256"/>
                    <a:pt x="468" y="256"/>
                    <a:pt x="468" y="260"/>
                  </a:cubicBezTo>
                  <a:cubicBezTo>
                    <a:pt x="467" y="265"/>
                    <a:pt x="467" y="267"/>
                    <a:pt x="464" y="269"/>
                  </a:cubicBezTo>
                  <a:cubicBezTo>
                    <a:pt x="461" y="270"/>
                    <a:pt x="463" y="263"/>
                    <a:pt x="460" y="264"/>
                  </a:cubicBezTo>
                  <a:cubicBezTo>
                    <a:pt x="457" y="264"/>
                    <a:pt x="457" y="270"/>
                    <a:pt x="459" y="270"/>
                  </a:cubicBezTo>
                  <a:cubicBezTo>
                    <a:pt x="461" y="271"/>
                    <a:pt x="462" y="273"/>
                    <a:pt x="462" y="275"/>
                  </a:cubicBezTo>
                  <a:cubicBezTo>
                    <a:pt x="463" y="278"/>
                    <a:pt x="458" y="276"/>
                    <a:pt x="456" y="279"/>
                  </a:cubicBezTo>
                  <a:cubicBezTo>
                    <a:pt x="454" y="283"/>
                    <a:pt x="454" y="278"/>
                    <a:pt x="451" y="276"/>
                  </a:cubicBezTo>
                  <a:cubicBezTo>
                    <a:pt x="449" y="273"/>
                    <a:pt x="446" y="270"/>
                    <a:pt x="446" y="267"/>
                  </a:cubicBezTo>
                  <a:cubicBezTo>
                    <a:pt x="446" y="264"/>
                    <a:pt x="447" y="264"/>
                    <a:pt x="449" y="263"/>
                  </a:cubicBezTo>
                  <a:cubicBezTo>
                    <a:pt x="451" y="263"/>
                    <a:pt x="449" y="261"/>
                    <a:pt x="449" y="258"/>
                  </a:cubicBezTo>
                  <a:cubicBezTo>
                    <a:pt x="449" y="254"/>
                    <a:pt x="447" y="255"/>
                    <a:pt x="444" y="252"/>
                  </a:cubicBezTo>
                  <a:cubicBezTo>
                    <a:pt x="441" y="248"/>
                    <a:pt x="437" y="248"/>
                    <a:pt x="436" y="250"/>
                  </a:cubicBezTo>
                  <a:cubicBezTo>
                    <a:pt x="434" y="252"/>
                    <a:pt x="435" y="255"/>
                    <a:pt x="433" y="256"/>
                  </a:cubicBezTo>
                  <a:cubicBezTo>
                    <a:pt x="430" y="257"/>
                    <a:pt x="431" y="262"/>
                    <a:pt x="429" y="263"/>
                  </a:cubicBezTo>
                  <a:cubicBezTo>
                    <a:pt x="427" y="263"/>
                    <a:pt x="428" y="253"/>
                    <a:pt x="426" y="253"/>
                  </a:cubicBezTo>
                  <a:cubicBezTo>
                    <a:pt x="424" y="252"/>
                    <a:pt x="424" y="249"/>
                    <a:pt x="427" y="249"/>
                  </a:cubicBezTo>
                  <a:cubicBezTo>
                    <a:pt x="430" y="249"/>
                    <a:pt x="432" y="246"/>
                    <a:pt x="429" y="246"/>
                  </a:cubicBezTo>
                  <a:cubicBezTo>
                    <a:pt x="427" y="246"/>
                    <a:pt x="423" y="243"/>
                    <a:pt x="421" y="242"/>
                  </a:cubicBezTo>
                  <a:cubicBezTo>
                    <a:pt x="419" y="242"/>
                    <a:pt x="416" y="245"/>
                    <a:pt x="415" y="244"/>
                  </a:cubicBezTo>
                  <a:cubicBezTo>
                    <a:pt x="413" y="242"/>
                    <a:pt x="415" y="239"/>
                    <a:pt x="415" y="237"/>
                  </a:cubicBezTo>
                  <a:cubicBezTo>
                    <a:pt x="415" y="235"/>
                    <a:pt x="418" y="238"/>
                    <a:pt x="420" y="235"/>
                  </a:cubicBezTo>
                  <a:cubicBezTo>
                    <a:pt x="422" y="232"/>
                    <a:pt x="415" y="232"/>
                    <a:pt x="415" y="230"/>
                  </a:cubicBezTo>
                  <a:cubicBezTo>
                    <a:pt x="415" y="227"/>
                    <a:pt x="409" y="226"/>
                    <a:pt x="407" y="225"/>
                  </a:cubicBezTo>
                  <a:cubicBezTo>
                    <a:pt x="405" y="224"/>
                    <a:pt x="408" y="219"/>
                    <a:pt x="407" y="218"/>
                  </a:cubicBezTo>
                  <a:cubicBezTo>
                    <a:pt x="406" y="216"/>
                    <a:pt x="400" y="210"/>
                    <a:pt x="397" y="210"/>
                  </a:cubicBezTo>
                  <a:cubicBezTo>
                    <a:pt x="394" y="211"/>
                    <a:pt x="393" y="206"/>
                    <a:pt x="395" y="206"/>
                  </a:cubicBezTo>
                  <a:cubicBezTo>
                    <a:pt x="396" y="207"/>
                    <a:pt x="398" y="205"/>
                    <a:pt x="401" y="202"/>
                  </a:cubicBezTo>
                  <a:cubicBezTo>
                    <a:pt x="404" y="198"/>
                    <a:pt x="404" y="197"/>
                    <a:pt x="402" y="197"/>
                  </a:cubicBezTo>
                  <a:cubicBezTo>
                    <a:pt x="400" y="196"/>
                    <a:pt x="399" y="194"/>
                    <a:pt x="403" y="194"/>
                  </a:cubicBezTo>
                  <a:cubicBezTo>
                    <a:pt x="406" y="194"/>
                    <a:pt x="413" y="197"/>
                    <a:pt x="416" y="195"/>
                  </a:cubicBezTo>
                  <a:cubicBezTo>
                    <a:pt x="418" y="193"/>
                    <a:pt x="425" y="182"/>
                    <a:pt x="428" y="178"/>
                  </a:cubicBezTo>
                  <a:cubicBezTo>
                    <a:pt x="431" y="174"/>
                    <a:pt x="426" y="174"/>
                    <a:pt x="419" y="174"/>
                  </a:cubicBezTo>
                  <a:cubicBezTo>
                    <a:pt x="412" y="175"/>
                    <a:pt x="411" y="172"/>
                    <a:pt x="405" y="172"/>
                  </a:cubicBezTo>
                  <a:cubicBezTo>
                    <a:pt x="400" y="171"/>
                    <a:pt x="389" y="173"/>
                    <a:pt x="388" y="174"/>
                  </a:cubicBezTo>
                  <a:cubicBezTo>
                    <a:pt x="386" y="176"/>
                    <a:pt x="390" y="177"/>
                    <a:pt x="390" y="179"/>
                  </a:cubicBezTo>
                  <a:cubicBezTo>
                    <a:pt x="389" y="181"/>
                    <a:pt x="386" y="178"/>
                    <a:pt x="384" y="179"/>
                  </a:cubicBezTo>
                  <a:cubicBezTo>
                    <a:pt x="383" y="180"/>
                    <a:pt x="385" y="182"/>
                    <a:pt x="384" y="188"/>
                  </a:cubicBezTo>
                  <a:cubicBezTo>
                    <a:pt x="384" y="195"/>
                    <a:pt x="386" y="195"/>
                    <a:pt x="388" y="198"/>
                  </a:cubicBezTo>
                  <a:cubicBezTo>
                    <a:pt x="389" y="200"/>
                    <a:pt x="389" y="203"/>
                    <a:pt x="389" y="208"/>
                  </a:cubicBezTo>
                  <a:cubicBezTo>
                    <a:pt x="389" y="212"/>
                    <a:pt x="385" y="211"/>
                    <a:pt x="384" y="212"/>
                  </a:cubicBezTo>
                  <a:cubicBezTo>
                    <a:pt x="383" y="213"/>
                    <a:pt x="387" y="215"/>
                    <a:pt x="387" y="217"/>
                  </a:cubicBezTo>
                  <a:cubicBezTo>
                    <a:pt x="386" y="220"/>
                    <a:pt x="382" y="216"/>
                    <a:pt x="380" y="217"/>
                  </a:cubicBezTo>
                  <a:cubicBezTo>
                    <a:pt x="377" y="217"/>
                    <a:pt x="375" y="224"/>
                    <a:pt x="378" y="226"/>
                  </a:cubicBezTo>
                  <a:cubicBezTo>
                    <a:pt x="380" y="228"/>
                    <a:pt x="381" y="228"/>
                    <a:pt x="379" y="230"/>
                  </a:cubicBezTo>
                  <a:cubicBezTo>
                    <a:pt x="378" y="232"/>
                    <a:pt x="375" y="236"/>
                    <a:pt x="380" y="239"/>
                  </a:cubicBezTo>
                  <a:cubicBezTo>
                    <a:pt x="384" y="243"/>
                    <a:pt x="393" y="243"/>
                    <a:pt x="397" y="245"/>
                  </a:cubicBezTo>
                  <a:cubicBezTo>
                    <a:pt x="401" y="248"/>
                    <a:pt x="395" y="247"/>
                    <a:pt x="397" y="250"/>
                  </a:cubicBezTo>
                  <a:cubicBezTo>
                    <a:pt x="398" y="253"/>
                    <a:pt x="394" y="254"/>
                    <a:pt x="394" y="256"/>
                  </a:cubicBezTo>
                  <a:cubicBezTo>
                    <a:pt x="394" y="259"/>
                    <a:pt x="396" y="258"/>
                    <a:pt x="398" y="253"/>
                  </a:cubicBezTo>
                  <a:cubicBezTo>
                    <a:pt x="401" y="249"/>
                    <a:pt x="402" y="255"/>
                    <a:pt x="402" y="258"/>
                  </a:cubicBezTo>
                  <a:cubicBezTo>
                    <a:pt x="402" y="262"/>
                    <a:pt x="399" y="260"/>
                    <a:pt x="396" y="263"/>
                  </a:cubicBezTo>
                  <a:cubicBezTo>
                    <a:pt x="394" y="267"/>
                    <a:pt x="392" y="267"/>
                    <a:pt x="388" y="267"/>
                  </a:cubicBezTo>
                  <a:cubicBezTo>
                    <a:pt x="384" y="266"/>
                    <a:pt x="387" y="272"/>
                    <a:pt x="388" y="275"/>
                  </a:cubicBezTo>
                  <a:cubicBezTo>
                    <a:pt x="389" y="278"/>
                    <a:pt x="388" y="279"/>
                    <a:pt x="384" y="278"/>
                  </a:cubicBezTo>
                  <a:cubicBezTo>
                    <a:pt x="379" y="277"/>
                    <a:pt x="377" y="274"/>
                    <a:pt x="379" y="271"/>
                  </a:cubicBezTo>
                  <a:cubicBezTo>
                    <a:pt x="381" y="268"/>
                    <a:pt x="383" y="264"/>
                    <a:pt x="380" y="264"/>
                  </a:cubicBezTo>
                  <a:cubicBezTo>
                    <a:pt x="378" y="265"/>
                    <a:pt x="372" y="264"/>
                    <a:pt x="370" y="262"/>
                  </a:cubicBezTo>
                  <a:cubicBezTo>
                    <a:pt x="369" y="259"/>
                    <a:pt x="372" y="260"/>
                    <a:pt x="377" y="261"/>
                  </a:cubicBezTo>
                  <a:cubicBezTo>
                    <a:pt x="382" y="261"/>
                    <a:pt x="377" y="257"/>
                    <a:pt x="381" y="257"/>
                  </a:cubicBezTo>
                  <a:cubicBezTo>
                    <a:pt x="385" y="257"/>
                    <a:pt x="388" y="259"/>
                    <a:pt x="391" y="257"/>
                  </a:cubicBezTo>
                  <a:cubicBezTo>
                    <a:pt x="394" y="254"/>
                    <a:pt x="389" y="248"/>
                    <a:pt x="386" y="249"/>
                  </a:cubicBezTo>
                  <a:cubicBezTo>
                    <a:pt x="384" y="250"/>
                    <a:pt x="379" y="251"/>
                    <a:pt x="379" y="249"/>
                  </a:cubicBezTo>
                  <a:cubicBezTo>
                    <a:pt x="379" y="246"/>
                    <a:pt x="384" y="248"/>
                    <a:pt x="386" y="247"/>
                  </a:cubicBezTo>
                  <a:cubicBezTo>
                    <a:pt x="389" y="247"/>
                    <a:pt x="385" y="244"/>
                    <a:pt x="381" y="245"/>
                  </a:cubicBezTo>
                  <a:cubicBezTo>
                    <a:pt x="378" y="245"/>
                    <a:pt x="375" y="246"/>
                    <a:pt x="372" y="242"/>
                  </a:cubicBezTo>
                  <a:cubicBezTo>
                    <a:pt x="369" y="239"/>
                    <a:pt x="364" y="237"/>
                    <a:pt x="362" y="245"/>
                  </a:cubicBezTo>
                  <a:cubicBezTo>
                    <a:pt x="361" y="252"/>
                    <a:pt x="356" y="248"/>
                    <a:pt x="354" y="250"/>
                  </a:cubicBezTo>
                  <a:cubicBezTo>
                    <a:pt x="352" y="253"/>
                    <a:pt x="356" y="255"/>
                    <a:pt x="361" y="255"/>
                  </a:cubicBezTo>
                  <a:cubicBezTo>
                    <a:pt x="366" y="255"/>
                    <a:pt x="370" y="260"/>
                    <a:pt x="367" y="260"/>
                  </a:cubicBezTo>
                  <a:cubicBezTo>
                    <a:pt x="365" y="260"/>
                    <a:pt x="366" y="263"/>
                    <a:pt x="364" y="262"/>
                  </a:cubicBezTo>
                  <a:cubicBezTo>
                    <a:pt x="361" y="261"/>
                    <a:pt x="358" y="262"/>
                    <a:pt x="360" y="264"/>
                  </a:cubicBezTo>
                  <a:cubicBezTo>
                    <a:pt x="362" y="266"/>
                    <a:pt x="359" y="267"/>
                    <a:pt x="360" y="270"/>
                  </a:cubicBezTo>
                  <a:cubicBezTo>
                    <a:pt x="360" y="272"/>
                    <a:pt x="356" y="270"/>
                    <a:pt x="352" y="269"/>
                  </a:cubicBezTo>
                  <a:cubicBezTo>
                    <a:pt x="348" y="269"/>
                    <a:pt x="341" y="270"/>
                    <a:pt x="335" y="271"/>
                  </a:cubicBezTo>
                  <a:cubicBezTo>
                    <a:pt x="330" y="273"/>
                    <a:pt x="324" y="271"/>
                    <a:pt x="322" y="268"/>
                  </a:cubicBezTo>
                  <a:cubicBezTo>
                    <a:pt x="320" y="266"/>
                    <a:pt x="317" y="266"/>
                    <a:pt x="313" y="266"/>
                  </a:cubicBezTo>
                  <a:cubicBezTo>
                    <a:pt x="309" y="266"/>
                    <a:pt x="311" y="263"/>
                    <a:pt x="306" y="262"/>
                  </a:cubicBezTo>
                  <a:cubicBezTo>
                    <a:pt x="301" y="262"/>
                    <a:pt x="302" y="258"/>
                    <a:pt x="301" y="256"/>
                  </a:cubicBezTo>
                  <a:cubicBezTo>
                    <a:pt x="301" y="253"/>
                    <a:pt x="291" y="254"/>
                    <a:pt x="288" y="256"/>
                  </a:cubicBezTo>
                  <a:cubicBezTo>
                    <a:pt x="284" y="259"/>
                    <a:pt x="277" y="258"/>
                    <a:pt x="275" y="262"/>
                  </a:cubicBezTo>
                  <a:cubicBezTo>
                    <a:pt x="273" y="266"/>
                    <a:pt x="277" y="265"/>
                    <a:pt x="279" y="265"/>
                  </a:cubicBezTo>
                  <a:cubicBezTo>
                    <a:pt x="282" y="265"/>
                    <a:pt x="282" y="262"/>
                    <a:pt x="287" y="263"/>
                  </a:cubicBezTo>
                  <a:cubicBezTo>
                    <a:pt x="292" y="263"/>
                    <a:pt x="296" y="257"/>
                    <a:pt x="298" y="259"/>
                  </a:cubicBezTo>
                  <a:cubicBezTo>
                    <a:pt x="300" y="262"/>
                    <a:pt x="289" y="266"/>
                    <a:pt x="284" y="267"/>
                  </a:cubicBezTo>
                  <a:cubicBezTo>
                    <a:pt x="279" y="267"/>
                    <a:pt x="280" y="271"/>
                    <a:pt x="285" y="278"/>
                  </a:cubicBezTo>
                  <a:cubicBezTo>
                    <a:pt x="290" y="285"/>
                    <a:pt x="283" y="281"/>
                    <a:pt x="283" y="285"/>
                  </a:cubicBezTo>
                  <a:cubicBezTo>
                    <a:pt x="283" y="288"/>
                    <a:pt x="274" y="284"/>
                    <a:pt x="278" y="282"/>
                  </a:cubicBezTo>
                  <a:cubicBezTo>
                    <a:pt x="281" y="281"/>
                    <a:pt x="280" y="278"/>
                    <a:pt x="277" y="276"/>
                  </a:cubicBezTo>
                  <a:cubicBezTo>
                    <a:pt x="274" y="273"/>
                    <a:pt x="272" y="276"/>
                    <a:pt x="273" y="273"/>
                  </a:cubicBezTo>
                  <a:cubicBezTo>
                    <a:pt x="273" y="271"/>
                    <a:pt x="270" y="273"/>
                    <a:pt x="267" y="271"/>
                  </a:cubicBezTo>
                  <a:cubicBezTo>
                    <a:pt x="264" y="269"/>
                    <a:pt x="263" y="267"/>
                    <a:pt x="260" y="269"/>
                  </a:cubicBezTo>
                  <a:cubicBezTo>
                    <a:pt x="256" y="271"/>
                    <a:pt x="252" y="271"/>
                    <a:pt x="244" y="272"/>
                  </a:cubicBezTo>
                  <a:cubicBezTo>
                    <a:pt x="236" y="273"/>
                    <a:pt x="222" y="273"/>
                    <a:pt x="219" y="270"/>
                  </a:cubicBezTo>
                  <a:cubicBezTo>
                    <a:pt x="217" y="268"/>
                    <a:pt x="226" y="263"/>
                    <a:pt x="229" y="264"/>
                  </a:cubicBezTo>
                  <a:cubicBezTo>
                    <a:pt x="231" y="264"/>
                    <a:pt x="230" y="261"/>
                    <a:pt x="226" y="257"/>
                  </a:cubicBezTo>
                  <a:cubicBezTo>
                    <a:pt x="221" y="254"/>
                    <a:pt x="212" y="252"/>
                    <a:pt x="212" y="254"/>
                  </a:cubicBezTo>
                  <a:cubicBezTo>
                    <a:pt x="212" y="256"/>
                    <a:pt x="207" y="254"/>
                    <a:pt x="200" y="253"/>
                  </a:cubicBezTo>
                  <a:cubicBezTo>
                    <a:pt x="193" y="252"/>
                    <a:pt x="192" y="249"/>
                    <a:pt x="187" y="249"/>
                  </a:cubicBezTo>
                  <a:cubicBezTo>
                    <a:pt x="183" y="249"/>
                    <a:pt x="176" y="247"/>
                    <a:pt x="171" y="243"/>
                  </a:cubicBezTo>
                  <a:cubicBezTo>
                    <a:pt x="166" y="239"/>
                    <a:pt x="153" y="240"/>
                    <a:pt x="152" y="244"/>
                  </a:cubicBezTo>
                  <a:cubicBezTo>
                    <a:pt x="150" y="248"/>
                    <a:pt x="146" y="248"/>
                    <a:pt x="142" y="248"/>
                  </a:cubicBezTo>
                  <a:cubicBezTo>
                    <a:pt x="138" y="248"/>
                    <a:pt x="144" y="243"/>
                    <a:pt x="142" y="242"/>
                  </a:cubicBezTo>
                  <a:cubicBezTo>
                    <a:pt x="141" y="241"/>
                    <a:pt x="143" y="236"/>
                    <a:pt x="140" y="236"/>
                  </a:cubicBezTo>
                  <a:cubicBezTo>
                    <a:pt x="137" y="235"/>
                    <a:pt x="134" y="248"/>
                    <a:pt x="128" y="248"/>
                  </a:cubicBezTo>
                  <a:cubicBezTo>
                    <a:pt x="123" y="247"/>
                    <a:pt x="120" y="234"/>
                    <a:pt x="116" y="231"/>
                  </a:cubicBezTo>
                  <a:cubicBezTo>
                    <a:pt x="111" y="228"/>
                    <a:pt x="107" y="227"/>
                    <a:pt x="111" y="232"/>
                  </a:cubicBezTo>
                  <a:cubicBezTo>
                    <a:pt x="114" y="237"/>
                    <a:pt x="107" y="234"/>
                    <a:pt x="108" y="237"/>
                  </a:cubicBezTo>
                  <a:cubicBezTo>
                    <a:pt x="108" y="241"/>
                    <a:pt x="101" y="245"/>
                    <a:pt x="101" y="243"/>
                  </a:cubicBezTo>
                  <a:cubicBezTo>
                    <a:pt x="102" y="241"/>
                    <a:pt x="98" y="239"/>
                    <a:pt x="93" y="244"/>
                  </a:cubicBezTo>
                  <a:cubicBezTo>
                    <a:pt x="89" y="249"/>
                    <a:pt x="86" y="248"/>
                    <a:pt x="85" y="247"/>
                  </a:cubicBezTo>
                  <a:cubicBezTo>
                    <a:pt x="85" y="245"/>
                    <a:pt x="72" y="251"/>
                    <a:pt x="72" y="254"/>
                  </a:cubicBezTo>
                  <a:cubicBezTo>
                    <a:pt x="73" y="256"/>
                    <a:pt x="70" y="258"/>
                    <a:pt x="66" y="257"/>
                  </a:cubicBezTo>
                  <a:cubicBezTo>
                    <a:pt x="63" y="257"/>
                    <a:pt x="66" y="254"/>
                    <a:pt x="69" y="253"/>
                  </a:cubicBezTo>
                  <a:cubicBezTo>
                    <a:pt x="72" y="251"/>
                    <a:pt x="80" y="244"/>
                    <a:pt x="85" y="243"/>
                  </a:cubicBezTo>
                  <a:cubicBezTo>
                    <a:pt x="89" y="243"/>
                    <a:pt x="98" y="239"/>
                    <a:pt x="98" y="237"/>
                  </a:cubicBezTo>
                  <a:cubicBezTo>
                    <a:pt x="98" y="235"/>
                    <a:pt x="94" y="237"/>
                    <a:pt x="91" y="236"/>
                  </a:cubicBezTo>
                  <a:cubicBezTo>
                    <a:pt x="88" y="236"/>
                    <a:pt x="83" y="239"/>
                    <a:pt x="77" y="241"/>
                  </a:cubicBezTo>
                  <a:cubicBezTo>
                    <a:pt x="72" y="243"/>
                    <a:pt x="67" y="243"/>
                    <a:pt x="68" y="246"/>
                  </a:cubicBezTo>
                  <a:cubicBezTo>
                    <a:pt x="70" y="249"/>
                    <a:pt x="63" y="245"/>
                    <a:pt x="62" y="247"/>
                  </a:cubicBezTo>
                  <a:cubicBezTo>
                    <a:pt x="61" y="249"/>
                    <a:pt x="58" y="247"/>
                    <a:pt x="60" y="246"/>
                  </a:cubicBezTo>
                  <a:cubicBezTo>
                    <a:pt x="62" y="245"/>
                    <a:pt x="56" y="243"/>
                    <a:pt x="56" y="244"/>
                  </a:cubicBezTo>
                  <a:cubicBezTo>
                    <a:pt x="56" y="245"/>
                    <a:pt x="55" y="247"/>
                    <a:pt x="50" y="247"/>
                  </a:cubicBezTo>
                  <a:cubicBezTo>
                    <a:pt x="46" y="247"/>
                    <a:pt x="41" y="250"/>
                    <a:pt x="44" y="253"/>
                  </a:cubicBezTo>
                  <a:cubicBezTo>
                    <a:pt x="47" y="255"/>
                    <a:pt x="49" y="256"/>
                    <a:pt x="48" y="257"/>
                  </a:cubicBezTo>
                  <a:cubicBezTo>
                    <a:pt x="46" y="259"/>
                    <a:pt x="41" y="253"/>
                    <a:pt x="35" y="254"/>
                  </a:cubicBezTo>
                  <a:cubicBezTo>
                    <a:pt x="28" y="255"/>
                    <a:pt x="15" y="247"/>
                    <a:pt x="15" y="245"/>
                  </a:cubicBezTo>
                  <a:cubicBezTo>
                    <a:pt x="15" y="243"/>
                    <a:pt x="6" y="244"/>
                    <a:pt x="0" y="244"/>
                  </a:cubicBezTo>
                  <a:cubicBezTo>
                    <a:pt x="0" y="373"/>
                    <a:pt x="0" y="373"/>
                    <a:pt x="0" y="373"/>
                  </a:cubicBezTo>
                  <a:cubicBezTo>
                    <a:pt x="0" y="373"/>
                    <a:pt x="3" y="375"/>
                    <a:pt x="4" y="374"/>
                  </a:cubicBezTo>
                  <a:cubicBezTo>
                    <a:pt x="5" y="372"/>
                    <a:pt x="8" y="374"/>
                    <a:pt x="12" y="372"/>
                  </a:cubicBezTo>
                  <a:cubicBezTo>
                    <a:pt x="16" y="370"/>
                    <a:pt x="18" y="374"/>
                    <a:pt x="18" y="376"/>
                  </a:cubicBezTo>
                  <a:cubicBezTo>
                    <a:pt x="18" y="378"/>
                    <a:pt x="24" y="382"/>
                    <a:pt x="26" y="385"/>
                  </a:cubicBezTo>
                  <a:cubicBezTo>
                    <a:pt x="29" y="388"/>
                    <a:pt x="30" y="391"/>
                    <a:pt x="33" y="389"/>
                  </a:cubicBezTo>
                  <a:cubicBezTo>
                    <a:pt x="35" y="387"/>
                    <a:pt x="40" y="386"/>
                    <a:pt x="40" y="383"/>
                  </a:cubicBezTo>
                  <a:cubicBezTo>
                    <a:pt x="40" y="380"/>
                    <a:pt x="52" y="379"/>
                    <a:pt x="52" y="384"/>
                  </a:cubicBezTo>
                  <a:cubicBezTo>
                    <a:pt x="52" y="388"/>
                    <a:pt x="63" y="393"/>
                    <a:pt x="70" y="404"/>
                  </a:cubicBezTo>
                  <a:cubicBezTo>
                    <a:pt x="76" y="416"/>
                    <a:pt x="75" y="418"/>
                    <a:pt x="85" y="422"/>
                  </a:cubicBezTo>
                  <a:cubicBezTo>
                    <a:pt x="94" y="426"/>
                    <a:pt x="94" y="428"/>
                    <a:pt x="93" y="431"/>
                  </a:cubicBezTo>
                  <a:cubicBezTo>
                    <a:pt x="92" y="434"/>
                    <a:pt x="99" y="436"/>
                    <a:pt x="95" y="439"/>
                  </a:cubicBezTo>
                  <a:cubicBezTo>
                    <a:pt x="93" y="440"/>
                    <a:pt x="91" y="441"/>
                    <a:pt x="89" y="443"/>
                  </a:cubicBezTo>
                  <a:cubicBezTo>
                    <a:pt x="89" y="444"/>
                    <a:pt x="91" y="445"/>
                    <a:pt x="92" y="447"/>
                  </a:cubicBezTo>
                  <a:cubicBezTo>
                    <a:pt x="95" y="449"/>
                    <a:pt x="88" y="449"/>
                    <a:pt x="90" y="450"/>
                  </a:cubicBezTo>
                  <a:cubicBezTo>
                    <a:pt x="92" y="452"/>
                    <a:pt x="90" y="455"/>
                    <a:pt x="92" y="457"/>
                  </a:cubicBezTo>
                  <a:cubicBezTo>
                    <a:pt x="94" y="459"/>
                    <a:pt x="97" y="458"/>
                    <a:pt x="99" y="456"/>
                  </a:cubicBezTo>
                  <a:cubicBezTo>
                    <a:pt x="101" y="455"/>
                    <a:pt x="103" y="458"/>
                    <a:pt x="101" y="461"/>
                  </a:cubicBezTo>
                  <a:cubicBezTo>
                    <a:pt x="99" y="464"/>
                    <a:pt x="103" y="466"/>
                    <a:pt x="104" y="464"/>
                  </a:cubicBezTo>
                  <a:cubicBezTo>
                    <a:pt x="106" y="462"/>
                    <a:pt x="110" y="467"/>
                    <a:pt x="111" y="468"/>
                  </a:cubicBezTo>
                  <a:cubicBezTo>
                    <a:pt x="113" y="469"/>
                    <a:pt x="115" y="472"/>
                    <a:pt x="112" y="472"/>
                  </a:cubicBezTo>
                  <a:cubicBezTo>
                    <a:pt x="109" y="472"/>
                    <a:pt x="109" y="477"/>
                    <a:pt x="111" y="477"/>
                  </a:cubicBezTo>
                  <a:cubicBezTo>
                    <a:pt x="114" y="477"/>
                    <a:pt x="113" y="480"/>
                    <a:pt x="113" y="482"/>
                  </a:cubicBezTo>
                  <a:cubicBezTo>
                    <a:pt x="113" y="483"/>
                    <a:pt x="120" y="486"/>
                    <a:pt x="122" y="485"/>
                  </a:cubicBezTo>
                  <a:cubicBezTo>
                    <a:pt x="125" y="484"/>
                    <a:pt x="127" y="486"/>
                    <a:pt x="128" y="489"/>
                  </a:cubicBezTo>
                  <a:cubicBezTo>
                    <a:pt x="129" y="491"/>
                    <a:pt x="134" y="492"/>
                    <a:pt x="135" y="491"/>
                  </a:cubicBezTo>
                  <a:cubicBezTo>
                    <a:pt x="137" y="489"/>
                    <a:pt x="138" y="493"/>
                    <a:pt x="139" y="496"/>
                  </a:cubicBezTo>
                  <a:cubicBezTo>
                    <a:pt x="139" y="498"/>
                    <a:pt x="143" y="497"/>
                    <a:pt x="145" y="497"/>
                  </a:cubicBezTo>
                  <a:cubicBezTo>
                    <a:pt x="147" y="497"/>
                    <a:pt x="148" y="500"/>
                    <a:pt x="150" y="499"/>
                  </a:cubicBezTo>
                  <a:cubicBezTo>
                    <a:pt x="153" y="498"/>
                    <a:pt x="154" y="504"/>
                    <a:pt x="156" y="507"/>
                  </a:cubicBezTo>
                  <a:cubicBezTo>
                    <a:pt x="388" y="506"/>
                    <a:pt x="388" y="506"/>
                    <a:pt x="388" y="506"/>
                  </a:cubicBezTo>
                  <a:cubicBezTo>
                    <a:pt x="388" y="506"/>
                    <a:pt x="389" y="500"/>
                    <a:pt x="391" y="502"/>
                  </a:cubicBezTo>
                  <a:cubicBezTo>
                    <a:pt x="394" y="504"/>
                    <a:pt x="392" y="507"/>
                    <a:pt x="395" y="509"/>
                  </a:cubicBezTo>
                  <a:cubicBezTo>
                    <a:pt x="398" y="510"/>
                    <a:pt x="400" y="512"/>
                    <a:pt x="402" y="511"/>
                  </a:cubicBezTo>
                  <a:cubicBezTo>
                    <a:pt x="404" y="510"/>
                    <a:pt x="407" y="508"/>
                    <a:pt x="410" y="511"/>
                  </a:cubicBezTo>
                  <a:cubicBezTo>
                    <a:pt x="413" y="515"/>
                    <a:pt x="415" y="512"/>
                    <a:pt x="417" y="514"/>
                  </a:cubicBezTo>
                  <a:cubicBezTo>
                    <a:pt x="419" y="516"/>
                    <a:pt x="422" y="518"/>
                    <a:pt x="424" y="515"/>
                  </a:cubicBezTo>
                  <a:cubicBezTo>
                    <a:pt x="426" y="513"/>
                    <a:pt x="433" y="516"/>
                    <a:pt x="436" y="517"/>
                  </a:cubicBezTo>
                  <a:cubicBezTo>
                    <a:pt x="440" y="514"/>
                    <a:pt x="443" y="507"/>
                    <a:pt x="447" y="507"/>
                  </a:cubicBezTo>
                  <a:cubicBezTo>
                    <a:pt x="452" y="507"/>
                    <a:pt x="464" y="508"/>
                    <a:pt x="465" y="514"/>
                  </a:cubicBezTo>
                  <a:cubicBezTo>
                    <a:pt x="466" y="520"/>
                    <a:pt x="473" y="515"/>
                    <a:pt x="474" y="520"/>
                  </a:cubicBezTo>
                  <a:cubicBezTo>
                    <a:pt x="475" y="526"/>
                    <a:pt x="479" y="530"/>
                    <a:pt x="479" y="532"/>
                  </a:cubicBezTo>
                  <a:cubicBezTo>
                    <a:pt x="480" y="533"/>
                    <a:pt x="482" y="534"/>
                    <a:pt x="483" y="536"/>
                  </a:cubicBezTo>
                  <a:cubicBezTo>
                    <a:pt x="486" y="535"/>
                    <a:pt x="492" y="536"/>
                    <a:pt x="496" y="537"/>
                  </a:cubicBezTo>
                  <a:cubicBezTo>
                    <a:pt x="502" y="539"/>
                    <a:pt x="509" y="535"/>
                    <a:pt x="512" y="541"/>
                  </a:cubicBezTo>
                  <a:cubicBezTo>
                    <a:pt x="515" y="548"/>
                    <a:pt x="521" y="553"/>
                    <a:pt x="515" y="553"/>
                  </a:cubicBezTo>
                  <a:cubicBezTo>
                    <a:pt x="510" y="553"/>
                    <a:pt x="504" y="547"/>
                    <a:pt x="504" y="550"/>
                  </a:cubicBezTo>
                  <a:cubicBezTo>
                    <a:pt x="505" y="554"/>
                    <a:pt x="502" y="552"/>
                    <a:pt x="502" y="558"/>
                  </a:cubicBezTo>
                  <a:cubicBezTo>
                    <a:pt x="502" y="563"/>
                    <a:pt x="498" y="571"/>
                    <a:pt x="496" y="571"/>
                  </a:cubicBezTo>
                  <a:cubicBezTo>
                    <a:pt x="495" y="571"/>
                    <a:pt x="495" y="571"/>
                    <a:pt x="495" y="571"/>
                  </a:cubicBezTo>
                  <a:cubicBezTo>
                    <a:pt x="495" y="573"/>
                    <a:pt x="495" y="576"/>
                    <a:pt x="497" y="577"/>
                  </a:cubicBezTo>
                  <a:cubicBezTo>
                    <a:pt x="500" y="575"/>
                    <a:pt x="504" y="572"/>
                    <a:pt x="507" y="572"/>
                  </a:cubicBezTo>
                  <a:cubicBezTo>
                    <a:pt x="513" y="572"/>
                    <a:pt x="514" y="576"/>
                    <a:pt x="518" y="573"/>
                  </a:cubicBezTo>
                  <a:cubicBezTo>
                    <a:pt x="522" y="571"/>
                    <a:pt x="522" y="569"/>
                    <a:pt x="523" y="571"/>
                  </a:cubicBezTo>
                  <a:cubicBezTo>
                    <a:pt x="523" y="572"/>
                    <a:pt x="523" y="572"/>
                    <a:pt x="523" y="572"/>
                  </a:cubicBezTo>
                  <a:cubicBezTo>
                    <a:pt x="524" y="571"/>
                    <a:pt x="525" y="571"/>
                    <a:pt x="526" y="570"/>
                  </a:cubicBezTo>
                  <a:cubicBezTo>
                    <a:pt x="526" y="569"/>
                    <a:pt x="525" y="568"/>
                    <a:pt x="525" y="567"/>
                  </a:cubicBezTo>
                  <a:cubicBezTo>
                    <a:pt x="521" y="567"/>
                    <a:pt x="520" y="568"/>
                    <a:pt x="519" y="565"/>
                  </a:cubicBezTo>
                  <a:cubicBezTo>
                    <a:pt x="518" y="561"/>
                    <a:pt x="530" y="557"/>
                    <a:pt x="536" y="558"/>
                  </a:cubicBezTo>
                  <a:cubicBezTo>
                    <a:pt x="542" y="559"/>
                    <a:pt x="546" y="555"/>
                    <a:pt x="548" y="557"/>
                  </a:cubicBezTo>
                  <a:cubicBezTo>
                    <a:pt x="551" y="554"/>
                    <a:pt x="558" y="549"/>
                    <a:pt x="559" y="549"/>
                  </a:cubicBezTo>
                  <a:cubicBezTo>
                    <a:pt x="561" y="549"/>
                    <a:pt x="588" y="549"/>
                    <a:pt x="588" y="549"/>
                  </a:cubicBezTo>
                  <a:cubicBezTo>
                    <a:pt x="588" y="549"/>
                    <a:pt x="597" y="543"/>
                    <a:pt x="599" y="538"/>
                  </a:cubicBezTo>
                  <a:cubicBezTo>
                    <a:pt x="600" y="532"/>
                    <a:pt x="606" y="520"/>
                    <a:pt x="609" y="523"/>
                  </a:cubicBezTo>
                  <a:cubicBezTo>
                    <a:pt x="613" y="525"/>
                    <a:pt x="620" y="523"/>
                    <a:pt x="620" y="526"/>
                  </a:cubicBezTo>
                  <a:cubicBezTo>
                    <a:pt x="621" y="528"/>
                    <a:pt x="618" y="537"/>
                    <a:pt x="628" y="549"/>
                  </a:cubicBezTo>
                  <a:cubicBezTo>
                    <a:pt x="631" y="547"/>
                    <a:pt x="634" y="546"/>
                    <a:pt x="636" y="546"/>
                  </a:cubicBezTo>
                  <a:cubicBezTo>
                    <a:pt x="640" y="546"/>
                    <a:pt x="645" y="541"/>
                    <a:pt x="646" y="539"/>
                  </a:cubicBezTo>
                  <a:cubicBezTo>
                    <a:pt x="648" y="536"/>
                    <a:pt x="650" y="541"/>
                    <a:pt x="647" y="542"/>
                  </a:cubicBezTo>
                  <a:cubicBezTo>
                    <a:pt x="644" y="543"/>
                    <a:pt x="649" y="545"/>
                    <a:pt x="654" y="545"/>
                  </a:cubicBezTo>
                  <a:cubicBezTo>
                    <a:pt x="660" y="545"/>
                    <a:pt x="652" y="547"/>
                    <a:pt x="648" y="547"/>
                  </a:cubicBezTo>
                  <a:cubicBezTo>
                    <a:pt x="644" y="547"/>
                    <a:pt x="643" y="547"/>
                    <a:pt x="637" y="552"/>
                  </a:cubicBezTo>
                  <a:cubicBezTo>
                    <a:pt x="632" y="558"/>
                    <a:pt x="633" y="559"/>
                    <a:pt x="636" y="562"/>
                  </a:cubicBezTo>
                  <a:cubicBezTo>
                    <a:pt x="639" y="564"/>
                    <a:pt x="643" y="563"/>
                    <a:pt x="647" y="560"/>
                  </a:cubicBezTo>
                  <a:cubicBezTo>
                    <a:pt x="651" y="556"/>
                    <a:pt x="651" y="553"/>
                    <a:pt x="655" y="553"/>
                  </a:cubicBezTo>
                  <a:cubicBezTo>
                    <a:pt x="659" y="553"/>
                    <a:pt x="670" y="549"/>
                    <a:pt x="675" y="548"/>
                  </a:cubicBezTo>
                  <a:cubicBezTo>
                    <a:pt x="679" y="546"/>
                    <a:pt x="676" y="545"/>
                    <a:pt x="676" y="543"/>
                  </a:cubicBezTo>
                  <a:cubicBezTo>
                    <a:pt x="676" y="541"/>
                    <a:pt x="685" y="541"/>
                    <a:pt x="688" y="539"/>
                  </a:cubicBezTo>
                  <a:cubicBezTo>
                    <a:pt x="691" y="537"/>
                    <a:pt x="687" y="535"/>
                    <a:pt x="685" y="536"/>
                  </a:cubicBezTo>
                  <a:close/>
                  <a:moveTo>
                    <a:pt x="199" y="294"/>
                  </a:moveTo>
                  <a:cubicBezTo>
                    <a:pt x="194" y="300"/>
                    <a:pt x="192" y="301"/>
                    <a:pt x="187" y="300"/>
                  </a:cubicBezTo>
                  <a:cubicBezTo>
                    <a:pt x="182" y="299"/>
                    <a:pt x="179" y="302"/>
                    <a:pt x="181" y="303"/>
                  </a:cubicBezTo>
                  <a:cubicBezTo>
                    <a:pt x="184" y="305"/>
                    <a:pt x="184" y="307"/>
                    <a:pt x="179" y="308"/>
                  </a:cubicBezTo>
                  <a:cubicBezTo>
                    <a:pt x="174" y="309"/>
                    <a:pt x="170" y="313"/>
                    <a:pt x="168" y="312"/>
                  </a:cubicBezTo>
                  <a:cubicBezTo>
                    <a:pt x="166" y="312"/>
                    <a:pt x="177" y="304"/>
                    <a:pt x="174" y="302"/>
                  </a:cubicBezTo>
                  <a:cubicBezTo>
                    <a:pt x="171" y="300"/>
                    <a:pt x="164" y="306"/>
                    <a:pt x="164" y="308"/>
                  </a:cubicBezTo>
                  <a:cubicBezTo>
                    <a:pt x="164" y="311"/>
                    <a:pt x="159" y="311"/>
                    <a:pt x="157" y="311"/>
                  </a:cubicBezTo>
                  <a:cubicBezTo>
                    <a:pt x="154" y="311"/>
                    <a:pt x="150" y="308"/>
                    <a:pt x="153" y="308"/>
                  </a:cubicBezTo>
                  <a:cubicBezTo>
                    <a:pt x="156" y="307"/>
                    <a:pt x="154" y="304"/>
                    <a:pt x="158" y="303"/>
                  </a:cubicBezTo>
                  <a:cubicBezTo>
                    <a:pt x="162" y="301"/>
                    <a:pt x="157" y="299"/>
                    <a:pt x="158" y="297"/>
                  </a:cubicBezTo>
                  <a:cubicBezTo>
                    <a:pt x="159" y="296"/>
                    <a:pt x="167" y="299"/>
                    <a:pt x="167" y="296"/>
                  </a:cubicBezTo>
                  <a:cubicBezTo>
                    <a:pt x="167" y="293"/>
                    <a:pt x="159" y="291"/>
                    <a:pt x="157" y="292"/>
                  </a:cubicBezTo>
                  <a:cubicBezTo>
                    <a:pt x="154" y="294"/>
                    <a:pt x="148" y="298"/>
                    <a:pt x="140" y="295"/>
                  </a:cubicBezTo>
                  <a:cubicBezTo>
                    <a:pt x="138" y="294"/>
                    <a:pt x="159" y="292"/>
                    <a:pt x="163" y="288"/>
                  </a:cubicBezTo>
                  <a:cubicBezTo>
                    <a:pt x="166" y="285"/>
                    <a:pt x="182" y="281"/>
                    <a:pt x="184" y="284"/>
                  </a:cubicBezTo>
                  <a:cubicBezTo>
                    <a:pt x="185" y="287"/>
                    <a:pt x="175" y="289"/>
                    <a:pt x="180" y="292"/>
                  </a:cubicBezTo>
                  <a:cubicBezTo>
                    <a:pt x="184" y="295"/>
                    <a:pt x="192" y="293"/>
                    <a:pt x="194" y="290"/>
                  </a:cubicBezTo>
                  <a:cubicBezTo>
                    <a:pt x="196" y="287"/>
                    <a:pt x="203" y="288"/>
                    <a:pt x="199" y="294"/>
                  </a:cubicBezTo>
                  <a:close/>
                  <a:moveTo>
                    <a:pt x="246" y="354"/>
                  </a:moveTo>
                  <a:cubicBezTo>
                    <a:pt x="240" y="359"/>
                    <a:pt x="240" y="357"/>
                    <a:pt x="235" y="358"/>
                  </a:cubicBezTo>
                  <a:cubicBezTo>
                    <a:pt x="230" y="359"/>
                    <a:pt x="234" y="364"/>
                    <a:pt x="228" y="365"/>
                  </a:cubicBezTo>
                  <a:cubicBezTo>
                    <a:pt x="222" y="365"/>
                    <a:pt x="207" y="366"/>
                    <a:pt x="205" y="362"/>
                  </a:cubicBezTo>
                  <a:cubicBezTo>
                    <a:pt x="205" y="361"/>
                    <a:pt x="213" y="362"/>
                    <a:pt x="214" y="360"/>
                  </a:cubicBezTo>
                  <a:cubicBezTo>
                    <a:pt x="215" y="357"/>
                    <a:pt x="217" y="353"/>
                    <a:pt x="221" y="353"/>
                  </a:cubicBezTo>
                  <a:cubicBezTo>
                    <a:pt x="224" y="353"/>
                    <a:pt x="224" y="348"/>
                    <a:pt x="218" y="345"/>
                  </a:cubicBezTo>
                  <a:cubicBezTo>
                    <a:pt x="212" y="342"/>
                    <a:pt x="227" y="340"/>
                    <a:pt x="230" y="345"/>
                  </a:cubicBezTo>
                  <a:cubicBezTo>
                    <a:pt x="234" y="350"/>
                    <a:pt x="240" y="353"/>
                    <a:pt x="243" y="350"/>
                  </a:cubicBezTo>
                  <a:cubicBezTo>
                    <a:pt x="246" y="346"/>
                    <a:pt x="266" y="337"/>
                    <a:pt x="266" y="341"/>
                  </a:cubicBezTo>
                  <a:cubicBezTo>
                    <a:pt x="266" y="346"/>
                    <a:pt x="252" y="349"/>
                    <a:pt x="246" y="354"/>
                  </a:cubicBezTo>
                  <a:close/>
                  <a:moveTo>
                    <a:pt x="376" y="489"/>
                  </a:moveTo>
                  <a:cubicBezTo>
                    <a:pt x="372" y="490"/>
                    <a:pt x="376" y="479"/>
                    <a:pt x="369" y="475"/>
                  </a:cubicBezTo>
                  <a:cubicBezTo>
                    <a:pt x="360" y="470"/>
                    <a:pt x="356" y="461"/>
                    <a:pt x="356" y="456"/>
                  </a:cubicBezTo>
                  <a:cubicBezTo>
                    <a:pt x="356" y="451"/>
                    <a:pt x="363" y="449"/>
                    <a:pt x="366" y="453"/>
                  </a:cubicBezTo>
                  <a:cubicBezTo>
                    <a:pt x="369" y="456"/>
                    <a:pt x="374" y="472"/>
                    <a:pt x="376" y="476"/>
                  </a:cubicBezTo>
                  <a:cubicBezTo>
                    <a:pt x="379" y="481"/>
                    <a:pt x="379" y="489"/>
                    <a:pt x="376" y="48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3" name="Freeform 126"/>
            <p:cNvSpPr>
              <a:spLocks/>
            </p:cNvSpPr>
            <p:nvPr/>
          </p:nvSpPr>
          <p:spPr bwMode="auto">
            <a:xfrm>
              <a:off x="593623" y="1532263"/>
              <a:ext cx="1189869" cy="821868"/>
            </a:xfrm>
            <a:custGeom>
              <a:avLst/>
              <a:gdLst>
                <a:gd name="T0" fmla="*/ 299 w 328"/>
                <a:gd name="T1" fmla="*/ 186 h 226"/>
                <a:gd name="T2" fmla="*/ 262 w 328"/>
                <a:gd name="T3" fmla="*/ 171 h 226"/>
                <a:gd name="T4" fmla="*/ 241 w 328"/>
                <a:gd name="T5" fmla="*/ 154 h 226"/>
                <a:gd name="T6" fmla="*/ 229 w 328"/>
                <a:gd name="T7" fmla="*/ 26 h 226"/>
                <a:gd name="T8" fmla="*/ 191 w 328"/>
                <a:gd name="T9" fmla="*/ 21 h 226"/>
                <a:gd name="T10" fmla="*/ 139 w 328"/>
                <a:gd name="T11" fmla="*/ 15 h 226"/>
                <a:gd name="T12" fmla="*/ 116 w 328"/>
                <a:gd name="T13" fmla="*/ 8 h 226"/>
                <a:gd name="T14" fmla="*/ 101 w 328"/>
                <a:gd name="T15" fmla="*/ 7 h 226"/>
                <a:gd name="T16" fmla="*/ 89 w 328"/>
                <a:gd name="T17" fmla="*/ 6 h 226"/>
                <a:gd name="T18" fmla="*/ 70 w 328"/>
                <a:gd name="T19" fmla="*/ 15 h 226"/>
                <a:gd name="T20" fmla="*/ 41 w 328"/>
                <a:gd name="T21" fmla="*/ 25 h 226"/>
                <a:gd name="T22" fmla="*/ 14 w 328"/>
                <a:gd name="T23" fmla="*/ 44 h 226"/>
                <a:gd name="T24" fmla="*/ 52 w 328"/>
                <a:gd name="T25" fmla="*/ 65 h 226"/>
                <a:gd name="T26" fmla="*/ 53 w 328"/>
                <a:gd name="T27" fmla="*/ 77 h 226"/>
                <a:gd name="T28" fmla="*/ 35 w 328"/>
                <a:gd name="T29" fmla="*/ 72 h 226"/>
                <a:gd name="T30" fmla="*/ 13 w 328"/>
                <a:gd name="T31" fmla="*/ 79 h 226"/>
                <a:gd name="T32" fmla="*/ 12 w 328"/>
                <a:gd name="T33" fmla="*/ 94 h 226"/>
                <a:gd name="T34" fmla="*/ 44 w 328"/>
                <a:gd name="T35" fmla="*/ 101 h 226"/>
                <a:gd name="T36" fmla="*/ 58 w 328"/>
                <a:gd name="T37" fmla="*/ 113 h 226"/>
                <a:gd name="T38" fmla="*/ 32 w 328"/>
                <a:gd name="T39" fmla="*/ 118 h 226"/>
                <a:gd name="T40" fmla="*/ 16 w 328"/>
                <a:gd name="T41" fmla="*/ 140 h 226"/>
                <a:gd name="T42" fmla="*/ 34 w 328"/>
                <a:gd name="T43" fmla="*/ 163 h 226"/>
                <a:gd name="T44" fmla="*/ 52 w 328"/>
                <a:gd name="T45" fmla="*/ 167 h 226"/>
                <a:gd name="T46" fmla="*/ 72 w 328"/>
                <a:gd name="T47" fmla="*/ 176 h 226"/>
                <a:gd name="T48" fmla="*/ 90 w 328"/>
                <a:gd name="T49" fmla="*/ 174 h 226"/>
                <a:gd name="T50" fmla="*/ 76 w 328"/>
                <a:gd name="T51" fmla="*/ 200 h 226"/>
                <a:gd name="T52" fmla="*/ 43 w 328"/>
                <a:gd name="T53" fmla="*/ 222 h 226"/>
                <a:gd name="T54" fmla="*/ 63 w 328"/>
                <a:gd name="T55" fmla="*/ 214 h 226"/>
                <a:gd name="T56" fmla="*/ 82 w 328"/>
                <a:gd name="T57" fmla="*/ 205 h 226"/>
                <a:gd name="T58" fmla="*/ 110 w 328"/>
                <a:gd name="T59" fmla="*/ 186 h 226"/>
                <a:gd name="T60" fmla="*/ 123 w 328"/>
                <a:gd name="T61" fmla="*/ 173 h 226"/>
                <a:gd name="T62" fmla="*/ 129 w 328"/>
                <a:gd name="T63" fmla="*/ 159 h 226"/>
                <a:gd name="T64" fmla="*/ 146 w 328"/>
                <a:gd name="T65" fmla="*/ 143 h 226"/>
                <a:gd name="T66" fmla="*/ 143 w 328"/>
                <a:gd name="T67" fmla="*/ 150 h 226"/>
                <a:gd name="T68" fmla="*/ 137 w 328"/>
                <a:gd name="T69" fmla="*/ 167 h 226"/>
                <a:gd name="T70" fmla="*/ 169 w 328"/>
                <a:gd name="T71" fmla="*/ 160 h 226"/>
                <a:gd name="T72" fmla="*/ 168 w 328"/>
                <a:gd name="T73" fmla="*/ 147 h 226"/>
                <a:gd name="T74" fmla="*/ 186 w 328"/>
                <a:gd name="T75" fmla="*/ 150 h 226"/>
                <a:gd name="T76" fmla="*/ 190 w 328"/>
                <a:gd name="T77" fmla="*/ 155 h 226"/>
                <a:gd name="T78" fmla="*/ 206 w 328"/>
                <a:gd name="T79" fmla="*/ 159 h 226"/>
                <a:gd name="T80" fmla="*/ 242 w 328"/>
                <a:gd name="T81" fmla="*/ 160 h 226"/>
                <a:gd name="T82" fmla="*/ 254 w 328"/>
                <a:gd name="T83" fmla="*/ 173 h 226"/>
                <a:gd name="T84" fmla="*/ 276 w 328"/>
                <a:gd name="T85" fmla="*/ 180 h 226"/>
                <a:gd name="T86" fmla="*/ 281 w 328"/>
                <a:gd name="T87" fmla="*/ 185 h 226"/>
                <a:gd name="T88" fmla="*/ 276 w 328"/>
                <a:gd name="T89" fmla="*/ 193 h 226"/>
                <a:gd name="T90" fmla="*/ 281 w 328"/>
                <a:gd name="T91" fmla="*/ 195 h 226"/>
                <a:gd name="T92" fmla="*/ 289 w 328"/>
                <a:gd name="T93" fmla="*/ 192 h 226"/>
                <a:gd name="T94" fmla="*/ 291 w 328"/>
                <a:gd name="T95" fmla="*/ 196 h 226"/>
                <a:gd name="T96" fmla="*/ 290 w 328"/>
                <a:gd name="T97" fmla="*/ 204 h 226"/>
                <a:gd name="T98" fmla="*/ 300 w 328"/>
                <a:gd name="T99" fmla="*/ 204 h 226"/>
                <a:gd name="T100" fmla="*/ 302 w 328"/>
                <a:gd name="T101" fmla="*/ 212 h 226"/>
                <a:gd name="T102" fmla="*/ 296 w 328"/>
                <a:gd name="T103" fmla="*/ 224 h 226"/>
                <a:gd name="T104" fmla="*/ 305 w 328"/>
                <a:gd name="T105" fmla="*/ 218 h 226"/>
                <a:gd name="T106" fmla="*/ 314 w 328"/>
                <a:gd name="T107" fmla="*/ 223 h 226"/>
                <a:gd name="T108" fmla="*/ 324 w 328"/>
                <a:gd name="T109"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8" h="226">
                  <a:moveTo>
                    <a:pt x="322" y="213"/>
                  </a:moveTo>
                  <a:cubicBezTo>
                    <a:pt x="323" y="210"/>
                    <a:pt x="323" y="208"/>
                    <a:pt x="314" y="204"/>
                  </a:cubicBezTo>
                  <a:cubicBezTo>
                    <a:pt x="304" y="200"/>
                    <a:pt x="305" y="198"/>
                    <a:pt x="299" y="186"/>
                  </a:cubicBezTo>
                  <a:cubicBezTo>
                    <a:pt x="292" y="175"/>
                    <a:pt x="281" y="170"/>
                    <a:pt x="281" y="166"/>
                  </a:cubicBezTo>
                  <a:cubicBezTo>
                    <a:pt x="281" y="161"/>
                    <a:pt x="269" y="162"/>
                    <a:pt x="269" y="165"/>
                  </a:cubicBezTo>
                  <a:cubicBezTo>
                    <a:pt x="269" y="168"/>
                    <a:pt x="264" y="169"/>
                    <a:pt x="262" y="171"/>
                  </a:cubicBezTo>
                  <a:cubicBezTo>
                    <a:pt x="259" y="173"/>
                    <a:pt x="258" y="170"/>
                    <a:pt x="255" y="167"/>
                  </a:cubicBezTo>
                  <a:cubicBezTo>
                    <a:pt x="253" y="164"/>
                    <a:pt x="247" y="160"/>
                    <a:pt x="247" y="158"/>
                  </a:cubicBezTo>
                  <a:cubicBezTo>
                    <a:pt x="247" y="156"/>
                    <a:pt x="245" y="152"/>
                    <a:pt x="241" y="154"/>
                  </a:cubicBezTo>
                  <a:cubicBezTo>
                    <a:pt x="237" y="156"/>
                    <a:pt x="234" y="154"/>
                    <a:pt x="233" y="156"/>
                  </a:cubicBezTo>
                  <a:cubicBezTo>
                    <a:pt x="232" y="157"/>
                    <a:pt x="229" y="155"/>
                    <a:pt x="229" y="155"/>
                  </a:cubicBezTo>
                  <a:cubicBezTo>
                    <a:pt x="229" y="26"/>
                    <a:pt x="229" y="26"/>
                    <a:pt x="229" y="26"/>
                  </a:cubicBezTo>
                  <a:cubicBezTo>
                    <a:pt x="227" y="25"/>
                    <a:pt x="226" y="25"/>
                    <a:pt x="225" y="25"/>
                  </a:cubicBezTo>
                  <a:cubicBezTo>
                    <a:pt x="219" y="23"/>
                    <a:pt x="211" y="19"/>
                    <a:pt x="207" y="20"/>
                  </a:cubicBezTo>
                  <a:cubicBezTo>
                    <a:pt x="203" y="21"/>
                    <a:pt x="194" y="22"/>
                    <a:pt x="191" y="21"/>
                  </a:cubicBezTo>
                  <a:cubicBezTo>
                    <a:pt x="188" y="19"/>
                    <a:pt x="184" y="18"/>
                    <a:pt x="178" y="19"/>
                  </a:cubicBezTo>
                  <a:cubicBezTo>
                    <a:pt x="172" y="20"/>
                    <a:pt x="168" y="15"/>
                    <a:pt x="160" y="13"/>
                  </a:cubicBezTo>
                  <a:cubicBezTo>
                    <a:pt x="152" y="12"/>
                    <a:pt x="141" y="14"/>
                    <a:pt x="139" y="15"/>
                  </a:cubicBezTo>
                  <a:cubicBezTo>
                    <a:pt x="136" y="16"/>
                    <a:pt x="137" y="12"/>
                    <a:pt x="133" y="13"/>
                  </a:cubicBezTo>
                  <a:cubicBezTo>
                    <a:pt x="130" y="13"/>
                    <a:pt x="132" y="11"/>
                    <a:pt x="131" y="8"/>
                  </a:cubicBezTo>
                  <a:cubicBezTo>
                    <a:pt x="129" y="5"/>
                    <a:pt x="119" y="8"/>
                    <a:pt x="116" y="8"/>
                  </a:cubicBezTo>
                  <a:cubicBezTo>
                    <a:pt x="113" y="9"/>
                    <a:pt x="112" y="7"/>
                    <a:pt x="112" y="5"/>
                  </a:cubicBezTo>
                  <a:cubicBezTo>
                    <a:pt x="112" y="3"/>
                    <a:pt x="109" y="4"/>
                    <a:pt x="108" y="6"/>
                  </a:cubicBezTo>
                  <a:cubicBezTo>
                    <a:pt x="106" y="8"/>
                    <a:pt x="103" y="9"/>
                    <a:pt x="101" y="7"/>
                  </a:cubicBezTo>
                  <a:cubicBezTo>
                    <a:pt x="100" y="6"/>
                    <a:pt x="104" y="5"/>
                    <a:pt x="104" y="4"/>
                  </a:cubicBezTo>
                  <a:cubicBezTo>
                    <a:pt x="105" y="2"/>
                    <a:pt x="100" y="1"/>
                    <a:pt x="98" y="0"/>
                  </a:cubicBezTo>
                  <a:cubicBezTo>
                    <a:pt x="96" y="0"/>
                    <a:pt x="93" y="2"/>
                    <a:pt x="89" y="6"/>
                  </a:cubicBezTo>
                  <a:cubicBezTo>
                    <a:pt x="85" y="9"/>
                    <a:pt x="79" y="9"/>
                    <a:pt x="76" y="9"/>
                  </a:cubicBezTo>
                  <a:cubicBezTo>
                    <a:pt x="72" y="8"/>
                    <a:pt x="68" y="9"/>
                    <a:pt x="68" y="11"/>
                  </a:cubicBezTo>
                  <a:cubicBezTo>
                    <a:pt x="68" y="13"/>
                    <a:pt x="72" y="13"/>
                    <a:pt x="70" y="15"/>
                  </a:cubicBezTo>
                  <a:cubicBezTo>
                    <a:pt x="67" y="18"/>
                    <a:pt x="66" y="12"/>
                    <a:pt x="64" y="15"/>
                  </a:cubicBezTo>
                  <a:cubicBezTo>
                    <a:pt x="61" y="18"/>
                    <a:pt x="53" y="17"/>
                    <a:pt x="51" y="17"/>
                  </a:cubicBezTo>
                  <a:cubicBezTo>
                    <a:pt x="49" y="17"/>
                    <a:pt x="43" y="23"/>
                    <a:pt x="41" y="25"/>
                  </a:cubicBezTo>
                  <a:cubicBezTo>
                    <a:pt x="39" y="27"/>
                    <a:pt x="43" y="29"/>
                    <a:pt x="38" y="34"/>
                  </a:cubicBezTo>
                  <a:cubicBezTo>
                    <a:pt x="33" y="40"/>
                    <a:pt x="19" y="38"/>
                    <a:pt x="17" y="38"/>
                  </a:cubicBezTo>
                  <a:cubicBezTo>
                    <a:pt x="14" y="38"/>
                    <a:pt x="16" y="42"/>
                    <a:pt x="14" y="44"/>
                  </a:cubicBezTo>
                  <a:cubicBezTo>
                    <a:pt x="13" y="46"/>
                    <a:pt x="16" y="48"/>
                    <a:pt x="24" y="50"/>
                  </a:cubicBezTo>
                  <a:cubicBezTo>
                    <a:pt x="31" y="52"/>
                    <a:pt x="37" y="62"/>
                    <a:pt x="37" y="64"/>
                  </a:cubicBezTo>
                  <a:cubicBezTo>
                    <a:pt x="38" y="67"/>
                    <a:pt x="48" y="64"/>
                    <a:pt x="52" y="65"/>
                  </a:cubicBezTo>
                  <a:cubicBezTo>
                    <a:pt x="55" y="65"/>
                    <a:pt x="51" y="70"/>
                    <a:pt x="54" y="72"/>
                  </a:cubicBezTo>
                  <a:cubicBezTo>
                    <a:pt x="58" y="73"/>
                    <a:pt x="62" y="71"/>
                    <a:pt x="63" y="74"/>
                  </a:cubicBezTo>
                  <a:cubicBezTo>
                    <a:pt x="64" y="76"/>
                    <a:pt x="57" y="74"/>
                    <a:pt x="53" y="77"/>
                  </a:cubicBezTo>
                  <a:cubicBezTo>
                    <a:pt x="50" y="79"/>
                    <a:pt x="48" y="81"/>
                    <a:pt x="46" y="79"/>
                  </a:cubicBezTo>
                  <a:cubicBezTo>
                    <a:pt x="45" y="77"/>
                    <a:pt x="39" y="78"/>
                    <a:pt x="35" y="78"/>
                  </a:cubicBezTo>
                  <a:cubicBezTo>
                    <a:pt x="32" y="79"/>
                    <a:pt x="35" y="74"/>
                    <a:pt x="35" y="72"/>
                  </a:cubicBezTo>
                  <a:cubicBezTo>
                    <a:pt x="36" y="71"/>
                    <a:pt x="31" y="69"/>
                    <a:pt x="25" y="73"/>
                  </a:cubicBezTo>
                  <a:cubicBezTo>
                    <a:pt x="19" y="76"/>
                    <a:pt x="21" y="75"/>
                    <a:pt x="20" y="78"/>
                  </a:cubicBezTo>
                  <a:cubicBezTo>
                    <a:pt x="20" y="81"/>
                    <a:pt x="17" y="76"/>
                    <a:pt x="13" y="79"/>
                  </a:cubicBezTo>
                  <a:cubicBezTo>
                    <a:pt x="9" y="81"/>
                    <a:pt x="3" y="83"/>
                    <a:pt x="2" y="85"/>
                  </a:cubicBezTo>
                  <a:cubicBezTo>
                    <a:pt x="0" y="88"/>
                    <a:pt x="10" y="89"/>
                    <a:pt x="14" y="90"/>
                  </a:cubicBezTo>
                  <a:cubicBezTo>
                    <a:pt x="17" y="91"/>
                    <a:pt x="9" y="93"/>
                    <a:pt x="12" y="94"/>
                  </a:cubicBezTo>
                  <a:cubicBezTo>
                    <a:pt x="15" y="95"/>
                    <a:pt x="14" y="98"/>
                    <a:pt x="19" y="100"/>
                  </a:cubicBezTo>
                  <a:cubicBezTo>
                    <a:pt x="23" y="103"/>
                    <a:pt x="34" y="100"/>
                    <a:pt x="37" y="100"/>
                  </a:cubicBezTo>
                  <a:cubicBezTo>
                    <a:pt x="39" y="100"/>
                    <a:pt x="42" y="104"/>
                    <a:pt x="44" y="101"/>
                  </a:cubicBezTo>
                  <a:cubicBezTo>
                    <a:pt x="46" y="99"/>
                    <a:pt x="55" y="92"/>
                    <a:pt x="59" y="96"/>
                  </a:cubicBezTo>
                  <a:cubicBezTo>
                    <a:pt x="63" y="100"/>
                    <a:pt x="54" y="99"/>
                    <a:pt x="57" y="102"/>
                  </a:cubicBezTo>
                  <a:cubicBezTo>
                    <a:pt x="59" y="104"/>
                    <a:pt x="62" y="110"/>
                    <a:pt x="58" y="113"/>
                  </a:cubicBezTo>
                  <a:cubicBezTo>
                    <a:pt x="53" y="116"/>
                    <a:pt x="50" y="114"/>
                    <a:pt x="47" y="114"/>
                  </a:cubicBezTo>
                  <a:cubicBezTo>
                    <a:pt x="45" y="114"/>
                    <a:pt x="46" y="118"/>
                    <a:pt x="43" y="121"/>
                  </a:cubicBezTo>
                  <a:cubicBezTo>
                    <a:pt x="39" y="123"/>
                    <a:pt x="37" y="118"/>
                    <a:pt x="32" y="118"/>
                  </a:cubicBezTo>
                  <a:cubicBezTo>
                    <a:pt x="28" y="118"/>
                    <a:pt x="29" y="123"/>
                    <a:pt x="29" y="126"/>
                  </a:cubicBezTo>
                  <a:cubicBezTo>
                    <a:pt x="29" y="129"/>
                    <a:pt x="22" y="126"/>
                    <a:pt x="20" y="132"/>
                  </a:cubicBezTo>
                  <a:cubicBezTo>
                    <a:pt x="19" y="139"/>
                    <a:pt x="12" y="133"/>
                    <a:pt x="16" y="140"/>
                  </a:cubicBezTo>
                  <a:cubicBezTo>
                    <a:pt x="21" y="146"/>
                    <a:pt x="20" y="142"/>
                    <a:pt x="24" y="145"/>
                  </a:cubicBezTo>
                  <a:cubicBezTo>
                    <a:pt x="28" y="148"/>
                    <a:pt x="20" y="152"/>
                    <a:pt x="24" y="153"/>
                  </a:cubicBezTo>
                  <a:cubicBezTo>
                    <a:pt x="27" y="154"/>
                    <a:pt x="31" y="160"/>
                    <a:pt x="34" y="163"/>
                  </a:cubicBezTo>
                  <a:cubicBezTo>
                    <a:pt x="37" y="165"/>
                    <a:pt x="40" y="162"/>
                    <a:pt x="44" y="161"/>
                  </a:cubicBezTo>
                  <a:cubicBezTo>
                    <a:pt x="48" y="161"/>
                    <a:pt x="46" y="156"/>
                    <a:pt x="48" y="158"/>
                  </a:cubicBezTo>
                  <a:cubicBezTo>
                    <a:pt x="51" y="160"/>
                    <a:pt x="54" y="166"/>
                    <a:pt x="52" y="167"/>
                  </a:cubicBezTo>
                  <a:cubicBezTo>
                    <a:pt x="50" y="169"/>
                    <a:pt x="51" y="173"/>
                    <a:pt x="51" y="176"/>
                  </a:cubicBezTo>
                  <a:cubicBezTo>
                    <a:pt x="51" y="178"/>
                    <a:pt x="59" y="177"/>
                    <a:pt x="60" y="175"/>
                  </a:cubicBezTo>
                  <a:cubicBezTo>
                    <a:pt x="61" y="172"/>
                    <a:pt x="68" y="171"/>
                    <a:pt x="72" y="176"/>
                  </a:cubicBezTo>
                  <a:cubicBezTo>
                    <a:pt x="76" y="180"/>
                    <a:pt x="77" y="181"/>
                    <a:pt x="77" y="177"/>
                  </a:cubicBezTo>
                  <a:cubicBezTo>
                    <a:pt x="77" y="174"/>
                    <a:pt x="80" y="170"/>
                    <a:pt x="80" y="173"/>
                  </a:cubicBezTo>
                  <a:cubicBezTo>
                    <a:pt x="81" y="176"/>
                    <a:pt x="84" y="176"/>
                    <a:pt x="90" y="174"/>
                  </a:cubicBezTo>
                  <a:cubicBezTo>
                    <a:pt x="95" y="171"/>
                    <a:pt x="93" y="174"/>
                    <a:pt x="90" y="178"/>
                  </a:cubicBezTo>
                  <a:cubicBezTo>
                    <a:pt x="86" y="183"/>
                    <a:pt x="90" y="190"/>
                    <a:pt x="87" y="191"/>
                  </a:cubicBezTo>
                  <a:cubicBezTo>
                    <a:pt x="84" y="192"/>
                    <a:pt x="81" y="200"/>
                    <a:pt x="76" y="200"/>
                  </a:cubicBezTo>
                  <a:cubicBezTo>
                    <a:pt x="72" y="201"/>
                    <a:pt x="63" y="210"/>
                    <a:pt x="62" y="211"/>
                  </a:cubicBezTo>
                  <a:cubicBezTo>
                    <a:pt x="61" y="213"/>
                    <a:pt x="51" y="208"/>
                    <a:pt x="49" y="213"/>
                  </a:cubicBezTo>
                  <a:cubicBezTo>
                    <a:pt x="48" y="217"/>
                    <a:pt x="41" y="220"/>
                    <a:pt x="43" y="222"/>
                  </a:cubicBezTo>
                  <a:cubicBezTo>
                    <a:pt x="44" y="223"/>
                    <a:pt x="53" y="219"/>
                    <a:pt x="53" y="216"/>
                  </a:cubicBezTo>
                  <a:cubicBezTo>
                    <a:pt x="53" y="214"/>
                    <a:pt x="55" y="215"/>
                    <a:pt x="56" y="216"/>
                  </a:cubicBezTo>
                  <a:cubicBezTo>
                    <a:pt x="58" y="218"/>
                    <a:pt x="61" y="215"/>
                    <a:pt x="63" y="214"/>
                  </a:cubicBezTo>
                  <a:cubicBezTo>
                    <a:pt x="65" y="212"/>
                    <a:pt x="67" y="213"/>
                    <a:pt x="69" y="213"/>
                  </a:cubicBezTo>
                  <a:cubicBezTo>
                    <a:pt x="71" y="213"/>
                    <a:pt x="72" y="211"/>
                    <a:pt x="77" y="210"/>
                  </a:cubicBezTo>
                  <a:cubicBezTo>
                    <a:pt x="82" y="209"/>
                    <a:pt x="81" y="208"/>
                    <a:pt x="82" y="205"/>
                  </a:cubicBezTo>
                  <a:cubicBezTo>
                    <a:pt x="83" y="203"/>
                    <a:pt x="95" y="197"/>
                    <a:pt x="97" y="196"/>
                  </a:cubicBezTo>
                  <a:cubicBezTo>
                    <a:pt x="99" y="196"/>
                    <a:pt x="98" y="192"/>
                    <a:pt x="100" y="192"/>
                  </a:cubicBezTo>
                  <a:cubicBezTo>
                    <a:pt x="103" y="192"/>
                    <a:pt x="107" y="189"/>
                    <a:pt x="110" y="186"/>
                  </a:cubicBezTo>
                  <a:cubicBezTo>
                    <a:pt x="113" y="184"/>
                    <a:pt x="114" y="185"/>
                    <a:pt x="116" y="184"/>
                  </a:cubicBezTo>
                  <a:cubicBezTo>
                    <a:pt x="118" y="183"/>
                    <a:pt x="117" y="178"/>
                    <a:pt x="119" y="178"/>
                  </a:cubicBezTo>
                  <a:cubicBezTo>
                    <a:pt x="121" y="177"/>
                    <a:pt x="123" y="175"/>
                    <a:pt x="123" y="173"/>
                  </a:cubicBezTo>
                  <a:cubicBezTo>
                    <a:pt x="123" y="171"/>
                    <a:pt x="117" y="171"/>
                    <a:pt x="117" y="170"/>
                  </a:cubicBezTo>
                  <a:cubicBezTo>
                    <a:pt x="116" y="169"/>
                    <a:pt x="121" y="164"/>
                    <a:pt x="124" y="164"/>
                  </a:cubicBezTo>
                  <a:cubicBezTo>
                    <a:pt x="126" y="164"/>
                    <a:pt x="129" y="162"/>
                    <a:pt x="129" y="159"/>
                  </a:cubicBezTo>
                  <a:cubicBezTo>
                    <a:pt x="129" y="156"/>
                    <a:pt x="132" y="155"/>
                    <a:pt x="135" y="153"/>
                  </a:cubicBezTo>
                  <a:cubicBezTo>
                    <a:pt x="137" y="150"/>
                    <a:pt x="137" y="148"/>
                    <a:pt x="139" y="148"/>
                  </a:cubicBezTo>
                  <a:cubicBezTo>
                    <a:pt x="141" y="148"/>
                    <a:pt x="144" y="144"/>
                    <a:pt x="146" y="143"/>
                  </a:cubicBezTo>
                  <a:cubicBezTo>
                    <a:pt x="149" y="141"/>
                    <a:pt x="146" y="145"/>
                    <a:pt x="151" y="145"/>
                  </a:cubicBezTo>
                  <a:cubicBezTo>
                    <a:pt x="156" y="145"/>
                    <a:pt x="155" y="150"/>
                    <a:pt x="152" y="148"/>
                  </a:cubicBezTo>
                  <a:cubicBezTo>
                    <a:pt x="148" y="146"/>
                    <a:pt x="146" y="146"/>
                    <a:pt x="143" y="150"/>
                  </a:cubicBezTo>
                  <a:cubicBezTo>
                    <a:pt x="139" y="153"/>
                    <a:pt x="142" y="154"/>
                    <a:pt x="139" y="157"/>
                  </a:cubicBezTo>
                  <a:cubicBezTo>
                    <a:pt x="137" y="161"/>
                    <a:pt x="137" y="163"/>
                    <a:pt x="140" y="163"/>
                  </a:cubicBezTo>
                  <a:cubicBezTo>
                    <a:pt x="143" y="164"/>
                    <a:pt x="140" y="166"/>
                    <a:pt x="137" y="167"/>
                  </a:cubicBezTo>
                  <a:cubicBezTo>
                    <a:pt x="134" y="168"/>
                    <a:pt x="136" y="170"/>
                    <a:pt x="140" y="170"/>
                  </a:cubicBezTo>
                  <a:cubicBezTo>
                    <a:pt x="145" y="170"/>
                    <a:pt x="151" y="164"/>
                    <a:pt x="157" y="161"/>
                  </a:cubicBezTo>
                  <a:cubicBezTo>
                    <a:pt x="163" y="158"/>
                    <a:pt x="167" y="161"/>
                    <a:pt x="169" y="160"/>
                  </a:cubicBezTo>
                  <a:cubicBezTo>
                    <a:pt x="171" y="160"/>
                    <a:pt x="167" y="157"/>
                    <a:pt x="169" y="156"/>
                  </a:cubicBezTo>
                  <a:cubicBezTo>
                    <a:pt x="171" y="155"/>
                    <a:pt x="167" y="154"/>
                    <a:pt x="166" y="151"/>
                  </a:cubicBezTo>
                  <a:cubicBezTo>
                    <a:pt x="164" y="147"/>
                    <a:pt x="168" y="150"/>
                    <a:pt x="168" y="147"/>
                  </a:cubicBezTo>
                  <a:cubicBezTo>
                    <a:pt x="169" y="144"/>
                    <a:pt x="171" y="145"/>
                    <a:pt x="173" y="146"/>
                  </a:cubicBezTo>
                  <a:cubicBezTo>
                    <a:pt x="175" y="148"/>
                    <a:pt x="177" y="145"/>
                    <a:pt x="179" y="149"/>
                  </a:cubicBezTo>
                  <a:cubicBezTo>
                    <a:pt x="181" y="152"/>
                    <a:pt x="183" y="148"/>
                    <a:pt x="186" y="150"/>
                  </a:cubicBezTo>
                  <a:cubicBezTo>
                    <a:pt x="189" y="153"/>
                    <a:pt x="185" y="152"/>
                    <a:pt x="182" y="153"/>
                  </a:cubicBezTo>
                  <a:cubicBezTo>
                    <a:pt x="179" y="154"/>
                    <a:pt x="180" y="158"/>
                    <a:pt x="183" y="156"/>
                  </a:cubicBezTo>
                  <a:cubicBezTo>
                    <a:pt x="185" y="154"/>
                    <a:pt x="187" y="153"/>
                    <a:pt x="190" y="155"/>
                  </a:cubicBezTo>
                  <a:cubicBezTo>
                    <a:pt x="192" y="157"/>
                    <a:pt x="193" y="156"/>
                    <a:pt x="195" y="154"/>
                  </a:cubicBezTo>
                  <a:cubicBezTo>
                    <a:pt x="197" y="152"/>
                    <a:pt x="197" y="154"/>
                    <a:pt x="197" y="156"/>
                  </a:cubicBezTo>
                  <a:cubicBezTo>
                    <a:pt x="197" y="157"/>
                    <a:pt x="200" y="158"/>
                    <a:pt x="206" y="159"/>
                  </a:cubicBezTo>
                  <a:cubicBezTo>
                    <a:pt x="212" y="159"/>
                    <a:pt x="222" y="158"/>
                    <a:pt x="224" y="158"/>
                  </a:cubicBezTo>
                  <a:cubicBezTo>
                    <a:pt x="227" y="158"/>
                    <a:pt x="226" y="162"/>
                    <a:pt x="232" y="163"/>
                  </a:cubicBezTo>
                  <a:cubicBezTo>
                    <a:pt x="238" y="164"/>
                    <a:pt x="239" y="157"/>
                    <a:pt x="242" y="160"/>
                  </a:cubicBezTo>
                  <a:cubicBezTo>
                    <a:pt x="245" y="162"/>
                    <a:pt x="242" y="163"/>
                    <a:pt x="240" y="165"/>
                  </a:cubicBezTo>
                  <a:cubicBezTo>
                    <a:pt x="239" y="167"/>
                    <a:pt x="242" y="167"/>
                    <a:pt x="245" y="168"/>
                  </a:cubicBezTo>
                  <a:cubicBezTo>
                    <a:pt x="247" y="169"/>
                    <a:pt x="252" y="170"/>
                    <a:pt x="254" y="173"/>
                  </a:cubicBezTo>
                  <a:cubicBezTo>
                    <a:pt x="257" y="175"/>
                    <a:pt x="258" y="178"/>
                    <a:pt x="264" y="181"/>
                  </a:cubicBezTo>
                  <a:cubicBezTo>
                    <a:pt x="270" y="184"/>
                    <a:pt x="264" y="173"/>
                    <a:pt x="269" y="177"/>
                  </a:cubicBezTo>
                  <a:cubicBezTo>
                    <a:pt x="274" y="180"/>
                    <a:pt x="272" y="177"/>
                    <a:pt x="276" y="180"/>
                  </a:cubicBezTo>
                  <a:cubicBezTo>
                    <a:pt x="280" y="184"/>
                    <a:pt x="278" y="179"/>
                    <a:pt x="277" y="173"/>
                  </a:cubicBezTo>
                  <a:cubicBezTo>
                    <a:pt x="275" y="167"/>
                    <a:pt x="278" y="171"/>
                    <a:pt x="280" y="174"/>
                  </a:cubicBezTo>
                  <a:cubicBezTo>
                    <a:pt x="282" y="176"/>
                    <a:pt x="282" y="181"/>
                    <a:pt x="281" y="185"/>
                  </a:cubicBezTo>
                  <a:cubicBezTo>
                    <a:pt x="279" y="188"/>
                    <a:pt x="274" y="185"/>
                    <a:pt x="274" y="184"/>
                  </a:cubicBezTo>
                  <a:cubicBezTo>
                    <a:pt x="275" y="182"/>
                    <a:pt x="269" y="182"/>
                    <a:pt x="269" y="185"/>
                  </a:cubicBezTo>
                  <a:cubicBezTo>
                    <a:pt x="268" y="188"/>
                    <a:pt x="273" y="193"/>
                    <a:pt x="276" y="193"/>
                  </a:cubicBezTo>
                  <a:cubicBezTo>
                    <a:pt x="278" y="194"/>
                    <a:pt x="276" y="198"/>
                    <a:pt x="278" y="199"/>
                  </a:cubicBezTo>
                  <a:cubicBezTo>
                    <a:pt x="281" y="200"/>
                    <a:pt x="281" y="205"/>
                    <a:pt x="282" y="204"/>
                  </a:cubicBezTo>
                  <a:cubicBezTo>
                    <a:pt x="284" y="203"/>
                    <a:pt x="283" y="197"/>
                    <a:pt x="281" y="195"/>
                  </a:cubicBezTo>
                  <a:cubicBezTo>
                    <a:pt x="280" y="192"/>
                    <a:pt x="280" y="188"/>
                    <a:pt x="283" y="189"/>
                  </a:cubicBezTo>
                  <a:cubicBezTo>
                    <a:pt x="285" y="190"/>
                    <a:pt x="283" y="194"/>
                    <a:pt x="284" y="195"/>
                  </a:cubicBezTo>
                  <a:cubicBezTo>
                    <a:pt x="285" y="196"/>
                    <a:pt x="286" y="194"/>
                    <a:pt x="289" y="192"/>
                  </a:cubicBezTo>
                  <a:cubicBezTo>
                    <a:pt x="291" y="191"/>
                    <a:pt x="288" y="187"/>
                    <a:pt x="289" y="184"/>
                  </a:cubicBezTo>
                  <a:cubicBezTo>
                    <a:pt x="290" y="182"/>
                    <a:pt x="292" y="186"/>
                    <a:pt x="294" y="190"/>
                  </a:cubicBezTo>
                  <a:cubicBezTo>
                    <a:pt x="295" y="194"/>
                    <a:pt x="291" y="194"/>
                    <a:pt x="291" y="196"/>
                  </a:cubicBezTo>
                  <a:cubicBezTo>
                    <a:pt x="291" y="198"/>
                    <a:pt x="287" y="197"/>
                    <a:pt x="286" y="198"/>
                  </a:cubicBezTo>
                  <a:cubicBezTo>
                    <a:pt x="285" y="199"/>
                    <a:pt x="286" y="207"/>
                    <a:pt x="287" y="207"/>
                  </a:cubicBezTo>
                  <a:cubicBezTo>
                    <a:pt x="289" y="207"/>
                    <a:pt x="290" y="201"/>
                    <a:pt x="290" y="204"/>
                  </a:cubicBezTo>
                  <a:cubicBezTo>
                    <a:pt x="291" y="207"/>
                    <a:pt x="295" y="200"/>
                    <a:pt x="296" y="203"/>
                  </a:cubicBezTo>
                  <a:cubicBezTo>
                    <a:pt x="297" y="206"/>
                    <a:pt x="301" y="209"/>
                    <a:pt x="303" y="208"/>
                  </a:cubicBezTo>
                  <a:cubicBezTo>
                    <a:pt x="305" y="208"/>
                    <a:pt x="302" y="204"/>
                    <a:pt x="300" y="204"/>
                  </a:cubicBezTo>
                  <a:cubicBezTo>
                    <a:pt x="297" y="204"/>
                    <a:pt x="297" y="200"/>
                    <a:pt x="300" y="200"/>
                  </a:cubicBezTo>
                  <a:cubicBezTo>
                    <a:pt x="302" y="199"/>
                    <a:pt x="306" y="206"/>
                    <a:pt x="306" y="208"/>
                  </a:cubicBezTo>
                  <a:cubicBezTo>
                    <a:pt x="306" y="210"/>
                    <a:pt x="304" y="210"/>
                    <a:pt x="302" y="212"/>
                  </a:cubicBezTo>
                  <a:cubicBezTo>
                    <a:pt x="300" y="215"/>
                    <a:pt x="297" y="209"/>
                    <a:pt x="295" y="209"/>
                  </a:cubicBezTo>
                  <a:cubicBezTo>
                    <a:pt x="292" y="209"/>
                    <a:pt x="295" y="213"/>
                    <a:pt x="296" y="215"/>
                  </a:cubicBezTo>
                  <a:cubicBezTo>
                    <a:pt x="297" y="218"/>
                    <a:pt x="293" y="221"/>
                    <a:pt x="296" y="224"/>
                  </a:cubicBezTo>
                  <a:cubicBezTo>
                    <a:pt x="299" y="226"/>
                    <a:pt x="298" y="222"/>
                    <a:pt x="299" y="221"/>
                  </a:cubicBezTo>
                  <a:cubicBezTo>
                    <a:pt x="299" y="219"/>
                    <a:pt x="302" y="221"/>
                    <a:pt x="304" y="222"/>
                  </a:cubicBezTo>
                  <a:cubicBezTo>
                    <a:pt x="305" y="224"/>
                    <a:pt x="305" y="219"/>
                    <a:pt x="305" y="218"/>
                  </a:cubicBezTo>
                  <a:cubicBezTo>
                    <a:pt x="305" y="216"/>
                    <a:pt x="308" y="217"/>
                    <a:pt x="310" y="219"/>
                  </a:cubicBezTo>
                  <a:cubicBezTo>
                    <a:pt x="311" y="221"/>
                    <a:pt x="311" y="217"/>
                    <a:pt x="314" y="217"/>
                  </a:cubicBezTo>
                  <a:cubicBezTo>
                    <a:pt x="316" y="218"/>
                    <a:pt x="314" y="221"/>
                    <a:pt x="314" y="223"/>
                  </a:cubicBezTo>
                  <a:cubicBezTo>
                    <a:pt x="314" y="225"/>
                    <a:pt x="318" y="221"/>
                    <a:pt x="318" y="224"/>
                  </a:cubicBezTo>
                  <a:cubicBezTo>
                    <a:pt x="318" y="224"/>
                    <a:pt x="318" y="224"/>
                    <a:pt x="318" y="225"/>
                  </a:cubicBezTo>
                  <a:cubicBezTo>
                    <a:pt x="320" y="223"/>
                    <a:pt x="322" y="222"/>
                    <a:pt x="324" y="221"/>
                  </a:cubicBezTo>
                  <a:cubicBezTo>
                    <a:pt x="328" y="218"/>
                    <a:pt x="321" y="216"/>
                    <a:pt x="322" y="21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4" name="Freeform 127"/>
            <p:cNvSpPr>
              <a:spLocks/>
            </p:cNvSpPr>
            <p:nvPr/>
          </p:nvSpPr>
          <p:spPr bwMode="auto">
            <a:xfrm>
              <a:off x="604357" y="2370998"/>
              <a:ext cx="36800" cy="36800"/>
            </a:xfrm>
            <a:custGeom>
              <a:avLst/>
              <a:gdLst>
                <a:gd name="T0" fmla="*/ 4 w 10"/>
                <a:gd name="T1" fmla="*/ 8 h 10"/>
                <a:gd name="T2" fmla="*/ 8 w 10"/>
                <a:gd name="T3" fmla="*/ 2 h 10"/>
                <a:gd name="T4" fmla="*/ 4 w 10"/>
                <a:gd name="T5" fmla="*/ 8 h 10"/>
              </a:gdLst>
              <a:ahLst/>
              <a:cxnLst>
                <a:cxn ang="0">
                  <a:pos x="T0" y="T1"/>
                </a:cxn>
                <a:cxn ang="0">
                  <a:pos x="T2" y="T3"/>
                </a:cxn>
                <a:cxn ang="0">
                  <a:pos x="T4" y="T5"/>
                </a:cxn>
              </a:cxnLst>
              <a:rect l="0" t="0" r="r" b="b"/>
              <a:pathLst>
                <a:path w="10" h="10">
                  <a:moveTo>
                    <a:pt x="4" y="8"/>
                  </a:moveTo>
                  <a:cubicBezTo>
                    <a:pt x="8" y="7"/>
                    <a:pt x="10" y="4"/>
                    <a:pt x="8" y="2"/>
                  </a:cubicBezTo>
                  <a:cubicBezTo>
                    <a:pt x="6" y="0"/>
                    <a:pt x="0" y="10"/>
                    <a:pt x="4" y="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5" name="Freeform 128"/>
            <p:cNvSpPr>
              <a:spLocks/>
            </p:cNvSpPr>
            <p:nvPr/>
          </p:nvSpPr>
          <p:spPr bwMode="auto">
            <a:xfrm>
              <a:off x="681023" y="2335731"/>
              <a:ext cx="69000" cy="29134"/>
            </a:xfrm>
            <a:custGeom>
              <a:avLst/>
              <a:gdLst>
                <a:gd name="T0" fmla="*/ 15 w 19"/>
                <a:gd name="T1" fmla="*/ 2 h 8"/>
                <a:gd name="T2" fmla="*/ 3 w 19"/>
                <a:gd name="T3" fmla="*/ 7 h 8"/>
                <a:gd name="T4" fmla="*/ 10 w 19"/>
                <a:gd name="T5" fmla="*/ 5 h 8"/>
                <a:gd name="T6" fmla="*/ 15 w 19"/>
                <a:gd name="T7" fmla="*/ 2 h 8"/>
              </a:gdLst>
              <a:ahLst/>
              <a:cxnLst>
                <a:cxn ang="0">
                  <a:pos x="T0" y="T1"/>
                </a:cxn>
                <a:cxn ang="0">
                  <a:pos x="T2" y="T3"/>
                </a:cxn>
                <a:cxn ang="0">
                  <a:pos x="T4" y="T5"/>
                </a:cxn>
                <a:cxn ang="0">
                  <a:pos x="T6" y="T7"/>
                </a:cxn>
              </a:cxnLst>
              <a:rect l="0" t="0" r="r" b="b"/>
              <a:pathLst>
                <a:path w="19" h="8">
                  <a:moveTo>
                    <a:pt x="15" y="2"/>
                  </a:moveTo>
                  <a:cubicBezTo>
                    <a:pt x="10" y="0"/>
                    <a:pt x="0" y="7"/>
                    <a:pt x="3" y="7"/>
                  </a:cubicBezTo>
                  <a:cubicBezTo>
                    <a:pt x="6" y="8"/>
                    <a:pt x="7" y="5"/>
                    <a:pt x="10" y="5"/>
                  </a:cubicBezTo>
                  <a:cubicBezTo>
                    <a:pt x="13" y="5"/>
                    <a:pt x="19" y="3"/>
                    <a:pt x="15" y="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6" name="Freeform 129"/>
            <p:cNvSpPr>
              <a:spLocks/>
            </p:cNvSpPr>
            <p:nvPr/>
          </p:nvSpPr>
          <p:spPr bwMode="auto">
            <a:xfrm>
              <a:off x="999957" y="2176264"/>
              <a:ext cx="90466" cy="82800"/>
            </a:xfrm>
            <a:custGeom>
              <a:avLst/>
              <a:gdLst>
                <a:gd name="T0" fmla="*/ 21 w 25"/>
                <a:gd name="T1" fmla="*/ 2 h 23"/>
                <a:gd name="T2" fmla="*/ 15 w 25"/>
                <a:gd name="T3" fmla="*/ 4 h 23"/>
                <a:gd name="T4" fmla="*/ 7 w 25"/>
                <a:gd name="T5" fmla="*/ 13 h 23"/>
                <a:gd name="T6" fmla="*/ 1 w 25"/>
                <a:gd name="T7" fmla="*/ 15 h 23"/>
                <a:gd name="T8" fmla="*/ 5 w 25"/>
                <a:gd name="T9" fmla="*/ 21 h 23"/>
                <a:gd name="T10" fmla="*/ 9 w 25"/>
                <a:gd name="T11" fmla="*/ 21 h 23"/>
                <a:gd name="T12" fmla="*/ 20 w 25"/>
                <a:gd name="T13" fmla="*/ 14 h 23"/>
                <a:gd name="T14" fmla="*/ 17 w 25"/>
                <a:gd name="T15" fmla="*/ 9 h 23"/>
                <a:gd name="T16" fmla="*/ 23 w 25"/>
                <a:gd name="T17" fmla="*/ 6 h 23"/>
                <a:gd name="T18" fmla="*/ 21 w 25"/>
                <a:gd name="T19"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3">
                  <a:moveTo>
                    <a:pt x="21" y="2"/>
                  </a:moveTo>
                  <a:cubicBezTo>
                    <a:pt x="21" y="0"/>
                    <a:pt x="18" y="0"/>
                    <a:pt x="15" y="4"/>
                  </a:cubicBezTo>
                  <a:cubicBezTo>
                    <a:pt x="11" y="8"/>
                    <a:pt x="8" y="11"/>
                    <a:pt x="7" y="13"/>
                  </a:cubicBezTo>
                  <a:cubicBezTo>
                    <a:pt x="7" y="15"/>
                    <a:pt x="2" y="12"/>
                    <a:pt x="1" y="15"/>
                  </a:cubicBezTo>
                  <a:cubicBezTo>
                    <a:pt x="0" y="18"/>
                    <a:pt x="2" y="23"/>
                    <a:pt x="5" y="21"/>
                  </a:cubicBezTo>
                  <a:cubicBezTo>
                    <a:pt x="7" y="20"/>
                    <a:pt x="7" y="21"/>
                    <a:pt x="9" y="21"/>
                  </a:cubicBezTo>
                  <a:cubicBezTo>
                    <a:pt x="11" y="21"/>
                    <a:pt x="18" y="16"/>
                    <a:pt x="20" y="14"/>
                  </a:cubicBezTo>
                  <a:cubicBezTo>
                    <a:pt x="22" y="11"/>
                    <a:pt x="17" y="10"/>
                    <a:pt x="17" y="9"/>
                  </a:cubicBezTo>
                  <a:cubicBezTo>
                    <a:pt x="17" y="7"/>
                    <a:pt x="21" y="7"/>
                    <a:pt x="23" y="6"/>
                  </a:cubicBezTo>
                  <a:cubicBezTo>
                    <a:pt x="25" y="5"/>
                    <a:pt x="21" y="4"/>
                    <a:pt x="21" y="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7" name="Freeform 130"/>
            <p:cNvSpPr>
              <a:spLocks/>
            </p:cNvSpPr>
            <p:nvPr/>
          </p:nvSpPr>
          <p:spPr bwMode="auto">
            <a:xfrm>
              <a:off x="615089" y="2091931"/>
              <a:ext cx="58266" cy="36800"/>
            </a:xfrm>
            <a:custGeom>
              <a:avLst/>
              <a:gdLst>
                <a:gd name="T0" fmla="*/ 8 w 16"/>
                <a:gd name="T1" fmla="*/ 3 h 10"/>
                <a:gd name="T2" fmla="*/ 1 w 16"/>
                <a:gd name="T3" fmla="*/ 5 h 10"/>
                <a:gd name="T4" fmla="*/ 13 w 16"/>
                <a:gd name="T5" fmla="*/ 9 h 10"/>
                <a:gd name="T6" fmla="*/ 14 w 16"/>
                <a:gd name="T7" fmla="*/ 3 h 10"/>
                <a:gd name="T8" fmla="*/ 8 w 16"/>
                <a:gd name="T9" fmla="*/ 3 h 10"/>
              </a:gdLst>
              <a:ahLst/>
              <a:cxnLst>
                <a:cxn ang="0">
                  <a:pos x="T0" y="T1"/>
                </a:cxn>
                <a:cxn ang="0">
                  <a:pos x="T2" y="T3"/>
                </a:cxn>
                <a:cxn ang="0">
                  <a:pos x="T4" y="T5"/>
                </a:cxn>
                <a:cxn ang="0">
                  <a:pos x="T6" y="T7"/>
                </a:cxn>
                <a:cxn ang="0">
                  <a:pos x="T8" y="T9"/>
                </a:cxn>
              </a:cxnLst>
              <a:rect l="0" t="0" r="r" b="b"/>
              <a:pathLst>
                <a:path w="16" h="10">
                  <a:moveTo>
                    <a:pt x="8" y="3"/>
                  </a:moveTo>
                  <a:cubicBezTo>
                    <a:pt x="8" y="0"/>
                    <a:pt x="0" y="2"/>
                    <a:pt x="1" y="5"/>
                  </a:cubicBezTo>
                  <a:cubicBezTo>
                    <a:pt x="2" y="8"/>
                    <a:pt x="9" y="10"/>
                    <a:pt x="13" y="9"/>
                  </a:cubicBezTo>
                  <a:cubicBezTo>
                    <a:pt x="15" y="8"/>
                    <a:pt x="16" y="5"/>
                    <a:pt x="14" y="3"/>
                  </a:cubicBezTo>
                  <a:cubicBezTo>
                    <a:pt x="12" y="1"/>
                    <a:pt x="9" y="6"/>
                    <a:pt x="8" y="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8" name="Freeform 131"/>
            <p:cNvSpPr>
              <a:spLocks/>
            </p:cNvSpPr>
            <p:nvPr/>
          </p:nvSpPr>
          <p:spPr bwMode="auto">
            <a:xfrm>
              <a:off x="1927626" y="2556531"/>
              <a:ext cx="1774069" cy="886268"/>
            </a:xfrm>
            <a:custGeom>
              <a:avLst/>
              <a:gdLst>
                <a:gd name="T0" fmla="*/ 460 w 489"/>
                <a:gd name="T1" fmla="*/ 38 h 244"/>
                <a:gd name="T2" fmla="*/ 409 w 489"/>
                <a:gd name="T3" fmla="*/ 57 h 244"/>
                <a:gd name="T4" fmla="*/ 386 w 489"/>
                <a:gd name="T5" fmla="*/ 67 h 244"/>
                <a:gd name="T6" fmla="*/ 365 w 489"/>
                <a:gd name="T7" fmla="*/ 84 h 244"/>
                <a:gd name="T8" fmla="*/ 358 w 489"/>
                <a:gd name="T9" fmla="*/ 77 h 244"/>
                <a:gd name="T10" fmla="*/ 344 w 489"/>
                <a:gd name="T11" fmla="*/ 62 h 244"/>
                <a:gd name="T12" fmla="*/ 326 w 489"/>
                <a:gd name="T13" fmla="*/ 51 h 244"/>
                <a:gd name="T14" fmla="*/ 311 w 489"/>
                <a:gd name="T15" fmla="*/ 65 h 244"/>
                <a:gd name="T16" fmla="*/ 343 w 489"/>
                <a:gd name="T17" fmla="*/ 37 h 244"/>
                <a:gd name="T18" fmla="*/ 339 w 489"/>
                <a:gd name="T19" fmla="*/ 34 h 244"/>
                <a:gd name="T20" fmla="*/ 309 w 489"/>
                <a:gd name="T21" fmla="*/ 28 h 244"/>
                <a:gd name="T22" fmla="*/ 276 w 489"/>
                <a:gd name="T23" fmla="*/ 29 h 244"/>
                <a:gd name="T24" fmla="*/ 285 w 489"/>
                <a:gd name="T25" fmla="*/ 15 h 244"/>
                <a:gd name="T26" fmla="*/ 263 w 489"/>
                <a:gd name="T27" fmla="*/ 11 h 244"/>
                <a:gd name="T28" fmla="*/ 249 w 489"/>
                <a:gd name="T29" fmla="*/ 6 h 244"/>
                <a:gd name="T30" fmla="*/ 20 w 489"/>
                <a:gd name="T31" fmla="*/ 17 h 244"/>
                <a:gd name="T32" fmla="*/ 15 w 489"/>
                <a:gd name="T33" fmla="*/ 16 h 244"/>
                <a:gd name="T34" fmla="*/ 0 w 489"/>
                <a:gd name="T35" fmla="*/ 14 h 244"/>
                <a:gd name="T36" fmla="*/ 8 w 489"/>
                <a:gd name="T37" fmla="*/ 35 h 244"/>
                <a:gd name="T38" fmla="*/ 3 w 489"/>
                <a:gd name="T39" fmla="*/ 77 h 244"/>
                <a:gd name="T40" fmla="*/ 9 w 489"/>
                <a:gd name="T41" fmla="*/ 113 h 244"/>
                <a:gd name="T42" fmla="*/ 23 w 489"/>
                <a:gd name="T43" fmla="*/ 130 h 244"/>
                <a:gd name="T44" fmla="*/ 37 w 489"/>
                <a:gd name="T45" fmla="*/ 154 h 244"/>
                <a:gd name="T46" fmla="*/ 63 w 489"/>
                <a:gd name="T47" fmla="*/ 169 h 244"/>
                <a:gd name="T48" fmla="*/ 93 w 489"/>
                <a:gd name="T49" fmla="*/ 176 h 244"/>
                <a:gd name="T50" fmla="*/ 142 w 489"/>
                <a:gd name="T51" fmla="*/ 180 h 244"/>
                <a:gd name="T52" fmla="*/ 170 w 489"/>
                <a:gd name="T53" fmla="*/ 195 h 244"/>
                <a:gd name="T54" fmla="*/ 189 w 489"/>
                <a:gd name="T55" fmla="*/ 198 h 244"/>
                <a:gd name="T56" fmla="*/ 214 w 489"/>
                <a:gd name="T57" fmla="*/ 224 h 244"/>
                <a:gd name="T58" fmla="*/ 232 w 489"/>
                <a:gd name="T59" fmla="*/ 235 h 244"/>
                <a:gd name="T60" fmla="*/ 238 w 489"/>
                <a:gd name="T61" fmla="*/ 211 h 244"/>
                <a:gd name="T62" fmla="*/ 255 w 489"/>
                <a:gd name="T63" fmla="*/ 200 h 244"/>
                <a:gd name="T64" fmla="*/ 269 w 489"/>
                <a:gd name="T65" fmla="*/ 198 h 244"/>
                <a:gd name="T66" fmla="*/ 288 w 489"/>
                <a:gd name="T67" fmla="*/ 203 h 244"/>
                <a:gd name="T68" fmla="*/ 298 w 489"/>
                <a:gd name="T69" fmla="*/ 201 h 244"/>
                <a:gd name="T70" fmla="*/ 309 w 489"/>
                <a:gd name="T71" fmla="*/ 192 h 244"/>
                <a:gd name="T72" fmla="*/ 332 w 489"/>
                <a:gd name="T73" fmla="*/ 198 h 244"/>
                <a:gd name="T74" fmla="*/ 354 w 489"/>
                <a:gd name="T75" fmla="*/ 206 h 244"/>
                <a:gd name="T76" fmla="*/ 361 w 489"/>
                <a:gd name="T77" fmla="*/ 232 h 244"/>
                <a:gd name="T78" fmla="*/ 377 w 489"/>
                <a:gd name="T79" fmla="*/ 231 h 244"/>
                <a:gd name="T80" fmla="*/ 365 w 489"/>
                <a:gd name="T81" fmla="*/ 189 h 244"/>
                <a:gd name="T82" fmla="*/ 389 w 489"/>
                <a:gd name="T83" fmla="*/ 161 h 244"/>
                <a:gd name="T84" fmla="*/ 404 w 489"/>
                <a:gd name="T85" fmla="*/ 147 h 244"/>
                <a:gd name="T86" fmla="*/ 414 w 489"/>
                <a:gd name="T87" fmla="*/ 140 h 244"/>
                <a:gd name="T88" fmla="*/ 408 w 489"/>
                <a:gd name="T89" fmla="*/ 127 h 244"/>
                <a:gd name="T90" fmla="*/ 407 w 489"/>
                <a:gd name="T91" fmla="*/ 106 h 244"/>
                <a:gd name="T92" fmla="*/ 412 w 489"/>
                <a:gd name="T93" fmla="*/ 124 h 244"/>
                <a:gd name="T94" fmla="*/ 417 w 489"/>
                <a:gd name="T95" fmla="*/ 107 h 244"/>
                <a:gd name="T96" fmla="*/ 432 w 489"/>
                <a:gd name="T97" fmla="*/ 94 h 244"/>
                <a:gd name="T98" fmla="*/ 445 w 489"/>
                <a:gd name="T99" fmla="*/ 86 h 244"/>
                <a:gd name="T100" fmla="*/ 454 w 489"/>
                <a:gd name="T101" fmla="*/ 76 h 244"/>
                <a:gd name="T102" fmla="*/ 466 w 489"/>
                <a:gd name="T103" fmla="*/ 60 h 244"/>
                <a:gd name="T104" fmla="*/ 489 w 489"/>
                <a:gd name="T105" fmla="*/ 4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9" h="244">
                  <a:moveTo>
                    <a:pt x="481" y="26"/>
                  </a:moveTo>
                  <a:cubicBezTo>
                    <a:pt x="481" y="23"/>
                    <a:pt x="474" y="25"/>
                    <a:pt x="470" y="23"/>
                  </a:cubicBezTo>
                  <a:cubicBezTo>
                    <a:pt x="467" y="20"/>
                    <a:pt x="461" y="32"/>
                    <a:pt x="460" y="38"/>
                  </a:cubicBezTo>
                  <a:cubicBezTo>
                    <a:pt x="458" y="43"/>
                    <a:pt x="449" y="49"/>
                    <a:pt x="449" y="49"/>
                  </a:cubicBezTo>
                  <a:cubicBezTo>
                    <a:pt x="449" y="49"/>
                    <a:pt x="422" y="49"/>
                    <a:pt x="420" y="49"/>
                  </a:cubicBezTo>
                  <a:cubicBezTo>
                    <a:pt x="419" y="49"/>
                    <a:pt x="412" y="54"/>
                    <a:pt x="409" y="57"/>
                  </a:cubicBezTo>
                  <a:cubicBezTo>
                    <a:pt x="409" y="58"/>
                    <a:pt x="409" y="58"/>
                    <a:pt x="409" y="58"/>
                  </a:cubicBezTo>
                  <a:cubicBezTo>
                    <a:pt x="412" y="63"/>
                    <a:pt x="402" y="66"/>
                    <a:pt x="393" y="66"/>
                  </a:cubicBezTo>
                  <a:cubicBezTo>
                    <a:pt x="390" y="66"/>
                    <a:pt x="388" y="66"/>
                    <a:pt x="386" y="67"/>
                  </a:cubicBezTo>
                  <a:cubicBezTo>
                    <a:pt x="386" y="68"/>
                    <a:pt x="387" y="69"/>
                    <a:pt x="387" y="70"/>
                  </a:cubicBezTo>
                  <a:cubicBezTo>
                    <a:pt x="386" y="71"/>
                    <a:pt x="385" y="71"/>
                    <a:pt x="384" y="72"/>
                  </a:cubicBezTo>
                  <a:cubicBezTo>
                    <a:pt x="383" y="75"/>
                    <a:pt x="371" y="81"/>
                    <a:pt x="365" y="84"/>
                  </a:cubicBezTo>
                  <a:cubicBezTo>
                    <a:pt x="358" y="88"/>
                    <a:pt x="348" y="86"/>
                    <a:pt x="348" y="80"/>
                  </a:cubicBezTo>
                  <a:cubicBezTo>
                    <a:pt x="348" y="75"/>
                    <a:pt x="353" y="76"/>
                    <a:pt x="354" y="78"/>
                  </a:cubicBezTo>
                  <a:cubicBezTo>
                    <a:pt x="355" y="79"/>
                    <a:pt x="356" y="79"/>
                    <a:pt x="358" y="77"/>
                  </a:cubicBezTo>
                  <a:cubicBezTo>
                    <a:pt x="356" y="76"/>
                    <a:pt x="356" y="73"/>
                    <a:pt x="356" y="71"/>
                  </a:cubicBezTo>
                  <a:cubicBezTo>
                    <a:pt x="354" y="70"/>
                    <a:pt x="358" y="62"/>
                    <a:pt x="353" y="60"/>
                  </a:cubicBezTo>
                  <a:cubicBezTo>
                    <a:pt x="349" y="59"/>
                    <a:pt x="343" y="66"/>
                    <a:pt x="344" y="62"/>
                  </a:cubicBezTo>
                  <a:cubicBezTo>
                    <a:pt x="345" y="57"/>
                    <a:pt x="352" y="53"/>
                    <a:pt x="348" y="46"/>
                  </a:cubicBezTo>
                  <a:cubicBezTo>
                    <a:pt x="343" y="40"/>
                    <a:pt x="336" y="40"/>
                    <a:pt x="335" y="45"/>
                  </a:cubicBezTo>
                  <a:cubicBezTo>
                    <a:pt x="333" y="50"/>
                    <a:pt x="328" y="47"/>
                    <a:pt x="326" y="51"/>
                  </a:cubicBezTo>
                  <a:cubicBezTo>
                    <a:pt x="324" y="55"/>
                    <a:pt x="322" y="63"/>
                    <a:pt x="324" y="69"/>
                  </a:cubicBezTo>
                  <a:cubicBezTo>
                    <a:pt x="325" y="75"/>
                    <a:pt x="323" y="78"/>
                    <a:pt x="318" y="81"/>
                  </a:cubicBezTo>
                  <a:cubicBezTo>
                    <a:pt x="312" y="85"/>
                    <a:pt x="309" y="76"/>
                    <a:pt x="311" y="65"/>
                  </a:cubicBezTo>
                  <a:cubicBezTo>
                    <a:pt x="313" y="58"/>
                    <a:pt x="317" y="51"/>
                    <a:pt x="313" y="51"/>
                  </a:cubicBezTo>
                  <a:cubicBezTo>
                    <a:pt x="310" y="51"/>
                    <a:pt x="318" y="42"/>
                    <a:pt x="326" y="40"/>
                  </a:cubicBezTo>
                  <a:cubicBezTo>
                    <a:pt x="334" y="38"/>
                    <a:pt x="343" y="39"/>
                    <a:pt x="343" y="37"/>
                  </a:cubicBezTo>
                  <a:cubicBezTo>
                    <a:pt x="343" y="36"/>
                    <a:pt x="344" y="36"/>
                    <a:pt x="344" y="36"/>
                  </a:cubicBezTo>
                  <a:cubicBezTo>
                    <a:pt x="343" y="34"/>
                    <a:pt x="341" y="33"/>
                    <a:pt x="340" y="32"/>
                  </a:cubicBezTo>
                  <a:cubicBezTo>
                    <a:pt x="339" y="33"/>
                    <a:pt x="339" y="33"/>
                    <a:pt x="339" y="34"/>
                  </a:cubicBezTo>
                  <a:cubicBezTo>
                    <a:pt x="336" y="36"/>
                    <a:pt x="336" y="30"/>
                    <a:pt x="331" y="30"/>
                  </a:cubicBezTo>
                  <a:cubicBezTo>
                    <a:pt x="325" y="30"/>
                    <a:pt x="320" y="35"/>
                    <a:pt x="315" y="33"/>
                  </a:cubicBezTo>
                  <a:cubicBezTo>
                    <a:pt x="311" y="31"/>
                    <a:pt x="313" y="28"/>
                    <a:pt x="309" y="28"/>
                  </a:cubicBezTo>
                  <a:cubicBezTo>
                    <a:pt x="305" y="28"/>
                    <a:pt x="312" y="20"/>
                    <a:pt x="306" y="23"/>
                  </a:cubicBezTo>
                  <a:cubicBezTo>
                    <a:pt x="300" y="27"/>
                    <a:pt x="291" y="35"/>
                    <a:pt x="287" y="31"/>
                  </a:cubicBezTo>
                  <a:cubicBezTo>
                    <a:pt x="283" y="28"/>
                    <a:pt x="279" y="32"/>
                    <a:pt x="276" y="29"/>
                  </a:cubicBezTo>
                  <a:cubicBezTo>
                    <a:pt x="273" y="26"/>
                    <a:pt x="286" y="18"/>
                    <a:pt x="293" y="19"/>
                  </a:cubicBezTo>
                  <a:cubicBezTo>
                    <a:pt x="294" y="19"/>
                    <a:pt x="296" y="18"/>
                    <a:pt x="297" y="17"/>
                  </a:cubicBezTo>
                  <a:cubicBezTo>
                    <a:pt x="294" y="16"/>
                    <a:pt x="287" y="13"/>
                    <a:pt x="285" y="15"/>
                  </a:cubicBezTo>
                  <a:cubicBezTo>
                    <a:pt x="283" y="18"/>
                    <a:pt x="280" y="16"/>
                    <a:pt x="278" y="14"/>
                  </a:cubicBezTo>
                  <a:cubicBezTo>
                    <a:pt x="276" y="12"/>
                    <a:pt x="274" y="15"/>
                    <a:pt x="271" y="11"/>
                  </a:cubicBezTo>
                  <a:cubicBezTo>
                    <a:pt x="268" y="8"/>
                    <a:pt x="265" y="10"/>
                    <a:pt x="263" y="11"/>
                  </a:cubicBezTo>
                  <a:cubicBezTo>
                    <a:pt x="261" y="12"/>
                    <a:pt x="259" y="10"/>
                    <a:pt x="256" y="9"/>
                  </a:cubicBezTo>
                  <a:cubicBezTo>
                    <a:pt x="253" y="7"/>
                    <a:pt x="255" y="4"/>
                    <a:pt x="252" y="2"/>
                  </a:cubicBezTo>
                  <a:cubicBezTo>
                    <a:pt x="250" y="0"/>
                    <a:pt x="249" y="6"/>
                    <a:pt x="249" y="6"/>
                  </a:cubicBezTo>
                  <a:cubicBezTo>
                    <a:pt x="17" y="7"/>
                    <a:pt x="17" y="7"/>
                    <a:pt x="17" y="7"/>
                  </a:cubicBezTo>
                  <a:cubicBezTo>
                    <a:pt x="18" y="7"/>
                    <a:pt x="18" y="8"/>
                    <a:pt x="18" y="8"/>
                  </a:cubicBezTo>
                  <a:cubicBezTo>
                    <a:pt x="21" y="11"/>
                    <a:pt x="19" y="13"/>
                    <a:pt x="20" y="17"/>
                  </a:cubicBezTo>
                  <a:cubicBezTo>
                    <a:pt x="21" y="20"/>
                    <a:pt x="20" y="26"/>
                    <a:pt x="17" y="26"/>
                  </a:cubicBezTo>
                  <a:cubicBezTo>
                    <a:pt x="14" y="26"/>
                    <a:pt x="14" y="22"/>
                    <a:pt x="16" y="21"/>
                  </a:cubicBezTo>
                  <a:cubicBezTo>
                    <a:pt x="18" y="20"/>
                    <a:pt x="17" y="16"/>
                    <a:pt x="15" y="16"/>
                  </a:cubicBezTo>
                  <a:cubicBezTo>
                    <a:pt x="14" y="16"/>
                    <a:pt x="13" y="15"/>
                    <a:pt x="13" y="13"/>
                  </a:cubicBezTo>
                  <a:cubicBezTo>
                    <a:pt x="9" y="14"/>
                    <a:pt x="5" y="14"/>
                    <a:pt x="0" y="13"/>
                  </a:cubicBezTo>
                  <a:cubicBezTo>
                    <a:pt x="0" y="13"/>
                    <a:pt x="0" y="13"/>
                    <a:pt x="0" y="14"/>
                  </a:cubicBezTo>
                  <a:cubicBezTo>
                    <a:pt x="0" y="16"/>
                    <a:pt x="1" y="21"/>
                    <a:pt x="4" y="25"/>
                  </a:cubicBezTo>
                  <a:cubicBezTo>
                    <a:pt x="7" y="29"/>
                    <a:pt x="5" y="31"/>
                    <a:pt x="8" y="33"/>
                  </a:cubicBezTo>
                  <a:cubicBezTo>
                    <a:pt x="11" y="34"/>
                    <a:pt x="11" y="36"/>
                    <a:pt x="8" y="35"/>
                  </a:cubicBezTo>
                  <a:cubicBezTo>
                    <a:pt x="6" y="35"/>
                    <a:pt x="7" y="37"/>
                    <a:pt x="6" y="43"/>
                  </a:cubicBezTo>
                  <a:cubicBezTo>
                    <a:pt x="6" y="49"/>
                    <a:pt x="6" y="60"/>
                    <a:pt x="5" y="64"/>
                  </a:cubicBezTo>
                  <a:cubicBezTo>
                    <a:pt x="5" y="67"/>
                    <a:pt x="0" y="73"/>
                    <a:pt x="3" y="77"/>
                  </a:cubicBezTo>
                  <a:cubicBezTo>
                    <a:pt x="5" y="81"/>
                    <a:pt x="7" y="86"/>
                    <a:pt x="6" y="91"/>
                  </a:cubicBezTo>
                  <a:cubicBezTo>
                    <a:pt x="4" y="95"/>
                    <a:pt x="5" y="98"/>
                    <a:pt x="7" y="102"/>
                  </a:cubicBezTo>
                  <a:cubicBezTo>
                    <a:pt x="9" y="105"/>
                    <a:pt x="7" y="111"/>
                    <a:pt x="9" y="113"/>
                  </a:cubicBezTo>
                  <a:cubicBezTo>
                    <a:pt x="12" y="114"/>
                    <a:pt x="14" y="116"/>
                    <a:pt x="16" y="120"/>
                  </a:cubicBezTo>
                  <a:cubicBezTo>
                    <a:pt x="18" y="123"/>
                    <a:pt x="20" y="121"/>
                    <a:pt x="20" y="124"/>
                  </a:cubicBezTo>
                  <a:cubicBezTo>
                    <a:pt x="20" y="128"/>
                    <a:pt x="20" y="128"/>
                    <a:pt x="23" y="130"/>
                  </a:cubicBezTo>
                  <a:cubicBezTo>
                    <a:pt x="26" y="131"/>
                    <a:pt x="24" y="134"/>
                    <a:pt x="24" y="136"/>
                  </a:cubicBezTo>
                  <a:cubicBezTo>
                    <a:pt x="24" y="138"/>
                    <a:pt x="28" y="141"/>
                    <a:pt x="33" y="146"/>
                  </a:cubicBezTo>
                  <a:cubicBezTo>
                    <a:pt x="38" y="150"/>
                    <a:pt x="34" y="154"/>
                    <a:pt x="37" y="154"/>
                  </a:cubicBezTo>
                  <a:cubicBezTo>
                    <a:pt x="41" y="154"/>
                    <a:pt x="44" y="156"/>
                    <a:pt x="48" y="158"/>
                  </a:cubicBezTo>
                  <a:cubicBezTo>
                    <a:pt x="51" y="160"/>
                    <a:pt x="53" y="159"/>
                    <a:pt x="55" y="159"/>
                  </a:cubicBezTo>
                  <a:cubicBezTo>
                    <a:pt x="57" y="160"/>
                    <a:pt x="62" y="165"/>
                    <a:pt x="63" y="169"/>
                  </a:cubicBezTo>
                  <a:cubicBezTo>
                    <a:pt x="63" y="170"/>
                    <a:pt x="64" y="172"/>
                    <a:pt x="65" y="174"/>
                  </a:cubicBezTo>
                  <a:cubicBezTo>
                    <a:pt x="84" y="172"/>
                    <a:pt x="84" y="172"/>
                    <a:pt x="84" y="172"/>
                  </a:cubicBezTo>
                  <a:cubicBezTo>
                    <a:pt x="84" y="172"/>
                    <a:pt x="90" y="176"/>
                    <a:pt x="93" y="176"/>
                  </a:cubicBezTo>
                  <a:cubicBezTo>
                    <a:pt x="97" y="177"/>
                    <a:pt x="115" y="184"/>
                    <a:pt x="115" y="184"/>
                  </a:cubicBezTo>
                  <a:cubicBezTo>
                    <a:pt x="139" y="184"/>
                    <a:pt x="139" y="184"/>
                    <a:pt x="139" y="184"/>
                  </a:cubicBezTo>
                  <a:cubicBezTo>
                    <a:pt x="142" y="180"/>
                    <a:pt x="142" y="180"/>
                    <a:pt x="142" y="180"/>
                  </a:cubicBezTo>
                  <a:cubicBezTo>
                    <a:pt x="155" y="180"/>
                    <a:pt x="155" y="180"/>
                    <a:pt x="155" y="180"/>
                  </a:cubicBezTo>
                  <a:cubicBezTo>
                    <a:pt x="155" y="180"/>
                    <a:pt x="163" y="188"/>
                    <a:pt x="165" y="189"/>
                  </a:cubicBezTo>
                  <a:cubicBezTo>
                    <a:pt x="166" y="189"/>
                    <a:pt x="170" y="193"/>
                    <a:pt x="170" y="195"/>
                  </a:cubicBezTo>
                  <a:cubicBezTo>
                    <a:pt x="170" y="198"/>
                    <a:pt x="171" y="200"/>
                    <a:pt x="173" y="201"/>
                  </a:cubicBezTo>
                  <a:cubicBezTo>
                    <a:pt x="175" y="202"/>
                    <a:pt x="182" y="206"/>
                    <a:pt x="183" y="206"/>
                  </a:cubicBezTo>
                  <a:cubicBezTo>
                    <a:pt x="184" y="205"/>
                    <a:pt x="186" y="198"/>
                    <a:pt x="189" y="198"/>
                  </a:cubicBezTo>
                  <a:cubicBezTo>
                    <a:pt x="193" y="198"/>
                    <a:pt x="203" y="201"/>
                    <a:pt x="204" y="207"/>
                  </a:cubicBezTo>
                  <a:cubicBezTo>
                    <a:pt x="206" y="212"/>
                    <a:pt x="211" y="217"/>
                    <a:pt x="212" y="218"/>
                  </a:cubicBezTo>
                  <a:cubicBezTo>
                    <a:pt x="214" y="219"/>
                    <a:pt x="213" y="223"/>
                    <a:pt x="214" y="224"/>
                  </a:cubicBezTo>
                  <a:cubicBezTo>
                    <a:pt x="216" y="226"/>
                    <a:pt x="215" y="230"/>
                    <a:pt x="217" y="230"/>
                  </a:cubicBezTo>
                  <a:cubicBezTo>
                    <a:pt x="218" y="230"/>
                    <a:pt x="225" y="234"/>
                    <a:pt x="229" y="234"/>
                  </a:cubicBezTo>
                  <a:cubicBezTo>
                    <a:pt x="229" y="234"/>
                    <a:pt x="231" y="234"/>
                    <a:pt x="232" y="235"/>
                  </a:cubicBezTo>
                  <a:cubicBezTo>
                    <a:pt x="232" y="228"/>
                    <a:pt x="226" y="227"/>
                    <a:pt x="230" y="224"/>
                  </a:cubicBezTo>
                  <a:cubicBezTo>
                    <a:pt x="234" y="221"/>
                    <a:pt x="229" y="218"/>
                    <a:pt x="232" y="216"/>
                  </a:cubicBezTo>
                  <a:cubicBezTo>
                    <a:pt x="234" y="215"/>
                    <a:pt x="238" y="213"/>
                    <a:pt x="238" y="211"/>
                  </a:cubicBezTo>
                  <a:cubicBezTo>
                    <a:pt x="238" y="209"/>
                    <a:pt x="240" y="209"/>
                    <a:pt x="243" y="209"/>
                  </a:cubicBezTo>
                  <a:cubicBezTo>
                    <a:pt x="246" y="209"/>
                    <a:pt x="251" y="204"/>
                    <a:pt x="251" y="202"/>
                  </a:cubicBezTo>
                  <a:cubicBezTo>
                    <a:pt x="251" y="200"/>
                    <a:pt x="252" y="200"/>
                    <a:pt x="255" y="200"/>
                  </a:cubicBezTo>
                  <a:cubicBezTo>
                    <a:pt x="259" y="201"/>
                    <a:pt x="258" y="196"/>
                    <a:pt x="260" y="197"/>
                  </a:cubicBezTo>
                  <a:cubicBezTo>
                    <a:pt x="263" y="198"/>
                    <a:pt x="265" y="199"/>
                    <a:pt x="265" y="197"/>
                  </a:cubicBezTo>
                  <a:cubicBezTo>
                    <a:pt x="265" y="196"/>
                    <a:pt x="267" y="196"/>
                    <a:pt x="269" y="198"/>
                  </a:cubicBezTo>
                  <a:cubicBezTo>
                    <a:pt x="270" y="201"/>
                    <a:pt x="275" y="201"/>
                    <a:pt x="276" y="199"/>
                  </a:cubicBezTo>
                  <a:cubicBezTo>
                    <a:pt x="276" y="196"/>
                    <a:pt x="279" y="199"/>
                    <a:pt x="281" y="201"/>
                  </a:cubicBezTo>
                  <a:cubicBezTo>
                    <a:pt x="284" y="204"/>
                    <a:pt x="285" y="203"/>
                    <a:pt x="288" y="203"/>
                  </a:cubicBezTo>
                  <a:cubicBezTo>
                    <a:pt x="292" y="203"/>
                    <a:pt x="292" y="203"/>
                    <a:pt x="292" y="200"/>
                  </a:cubicBezTo>
                  <a:cubicBezTo>
                    <a:pt x="292" y="198"/>
                    <a:pt x="296" y="205"/>
                    <a:pt x="300" y="206"/>
                  </a:cubicBezTo>
                  <a:cubicBezTo>
                    <a:pt x="303" y="206"/>
                    <a:pt x="300" y="203"/>
                    <a:pt x="298" y="201"/>
                  </a:cubicBezTo>
                  <a:cubicBezTo>
                    <a:pt x="295" y="199"/>
                    <a:pt x="298" y="198"/>
                    <a:pt x="296" y="197"/>
                  </a:cubicBezTo>
                  <a:cubicBezTo>
                    <a:pt x="294" y="195"/>
                    <a:pt x="299" y="193"/>
                    <a:pt x="303" y="193"/>
                  </a:cubicBezTo>
                  <a:cubicBezTo>
                    <a:pt x="308" y="193"/>
                    <a:pt x="308" y="194"/>
                    <a:pt x="309" y="192"/>
                  </a:cubicBezTo>
                  <a:cubicBezTo>
                    <a:pt x="311" y="189"/>
                    <a:pt x="313" y="192"/>
                    <a:pt x="313" y="194"/>
                  </a:cubicBezTo>
                  <a:cubicBezTo>
                    <a:pt x="313" y="196"/>
                    <a:pt x="320" y="192"/>
                    <a:pt x="324" y="192"/>
                  </a:cubicBezTo>
                  <a:cubicBezTo>
                    <a:pt x="328" y="192"/>
                    <a:pt x="331" y="196"/>
                    <a:pt x="332" y="198"/>
                  </a:cubicBezTo>
                  <a:cubicBezTo>
                    <a:pt x="332" y="200"/>
                    <a:pt x="335" y="201"/>
                    <a:pt x="338" y="199"/>
                  </a:cubicBezTo>
                  <a:cubicBezTo>
                    <a:pt x="340" y="197"/>
                    <a:pt x="343" y="194"/>
                    <a:pt x="345" y="196"/>
                  </a:cubicBezTo>
                  <a:cubicBezTo>
                    <a:pt x="348" y="199"/>
                    <a:pt x="351" y="203"/>
                    <a:pt x="354" y="206"/>
                  </a:cubicBezTo>
                  <a:cubicBezTo>
                    <a:pt x="357" y="209"/>
                    <a:pt x="352" y="213"/>
                    <a:pt x="354" y="215"/>
                  </a:cubicBezTo>
                  <a:cubicBezTo>
                    <a:pt x="356" y="218"/>
                    <a:pt x="354" y="221"/>
                    <a:pt x="357" y="224"/>
                  </a:cubicBezTo>
                  <a:cubicBezTo>
                    <a:pt x="361" y="226"/>
                    <a:pt x="358" y="232"/>
                    <a:pt x="361" y="232"/>
                  </a:cubicBezTo>
                  <a:cubicBezTo>
                    <a:pt x="364" y="233"/>
                    <a:pt x="366" y="238"/>
                    <a:pt x="367" y="240"/>
                  </a:cubicBezTo>
                  <a:cubicBezTo>
                    <a:pt x="367" y="242"/>
                    <a:pt x="373" y="244"/>
                    <a:pt x="373" y="241"/>
                  </a:cubicBezTo>
                  <a:cubicBezTo>
                    <a:pt x="373" y="238"/>
                    <a:pt x="376" y="234"/>
                    <a:pt x="377" y="231"/>
                  </a:cubicBezTo>
                  <a:cubicBezTo>
                    <a:pt x="377" y="228"/>
                    <a:pt x="374" y="217"/>
                    <a:pt x="372" y="214"/>
                  </a:cubicBezTo>
                  <a:cubicBezTo>
                    <a:pt x="370" y="211"/>
                    <a:pt x="373" y="210"/>
                    <a:pt x="370" y="206"/>
                  </a:cubicBezTo>
                  <a:cubicBezTo>
                    <a:pt x="367" y="202"/>
                    <a:pt x="365" y="195"/>
                    <a:pt x="365" y="189"/>
                  </a:cubicBezTo>
                  <a:cubicBezTo>
                    <a:pt x="365" y="184"/>
                    <a:pt x="372" y="175"/>
                    <a:pt x="375" y="172"/>
                  </a:cubicBezTo>
                  <a:cubicBezTo>
                    <a:pt x="378" y="169"/>
                    <a:pt x="382" y="171"/>
                    <a:pt x="382" y="168"/>
                  </a:cubicBezTo>
                  <a:cubicBezTo>
                    <a:pt x="383" y="165"/>
                    <a:pt x="387" y="161"/>
                    <a:pt x="389" y="161"/>
                  </a:cubicBezTo>
                  <a:cubicBezTo>
                    <a:pt x="391" y="161"/>
                    <a:pt x="394" y="161"/>
                    <a:pt x="394" y="159"/>
                  </a:cubicBezTo>
                  <a:cubicBezTo>
                    <a:pt x="395" y="157"/>
                    <a:pt x="398" y="154"/>
                    <a:pt x="403" y="153"/>
                  </a:cubicBezTo>
                  <a:cubicBezTo>
                    <a:pt x="408" y="152"/>
                    <a:pt x="405" y="150"/>
                    <a:pt x="404" y="147"/>
                  </a:cubicBezTo>
                  <a:cubicBezTo>
                    <a:pt x="403" y="145"/>
                    <a:pt x="405" y="143"/>
                    <a:pt x="406" y="144"/>
                  </a:cubicBezTo>
                  <a:cubicBezTo>
                    <a:pt x="407" y="146"/>
                    <a:pt x="410" y="146"/>
                    <a:pt x="412" y="145"/>
                  </a:cubicBezTo>
                  <a:cubicBezTo>
                    <a:pt x="414" y="143"/>
                    <a:pt x="418" y="140"/>
                    <a:pt x="414" y="140"/>
                  </a:cubicBezTo>
                  <a:cubicBezTo>
                    <a:pt x="410" y="139"/>
                    <a:pt x="409" y="138"/>
                    <a:pt x="411" y="137"/>
                  </a:cubicBezTo>
                  <a:cubicBezTo>
                    <a:pt x="414" y="136"/>
                    <a:pt x="412" y="131"/>
                    <a:pt x="408" y="131"/>
                  </a:cubicBezTo>
                  <a:cubicBezTo>
                    <a:pt x="405" y="131"/>
                    <a:pt x="406" y="129"/>
                    <a:pt x="408" y="127"/>
                  </a:cubicBezTo>
                  <a:cubicBezTo>
                    <a:pt x="410" y="125"/>
                    <a:pt x="405" y="122"/>
                    <a:pt x="403" y="120"/>
                  </a:cubicBezTo>
                  <a:cubicBezTo>
                    <a:pt x="400" y="118"/>
                    <a:pt x="404" y="117"/>
                    <a:pt x="406" y="117"/>
                  </a:cubicBezTo>
                  <a:cubicBezTo>
                    <a:pt x="408" y="116"/>
                    <a:pt x="406" y="108"/>
                    <a:pt x="407" y="106"/>
                  </a:cubicBezTo>
                  <a:cubicBezTo>
                    <a:pt x="408" y="104"/>
                    <a:pt x="411" y="104"/>
                    <a:pt x="410" y="106"/>
                  </a:cubicBezTo>
                  <a:cubicBezTo>
                    <a:pt x="409" y="108"/>
                    <a:pt x="407" y="111"/>
                    <a:pt x="409" y="114"/>
                  </a:cubicBezTo>
                  <a:cubicBezTo>
                    <a:pt x="412" y="117"/>
                    <a:pt x="413" y="120"/>
                    <a:pt x="412" y="124"/>
                  </a:cubicBezTo>
                  <a:cubicBezTo>
                    <a:pt x="411" y="128"/>
                    <a:pt x="413" y="127"/>
                    <a:pt x="415" y="122"/>
                  </a:cubicBezTo>
                  <a:cubicBezTo>
                    <a:pt x="418" y="116"/>
                    <a:pt x="419" y="111"/>
                    <a:pt x="417" y="111"/>
                  </a:cubicBezTo>
                  <a:cubicBezTo>
                    <a:pt x="415" y="110"/>
                    <a:pt x="415" y="105"/>
                    <a:pt x="417" y="107"/>
                  </a:cubicBezTo>
                  <a:cubicBezTo>
                    <a:pt x="419" y="110"/>
                    <a:pt x="420" y="110"/>
                    <a:pt x="423" y="107"/>
                  </a:cubicBezTo>
                  <a:cubicBezTo>
                    <a:pt x="426" y="103"/>
                    <a:pt x="430" y="98"/>
                    <a:pt x="428" y="96"/>
                  </a:cubicBezTo>
                  <a:cubicBezTo>
                    <a:pt x="425" y="95"/>
                    <a:pt x="428" y="94"/>
                    <a:pt x="432" y="94"/>
                  </a:cubicBezTo>
                  <a:cubicBezTo>
                    <a:pt x="436" y="94"/>
                    <a:pt x="444" y="92"/>
                    <a:pt x="444" y="91"/>
                  </a:cubicBezTo>
                  <a:cubicBezTo>
                    <a:pt x="446" y="87"/>
                    <a:pt x="432" y="92"/>
                    <a:pt x="432" y="90"/>
                  </a:cubicBezTo>
                  <a:cubicBezTo>
                    <a:pt x="432" y="88"/>
                    <a:pt x="441" y="86"/>
                    <a:pt x="445" y="86"/>
                  </a:cubicBezTo>
                  <a:cubicBezTo>
                    <a:pt x="450" y="86"/>
                    <a:pt x="447" y="80"/>
                    <a:pt x="449" y="82"/>
                  </a:cubicBezTo>
                  <a:cubicBezTo>
                    <a:pt x="451" y="85"/>
                    <a:pt x="454" y="84"/>
                    <a:pt x="456" y="83"/>
                  </a:cubicBezTo>
                  <a:cubicBezTo>
                    <a:pt x="459" y="81"/>
                    <a:pt x="457" y="77"/>
                    <a:pt x="454" y="76"/>
                  </a:cubicBezTo>
                  <a:cubicBezTo>
                    <a:pt x="451" y="76"/>
                    <a:pt x="456" y="74"/>
                    <a:pt x="455" y="72"/>
                  </a:cubicBezTo>
                  <a:cubicBezTo>
                    <a:pt x="454" y="70"/>
                    <a:pt x="457" y="64"/>
                    <a:pt x="461" y="63"/>
                  </a:cubicBezTo>
                  <a:cubicBezTo>
                    <a:pt x="464" y="62"/>
                    <a:pt x="463" y="60"/>
                    <a:pt x="466" y="60"/>
                  </a:cubicBezTo>
                  <a:cubicBezTo>
                    <a:pt x="469" y="60"/>
                    <a:pt x="469" y="56"/>
                    <a:pt x="472" y="54"/>
                  </a:cubicBezTo>
                  <a:cubicBezTo>
                    <a:pt x="474" y="51"/>
                    <a:pt x="478" y="58"/>
                    <a:pt x="482" y="54"/>
                  </a:cubicBezTo>
                  <a:cubicBezTo>
                    <a:pt x="484" y="53"/>
                    <a:pt x="486" y="51"/>
                    <a:pt x="489" y="49"/>
                  </a:cubicBezTo>
                  <a:cubicBezTo>
                    <a:pt x="479" y="37"/>
                    <a:pt x="482" y="28"/>
                    <a:pt x="481" y="26"/>
                  </a:cubicBezTo>
                  <a:close/>
                </a:path>
              </a:pathLst>
            </a:custGeom>
            <a:solidFill>
              <a:srgbClr val="E7E6E6"/>
            </a:solid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49" name="Freeform 132"/>
            <p:cNvSpPr>
              <a:spLocks noEditPoints="1"/>
            </p:cNvSpPr>
            <p:nvPr/>
          </p:nvSpPr>
          <p:spPr bwMode="auto">
            <a:xfrm>
              <a:off x="5474232" y="2781932"/>
              <a:ext cx="391000" cy="279068"/>
            </a:xfrm>
            <a:custGeom>
              <a:avLst/>
              <a:gdLst>
                <a:gd name="T0" fmla="*/ 107 w 108"/>
                <a:gd name="T1" fmla="*/ 13 h 77"/>
                <a:gd name="T2" fmla="*/ 98 w 108"/>
                <a:gd name="T3" fmla="*/ 13 h 77"/>
                <a:gd name="T4" fmla="*/ 88 w 108"/>
                <a:gd name="T5" fmla="*/ 11 h 77"/>
                <a:gd name="T6" fmla="*/ 84 w 108"/>
                <a:gd name="T7" fmla="*/ 10 h 77"/>
                <a:gd name="T8" fmla="*/ 78 w 108"/>
                <a:gd name="T9" fmla="*/ 10 h 77"/>
                <a:gd name="T10" fmla="*/ 70 w 108"/>
                <a:gd name="T11" fmla="*/ 7 h 77"/>
                <a:gd name="T12" fmla="*/ 65 w 108"/>
                <a:gd name="T13" fmla="*/ 4 h 77"/>
                <a:gd name="T14" fmla="*/ 50 w 108"/>
                <a:gd name="T15" fmla="*/ 3 h 77"/>
                <a:gd name="T16" fmla="*/ 22 w 108"/>
                <a:gd name="T17" fmla="*/ 2 h 77"/>
                <a:gd name="T18" fmla="*/ 12 w 108"/>
                <a:gd name="T19" fmla="*/ 0 h 77"/>
                <a:gd name="T20" fmla="*/ 5 w 108"/>
                <a:gd name="T21" fmla="*/ 4 h 77"/>
                <a:gd name="T22" fmla="*/ 3 w 108"/>
                <a:gd name="T23" fmla="*/ 10 h 77"/>
                <a:gd name="T24" fmla="*/ 5 w 108"/>
                <a:gd name="T25" fmla="*/ 18 h 77"/>
                <a:gd name="T26" fmla="*/ 7 w 108"/>
                <a:gd name="T27" fmla="*/ 17 h 77"/>
                <a:gd name="T28" fmla="*/ 10 w 108"/>
                <a:gd name="T29" fmla="*/ 18 h 77"/>
                <a:gd name="T30" fmla="*/ 15 w 108"/>
                <a:gd name="T31" fmla="*/ 19 h 77"/>
                <a:gd name="T32" fmla="*/ 19 w 108"/>
                <a:gd name="T33" fmla="*/ 19 h 77"/>
                <a:gd name="T34" fmla="*/ 24 w 108"/>
                <a:gd name="T35" fmla="*/ 20 h 77"/>
                <a:gd name="T36" fmla="*/ 26 w 108"/>
                <a:gd name="T37" fmla="*/ 23 h 77"/>
                <a:gd name="T38" fmla="*/ 21 w 108"/>
                <a:gd name="T39" fmla="*/ 28 h 77"/>
                <a:gd name="T40" fmla="*/ 21 w 108"/>
                <a:gd name="T41" fmla="*/ 36 h 77"/>
                <a:gd name="T42" fmla="*/ 20 w 108"/>
                <a:gd name="T43" fmla="*/ 42 h 77"/>
                <a:gd name="T44" fmla="*/ 17 w 108"/>
                <a:gd name="T45" fmla="*/ 45 h 77"/>
                <a:gd name="T46" fmla="*/ 20 w 108"/>
                <a:gd name="T47" fmla="*/ 50 h 77"/>
                <a:gd name="T48" fmla="*/ 18 w 108"/>
                <a:gd name="T49" fmla="*/ 54 h 77"/>
                <a:gd name="T50" fmla="*/ 20 w 108"/>
                <a:gd name="T51" fmla="*/ 58 h 77"/>
                <a:gd name="T52" fmla="*/ 16 w 108"/>
                <a:gd name="T53" fmla="*/ 63 h 77"/>
                <a:gd name="T54" fmla="*/ 18 w 108"/>
                <a:gd name="T55" fmla="*/ 66 h 77"/>
                <a:gd name="T56" fmla="*/ 22 w 108"/>
                <a:gd name="T57" fmla="*/ 67 h 77"/>
                <a:gd name="T58" fmla="*/ 32 w 108"/>
                <a:gd name="T59" fmla="*/ 76 h 77"/>
                <a:gd name="T60" fmla="*/ 34 w 108"/>
                <a:gd name="T61" fmla="*/ 73 h 77"/>
                <a:gd name="T62" fmla="*/ 39 w 108"/>
                <a:gd name="T63" fmla="*/ 73 h 77"/>
                <a:gd name="T64" fmla="*/ 47 w 108"/>
                <a:gd name="T65" fmla="*/ 70 h 77"/>
                <a:gd name="T66" fmla="*/ 57 w 108"/>
                <a:gd name="T67" fmla="*/ 70 h 77"/>
                <a:gd name="T68" fmla="*/ 64 w 108"/>
                <a:gd name="T69" fmla="*/ 67 h 77"/>
                <a:gd name="T70" fmla="*/ 70 w 108"/>
                <a:gd name="T71" fmla="*/ 62 h 77"/>
                <a:gd name="T72" fmla="*/ 73 w 108"/>
                <a:gd name="T73" fmla="*/ 56 h 77"/>
                <a:gd name="T74" fmla="*/ 79 w 108"/>
                <a:gd name="T75" fmla="*/ 50 h 77"/>
                <a:gd name="T76" fmla="*/ 80 w 108"/>
                <a:gd name="T77" fmla="*/ 38 h 77"/>
                <a:gd name="T78" fmla="*/ 87 w 108"/>
                <a:gd name="T79" fmla="*/ 29 h 77"/>
                <a:gd name="T80" fmla="*/ 94 w 108"/>
                <a:gd name="T81" fmla="*/ 25 h 77"/>
                <a:gd name="T82" fmla="*/ 104 w 108"/>
                <a:gd name="T83" fmla="*/ 20 h 77"/>
                <a:gd name="T84" fmla="*/ 107 w 108"/>
                <a:gd name="T85" fmla="*/ 13 h 77"/>
                <a:gd name="T86" fmla="*/ 108 w 108"/>
                <a:gd name="T87" fmla="*/ 41 h 77"/>
                <a:gd name="T88" fmla="*/ 100 w 108"/>
                <a:gd name="T89" fmla="*/ 43 h 77"/>
                <a:gd name="T90" fmla="*/ 108 w 108"/>
                <a:gd name="T91" fmla="*/ 4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8" h="77">
                  <a:moveTo>
                    <a:pt x="107" y="13"/>
                  </a:moveTo>
                  <a:cubicBezTo>
                    <a:pt x="104" y="13"/>
                    <a:pt x="101" y="14"/>
                    <a:pt x="98" y="13"/>
                  </a:cubicBezTo>
                  <a:cubicBezTo>
                    <a:pt x="96" y="13"/>
                    <a:pt x="90" y="12"/>
                    <a:pt x="88" y="11"/>
                  </a:cubicBezTo>
                  <a:cubicBezTo>
                    <a:pt x="87" y="9"/>
                    <a:pt x="84" y="8"/>
                    <a:pt x="84" y="10"/>
                  </a:cubicBezTo>
                  <a:cubicBezTo>
                    <a:pt x="84" y="12"/>
                    <a:pt x="80" y="12"/>
                    <a:pt x="78" y="10"/>
                  </a:cubicBezTo>
                  <a:cubicBezTo>
                    <a:pt x="75" y="9"/>
                    <a:pt x="71" y="8"/>
                    <a:pt x="70" y="7"/>
                  </a:cubicBezTo>
                  <a:cubicBezTo>
                    <a:pt x="69" y="6"/>
                    <a:pt x="67" y="5"/>
                    <a:pt x="65" y="4"/>
                  </a:cubicBezTo>
                  <a:cubicBezTo>
                    <a:pt x="62" y="5"/>
                    <a:pt x="55" y="2"/>
                    <a:pt x="50" y="3"/>
                  </a:cubicBezTo>
                  <a:cubicBezTo>
                    <a:pt x="45" y="3"/>
                    <a:pt x="29" y="2"/>
                    <a:pt x="22" y="2"/>
                  </a:cubicBezTo>
                  <a:cubicBezTo>
                    <a:pt x="16" y="3"/>
                    <a:pt x="16" y="0"/>
                    <a:pt x="12" y="0"/>
                  </a:cubicBezTo>
                  <a:cubicBezTo>
                    <a:pt x="9" y="0"/>
                    <a:pt x="10" y="4"/>
                    <a:pt x="5" y="4"/>
                  </a:cubicBezTo>
                  <a:cubicBezTo>
                    <a:pt x="0" y="4"/>
                    <a:pt x="0" y="7"/>
                    <a:pt x="3" y="10"/>
                  </a:cubicBezTo>
                  <a:cubicBezTo>
                    <a:pt x="5" y="12"/>
                    <a:pt x="5" y="15"/>
                    <a:pt x="5" y="18"/>
                  </a:cubicBezTo>
                  <a:cubicBezTo>
                    <a:pt x="6" y="18"/>
                    <a:pt x="7" y="18"/>
                    <a:pt x="7" y="17"/>
                  </a:cubicBezTo>
                  <a:cubicBezTo>
                    <a:pt x="9" y="16"/>
                    <a:pt x="10" y="16"/>
                    <a:pt x="10" y="18"/>
                  </a:cubicBezTo>
                  <a:cubicBezTo>
                    <a:pt x="10" y="20"/>
                    <a:pt x="14" y="19"/>
                    <a:pt x="15" y="19"/>
                  </a:cubicBezTo>
                  <a:cubicBezTo>
                    <a:pt x="17" y="19"/>
                    <a:pt x="17" y="20"/>
                    <a:pt x="19" y="19"/>
                  </a:cubicBezTo>
                  <a:cubicBezTo>
                    <a:pt x="21" y="17"/>
                    <a:pt x="24" y="18"/>
                    <a:pt x="24" y="20"/>
                  </a:cubicBezTo>
                  <a:cubicBezTo>
                    <a:pt x="24" y="22"/>
                    <a:pt x="28" y="21"/>
                    <a:pt x="26" y="23"/>
                  </a:cubicBezTo>
                  <a:cubicBezTo>
                    <a:pt x="24" y="26"/>
                    <a:pt x="21" y="26"/>
                    <a:pt x="21" y="28"/>
                  </a:cubicBezTo>
                  <a:cubicBezTo>
                    <a:pt x="21" y="30"/>
                    <a:pt x="23" y="34"/>
                    <a:pt x="21" y="36"/>
                  </a:cubicBezTo>
                  <a:cubicBezTo>
                    <a:pt x="19" y="38"/>
                    <a:pt x="22" y="42"/>
                    <a:pt x="20" y="42"/>
                  </a:cubicBezTo>
                  <a:cubicBezTo>
                    <a:pt x="17" y="42"/>
                    <a:pt x="15" y="43"/>
                    <a:pt x="17" y="45"/>
                  </a:cubicBezTo>
                  <a:cubicBezTo>
                    <a:pt x="20" y="47"/>
                    <a:pt x="22" y="50"/>
                    <a:pt x="20" y="50"/>
                  </a:cubicBezTo>
                  <a:cubicBezTo>
                    <a:pt x="18" y="50"/>
                    <a:pt x="17" y="53"/>
                    <a:pt x="18" y="54"/>
                  </a:cubicBezTo>
                  <a:cubicBezTo>
                    <a:pt x="19" y="55"/>
                    <a:pt x="23" y="58"/>
                    <a:pt x="20" y="58"/>
                  </a:cubicBezTo>
                  <a:cubicBezTo>
                    <a:pt x="16" y="59"/>
                    <a:pt x="16" y="62"/>
                    <a:pt x="16" y="63"/>
                  </a:cubicBezTo>
                  <a:cubicBezTo>
                    <a:pt x="16" y="64"/>
                    <a:pt x="17" y="65"/>
                    <a:pt x="18" y="66"/>
                  </a:cubicBezTo>
                  <a:cubicBezTo>
                    <a:pt x="19" y="66"/>
                    <a:pt x="21" y="66"/>
                    <a:pt x="22" y="67"/>
                  </a:cubicBezTo>
                  <a:cubicBezTo>
                    <a:pt x="25" y="68"/>
                    <a:pt x="27" y="77"/>
                    <a:pt x="32" y="76"/>
                  </a:cubicBezTo>
                  <a:cubicBezTo>
                    <a:pt x="34" y="76"/>
                    <a:pt x="33" y="74"/>
                    <a:pt x="34" y="73"/>
                  </a:cubicBezTo>
                  <a:cubicBezTo>
                    <a:pt x="35" y="73"/>
                    <a:pt x="37" y="73"/>
                    <a:pt x="39" y="73"/>
                  </a:cubicBezTo>
                  <a:cubicBezTo>
                    <a:pt x="41" y="73"/>
                    <a:pt x="42" y="70"/>
                    <a:pt x="47" y="70"/>
                  </a:cubicBezTo>
                  <a:cubicBezTo>
                    <a:pt x="51" y="70"/>
                    <a:pt x="54" y="70"/>
                    <a:pt x="57" y="70"/>
                  </a:cubicBezTo>
                  <a:cubicBezTo>
                    <a:pt x="60" y="70"/>
                    <a:pt x="63" y="69"/>
                    <a:pt x="64" y="67"/>
                  </a:cubicBezTo>
                  <a:cubicBezTo>
                    <a:pt x="64" y="65"/>
                    <a:pt x="67" y="63"/>
                    <a:pt x="70" y="62"/>
                  </a:cubicBezTo>
                  <a:cubicBezTo>
                    <a:pt x="74" y="62"/>
                    <a:pt x="73" y="58"/>
                    <a:pt x="73" y="56"/>
                  </a:cubicBezTo>
                  <a:cubicBezTo>
                    <a:pt x="74" y="54"/>
                    <a:pt x="79" y="51"/>
                    <a:pt x="79" y="50"/>
                  </a:cubicBezTo>
                  <a:cubicBezTo>
                    <a:pt x="80" y="48"/>
                    <a:pt x="76" y="43"/>
                    <a:pt x="80" y="38"/>
                  </a:cubicBezTo>
                  <a:cubicBezTo>
                    <a:pt x="83" y="33"/>
                    <a:pt x="87" y="32"/>
                    <a:pt x="87" y="29"/>
                  </a:cubicBezTo>
                  <a:cubicBezTo>
                    <a:pt x="87" y="27"/>
                    <a:pt x="90" y="26"/>
                    <a:pt x="94" y="25"/>
                  </a:cubicBezTo>
                  <a:cubicBezTo>
                    <a:pt x="99" y="25"/>
                    <a:pt x="100" y="22"/>
                    <a:pt x="104" y="20"/>
                  </a:cubicBezTo>
                  <a:cubicBezTo>
                    <a:pt x="107" y="19"/>
                    <a:pt x="108" y="17"/>
                    <a:pt x="107" y="13"/>
                  </a:cubicBezTo>
                  <a:close/>
                  <a:moveTo>
                    <a:pt x="108" y="41"/>
                  </a:moveTo>
                  <a:cubicBezTo>
                    <a:pt x="107" y="36"/>
                    <a:pt x="99" y="42"/>
                    <a:pt x="100" y="43"/>
                  </a:cubicBezTo>
                  <a:cubicBezTo>
                    <a:pt x="104" y="46"/>
                    <a:pt x="108" y="45"/>
                    <a:pt x="108" y="4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0" name="Freeform 133"/>
            <p:cNvSpPr>
              <a:spLocks/>
            </p:cNvSpPr>
            <p:nvPr/>
          </p:nvSpPr>
          <p:spPr bwMode="auto">
            <a:xfrm>
              <a:off x="6156566" y="2657731"/>
              <a:ext cx="104266" cy="58266"/>
            </a:xfrm>
            <a:custGeom>
              <a:avLst/>
              <a:gdLst>
                <a:gd name="T0" fmla="*/ 0 w 29"/>
                <a:gd name="T1" fmla="*/ 14 h 16"/>
                <a:gd name="T2" fmla="*/ 6 w 29"/>
                <a:gd name="T3" fmla="*/ 14 h 16"/>
                <a:gd name="T4" fmla="*/ 7 w 29"/>
                <a:gd name="T5" fmla="*/ 16 h 16"/>
                <a:gd name="T6" fmla="*/ 13 w 29"/>
                <a:gd name="T7" fmla="*/ 15 h 16"/>
                <a:gd name="T8" fmla="*/ 18 w 29"/>
                <a:gd name="T9" fmla="*/ 15 h 16"/>
                <a:gd name="T10" fmla="*/ 21 w 29"/>
                <a:gd name="T11" fmla="*/ 11 h 16"/>
                <a:gd name="T12" fmla="*/ 23 w 29"/>
                <a:gd name="T13" fmla="*/ 7 h 16"/>
                <a:gd name="T14" fmla="*/ 29 w 29"/>
                <a:gd name="T15" fmla="*/ 4 h 16"/>
                <a:gd name="T16" fmla="*/ 26 w 29"/>
                <a:gd name="T17" fmla="*/ 1 h 16"/>
                <a:gd name="T18" fmla="*/ 21 w 29"/>
                <a:gd name="T19" fmla="*/ 2 h 16"/>
                <a:gd name="T20" fmla="*/ 13 w 29"/>
                <a:gd name="T21" fmla="*/ 5 h 16"/>
                <a:gd name="T22" fmla="*/ 4 w 29"/>
                <a:gd name="T23" fmla="*/ 3 h 16"/>
                <a:gd name="T24" fmla="*/ 1 w 29"/>
                <a:gd name="T25" fmla="*/ 3 h 16"/>
                <a:gd name="T26" fmla="*/ 0 w 29"/>
                <a:gd name="T2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16">
                  <a:moveTo>
                    <a:pt x="0" y="14"/>
                  </a:moveTo>
                  <a:cubicBezTo>
                    <a:pt x="2" y="13"/>
                    <a:pt x="5" y="13"/>
                    <a:pt x="6" y="14"/>
                  </a:cubicBezTo>
                  <a:cubicBezTo>
                    <a:pt x="7" y="14"/>
                    <a:pt x="7" y="15"/>
                    <a:pt x="7" y="16"/>
                  </a:cubicBezTo>
                  <a:cubicBezTo>
                    <a:pt x="9" y="16"/>
                    <a:pt x="12" y="15"/>
                    <a:pt x="13" y="15"/>
                  </a:cubicBezTo>
                  <a:cubicBezTo>
                    <a:pt x="15" y="14"/>
                    <a:pt x="18" y="16"/>
                    <a:pt x="18" y="15"/>
                  </a:cubicBezTo>
                  <a:cubicBezTo>
                    <a:pt x="19" y="14"/>
                    <a:pt x="20" y="11"/>
                    <a:pt x="21" y="11"/>
                  </a:cubicBezTo>
                  <a:cubicBezTo>
                    <a:pt x="23" y="11"/>
                    <a:pt x="22" y="7"/>
                    <a:pt x="23" y="7"/>
                  </a:cubicBezTo>
                  <a:cubicBezTo>
                    <a:pt x="25" y="7"/>
                    <a:pt x="29" y="4"/>
                    <a:pt x="29" y="4"/>
                  </a:cubicBezTo>
                  <a:cubicBezTo>
                    <a:pt x="29" y="4"/>
                    <a:pt x="27" y="1"/>
                    <a:pt x="26" y="1"/>
                  </a:cubicBezTo>
                  <a:cubicBezTo>
                    <a:pt x="26" y="0"/>
                    <a:pt x="24" y="2"/>
                    <a:pt x="21" y="2"/>
                  </a:cubicBezTo>
                  <a:cubicBezTo>
                    <a:pt x="17" y="2"/>
                    <a:pt x="15" y="5"/>
                    <a:pt x="13" y="5"/>
                  </a:cubicBezTo>
                  <a:cubicBezTo>
                    <a:pt x="12" y="5"/>
                    <a:pt x="7" y="3"/>
                    <a:pt x="4" y="3"/>
                  </a:cubicBezTo>
                  <a:cubicBezTo>
                    <a:pt x="3" y="3"/>
                    <a:pt x="2" y="3"/>
                    <a:pt x="1" y="3"/>
                  </a:cubicBezTo>
                  <a:cubicBezTo>
                    <a:pt x="0" y="6"/>
                    <a:pt x="0" y="10"/>
                    <a:pt x="0" y="1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1" name="Freeform 134"/>
            <p:cNvSpPr>
              <a:spLocks noEditPoints="1"/>
            </p:cNvSpPr>
            <p:nvPr/>
          </p:nvSpPr>
          <p:spPr bwMode="auto">
            <a:xfrm>
              <a:off x="6366634" y="2853999"/>
              <a:ext cx="194734" cy="243800"/>
            </a:xfrm>
            <a:custGeom>
              <a:avLst/>
              <a:gdLst>
                <a:gd name="T0" fmla="*/ 53 w 54"/>
                <a:gd name="T1" fmla="*/ 0 h 67"/>
                <a:gd name="T2" fmla="*/ 49 w 54"/>
                <a:gd name="T3" fmla="*/ 2 h 67"/>
                <a:gd name="T4" fmla="*/ 46 w 54"/>
                <a:gd name="T5" fmla="*/ 4 h 67"/>
                <a:gd name="T6" fmla="*/ 37 w 54"/>
                <a:gd name="T7" fmla="*/ 2 h 67"/>
                <a:gd name="T8" fmla="*/ 26 w 54"/>
                <a:gd name="T9" fmla="*/ 2 h 67"/>
                <a:gd name="T10" fmla="*/ 25 w 54"/>
                <a:gd name="T11" fmla="*/ 2 h 67"/>
                <a:gd name="T12" fmla="*/ 18 w 54"/>
                <a:gd name="T13" fmla="*/ 6 h 67"/>
                <a:gd name="T14" fmla="*/ 14 w 54"/>
                <a:gd name="T15" fmla="*/ 8 h 67"/>
                <a:gd name="T16" fmla="*/ 8 w 54"/>
                <a:gd name="T17" fmla="*/ 9 h 67"/>
                <a:gd name="T18" fmla="*/ 5 w 54"/>
                <a:gd name="T19" fmla="*/ 14 h 67"/>
                <a:gd name="T20" fmla="*/ 3 w 54"/>
                <a:gd name="T21" fmla="*/ 17 h 67"/>
                <a:gd name="T22" fmla="*/ 0 w 54"/>
                <a:gd name="T23" fmla="*/ 22 h 67"/>
                <a:gd name="T24" fmla="*/ 1 w 54"/>
                <a:gd name="T25" fmla="*/ 22 h 67"/>
                <a:gd name="T26" fmla="*/ 5 w 54"/>
                <a:gd name="T27" fmla="*/ 29 h 67"/>
                <a:gd name="T28" fmla="*/ 11 w 54"/>
                <a:gd name="T29" fmla="*/ 31 h 67"/>
                <a:gd name="T30" fmla="*/ 19 w 54"/>
                <a:gd name="T31" fmla="*/ 34 h 67"/>
                <a:gd name="T32" fmla="*/ 10 w 54"/>
                <a:gd name="T33" fmla="*/ 35 h 67"/>
                <a:gd name="T34" fmla="*/ 12 w 54"/>
                <a:gd name="T35" fmla="*/ 42 h 67"/>
                <a:gd name="T36" fmla="*/ 16 w 54"/>
                <a:gd name="T37" fmla="*/ 48 h 67"/>
                <a:gd name="T38" fmla="*/ 24 w 54"/>
                <a:gd name="T39" fmla="*/ 51 h 67"/>
                <a:gd name="T40" fmla="*/ 22 w 54"/>
                <a:gd name="T41" fmla="*/ 43 h 67"/>
                <a:gd name="T42" fmla="*/ 28 w 54"/>
                <a:gd name="T43" fmla="*/ 43 h 67"/>
                <a:gd name="T44" fmla="*/ 24 w 54"/>
                <a:gd name="T45" fmla="*/ 39 h 67"/>
                <a:gd name="T46" fmla="*/ 27 w 54"/>
                <a:gd name="T47" fmla="*/ 38 h 67"/>
                <a:gd name="T48" fmla="*/ 33 w 54"/>
                <a:gd name="T49" fmla="*/ 37 h 67"/>
                <a:gd name="T50" fmla="*/ 31 w 54"/>
                <a:gd name="T51" fmla="*/ 30 h 67"/>
                <a:gd name="T52" fmla="*/ 24 w 54"/>
                <a:gd name="T53" fmla="*/ 30 h 67"/>
                <a:gd name="T54" fmla="*/ 26 w 54"/>
                <a:gd name="T55" fmla="*/ 26 h 67"/>
                <a:gd name="T56" fmla="*/ 20 w 54"/>
                <a:gd name="T57" fmla="*/ 16 h 67"/>
                <a:gd name="T58" fmla="*/ 24 w 54"/>
                <a:gd name="T59" fmla="*/ 14 h 67"/>
                <a:gd name="T60" fmla="*/ 31 w 54"/>
                <a:gd name="T61" fmla="*/ 15 h 67"/>
                <a:gd name="T62" fmla="*/ 32 w 54"/>
                <a:gd name="T63" fmla="*/ 9 h 67"/>
                <a:gd name="T64" fmla="*/ 37 w 54"/>
                <a:gd name="T65" fmla="*/ 10 h 67"/>
                <a:gd name="T66" fmla="*/ 44 w 54"/>
                <a:gd name="T67" fmla="*/ 7 h 67"/>
                <a:gd name="T68" fmla="*/ 49 w 54"/>
                <a:gd name="T69" fmla="*/ 10 h 67"/>
                <a:gd name="T70" fmla="*/ 51 w 54"/>
                <a:gd name="T71" fmla="*/ 7 h 67"/>
                <a:gd name="T72" fmla="*/ 54 w 54"/>
                <a:gd name="T73" fmla="*/ 3 h 67"/>
                <a:gd name="T74" fmla="*/ 53 w 54"/>
                <a:gd name="T75" fmla="*/ 0 h 67"/>
                <a:gd name="T76" fmla="*/ 46 w 54"/>
                <a:gd name="T77" fmla="*/ 63 h 67"/>
                <a:gd name="T78" fmla="*/ 33 w 54"/>
                <a:gd name="T79" fmla="*/ 61 h 67"/>
                <a:gd name="T80" fmla="*/ 28 w 54"/>
                <a:gd name="T81" fmla="*/ 63 h 67"/>
                <a:gd name="T82" fmla="*/ 40 w 54"/>
                <a:gd name="T83" fmla="*/ 66 h 67"/>
                <a:gd name="T84" fmla="*/ 51 w 54"/>
                <a:gd name="T85" fmla="*/ 63 h 67"/>
                <a:gd name="T86" fmla="*/ 46 w 54"/>
                <a:gd name="T87"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 h="67">
                  <a:moveTo>
                    <a:pt x="53" y="0"/>
                  </a:moveTo>
                  <a:cubicBezTo>
                    <a:pt x="51" y="0"/>
                    <a:pt x="49" y="1"/>
                    <a:pt x="49" y="2"/>
                  </a:cubicBezTo>
                  <a:cubicBezTo>
                    <a:pt x="50" y="3"/>
                    <a:pt x="48" y="4"/>
                    <a:pt x="46" y="4"/>
                  </a:cubicBezTo>
                  <a:cubicBezTo>
                    <a:pt x="46" y="4"/>
                    <a:pt x="39" y="3"/>
                    <a:pt x="37" y="2"/>
                  </a:cubicBezTo>
                  <a:cubicBezTo>
                    <a:pt x="35" y="1"/>
                    <a:pt x="29" y="2"/>
                    <a:pt x="26" y="2"/>
                  </a:cubicBezTo>
                  <a:cubicBezTo>
                    <a:pt x="26" y="2"/>
                    <a:pt x="26" y="2"/>
                    <a:pt x="25" y="2"/>
                  </a:cubicBezTo>
                  <a:cubicBezTo>
                    <a:pt x="25" y="4"/>
                    <a:pt x="19" y="7"/>
                    <a:pt x="18" y="6"/>
                  </a:cubicBezTo>
                  <a:cubicBezTo>
                    <a:pt x="16" y="6"/>
                    <a:pt x="16" y="8"/>
                    <a:pt x="14" y="8"/>
                  </a:cubicBezTo>
                  <a:cubicBezTo>
                    <a:pt x="11" y="9"/>
                    <a:pt x="8" y="8"/>
                    <a:pt x="8" y="9"/>
                  </a:cubicBezTo>
                  <a:cubicBezTo>
                    <a:pt x="8" y="10"/>
                    <a:pt x="6" y="13"/>
                    <a:pt x="5" y="14"/>
                  </a:cubicBezTo>
                  <a:cubicBezTo>
                    <a:pt x="4" y="15"/>
                    <a:pt x="5" y="17"/>
                    <a:pt x="3" y="17"/>
                  </a:cubicBezTo>
                  <a:cubicBezTo>
                    <a:pt x="2" y="18"/>
                    <a:pt x="1" y="20"/>
                    <a:pt x="0" y="22"/>
                  </a:cubicBezTo>
                  <a:cubicBezTo>
                    <a:pt x="1" y="22"/>
                    <a:pt x="1" y="22"/>
                    <a:pt x="1" y="22"/>
                  </a:cubicBezTo>
                  <a:cubicBezTo>
                    <a:pt x="4" y="23"/>
                    <a:pt x="6" y="26"/>
                    <a:pt x="5" y="29"/>
                  </a:cubicBezTo>
                  <a:cubicBezTo>
                    <a:pt x="5" y="32"/>
                    <a:pt x="9" y="33"/>
                    <a:pt x="11" y="31"/>
                  </a:cubicBezTo>
                  <a:cubicBezTo>
                    <a:pt x="13" y="29"/>
                    <a:pt x="19" y="32"/>
                    <a:pt x="19" y="34"/>
                  </a:cubicBezTo>
                  <a:cubicBezTo>
                    <a:pt x="19" y="35"/>
                    <a:pt x="13" y="32"/>
                    <a:pt x="10" y="35"/>
                  </a:cubicBezTo>
                  <a:cubicBezTo>
                    <a:pt x="7" y="37"/>
                    <a:pt x="12" y="39"/>
                    <a:pt x="12" y="42"/>
                  </a:cubicBezTo>
                  <a:cubicBezTo>
                    <a:pt x="11" y="44"/>
                    <a:pt x="13" y="48"/>
                    <a:pt x="16" y="48"/>
                  </a:cubicBezTo>
                  <a:cubicBezTo>
                    <a:pt x="19" y="48"/>
                    <a:pt x="22" y="52"/>
                    <a:pt x="24" y="51"/>
                  </a:cubicBezTo>
                  <a:cubicBezTo>
                    <a:pt x="26" y="51"/>
                    <a:pt x="22" y="44"/>
                    <a:pt x="22" y="43"/>
                  </a:cubicBezTo>
                  <a:cubicBezTo>
                    <a:pt x="23" y="42"/>
                    <a:pt x="26" y="45"/>
                    <a:pt x="28" y="43"/>
                  </a:cubicBezTo>
                  <a:cubicBezTo>
                    <a:pt x="30" y="41"/>
                    <a:pt x="27" y="39"/>
                    <a:pt x="24" y="39"/>
                  </a:cubicBezTo>
                  <a:cubicBezTo>
                    <a:pt x="22" y="39"/>
                    <a:pt x="24" y="36"/>
                    <a:pt x="27" y="38"/>
                  </a:cubicBezTo>
                  <a:cubicBezTo>
                    <a:pt x="30" y="40"/>
                    <a:pt x="32" y="37"/>
                    <a:pt x="33" y="37"/>
                  </a:cubicBezTo>
                  <a:cubicBezTo>
                    <a:pt x="35" y="37"/>
                    <a:pt x="35" y="31"/>
                    <a:pt x="31" y="30"/>
                  </a:cubicBezTo>
                  <a:cubicBezTo>
                    <a:pt x="26" y="29"/>
                    <a:pt x="27" y="33"/>
                    <a:pt x="24" y="30"/>
                  </a:cubicBezTo>
                  <a:cubicBezTo>
                    <a:pt x="21" y="27"/>
                    <a:pt x="26" y="28"/>
                    <a:pt x="26" y="26"/>
                  </a:cubicBezTo>
                  <a:cubicBezTo>
                    <a:pt x="26" y="23"/>
                    <a:pt x="22" y="20"/>
                    <a:pt x="20" y="16"/>
                  </a:cubicBezTo>
                  <a:cubicBezTo>
                    <a:pt x="17" y="13"/>
                    <a:pt x="23" y="12"/>
                    <a:pt x="24" y="14"/>
                  </a:cubicBezTo>
                  <a:cubicBezTo>
                    <a:pt x="25" y="16"/>
                    <a:pt x="29" y="16"/>
                    <a:pt x="31" y="15"/>
                  </a:cubicBezTo>
                  <a:cubicBezTo>
                    <a:pt x="33" y="14"/>
                    <a:pt x="28" y="10"/>
                    <a:pt x="32" y="9"/>
                  </a:cubicBezTo>
                  <a:cubicBezTo>
                    <a:pt x="36" y="7"/>
                    <a:pt x="36" y="10"/>
                    <a:pt x="37" y="10"/>
                  </a:cubicBezTo>
                  <a:cubicBezTo>
                    <a:pt x="39" y="11"/>
                    <a:pt x="40" y="7"/>
                    <a:pt x="44" y="7"/>
                  </a:cubicBezTo>
                  <a:cubicBezTo>
                    <a:pt x="46" y="7"/>
                    <a:pt x="48" y="9"/>
                    <a:pt x="49" y="10"/>
                  </a:cubicBezTo>
                  <a:cubicBezTo>
                    <a:pt x="51" y="9"/>
                    <a:pt x="51" y="8"/>
                    <a:pt x="51" y="7"/>
                  </a:cubicBezTo>
                  <a:cubicBezTo>
                    <a:pt x="51" y="6"/>
                    <a:pt x="54" y="5"/>
                    <a:pt x="54" y="3"/>
                  </a:cubicBezTo>
                  <a:cubicBezTo>
                    <a:pt x="54" y="2"/>
                    <a:pt x="53" y="1"/>
                    <a:pt x="53" y="0"/>
                  </a:cubicBezTo>
                  <a:close/>
                  <a:moveTo>
                    <a:pt x="46" y="63"/>
                  </a:moveTo>
                  <a:cubicBezTo>
                    <a:pt x="44" y="61"/>
                    <a:pt x="35" y="63"/>
                    <a:pt x="33" y="61"/>
                  </a:cubicBezTo>
                  <a:cubicBezTo>
                    <a:pt x="30" y="59"/>
                    <a:pt x="26" y="63"/>
                    <a:pt x="28" y="63"/>
                  </a:cubicBezTo>
                  <a:cubicBezTo>
                    <a:pt x="31" y="64"/>
                    <a:pt x="35" y="66"/>
                    <a:pt x="40" y="66"/>
                  </a:cubicBezTo>
                  <a:cubicBezTo>
                    <a:pt x="45" y="67"/>
                    <a:pt x="51" y="64"/>
                    <a:pt x="51" y="63"/>
                  </a:cubicBezTo>
                  <a:cubicBezTo>
                    <a:pt x="51" y="62"/>
                    <a:pt x="48" y="64"/>
                    <a:pt x="46" y="6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2" name="Freeform 135"/>
            <p:cNvSpPr>
              <a:spLocks/>
            </p:cNvSpPr>
            <p:nvPr/>
          </p:nvSpPr>
          <p:spPr bwMode="auto">
            <a:xfrm>
              <a:off x="6728501" y="3060999"/>
              <a:ext cx="79734" cy="50600"/>
            </a:xfrm>
            <a:custGeom>
              <a:avLst/>
              <a:gdLst>
                <a:gd name="T0" fmla="*/ 14 w 22"/>
                <a:gd name="T1" fmla="*/ 9 h 14"/>
                <a:gd name="T2" fmla="*/ 19 w 22"/>
                <a:gd name="T3" fmla="*/ 4 h 14"/>
                <a:gd name="T4" fmla="*/ 19 w 22"/>
                <a:gd name="T5" fmla="*/ 2 h 14"/>
                <a:gd name="T6" fmla="*/ 7 w 22"/>
                <a:gd name="T7" fmla="*/ 6 h 14"/>
                <a:gd name="T8" fmla="*/ 3 w 22"/>
                <a:gd name="T9" fmla="*/ 12 h 14"/>
                <a:gd name="T10" fmla="*/ 14 w 22"/>
                <a:gd name="T11" fmla="*/ 9 h 14"/>
              </a:gdLst>
              <a:ahLst/>
              <a:cxnLst>
                <a:cxn ang="0">
                  <a:pos x="T0" y="T1"/>
                </a:cxn>
                <a:cxn ang="0">
                  <a:pos x="T2" y="T3"/>
                </a:cxn>
                <a:cxn ang="0">
                  <a:pos x="T4" y="T5"/>
                </a:cxn>
                <a:cxn ang="0">
                  <a:pos x="T6" y="T7"/>
                </a:cxn>
                <a:cxn ang="0">
                  <a:pos x="T8" y="T9"/>
                </a:cxn>
                <a:cxn ang="0">
                  <a:pos x="T10" y="T11"/>
                </a:cxn>
              </a:cxnLst>
              <a:rect l="0" t="0" r="r" b="b"/>
              <a:pathLst>
                <a:path w="22" h="14">
                  <a:moveTo>
                    <a:pt x="14" y="9"/>
                  </a:moveTo>
                  <a:cubicBezTo>
                    <a:pt x="14" y="8"/>
                    <a:pt x="16" y="5"/>
                    <a:pt x="19" y="4"/>
                  </a:cubicBezTo>
                  <a:cubicBezTo>
                    <a:pt x="22" y="3"/>
                    <a:pt x="21" y="0"/>
                    <a:pt x="19" y="2"/>
                  </a:cubicBezTo>
                  <a:cubicBezTo>
                    <a:pt x="17" y="4"/>
                    <a:pt x="12" y="5"/>
                    <a:pt x="7" y="6"/>
                  </a:cubicBezTo>
                  <a:cubicBezTo>
                    <a:pt x="1" y="6"/>
                    <a:pt x="0" y="10"/>
                    <a:pt x="3" y="12"/>
                  </a:cubicBezTo>
                  <a:cubicBezTo>
                    <a:pt x="7" y="14"/>
                    <a:pt x="15" y="10"/>
                    <a:pt x="14" y="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3" name="Freeform 136"/>
            <p:cNvSpPr>
              <a:spLocks/>
            </p:cNvSpPr>
            <p:nvPr/>
          </p:nvSpPr>
          <p:spPr bwMode="auto">
            <a:xfrm>
              <a:off x="5021898" y="1786797"/>
              <a:ext cx="325068" cy="167134"/>
            </a:xfrm>
            <a:custGeom>
              <a:avLst/>
              <a:gdLst>
                <a:gd name="T0" fmla="*/ 76 w 90"/>
                <a:gd name="T1" fmla="*/ 32 h 46"/>
                <a:gd name="T2" fmla="*/ 83 w 90"/>
                <a:gd name="T3" fmla="*/ 27 h 46"/>
                <a:gd name="T4" fmla="*/ 89 w 90"/>
                <a:gd name="T5" fmla="*/ 21 h 46"/>
                <a:gd name="T6" fmla="*/ 85 w 90"/>
                <a:gd name="T7" fmla="*/ 14 h 46"/>
                <a:gd name="T8" fmla="*/ 80 w 90"/>
                <a:gd name="T9" fmla="*/ 10 h 46"/>
                <a:gd name="T10" fmla="*/ 79 w 90"/>
                <a:gd name="T11" fmla="*/ 4 h 46"/>
                <a:gd name="T12" fmla="*/ 73 w 90"/>
                <a:gd name="T13" fmla="*/ 5 h 46"/>
                <a:gd name="T14" fmla="*/ 65 w 90"/>
                <a:gd name="T15" fmla="*/ 1 h 46"/>
                <a:gd name="T16" fmla="*/ 64 w 90"/>
                <a:gd name="T17" fmla="*/ 6 h 46"/>
                <a:gd name="T18" fmla="*/ 59 w 90"/>
                <a:gd name="T19" fmla="*/ 6 h 46"/>
                <a:gd name="T20" fmla="*/ 55 w 90"/>
                <a:gd name="T21" fmla="*/ 7 h 46"/>
                <a:gd name="T22" fmla="*/ 51 w 90"/>
                <a:gd name="T23" fmla="*/ 7 h 46"/>
                <a:gd name="T24" fmla="*/ 46 w 90"/>
                <a:gd name="T25" fmla="*/ 6 h 46"/>
                <a:gd name="T26" fmla="*/ 41 w 90"/>
                <a:gd name="T27" fmla="*/ 10 h 46"/>
                <a:gd name="T28" fmla="*/ 37 w 90"/>
                <a:gd name="T29" fmla="*/ 8 h 46"/>
                <a:gd name="T30" fmla="*/ 33 w 90"/>
                <a:gd name="T31" fmla="*/ 11 h 46"/>
                <a:gd name="T32" fmla="*/ 32 w 90"/>
                <a:gd name="T33" fmla="*/ 14 h 46"/>
                <a:gd name="T34" fmla="*/ 27 w 90"/>
                <a:gd name="T35" fmla="*/ 17 h 46"/>
                <a:gd name="T36" fmla="*/ 25 w 90"/>
                <a:gd name="T37" fmla="*/ 10 h 46"/>
                <a:gd name="T38" fmla="*/ 12 w 90"/>
                <a:gd name="T39" fmla="*/ 2 h 46"/>
                <a:gd name="T40" fmla="*/ 13 w 90"/>
                <a:gd name="T41" fmla="*/ 6 h 46"/>
                <a:gd name="T42" fmla="*/ 10 w 90"/>
                <a:gd name="T43" fmla="*/ 6 h 46"/>
                <a:gd name="T44" fmla="*/ 4 w 90"/>
                <a:gd name="T45" fmla="*/ 8 h 46"/>
                <a:gd name="T46" fmla="*/ 0 w 90"/>
                <a:gd name="T47" fmla="*/ 14 h 46"/>
                <a:gd name="T48" fmla="*/ 8 w 90"/>
                <a:gd name="T49" fmla="*/ 16 h 46"/>
                <a:gd name="T50" fmla="*/ 18 w 90"/>
                <a:gd name="T51" fmla="*/ 16 h 46"/>
                <a:gd name="T52" fmla="*/ 17 w 90"/>
                <a:gd name="T53" fmla="*/ 20 h 46"/>
                <a:gd name="T54" fmla="*/ 12 w 90"/>
                <a:gd name="T55" fmla="*/ 22 h 46"/>
                <a:gd name="T56" fmla="*/ 3 w 90"/>
                <a:gd name="T57" fmla="*/ 25 h 46"/>
                <a:gd name="T58" fmla="*/ 15 w 90"/>
                <a:gd name="T59" fmla="*/ 25 h 46"/>
                <a:gd name="T60" fmla="*/ 18 w 90"/>
                <a:gd name="T61" fmla="*/ 28 h 46"/>
                <a:gd name="T62" fmla="*/ 21 w 90"/>
                <a:gd name="T63" fmla="*/ 31 h 46"/>
                <a:gd name="T64" fmla="*/ 18 w 90"/>
                <a:gd name="T65" fmla="*/ 35 h 46"/>
                <a:gd name="T66" fmla="*/ 13 w 90"/>
                <a:gd name="T67" fmla="*/ 38 h 46"/>
                <a:gd name="T68" fmla="*/ 24 w 90"/>
                <a:gd name="T69" fmla="*/ 37 h 46"/>
                <a:gd name="T70" fmla="*/ 39 w 90"/>
                <a:gd name="T71" fmla="*/ 44 h 46"/>
                <a:gd name="T72" fmla="*/ 54 w 90"/>
                <a:gd name="T73" fmla="*/ 40 h 46"/>
                <a:gd name="T74" fmla="*/ 64 w 90"/>
                <a:gd name="T75" fmla="*/ 37 h 46"/>
                <a:gd name="T76" fmla="*/ 76 w 90"/>
                <a:gd name="T77" fmla="*/ 3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0" h="46">
                  <a:moveTo>
                    <a:pt x="76" y="32"/>
                  </a:moveTo>
                  <a:cubicBezTo>
                    <a:pt x="81" y="32"/>
                    <a:pt x="81" y="27"/>
                    <a:pt x="83" y="27"/>
                  </a:cubicBezTo>
                  <a:cubicBezTo>
                    <a:pt x="85" y="27"/>
                    <a:pt x="88" y="23"/>
                    <a:pt x="89" y="21"/>
                  </a:cubicBezTo>
                  <a:cubicBezTo>
                    <a:pt x="90" y="18"/>
                    <a:pt x="88" y="14"/>
                    <a:pt x="85" y="14"/>
                  </a:cubicBezTo>
                  <a:cubicBezTo>
                    <a:pt x="82" y="14"/>
                    <a:pt x="79" y="11"/>
                    <a:pt x="80" y="10"/>
                  </a:cubicBezTo>
                  <a:cubicBezTo>
                    <a:pt x="81" y="8"/>
                    <a:pt x="78" y="6"/>
                    <a:pt x="79" y="4"/>
                  </a:cubicBezTo>
                  <a:cubicBezTo>
                    <a:pt x="79" y="3"/>
                    <a:pt x="75" y="4"/>
                    <a:pt x="73" y="5"/>
                  </a:cubicBezTo>
                  <a:cubicBezTo>
                    <a:pt x="71" y="5"/>
                    <a:pt x="67" y="0"/>
                    <a:pt x="65" y="1"/>
                  </a:cubicBezTo>
                  <a:cubicBezTo>
                    <a:pt x="63" y="2"/>
                    <a:pt x="64" y="5"/>
                    <a:pt x="64" y="6"/>
                  </a:cubicBezTo>
                  <a:cubicBezTo>
                    <a:pt x="63" y="8"/>
                    <a:pt x="59" y="5"/>
                    <a:pt x="59" y="6"/>
                  </a:cubicBezTo>
                  <a:cubicBezTo>
                    <a:pt x="59" y="8"/>
                    <a:pt x="57" y="8"/>
                    <a:pt x="55" y="7"/>
                  </a:cubicBezTo>
                  <a:cubicBezTo>
                    <a:pt x="54" y="5"/>
                    <a:pt x="50" y="6"/>
                    <a:pt x="51" y="7"/>
                  </a:cubicBezTo>
                  <a:cubicBezTo>
                    <a:pt x="51" y="9"/>
                    <a:pt x="49" y="8"/>
                    <a:pt x="46" y="6"/>
                  </a:cubicBezTo>
                  <a:cubicBezTo>
                    <a:pt x="43" y="4"/>
                    <a:pt x="40" y="8"/>
                    <a:pt x="41" y="10"/>
                  </a:cubicBezTo>
                  <a:cubicBezTo>
                    <a:pt x="41" y="12"/>
                    <a:pt x="40" y="12"/>
                    <a:pt x="37" y="8"/>
                  </a:cubicBezTo>
                  <a:cubicBezTo>
                    <a:pt x="35" y="4"/>
                    <a:pt x="32" y="8"/>
                    <a:pt x="33" y="11"/>
                  </a:cubicBezTo>
                  <a:cubicBezTo>
                    <a:pt x="35" y="13"/>
                    <a:pt x="34" y="16"/>
                    <a:pt x="32" y="14"/>
                  </a:cubicBezTo>
                  <a:cubicBezTo>
                    <a:pt x="30" y="13"/>
                    <a:pt x="28" y="15"/>
                    <a:pt x="27" y="17"/>
                  </a:cubicBezTo>
                  <a:cubicBezTo>
                    <a:pt x="26" y="19"/>
                    <a:pt x="22" y="12"/>
                    <a:pt x="25" y="10"/>
                  </a:cubicBezTo>
                  <a:cubicBezTo>
                    <a:pt x="27" y="9"/>
                    <a:pt x="15" y="2"/>
                    <a:pt x="12" y="2"/>
                  </a:cubicBezTo>
                  <a:cubicBezTo>
                    <a:pt x="8" y="2"/>
                    <a:pt x="10" y="4"/>
                    <a:pt x="13" y="6"/>
                  </a:cubicBezTo>
                  <a:cubicBezTo>
                    <a:pt x="15" y="8"/>
                    <a:pt x="11" y="8"/>
                    <a:pt x="10" y="6"/>
                  </a:cubicBezTo>
                  <a:cubicBezTo>
                    <a:pt x="8" y="4"/>
                    <a:pt x="6" y="6"/>
                    <a:pt x="4" y="8"/>
                  </a:cubicBezTo>
                  <a:cubicBezTo>
                    <a:pt x="3" y="11"/>
                    <a:pt x="0" y="12"/>
                    <a:pt x="0" y="14"/>
                  </a:cubicBezTo>
                  <a:cubicBezTo>
                    <a:pt x="0" y="16"/>
                    <a:pt x="4" y="18"/>
                    <a:pt x="8" y="16"/>
                  </a:cubicBezTo>
                  <a:cubicBezTo>
                    <a:pt x="12" y="14"/>
                    <a:pt x="16" y="14"/>
                    <a:pt x="18" y="16"/>
                  </a:cubicBezTo>
                  <a:cubicBezTo>
                    <a:pt x="20" y="18"/>
                    <a:pt x="15" y="19"/>
                    <a:pt x="17" y="20"/>
                  </a:cubicBezTo>
                  <a:cubicBezTo>
                    <a:pt x="19" y="21"/>
                    <a:pt x="17" y="23"/>
                    <a:pt x="12" y="22"/>
                  </a:cubicBezTo>
                  <a:cubicBezTo>
                    <a:pt x="8" y="22"/>
                    <a:pt x="2" y="23"/>
                    <a:pt x="3" y="25"/>
                  </a:cubicBezTo>
                  <a:cubicBezTo>
                    <a:pt x="4" y="27"/>
                    <a:pt x="15" y="24"/>
                    <a:pt x="15" y="25"/>
                  </a:cubicBezTo>
                  <a:cubicBezTo>
                    <a:pt x="15" y="27"/>
                    <a:pt x="15" y="30"/>
                    <a:pt x="18" y="28"/>
                  </a:cubicBezTo>
                  <a:cubicBezTo>
                    <a:pt x="21" y="27"/>
                    <a:pt x="19" y="31"/>
                    <a:pt x="21" y="31"/>
                  </a:cubicBezTo>
                  <a:cubicBezTo>
                    <a:pt x="22" y="32"/>
                    <a:pt x="22" y="35"/>
                    <a:pt x="18" y="35"/>
                  </a:cubicBezTo>
                  <a:cubicBezTo>
                    <a:pt x="14" y="35"/>
                    <a:pt x="12" y="36"/>
                    <a:pt x="13" y="38"/>
                  </a:cubicBezTo>
                  <a:cubicBezTo>
                    <a:pt x="16" y="40"/>
                    <a:pt x="20" y="38"/>
                    <a:pt x="24" y="37"/>
                  </a:cubicBezTo>
                  <a:cubicBezTo>
                    <a:pt x="28" y="36"/>
                    <a:pt x="34" y="42"/>
                    <a:pt x="39" y="44"/>
                  </a:cubicBezTo>
                  <a:cubicBezTo>
                    <a:pt x="44" y="46"/>
                    <a:pt x="53" y="43"/>
                    <a:pt x="54" y="40"/>
                  </a:cubicBezTo>
                  <a:cubicBezTo>
                    <a:pt x="55" y="38"/>
                    <a:pt x="62" y="39"/>
                    <a:pt x="64" y="37"/>
                  </a:cubicBezTo>
                  <a:cubicBezTo>
                    <a:pt x="67" y="35"/>
                    <a:pt x="71" y="33"/>
                    <a:pt x="76" y="3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4" name="Freeform 137"/>
            <p:cNvSpPr>
              <a:spLocks/>
            </p:cNvSpPr>
            <p:nvPr/>
          </p:nvSpPr>
          <p:spPr bwMode="auto">
            <a:xfrm>
              <a:off x="5442032" y="2320398"/>
              <a:ext cx="138000" cy="156400"/>
            </a:xfrm>
            <a:custGeom>
              <a:avLst/>
              <a:gdLst>
                <a:gd name="T0" fmla="*/ 34 w 38"/>
                <a:gd name="T1" fmla="*/ 14 h 43"/>
                <a:gd name="T2" fmla="*/ 31 w 38"/>
                <a:gd name="T3" fmla="*/ 11 h 43"/>
                <a:gd name="T4" fmla="*/ 26 w 38"/>
                <a:gd name="T5" fmla="*/ 13 h 43"/>
                <a:gd name="T6" fmla="*/ 21 w 38"/>
                <a:gd name="T7" fmla="*/ 12 h 43"/>
                <a:gd name="T8" fmla="*/ 23 w 38"/>
                <a:gd name="T9" fmla="*/ 7 h 43"/>
                <a:gd name="T10" fmla="*/ 25 w 38"/>
                <a:gd name="T11" fmla="*/ 2 h 43"/>
                <a:gd name="T12" fmla="*/ 24 w 38"/>
                <a:gd name="T13" fmla="*/ 2 h 43"/>
                <a:gd name="T14" fmla="*/ 16 w 38"/>
                <a:gd name="T15" fmla="*/ 3 h 43"/>
                <a:gd name="T16" fmla="*/ 20 w 38"/>
                <a:gd name="T17" fmla="*/ 7 h 43"/>
                <a:gd name="T18" fmla="*/ 13 w 38"/>
                <a:gd name="T19" fmla="*/ 11 h 43"/>
                <a:gd name="T20" fmla="*/ 4 w 38"/>
                <a:gd name="T21" fmla="*/ 11 h 43"/>
                <a:gd name="T22" fmla="*/ 5 w 38"/>
                <a:gd name="T23" fmla="*/ 17 h 43"/>
                <a:gd name="T24" fmla="*/ 9 w 38"/>
                <a:gd name="T25" fmla="*/ 23 h 43"/>
                <a:gd name="T26" fmla="*/ 6 w 38"/>
                <a:gd name="T27" fmla="*/ 30 h 43"/>
                <a:gd name="T28" fmla="*/ 1 w 38"/>
                <a:gd name="T29" fmla="*/ 36 h 43"/>
                <a:gd name="T30" fmla="*/ 9 w 38"/>
                <a:gd name="T31" fmla="*/ 43 h 43"/>
                <a:gd name="T32" fmla="*/ 24 w 38"/>
                <a:gd name="T33" fmla="*/ 37 h 43"/>
                <a:gd name="T34" fmla="*/ 34 w 38"/>
                <a:gd name="T35" fmla="*/ 35 h 43"/>
                <a:gd name="T36" fmla="*/ 34 w 38"/>
                <a:gd name="T37" fmla="*/ 15 h 43"/>
                <a:gd name="T38" fmla="*/ 34 w 38"/>
                <a:gd name="T39"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43">
                  <a:moveTo>
                    <a:pt x="34" y="14"/>
                  </a:moveTo>
                  <a:cubicBezTo>
                    <a:pt x="33" y="13"/>
                    <a:pt x="32" y="12"/>
                    <a:pt x="31" y="11"/>
                  </a:cubicBezTo>
                  <a:cubicBezTo>
                    <a:pt x="28" y="7"/>
                    <a:pt x="27" y="10"/>
                    <a:pt x="26" y="13"/>
                  </a:cubicBezTo>
                  <a:cubicBezTo>
                    <a:pt x="26" y="15"/>
                    <a:pt x="23" y="12"/>
                    <a:pt x="21" y="12"/>
                  </a:cubicBezTo>
                  <a:cubicBezTo>
                    <a:pt x="19" y="11"/>
                    <a:pt x="22" y="8"/>
                    <a:pt x="23" y="7"/>
                  </a:cubicBezTo>
                  <a:cubicBezTo>
                    <a:pt x="24" y="6"/>
                    <a:pt x="25" y="4"/>
                    <a:pt x="25" y="2"/>
                  </a:cubicBezTo>
                  <a:cubicBezTo>
                    <a:pt x="25" y="2"/>
                    <a:pt x="24" y="2"/>
                    <a:pt x="24" y="2"/>
                  </a:cubicBezTo>
                  <a:cubicBezTo>
                    <a:pt x="21" y="0"/>
                    <a:pt x="16" y="0"/>
                    <a:pt x="16" y="3"/>
                  </a:cubicBezTo>
                  <a:cubicBezTo>
                    <a:pt x="16" y="7"/>
                    <a:pt x="20" y="5"/>
                    <a:pt x="20" y="7"/>
                  </a:cubicBezTo>
                  <a:cubicBezTo>
                    <a:pt x="20" y="9"/>
                    <a:pt x="16" y="9"/>
                    <a:pt x="13" y="11"/>
                  </a:cubicBezTo>
                  <a:cubicBezTo>
                    <a:pt x="10" y="13"/>
                    <a:pt x="7" y="10"/>
                    <a:pt x="4" y="11"/>
                  </a:cubicBezTo>
                  <a:cubicBezTo>
                    <a:pt x="1" y="13"/>
                    <a:pt x="7" y="14"/>
                    <a:pt x="5" y="17"/>
                  </a:cubicBezTo>
                  <a:cubicBezTo>
                    <a:pt x="3" y="21"/>
                    <a:pt x="5" y="20"/>
                    <a:pt x="9" y="23"/>
                  </a:cubicBezTo>
                  <a:cubicBezTo>
                    <a:pt x="12" y="26"/>
                    <a:pt x="6" y="27"/>
                    <a:pt x="6" y="30"/>
                  </a:cubicBezTo>
                  <a:cubicBezTo>
                    <a:pt x="6" y="34"/>
                    <a:pt x="2" y="34"/>
                    <a:pt x="1" y="36"/>
                  </a:cubicBezTo>
                  <a:cubicBezTo>
                    <a:pt x="0" y="38"/>
                    <a:pt x="5" y="43"/>
                    <a:pt x="9" y="43"/>
                  </a:cubicBezTo>
                  <a:cubicBezTo>
                    <a:pt x="12" y="43"/>
                    <a:pt x="20" y="41"/>
                    <a:pt x="24" y="37"/>
                  </a:cubicBezTo>
                  <a:cubicBezTo>
                    <a:pt x="28" y="33"/>
                    <a:pt x="30" y="37"/>
                    <a:pt x="34" y="35"/>
                  </a:cubicBezTo>
                  <a:cubicBezTo>
                    <a:pt x="38" y="33"/>
                    <a:pt x="36" y="18"/>
                    <a:pt x="34" y="15"/>
                  </a:cubicBezTo>
                  <a:cubicBezTo>
                    <a:pt x="34" y="14"/>
                    <a:pt x="34" y="14"/>
                    <a:pt x="34" y="1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5" name="Freeform 138"/>
            <p:cNvSpPr>
              <a:spLocks noEditPoints="1"/>
            </p:cNvSpPr>
            <p:nvPr/>
          </p:nvSpPr>
          <p:spPr bwMode="auto">
            <a:xfrm>
              <a:off x="5511032" y="2070464"/>
              <a:ext cx="308200" cy="472268"/>
            </a:xfrm>
            <a:custGeom>
              <a:avLst/>
              <a:gdLst>
                <a:gd name="T0" fmla="*/ 6 w 85"/>
                <a:gd name="T1" fmla="*/ 71 h 130"/>
                <a:gd name="T2" fmla="*/ 2 w 85"/>
                <a:gd name="T3" fmla="*/ 81 h 130"/>
                <a:gd name="T4" fmla="*/ 12 w 85"/>
                <a:gd name="T5" fmla="*/ 80 h 130"/>
                <a:gd name="T6" fmla="*/ 21 w 85"/>
                <a:gd name="T7" fmla="*/ 79 h 130"/>
                <a:gd name="T8" fmla="*/ 85 w 85"/>
                <a:gd name="T9" fmla="*/ 100 h 130"/>
                <a:gd name="T10" fmla="*/ 72 w 85"/>
                <a:gd name="T11" fmla="*/ 95 h 130"/>
                <a:gd name="T12" fmla="*/ 69 w 85"/>
                <a:gd name="T13" fmla="*/ 86 h 130"/>
                <a:gd name="T14" fmla="*/ 57 w 85"/>
                <a:gd name="T15" fmla="*/ 66 h 130"/>
                <a:gd name="T16" fmla="*/ 44 w 85"/>
                <a:gd name="T17" fmla="*/ 60 h 130"/>
                <a:gd name="T18" fmla="*/ 53 w 85"/>
                <a:gd name="T19" fmla="*/ 40 h 130"/>
                <a:gd name="T20" fmla="*/ 35 w 85"/>
                <a:gd name="T21" fmla="*/ 36 h 130"/>
                <a:gd name="T22" fmla="*/ 42 w 85"/>
                <a:gd name="T23" fmla="*/ 25 h 130"/>
                <a:gd name="T24" fmla="*/ 30 w 85"/>
                <a:gd name="T25" fmla="*/ 28 h 130"/>
                <a:gd name="T26" fmla="*/ 21 w 85"/>
                <a:gd name="T27" fmla="*/ 41 h 130"/>
                <a:gd name="T28" fmla="*/ 13 w 85"/>
                <a:gd name="T29" fmla="*/ 41 h 130"/>
                <a:gd name="T30" fmla="*/ 16 w 85"/>
                <a:gd name="T31" fmla="*/ 53 h 130"/>
                <a:gd name="T32" fmla="*/ 14 w 85"/>
                <a:gd name="T33" fmla="*/ 62 h 130"/>
                <a:gd name="T34" fmla="*/ 23 w 85"/>
                <a:gd name="T35" fmla="*/ 65 h 130"/>
                <a:gd name="T36" fmla="*/ 29 w 85"/>
                <a:gd name="T37" fmla="*/ 64 h 130"/>
                <a:gd name="T38" fmla="*/ 38 w 85"/>
                <a:gd name="T39" fmla="*/ 72 h 130"/>
                <a:gd name="T40" fmla="*/ 42 w 85"/>
                <a:gd name="T41" fmla="*/ 80 h 130"/>
                <a:gd name="T42" fmla="*/ 43 w 85"/>
                <a:gd name="T43" fmla="*/ 90 h 130"/>
                <a:gd name="T44" fmla="*/ 32 w 85"/>
                <a:gd name="T45" fmla="*/ 92 h 130"/>
                <a:gd name="T46" fmla="*/ 34 w 85"/>
                <a:gd name="T47" fmla="*/ 100 h 130"/>
                <a:gd name="T48" fmla="*/ 30 w 85"/>
                <a:gd name="T49" fmla="*/ 110 h 130"/>
                <a:gd name="T50" fmla="*/ 43 w 85"/>
                <a:gd name="T51" fmla="*/ 112 h 130"/>
                <a:gd name="T52" fmla="*/ 35 w 85"/>
                <a:gd name="T53" fmla="*/ 115 h 130"/>
                <a:gd name="T54" fmla="*/ 30 w 85"/>
                <a:gd name="T55" fmla="*/ 125 h 130"/>
                <a:gd name="T56" fmla="*/ 40 w 85"/>
                <a:gd name="T57" fmla="*/ 123 h 130"/>
                <a:gd name="T58" fmla="*/ 53 w 85"/>
                <a:gd name="T59" fmla="*/ 120 h 130"/>
                <a:gd name="T60" fmla="*/ 69 w 85"/>
                <a:gd name="T61" fmla="*/ 120 h 130"/>
                <a:gd name="T62" fmla="*/ 77 w 85"/>
                <a:gd name="T63" fmla="*/ 113 h 130"/>
                <a:gd name="T64" fmla="*/ 85 w 85"/>
                <a:gd name="T65" fmla="*/ 100 h 130"/>
                <a:gd name="T66" fmla="*/ 16 w 85"/>
                <a:gd name="T67" fmla="*/ 30 h 130"/>
                <a:gd name="T68" fmla="*/ 58 w 85"/>
                <a:gd name="T69" fmla="*/ 11 h 130"/>
                <a:gd name="T70" fmla="*/ 58 w 85"/>
                <a:gd name="T71" fmla="*/ 1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130">
                  <a:moveTo>
                    <a:pt x="17" y="69"/>
                  </a:moveTo>
                  <a:cubicBezTo>
                    <a:pt x="14" y="66"/>
                    <a:pt x="10" y="71"/>
                    <a:pt x="6" y="71"/>
                  </a:cubicBezTo>
                  <a:cubicBezTo>
                    <a:pt x="6" y="73"/>
                    <a:pt x="5" y="75"/>
                    <a:pt x="4" y="76"/>
                  </a:cubicBezTo>
                  <a:cubicBezTo>
                    <a:pt x="3" y="77"/>
                    <a:pt x="0" y="80"/>
                    <a:pt x="2" y="81"/>
                  </a:cubicBezTo>
                  <a:cubicBezTo>
                    <a:pt x="4" y="81"/>
                    <a:pt x="7" y="84"/>
                    <a:pt x="7" y="82"/>
                  </a:cubicBezTo>
                  <a:cubicBezTo>
                    <a:pt x="8" y="79"/>
                    <a:pt x="9" y="76"/>
                    <a:pt x="12" y="80"/>
                  </a:cubicBezTo>
                  <a:cubicBezTo>
                    <a:pt x="13" y="81"/>
                    <a:pt x="14" y="82"/>
                    <a:pt x="15" y="83"/>
                  </a:cubicBezTo>
                  <a:cubicBezTo>
                    <a:pt x="15" y="81"/>
                    <a:pt x="19" y="81"/>
                    <a:pt x="21" y="79"/>
                  </a:cubicBezTo>
                  <a:cubicBezTo>
                    <a:pt x="24" y="76"/>
                    <a:pt x="20" y="73"/>
                    <a:pt x="17" y="69"/>
                  </a:cubicBezTo>
                  <a:close/>
                  <a:moveTo>
                    <a:pt x="85" y="100"/>
                  </a:moveTo>
                  <a:cubicBezTo>
                    <a:pt x="85" y="96"/>
                    <a:pt x="77" y="94"/>
                    <a:pt x="76" y="96"/>
                  </a:cubicBezTo>
                  <a:cubicBezTo>
                    <a:pt x="75" y="98"/>
                    <a:pt x="73" y="97"/>
                    <a:pt x="72" y="95"/>
                  </a:cubicBezTo>
                  <a:cubicBezTo>
                    <a:pt x="70" y="93"/>
                    <a:pt x="73" y="91"/>
                    <a:pt x="72" y="91"/>
                  </a:cubicBezTo>
                  <a:cubicBezTo>
                    <a:pt x="70" y="90"/>
                    <a:pt x="69" y="87"/>
                    <a:pt x="69" y="86"/>
                  </a:cubicBezTo>
                  <a:cubicBezTo>
                    <a:pt x="69" y="85"/>
                    <a:pt x="67" y="77"/>
                    <a:pt x="63" y="76"/>
                  </a:cubicBezTo>
                  <a:cubicBezTo>
                    <a:pt x="58" y="75"/>
                    <a:pt x="58" y="69"/>
                    <a:pt x="57" y="66"/>
                  </a:cubicBezTo>
                  <a:cubicBezTo>
                    <a:pt x="56" y="62"/>
                    <a:pt x="54" y="64"/>
                    <a:pt x="51" y="61"/>
                  </a:cubicBezTo>
                  <a:cubicBezTo>
                    <a:pt x="49" y="59"/>
                    <a:pt x="46" y="60"/>
                    <a:pt x="44" y="60"/>
                  </a:cubicBezTo>
                  <a:cubicBezTo>
                    <a:pt x="42" y="60"/>
                    <a:pt x="44" y="57"/>
                    <a:pt x="47" y="55"/>
                  </a:cubicBezTo>
                  <a:cubicBezTo>
                    <a:pt x="50" y="53"/>
                    <a:pt x="53" y="42"/>
                    <a:pt x="53" y="40"/>
                  </a:cubicBezTo>
                  <a:cubicBezTo>
                    <a:pt x="53" y="38"/>
                    <a:pt x="40" y="38"/>
                    <a:pt x="38" y="39"/>
                  </a:cubicBezTo>
                  <a:cubicBezTo>
                    <a:pt x="35" y="40"/>
                    <a:pt x="33" y="37"/>
                    <a:pt x="35" y="36"/>
                  </a:cubicBezTo>
                  <a:cubicBezTo>
                    <a:pt x="37" y="36"/>
                    <a:pt x="41" y="31"/>
                    <a:pt x="41" y="30"/>
                  </a:cubicBezTo>
                  <a:cubicBezTo>
                    <a:pt x="41" y="28"/>
                    <a:pt x="44" y="26"/>
                    <a:pt x="42" y="25"/>
                  </a:cubicBezTo>
                  <a:cubicBezTo>
                    <a:pt x="41" y="23"/>
                    <a:pt x="40" y="27"/>
                    <a:pt x="39" y="28"/>
                  </a:cubicBezTo>
                  <a:cubicBezTo>
                    <a:pt x="37" y="29"/>
                    <a:pt x="34" y="29"/>
                    <a:pt x="30" y="28"/>
                  </a:cubicBezTo>
                  <a:cubicBezTo>
                    <a:pt x="26" y="27"/>
                    <a:pt x="24" y="33"/>
                    <a:pt x="24" y="35"/>
                  </a:cubicBezTo>
                  <a:cubicBezTo>
                    <a:pt x="25" y="37"/>
                    <a:pt x="20" y="39"/>
                    <a:pt x="21" y="41"/>
                  </a:cubicBezTo>
                  <a:cubicBezTo>
                    <a:pt x="21" y="43"/>
                    <a:pt x="20" y="44"/>
                    <a:pt x="19" y="43"/>
                  </a:cubicBezTo>
                  <a:cubicBezTo>
                    <a:pt x="17" y="42"/>
                    <a:pt x="16" y="39"/>
                    <a:pt x="13" y="41"/>
                  </a:cubicBezTo>
                  <a:cubicBezTo>
                    <a:pt x="11" y="43"/>
                    <a:pt x="16" y="46"/>
                    <a:pt x="20" y="46"/>
                  </a:cubicBezTo>
                  <a:cubicBezTo>
                    <a:pt x="23" y="47"/>
                    <a:pt x="17" y="49"/>
                    <a:pt x="16" y="53"/>
                  </a:cubicBezTo>
                  <a:cubicBezTo>
                    <a:pt x="16" y="56"/>
                    <a:pt x="21" y="55"/>
                    <a:pt x="21" y="57"/>
                  </a:cubicBezTo>
                  <a:cubicBezTo>
                    <a:pt x="21" y="60"/>
                    <a:pt x="14" y="60"/>
                    <a:pt x="14" y="62"/>
                  </a:cubicBezTo>
                  <a:cubicBezTo>
                    <a:pt x="14" y="65"/>
                    <a:pt x="18" y="61"/>
                    <a:pt x="20" y="60"/>
                  </a:cubicBezTo>
                  <a:cubicBezTo>
                    <a:pt x="22" y="59"/>
                    <a:pt x="19" y="66"/>
                    <a:pt x="23" y="65"/>
                  </a:cubicBezTo>
                  <a:cubicBezTo>
                    <a:pt x="28" y="64"/>
                    <a:pt x="27" y="58"/>
                    <a:pt x="28" y="59"/>
                  </a:cubicBezTo>
                  <a:cubicBezTo>
                    <a:pt x="30" y="59"/>
                    <a:pt x="28" y="62"/>
                    <a:pt x="29" y="64"/>
                  </a:cubicBezTo>
                  <a:cubicBezTo>
                    <a:pt x="30" y="67"/>
                    <a:pt x="26" y="71"/>
                    <a:pt x="26" y="73"/>
                  </a:cubicBezTo>
                  <a:cubicBezTo>
                    <a:pt x="26" y="75"/>
                    <a:pt x="35" y="75"/>
                    <a:pt x="38" y="72"/>
                  </a:cubicBezTo>
                  <a:cubicBezTo>
                    <a:pt x="41" y="69"/>
                    <a:pt x="42" y="72"/>
                    <a:pt x="40" y="74"/>
                  </a:cubicBezTo>
                  <a:cubicBezTo>
                    <a:pt x="38" y="77"/>
                    <a:pt x="39" y="79"/>
                    <a:pt x="42" y="80"/>
                  </a:cubicBezTo>
                  <a:cubicBezTo>
                    <a:pt x="44" y="80"/>
                    <a:pt x="45" y="81"/>
                    <a:pt x="44" y="83"/>
                  </a:cubicBezTo>
                  <a:cubicBezTo>
                    <a:pt x="43" y="85"/>
                    <a:pt x="44" y="88"/>
                    <a:pt x="43" y="90"/>
                  </a:cubicBezTo>
                  <a:cubicBezTo>
                    <a:pt x="42" y="92"/>
                    <a:pt x="35" y="92"/>
                    <a:pt x="35" y="91"/>
                  </a:cubicBezTo>
                  <a:cubicBezTo>
                    <a:pt x="34" y="89"/>
                    <a:pt x="31" y="90"/>
                    <a:pt x="32" y="92"/>
                  </a:cubicBezTo>
                  <a:cubicBezTo>
                    <a:pt x="33" y="94"/>
                    <a:pt x="29" y="96"/>
                    <a:pt x="29" y="97"/>
                  </a:cubicBezTo>
                  <a:cubicBezTo>
                    <a:pt x="30" y="99"/>
                    <a:pt x="34" y="98"/>
                    <a:pt x="34" y="100"/>
                  </a:cubicBezTo>
                  <a:cubicBezTo>
                    <a:pt x="35" y="102"/>
                    <a:pt x="31" y="105"/>
                    <a:pt x="26" y="106"/>
                  </a:cubicBezTo>
                  <a:cubicBezTo>
                    <a:pt x="22" y="108"/>
                    <a:pt x="27" y="111"/>
                    <a:pt x="30" y="110"/>
                  </a:cubicBezTo>
                  <a:cubicBezTo>
                    <a:pt x="32" y="108"/>
                    <a:pt x="31" y="111"/>
                    <a:pt x="35" y="111"/>
                  </a:cubicBezTo>
                  <a:cubicBezTo>
                    <a:pt x="38" y="111"/>
                    <a:pt x="40" y="113"/>
                    <a:pt x="43" y="112"/>
                  </a:cubicBezTo>
                  <a:cubicBezTo>
                    <a:pt x="47" y="111"/>
                    <a:pt x="47" y="112"/>
                    <a:pt x="44" y="114"/>
                  </a:cubicBezTo>
                  <a:cubicBezTo>
                    <a:pt x="41" y="116"/>
                    <a:pt x="37" y="114"/>
                    <a:pt x="35" y="115"/>
                  </a:cubicBezTo>
                  <a:cubicBezTo>
                    <a:pt x="32" y="117"/>
                    <a:pt x="22" y="126"/>
                    <a:pt x="24" y="129"/>
                  </a:cubicBezTo>
                  <a:cubicBezTo>
                    <a:pt x="25" y="130"/>
                    <a:pt x="27" y="127"/>
                    <a:pt x="30" y="125"/>
                  </a:cubicBezTo>
                  <a:cubicBezTo>
                    <a:pt x="34" y="124"/>
                    <a:pt x="35" y="126"/>
                    <a:pt x="37" y="126"/>
                  </a:cubicBezTo>
                  <a:cubicBezTo>
                    <a:pt x="39" y="127"/>
                    <a:pt x="39" y="122"/>
                    <a:pt x="40" y="123"/>
                  </a:cubicBezTo>
                  <a:cubicBezTo>
                    <a:pt x="42" y="123"/>
                    <a:pt x="43" y="121"/>
                    <a:pt x="46" y="122"/>
                  </a:cubicBezTo>
                  <a:cubicBezTo>
                    <a:pt x="49" y="122"/>
                    <a:pt x="51" y="121"/>
                    <a:pt x="53" y="120"/>
                  </a:cubicBezTo>
                  <a:cubicBezTo>
                    <a:pt x="54" y="119"/>
                    <a:pt x="58" y="122"/>
                    <a:pt x="60" y="121"/>
                  </a:cubicBezTo>
                  <a:cubicBezTo>
                    <a:pt x="61" y="121"/>
                    <a:pt x="66" y="120"/>
                    <a:pt x="69" y="120"/>
                  </a:cubicBezTo>
                  <a:cubicBezTo>
                    <a:pt x="72" y="120"/>
                    <a:pt x="79" y="117"/>
                    <a:pt x="81" y="115"/>
                  </a:cubicBezTo>
                  <a:cubicBezTo>
                    <a:pt x="83" y="113"/>
                    <a:pt x="80" y="113"/>
                    <a:pt x="77" y="113"/>
                  </a:cubicBezTo>
                  <a:cubicBezTo>
                    <a:pt x="75" y="114"/>
                    <a:pt x="75" y="111"/>
                    <a:pt x="78" y="108"/>
                  </a:cubicBezTo>
                  <a:cubicBezTo>
                    <a:pt x="80" y="106"/>
                    <a:pt x="85" y="104"/>
                    <a:pt x="85" y="100"/>
                  </a:cubicBezTo>
                  <a:close/>
                  <a:moveTo>
                    <a:pt x="10" y="38"/>
                  </a:moveTo>
                  <a:cubicBezTo>
                    <a:pt x="13" y="37"/>
                    <a:pt x="17" y="32"/>
                    <a:pt x="16" y="30"/>
                  </a:cubicBezTo>
                  <a:cubicBezTo>
                    <a:pt x="14" y="29"/>
                    <a:pt x="7" y="38"/>
                    <a:pt x="10" y="38"/>
                  </a:cubicBezTo>
                  <a:close/>
                  <a:moveTo>
                    <a:pt x="58" y="11"/>
                  </a:moveTo>
                  <a:cubicBezTo>
                    <a:pt x="60" y="8"/>
                    <a:pt x="63" y="0"/>
                    <a:pt x="60" y="1"/>
                  </a:cubicBezTo>
                  <a:cubicBezTo>
                    <a:pt x="56" y="2"/>
                    <a:pt x="57" y="12"/>
                    <a:pt x="58" y="1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6" name="Freeform 139"/>
            <p:cNvSpPr>
              <a:spLocks noEditPoints="1"/>
            </p:cNvSpPr>
            <p:nvPr/>
          </p:nvSpPr>
          <p:spPr bwMode="auto">
            <a:xfrm>
              <a:off x="5511032" y="2070464"/>
              <a:ext cx="308200" cy="472268"/>
            </a:xfrm>
            <a:custGeom>
              <a:avLst/>
              <a:gdLst>
                <a:gd name="T0" fmla="*/ 6 w 85"/>
                <a:gd name="T1" fmla="*/ 71 h 130"/>
                <a:gd name="T2" fmla="*/ 2 w 85"/>
                <a:gd name="T3" fmla="*/ 81 h 130"/>
                <a:gd name="T4" fmla="*/ 12 w 85"/>
                <a:gd name="T5" fmla="*/ 80 h 130"/>
                <a:gd name="T6" fmla="*/ 21 w 85"/>
                <a:gd name="T7" fmla="*/ 79 h 130"/>
                <a:gd name="T8" fmla="*/ 85 w 85"/>
                <a:gd name="T9" fmla="*/ 100 h 130"/>
                <a:gd name="T10" fmla="*/ 72 w 85"/>
                <a:gd name="T11" fmla="*/ 95 h 130"/>
                <a:gd name="T12" fmla="*/ 69 w 85"/>
                <a:gd name="T13" fmla="*/ 86 h 130"/>
                <a:gd name="T14" fmla="*/ 57 w 85"/>
                <a:gd name="T15" fmla="*/ 66 h 130"/>
                <a:gd name="T16" fmla="*/ 44 w 85"/>
                <a:gd name="T17" fmla="*/ 60 h 130"/>
                <a:gd name="T18" fmla="*/ 53 w 85"/>
                <a:gd name="T19" fmla="*/ 40 h 130"/>
                <a:gd name="T20" fmla="*/ 35 w 85"/>
                <a:gd name="T21" fmla="*/ 36 h 130"/>
                <a:gd name="T22" fmla="*/ 42 w 85"/>
                <a:gd name="T23" fmla="*/ 25 h 130"/>
                <a:gd name="T24" fmla="*/ 30 w 85"/>
                <a:gd name="T25" fmla="*/ 28 h 130"/>
                <a:gd name="T26" fmla="*/ 21 w 85"/>
                <a:gd name="T27" fmla="*/ 41 h 130"/>
                <a:gd name="T28" fmla="*/ 13 w 85"/>
                <a:gd name="T29" fmla="*/ 41 h 130"/>
                <a:gd name="T30" fmla="*/ 16 w 85"/>
                <a:gd name="T31" fmla="*/ 53 h 130"/>
                <a:gd name="T32" fmla="*/ 14 w 85"/>
                <a:gd name="T33" fmla="*/ 62 h 130"/>
                <a:gd name="T34" fmla="*/ 23 w 85"/>
                <a:gd name="T35" fmla="*/ 65 h 130"/>
                <a:gd name="T36" fmla="*/ 29 w 85"/>
                <a:gd name="T37" fmla="*/ 64 h 130"/>
                <a:gd name="T38" fmla="*/ 38 w 85"/>
                <a:gd name="T39" fmla="*/ 72 h 130"/>
                <a:gd name="T40" fmla="*/ 42 w 85"/>
                <a:gd name="T41" fmla="*/ 80 h 130"/>
                <a:gd name="T42" fmla="*/ 43 w 85"/>
                <a:gd name="T43" fmla="*/ 90 h 130"/>
                <a:gd name="T44" fmla="*/ 32 w 85"/>
                <a:gd name="T45" fmla="*/ 92 h 130"/>
                <a:gd name="T46" fmla="*/ 34 w 85"/>
                <a:gd name="T47" fmla="*/ 100 h 130"/>
                <a:gd name="T48" fmla="*/ 30 w 85"/>
                <a:gd name="T49" fmla="*/ 110 h 130"/>
                <a:gd name="T50" fmla="*/ 43 w 85"/>
                <a:gd name="T51" fmla="*/ 112 h 130"/>
                <a:gd name="T52" fmla="*/ 35 w 85"/>
                <a:gd name="T53" fmla="*/ 115 h 130"/>
                <a:gd name="T54" fmla="*/ 30 w 85"/>
                <a:gd name="T55" fmla="*/ 125 h 130"/>
                <a:gd name="T56" fmla="*/ 40 w 85"/>
                <a:gd name="T57" fmla="*/ 123 h 130"/>
                <a:gd name="T58" fmla="*/ 53 w 85"/>
                <a:gd name="T59" fmla="*/ 120 h 130"/>
                <a:gd name="T60" fmla="*/ 69 w 85"/>
                <a:gd name="T61" fmla="*/ 120 h 130"/>
                <a:gd name="T62" fmla="*/ 77 w 85"/>
                <a:gd name="T63" fmla="*/ 113 h 130"/>
                <a:gd name="T64" fmla="*/ 85 w 85"/>
                <a:gd name="T65" fmla="*/ 100 h 130"/>
                <a:gd name="T66" fmla="*/ 16 w 85"/>
                <a:gd name="T67" fmla="*/ 30 h 130"/>
                <a:gd name="T68" fmla="*/ 58 w 85"/>
                <a:gd name="T69" fmla="*/ 11 h 130"/>
                <a:gd name="T70" fmla="*/ 58 w 85"/>
                <a:gd name="T71" fmla="*/ 1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130">
                  <a:moveTo>
                    <a:pt x="17" y="69"/>
                  </a:moveTo>
                  <a:cubicBezTo>
                    <a:pt x="14" y="66"/>
                    <a:pt x="10" y="71"/>
                    <a:pt x="6" y="71"/>
                  </a:cubicBezTo>
                  <a:cubicBezTo>
                    <a:pt x="6" y="73"/>
                    <a:pt x="5" y="75"/>
                    <a:pt x="4" y="76"/>
                  </a:cubicBezTo>
                  <a:cubicBezTo>
                    <a:pt x="3" y="77"/>
                    <a:pt x="0" y="80"/>
                    <a:pt x="2" y="81"/>
                  </a:cubicBezTo>
                  <a:cubicBezTo>
                    <a:pt x="4" y="81"/>
                    <a:pt x="7" y="84"/>
                    <a:pt x="7" y="82"/>
                  </a:cubicBezTo>
                  <a:cubicBezTo>
                    <a:pt x="8" y="79"/>
                    <a:pt x="9" y="76"/>
                    <a:pt x="12" y="80"/>
                  </a:cubicBezTo>
                  <a:cubicBezTo>
                    <a:pt x="13" y="81"/>
                    <a:pt x="14" y="82"/>
                    <a:pt x="15" y="83"/>
                  </a:cubicBezTo>
                  <a:cubicBezTo>
                    <a:pt x="15" y="81"/>
                    <a:pt x="19" y="81"/>
                    <a:pt x="21" y="79"/>
                  </a:cubicBezTo>
                  <a:cubicBezTo>
                    <a:pt x="24" y="76"/>
                    <a:pt x="20" y="73"/>
                    <a:pt x="17" y="69"/>
                  </a:cubicBezTo>
                  <a:close/>
                  <a:moveTo>
                    <a:pt x="85" y="100"/>
                  </a:moveTo>
                  <a:cubicBezTo>
                    <a:pt x="85" y="96"/>
                    <a:pt x="77" y="94"/>
                    <a:pt x="76" y="96"/>
                  </a:cubicBezTo>
                  <a:cubicBezTo>
                    <a:pt x="75" y="98"/>
                    <a:pt x="73" y="97"/>
                    <a:pt x="72" y="95"/>
                  </a:cubicBezTo>
                  <a:cubicBezTo>
                    <a:pt x="70" y="93"/>
                    <a:pt x="73" y="91"/>
                    <a:pt x="72" y="91"/>
                  </a:cubicBezTo>
                  <a:cubicBezTo>
                    <a:pt x="70" y="90"/>
                    <a:pt x="69" y="87"/>
                    <a:pt x="69" y="86"/>
                  </a:cubicBezTo>
                  <a:cubicBezTo>
                    <a:pt x="69" y="85"/>
                    <a:pt x="67" y="77"/>
                    <a:pt x="63" y="76"/>
                  </a:cubicBezTo>
                  <a:cubicBezTo>
                    <a:pt x="58" y="75"/>
                    <a:pt x="58" y="69"/>
                    <a:pt x="57" y="66"/>
                  </a:cubicBezTo>
                  <a:cubicBezTo>
                    <a:pt x="56" y="62"/>
                    <a:pt x="54" y="64"/>
                    <a:pt x="51" y="61"/>
                  </a:cubicBezTo>
                  <a:cubicBezTo>
                    <a:pt x="49" y="59"/>
                    <a:pt x="46" y="60"/>
                    <a:pt x="44" y="60"/>
                  </a:cubicBezTo>
                  <a:cubicBezTo>
                    <a:pt x="42" y="60"/>
                    <a:pt x="44" y="57"/>
                    <a:pt x="47" y="55"/>
                  </a:cubicBezTo>
                  <a:cubicBezTo>
                    <a:pt x="50" y="53"/>
                    <a:pt x="53" y="42"/>
                    <a:pt x="53" y="40"/>
                  </a:cubicBezTo>
                  <a:cubicBezTo>
                    <a:pt x="53" y="38"/>
                    <a:pt x="40" y="38"/>
                    <a:pt x="38" y="39"/>
                  </a:cubicBezTo>
                  <a:cubicBezTo>
                    <a:pt x="35" y="40"/>
                    <a:pt x="33" y="37"/>
                    <a:pt x="35" y="36"/>
                  </a:cubicBezTo>
                  <a:cubicBezTo>
                    <a:pt x="37" y="36"/>
                    <a:pt x="41" y="31"/>
                    <a:pt x="41" y="30"/>
                  </a:cubicBezTo>
                  <a:cubicBezTo>
                    <a:pt x="41" y="28"/>
                    <a:pt x="44" y="26"/>
                    <a:pt x="42" y="25"/>
                  </a:cubicBezTo>
                  <a:cubicBezTo>
                    <a:pt x="41" y="23"/>
                    <a:pt x="40" y="27"/>
                    <a:pt x="39" y="28"/>
                  </a:cubicBezTo>
                  <a:cubicBezTo>
                    <a:pt x="37" y="29"/>
                    <a:pt x="34" y="29"/>
                    <a:pt x="30" y="28"/>
                  </a:cubicBezTo>
                  <a:cubicBezTo>
                    <a:pt x="26" y="27"/>
                    <a:pt x="24" y="33"/>
                    <a:pt x="24" y="35"/>
                  </a:cubicBezTo>
                  <a:cubicBezTo>
                    <a:pt x="25" y="37"/>
                    <a:pt x="20" y="39"/>
                    <a:pt x="21" y="41"/>
                  </a:cubicBezTo>
                  <a:cubicBezTo>
                    <a:pt x="21" y="43"/>
                    <a:pt x="20" y="44"/>
                    <a:pt x="19" y="43"/>
                  </a:cubicBezTo>
                  <a:cubicBezTo>
                    <a:pt x="17" y="42"/>
                    <a:pt x="16" y="39"/>
                    <a:pt x="13" y="41"/>
                  </a:cubicBezTo>
                  <a:cubicBezTo>
                    <a:pt x="11" y="43"/>
                    <a:pt x="16" y="46"/>
                    <a:pt x="20" y="46"/>
                  </a:cubicBezTo>
                  <a:cubicBezTo>
                    <a:pt x="23" y="47"/>
                    <a:pt x="17" y="49"/>
                    <a:pt x="16" y="53"/>
                  </a:cubicBezTo>
                  <a:cubicBezTo>
                    <a:pt x="16" y="56"/>
                    <a:pt x="21" y="55"/>
                    <a:pt x="21" y="57"/>
                  </a:cubicBezTo>
                  <a:cubicBezTo>
                    <a:pt x="21" y="60"/>
                    <a:pt x="14" y="60"/>
                    <a:pt x="14" y="62"/>
                  </a:cubicBezTo>
                  <a:cubicBezTo>
                    <a:pt x="14" y="65"/>
                    <a:pt x="18" y="61"/>
                    <a:pt x="20" y="60"/>
                  </a:cubicBezTo>
                  <a:cubicBezTo>
                    <a:pt x="22" y="59"/>
                    <a:pt x="19" y="66"/>
                    <a:pt x="23" y="65"/>
                  </a:cubicBezTo>
                  <a:cubicBezTo>
                    <a:pt x="28" y="64"/>
                    <a:pt x="27" y="58"/>
                    <a:pt x="28" y="59"/>
                  </a:cubicBezTo>
                  <a:cubicBezTo>
                    <a:pt x="30" y="59"/>
                    <a:pt x="28" y="62"/>
                    <a:pt x="29" y="64"/>
                  </a:cubicBezTo>
                  <a:cubicBezTo>
                    <a:pt x="30" y="67"/>
                    <a:pt x="26" y="71"/>
                    <a:pt x="26" y="73"/>
                  </a:cubicBezTo>
                  <a:cubicBezTo>
                    <a:pt x="26" y="75"/>
                    <a:pt x="35" y="75"/>
                    <a:pt x="38" y="72"/>
                  </a:cubicBezTo>
                  <a:cubicBezTo>
                    <a:pt x="41" y="69"/>
                    <a:pt x="42" y="72"/>
                    <a:pt x="40" y="74"/>
                  </a:cubicBezTo>
                  <a:cubicBezTo>
                    <a:pt x="38" y="77"/>
                    <a:pt x="39" y="79"/>
                    <a:pt x="42" y="80"/>
                  </a:cubicBezTo>
                  <a:cubicBezTo>
                    <a:pt x="44" y="80"/>
                    <a:pt x="45" y="81"/>
                    <a:pt x="44" y="83"/>
                  </a:cubicBezTo>
                  <a:cubicBezTo>
                    <a:pt x="43" y="85"/>
                    <a:pt x="44" y="88"/>
                    <a:pt x="43" y="90"/>
                  </a:cubicBezTo>
                  <a:cubicBezTo>
                    <a:pt x="42" y="92"/>
                    <a:pt x="35" y="92"/>
                    <a:pt x="35" y="91"/>
                  </a:cubicBezTo>
                  <a:cubicBezTo>
                    <a:pt x="34" y="89"/>
                    <a:pt x="31" y="90"/>
                    <a:pt x="32" y="92"/>
                  </a:cubicBezTo>
                  <a:cubicBezTo>
                    <a:pt x="33" y="94"/>
                    <a:pt x="29" y="96"/>
                    <a:pt x="29" y="97"/>
                  </a:cubicBezTo>
                  <a:cubicBezTo>
                    <a:pt x="30" y="99"/>
                    <a:pt x="34" y="98"/>
                    <a:pt x="34" y="100"/>
                  </a:cubicBezTo>
                  <a:cubicBezTo>
                    <a:pt x="35" y="102"/>
                    <a:pt x="31" y="105"/>
                    <a:pt x="26" y="106"/>
                  </a:cubicBezTo>
                  <a:cubicBezTo>
                    <a:pt x="22" y="108"/>
                    <a:pt x="27" y="111"/>
                    <a:pt x="30" y="110"/>
                  </a:cubicBezTo>
                  <a:cubicBezTo>
                    <a:pt x="32" y="108"/>
                    <a:pt x="31" y="111"/>
                    <a:pt x="35" y="111"/>
                  </a:cubicBezTo>
                  <a:cubicBezTo>
                    <a:pt x="38" y="111"/>
                    <a:pt x="40" y="113"/>
                    <a:pt x="43" y="112"/>
                  </a:cubicBezTo>
                  <a:cubicBezTo>
                    <a:pt x="47" y="111"/>
                    <a:pt x="47" y="112"/>
                    <a:pt x="44" y="114"/>
                  </a:cubicBezTo>
                  <a:cubicBezTo>
                    <a:pt x="41" y="116"/>
                    <a:pt x="37" y="114"/>
                    <a:pt x="35" y="115"/>
                  </a:cubicBezTo>
                  <a:cubicBezTo>
                    <a:pt x="32" y="117"/>
                    <a:pt x="22" y="126"/>
                    <a:pt x="24" y="129"/>
                  </a:cubicBezTo>
                  <a:cubicBezTo>
                    <a:pt x="25" y="130"/>
                    <a:pt x="27" y="127"/>
                    <a:pt x="30" y="125"/>
                  </a:cubicBezTo>
                  <a:cubicBezTo>
                    <a:pt x="34" y="124"/>
                    <a:pt x="35" y="126"/>
                    <a:pt x="37" y="126"/>
                  </a:cubicBezTo>
                  <a:cubicBezTo>
                    <a:pt x="39" y="127"/>
                    <a:pt x="39" y="122"/>
                    <a:pt x="40" y="123"/>
                  </a:cubicBezTo>
                  <a:cubicBezTo>
                    <a:pt x="42" y="123"/>
                    <a:pt x="43" y="121"/>
                    <a:pt x="46" y="122"/>
                  </a:cubicBezTo>
                  <a:cubicBezTo>
                    <a:pt x="49" y="122"/>
                    <a:pt x="51" y="121"/>
                    <a:pt x="53" y="120"/>
                  </a:cubicBezTo>
                  <a:cubicBezTo>
                    <a:pt x="54" y="119"/>
                    <a:pt x="58" y="122"/>
                    <a:pt x="60" y="121"/>
                  </a:cubicBezTo>
                  <a:cubicBezTo>
                    <a:pt x="61" y="121"/>
                    <a:pt x="66" y="120"/>
                    <a:pt x="69" y="120"/>
                  </a:cubicBezTo>
                  <a:cubicBezTo>
                    <a:pt x="72" y="120"/>
                    <a:pt x="79" y="117"/>
                    <a:pt x="81" y="115"/>
                  </a:cubicBezTo>
                  <a:cubicBezTo>
                    <a:pt x="83" y="113"/>
                    <a:pt x="80" y="113"/>
                    <a:pt x="77" y="113"/>
                  </a:cubicBezTo>
                  <a:cubicBezTo>
                    <a:pt x="75" y="114"/>
                    <a:pt x="75" y="111"/>
                    <a:pt x="78" y="108"/>
                  </a:cubicBezTo>
                  <a:cubicBezTo>
                    <a:pt x="80" y="106"/>
                    <a:pt x="85" y="104"/>
                    <a:pt x="85" y="100"/>
                  </a:cubicBezTo>
                  <a:close/>
                  <a:moveTo>
                    <a:pt x="10" y="38"/>
                  </a:moveTo>
                  <a:cubicBezTo>
                    <a:pt x="13" y="37"/>
                    <a:pt x="17" y="32"/>
                    <a:pt x="16" y="30"/>
                  </a:cubicBezTo>
                  <a:cubicBezTo>
                    <a:pt x="14" y="29"/>
                    <a:pt x="7" y="38"/>
                    <a:pt x="10" y="38"/>
                  </a:cubicBezTo>
                  <a:close/>
                  <a:moveTo>
                    <a:pt x="58" y="11"/>
                  </a:moveTo>
                  <a:cubicBezTo>
                    <a:pt x="60" y="8"/>
                    <a:pt x="63" y="0"/>
                    <a:pt x="60" y="1"/>
                  </a:cubicBezTo>
                  <a:cubicBezTo>
                    <a:pt x="56" y="2"/>
                    <a:pt x="57" y="12"/>
                    <a:pt x="58" y="11"/>
                  </a:cubicBezTo>
                  <a:close/>
                </a:path>
              </a:pathLst>
            </a:custGeom>
            <a:solidFill>
              <a:srgbClr val="E7E6E6"/>
            </a:solid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7" name="Freeform 140"/>
            <p:cNvSpPr>
              <a:spLocks noEditPoints="1"/>
            </p:cNvSpPr>
            <p:nvPr/>
          </p:nvSpPr>
          <p:spPr bwMode="auto">
            <a:xfrm>
              <a:off x="6007834" y="2208464"/>
              <a:ext cx="148734" cy="138000"/>
            </a:xfrm>
            <a:custGeom>
              <a:avLst/>
              <a:gdLst>
                <a:gd name="T0" fmla="*/ 21 w 41"/>
                <a:gd name="T1" fmla="*/ 14 h 38"/>
                <a:gd name="T2" fmla="*/ 20 w 41"/>
                <a:gd name="T3" fmla="*/ 8 h 38"/>
                <a:gd name="T4" fmla="*/ 21 w 41"/>
                <a:gd name="T5" fmla="*/ 1 h 38"/>
                <a:gd name="T6" fmla="*/ 15 w 41"/>
                <a:gd name="T7" fmla="*/ 4 h 38"/>
                <a:gd name="T8" fmla="*/ 10 w 41"/>
                <a:gd name="T9" fmla="*/ 7 h 38"/>
                <a:gd name="T10" fmla="*/ 11 w 41"/>
                <a:gd name="T11" fmla="*/ 11 h 38"/>
                <a:gd name="T12" fmla="*/ 6 w 41"/>
                <a:gd name="T13" fmla="*/ 8 h 38"/>
                <a:gd name="T14" fmla="*/ 1 w 41"/>
                <a:gd name="T15" fmla="*/ 14 h 38"/>
                <a:gd name="T16" fmla="*/ 1 w 41"/>
                <a:gd name="T17" fmla="*/ 24 h 38"/>
                <a:gd name="T18" fmla="*/ 5 w 41"/>
                <a:gd name="T19" fmla="*/ 31 h 38"/>
                <a:gd name="T20" fmla="*/ 6 w 41"/>
                <a:gd name="T21" fmla="*/ 35 h 38"/>
                <a:gd name="T22" fmla="*/ 14 w 41"/>
                <a:gd name="T23" fmla="*/ 36 h 38"/>
                <a:gd name="T24" fmla="*/ 17 w 41"/>
                <a:gd name="T25" fmla="*/ 36 h 38"/>
                <a:gd name="T26" fmla="*/ 13 w 41"/>
                <a:gd name="T27" fmla="*/ 31 h 38"/>
                <a:gd name="T28" fmla="*/ 18 w 41"/>
                <a:gd name="T29" fmla="*/ 32 h 38"/>
                <a:gd name="T30" fmla="*/ 24 w 41"/>
                <a:gd name="T31" fmla="*/ 32 h 38"/>
                <a:gd name="T32" fmla="*/ 21 w 41"/>
                <a:gd name="T33" fmla="*/ 27 h 38"/>
                <a:gd name="T34" fmla="*/ 17 w 41"/>
                <a:gd name="T35" fmla="*/ 26 h 38"/>
                <a:gd name="T36" fmla="*/ 19 w 41"/>
                <a:gd name="T37" fmla="*/ 21 h 38"/>
                <a:gd name="T38" fmla="*/ 25 w 41"/>
                <a:gd name="T39" fmla="*/ 18 h 38"/>
                <a:gd name="T40" fmla="*/ 21 w 41"/>
                <a:gd name="T41" fmla="*/ 14 h 38"/>
                <a:gd name="T42" fmla="*/ 39 w 41"/>
                <a:gd name="T43" fmla="*/ 22 h 38"/>
                <a:gd name="T44" fmla="*/ 37 w 41"/>
                <a:gd name="T45" fmla="*/ 24 h 38"/>
                <a:gd name="T46" fmla="*/ 34 w 41"/>
                <a:gd name="T47" fmla="*/ 22 h 38"/>
                <a:gd name="T48" fmla="*/ 28 w 41"/>
                <a:gd name="T49" fmla="*/ 24 h 38"/>
                <a:gd name="T50" fmla="*/ 31 w 41"/>
                <a:gd name="T51" fmla="*/ 32 h 38"/>
                <a:gd name="T52" fmla="*/ 29 w 41"/>
                <a:gd name="T53" fmla="*/ 34 h 38"/>
                <a:gd name="T54" fmla="*/ 31 w 41"/>
                <a:gd name="T55" fmla="*/ 38 h 38"/>
                <a:gd name="T56" fmla="*/ 37 w 41"/>
                <a:gd name="T57" fmla="*/ 31 h 38"/>
                <a:gd name="T58" fmla="*/ 39 w 41"/>
                <a:gd name="T59"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1" h="38">
                  <a:moveTo>
                    <a:pt x="21" y="14"/>
                  </a:moveTo>
                  <a:cubicBezTo>
                    <a:pt x="19" y="14"/>
                    <a:pt x="19" y="10"/>
                    <a:pt x="20" y="8"/>
                  </a:cubicBezTo>
                  <a:cubicBezTo>
                    <a:pt x="22" y="7"/>
                    <a:pt x="22" y="2"/>
                    <a:pt x="21" y="1"/>
                  </a:cubicBezTo>
                  <a:cubicBezTo>
                    <a:pt x="20" y="0"/>
                    <a:pt x="16" y="1"/>
                    <a:pt x="15" y="4"/>
                  </a:cubicBezTo>
                  <a:cubicBezTo>
                    <a:pt x="15" y="8"/>
                    <a:pt x="11" y="6"/>
                    <a:pt x="10" y="7"/>
                  </a:cubicBezTo>
                  <a:cubicBezTo>
                    <a:pt x="9" y="8"/>
                    <a:pt x="12" y="9"/>
                    <a:pt x="11" y="11"/>
                  </a:cubicBezTo>
                  <a:cubicBezTo>
                    <a:pt x="9" y="12"/>
                    <a:pt x="8" y="9"/>
                    <a:pt x="6" y="8"/>
                  </a:cubicBezTo>
                  <a:cubicBezTo>
                    <a:pt x="3" y="8"/>
                    <a:pt x="3" y="12"/>
                    <a:pt x="1" y="14"/>
                  </a:cubicBezTo>
                  <a:cubicBezTo>
                    <a:pt x="0" y="17"/>
                    <a:pt x="1" y="21"/>
                    <a:pt x="1" y="24"/>
                  </a:cubicBezTo>
                  <a:cubicBezTo>
                    <a:pt x="2" y="27"/>
                    <a:pt x="6" y="29"/>
                    <a:pt x="5" y="31"/>
                  </a:cubicBezTo>
                  <a:cubicBezTo>
                    <a:pt x="4" y="32"/>
                    <a:pt x="5" y="34"/>
                    <a:pt x="6" y="35"/>
                  </a:cubicBezTo>
                  <a:cubicBezTo>
                    <a:pt x="9" y="35"/>
                    <a:pt x="12" y="35"/>
                    <a:pt x="14" y="36"/>
                  </a:cubicBezTo>
                  <a:cubicBezTo>
                    <a:pt x="14" y="36"/>
                    <a:pt x="15" y="36"/>
                    <a:pt x="17" y="36"/>
                  </a:cubicBezTo>
                  <a:cubicBezTo>
                    <a:pt x="16" y="34"/>
                    <a:pt x="13" y="33"/>
                    <a:pt x="13" y="31"/>
                  </a:cubicBezTo>
                  <a:cubicBezTo>
                    <a:pt x="14" y="29"/>
                    <a:pt x="16" y="31"/>
                    <a:pt x="18" y="32"/>
                  </a:cubicBezTo>
                  <a:cubicBezTo>
                    <a:pt x="20" y="34"/>
                    <a:pt x="23" y="34"/>
                    <a:pt x="24" y="32"/>
                  </a:cubicBezTo>
                  <a:cubicBezTo>
                    <a:pt x="24" y="31"/>
                    <a:pt x="23" y="25"/>
                    <a:pt x="21" y="27"/>
                  </a:cubicBezTo>
                  <a:cubicBezTo>
                    <a:pt x="18" y="28"/>
                    <a:pt x="18" y="27"/>
                    <a:pt x="17" y="26"/>
                  </a:cubicBezTo>
                  <a:cubicBezTo>
                    <a:pt x="16" y="25"/>
                    <a:pt x="19" y="23"/>
                    <a:pt x="19" y="21"/>
                  </a:cubicBezTo>
                  <a:cubicBezTo>
                    <a:pt x="20" y="19"/>
                    <a:pt x="24" y="20"/>
                    <a:pt x="25" y="18"/>
                  </a:cubicBezTo>
                  <a:cubicBezTo>
                    <a:pt x="25" y="17"/>
                    <a:pt x="22" y="15"/>
                    <a:pt x="21" y="14"/>
                  </a:cubicBezTo>
                  <a:close/>
                  <a:moveTo>
                    <a:pt x="39" y="22"/>
                  </a:moveTo>
                  <a:cubicBezTo>
                    <a:pt x="38" y="21"/>
                    <a:pt x="38" y="23"/>
                    <a:pt x="37" y="24"/>
                  </a:cubicBezTo>
                  <a:cubicBezTo>
                    <a:pt x="35" y="24"/>
                    <a:pt x="34" y="19"/>
                    <a:pt x="34" y="22"/>
                  </a:cubicBezTo>
                  <a:cubicBezTo>
                    <a:pt x="33" y="24"/>
                    <a:pt x="31" y="21"/>
                    <a:pt x="28" y="24"/>
                  </a:cubicBezTo>
                  <a:cubicBezTo>
                    <a:pt x="26" y="28"/>
                    <a:pt x="30" y="31"/>
                    <a:pt x="31" y="32"/>
                  </a:cubicBezTo>
                  <a:cubicBezTo>
                    <a:pt x="33" y="33"/>
                    <a:pt x="31" y="35"/>
                    <a:pt x="29" y="34"/>
                  </a:cubicBezTo>
                  <a:cubicBezTo>
                    <a:pt x="27" y="34"/>
                    <a:pt x="28" y="37"/>
                    <a:pt x="31" y="38"/>
                  </a:cubicBezTo>
                  <a:cubicBezTo>
                    <a:pt x="34" y="38"/>
                    <a:pt x="38" y="32"/>
                    <a:pt x="37" y="31"/>
                  </a:cubicBezTo>
                  <a:cubicBezTo>
                    <a:pt x="37" y="29"/>
                    <a:pt x="41" y="22"/>
                    <a:pt x="39" y="2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8" name="Freeform 141"/>
            <p:cNvSpPr>
              <a:spLocks noEditPoints="1"/>
            </p:cNvSpPr>
            <p:nvPr/>
          </p:nvSpPr>
          <p:spPr bwMode="auto">
            <a:xfrm>
              <a:off x="6109034" y="1648796"/>
              <a:ext cx="380268" cy="668534"/>
            </a:xfrm>
            <a:custGeom>
              <a:avLst/>
              <a:gdLst>
                <a:gd name="T0" fmla="*/ 102 w 105"/>
                <a:gd name="T1" fmla="*/ 39 h 184"/>
                <a:gd name="T2" fmla="*/ 100 w 105"/>
                <a:gd name="T3" fmla="*/ 24 h 184"/>
                <a:gd name="T4" fmla="*/ 88 w 105"/>
                <a:gd name="T5" fmla="*/ 9 h 184"/>
                <a:gd name="T6" fmla="*/ 73 w 105"/>
                <a:gd name="T7" fmla="*/ 8 h 184"/>
                <a:gd name="T8" fmla="*/ 59 w 105"/>
                <a:gd name="T9" fmla="*/ 8 h 184"/>
                <a:gd name="T10" fmla="*/ 50 w 105"/>
                <a:gd name="T11" fmla="*/ 17 h 184"/>
                <a:gd name="T12" fmla="*/ 42 w 105"/>
                <a:gd name="T13" fmla="*/ 27 h 184"/>
                <a:gd name="T14" fmla="*/ 35 w 105"/>
                <a:gd name="T15" fmla="*/ 38 h 184"/>
                <a:gd name="T16" fmla="*/ 27 w 105"/>
                <a:gd name="T17" fmla="*/ 45 h 184"/>
                <a:gd name="T18" fmla="*/ 21 w 105"/>
                <a:gd name="T19" fmla="*/ 63 h 184"/>
                <a:gd name="T20" fmla="*/ 23 w 105"/>
                <a:gd name="T21" fmla="*/ 72 h 184"/>
                <a:gd name="T22" fmla="*/ 9 w 105"/>
                <a:gd name="T23" fmla="*/ 78 h 184"/>
                <a:gd name="T24" fmla="*/ 8 w 105"/>
                <a:gd name="T25" fmla="*/ 95 h 184"/>
                <a:gd name="T26" fmla="*/ 14 w 105"/>
                <a:gd name="T27" fmla="*/ 109 h 184"/>
                <a:gd name="T28" fmla="*/ 11 w 105"/>
                <a:gd name="T29" fmla="*/ 117 h 184"/>
                <a:gd name="T30" fmla="*/ 6 w 105"/>
                <a:gd name="T31" fmla="*/ 127 h 184"/>
                <a:gd name="T32" fmla="*/ 2 w 105"/>
                <a:gd name="T33" fmla="*/ 140 h 184"/>
                <a:gd name="T34" fmla="*/ 0 w 105"/>
                <a:gd name="T35" fmla="*/ 140 h 184"/>
                <a:gd name="T36" fmla="*/ 6 w 105"/>
                <a:gd name="T37" fmla="*/ 157 h 184"/>
                <a:gd name="T38" fmla="*/ 12 w 105"/>
                <a:gd name="T39" fmla="*/ 171 h 184"/>
                <a:gd name="T40" fmla="*/ 15 w 105"/>
                <a:gd name="T41" fmla="*/ 182 h 184"/>
                <a:gd name="T42" fmla="*/ 25 w 105"/>
                <a:gd name="T43" fmla="*/ 177 h 184"/>
                <a:gd name="T44" fmla="*/ 34 w 105"/>
                <a:gd name="T45" fmla="*/ 174 h 184"/>
                <a:gd name="T46" fmla="*/ 42 w 105"/>
                <a:gd name="T47" fmla="*/ 171 h 184"/>
                <a:gd name="T48" fmla="*/ 44 w 105"/>
                <a:gd name="T49" fmla="*/ 164 h 184"/>
                <a:gd name="T50" fmla="*/ 45 w 105"/>
                <a:gd name="T51" fmla="*/ 146 h 184"/>
                <a:gd name="T52" fmla="*/ 57 w 105"/>
                <a:gd name="T53" fmla="*/ 134 h 184"/>
                <a:gd name="T54" fmla="*/ 54 w 105"/>
                <a:gd name="T55" fmla="*/ 118 h 184"/>
                <a:gd name="T56" fmla="*/ 47 w 105"/>
                <a:gd name="T57" fmla="*/ 107 h 184"/>
                <a:gd name="T58" fmla="*/ 53 w 105"/>
                <a:gd name="T59" fmla="*/ 92 h 184"/>
                <a:gd name="T60" fmla="*/ 63 w 105"/>
                <a:gd name="T61" fmla="*/ 82 h 184"/>
                <a:gd name="T62" fmla="*/ 84 w 105"/>
                <a:gd name="T63" fmla="*/ 67 h 184"/>
                <a:gd name="T64" fmla="*/ 86 w 105"/>
                <a:gd name="T65" fmla="*/ 53 h 184"/>
                <a:gd name="T66" fmla="*/ 100 w 105"/>
                <a:gd name="T67" fmla="*/ 47 h 184"/>
                <a:gd name="T68" fmla="*/ 104 w 105"/>
                <a:gd name="T69" fmla="*/ 43 h 184"/>
                <a:gd name="T70" fmla="*/ 56 w 105"/>
                <a:gd name="T71" fmla="*/ 16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184">
                  <a:moveTo>
                    <a:pt x="104" y="43"/>
                  </a:moveTo>
                  <a:cubicBezTo>
                    <a:pt x="102" y="42"/>
                    <a:pt x="100" y="39"/>
                    <a:pt x="102" y="39"/>
                  </a:cubicBezTo>
                  <a:cubicBezTo>
                    <a:pt x="104" y="39"/>
                    <a:pt x="105" y="33"/>
                    <a:pt x="102" y="32"/>
                  </a:cubicBezTo>
                  <a:cubicBezTo>
                    <a:pt x="100" y="31"/>
                    <a:pt x="102" y="25"/>
                    <a:pt x="100" y="24"/>
                  </a:cubicBezTo>
                  <a:cubicBezTo>
                    <a:pt x="98" y="23"/>
                    <a:pt x="100" y="19"/>
                    <a:pt x="100" y="16"/>
                  </a:cubicBezTo>
                  <a:cubicBezTo>
                    <a:pt x="100" y="13"/>
                    <a:pt x="92" y="11"/>
                    <a:pt x="88" y="9"/>
                  </a:cubicBezTo>
                  <a:cubicBezTo>
                    <a:pt x="84" y="7"/>
                    <a:pt x="82" y="4"/>
                    <a:pt x="78" y="2"/>
                  </a:cubicBezTo>
                  <a:cubicBezTo>
                    <a:pt x="74" y="0"/>
                    <a:pt x="73" y="5"/>
                    <a:pt x="73" y="8"/>
                  </a:cubicBezTo>
                  <a:cubicBezTo>
                    <a:pt x="73" y="11"/>
                    <a:pt x="70" y="12"/>
                    <a:pt x="68" y="10"/>
                  </a:cubicBezTo>
                  <a:cubicBezTo>
                    <a:pt x="65" y="8"/>
                    <a:pt x="62" y="10"/>
                    <a:pt x="59" y="8"/>
                  </a:cubicBezTo>
                  <a:cubicBezTo>
                    <a:pt x="55" y="7"/>
                    <a:pt x="57" y="12"/>
                    <a:pt x="57" y="14"/>
                  </a:cubicBezTo>
                  <a:cubicBezTo>
                    <a:pt x="57" y="17"/>
                    <a:pt x="53" y="17"/>
                    <a:pt x="50" y="17"/>
                  </a:cubicBezTo>
                  <a:cubicBezTo>
                    <a:pt x="48" y="17"/>
                    <a:pt x="44" y="19"/>
                    <a:pt x="44" y="21"/>
                  </a:cubicBezTo>
                  <a:cubicBezTo>
                    <a:pt x="44" y="24"/>
                    <a:pt x="40" y="26"/>
                    <a:pt x="42" y="27"/>
                  </a:cubicBezTo>
                  <a:cubicBezTo>
                    <a:pt x="43" y="29"/>
                    <a:pt x="41" y="31"/>
                    <a:pt x="40" y="32"/>
                  </a:cubicBezTo>
                  <a:cubicBezTo>
                    <a:pt x="38" y="33"/>
                    <a:pt x="36" y="37"/>
                    <a:pt x="35" y="38"/>
                  </a:cubicBezTo>
                  <a:cubicBezTo>
                    <a:pt x="34" y="39"/>
                    <a:pt x="36" y="41"/>
                    <a:pt x="34" y="43"/>
                  </a:cubicBezTo>
                  <a:cubicBezTo>
                    <a:pt x="31" y="45"/>
                    <a:pt x="28" y="43"/>
                    <a:pt x="27" y="45"/>
                  </a:cubicBezTo>
                  <a:cubicBezTo>
                    <a:pt x="26" y="46"/>
                    <a:pt x="27" y="49"/>
                    <a:pt x="27" y="52"/>
                  </a:cubicBezTo>
                  <a:cubicBezTo>
                    <a:pt x="26" y="56"/>
                    <a:pt x="24" y="60"/>
                    <a:pt x="21" y="63"/>
                  </a:cubicBezTo>
                  <a:cubicBezTo>
                    <a:pt x="19" y="66"/>
                    <a:pt x="22" y="67"/>
                    <a:pt x="23" y="67"/>
                  </a:cubicBezTo>
                  <a:cubicBezTo>
                    <a:pt x="24" y="68"/>
                    <a:pt x="24" y="70"/>
                    <a:pt x="23" y="72"/>
                  </a:cubicBezTo>
                  <a:cubicBezTo>
                    <a:pt x="22" y="75"/>
                    <a:pt x="19" y="73"/>
                    <a:pt x="18" y="73"/>
                  </a:cubicBezTo>
                  <a:cubicBezTo>
                    <a:pt x="16" y="72"/>
                    <a:pt x="12" y="74"/>
                    <a:pt x="9" y="78"/>
                  </a:cubicBezTo>
                  <a:cubicBezTo>
                    <a:pt x="7" y="82"/>
                    <a:pt x="8" y="85"/>
                    <a:pt x="8" y="87"/>
                  </a:cubicBezTo>
                  <a:cubicBezTo>
                    <a:pt x="9" y="89"/>
                    <a:pt x="6" y="91"/>
                    <a:pt x="8" y="95"/>
                  </a:cubicBezTo>
                  <a:cubicBezTo>
                    <a:pt x="10" y="99"/>
                    <a:pt x="8" y="100"/>
                    <a:pt x="8" y="103"/>
                  </a:cubicBezTo>
                  <a:cubicBezTo>
                    <a:pt x="8" y="106"/>
                    <a:pt x="13" y="106"/>
                    <a:pt x="14" y="109"/>
                  </a:cubicBezTo>
                  <a:cubicBezTo>
                    <a:pt x="14" y="112"/>
                    <a:pt x="12" y="113"/>
                    <a:pt x="10" y="113"/>
                  </a:cubicBezTo>
                  <a:cubicBezTo>
                    <a:pt x="9" y="113"/>
                    <a:pt x="9" y="117"/>
                    <a:pt x="11" y="117"/>
                  </a:cubicBezTo>
                  <a:cubicBezTo>
                    <a:pt x="12" y="118"/>
                    <a:pt x="12" y="124"/>
                    <a:pt x="11" y="125"/>
                  </a:cubicBezTo>
                  <a:cubicBezTo>
                    <a:pt x="10" y="127"/>
                    <a:pt x="5" y="125"/>
                    <a:pt x="6" y="127"/>
                  </a:cubicBezTo>
                  <a:cubicBezTo>
                    <a:pt x="6" y="129"/>
                    <a:pt x="4" y="133"/>
                    <a:pt x="4" y="134"/>
                  </a:cubicBezTo>
                  <a:cubicBezTo>
                    <a:pt x="4" y="136"/>
                    <a:pt x="4" y="141"/>
                    <a:pt x="2" y="140"/>
                  </a:cubicBezTo>
                  <a:cubicBezTo>
                    <a:pt x="2" y="139"/>
                    <a:pt x="1" y="139"/>
                    <a:pt x="0" y="139"/>
                  </a:cubicBezTo>
                  <a:cubicBezTo>
                    <a:pt x="0" y="140"/>
                    <a:pt x="0" y="140"/>
                    <a:pt x="0" y="140"/>
                  </a:cubicBezTo>
                  <a:cubicBezTo>
                    <a:pt x="0" y="143"/>
                    <a:pt x="1" y="146"/>
                    <a:pt x="3" y="149"/>
                  </a:cubicBezTo>
                  <a:cubicBezTo>
                    <a:pt x="6" y="151"/>
                    <a:pt x="4" y="154"/>
                    <a:pt x="6" y="157"/>
                  </a:cubicBezTo>
                  <a:cubicBezTo>
                    <a:pt x="9" y="160"/>
                    <a:pt x="8" y="163"/>
                    <a:pt x="11" y="165"/>
                  </a:cubicBezTo>
                  <a:cubicBezTo>
                    <a:pt x="13" y="167"/>
                    <a:pt x="14" y="168"/>
                    <a:pt x="12" y="171"/>
                  </a:cubicBezTo>
                  <a:cubicBezTo>
                    <a:pt x="11" y="174"/>
                    <a:pt x="15" y="173"/>
                    <a:pt x="15" y="175"/>
                  </a:cubicBezTo>
                  <a:cubicBezTo>
                    <a:pt x="15" y="177"/>
                    <a:pt x="14" y="180"/>
                    <a:pt x="15" y="182"/>
                  </a:cubicBezTo>
                  <a:cubicBezTo>
                    <a:pt x="16" y="184"/>
                    <a:pt x="18" y="182"/>
                    <a:pt x="22" y="182"/>
                  </a:cubicBezTo>
                  <a:cubicBezTo>
                    <a:pt x="25" y="182"/>
                    <a:pt x="24" y="179"/>
                    <a:pt x="25" y="177"/>
                  </a:cubicBezTo>
                  <a:cubicBezTo>
                    <a:pt x="25" y="175"/>
                    <a:pt x="27" y="176"/>
                    <a:pt x="27" y="174"/>
                  </a:cubicBezTo>
                  <a:cubicBezTo>
                    <a:pt x="28" y="173"/>
                    <a:pt x="31" y="173"/>
                    <a:pt x="34" y="174"/>
                  </a:cubicBezTo>
                  <a:cubicBezTo>
                    <a:pt x="37" y="175"/>
                    <a:pt x="39" y="173"/>
                    <a:pt x="39" y="170"/>
                  </a:cubicBezTo>
                  <a:cubicBezTo>
                    <a:pt x="40" y="167"/>
                    <a:pt x="41" y="171"/>
                    <a:pt x="42" y="171"/>
                  </a:cubicBezTo>
                  <a:cubicBezTo>
                    <a:pt x="43" y="172"/>
                    <a:pt x="46" y="167"/>
                    <a:pt x="47" y="163"/>
                  </a:cubicBezTo>
                  <a:cubicBezTo>
                    <a:pt x="48" y="160"/>
                    <a:pt x="47" y="160"/>
                    <a:pt x="44" y="164"/>
                  </a:cubicBezTo>
                  <a:cubicBezTo>
                    <a:pt x="41" y="167"/>
                    <a:pt x="43" y="160"/>
                    <a:pt x="44" y="158"/>
                  </a:cubicBezTo>
                  <a:cubicBezTo>
                    <a:pt x="45" y="155"/>
                    <a:pt x="45" y="148"/>
                    <a:pt x="45" y="146"/>
                  </a:cubicBezTo>
                  <a:cubicBezTo>
                    <a:pt x="45" y="144"/>
                    <a:pt x="46" y="142"/>
                    <a:pt x="50" y="141"/>
                  </a:cubicBezTo>
                  <a:cubicBezTo>
                    <a:pt x="53" y="140"/>
                    <a:pt x="58" y="136"/>
                    <a:pt x="57" y="134"/>
                  </a:cubicBezTo>
                  <a:cubicBezTo>
                    <a:pt x="57" y="132"/>
                    <a:pt x="62" y="129"/>
                    <a:pt x="62" y="127"/>
                  </a:cubicBezTo>
                  <a:cubicBezTo>
                    <a:pt x="62" y="125"/>
                    <a:pt x="56" y="119"/>
                    <a:pt x="54" y="118"/>
                  </a:cubicBezTo>
                  <a:cubicBezTo>
                    <a:pt x="52" y="117"/>
                    <a:pt x="48" y="118"/>
                    <a:pt x="48" y="116"/>
                  </a:cubicBezTo>
                  <a:cubicBezTo>
                    <a:pt x="49" y="115"/>
                    <a:pt x="48" y="110"/>
                    <a:pt x="47" y="107"/>
                  </a:cubicBezTo>
                  <a:cubicBezTo>
                    <a:pt x="47" y="104"/>
                    <a:pt x="51" y="101"/>
                    <a:pt x="51" y="99"/>
                  </a:cubicBezTo>
                  <a:cubicBezTo>
                    <a:pt x="51" y="96"/>
                    <a:pt x="50" y="93"/>
                    <a:pt x="53" y="92"/>
                  </a:cubicBezTo>
                  <a:cubicBezTo>
                    <a:pt x="55" y="91"/>
                    <a:pt x="54" y="89"/>
                    <a:pt x="57" y="88"/>
                  </a:cubicBezTo>
                  <a:cubicBezTo>
                    <a:pt x="60" y="88"/>
                    <a:pt x="59" y="83"/>
                    <a:pt x="63" y="82"/>
                  </a:cubicBezTo>
                  <a:cubicBezTo>
                    <a:pt x="66" y="80"/>
                    <a:pt x="66" y="79"/>
                    <a:pt x="71" y="77"/>
                  </a:cubicBezTo>
                  <a:cubicBezTo>
                    <a:pt x="75" y="75"/>
                    <a:pt x="82" y="70"/>
                    <a:pt x="84" y="67"/>
                  </a:cubicBezTo>
                  <a:cubicBezTo>
                    <a:pt x="85" y="65"/>
                    <a:pt x="79" y="62"/>
                    <a:pt x="83" y="59"/>
                  </a:cubicBezTo>
                  <a:cubicBezTo>
                    <a:pt x="86" y="57"/>
                    <a:pt x="83" y="54"/>
                    <a:pt x="86" y="53"/>
                  </a:cubicBezTo>
                  <a:cubicBezTo>
                    <a:pt x="88" y="52"/>
                    <a:pt x="89" y="50"/>
                    <a:pt x="91" y="48"/>
                  </a:cubicBezTo>
                  <a:cubicBezTo>
                    <a:pt x="93" y="46"/>
                    <a:pt x="96" y="48"/>
                    <a:pt x="100" y="47"/>
                  </a:cubicBezTo>
                  <a:cubicBezTo>
                    <a:pt x="102" y="47"/>
                    <a:pt x="103" y="47"/>
                    <a:pt x="105" y="47"/>
                  </a:cubicBezTo>
                  <a:cubicBezTo>
                    <a:pt x="105" y="46"/>
                    <a:pt x="104" y="44"/>
                    <a:pt x="104" y="43"/>
                  </a:cubicBezTo>
                  <a:close/>
                  <a:moveTo>
                    <a:pt x="61" y="153"/>
                  </a:moveTo>
                  <a:cubicBezTo>
                    <a:pt x="57" y="153"/>
                    <a:pt x="55" y="162"/>
                    <a:pt x="56" y="164"/>
                  </a:cubicBezTo>
                  <a:cubicBezTo>
                    <a:pt x="57" y="165"/>
                    <a:pt x="66" y="153"/>
                    <a:pt x="61" y="15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59" name="Freeform 142"/>
            <p:cNvSpPr>
              <a:spLocks noEditPoints="1"/>
            </p:cNvSpPr>
            <p:nvPr/>
          </p:nvSpPr>
          <p:spPr bwMode="auto">
            <a:xfrm>
              <a:off x="6420300" y="2121064"/>
              <a:ext cx="193200" cy="95066"/>
            </a:xfrm>
            <a:custGeom>
              <a:avLst/>
              <a:gdLst>
                <a:gd name="T0" fmla="*/ 49 w 53"/>
                <a:gd name="T1" fmla="*/ 7 h 26"/>
                <a:gd name="T2" fmla="*/ 51 w 53"/>
                <a:gd name="T3" fmla="*/ 1 h 26"/>
                <a:gd name="T4" fmla="*/ 49 w 53"/>
                <a:gd name="T5" fmla="*/ 2 h 26"/>
                <a:gd name="T6" fmla="*/ 33 w 53"/>
                <a:gd name="T7" fmla="*/ 1 h 26"/>
                <a:gd name="T8" fmla="*/ 18 w 53"/>
                <a:gd name="T9" fmla="*/ 4 h 26"/>
                <a:gd name="T10" fmla="*/ 12 w 53"/>
                <a:gd name="T11" fmla="*/ 9 h 26"/>
                <a:gd name="T12" fmla="*/ 14 w 53"/>
                <a:gd name="T13" fmla="*/ 14 h 26"/>
                <a:gd name="T14" fmla="*/ 19 w 53"/>
                <a:gd name="T15" fmla="*/ 17 h 26"/>
                <a:gd name="T16" fmla="*/ 21 w 53"/>
                <a:gd name="T17" fmla="*/ 20 h 26"/>
                <a:gd name="T18" fmla="*/ 21 w 53"/>
                <a:gd name="T19" fmla="*/ 20 h 26"/>
                <a:gd name="T20" fmla="*/ 30 w 53"/>
                <a:gd name="T21" fmla="*/ 20 h 26"/>
                <a:gd name="T22" fmla="*/ 38 w 53"/>
                <a:gd name="T23" fmla="*/ 25 h 26"/>
                <a:gd name="T24" fmla="*/ 46 w 53"/>
                <a:gd name="T25" fmla="*/ 26 h 26"/>
                <a:gd name="T26" fmla="*/ 47 w 53"/>
                <a:gd name="T27" fmla="*/ 23 h 26"/>
                <a:gd name="T28" fmla="*/ 49 w 53"/>
                <a:gd name="T29" fmla="*/ 21 h 26"/>
                <a:gd name="T30" fmla="*/ 47 w 53"/>
                <a:gd name="T31" fmla="*/ 16 h 26"/>
                <a:gd name="T32" fmla="*/ 46 w 53"/>
                <a:gd name="T33" fmla="*/ 11 h 26"/>
                <a:gd name="T34" fmla="*/ 49 w 53"/>
                <a:gd name="T35" fmla="*/ 7 h 26"/>
                <a:gd name="T36" fmla="*/ 5 w 53"/>
                <a:gd name="T37" fmla="*/ 13 h 26"/>
                <a:gd name="T38" fmla="*/ 2 w 53"/>
                <a:gd name="T39" fmla="*/ 20 h 26"/>
                <a:gd name="T40" fmla="*/ 11 w 53"/>
                <a:gd name="T41" fmla="*/ 15 h 26"/>
                <a:gd name="T42" fmla="*/ 5 w 53"/>
                <a:gd name="T43" fmla="*/ 13 h 26"/>
                <a:gd name="T44" fmla="*/ 9 w 53"/>
                <a:gd name="T45" fmla="*/ 9 h 26"/>
                <a:gd name="T46" fmla="*/ 4 w 53"/>
                <a:gd name="T47" fmla="*/ 10 h 26"/>
                <a:gd name="T48" fmla="*/ 9 w 53"/>
                <a:gd name="T4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26">
                  <a:moveTo>
                    <a:pt x="49" y="7"/>
                  </a:moveTo>
                  <a:cubicBezTo>
                    <a:pt x="50" y="5"/>
                    <a:pt x="53" y="4"/>
                    <a:pt x="51" y="1"/>
                  </a:cubicBezTo>
                  <a:cubicBezTo>
                    <a:pt x="51" y="2"/>
                    <a:pt x="50" y="2"/>
                    <a:pt x="49" y="2"/>
                  </a:cubicBezTo>
                  <a:cubicBezTo>
                    <a:pt x="46" y="3"/>
                    <a:pt x="38" y="0"/>
                    <a:pt x="33" y="1"/>
                  </a:cubicBezTo>
                  <a:cubicBezTo>
                    <a:pt x="29" y="2"/>
                    <a:pt x="20" y="2"/>
                    <a:pt x="18" y="4"/>
                  </a:cubicBezTo>
                  <a:cubicBezTo>
                    <a:pt x="15" y="6"/>
                    <a:pt x="10" y="7"/>
                    <a:pt x="12" y="9"/>
                  </a:cubicBezTo>
                  <a:cubicBezTo>
                    <a:pt x="15" y="11"/>
                    <a:pt x="12" y="12"/>
                    <a:pt x="14" y="14"/>
                  </a:cubicBezTo>
                  <a:cubicBezTo>
                    <a:pt x="16" y="16"/>
                    <a:pt x="17" y="17"/>
                    <a:pt x="19" y="17"/>
                  </a:cubicBezTo>
                  <a:cubicBezTo>
                    <a:pt x="22" y="16"/>
                    <a:pt x="23" y="18"/>
                    <a:pt x="21" y="20"/>
                  </a:cubicBezTo>
                  <a:cubicBezTo>
                    <a:pt x="21" y="20"/>
                    <a:pt x="21" y="20"/>
                    <a:pt x="21" y="20"/>
                  </a:cubicBezTo>
                  <a:cubicBezTo>
                    <a:pt x="25" y="20"/>
                    <a:pt x="29" y="20"/>
                    <a:pt x="30" y="20"/>
                  </a:cubicBezTo>
                  <a:cubicBezTo>
                    <a:pt x="31" y="21"/>
                    <a:pt x="37" y="26"/>
                    <a:pt x="38" y="25"/>
                  </a:cubicBezTo>
                  <a:cubicBezTo>
                    <a:pt x="39" y="25"/>
                    <a:pt x="43" y="25"/>
                    <a:pt x="46" y="26"/>
                  </a:cubicBezTo>
                  <a:cubicBezTo>
                    <a:pt x="46" y="25"/>
                    <a:pt x="46" y="24"/>
                    <a:pt x="47" y="23"/>
                  </a:cubicBezTo>
                  <a:cubicBezTo>
                    <a:pt x="48" y="22"/>
                    <a:pt x="50" y="22"/>
                    <a:pt x="49" y="21"/>
                  </a:cubicBezTo>
                  <a:cubicBezTo>
                    <a:pt x="48" y="19"/>
                    <a:pt x="47" y="18"/>
                    <a:pt x="47" y="16"/>
                  </a:cubicBezTo>
                  <a:cubicBezTo>
                    <a:pt x="47" y="14"/>
                    <a:pt x="46" y="13"/>
                    <a:pt x="46" y="11"/>
                  </a:cubicBezTo>
                  <a:cubicBezTo>
                    <a:pt x="47" y="10"/>
                    <a:pt x="48" y="9"/>
                    <a:pt x="49" y="7"/>
                  </a:cubicBezTo>
                  <a:close/>
                  <a:moveTo>
                    <a:pt x="5" y="13"/>
                  </a:moveTo>
                  <a:cubicBezTo>
                    <a:pt x="1" y="14"/>
                    <a:pt x="0" y="20"/>
                    <a:pt x="2" y="20"/>
                  </a:cubicBezTo>
                  <a:cubicBezTo>
                    <a:pt x="4" y="20"/>
                    <a:pt x="9" y="16"/>
                    <a:pt x="11" y="15"/>
                  </a:cubicBezTo>
                  <a:cubicBezTo>
                    <a:pt x="12" y="13"/>
                    <a:pt x="10" y="12"/>
                    <a:pt x="5" y="13"/>
                  </a:cubicBezTo>
                  <a:close/>
                  <a:moveTo>
                    <a:pt x="9" y="9"/>
                  </a:moveTo>
                  <a:cubicBezTo>
                    <a:pt x="10" y="8"/>
                    <a:pt x="2" y="8"/>
                    <a:pt x="4" y="10"/>
                  </a:cubicBezTo>
                  <a:cubicBezTo>
                    <a:pt x="5" y="11"/>
                    <a:pt x="8" y="11"/>
                    <a:pt x="9" y="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0" name="Freeform 143"/>
            <p:cNvSpPr>
              <a:spLocks/>
            </p:cNvSpPr>
            <p:nvPr/>
          </p:nvSpPr>
          <p:spPr bwMode="auto">
            <a:xfrm>
              <a:off x="6776034" y="4066868"/>
              <a:ext cx="242268" cy="300534"/>
            </a:xfrm>
            <a:custGeom>
              <a:avLst/>
              <a:gdLst>
                <a:gd name="T0" fmla="*/ 59 w 67"/>
                <a:gd name="T1" fmla="*/ 19 h 83"/>
                <a:gd name="T2" fmla="*/ 63 w 67"/>
                <a:gd name="T3" fmla="*/ 13 h 83"/>
                <a:gd name="T4" fmla="*/ 67 w 67"/>
                <a:gd name="T5" fmla="*/ 7 h 83"/>
                <a:gd name="T6" fmla="*/ 63 w 67"/>
                <a:gd name="T7" fmla="*/ 9 h 83"/>
                <a:gd name="T8" fmla="*/ 59 w 67"/>
                <a:gd name="T9" fmla="*/ 7 h 83"/>
                <a:gd name="T10" fmla="*/ 52 w 67"/>
                <a:gd name="T11" fmla="*/ 8 h 83"/>
                <a:gd name="T12" fmla="*/ 46 w 67"/>
                <a:gd name="T13" fmla="*/ 13 h 83"/>
                <a:gd name="T14" fmla="*/ 36 w 67"/>
                <a:gd name="T15" fmla="*/ 11 h 83"/>
                <a:gd name="T16" fmla="*/ 27 w 67"/>
                <a:gd name="T17" fmla="*/ 6 h 83"/>
                <a:gd name="T18" fmla="*/ 18 w 67"/>
                <a:gd name="T19" fmla="*/ 4 h 83"/>
                <a:gd name="T20" fmla="*/ 13 w 67"/>
                <a:gd name="T21" fmla="*/ 1 h 83"/>
                <a:gd name="T22" fmla="*/ 8 w 67"/>
                <a:gd name="T23" fmla="*/ 1 h 83"/>
                <a:gd name="T24" fmla="*/ 2 w 67"/>
                <a:gd name="T25" fmla="*/ 5 h 83"/>
                <a:gd name="T26" fmla="*/ 0 w 67"/>
                <a:gd name="T27" fmla="*/ 7 h 83"/>
                <a:gd name="T28" fmla="*/ 4 w 67"/>
                <a:gd name="T29" fmla="*/ 10 h 83"/>
                <a:gd name="T30" fmla="*/ 5 w 67"/>
                <a:gd name="T31" fmla="*/ 16 h 83"/>
                <a:gd name="T32" fmla="*/ 9 w 67"/>
                <a:gd name="T33" fmla="*/ 19 h 83"/>
                <a:gd name="T34" fmla="*/ 8 w 67"/>
                <a:gd name="T35" fmla="*/ 26 h 83"/>
                <a:gd name="T36" fmla="*/ 3 w 67"/>
                <a:gd name="T37" fmla="*/ 36 h 83"/>
                <a:gd name="T38" fmla="*/ 0 w 67"/>
                <a:gd name="T39" fmla="*/ 41 h 83"/>
                <a:gd name="T40" fmla="*/ 6 w 67"/>
                <a:gd name="T41" fmla="*/ 44 h 83"/>
                <a:gd name="T42" fmla="*/ 0 w 67"/>
                <a:gd name="T43" fmla="*/ 50 h 83"/>
                <a:gd name="T44" fmla="*/ 0 w 67"/>
                <a:gd name="T45" fmla="*/ 51 h 83"/>
                <a:gd name="T46" fmla="*/ 31 w 67"/>
                <a:gd name="T47" fmla="*/ 68 h 83"/>
                <a:gd name="T48" fmla="*/ 31 w 67"/>
                <a:gd name="T49" fmla="*/ 73 h 83"/>
                <a:gd name="T50" fmla="*/ 45 w 67"/>
                <a:gd name="T51" fmla="*/ 83 h 83"/>
                <a:gd name="T52" fmla="*/ 53 w 67"/>
                <a:gd name="T53" fmla="*/ 64 h 83"/>
                <a:gd name="T54" fmla="*/ 59 w 67"/>
                <a:gd name="T55" fmla="*/ 60 h 83"/>
                <a:gd name="T56" fmla="*/ 63 w 67"/>
                <a:gd name="T57" fmla="*/ 57 h 83"/>
                <a:gd name="T58" fmla="*/ 64 w 67"/>
                <a:gd name="T59" fmla="*/ 56 h 83"/>
                <a:gd name="T60" fmla="*/ 60 w 67"/>
                <a:gd name="T61" fmla="*/ 49 h 83"/>
                <a:gd name="T62" fmla="*/ 59 w 67"/>
                <a:gd name="T63" fmla="*/ 1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83">
                  <a:moveTo>
                    <a:pt x="59" y="19"/>
                  </a:moveTo>
                  <a:cubicBezTo>
                    <a:pt x="63" y="13"/>
                    <a:pt x="63" y="13"/>
                    <a:pt x="63" y="13"/>
                  </a:cubicBezTo>
                  <a:cubicBezTo>
                    <a:pt x="67" y="7"/>
                    <a:pt x="67" y="7"/>
                    <a:pt x="67" y="7"/>
                  </a:cubicBezTo>
                  <a:cubicBezTo>
                    <a:pt x="65" y="8"/>
                    <a:pt x="64" y="8"/>
                    <a:pt x="63" y="9"/>
                  </a:cubicBezTo>
                  <a:cubicBezTo>
                    <a:pt x="62" y="9"/>
                    <a:pt x="60" y="8"/>
                    <a:pt x="59" y="7"/>
                  </a:cubicBezTo>
                  <a:cubicBezTo>
                    <a:pt x="58" y="6"/>
                    <a:pt x="55" y="7"/>
                    <a:pt x="52" y="8"/>
                  </a:cubicBezTo>
                  <a:cubicBezTo>
                    <a:pt x="49" y="10"/>
                    <a:pt x="47" y="14"/>
                    <a:pt x="46" y="13"/>
                  </a:cubicBezTo>
                  <a:cubicBezTo>
                    <a:pt x="45" y="12"/>
                    <a:pt x="38" y="11"/>
                    <a:pt x="36" y="11"/>
                  </a:cubicBezTo>
                  <a:cubicBezTo>
                    <a:pt x="35" y="11"/>
                    <a:pt x="29" y="7"/>
                    <a:pt x="27" y="6"/>
                  </a:cubicBezTo>
                  <a:cubicBezTo>
                    <a:pt x="25" y="4"/>
                    <a:pt x="19" y="5"/>
                    <a:pt x="18" y="4"/>
                  </a:cubicBezTo>
                  <a:cubicBezTo>
                    <a:pt x="17" y="3"/>
                    <a:pt x="14" y="3"/>
                    <a:pt x="13" y="1"/>
                  </a:cubicBezTo>
                  <a:cubicBezTo>
                    <a:pt x="12" y="0"/>
                    <a:pt x="10" y="1"/>
                    <a:pt x="8" y="1"/>
                  </a:cubicBezTo>
                  <a:cubicBezTo>
                    <a:pt x="6" y="1"/>
                    <a:pt x="2" y="4"/>
                    <a:pt x="2" y="5"/>
                  </a:cubicBezTo>
                  <a:cubicBezTo>
                    <a:pt x="1" y="6"/>
                    <a:pt x="1" y="6"/>
                    <a:pt x="0" y="7"/>
                  </a:cubicBezTo>
                  <a:cubicBezTo>
                    <a:pt x="4" y="10"/>
                    <a:pt x="4" y="10"/>
                    <a:pt x="4" y="10"/>
                  </a:cubicBezTo>
                  <a:cubicBezTo>
                    <a:pt x="5" y="16"/>
                    <a:pt x="5" y="16"/>
                    <a:pt x="5" y="16"/>
                  </a:cubicBezTo>
                  <a:cubicBezTo>
                    <a:pt x="9" y="19"/>
                    <a:pt x="9" y="19"/>
                    <a:pt x="9" y="19"/>
                  </a:cubicBezTo>
                  <a:cubicBezTo>
                    <a:pt x="9" y="19"/>
                    <a:pt x="9" y="23"/>
                    <a:pt x="8" y="26"/>
                  </a:cubicBezTo>
                  <a:cubicBezTo>
                    <a:pt x="8" y="30"/>
                    <a:pt x="5" y="34"/>
                    <a:pt x="3" y="36"/>
                  </a:cubicBezTo>
                  <a:cubicBezTo>
                    <a:pt x="2" y="37"/>
                    <a:pt x="1" y="39"/>
                    <a:pt x="0" y="41"/>
                  </a:cubicBezTo>
                  <a:cubicBezTo>
                    <a:pt x="3" y="42"/>
                    <a:pt x="6" y="43"/>
                    <a:pt x="6" y="44"/>
                  </a:cubicBezTo>
                  <a:cubicBezTo>
                    <a:pt x="5" y="46"/>
                    <a:pt x="0" y="46"/>
                    <a:pt x="0" y="50"/>
                  </a:cubicBezTo>
                  <a:cubicBezTo>
                    <a:pt x="0" y="50"/>
                    <a:pt x="0" y="50"/>
                    <a:pt x="0" y="51"/>
                  </a:cubicBezTo>
                  <a:cubicBezTo>
                    <a:pt x="31" y="68"/>
                    <a:pt x="31" y="68"/>
                    <a:pt x="31" y="68"/>
                  </a:cubicBezTo>
                  <a:cubicBezTo>
                    <a:pt x="31" y="73"/>
                    <a:pt x="31" y="73"/>
                    <a:pt x="31" y="73"/>
                  </a:cubicBezTo>
                  <a:cubicBezTo>
                    <a:pt x="31" y="73"/>
                    <a:pt x="38" y="78"/>
                    <a:pt x="45" y="83"/>
                  </a:cubicBezTo>
                  <a:cubicBezTo>
                    <a:pt x="48" y="75"/>
                    <a:pt x="52" y="66"/>
                    <a:pt x="53" y="64"/>
                  </a:cubicBezTo>
                  <a:cubicBezTo>
                    <a:pt x="55" y="62"/>
                    <a:pt x="57" y="62"/>
                    <a:pt x="59" y="60"/>
                  </a:cubicBezTo>
                  <a:cubicBezTo>
                    <a:pt x="60" y="58"/>
                    <a:pt x="61" y="61"/>
                    <a:pt x="63" y="57"/>
                  </a:cubicBezTo>
                  <a:cubicBezTo>
                    <a:pt x="64" y="57"/>
                    <a:pt x="64" y="56"/>
                    <a:pt x="64" y="56"/>
                  </a:cubicBezTo>
                  <a:cubicBezTo>
                    <a:pt x="60" y="49"/>
                    <a:pt x="60" y="49"/>
                    <a:pt x="60" y="49"/>
                  </a:cubicBezTo>
                  <a:lnTo>
                    <a:pt x="59" y="19"/>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1" name="Freeform 144"/>
            <p:cNvSpPr>
              <a:spLocks/>
            </p:cNvSpPr>
            <p:nvPr/>
          </p:nvSpPr>
          <p:spPr bwMode="auto">
            <a:xfrm>
              <a:off x="6642634" y="4091401"/>
              <a:ext cx="165600" cy="171734"/>
            </a:xfrm>
            <a:custGeom>
              <a:avLst/>
              <a:gdLst>
                <a:gd name="T0" fmla="*/ 42 w 46"/>
                <a:gd name="T1" fmla="*/ 9 h 47"/>
                <a:gd name="T2" fmla="*/ 41 w 46"/>
                <a:gd name="T3" fmla="*/ 3 h 47"/>
                <a:gd name="T4" fmla="*/ 37 w 46"/>
                <a:gd name="T5" fmla="*/ 0 h 47"/>
                <a:gd name="T6" fmla="*/ 35 w 46"/>
                <a:gd name="T7" fmla="*/ 2 h 47"/>
                <a:gd name="T8" fmla="*/ 29 w 46"/>
                <a:gd name="T9" fmla="*/ 3 h 47"/>
                <a:gd name="T10" fmla="*/ 23 w 46"/>
                <a:gd name="T11" fmla="*/ 5 h 47"/>
                <a:gd name="T12" fmla="*/ 18 w 46"/>
                <a:gd name="T13" fmla="*/ 3 h 47"/>
                <a:gd name="T14" fmla="*/ 12 w 46"/>
                <a:gd name="T15" fmla="*/ 5 h 47"/>
                <a:gd name="T16" fmla="*/ 11 w 46"/>
                <a:gd name="T17" fmla="*/ 12 h 47"/>
                <a:gd name="T18" fmla="*/ 14 w 46"/>
                <a:gd name="T19" fmla="*/ 16 h 47"/>
                <a:gd name="T20" fmla="*/ 11 w 46"/>
                <a:gd name="T21" fmla="*/ 21 h 47"/>
                <a:gd name="T22" fmla="*/ 8 w 46"/>
                <a:gd name="T23" fmla="*/ 23 h 47"/>
                <a:gd name="T24" fmla="*/ 5 w 46"/>
                <a:gd name="T25" fmla="*/ 28 h 47"/>
                <a:gd name="T26" fmla="*/ 2 w 46"/>
                <a:gd name="T27" fmla="*/ 34 h 47"/>
                <a:gd name="T28" fmla="*/ 1 w 46"/>
                <a:gd name="T29" fmla="*/ 41 h 47"/>
                <a:gd name="T30" fmla="*/ 0 w 46"/>
                <a:gd name="T31" fmla="*/ 47 h 47"/>
                <a:gd name="T32" fmla="*/ 4 w 46"/>
                <a:gd name="T33" fmla="*/ 46 h 47"/>
                <a:gd name="T34" fmla="*/ 12 w 46"/>
                <a:gd name="T35" fmla="*/ 44 h 47"/>
                <a:gd name="T36" fmla="*/ 19 w 46"/>
                <a:gd name="T37" fmla="*/ 43 h 47"/>
                <a:gd name="T38" fmla="*/ 26 w 46"/>
                <a:gd name="T39" fmla="*/ 34 h 47"/>
                <a:gd name="T40" fmla="*/ 37 w 46"/>
                <a:gd name="T41" fmla="*/ 34 h 47"/>
                <a:gd name="T42" fmla="*/ 40 w 46"/>
                <a:gd name="T43" fmla="*/ 29 h 47"/>
                <a:gd name="T44" fmla="*/ 45 w 46"/>
                <a:gd name="T45" fmla="*/ 19 h 47"/>
                <a:gd name="T46" fmla="*/ 46 w 46"/>
                <a:gd name="T47" fmla="*/ 12 h 47"/>
                <a:gd name="T48" fmla="*/ 42 w 46"/>
                <a:gd name="T49" fmla="*/ 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47">
                  <a:moveTo>
                    <a:pt x="42" y="9"/>
                  </a:moveTo>
                  <a:cubicBezTo>
                    <a:pt x="41" y="3"/>
                    <a:pt x="41" y="3"/>
                    <a:pt x="41" y="3"/>
                  </a:cubicBezTo>
                  <a:cubicBezTo>
                    <a:pt x="37" y="0"/>
                    <a:pt x="37" y="0"/>
                    <a:pt x="37" y="0"/>
                  </a:cubicBezTo>
                  <a:cubicBezTo>
                    <a:pt x="36" y="1"/>
                    <a:pt x="35" y="2"/>
                    <a:pt x="35" y="2"/>
                  </a:cubicBezTo>
                  <a:cubicBezTo>
                    <a:pt x="34" y="4"/>
                    <a:pt x="31" y="4"/>
                    <a:pt x="29" y="3"/>
                  </a:cubicBezTo>
                  <a:cubicBezTo>
                    <a:pt x="28" y="2"/>
                    <a:pt x="24" y="4"/>
                    <a:pt x="23" y="5"/>
                  </a:cubicBezTo>
                  <a:cubicBezTo>
                    <a:pt x="22" y="6"/>
                    <a:pt x="20" y="3"/>
                    <a:pt x="18" y="3"/>
                  </a:cubicBezTo>
                  <a:cubicBezTo>
                    <a:pt x="16" y="3"/>
                    <a:pt x="12" y="5"/>
                    <a:pt x="12" y="5"/>
                  </a:cubicBezTo>
                  <a:cubicBezTo>
                    <a:pt x="12" y="5"/>
                    <a:pt x="11" y="10"/>
                    <a:pt x="11" y="12"/>
                  </a:cubicBezTo>
                  <a:cubicBezTo>
                    <a:pt x="11" y="14"/>
                    <a:pt x="14" y="15"/>
                    <a:pt x="14" y="16"/>
                  </a:cubicBezTo>
                  <a:cubicBezTo>
                    <a:pt x="14" y="18"/>
                    <a:pt x="11" y="19"/>
                    <a:pt x="11" y="21"/>
                  </a:cubicBezTo>
                  <a:cubicBezTo>
                    <a:pt x="11" y="22"/>
                    <a:pt x="10" y="22"/>
                    <a:pt x="8" y="23"/>
                  </a:cubicBezTo>
                  <a:cubicBezTo>
                    <a:pt x="6" y="24"/>
                    <a:pt x="6" y="27"/>
                    <a:pt x="5" y="28"/>
                  </a:cubicBezTo>
                  <a:cubicBezTo>
                    <a:pt x="3" y="29"/>
                    <a:pt x="3" y="32"/>
                    <a:pt x="2" y="34"/>
                  </a:cubicBezTo>
                  <a:cubicBezTo>
                    <a:pt x="2" y="36"/>
                    <a:pt x="1" y="39"/>
                    <a:pt x="1" y="41"/>
                  </a:cubicBezTo>
                  <a:cubicBezTo>
                    <a:pt x="1" y="43"/>
                    <a:pt x="1" y="46"/>
                    <a:pt x="0" y="47"/>
                  </a:cubicBezTo>
                  <a:cubicBezTo>
                    <a:pt x="2" y="47"/>
                    <a:pt x="3" y="47"/>
                    <a:pt x="4" y="46"/>
                  </a:cubicBezTo>
                  <a:cubicBezTo>
                    <a:pt x="5" y="45"/>
                    <a:pt x="12" y="44"/>
                    <a:pt x="12" y="44"/>
                  </a:cubicBezTo>
                  <a:cubicBezTo>
                    <a:pt x="19" y="43"/>
                    <a:pt x="19" y="43"/>
                    <a:pt x="19" y="43"/>
                  </a:cubicBezTo>
                  <a:cubicBezTo>
                    <a:pt x="21" y="39"/>
                    <a:pt x="23" y="35"/>
                    <a:pt x="26" y="34"/>
                  </a:cubicBezTo>
                  <a:cubicBezTo>
                    <a:pt x="29" y="33"/>
                    <a:pt x="34" y="33"/>
                    <a:pt x="37" y="34"/>
                  </a:cubicBezTo>
                  <a:cubicBezTo>
                    <a:pt x="38" y="32"/>
                    <a:pt x="39" y="30"/>
                    <a:pt x="40" y="29"/>
                  </a:cubicBezTo>
                  <a:cubicBezTo>
                    <a:pt x="42" y="27"/>
                    <a:pt x="45" y="23"/>
                    <a:pt x="45" y="19"/>
                  </a:cubicBezTo>
                  <a:cubicBezTo>
                    <a:pt x="46" y="16"/>
                    <a:pt x="46" y="12"/>
                    <a:pt x="46" y="12"/>
                  </a:cubicBezTo>
                  <a:lnTo>
                    <a:pt x="42" y="9"/>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2" name="Freeform 145"/>
            <p:cNvSpPr>
              <a:spLocks/>
            </p:cNvSpPr>
            <p:nvPr/>
          </p:nvSpPr>
          <p:spPr bwMode="auto">
            <a:xfrm>
              <a:off x="7461435" y="2712932"/>
              <a:ext cx="539734" cy="315868"/>
            </a:xfrm>
            <a:custGeom>
              <a:avLst/>
              <a:gdLst>
                <a:gd name="T0" fmla="*/ 145 w 149"/>
                <a:gd name="T1" fmla="*/ 49 h 87"/>
                <a:gd name="T2" fmla="*/ 134 w 149"/>
                <a:gd name="T3" fmla="*/ 44 h 87"/>
                <a:gd name="T4" fmla="*/ 127 w 149"/>
                <a:gd name="T5" fmla="*/ 44 h 87"/>
                <a:gd name="T6" fmla="*/ 119 w 149"/>
                <a:gd name="T7" fmla="*/ 42 h 87"/>
                <a:gd name="T8" fmla="*/ 110 w 149"/>
                <a:gd name="T9" fmla="*/ 48 h 87"/>
                <a:gd name="T10" fmla="*/ 106 w 149"/>
                <a:gd name="T11" fmla="*/ 50 h 87"/>
                <a:gd name="T12" fmla="*/ 99 w 149"/>
                <a:gd name="T13" fmla="*/ 45 h 87"/>
                <a:gd name="T14" fmla="*/ 92 w 149"/>
                <a:gd name="T15" fmla="*/ 43 h 87"/>
                <a:gd name="T16" fmla="*/ 88 w 149"/>
                <a:gd name="T17" fmla="*/ 35 h 87"/>
                <a:gd name="T18" fmla="*/ 86 w 149"/>
                <a:gd name="T19" fmla="*/ 27 h 87"/>
                <a:gd name="T20" fmla="*/ 79 w 149"/>
                <a:gd name="T21" fmla="*/ 22 h 87"/>
                <a:gd name="T22" fmla="*/ 62 w 149"/>
                <a:gd name="T23" fmla="*/ 21 h 87"/>
                <a:gd name="T24" fmla="*/ 51 w 149"/>
                <a:gd name="T25" fmla="*/ 22 h 87"/>
                <a:gd name="T26" fmla="*/ 41 w 149"/>
                <a:gd name="T27" fmla="*/ 11 h 87"/>
                <a:gd name="T28" fmla="*/ 39 w 149"/>
                <a:gd name="T29" fmla="*/ 15 h 87"/>
                <a:gd name="T30" fmla="*/ 28 w 149"/>
                <a:gd name="T31" fmla="*/ 13 h 87"/>
                <a:gd name="T32" fmla="*/ 27 w 149"/>
                <a:gd name="T33" fmla="*/ 1 h 87"/>
                <a:gd name="T34" fmla="*/ 24 w 149"/>
                <a:gd name="T35" fmla="*/ 13 h 87"/>
                <a:gd name="T36" fmla="*/ 23 w 149"/>
                <a:gd name="T37" fmla="*/ 0 h 87"/>
                <a:gd name="T38" fmla="*/ 1 w 149"/>
                <a:gd name="T39" fmla="*/ 6 h 87"/>
                <a:gd name="T40" fmla="*/ 0 w 149"/>
                <a:gd name="T41" fmla="*/ 43 h 87"/>
                <a:gd name="T42" fmla="*/ 0 w 149"/>
                <a:gd name="T43" fmla="*/ 43 h 87"/>
                <a:gd name="T44" fmla="*/ 6 w 149"/>
                <a:gd name="T45" fmla="*/ 44 h 87"/>
                <a:gd name="T46" fmla="*/ 9 w 149"/>
                <a:gd name="T47" fmla="*/ 40 h 87"/>
                <a:gd name="T48" fmla="*/ 15 w 149"/>
                <a:gd name="T49" fmla="*/ 36 h 87"/>
                <a:gd name="T50" fmla="*/ 18 w 149"/>
                <a:gd name="T51" fmla="*/ 33 h 87"/>
                <a:gd name="T52" fmla="*/ 22 w 149"/>
                <a:gd name="T53" fmla="*/ 31 h 87"/>
                <a:gd name="T54" fmla="*/ 28 w 149"/>
                <a:gd name="T55" fmla="*/ 33 h 87"/>
                <a:gd name="T56" fmla="*/ 34 w 149"/>
                <a:gd name="T57" fmla="*/ 35 h 87"/>
                <a:gd name="T58" fmla="*/ 37 w 149"/>
                <a:gd name="T59" fmla="*/ 44 h 87"/>
                <a:gd name="T60" fmla="*/ 50 w 149"/>
                <a:gd name="T61" fmla="*/ 45 h 87"/>
                <a:gd name="T62" fmla="*/ 53 w 149"/>
                <a:gd name="T63" fmla="*/ 51 h 87"/>
                <a:gd name="T64" fmla="*/ 57 w 149"/>
                <a:gd name="T65" fmla="*/ 58 h 87"/>
                <a:gd name="T66" fmla="*/ 65 w 149"/>
                <a:gd name="T67" fmla="*/ 64 h 87"/>
                <a:gd name="T68" fmla="*/ 75 w 149"/>
                <a:gd name="T69" fmla="*/ 70 h 87"/>
                <a:gd name="T70" fmla="*/ 84 w 149"/>
                <a:gd name="T71" fmla="*/ 75 h 87"/>
                <a:gd name="T72" fmla="*/ 91 w 149"/>
                <a:gd name="T73" fmla="*/ 78 h 87"/>
                <a:gd name="T74" fmla="*/ 92 w 149"/>
                <a:gd name="T75" fmla="*/ 83 h 87"/>
                <a:gd name="T76" fmla="*/ 93 w 149"/>
                <a:gd name="T77" fmla="*/ 83 h 87"/>
                <a:gd name="T78" fmla="*/ 99 w 149"/>
                <a:gd name="T79" fmla="*/ 86 h 87"/>
                <a:gd name="T80" fmla="*/ 103 w 149"/>
                <a:gd name="T81" fmla="*/ 87 h 87"/>
                <a:gd name="T82" fmla="*/ 106 w 149"/>
                <a:gd name="T83" fmla="*/ 78 h 87"/>
                <a:gd name="T84" fmla="*/ 105 w 149"/>
                <a:gd name="T85" fmla="*/ 71 h 87"/>
                <a:gd name="T86" fmla="*/ 100 w 149"/>
                <a:gd name="T87" fmla="*/ 64 h 87"/>
                <a:gd name="T88" fmla="*/ 108 w 149"/>
                <a:gd name="T89" fmla="*/ 61 h 87"/>
                <a:gd name="T90" fmla="*/ 111 w 149"/>
                <a:gd name="T91" fmla="*/ 57 h 87"/>
                <a:gd name="T92" fmla="*/ 115 w 149"/>
                <a:gd name="T93" fmla="*/ 52 h 87"/>
                <a:gd name="T94" fmla="*/ 121 w 149"/>
                <a:gd name="T95" fmla="*/ 51 h 87"/>
                <a:gd name="T96" fmla="*/ 127 w 149"/>
                <a:gd name="T97" fmla="*/ 49 h 87"/>
                <a:gd name="T98" fmla="*/ 124 w 149"/>
                <a:gd name="T99" fmla="*/ 56 h 87"/>
                <a:gd name="T100" fmla="*/ 134 w 149"/>
                <a:gd name="T101" fmla="*/ 55 h 87"/>
                <a:gd name="T102" fmla="*/ 142 w 149"/>
                <a:gd name="T103" fmla="*/ 53 h 87"/>
                <a:gd name="T104" fmla="*/ 145 w 149"/>
                <a:gd name="T105" fmla="*/ 4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9" h="87">
                  <a:moveTo>
                    <a:pt x="145" y="49"/>
                  </a:moveTo>
                  <a:cubicBezTo>
                    <a:pt x="141" y="46"/>
                    <a:pt x="134" y="42"/>
                    <a:pt x="134" y="44"/>
                  </a:cubicBezTo>
                  <a:cubicBezTo>
                    <a:pt x="133" y="46"/>
                    <a:pt x="129" y="46"/>
                    <a:pt x="127" y="44"/>
                  </a:cubicBezTo>
                  <a:cubicBezTo>
                    <a:pt x="125" y="42"/>
                    <a:pt x="124" y="40"/>
                    <a:pt x="119" y="42"/>
                  </a:cubicBezTo>
                  <a:cubicBezTo>
                    <a:pt x="114" y="44"/>
                    <a:pt x="111" y="46"/>
                    <a:pt x="110" y="48"/>
                  </a:cubicBezTo>
                  <a:cubicBezTo>
                    <a:pt x="110" y="50"/>
                    <a:pt x="107" y="52"/>
                    <a:pt x="106" y="50"/>
                  </a:cubicBezTo>
                  <a:cubicBezTo>
                    <a:pt x="106" y="47"/>
                    <a:pt x="102" y="46"/>
                    <a:pt x="99" y="45"/>
                  </a:cubicBezTo>
                  <a:cubicBezTo>
                    <a:pt x="97" y="45"/>
                    <a:pt x="93" y="46"/>
                    <a:pt x="92" y="43"/>
                  </a:cubicBezTo>
                  <a:cubicBezTo>
                    <a:pt x="92" y="41"/>
                    <a:pt x="88" y="38"/>
                    <a:pt x="88" y="35"/>
                  </a:cubicBezTo>
                  <a:cubicBezTo>
                    <a:pt x="87" y="32"/>
                    <a:pt x="88" y="27"/>
                    <a:pt x="86" y="27"/>
                  </a:cubicBezTo>
                  <a:cubicBezTo>
                    <a:pt x="83" y="26"/>
                    <a:pt x="81" y="22"/>
                    <a:pt x="79" y="22"/>
                  </a:cubicBezTo>
                  <a:cubicBezTo>
                    <a:pt x="77" y="22"/>
                    <a:pt x="64" y="22"/>
                    <a:pt x="62" y="21"/>
                  </a:cubicBezTo>
                  <a:cubicBezTo>
                    <a:pt x="60" y="20"/>
                    <a:pt x="52" y="24"/>
                    <a:pt x="51" y="22"/>
                  </a:cubicBezTo>
                  <a:cubicBezTo>
                    <a:pt x="50" y="20"/>
                    <a:pt x="44" y="14"/>
                    <a:pt x="41" y="11"/>
                  </a:cubicBezTo>
                  <a:cubicBezTo>
                    <a:pt x="41" y="12"/>
                    <a:pt x="40" y="14"/>
                    <a:pt x="39" y="15"/>
                  </a:cubicBezTo>
                  <a:cubicBezTo>
                    <a:pt x="32" y="19"/>
                    <a:pt x="26" y="18"/>
                    <a:pt x="28" y="13"/>
                  </a:cubicBezTo>
                  <a:cubicBezTo>
                    <a:pt x="30" y="7"/>
                    <a:pt x="31" y="1"/>
                    <a:pt x="27" y="1"/>
                  </a:cubicBezTo>
                  <a:cubicBezTo>
                    <a:pt x="24" y="1"/>
                    <a:pt x="26" y="12"/>
                    <a:pt x="24" y="13"/>
                  </a:cubicBezTo>
                  <a:cubicBezTo>
                    <a:pt x="22" y="14"/>
                    <a:pt x="21" y="5"/>
                    <a:pt x="23" y="0"/>
                  </a:cubicBezTo>
                  <a:cubicBezTo>
                    <a:pt x="1" y="6"/>
                    <a:pt x="1" y="6"/>
                    <a:pt x="1" y="6"/>
                  </a:cubicBezTo>
                  <a:cubicBezTo>
                    <a:pt x="0" y="43"/>
                    <a:pt x="0" y="43"/>
                    <a:pt x="0" y="43"/>
                  </a:cubicBezTo>
                  <a:cubicBezTo>
                    <a:pt x="0" y="43"/>
                    <a:pt x="0" y="43"/>
                    <a:pt x="0" y="43"/>
                  </a:cubicBezTo>
                  <a:cubicBezTo>
                    <a:pt x="2" y="44"/>
                    <a:pt x="5" y="44"/>
                    <a:pt x="6" y="44"/>
                  </a:cubicBezTo>
                  <a:cubicBezTo>
                    <a:pt x="9" y="45"/>
                    <a:pt x="9" y="42"/>
                    <a:pt x="9" y="40"/>
                  </a:cubicBezTo>
                  <a:cubicBezTo>
                    <a:pt x="9" y="39"/>
                    <a:pt x="13" y="36"/>
                    <a:pt x="15" y="36"/>
                  </a:cubicBezTo>
                  <a:cubicBezTo>
                    <a:pt x="18" y="36"/>
                    <a:pt x="17" y="33"/>
                    <a:pt x="18" y="33"/>
                  </a:cubicBezTo>
                  <a:cubicBezTo>
                    <a:pt x="19" y="33"/>
                    <a:pt x="21" y="32"/>
                    <a:pt x="22" y="31"/>
                  </a:cubicBezTo>
                  <a:cubicBezTo>
                    <a:pt x="22" y="30"/>
                    <a:pt x="26" y="31"/>
                    <a:pt x="28" y="33"/>
                  </a:cubicBezTo>
                  <a:cubicBezTo>
                    <a:pt x="29" y="34"/>
                    <a:pt x="32" y="34"/>
                    <a:pt x="34" y="35"/>
                  </a:cubicBezTo>
                  <a:cubicBezTo>
                    <a:pt x="36" y="35"/>
                    <a:pt x="37" y="42"/>
                    <a:pt x="37" y="44"/>
                  </a:cubicBezTo>
                  <a:cubicBezTo>
                    <a:pt x="37" y="45"/>
                    <a:pt x="48" y="45"/>
                    <a:pt x="50" y="45"/>
                  </a:cubicBezTo>
                  <a:cubicBezTo>
                    <a:pt x="51" y="45"/>
                    <a:pt x="51" y="48"/>
                    <a:pt x="53" y="51"/>
                  </a:cubicBezTo>
                  <a:cubicBezTo>
                    <a:pt x="55" y="53"/>
                    <a:pt x="56" y="56"/>
                    <a:pt x="57" y="58"/>
                  </a:cubicBezTo>
                  <a:cubicBezTo>
                    <a:pt x="58" y="59"/>
                    <a:pt x="64" y="62"/>
                    <a:pt x="65" y="64"/>
                  </a:cubicBezTo>
                  <a:cubicBezTo>
                    <a:pt x="67" y="66"/>
                    <a:pt x="71" y="68"/>
                    <a:pt x="75" y="70"/>
                  </a:cubicBezTo>
                  <a:cubicBezTo>
                    <a:pt x="78" y="71"/>
                    <a:pt x="82" y="76"/>
                    <a:pt x="84" y="75"/>
                  </a:cubicBezTo>
                  <a:cubicBezTo>
                    <a:pt x="86" y="75"/>
                    <a:pt x="91" y="78"/>
                    <a:pt x="91" y="78"/>
                  </a:cubicBezTo>
                  <a:cubicBezTo>
                    <a:pt x="92" y="83"/>
                    <a:pt x="92" y="83"/>
                    <a:pt x="92" y="83"/>
                  </a:cubicBezTo>
                  <a:cubicBezTo>
                    <a:pt x="92" y="83"/>
                    <a:pt x="92" y="83"/>
                    <a:pt x="93" y="83"/>
                  </a:cubicBezTo>
                  <a:cubicBezTo>
                    <a:pt x="96" y="82"/>
                    <a:pt x="97" y="86"/>
                    <a:pt x="99" y="86"/>
                  </a:cubicBezTo>
                  <a:cubicBezTo>
                    <a:pt x="100" y="86"/>
                    <a:pt x="102" y="86"/>
                    <a:pt x="103" y="87"/>
                  </a:cubicBezTo>
                  <a:cubicBezTo>
                    <a:pt x="103" y="82"/>
                    <a:pt x="104" y="80"/>
                    <a:pt x="106" y="78"/>
                  </a:cubicBezTo>
                  <a:cubicBezTo>
                    <a:pt x="109" y="77"/>
                    <a:pt x="105" y="74"/>
                    <a:pt x="105" y="71"/>
                  </a:cubicBezTo>
                  <a:cubicBezTo>
                    <a:pt x="106" y="68"/>
                    <a:pt x="100" y="67"/>
                    <a:pt x="100" y="64"/>
                  </a:cubicBezTo>
                  <a:cubicBezTo>
                    <a:pt x="101" y="62"/>
                    <a:pt x="106" y="62"/>
                    <a:pt x="108" y="61"/>
                  </a:cubicBezTo>
                  <a:cubicBezTo>
                    <a:pt x="110" y="60"/>
                    <a:pt x="109" y="57"/>
                    <a:pt x="111" y="57"/>
                  </a:cubicBezTo>
                  <a:cubicBezTo>
                    <a:pt x="113" y="57"/>
                    <a:pt x="114" y="54"/>
                    <a:pt x="115" y="52"/>
                  </a:cubicBezTo>
                  <a:cubicBezTo>
                    <a:pt x="116" y="50"/>
                    <a:pt x="119" y="52"/>
                    <a:pt x="121" y="51"/>
                  </a:cubicBezTo>
                  <a:cubicBezTo>
                    <a:pt x="123" y="49"/>
                    <a:pt x="126" y="48"/>
                    <a:pt x="127" y="49"/>
                  </a:cubicBezTo>
                  <a:cubicBezTo>
                    <a:pt x="128" y="50"/>
                    <a:pt x="125" y="55"/>
                    <a:pt x="124" y="56"/>
                  </a:cubicBezTo>
                  <a:cubicBezTo>
                    <a:pt x="128" y="56"/>
                    <a:pt x="133" y="56"/>
                    <a:pt x="134" y="55"/>
                  </a:cubicBezTo>
                  <a:cubicBezTo>
                    <a:pt x="135" y="53"/>
                    <a:pt x="140" y="57"/>
                    <a:pt x="142" y="53"/>
                  </a:cubicBezTo>
                  <a:cubicBezTo>
                    <a:pt x="143" y="50"/>
                    <a:pt x="149" y="52"/>
                    <a:pt x="145" y="4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3" name="Freeform 146"/>
            <p:cNvSpPr>
              <a:spLocks noEditPoints="1"/>
            </p:cNvSpPr>
            <p:nvPr/>
          </p:nvSpPr>
          <p:spPr bwMode="auto">
            <a:xfrm>
              <a:off x="5912766" y="944996"/>
              <a:ext cx="791202" cy="1252736"/>
            </a:xfrm>
            <a:custGeom>
              <a:avLst/>
              <a:gdLst>
                <a:gd name="T0" fmla="*/ 206 w 218"/>
                <a:gd name="T1" fmla="*/ 180 h 345"/>
                <a:gd name="T2" fmla="*/ 207 w 218"/>
                <a:gd name="T3" fmla="*/ 170 h 345"/>
                <a:gd name="T4" fmla="*/ 195 w 218"/>
                <a:gd name="T5" fmla="*/ 168 h 345"/>
                <a:gd name="T6" fmla="*/ 181 w 218"/>
                <a:gd name="T7" fmla="*/ 167 h 345"/>
                <a:gd name="T8" fmla="*/ 175 w 218"/>
                <a:gd name="T9" fmla="*/ 166 h 345"/>
                <a:gd name="T10" fmla="*/ 162 w 218"/>
                <a:gd name="T11" fmla="*/ 169 h 345"/>
                <a:gd name="T12" fmla="*/ 151 w 218"/>
                <a:gd name="T13" fmla="*/ 181 h 345"/>
                <a:gd name="T14" fmla="*/ 151 w 218"/>
                <a:gd name="T15" fmla="*/ 168 h 345"/>
                <a:gd name="T16" fmla="*/ 136 w 218"/>
                <a:gd name="T17" fmla="*/ 177 h 345"/>
                <a:gd name="T18" fmla="*/ 130 w 218"/>
                <a:gd name="T19" fmla="*/ 180 h 345"/>
                <a:gd name="T20" fmla="*/ 123 w 218"/>
                <a:gd name="T21" fmla="*/ 178 h 345"/>
                <a:gd name="T22" fmla="*/ 112 w 218"/>
                <a:gd name="T23" fmla="*/ 187 h 345"/>
                <a:gd name="T24" fmla="*/ 104 w 218"/>
                <a:gd name="T25" fmla="*/ 194 h 345"/>
                <a:gd name="T26" fmla="*/ 96 w 218"/>
                <a:gd name="T27" fmla="*/ 197 h 345"/>
                <a:gd name="T28" fmla="*/ 83 w 218"/>
                <a:gd name="T29" fmla="*/ 200 h 345"/>
                <a:gd name="T30" fmla="*/ 78 w 218"/>
                <a:gd name="T31" fmla="*/ 208 h 345"/>
                <a:gd name="T32" fmla="*/ 96 w 218"/>
                <a:gd name="T33" fmla="*/ 208 h 345"/>
                <a:gd name="T34" fmla="*/ 83 w 218"/>
                <a:gd name="T35" fmla="*/ 218 h 345"/>
                <a:gd name="T36" fmla="*/ 64 w 218"/>
                <a:gd name="T37" fmla="*/ 238 h 345"/>
                <a:gd name="T38" fmla="*/ 52 w 218"/>
                <a:gd name="T39" fmla="*/ 254 h 345"/>
                <a:gd name="T40" fmla="*/ 42 w 218"/>
                <a:gd name="T41" fmla="*/ 269 h 345"/>
                <a:gd name="T42" fmla="*/ 27 w 218"/>
                <a:gd name="T43" fmla="*/ 279 h 345"/>
                <a:gd name="T44" fmla="*/ 12 w 218"/>
                <a:gd name="T45" fmla="*/ 289 h 345"/>
                <a:gd name="T46" fmla="*/ 4 w 218"/>
                <a:gd name="T47" fmla="*/ 301 h 345"/>
                <a:gd name="T48" fmla="*/ 2 w 218"/>
                <a:gd name="T49" fmla="*/ 317 h 345"/>
                <a:gd name="T50" fmla="*/ 9 w 218"/>
                <a:gd name="T51" fmla="*/ 322 h 345"/>
                <a:gd name="T52" fmla="*/ 7 w 218"/>
                <a:gd name="T53" fmla="*/ 328 h 345"/>
                <a:gd name="T54" fmla="*/ 15 w 218"/>
                <a:gd name="T55" fmla="*/ 341 h 345"/>
                <a:gd name="T56" fmla="*/ 48 w 218"/>
                <a:gd name="T57" fmla="*/ 325 h 345"/>
                <a:gd name="T58" fmla="*/ 58 w 218"/>
                <a:gd name="T59" fmla="*/ 328 h 345"/>
                <a:gd name="T60" fmla="*/ 64 w 218"/>
                <a:gd name="T61" fmla="*/ 307 h 345"/>
                <a:gd name="T62" fmla="*/ 62 w 218"/>
                <a:gd name="T63" fmla="*/ 281 h 345"/>
                <a:gd name="T64" fmla="*/ 77 w 218"/>
                <a:gd name="T65" fmla="*/ 261 h 345"/>
                <a:gd name="T66" fmla="*/ 88 w 218"/>
                <a:gd name="T67" fmla="*/ 237 h 345"/>
                <a:gd name="T68" fmla="*/ 98 w 218"/>
                <a:gd name="T69" fmla="*/ 215 h 345"/>
                <a:gd name="T70" fmla="*/ 122 w 218"/>
                <a:gd name="T71" fmla="*/ 204 h 345"/>
                <a:gd name="T72" fmla="*/ 138 w 218"/>
                <a:gd name="T73" fmla="*/ 192 h 345"/>
                <a:gd name="T74" fmla="*/ 168 w 218"/>
                <a:gd name="T75" fmla="*/ 201 h 345"/>
                <a:gd name="T76" fmla="*/ 187 w 218"/>
                <a:gd name="T77" fmla="*/ 181 h 345"/>
                <a:gd name="T78" fmla="*/ 206 w 218"/>
                <a:gd name="T79" fmla="*/ 190 h 345"/>
                <a:gd name="T80" fmla="*/ 61 w 218"/>
                <a:gd name="T81" fmla="*/ 25 h 345"/>
                <a:gd name="T82" fmla="*/ 81 w 218"/>
                <a:gd name="T83" fmla="*/ 36 h 345"/>
                <a:gd name="T84" fmla="*/ 96 w 218"/>
                <a:gd name="T85" fmla="*/ 40 h 345"/>
                <a:gd name="T86" fmla="*/ 98 w 218"/>
                <a:gd name="T87" fmla="*/ 51 h 345"/>
                <a:gd name="T88" fmla="*/ 83 w 218"/>
                <a:gd name="T89" fmla="*/ 65 h 345"/>
                <a:gd name="T90" fmla="*/ 99 w 218"/>
                <a:gd name="T91" fmla="*/ 71 h 345"/>
                <a:gd name="T92" fmla="*/ 119 w 218"/>
                <a:gd name="T93" fmla="*/ 39 h 345"/>
                <a:gd name="T94" fmla="*/ 135 w 218"/>
                <a:gd name="T95" fmla="*/ 47 h 345"/>
                <a:gd name="T96" fmla="*/ 157 w 218"/>
                <a:gd name="T97" fmla="*/ 56 h 345"/>
                <a:gd name="T98" fmla="*/ 150 w 218"/>
                <a:gd name="T99" fmla="*/ 44 h 345"/>
                <a:gd name="T100" fmla="*/ 131 w 218"/>
                <a:gd name="T101" fmla="*/ 29 h 345"/>
                <a:gd name="T102" fmla="*/ 112 w 218"/>
                <a:gd name="T103" fmla="*/ 19 h 345"/>
                <a:gd name="T104" fmla="*/ 94 w 218"/>
                <a:gd name="T105" fmla="*/ 9 h 345"/>
                <a:gd name="T106" fmla="*/ 87 w 218"/>
                <a:gd name="T107" fmla="*/ 19 h 345"/>
                <a:gd name="T108" fmla="*/ 69 w 218"/>
                <a:gd name="T109" fmla="*/ 18 h 345"/>
                <a:gd name="T110" fmla="*/ 59 w 218"/>
                <a:gd name="T111" fmla="*/ 14 h 345"/>
                <a:gd name="T112" fmla="*/ 53 w 218"/>
                <a:gd name="T113" fmla="*/ 40 h 345"/>
                <a:gd name="T114" fmla="*/ 53 w 218"/>
                <a:gd name="T115" fmla="*/ 40 h 345"/>
                <a:gd name="T116" fmla="*/ 124 w 218"/>
                <a:gd name="T117" fmla="*/ 20 h 345"/>
                <a:gd name="T118" fmla="*/ 175 w 218"/>
                <a:gd name="T119" fmla="*/ 18 h 345"/>
                <a:gd name="T120" fmla="*/ 152 w 218"/>
                <a:gd name="T121" fmla="*/ 7 h 345"/>
                <a:gd name="T122" fmla="*/ 133 w 218"/>
                <a:gd name="T123" fmla="*/ 6 h 345"/>
                <a:gd name="T124" fmla="*/ 118 w 218"/>
                <a:gd name="T125" fmla="*/ 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345">
                  <a:moveTo>
                    <a:pt x="211" y="184"/>
                  </a:moveTo>
                  <a:cubicBezTo>
                    <a:pt x="211" y="186"/>
                    <a:pt x="207" y="186"/>
                    <a:pt x="207" y="184"/>
                  </a:cubicBezTo>
                  <a:cubicBezTo>
                    <a:pt x="208" y="182"/>
                    <a:pt x="202" y="180"/>
                    <a:pt x="202" y="180"/>
                  </a:cubicBezTo>
                  <a:cubicBezTo>
                    <a:pt x="202" y="179"/>
                    <a:pt x="204" y="179"/>
                    <a:pt x="206" y="180"/>
                  </a:cubicBezTo>
                  <a:cubicBezTo>
                    <a:pt x="208" y="181"/>
                    <a:pt x="210" y="180"/>
                    <a:pt x="212" y="178"/>
                  </a:cubicBezTo>
                  <a:cubicBezTo>
                    <a:pt x="214" y="176"/>
                    <a:pt x="217" y="178"/>
                    <a:pt x="218" y="176"/>
                  </a:cubicBezTo>
                  <a:cubicBezTo>
                    <a:pt x="218" y="174"/>
                    <a:pt x="214" y="173"/>
                    <a:pt x="213" y="172"/>
                  </a:cubicBezTo>
                  <a:cubicBezTo>
                    <a:pt x="212" y="171"/>
                    <a:pt x="210" y="169"/>
                    <a:pt x="207" y="170"/>
                  </a:cubicBezTo>
                  <a:cubicBezTo>
                    <a:pt x="204" y="170"/>
                    <a:pt x="204" y="169"/>
                    <a:pt x="202" y="167"/>
                  </a:cubicBezTo>
                  <a:cubicBezTo>
                    <a:pt x="201" y="166"/>
                    <a:pt x="196" y="168"/>
                    <a:pt x="196" y="172"/>
                  </a:cubicBezTo>
                  <a:cubicBezTo>
                    <a:pt x="196" y="175"/>
                    <a:pt x="193" y="175"/>
                    <a:pt x="194" y="173"/>
                  </a:cubicBezTo>
                  <a:cubicBezTo>
                    <a:pt x="195" y="171"/>
                    <a:pt x="192" y="169"/>
                    <a:pt x="195" y="168"/>
                  </a:cubicBezTo>
                  <a:cubicBezTo>
                    <a:pt x="197" y="167"/>
                    <a:pt x="196" y="164"/>
                    <a:pt x="191" y="163"/>
                  </a:cubicBezTo>
                  <a:cubicBezTo>
                    <a:pt x="187" y="163"/>
                    <a:pt x="185" y="167"/>
                    <a:pt x="186" y="168"/>
                  </a:cubicBezTo>
                  <a:cubicBezTo>
                    <a:pt x="187" y="169"/>
                    <a:pt x="183" y="175"/>
                    <a:pt x="181" y="175"/>
                  </a:cubicBezTo>
                  <a:cubicBezTo>
                    <a:pt x="179" y="175"/>
                    <a:pt x="181" y="170"/>
                    <a:pt x="181" y="167"/>
                  </a:cubicBezTo>
                  <a:cubicBezTo>
                    <a:pt x="181" y="165"/>
                    <a:pt x="179" y="166"/>
                    <a:pt x="176" y="170"/>
                  </a:cubicBezTo>
                  <a:cubicBezTo>
                    <a:pt x="172" y="174"/>
                    <a:pt x="170" y="178"/>
                    <a:pt x="168" y="178"/>
                  </a:cubicBezTo>
                  <a:cubicBezTo>
                    <a:pt x="166" y="179"/>
                    <a:pt x="166" y="175"/>
                    <a:pt x="169" y="173"/>
                  </a:cubicBezTo>
                  <a:cubicBezTo>
                    <a:pt x="172" y="171"/>
                    <a:pt x="173" y="166"/>
                    <a:pt x="175" y="166"/>
                  </a:cubicBezTo>
                  <a:cubicBezTo>
                    <a:pt x="177" y="166"/>
                    <a:pt x="177" y="164"/>
                    <a:pt x="174" y="163"/>
                  </a:cubicBezTo>
                  <a:cubicBezTo>
                    <a:pt x="171" y="162"/>
                    <a:pt x="170" y="166"/>
                    <a:pt x="169" y="167"/>
                  </a:cubicBezTo>
                  <a:cubicBezTo>
                    <a:pt x="168" y="168"/>
                    <a:pt x="163" y="165"/>
                    <a:pt x="163" y="166"/>
                  </a:cubicBezTo>
                  <a:cubicBezTo>
                    <a:pt x="163" y="167"/>
                    <a:pt x="160" y="168"/>
                    <a:pt x="162" y="169"/>
                  </a:cubicBezTo>
                  <a:cubicBezTo>
                    <a:pt x="163" y="171"/>
                    <a:pt x="161" y="173"/>
                    <a:pt x="160" y="171"/>
                  </a:cubicBezTo>
                  <a:cubicBezTo>
                    <a:pt x="159" y="168"/>
                    <a:pt x="155" y="170"/>
                    <a:pt x="154" y="173"/>
                  </a:cubicBezTo>
                  <a:cubicBezTo>
                    <a:pt x="152" y="175"/>
                    <a:pt x="150" y="175"/>
                    <a:pt x="152" y="176"/>
                  </a:cubicBezTo>
                  <a:cubicBezTo>
                    <a:pt x="153" y="177"/>
                    <a:pt x="153" y="180"/>
                    <a:pt x="151" y="181"/>
                  </a:cubicBezTo>
                  <a:cubicBezTo>
                    <a:pt x="149" y="181"/>
                    <a:pt x="150" y="175"/>
                    <a:pt x="148" y="175"/>
                  </a:cubicBezTo>
                  <a:cubicBezTo>
                    <a:pt x="146" y="176"/>
                    <a:pt x="147" y="172"/>
                    <a:pt x="150" y="172"/>
                  </a:cubicBezTo>
                  <a:cubicBezTo>
                    <a:pt x="152" y="172"/>
                    <a:pt x="154" y="169"/>
                    <a:pt x="154" y="168"/>
                  </a:cubicBezTo>
                  <a:cubicBezTo>
                    <a:pt x="154" y="166"/>
                    <a:pt x="151" y="167"/>
                    <a:pt x="151" y="168"/>
                  </a:cubicBezTo>
                  <a:cubicBezTo>
                    <a:pt x="151" y="170"/>
                    <a:pt x="147" y="170"/>
                    <a:pt x="144" y="170"/>
                  </a:cubicBezTo>
                  <a:cubicBezTo>
                    <a:pt x="141" y="170"/>
                    <a:pt x="141" y="173"/>
                    <a:pt x="145" y="175"/>
                  </a:cubicBezTo>
                  <a:cubicBezTo>
                    <a:pt x="148" y="177"/>
                    <a:pt x="144" y="179"/>
                    <a:pt x="142" y="177"/>
                  </a:cubicBezTo>
                  <a:cubicBezTo>
                    <a:pt x="141" y="176"/>
                    <a:pt x="138" y="176"/>
                    <a:pt x="136" y="177"/>
                  </a:cubicBezTo>
                  <a:cubicBezTo>
                    <a:pt x="134" y="178"/>
                    <a:pt x="141" y="180"/>
                    <a:pt x="141" y="182"/>
                  </a:cubicBezTo>
                  <a:cubicBezTo>
                    <a:pt x="141" y="183"/>
                    <a:pt x="138" y="180"/>
                    <a:pt x="137" y="181"/>
                  </a:cubicBezTo>
                  <a:cubicBezTo>
                    <a:pt x="136" y="182"/>
                    <a:pt x="133" y="180"/>
                    <a:pt x="132" y="178"/>
                  </a:cubicBezTo>
                  <a:cubicBezTo>
                    <a:pt x="132" y="176"/>
                    <a:pt x="127" y="179"/>
                    <a:pt x="130" y="180"/>
                  </a:cubicBezTo>
                  <a:cubicBezTo>
                    <a:pt x="133" y="181"/>
                    <a:pt x="132" y="183"/>
                    <a:pt x="132" y="185"/>
                  </a:cubicBezTo>
                  <a:cubicBezTo>
                    <a:pt x="132" y="188"/>
                    <a:pt x="128" y="186"/>
                    <a:pt x="129" y="184"/>
                  </a:cubicBezTo>
                  <a:cubicBezTo>
                    <a:pt x="130" y="181"/>
                    <a:pt x="127" y="182"/>
                    <a:pt x="124" y="183"/>
                  </a:cubicBezTo>
                  <a:cubicBezTo>
                    <a:pt x="122" y="185"/>
                    <a:pt x="124" y="181"/>
                    <a:pt x="123" y="178"/>
                  </a:cubicBezTo>
                  <a:cubicBezTo>
                    <a:pt x="122" y="176"/>
                    <a:pt x="120" y="178"/>
                    <a:pt x="118" y="179"/>
                  </a:cubicBezTo>
                  <a:cubicBezTo>
                    <a:pt x="115" y="179"/>
                    <a:pt x="114" y="180"/>
                    <a:pt x="115" y="181"/>
                  </a:cubicBezTo>
                  <a:cubicBezTo>
                    <a:pt x="117" y="183"/>
                    <a:pt x="117" y="186"/>
                    <a:pt x="114" y="185"/>
                  </a:cubicBezTo>
                  <a:cubicBezTo>
                    <a:pt x="112" y="185"/>
                    <a:pt x="111" y="185"/>
                    <a:pt x="112" y="187"/>
                  </a:cubicBezTo>
                  <a:cubicBezTo>
                    <a:pt x="112" y="189"/>
                    <a:pt x="109" y="189"/>
                    <a:pt x="109" y="188"/>
                  </a:cubicBezTo>
                  <a:cubicBezTo>
                    <a:pt x="108" y="186"/>
                    <a:pt x="104" y="186"/>
                    <a:pt x="103" y="188"/>
                  </a:cubicBezTo>
                  <a:cubicBezTo>
                    <a:pt x="102" y="190"/>
                    <a:pt x="98" y="192"/>
                    <a:pt x="99" y="194"/>
                  </a:cubicBezTo>
                  <a:cubicBezTo>
                    <a:pt x="99" y="196"/>
                    <a:pt x="102" y="193"/>
                    <a:pt x="104" y="194"/>
                  </a:cubicBezTo>
                  <a:cubicBezTo>
                    <a:pt x="106" y="194"/>
                    <a:pt x="104" y="195"/>
                    <a:pt x="105" y="197"/>
                  </a:cubicBezTo>
                  <a:cubicBezTo>
                    <a:pt x="106" y="198"/>
                    <a:pt x="106" y="200"/>
                    <a:pt x="104" y="199"/>
                  </a:cubicBezTo>
                  <a:cubicBezTo>
                    <a:pt x="103" y="197"/>
                    <a:pt x="100" y="197"/>
                    <a:pt x="100" y="199"/>
                  </a:cubicBezTo>
                  <a:cubicBezTo>
                    <a:pt x="100" y="202"/>
                    <a:pt x="98" y="199"/>
                    <a:pt x="96" y="197"/>
                  </a:cubicBezTo>
                  <a:cubicBezTo>
                    <a:pt x="95" y="195"/>
                    <a:pt x="93" y="201"/>
                    <a:pt x="92" y="199"/>
                  </a:cubicBezTo>
                  <a:cubicBezTo>
                    <a:pt x="90" y="198"/>
                    <a:pt x="95" y="194"/>
                    <a:pt x="94" y="192"/>
                  </a:cubicBezTo>
                  <a:cubicBezTo>
                    <a:pt x="92" y="191"/>
                    <a:pt x="92" y="193"/>
                    <a:pt x="89" y="196"/>
                  </a:cubicBezTo>
                  <a:cubicBezTo>
                    <a:pt x="86" y="199"/>
                    <a:pt x="82" y="199"/>
                    <a:pt x="83" y="200"/>
                  </a:cubicBezTo>
                  <a:cubicBezTo>
                    <a:pt x="85" y="202"/>
                    <a:pt x="80" y="203"/>
                    <a:pt x="80" y="205"/>
                  </a:cubicBezTo>
                  <a:cubicBezTo>
                    <a:pt x="79" y="207"/>
                    <a:pt x="73" y="208"/>
                    <a:pt x="69" y="211"/>
                  </a:cubicBezTo>
                  <a:cubicBezTo>
                    <a:pt x="66" y="213"/>
                    <a:pt x="70" y="213"/>
                    <a:pt x="72" y="211"/>
                  </a:cubicBezTo>
                  <a:cubicBezTo>
                    <a:pt x="74" y="209"/>
                    <a:pt x="75" y="210"/>
                    <a:pt x="78" y="208"/>
                  </a:cubicBezTo>
                  <a:cubicBezTo>
                    <a:pt x="82" y="206"/>
                    <a:pt x="85" y="204"/>
                    <a:pt x="87" y="205"/>
                  </a:cubicBezTo>
                  <a:cubicBezTo>
                    <a:pt x="88" y="206"/>
                    <a:pt x="90" y="206"/>
                    <a:pt x="92" y="204"/>
                  </a:cubicBezTo>
                  <a:cubicBezTo>
                    <a:pt x="93" y="202"/>
                    <a:pt x="95" y="202"/>
                    <a:pt x="97" y="204"/>
                  </a:cubicBezTo>
                  <a:cubicBezTo>
                    <a:pt x="99" y="205"/>
                    <a:pt x="94" y="206"/>
                    <a:pt x="96" y="208"/>
                  </a:cubicBezTo>
                  <a:cubicBezTo>
                    <a:pt x="98" y="210"/>
                    <a:pt x="94" y="211"/>
                    <a:pt x="94" y="210"/>
                  </a:cubicBezTo>
                  <a:cubicBezTo>
                    <a:pt x="94" y="208"/>
                    <a:pt x="91" y="206"/>
                    <a:pt x="90" y="208"/>
                  </a:cubicBezTo>
                  <a:cubicBezTo>
                    <a:pt x="90" y="210"/>
                    <a:pt x="88" y="211"/>
                    <a:pt x="86" y="211"/>
                  </a:cubicBezTo>
                  <a:cubicBezTo>
                    <a:pt x="85" y="212"/>
                    <a:pt x="83" y="215"/>
                    <a:pt x="83" y="218"/>
                  </a:cubicBezTo>
                  <a:cubicBezTo>
                    <a:pt x="83" y="221"/>
                    <a:pt x="80" y="218"/>
                    <a:pt x="80" y="220"/>
                  </a:cubicBezTo>
                  <a:cubicBezTo>
                    <a:pt x="80" y="223"/>
                    <a:pt x="76" y="227"/>
                    <a:pt x="72" y="231"/>
                  </a:cubicBezTo>
                  <a:cubicBezTo>
                    <a:pt x="69" y="234"/>
                    <a:pt x="72" y="235"/>
                    <a:pt x="71" y="237"/>
                  </a:cubicBezTo>
                  <a:cubicBezTo>
                    <a:pt x="70" y="239"/>
                    <a:pt x="66" y="237"/>
                    <a:pt x="64" y="238"/>
                  </a:cubicBezTo>
                  <a:cubicBezTo>
                    <a:pt x="63" y="239"/>
                    <a:pt x="65" y="244"/>
                    <a:pt x="63" y="246"/>
                  </a:cubicBezTo>
                  <a:cubicBezTo>
                    <a:pt x="61" y="247"/>
                    <a:pt x="63" y="250"/>
                    <a:pt x="63" y="251"/>
                  </a:cubicBezTo>
                  <a:cubicBezTo>
                    <a:pt x="63" y="253"/>
                    <a:pt x="58" y="250"/>
                    <a:pt x="58" y="252"/>
                  </a:cubicBezTo>
                  <a:cubicBezTo>
                    <a:pt x="58" y="254"/>
                    <a:pt x="53" y="254"/>
                    <a:pt x="52" y="254"/>
                  </a:cubicBezTo>
                  <a:cubicBezTo>
                    <a:pt x="51" y="255"/>
                    <a:pt x="55" y="258"/>
                    <a:pt x="57" y="259"/>
                  </a:cubicBezTo>
                  <a:cubicBezTo>
                    <a:pt x="59" y="261"/>
                    <a:pt x="55" y="262"/>
                    <a:pt x="54" y="260"/>
                  </a:cubicBezTo>
                  <a:cubicBezTo>
                    <a:pt x="54" y="258"/>
                    <a:pt x="51" y="262"/>
                    <a:pt x="47" y="263"/>
                  </a:cubicBezTo>
                  <a:cubicBezTo>
                    <a:pt x="43" y="265"/>
                    <a:pt x="45" y="269"/>
                    <a:pt x="42" y="269"/>
                  </a:cubicBezTo>
                  <a:cubicBezTo>
                    <a:pt x="39" y="269"/>
                    <a:pt x="39" y="274"/>
                    <a:pt x="37" y="275"/>
                  </a:cubicBezTo>
                  <a:cubicBezTo>
                    <a:pt x="35" y="277"/>
                    <a:pt x="36" y="272"/>
                    <a:pt x="33" y="272"/>
                  </a:cubicBezTo>
                  <a:cubicBezTo>
                    <a:pt x="30" y="271"/>
                    <a:pt x="30" y="274"/>
                    <a:pt x="32" y="276"/>
                  </a:cubicBezTo>
                  <a:cubicBezTo>
                    <a:pt x="34" y="279"/>
                    <a:pt x="29" y="277"/>
                    <a:pt x="27" y="279"/>
                  </a:cubicBezTo>
                  <a:cubicBezTo>
                    <a:pt x="25" y="281"/>
                    <a:pt x="20" y="280"/>
                    <a:pt x="19" y="282"/>
                  </a:cubicBezTo>
                  <a:cubicBezTo>
                    <a:pt x="18" y="284"/>
                    <a:pt x="23" y="284"/>
                    <a:pt x="24" y="285"/>
                  </a:cubicBezTo>
                  <a:cubicBezTo>
                    <a:pt x="24" y="287"/>
                    <a:pt x="19" y="286"/>
                    <a:pt x="16" y="286"/>
                  </a:cubicBezTo>
                  <a:cubicBezTo>
                    <a:pt x="14" y="285"/>
                    <a:pt x="14" y="289"/>
                    <a:pt x="12" y="289"/>
                  </a:cubicBezTo>
                  <a:cubicBezTo>
                    <a:pt x="9" y="288"/>
                    <a:pt x="6" y="291"/>
                    <a:pt x="8" y="292"/>
                  </a:cubicBezTo>
                  <a:cubicBezTo>
                    <a:pt x="10" y="294"/>
                    <a:pt x="7" y="294"/>
                    <a:pt x="5" y="293"/>
                  </a:cubicBezTo>
                  <a:cubicBezTo>
                    <a:pt x="3" y="292"/>
                    <a:pt x="2" y="295"/>
                    <a:pt x="1" y="297"/>
                  </a:cubicBezTo>
                  <a:cubicBezTo>
                    <a:pt x="0" y="299"/>
                    <a:pt x="4" y="300"/>
                    <a:pt x="4" y="301"/>
                  </a:cubicBezTo>
                  <a:cubicBezTo>
                    <a:pt x="4" y="302"/>
                    <a:pt x="1" y="304"/>
                    <a:pt x="3" y="304"/>
                  </a:cubicBezTo>
                  <a:cubicBezTo>
                    <a:pt x="6" y="305"/>
                    <a:pt x="4" y="307"/>
                    <a:pt x="2" y="308"/>
                  </a:cubicBezTo>
                  <a:cubicBezTo>
                    <a:pt x="1" y="308"/>
                    <a:pt x="1" y="310"/>
                    <a:pt x="2" y="311"/>
                  </a:cubicBezTo>
                  <a:cubicBezTo>
                    <a:pt x="4" y="313"/>
                    <a:pt x="0" y="314"/>
                    <a:pt x="2" y="317"/>
                  </a:cubicBezTo>
                  <a:cubicBezTo>
                    <a:pt x="4" y="319"/>
                    <a:pt x="5" y="316"/>
                    <a:pt x="6" y="318"/>
                  </a:cubicBezTo>
                  <a:cubicBezTo>
                    <a:pt x="7" y="320"/>
                    <a:pt x="9" y="318"/>
                    <a:pt x="12" y="316"/>
                  </a:cubicBezTo>
                  <a:cubicBezTo>
                    <a:pt x="15" y="313"/>
                    <a:pt x="16" y="318"/>
                    <a:pt x="14" y="318"/>
                  </a:cubicBezTo>
                  <a:cubicBezTo>
                    <a:pt x="11" y="318"/>
                    <a:pt x="9" y="320"/>
                    <a:pt x="9" y="322"/>
                  </a:cubicBezTo>
                  <a:cubicBezTo>
                    <a:pt x="10" y="324"/>
                    <a:pt x="6" y="324"/>
                    <a:pt x="6" y="321"/>
                  </a:cubicBezTo>
                  <a:cubicBezTo>
                    <a:pt x="6" y="318"/>
                    <a:pt x="1" y="321"/>
                    <a:pt x="3" y="323"/>
                  </a:cubicBezTo>
                  <a:cubicBezTo>
                    <a:pt x="5" y="325"/>
                    <a:pt x="2" y="327"/>
                    <a:pt x="2" y="328"/>
                  </a:cubicBezTo>
                  <a:cubicBezTo>
                    <a:pt x="2" y="330"/>
                    <a:pt x="6" y="330"/>
                    <a:pt x="7" y="328"/>
                  </a:cubicBezTo>
                  <a:cubicBezTo>
                    <a:pt x="9" y="326"/>
                    <a:pt x="11" y="326"/>
                    <a:pt x="12" y="328"/>
                  </a:cubicBezTo>
                  <a:cubicBezTo>
                    <a:pt x="13" y="330"/>
                    <a:pt x="10" y="329"/>
                    <a:pt x="10" y="332"/>
                  </a:cubicBezTo>
                  <a:cubicBezTo>
                    <a:pt x="10" y="335"/>
                    <a:pt x="8" y="332"/>
                    <a:pt x="6" y="334"/>
                  </a:cubicBezTo>
                  <a:cubicBezTo>
                    <a:pt x="4" y="337"/>
                    <a:pt x="12" y="341"/>
                    <a:pt x="15" y="341"/>
                  </a:cubicBezTo>
                  <a:cubicBezTo>
                    <a:pt x="17" y="342"/>
                    <a:pt x="20" y="345"/>
                    <a:pt x="25" y="344"/>
                  </a:cubicBezTo>
                  <a:cubicBezTo>
                    <a:pt x="30" y="343"/>
                    <a:pt x="39" y="334"/>
                    <a:pt x="40" y="332"/>
                  </a:cubicBezTo>
                  <a:cubicBezTo>
                    <a:pt x="42" y="331"/>
                    <a:pt x="44" y="333"/>
                    <a:pt x="46" y="331"/>
                  </a:cubicBezTo>
                  <a:cubicBezTo>
                    <a:pt x="48" y="330"/>
                    <a:pt x="47" y="326"/>
                    <a:pt x="48" y="325"/>
                  </a:cubicBezTo>
                  <a:cubicBezTo>
                    <a:pt x="50" y="324"/>
                    <a:pt x="50" y="329"/>
                    <a:pt x="52" y="330"/>
                  </a:cubicBezTo>
                  <a:cubicBezTo>
                    <a:pt x="53" y="330"/>
                    <a:pt x="54" y="331"/>
                    <a:pt x="54" y="333"/>
                  </a:cubicBezTo>
                  <a:cubicBezTo>
                    <a:pt x="55" y="333"/>
                    <a:pt x="56" y="333"/>
                    <a:pt x="56" y="334"/>
                  </a:cubicBezTo>
                  <a:cubicBezTo>
                    <a:pt x="58" y="335"/>
                    <a:pt x="58" y="330"/>
                    <a:pt x="58" y="328"/>
                  </a:cubicBezTo>
                  <a:cubicBezTo>
                    <a:pt x="58" y="327"/>
                    <a:pt x="60" y="323"/>
                    <a:pt x="60" y="321"/>
                  </a:cubicBezTo>
                  <a:cubicBezTo>
                    <a:pt x="59" y="319"/>
                    <a:pt x="64" y="321"/>
                    <a:pt x="65" y="319"/>
                  </a:cubicBezTo>
                  <a:cubicBezTo>
                    <a:pt x="66" y="318"/>
                    <a:pt x="66" y="312"/>
                    <a:pt x="65" y="311"/>
                  </a:cubicBezTo>
                  <a:cubicBezTo>
                    <a:pt x="63" y="311"/>
                    <a:pt x="63" y="307"/>
                    <a:pt x="64" y="307"/>
                  </a:cubicBezTo>
                  <a:cubicBezTo>
                    <a:pt x="66" y="307"/>
                    <a:pt x="68" y="306"/>
                    <a:pt x="68" y="303"/>
                  </a:cubicBezTo>
                  <a:cubicBezTo>
                    <a:pt x="67" y="300"/>
                    <a:pt x="62" y="300"/>
                    <a:pt x="62" y="297"/>
                  </a:cubicBezTo>
                  <a:cubicBezTo>
                    <a:pt x="62" y="294"/>
                    <a:pt x="64" y="293"/>
                    <a:pt x="62" y="289"/>
                  </a:cubicBezTo>
                  <a:cubicBezTo>
                    <a:pt x="60" y="285"/>
                    <a:pt x="63" y="283"/>
                    <a:pt x="62" y="281"/>
                  </a:cubicBezTo>
                  <a:cubicBezTo>
                    <a:pt x="62" y="279"/>
                    <a:pt x="61" y="276"/>
                    <a:pt x="63" y="272"/>
                  </a:cubicBezTo>
                  <a:cubicBezTo>
                    <a:pt x="66" y="268"/>
                    <a:pt x="70" y="266"/>
                    <a:pt x="72" y="267"/>
                  </a:cubicBezTo>
                  <a:cubicBezTo>
                    <a:pt x="73" y="267"/>
                    <a:pt x="76" y="269"/>
                    <a:pt x="77" y="266"/>
                  </a:cubicBezTo>
                  <a:cubicBezTo>
                    <a:pt x="78" y="264"/>
                    <a:pt x="78" y="262"/>
                    <a:pt x="77" y="261"/>
                  </a:cubicBezTo>
                  <a:cubicBezTo>
                    <a:pt x="76" y="261"/>
                    <a:pt x="73" y="260"/>
                    <a:pt x="75" y="257"/>
                  </a:cubicBezTo>
                  <a:cubicBezTo>
                    <a:pt x="78" y="254"/>
                    <a:pt x="80" y="250"/>
                    <a:pt x="81" y="246"/>
                  </a:cubicBezTo>
                  <a:cubicBezTo>
                    <a:pt x="81" y="243"/>
                    <a:pt x="80" y="240"/>
                    <a:pt x="81" y="239"/>
                  </a:cubicBezTo>
                  <a:cubicBezTo>
                    <a:pt x="82" y="237"/>
                    <a:pt x="85" y="239"/>
                    <a:pt x="88" y="237"/>
                  </a:cubicBezTo>
                  <a:cubicBezTo>
                    <a:pt x="90" y="235"/>
                    <a:pt x="88" y="233"/>
                    <a:pt x="89" y="232"/>
                  </a:cubicBezTo>
                  <a:cubicBezTo>
                    <a:pt x="90" y="231"/>
                    <a:pt x="92" y="227"/>
                    <a:pt x="94" y="226"/>
                  </a:cubicBezTo>
                  <a:cubicBezTo>
                    <a:pt x="95" y="225"/>
                    <a:pt x="97" y="223"/>
                    <a:pt x="96" y="221"/>
                  </a:cubicBezTo>
                  <a:cubicBezTo>
                    <a:pt x="94" y="220"/>
                    <a:pt x="98" y="218"/>
                    <a:pt x="98" y="215"/>
                  </a:cubicBezTo>
                  <a:cubicBezTo>
                    <a:pt x="98" y="213"/>
                    <a:pt x="102" y="211"/>
                    <a:pt x="104" y="211"/>
                  </a:cubicBezTo>
                  <a:cubicBezTo>
                    <a:pt x="107" y="211"/>
                    <a:pt x="111" y="211"/>
                    <a:pt x="111" y="208"/>
                  </a:cubicBezTo>
                  <a:cubicBezTo>
                    <a:pt x="111" y="206"/>
                    <a:pt x="109" y="201"/>
                    <a:pt x="113" y="202"/>
                  </a:cubicBezTo>
                  <a:cubicBezTo>
                    <a:pt x="116" y="204"/>
                    <a:pt x="119" y="202"/>
                    <a:pt x="122" y="204"/>
                  </a:cubicBezTo>
                  <a:cubicBezTo>
                    <a:pt x="124" y="206"/>
                    <a:pt x="127" y="205"/>
                    <a:pt x="127" y="202"/>
                  </a:cubicBezTo>
                  <a:cubicBezTo>
                    <a:pt x="127" y="199"/>
                    <a:pt x="128" y="194"/>
                    <a:pt x="132" y="196"/>
                  </a:cubicBezTo>
                  <a:cubicBezTo>
                    <a:pt x="132" y="196"/>
                    <a:pt x="132" y="196"/>
                    <a:pt x="133" y="196"/>
                  </a:cubicBezTo>
                  <a:cubicBezTo>
                    <a:pt x="134" y="194"/>
                    <a:pt x="136" y="192"/>
                    <a:pt x="138" y="192"/>
                  </a:cubicBezTo>
                  <a:cubicBezTo>
                    <a:pt x="142" y="193"/>
                    <a:pt x="144" y="198"/>
                    <a:pt x="148" y="199"/>
                  </a:cubicBezTo>
                  <a:cubicBezTo>
                    <a:pt x="152" y="200"/>
                    <a:pt x="156" y="201"/>
                    <a:pt x="157" y="199"/>
                  </a:cubicBezTo>
                  <a:cubicBezTo>
                    <a:pt x="158" y="197"/>
                    <a:pt x="161" y="201"/>
                    <a:pt x="163" y="200"/>
                  </a:cubicBezTo>
                  <a:cubicBezTo>
                    <a:pt x="166" y="199"/>
                    <a:pt x="166" y="204"/>
                    <a:pt x="168" y="201"/>
                  </a:cubicBezTo>
                  <a:cubicBezTo>
                    <a:pt x="170" y="198"/>
                    <a:pt x="168" y="196"/>
                    <a:pt x="172" y="196"/>
                  </a:cubicBezTo>
                  <a:cubicBezTo>
                    <a:pt x="176" y="197"/>
                    <a:pt x="173" y="192"/>
                    <a:pt x="173" y="189"/>
                  </a:cubicBezTo>
                  <a:cubicBezTo>
                    <a:pt x="173" y="186"/>
                    <a:pt x="178" y="186"/>
                    <a:pt x="178" y="183"/>
                  </a:cubicBezTo>
                  <a:cubicBezTo>
                    <a:pt x="178" y="181"/>
                    <a:pt x="186" y="183"/>
                    <a:pt x="187" y="181"/>
                  </a:cubicBezTo>
                  <a:cubicBezTo>
                    <a:pt x="188" y="180"/>
                    <a:pt x="192" y="179"/>
                    <a:pt x="194" y="181"/>
                  </a:cubicBezTo>
                  <a:cubicBezTo>
                    <a:pt x="195" y="184"/>
                    <a:pt x="202" y="185"/>
                    <a:pt x="202" y="187"/>
                  </a:cubicBezTo>
                  <a:cubicBezTo>
                    <a:pt x="203" y="189"/>
                    <a:pt x="202" y="190"/>
                    <a:pt x="202" y="192"/>
                  </a:cubicBezTo>
                  <a:cubicBezTo>
                    <a:pt x="203" y="191"/>
                    <a:pt x="205" y="190"/>
                    <a:pt x="206" y="190"/>
                  </a:cubicBezTo>
                  <a:cubicBezTo>
                    <a:pt x="209" y="190"/>
                    <a:pt x="211" y="186"/>
                    <a:pt x="213" y="187"/>
                  </a:cubicBezTo>
                  <a:cubicBezTo>
                    <a:pt x="215" y="187"/>
                    <a:pt x="217" y="187"/>
                    <a:pt x="217" y="184"/>
                  </a:cubicBezTo>
                  <a:cubicBezTo>
                    <a:pt x="215" y="183"/>
                    <a:pt x="212" y="182"/>
                    <a:pt x="211" y="184"/>
                  </a:cubicBezTo>
                  <a:close/>
                  <a:moveTo>
                    <a:pt x="61" y="25"/>
                  </a:moveTo>
                  <a:cubicBezTo>
                    <a:pt x="64" y="25"/>
                    <a:pt x="57" y="29"/>
                    <a:pt x="56" y="33"/>
                  </a:cubicBezTo>
                  <a:cubicBezTo>
                    <a:pt x="55" y="36"/>
                    <a:pt x="61" y="40"/>
                    <a:pt x="64" y="42"/>
                  </a:cubicBezTo>
                  <a:cubicBezTo>
                    <a:pt x="67" y="45"/>
                    <a:pt x="74" y="44"/>
                    <a:pt x="76" y="43"/>
                  </a:cubicBezTo>
                  <a:cubicBezTo>
                    <a:pt x="79" y="41"/>
                    <a:pt x="78" y="36"/>
                    <a:pt x="81" y="36"/>
                  </a:cubicBezTo>
                  <a:cubicBezTo>
                    <a:pt x="84" y="37"/>
                    <a:pt x="82" y="34"/>
                    <a:pt x="85" y="33"/>
                  </a:cubicBezTo>
                  <a:cubicBezTo>
                    <a:pt x="88" y="32"/>
                    <a:pt x="88" y="35"/>
                    <a:pt x="86" y="38"/>
                  </a:cubicBezTo>
                  <a:cubicBezTo>
                    <a:pt x="84" y="40"/>
                    <a:pt x="90" y="40"/>
                    <a:pt x="93" y="37"/>
                  </a:cubicBezTo>
                  <a:cubicBezTo>
                    <a:pt x="96" y="34"/>
                    <a:pt x="97" y="37"/>
                    <a:pt x="96" y="40"/>
                  </a:cubicBezTo>
                  <a:cubicBezTo>
                    <a:pt x="96" y="43"/>
                    <a:pt x="89" y="41"/>
                    <a:pt x="86" y="44"/>
                  </a:cubicBezTo>
                  <a:cubicBezTo>
                    <a:pt x="84" y="48"/>
                    <a:pt x="77" y="45"/>
                    <a:pt x="73" y="49"/>
                  </a:cubicBezTo>
                  <a:cubicBezTo>
                    <a:pt x="70" y="53"/>
                    <a:pt x="76" y="53"/>
                    <a:pt x="81" y="52"/>
                  </a:cubicBezTo>
                  <a:cubicBezTo>
                    <a:pt x="85" y="51"/>
                    <a:pt x="94" y="50"/>
                    <a:pt x="98" y="51"/>
                  </a:cubicBezTo>
                  <a:cubicBezTo>
                    <a:pt x="101" y="52"/>
                    <a:pt x="96" y="53"/>
                    <a:pt x="90" y="53"/>
                  </a:cubicBezTo>
                  <a:cubicBezTo>
                    <a:pt x="84" y="53"/>
                    <a:pt x="82" y="55"/>
                    <a:pt x="83" y="56"/>
                  </a:cubicBezTo>
                  <a:cubicBezTo>
                    <a:pt x="83" y="58"/>
                    <a:pt x="75" y="54"/>
                    <a:pt x="74" y="58"/>
                  </a:cubicBezTo>
                  <a:cubicBezTo>
                    <a:pt x="74" y="61"/>
                    <a:pt x="82" y="62"/>
                    <a:pt x="83" y="65"/>
                  </a:cubicBezTo>
                  <a:cubicBezTo>
                    <a:pt x="84" y="67"/>
                    <a:pt x="89" y="65"/>
                    <a:pt x="91" y="65"/>
                  </a:cubicBezTo>
                  <a:cubicBezTo>
                    <a:pt x="93" y="66"/>
                    <a:pt x="88" y="68"/>
                    <a:pt x="87" y="69"/>
                  </a:cubicBezTo>
                  <a:cubicBezTo>
                    <a:pt x="86" y="70"/>
                    <a:pt x="93" y="71"/>
                    <a:pt x="94" y="73"/>
                  </a:cubicBezTo>
                  <a:cubicBezTo>
                    <a:pt x="95" y="75"/>
                    <a:pt x="100" y="74"/>
                    <a:pt x="99" y="71"/>
                  </a:cubicBezTo>
                  <a:cubicBezTo>
                    <a:pt x="99" y="68"/>
                    <a:pt x="104" y="58"/>
                    <a:pt x="109" y="56"/>
                  </a:cubicBezTo>
                  <a:cubicBezTo>
                    <a:pt x="115" y="54"/>
                    <a:pt x="112" y="52"/>
                    <a:pt x="112" y="49"/>
                  </a:cubicBezTo>
                  <a:cubicBezTo>
                    <a:pt x="113" y="46"/>
                    <a:pt x="118" y="48"/>
                    <a:pt x="116" y="46"/>
                  </a:cubicBezTo>
                  <a:cubicBezTo>
                    <a:pt x="115" y="43"/>
                    <a:pt x="116" y="42"/>
                    <a:pt x="119" y="39"/>
                  </a:cubicBezTo>
                  <a:cubicBezTo>
                    <a:pt x="123" y="35"/>
                    <a:pt x="125" y="38"/>
                    <a:pt x="129" y="36"/>
                  </a:cubicBezTo>
                  <a:cubicBezTo>
                    <a:pt x="134" y="34"/>
                    <a:pt x="136" y="37"/>
                    <a:pt x="131" y="37"/>
                  </a:cubicBezTo>
                  <a:cubicBezTo>
                    <a:pt x="127" y="38"/>
                    <a:pt x="129" y="42"/>
                    <a:pt x="132" y="44"/>
                  </a:cubicBezTo>
                  <a:cubicBezTo>
                    <a:pt x="136" y="45"/>
                    <a:pt x="133" y="46"/>
                    <a:pt x="135" y="47"/>
                  </a:cubicBezTo>
                  <a:cubicBezTo>
                    <a:pt x="138" y="47"/>
                    <a:pt x="137" y="51"/>
                    <a:pt x="134" y="55"/>
                  </a:cubicBezTo>
                  <a:cubicBezTo>
                    <a:pt x="130" y="58"/>
                    <a:pt x="135" y="59"/>
                    <a:pt x="142" y="56"/>
                  </a:cubicBezTo>
                  <a:cubicBezTo>
                    <a:pt x="149" y="54"/>
                    <a:pt x="144" y="59"/>
                    <a:pt x="147" y="61"/>
                  </a:cubicBezTo>
                  <a:cubicBezTo>
                    <a:pt x="149" y="63"/>
                    <a:pt x="154" y="59"/>
                    <a:pt x="157" y="56"/>
                  </a:cubicBezTo>
                  <a:cubicBezTo>
                    <a:pt x="160" y="52"/>
                    <a:pt x="165" y="53"/>
                    <a:pt x="164" y="51"/>
                  </a:cubicBezTo>
                  <a:cubicBezTo>
                    <a:pt x="164" y="49"/>
                    <a:pt x="161" y="48"/>
                    <a:pt x="158" y="49"/>
                  </a:cubicBezTo>
                  <a:cubicBezTo>
                    <a:pt x="156" y="51"/>
                    <a:pt x="149" y="50"/>
                    <a:pt x="152" y="48"/>
                  </a:cubicBezTo>
                  <a:cubicBezTo>
                    <a:pt x="154" y="46"/>
                    <a:pt x="153" y="44"/>
                    <a:pt x="150" y="44"/>
                  </a:cubicBezTo>
                  <a:cubicBezTo>
                    <a:pt x="147" y="45"/>
                    <a:pt x="141" y="43"/>
                    <a:pt x="144" y="42"/>
                  </a:cubicBezTo>
                  <a:cubicBezTo>
                    <a:pt x="146" y="41"/>
                    <a:pt x="141" y="37"/>
                    <a:pt x="139" y="37"/>
                  </a:cubicBezTo>
                  <a:cubicBezTo>
                    <a:pt x="136" y="37"/>
                    <a:pt x="137" y="34"/>
                    <a:pt x="137" y="32"/>
                  </a:cubicBezTo>
                  <a:cubicBezTo>
                    <a:pt x="137" y="30"/>
                    <a:pt x="130" y="29"/>
                    <a:pt x="131" y="29"/>
                  </a:cubicBezTo>
                  <a:cubicBezTo>
                    <a:pt x="133" y="28"/>
                    <a:pt x="128" y="26"/>
                    <a:pt x="127" y="28"/>
                  </a:cubicBezTo>
                  <a:cubicBezTo>
                    <a:pt x="126" y="29"/>
                    <a:pt x="124" y="29"/>
                    <a:pt x="124" y="27"/>
                  </a:cubicBezTo>
                  <a:cubicBezTo>
                    <a:pt x="124" y="24"/>
                    <a:pt x="118" y="25"/>
                    <a:pt x="116" y="25"/>
                  </a:cubicBezTo>
                  <a:cubicBezTo>
                    <a:pt x="113" y="25"/>
                    <a:pt x="115" y="20"/>
                    <a:pt x="112" y="19"/>
                  </a:cubicBezTo>
                  <a:cubicBezTo>
                    <a:pt x="110" y="17"/>
                    <a:pt x="107" y="22"/>
                    <a:pt x="105" y="22"/>
                  </a:cubicBezTo>
                  <a:cubicBezTo>
                    <a:pt x="104" y="21"/>
                    <a:pt x="107" y="18"/>
                    <a:pt x="108" y="16"/>
                  </a:cubicBezTo>
                  <a:cubicBezTo>
                    <a:pt x="109" y="13"/>
                    <a:pt x="100" y="10"/>
                    <a:pt x="99" y="13"/>
                  </a:cubicBezTo>
                  <a:cubicBezTo>
                    <a:pt x="98" y="15"/>
                    <a:pt x="96" y="9"/>
                    <a:pt x="94" y="9"/>
                  </a:cubicBezTo>
                  <a:cubicBezTo>
                    <a:pt x="93" y="8"/>
                    <a:pt x="94" y="12"/>
                    <a:pt x="92" y="13"/>
                  </a:cubicBezTo>
                  <a:cubicBezTo>
                    <a:pt x="91" y="13"/>
                    <a:pt x="88" y="15"/>
                    <a:pt x="91" y="17"/>
                  </a:cubicBezTo>
                  <a:cubicBezTo>
                    <a:pt x="94" y="19"/>
                    <a:pt x="97" y="28"/>
                    <a:pt x="96" y="29"/>
                  </a:cubicBezTo>
                  <a:cubicBezTo>
                    <a:pt x="96" y="31"/>
                    <a:pt x="88" y="23"/>
                    <a:pt x="87" y="19"/>
                  </a:cubicBezTo>
                  <a:cubicBezTo>
                    <a:pt x="87" y="15"/>
                    <a:pt x="82" y="12"/>
                    <a:pt x="81" y="14"/>
                  </a:cubicBezTo>
                  <a:cubicBezTo>
                    <a:pt x="80" y="17"/>
                    <a:pt x="77" y="18"/>
                    <a:pt x="78" y="21"/>
                  </a:cubicBezTo>
                  <a:cubicBezTo>
                    <a:pt x="79" y="24"/>
                    <a:pt x="76" y="25"/>
                    <a:pt x="76" y="23"/>
                  </a:cubicBezTo>
                  <a:cubicBezTo>
                    <a:pt x="76" y="20"/>
                    <a:pt x="71" y="18"/>
                    <a:pt x="69" y="18"/>
                  </a:cubicBezTo>
                  <a:cubicBezTo>
                    <a:pt x="68" y="17"/>
                    <a:pt x="74" y="16"/>
                    <a:pt x="77" y="15"/>
                  </a:cubicBezTo>
                  <a:cubicBezTo>
                    <a:pt x="79" y="14"/>
                    <a:pt x="74" y="12"/>
                    <a:pt x="72" y="13"/>
                  </a:cubicBezTo>
                  <a:cubicBezTo>
                    <a:pt x="69" y="15"/>
                    <a:pt x="66" y="12"/>
                    <a:pt x="65" y="14"/>
                  </a:cubicBezTo>
                  <a:cubicBezTo>
                    <a:pt x="63" y="17"/>
                    <a:pt x="61" y="14"/>
                    <a:pt x="59" y="14"/>
                  </a:cubicBezTo>
                  <a:cubicBezTo>
                    <a:pt x="56" y="13"/>
                    <a:pt x="54" y="18"/>
                    <a:pt x="52" y="17"/>
                  </a:cubicBezTo>
                  <a:cubicBezTo>
                    <a:pt x="50" y="16"/>
                    <a:pt x="49" y="21"/>
                    <a:pt x="52" y="25"/>
                  </a:cubicBezTo>
                  <a:cubicBezTo>
                    <a:pt x="55" y="30"/>
                    <a:pt x="57" y="24"/>
                    <a:pt x="61" y="25"/>
                  </a:cubicBezTo>
                  <a:close/>
                  <a:moveTo>
                    <a:pt x="53" y="40"/>
                  </a:moveTo>
                  <a:cubicBezTo>
                    <a:pt x="55" y="40"/>
                    <a:pt x="57" y="44"/>
                    <a:pt x="59" y="44"/>
                  </a:cubicBezTo>
                  <a:cubicBezTo>
                    <a:pt x="60" y="44"/>
                    <a:pt x="56" y="39"/>
                    <a:pt x="53" y="37"/>
                  </a:cubicBezTo>
                  <a:cubicBezTo>
                    <a:pt x="51" y="34"/>
                    <a:pt x="51" y="31"/>
                    <a:pt x="48" y="32"/>
                  </a:cubicBezTo>
                  <a:cubicBezTo>
                    <a:pt x="44" y="33"/>
                    <a:pt x="51" y="39"/>
                    <a:pt x="53" y="40"/>
                  </a:cubicBezTo>
                  <a:close/>
                  <a:moveTo>
                    <a:pt x="112" y="9"/>
                  </a:moveTo>
                  <a:cubicBezTo>
                    <a:pt x="114" y="11"/>
                    <a:pt x="110" y="11"/>
                    <a:pt x="111" y="13"/>
                  </a:cubicBezTo>
                  <a:cubicBezTo>
                    <a:pt x="117" y="18"/>
                    <a:pt x="139" y="12"/>
                    <a:pt x="142" y="14"/>
                  </a:cubicBezTo>
                  <a:cubicBezTo>
                    <a:pt x="145" y="15"/>
                    <a:pt x="124" y="17"/>
                    <a:pt x="124" y="20"/>
                  </a:cubicBezTo>
                  <a:cubicBezTo>
                    <a:pt x="125" y="22"/>
                    <a:pt x="143" y="24"/>
                    <a:pt x="144" y="22"/>
                  </a:cubicBezTo>
                  <a:cubicBezTo>
                    <a:pt x="146" y="21"/>
                    <a:pt x="149" y="25"/>
                    <a:pt x="154" y="26"/>
                  </a:cubicBezTo>
                  <a:cubicBezTo>
                    <a:pt x="160" y="26"/>
                    <a:pt x="160" y="23"/>
                    <a:pt x="164" y="23"/>
                  </a:cubicBezTo>
                  <a:cubicBezTo>
                    <a:pt x="168" y="23"/>
                    <a:pt x="175" y="21"/>
                    <a:pt x="175" y="18"/>
                  </a:cubicBezTo>
                  <a:cubicBezTo>
                    <a:pt x="175" y="16"/>
                    <a:pt x="187" y="13"/>
                    <a:pt x="186" y="9"/>
                  </a:cubicBezTo>
                  <a:cubicBezTo>
                    <a:pt x="185" y="5"/>
                    <a:pt x="173" y="8"/>
                    <a:pt x="170" y="6"/>
                  </a:cubicBezTo>
                  <a:cubicBezTo>
                    <a:pt x="166" y="4"/>
                    <a:pt x="158" y="2"/>
                    <a:pt x="157" y="5"/>
                  </a:cubicBezTo>
                  <a:cubicBezTo>
                    <a:pt x="156" y="7"/>
                    <a:pt x="154" y="8"/>
                    <a:pt x="152" y="7"/>
                  </a:cubicBezTo>
                  <a:cubicBezTo>
                    <a:pt x="151" y="6"/>
                    <a:pt x="153" y="0"/>
                    <a:pt x="148" y="1"/>
                  </a:cubicBezTo>
                  <a:cubicBezTo>
                    <a:pt x="142" y="3"/>
                    <a:pt x="147" y="9"/>
                    <a:pt x="146" y="10"/>
                  </a:cubicBezTo>
                  <a:cubicBezTo>
                    <a:pt x="145" y="10"/>
                    <a:pt x="140" y="9"/>
                    <a:pt x="139" y="6"/>
                  </a:cubicBezTo>
                  <a:cubicBezTo>
                    <a:pt x="139" y="3"/>
                    <a:pt x="133" y="9"/>
                    <a:pt x="133" y="6"/>
                  </a:cubicBezTo>
                  <a:cubicBezTo>
                    <a:pt x="132" y="2"/>
                    <a:pt x="125" y="0"/>
                    <a:pt x="123" y="0"/>
                  </a:cubicBezTo>
                  <a:cubicBezTo>
                    <a:pt x="122" y="0"/>
                    <a:pt x="125" y="3"/>
                    <a:pt x="124" y="4"/>
                  </a:cubicBezTo>
                  <a:cubicBezTo>
                    <a:pt x="123" y="6"/>
                    <a:pt x="119" y="3"/>
                    <a:pt x="118" y="2"/>
                  </a:cubicBezTo>
                  <a:cubicBezTo>
                    <a:pt x="116" y="2"/>
                    <a:pt x="119" y="6"/>
                    <a:pt x="118" y="7"/>
                  </a:cubicBezTo>
                  <a:cubicBezTo>
                    <a:pt x="117" y="9"/>
                    <a:pt x="114" y="3"/>
                    <a:pt x="112" y="3"/>
                  </a:cubicBezTo>
                  <a:cubicBezTo>
                    <a:pt x="109" y="3"/>
                    <a:pt x="110" y="6"/>
                    <a:pt x="108" y="6"/>
                  </a:cubicBezTo>
                  <a:cubicBezTo>
                    <a:pt x="106" y="6"/>
                    <a:pt x="111" y="8"/>
                    <a:pt x="112" y="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4" name="Freeform 147"/>
            <p:cNvSpPr>
              <a:spLocks/>
            </p:cNvSpPr>
            <p:nvPr/>
          </p:nvSpPr>
          <p:spPr bwMode="auto">
            <a:xfrm>
              <a:off x="11492577" y="1943197"/>
              <a:ext cx="105800" cy="36800"/>
            </a:xfrm>
            <a:custGeom>
              <a:avLst/>
              <a:gdLst>
                <a:gd name="T0" fmla="*/ 13 w 29"/>
                <a:gd name="T1" fmla="*/ 1 h 10"/>
                <a:gd name="T2" fmla="*/ 3 w 29"/>
                <a:gd name="T3" fmla="*/ 5 h 10"/>
                <a:gd name="T4" fmla="*/ 18 w 29"/>
                <a:gd name="T5" fmla="*/ 8 h 10"/>
                <a:gd name="T6" fmla="*/ 29 w 29"/>
                <a:gd name="T7" fmla="*/ 6 h 10"/>
                <a:gd name="T8" fmla="*/ 13 w 29"/>
                <a:gd name="T9" fmla="*/ 1 h 10"/>
              </a:gdLst>
              <a:ahLst/>
              <a:cxnLst>
                <a:cxn ang="0">
                  <a:pos x="T0" y="T1"/>
                </a:cxn>
                <a:cxn ang="0">
                  <a:pos x="T2" y="T3"/>
                </a:cxn>
                <a:cxn ang="0">
                  <a:pos x="T4" y="T5"/>
                </a:cxn>
                <a:cxn ang="0">
                  <a:pos x="T6" y="T7"/>
                </a:cxn>
                <a:cxn ang="0">
                  <a:pos x="T8" y="T9"/>
                </a:cxn>
              </a:cxnLst>
              <a:rect l="0" t="0" r="r" b="b"/>
              <a:pathLst>
                <a:path w="29" h="10">
                  <a:moveTo>
                    <a:pt x="13" y="1"/>
                  </a:moveTo>
                  <a:cubicBezTo>
                    <a:pt x="11" y="3"/>
                    <a:pt x="0" y="2"/>
                    <a:pt x="3" y="5"/>
                  </a:cubicBezTo>
                  <a:cubicBezTo>
                    <a:pt x="5" y="7"/>
                    <a:pt x="14" y="6"/>
                    <a:pt x="18" y="8"/>
                  </a:cubicBezTo>
                  <a:cubicBezTo>
                    <a:pt x="23" y="10"/>
                    <a:pt x="29" y="8"/>
                    <a:pt x="29" y="6"/>
                  </a:cubicBezTo>
                  <a:cubicBezTo>
                    <a:pt x="29" y="5"/>
                    <a:pt x="15" y="0"/>
                    <a:pt x="13" y="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5" name="Freeform 148"/>
            <p:cNvSpPr>
              <a:spLocks noEditPoints="1"/>
            </p:cNvSpPr>
            <p:nvPr/>
          </p:nvSpPr>
          <p:spPr bwMode="auto">
            <a:xfrm>
              <a:off x="9683240" y="2715999"/>
              <a:ext cx="525934" cy="522868"/>
            </a:xfrm>
            <a:custGeom>
              <a:avLst/>
              <a:gdLst>
                <a:gd name="T0" fmla="*/ 128 w 145"/>
                <a:gd name="T1" fmla="*/ 18 h 144"/>
                <a:gd name="T2" fmla="*/ 104 w 145"/>
                <a:gd name="T3" fmla="*/ 7 h 144"/>
                <a:gd name="T4" fmla="*/ 101 w 145"/>
                <a:gd name="T5" fmla="*/ 23 h 144"/>
                <a:gd name="T6" fmla="*/ 91 w 145"/>
                <a:gd name="T7" fmla="*/ 31 h 144"/>
                <a:gd name="T8" fmla="*/ 90 w 145"/>
                <a:gd name="T9" fmla="*/ 42 h 144"/>
                <a:gd name="T10" fmla="*/ 98 w 145"/>
                <a:gd name="T11" fmla="*/ 39 h 144"/>
                <a:gd name="T12" fmla="*/ 100 w 145"/>
                <a:gd name="T13" fmla="*/ 32 h 144"/>
                <a:gd name="T14" fmla="*/ 118 w 145"/>
                <a:gd name="T15" fmla="*/ 33 h 144"/>
                <a:gd name="T16" fmla="*/ 135 w 145"/>
                <a:gd name="T17" fmla="*/ 24 h 144"/>
                <a:gd name="T18" fmla="*/ 137 w 145"/>
                <a:gd name="T19" fmla="*/ 16 h 144"/>
                <a:gd name="T20" fmla="*/ 89 w 145"/>
                <a:gd name="T21" fmla="*/ 61 h 144"/>
                <a:gd name="T22" fmla="*/ 80 w 145"/>
                <a:gd name="T23" fmla="*/ 80 h 144"/>
                <a:gd name="T24" fmla="*/ 67 w 145"/>
                <a:gd name="T25" fmla="*/ 84 h 144"/>
                <a:gd name="T26" fmla="*/ 55 w 145"/>
                <a:gd name="T27" fmla="*/ 99 h 144"/>
                <a:gd name="T28" fmla="*/ 40 w 145"/>
                <a:gd name="T29" fmla="*/ 102 h 144"/>
                <a:gd name="T30" fmla="*/ 14 w 145"/>
                <a:gd name="T31" fmla="*/ 112 h 144"/>
                <a:gd name="T32" fmla="*/ 24 w 145"/>
                <a:gd name="T33" fmla="*/ 115 h 144"/>
                <a:gd name="T34" fmla="*/ 48 w 145"/>
                <a:gd name="T35" fmla="*/ 117 h 144"/>
                <a:gd name="T36" fmla="*/ 61 w 145"/>
                <a:gd name="T37" fmla="*/ 111 h 144"/>
                <a:gd name="T38" fmla="*/ 74 w 145"/>
                <a:gd name="T39" fmla="*/ 109 h 144"/>
                <a:gd name="T40" fmla="*/ 86 w 145"/>
                <a:gd name="T41" fmla="*/ 104 h 144"/>
                <a:gd name="T42" fmla="*/ 96 w 145"/>
                <a:gd name="T43" fmla="*/ 91 h 144"/>
                <a:gd name="T44" fmla="*/ 106 w 145"/>
                <a:gd name="T45" fmla="*/ 69 h 144"/>
                <a:gd name="T46" fmla="*/ 91 w 145"/>
                <a:gd name="T47" fmla="*/ 50 h 144"/>
                <a:gd name="T48" fmla="*/ 28 w 145"/>
                <a:gd name="T49" fmla="*/ 117 h 144"/>
                <a:gd name="T50" fmla="*/ 32 w 145"/>
                <a:gd name="T51" fmla="*/ 126 h 144"/>
                <a:gd name="T52" fmla="*/ 45 w 145"/>
                <a:gd name="T53" fmla="*/ 115 h 144"/>
                <a:gd name="T54" fmla="*/ 19 w 145"/>
                <a:gd name="T55" fmla="*/ 124 h 144"/>
                <a:gd name="T56" fmla="*/ 5 w 145"/>
                <a:gd name="T57" fmla="*/ 122 h 144"/>
                <a:gd name="T58" fmla="*/ 7 w 145"/>
                <a:gd name="T59" fmla="*/ 125 h 144"/>
                <a:gd name="T60" fmla="*/ 11 w 145"/>
                <a:gd name="T61" fmla="*/ 144 h 144"/>
                <a:gd name="T62" fmla="*/ 19 w 145"/>
                <a:gd name="T63" fmla="*/ 1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44">
                  <a:moveTo>
                    <a:pt x="137" y="16"/>
                  </a:moveTo>
                  <a:cubicBezTo>
                    <a:pt x="135" y="13"/>
                    <a:pt x="132" y="17"/>
                    <a:pt x="128" y="18"/>
                  </a:cubicBezTo>
                  <a:cubicBezTo>
                    <a:pt x="124" y="18"/>
                    <a:pt x="113" y="9"/>
                    <a:pt x="110" y="4"/>
                  </a:cubicBezTo>
                  <a:cubicBezTo>
                    <a:pt x="107" y="0"/>
                    <a:pt x="102" y="3"/>
                    <a:pt x="104" y="7"/>
                  </a:cubicBezTo>
                  <a:cubicBezTo>
                    <a:pt x="107" y="10"/>
                    <a:pt x="104" y="11"/>
                    <a:pt x="104" y="15"/>
                  </a:cubicBezTo>
                  <a:cubicBezTo>
                    <a:pt x="104" y="20"/>
                    <a:pt x="101" y="20"/>
                    <a:pt x="101" y="23"/>
                  </a:cubicBezTo>
                  <a:cubicBezTo>
                    <a:pt x="102" y="26"/>
                    <a:pt x="97" y="25"/>
                    <a:pt x="94" y="26"/>
                  </a:cubicBezTo>
                  <a:cubicBezTo>
                    <a:pt x="91" y="26"/>
                    <a:pt x="95" y="29"/>
                    <a:pt x="91" y="31"/>
                  </a:cubicBezTo>
                  <a:cubicBezTo>
                    <a:pt x="88" y="32"/>
                    <a:pt x="88" y="35"/>
                    <a:pt x="90" y="36"/>
                  </a:cubicBezTo>
                  <a:cubicBezTo>
                    <a:pt x="91" y="37"/>
                    <a:pt x="90" y="40"/>
                    <a:pt x="90" y="42"/>
                  </a:cubicBezTo>
                  <a:cubicBezTo>
                    <a:pt x="89" y="44"/>
                    <a:pt x="92" y="43"/>
                    <a:pt x="94" y="40"/>
                  </a:cubicBezTo>
                  <a:cubicBezTo>
                    <a:pt x="96" y="38"/>
                    <a:pt x="98" y="42"/>
                    <a:pt x="98" y="39"/>
                  </a:cubicBezTo>
                  <a:cubicBezTo>
                    <a:pt x="99" y="37"/>
                    <a:pt x="93" y="36"/>
                    <a:pt x="93" y="33"/>
                  </a:cubicBezTo>
                  <a:cubicBezTo>
                    <a:pt x="94" y="31"/>
                    <a:pt x="97" y="34"/>
                    <a:pt x="100" y="32"/>
                  </a:cubicBezTo>
                  <a:cubicBezTo>
                    <a:pt x="103" y="31"/>
                    <a:pt x="109" y="32"/>
                    <a:pt x="113" y="35"/>
                  </a:cubicBezTo>
                  <a:cubicBezTo>
                    <a:pt x="117" y="39"/>
                    <a:pt x="118" y="37"/>
                    <a:pt x="118" y="33"/>
                  </a:cubicBezTo>
                  <a:cubicBezTo>
                    <a:pt x="119" y="30"/>
                    <a:pt x="125" y="28"/>
                    <a:pt x="131" y="28"/>
                  </a:cubicBezTo>
                  <a:cubicBezTo>
                    <a:pt x="136" y="28"/>
                    <a:pt x="137" y="25"/>
                    <a:pt x="135" y="24"/>
                  </a:cubicBezTo>
                  <a:cubicBezTo>
                    <a:pt x="133" y="23"/>
                    <a:pt x="145" y="15"/>
                    <a:pt x="144" y="13"/>
                  </a:cubicBezTo>
                  <a:cubicBezTo>
                    <a:pt x="144" y="11"/>
                    <a:pt x="138" y="18"/>
                    <a:pt x="137" y="16"/>
                  </a:cubicBezTo>
                  <a:close/>
                  <a:moveTo>
                    <a:pt x="91" y="50"/>
                  </a:moveTo>
                  <a:cubicBezTo>
                    <a:pt x="88" y="51"/>
                    <a:pt x="87" y="59"/>
                    <a:pt x="89" y="61"/>
                  </a:cubicBezTo>
                  <a:cubicBezTo>
                    <a:pt x="92" y="63"/>
                    <a:pt x="85" y="67"/>
                    <a:pt x="85" y="72"/>
                  </a:cubicBezTo>
                  <a:cubicBezTo>
                    <a:pt x="85" y="77"/>
                    <a:pt x="81" y="77"/>
                    <a:pt x="80" y="80"/>
                  </a:cubicBezTo>
                  <a:cubicBezTo>
                    <a:pt x="79" y="84"/>
                    <a:pt x="76" y="83"/>
                    <a:pt x="72" y="86"/>
                  </a:cubicBezTo>
                  <a:cubicBezTo>
                    <a:pt x="68" y="90"/>
                    <a:pt x="66" y="86"/>
                    <a:pt x="67" y="84"/>
                  </a:cubicBezTo>
                  <a:cubicBezTo>
                    <a:pt x="68" y="81"/>
                    <a:pt x="60" y="85"/>
                    <a:pt x="60" y="90"/>
                  </a:cubicBezTo>
                  <a:cubicBezTo>
                    <a:pt x="61" y="96"/>
                    <a:pt x="53" y="96"/>
                    <a:pt x="55" y="99"/>
                  </a:cubicBezTo>
                  <a:cubicBezTo>
                    <a:pt x="57" y="101"/>
                    <a:pt x="50" y="103"/>
                    <a:pt x="50" y="100"/>
                  </a:cubicBezTo>
                  <a:cubicBezTo>
                    <a:pt x="50" y="98"/>
                    <a:pt x="46" y="99"/>
                    <a:pt x="40" y="102"/>
                  </a:cubicBezTo>
                  <a:cubicBezTo>
                    <a:pt x="34" y="104"/>
                    <a:pt x="31" y="99"/>
                    <a:pt x="27" y="102"/>
                  </a:cubicBezTo>
                  <a:cubicBezTo>
                    <a:pt x="24" y="106"/>
                    <a:pt x="19" y="111"/>
                    <a:pt x="14" y="112"/>
                  </a:cubicBezTo>
                  <a:cubicBezTo>
                    <a:pt x="10" y="113"/>
                    <a:pt x="13" y="118"/>
                    <a:pt x="14" y="117"/>
                  </a:cubicBezTo>
                  <a:cubicBezTo>
                    <a:pt x="17" y="116"/>
                    <a:pt x="22" y="117"/>
                    <a:pt x="24" y="115"/>
                  </a:cubicBezTo>
                  <a:cubicBezTo>
                    <a:pt x="25" y="113"/>
                    <a:pt x="37" y="110"/>
                    <a:pt x="45" y="110"/>
                  </a:cubicBezTo>
                  <a:cubicBezTo>
                    <a:pt x="52" y="109"/>
                    <a:pt x="48" y="113"/>
                    <a:pt x="48" y="117"/>
                  </a:cubicBezTo>
                  <a:cubicBezTo>
                    <a:pt x="49" y="121"/>
                    <a:pt x="55" y="120"/>
                    <a:pt x="58" y="117"/>
                  </a:cubicBezTo>
                  <a:cubicBezTo>
                    <a:pt x="61" y="113"/>
                    <a:pt x="64" y="113"/>
                    <a:pt x="61" y="111"/>
                  </a:cubicBezTo>
                  <a:cubicBezTo>
                    <a:pt x="58" y="109"/>
                    <a:pt x="62" y="107"/>
                    <a:pt x="64" y="110"/>
                  </a:cubicBezTo>
                  <a:cubicBezTo>
                    <a:pt x="66" y="113"/>
                    <a:pt x="72" y="113"/>
                    <a:pt x="74" y="109"/>
                  </a:cubicBezTo>
                  <a:cubicBezTo>
                    <a:pt x="77" y="105"/>
                    <a:pt x="78" y="110"/>
                    <a:pt x="81" y="109"/>
                  </a:cubicBezTo>
                  <a:cubicBezTo>
                    <a:pt x="84" y="109"/>
                    <a:pt x="85" y="102"/>
                    <a:pt x="86" y="104"/>
                  </a:cubicBezTo>
                  <a:cubicBezTo>
                    <a:pt x="86" y="107"/>
                    <a:pt x="91" y="106"/>
                    <a:pt x="94" y="103"/>
                  </a:cubicBezTo>
                  <a:cubicBezTo>
                    <a:pt x="97" y="100"/>
                    <a:pt x="94" y="94"/>
                    <a:pt x="96" y="91"/>
                  </a:cubicBezTo>
                  <a:cubicBezTo>
                    <a:pt x="98" y="88"/>
                    <a:pt x="100" y="82"/>
                    <a:pt x="98" y="78"/>
                  </a:cubicBezTo>
                  <a:cubicBezTo>
                    <a:pt x="96" y="75"/>
                    <a:pt x="102" y="72"/>
                    <a:pt x="106" y="69"/>
                  </a:cubicBezTo>
                  <a:cubicBezTo>
                    <a:pt x="109" y="66"/>
                    <a:pt x="102" y="51"/>
                    <a:pt x="102" y="47"/>
                  </a:cubicBezTo>
                  <a:cubicBezTo>
                    <a:pt x="101" y="42"/>
                    <a:pt x="93" y="48"/>
                    <a:pt x="91" y="50"/>
                  </a:cubicBezTo>
                  <a:close/>
                  <a:moveTo>
                    <a:pt x="36" y="114"/>
                  </a:moveTo>
                  <a:cubicBezTo>
                    <a:pt x="35" y="117"/>
                    <a:pt x="32" y="116"/>
                    <a:pt x="28" y="117"/>
                  </a:cubicBezTo>
                  <a:cubicBezTo>
                    <a:pt x="24" y="117"/>
                    <a:pt x="24" y="127"/>
                    <a:pt x="27" y="128"/>
                  </a:cubicBezTo>
                  <a:cubicBezTo>
                    <a:pt x="29" y="129"/>
                    <a:pt x="31" y="129"/>
                    <a:pt x="32" y="126"/>
                  </a:cubicBezTo>
                  <a:cubicBezTo>
                    <a:pt x="32" y="123"/>
                    <a:pt x="36" y="122"/>
                    <a:pt x="39" y="123"/>
                  </a:cubicBezTo>
                  <a:cubicBezTo>
                    <a:pt x="41" y="124"/>
                    <a:pt x="45" y="119"/>
                    <a:pt x="45" y="115"/>
                  </a:cubicBezTo>
                  <a:cubicBezTo>
                    <a:pt x="45" y="112"/>
                    <a:pt x="37" y="112"/>
                    <a:pt x="36" y="114"/>
                  </a:cubicBezTo>
                  <a:close/>
                  <a:moveTo>
                    <a:pt x="19" y="124"/>
                  </a:moveTo>
                  <a:cubicBezTo>
                    <a:pt x="19" y="122"/>
                    <a:pt x="13" y="122"/>
                    <a:pt x="13" y="120"/>
                  </a:cubicBezTo>
                  <a:cubicBezTo>
                    <a:pt x="13" y="118"/>
                    <a:pt x="9" y="119"/>
                    <a:pt x="5" y="122"/>
                  </a:cubicBezTo>
                  <a:cubicBezTo>
                    <a:pt x="2" y="124"/>
                    <a:pt x="0" y="125"/>
                    <a:pt x="2" y="128"/>
                  </a:cubicBezTo>
                  <a:cubicBezTo>
                    <a:pt x="3" y="130"/>
                    <a:pt x="6" y="128"/>
                    <a:pt x="7" y="125"/>
                  </a:cubicBezTo>
                  <a:cubicBezTo>
                    <a:pt x="8" y="122"/>
                    <a:pt x="10" y="129"/>
                    <a:pt x="8" y="134"/>
                  </a:cubicBezTo>
                  <a:cubicBezTo>
                    <a:pt x="6" y="138"/>
                    <a:pt x="8" y="144"/>
                    <a:pt x="11" y="144"/>
                  </a:cubicBezTo>
                  <a:cubicBezTo>
                    <a:pt x="14" y="143"/>
                    <a:pt x="17" y="134"/>
                    <a:pt x="21" y="130"/>
                  </a:cubicBezTo>
                  <a:cubicBezTo>
                    <a:pt x="24" y="125"/>
                    <a:pt x="19" y="127"/>
                    <a:pt x="19" y="12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6" name="Freeform 149"/>
            <p:cNvSpPr>
              <a:spLocks noEditPoints="1"/>
            </p:cNvSpPr>
            <p:nvPr/>
          </p:nvSpPr>
          <p:spPr bwMode="auto">
            <a:xfrm>
              <a:off x="8016503" y="2397065"/>
              <a:ext cx="1833871" cy="1274202"/>
            </a:xfrm>
            <a:custGeom>
              <a:avLst/>
              <a:gdLst>
                <a:gd name="T0" fmla="*/ 481 w 506"/>
                <a:gd name="T1" fmla="*/ 66 h 351"/>
                <a:gd name="T2" fmla="*/ 456 w 506"/>
                <a:gd name="T3" fmla="*/ 48 h 351"/>
                <a:gd name="T4" fmla="*/ 436 w 506"/>
                <a:gd name="T5" fmla="*/ 20 h 351"/>
                <a:gd name="T6" fmla="*/ 406 w 506"/>
                <a:gd name="T7" fmla="*/ 1 h 351"/>
                <a:gd name="T8" fmla="*/ 387 w 506"/>
                <a:gd name="T9" fmla="*/ 16 h 351"/>
                <a:gd name="T10" fmla="*/ 370 w 506"/>
                <a:gd name="T11" fmla="*/ 41 h 351"/>
                <a:gd name="T12" fmla="*/ 345 w 506"/>
                <a:gd name="T13" fmla="*/ 55 h 351"/>
                <a:gd name="T14" fmla="*/ 360 w 506"/>
                <a:gd name="T15" fmla="*/ 65 h 351"/>
                <a:gd name="T16" fmla="*/ 360 w 506"/>
                <a:gd name="T17" fmla="*/ 79 h 351"/>
                <a:gd name="T18" fmla="*/ 316 w 506"/>
                <a:gd name="T19" fmla="*/ 95 h 351"/>
                <a:gd name="T20" fmla="*/ 284 w 506"/>
                <a:gd name="T21" fmla="*/ 122 h 351"/>
                <a:gd name="T22" fmla="*/ 235 w 506"/>
                <a:gd name="T23" fmla="*/ 124 h 351"/>
                <a:gd name="T24" fmla="*/ 180 w 506"/>
                <a:gd name="T25" fmla="*/ 117 h 351"/>
                <a:gd name="T26" fmla="*/ 157 w 506"/>
                <a:gd name="T27" fmla="*/ 94 h 351"/>
                <a:gd name="T28" fmla="*/ 136 w 506"/>
                <a:gd name="T29" fmla="*/ 68 h 351"/>
                <a:gd name="T30" fmla="*/ 115 w 506"/>
                <a:gd name="T31" fmla="*/ 49 h 351"/>
                <a:gd name="T32" fmla="*/ 103 w 506"/>
                <a:gd name="T33" fmla="*/ 57 h 351"/>
                <a:gd name="T34" fmla="*/ 83 w 506"/>
                <a:gd name="T35" fmla="*/ 72 h 351"/>
                <a:gd name="T36" fmla="*/ 66 w 506"/>
                <a:gd name="T37" fmla="*/ 91 h 351"/>
                <a:gd name="T38" fmla="*/ 59 w 506"/>
                <a:gd name="T39" fmla="*/ 112 h 351"/>
                <a:gd name="T40" fmla="*/ 39 w 506"/>
                <a:gd name="T41" fmla="*/ 132 h 351"/>
                <a:gd name="T42" fmla="*/ 15 w 506"/>
                <a:gd name="T43" fmla="*/ 139 h 351"/>
                <a:gd name="T44" fmla="*/ 0 w 506"/>
                <a:gd name="T45" fmla="*/ 150 h 351"/>
                <a:gd name="T46" fmla="*/ 11 w 506"/>
                <a:gd name="T47" fmla="*/ 174 h 351"/>
                <a:gd name="T48" fmla="*/ 30 w 506"/>
                <a:gd name="T49" fmla="*/ 190 h 351"/>
                <a:gd name="T50" fmla="*/ 45 w 506"/>
                <a:gd name="T51" fmla="*/ 185 h 351"/>
                <a:gd name="T52" fmla="*/ 42 w 506"/>
                <a:gd name="T53" fmla="*/ 207 h 351"/>
                <a:gd name="T54" fmla="*/ 43 w 506"/>
                <a:gd name="T55" fmla="*/ 227 h 351"/>
                <a:gd name="T56" fmla="*/ 58 w 506"/>
                <a:gd name="T57" fmla="*/ 241 h 351"/>
                <a:gd name="T58" fmla="*/ 103 w 506"/>
                <a:gd name="T59" fmla="*/ 260 h 351"/>
                <a:gd name="T60" fmla="*/ 122 w 506"/>
                <a:gd name="T61" fmla="*/ 264 h 351"/>
                <a:gd name="T62" fmla="*/ 137 w 506"/>
                <a:gd name="T63" fmla="*/ 260 h 351"/>
                <a:gd name="T64" fmla="*/ 157 w 506"/>
                <a:gd name="T65" fmla="*/ 255 h 351"/>
                <a:gd name="T66" fmla="*/ 182 w 506"/>
                <a:gd name="T67" fmla="*/ 255 h 351"/>
                <a:gd name="T68" fmla="*/ 196 w 506"/>
                <a:gd name="T69" fmla="*/ 264 h 351"/>
                <a:gd name="T70" fmla="*/ 191 w 506"/>
                <a:gd name="T71" fmla="*/ 296 h 351"/>
                <a:gd name="T72" fmla="*/ 205 w 506"/>
                <a:gd name="T73" fmla="*/ 314 h 351"/>
                <a:gd name="T74" fmla="*/ 223 w 506"/>
                <a:gd name="T75" fmla="*/ 322 h 351"/>
                <a:gd name="T76" fmla="*/ 236 w 506"/>
                <a:gd name="T77" fmla="*/ 308 h 351"/>
                <a:gd name="T78" fmla="*/ 263 w 506"/>
                <a:gd name="T79" fmla="*/ 306 h 351"/>
                <a:gd name="T80" fmla="*/ 280 w 506"/>
                <a:gd name="T81" fmla="*/ 318 h 351"/>
                <a:gd name="T82" fmla="*/ 294 w 506"/>
                <a:gd name="T83" fmla="*/ 329 h 351"/>
                <a:gd name="T84" fmla="*/ 333 w 506"/>
                <a:gd name="T85" fmla="*/ 309 h 351"/>
                <a:gd name="T86" fmla="*/ 362 w 506"/>
                <a:gd name="T87" fmla="*/ 293 h 351"/>
                <a:gd name="T88" fmla="*/ 377 w 506"/>
                <a:gd name="T89" fmla="*/ 276 h 351"/>
                <a:gd name="T90" fmla="*/ 391 w 506"/>
                <a:gd name="T91" fmla="*/ 258 h 351"/>
                <a:gd name="T92" fmla="*/ 394 w 506"/>
                <a:gd name="T93" fmla="*/ 242 h 351"/>
                <a:gd name="T94" fmla="*/ 390 w 506"/>
                <a:gd name="T95" fmla="*/ 229 h 351"/>
                <a:gd name="T96" fmla="*/ 388 w 506"/>
                <a:gd name="T97" fmla="*/ 217 h 351"/>
                <a:gd name="T98" fmla="*/ 377 w 506"/>
                <a:gd name="T99" fmla="*/ 189 h 351"/>
                <a:gd name="T100" fmla="*/ 401 w 506"/>
                <a:gd name="T101" fmla="*/ 176 h 351"/>
                <a:gd name="T102" fmla="*/ 371 w 506"/>
                <a:gd name="T103" fmla="*/ 167 h 351"/>
                <a:gd name="T104" fmla="*/ 383 w 506"/>
                <a:gd name="T105" fmla="*/ 144 h 351"/>
                <a:gd name="T106" fmla="*/ 396 w 506"/>
                <a:gd name="T107" fmla="*/ 156 h 351"/>
                <a:gd name="T108" fmla="*/ 433 w 506"/>
                <a:gd name="T109" fmla="*/ 135 h 351"/>
                <a:gd name="T110" fmla="*/ 453 w 506"/>
                <a:gd name="T111" fmla="*/ 126 h 351"/>
                <a:gd name="T112" fmla="*/ 473 w 506"/>
                <a:gd name="T113" fmla="*/ 118 h 351"/>
                <a:gd name="T114" fmla="*/ 475 w 506"/>
                <a:gd name="T115" fmla="*/ 96 h 351"/>
                <a:gd name="T116" fmla="*/ 499 w 506"/>
                <a:gd name="T117" fmla="*/ 80 h 351"/>
                <a:gd name="T118" fmla="*/ 386 w 506"/>
                <a:gd name="T119" fmla="*/ 313 h 351"/>
                <a:gd name="T120" fmla="*/ 284 w 506"/>
                <a:gd name="T121" fmla="*/ 344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351">
                  <a:moveTo>
                    <a:pt x="503" y="63"/>
                  </a:moveTo>
                  <a:cubicBezTo>
                    <a:pt x="503" y="58"/>
                    <a:pt x="498" y="60"/>
                    <a:pt x="496" y="61"/>
                  </a:cubicBezTo>
                  <a:cubicBezTo>
                    <a:pt x="495" y="62"/>
                    <a:pt x="490" y="61"/>
                    <a:pt x="488" y="64"/>
                  </a:cubicBezTo>
                  <a:cubicBezTo>
                    <a:pt x="487" y="67"/>
                    <a:pt x="484" y="65"/>
                    <a:pt x="481" y="66"/>
                  </a:cubicBezTo>
                  <a:cubicBezTo>
                    <a:pt x="477" y="66"/>
                    <a:pt x="472" y="65"/>
                    <a:pt x="472" y="62"/>
                  </a:cubicBezTo>
                  <a:cubicBezTo>
                    <a:pt x="473" y="60"/>
                    <a:pt x="470" y="58"/>
                    <a:pt x="471" y="55"/>
                  </a:cubicBezTo>
                  <a:cubicBezTo>
                    <a:pt x="471" y="53"/>
                    <a:pt x="467" y="54"/>
                    <a:pt x="465" y="51"/>
                  </a:cubicBezTo>
                  <a:cubicBezTo>
                    <a:pt x="462" y="49"/>
                    <a:pt x="457" y="47"/>
                    <a:pt x="456" y="48"/>
                  </a:cubicBezTo>
                  <a:cubicBezTo>
                    <a:pt x="455" y="48"/>
                    <a:pt x="452" y="45"/>
                    <a:pt x="448" y="45"/>
                  </a:cubicBezTo>
                  <a:cubicBezTo>
                    <a:pt x="444" y="44"/>
                    <a:pt x="444" y="42"/>
                    <a:pt x="445" y="40"/>
                  </a:cubicBezTo>
                  <a:cubicBezTo>
                    <a:pt x="445" y="38"/>
                    <a:pt x="441" y="33"/>
                    <a:pt x="441" y="30"/>
                  </a:cubicBezTo>
                  <a:cubicBezTo>
                    <a:pt x="440" y="27"/>
                    <a:pt x="437" y="26"/>
                    <a:pt x="436" y="20"/>
                  </a:cubicBezTo>
                  <a:cubicBezTo>
                    <a:pt x="434" y="13"/>
                    <a:pt x="431" y="15"/>
                    <a:pt x="432" y="12"/>
                  </a:cubicBezTo>
                  <a:cubicBezTo>
                    <a:pt x="432" y="9"/>
                    <a:pt x="427" y="7"/>
                    <a:pt x="426" y="6"/>
                  </a:cubicBezTo>
                  <a:cubicBezTo>
                    <a:pt x="425" y="4"/>
                    <a:pt x="420" y="5"/>
                    <a:pt x="416" y="3"/>
                  </a:cubicBezTo>
                  <a:cubicBezTo>
                    <a:pt x="412" y="1"/>
                    <a:pt x="410" y="2"/>
                    <a:pt x="406" y="1"/>
                  </a:cubicBezTo>
                  <a:cubicBezTo>
                    <a:pt x="403" y="0"/>
                    <a:pt x="395" y="2"/>
                    <a:pt x="394" y="2"/>
                  </a:cubicBezTo>
                  <a:cubicBezTo>
                    <a:pt x="393" y="2"/>
                    <a:pt x="387" y="1"/>
                    <a:pt x="383" y="6"/>
                  </a:cubicBezTo>
                  <a:cubicBezTo>
                    <a:pt x="380" y="10"/>
                    <a:pt x="383" y="10"/>
                    <a:pt x="384" y="10"/>
                  </a:cubicBezTo>
                  <a:cubicBezTo>
                    <a:pt x="386" y="10"/>
                    <a:pt x="386" y="15"/>
                    <a:pt x="387" y="16"/>
                  </a:cubicBezTo>
                  <a:cubicBezTo>
                    <a:pt x="387" y="18"/>
                    <a:pt x="384" y="20"/>
                    <a:pt x="383" y="20"/>
                  </a:cubicBezTo>
                  <a:cubicBezTo>
                    <a:pt x="382" y="21"/>
                    <a:pt x="378" y="26"/>
                    <a:pt x="378" y="28"/>
                  </a:cubicBezTo>
                  <a:cubicBezTo>
                    <a:pt x="377" y="30"/>
                    <a:pt x="373" y="35"/>
                    <a:pt x="374" y="37"/>
                  </a:cubicBezTo>
                  <a:cubicBezTo>
                    <a:pt x="374" y="39"/>
                    <a:pt x="372" y="41"/>
                    <a:pt x="370" y="41"/>
                  </a:cubicBezTo>
                  <a:cubicBezTo>
                    <a:pt x="368" y="41"/>
                    <a:pt x="363" y="45"/>
                    <a:pt x="362" y="45"/>
                  </a:cubicBezTo>
                  <a:cubicBezTo>
                    <a:pt x="360" y="46"/>
                    <a:pt x="354" y="45"/>
                    <a:pt x="354" y="43"/>
                  </a:cubicBezTo>
                  <a:cubicBezTo>
                    <a:pt x="353" y="42"/>
                    <a:pt x="353" y="42"/>
                    <a:pt x="352" y="41"/>
                  </a:cubicBezTo>
                  <a:cubicBezTo>
                    <a:pt x="345" y="55"/>
                    <a:pt x="345" y="55"/>
                    <a:pt x="345" y="55"/>
                  </a:cubicBezTo>
                  <a:cubicBezTo>
                    <a:pt x="345" y="59"/>
                    <a:pt x="345" y="59"/>
                    <a:pt x="345" y="59"/>
                  </a:cubicBezTo>
                  <a:cubicBezTo>
                    <a:pt x="345" y="59"/>
                    <a:pt x="340" y="60"/>
                    <a:pt x="343" y="64"/>
                  </a:cubicBezTo>
                  <a:cubicBezTo>
                    <a:pt x="347" y="67"/>
                    <a:pt x="347" y="64"/>
                    <a:pt x="352" y="64"/>
                  </a:cubicBezTo>
                  <a:cubicBezTo>
                    <a:pt x="357" y="64"/>
                    <a:pt x="359" y="68"/>
                    <a:pt x="360" y="65"/>
                  </a:cubicBezTo>
                  <a:cubicBezTo>
                    <a:pt x="361" y="62"/>
                    <a:pt x="366" y="61"/>
                    <a:pt x="368" y="64"/>
                  </a:cubicBezTo>
                  <a:cubicBezTo>
                    <a:pt x="371" y="67"/>
                    <a:pt x="380" y="73"/>
                    <a:pt x="379" y="75"/>
                  </a:cubicBezTo>
                  <a:cubicBezTo>
                    <a:pt x="379" y="78"/>
                    <a:pt x="374" y="78"/>
                    <a:pt x="371" y="77"/>
                  </a:cubicBezTo>
                  <a:cubicBezTo>
                    <a:pt x="367" y="75"/>
                    <a:pt x="363" y="79"/>
                    <a:pt x="360" y="79"/>
                  </a:cubicBezTo>
                  <a:cubicBezTo>
                    <a:pt x="356" y="79"/>
                    <a:pt x="353" y="80"/>
                    <a:pt x="349" y="83"/>
                  </a:cubicBezTo>
                  <a:cubicBezTo>
                    <a:pt x="346" y="86"/>
                    <a:pt x="347" y="90"/>
                    <a:pt x="342" y="90"/>
                  </a:cubicBezTo>
                  <a:cubicBezTo>
                    <a:pt x="337" y="91"/>
                    <a:pt x="335" y="90"/>
                    <a:pt x="329" y="94"/>
                  </a:cubicBezTo>
                  <a:cubicBezTo>
                    <a:pt x="324" y="98"/>
                    <a:pt x="318" y="96"/>
                    <a:pt x="316" y="95"/>
                  </a:cubicBezTo>
                  <a:cubicBezTo>
                    <a:pt x="314" y="94"/>
                    <a:pt x="310" y="93"/>
                    <a:pt x="308" y="97"/>
                  </a:cubicBezTo>
                  <a:cubicBezTo>
                    <a:pt x="305" y="101"/>
                    <a:pt x="310" y="103"/>
                    <a:pt x="310" y="107"/>
                  </a:cubicBezTo>
                  <a:cubicBezTo>
                    <a:pt x="309" y="111"/>
                    <a:pt x="304" y="110"/>
                    <a:pt x="299" y="115"/>
                  </a:cubicBezTo>
                  <a:cubicBezTo>
                    <a:pt x="295" y="120"/>
                    <a:pt x="288" y="122"/>
                    <a:pt x="284" y="122"/>
                  </a:cubicBezTo>
                  <a:cubicBezTo>
                    <a:pt x="281" y="121"/>
                    <a:pt x="272" y="119"/>
                    <a:pt x="265" y="122"/>
                  </a:cubicBezTo>
                  <a:cubicBezTo>
                    <a:pt x="258" y="125"/>
                    <a:pt x="253" y="130"/>
                    <a:pt x="251" y="130"/>
                  </a:cubicBezTo>
                  <a:cubicBezTo>
                    <a:pt x="248" y="129"/>
                    <a:pt x="248" y="126"/>
                    <a:pt x="244" y="126"/>
                  </a:cubicBezTo>
                  <a:cubicBezTo>
                    <a:pt x="240" y="127"/>
                    <a:pt x="238" y="126"/>
                    <a:pt x="235" y="124"/>
                  </a:cubicBezTo>
                  <a:cubicBezTo>
                    <a:pt x="233" y="123"/>
                    <a:pt x="231" y="125"/>
                    <a:pt x="226" y="122"/>
                  </a:cubicBezTo>
                  <a:cubicBezTo>
                    <a:pt x="222" y="119"/>
                    <a:pt x="214" y="119"/>
                    <a:pt x="211" y="119"/>
                  </a:cubicBezTo>
                  <a:cubicBezTo>
                    <a:pt x="208" y="118"/>
                    <a:pt x="195" y="119"/>
                    <a:pt x="191" y="118"/>
                  </a:cubicBezTo>
                  <a:cubicBezTo>
                    <a:pt x="187" y="118"/>
                    <a:pt x="181" y="119"/>
                    <a:pt x="180" y="117"/>
                  </a:cubicBezTo>
                  <a:cubicBezTo>
                    <a:pt x="180" y="115"/>
                    <a:pt x="176" y="113"/>
                    <a:pt x="175" y="109"/>
                  </a:cubicBezTo>
                  <a:cubicBezTo>
                    <a:pt x="174" y="104"/>
                    <a:pt x="171" y="102"/>
                    <a:pt x="169" y="102"/>
                  </a:cubicBezTo>
                  <a:cubicBezTo>
                    <a:pt x="166" y="101"/>
                    <a:pt x="166" y="98"/>
                    <a:pt x="163" y="98"/>
                  </a:cubicBezTo>
                  <a:cubicBezTo>
                    <a:pt x="162" y="98"/>
                    <a:pt x="161" y="94"/>
                    <a:pt x="157" y="94"/>
                  </a:cubicBezTo>
                  <a:cubicBezTo>
                    <a:pt x="153" y="94"/>
                    <a:pt x="140" y="92"/>
                    <a:pt x="138" y="89"/>
                  </a:cubicBezTo>
                  <a:cubicBezTo>
                    <a:pt x="136" y="86"/>
                    <a:pt x="140" y="85"/>
                    <a:pt x="140" y="82"/>
                  </a:cubicBezTo>
                  <a:cubicBezTo>
                    <a:pt x="140" y="79"/>
                    <a:pt x="142" y="75"/>
                    <a:pt x="140" y="74"/>
                  </a:cubicBezTo>
                  <a:cubicBezTo>
                    <a:pt x="139" y="73"/>
                    <a:pt x="136" y="70"/>
                    <a:pt x="136" y="68"/>
                  </a:cubicBezTo>
                  <a:cubicBezTo>
                    <a:pt x="136" y="65"/>
                    <a:pt x="132" y="62"/>
                    <a:pt x="129" y="62"/>
                  </a:cubicBezTo>
                  <a:cubicBezTo>
                    <a:pt x="126" y="62"/>
                    <a:pt x="124" y="60"/>
                    <a:pt x="121" y="58"/>
                  </a:cubicBezTo>
                  <a:cubicBezTo>
                    <a:pt x="119" y="55"/>
                    <a:pt x="116" y="55"/>
                    <a:pt x="115" y="50"/>
                  </a:cubicBezTo>
                  <a:cubicBezTo>
                    <a:pt x="115" y="49"/>
                    <a:pt x="115" y="49"/>
                    <a:pt x="115" y="49"/>
                  </a:cubicBezTo>
                  <a:cubicBezTo>
                    <a:pt x="114" y="49"/>
                    <a:pt x="113" y="48"/>
                    <a:pt x="112" y="48"/>
                  </a:cubicBezTo>
                  <a:cubicBezTo>
                    <a:pt x="111" y="48"/>
                    <a:pt x="110" y="48"/>
                    <a:pt x="109" y="47"/>
                  </a:cubicBezTo>
                  <a:cubicBezTo>
                    <a:pt x="109" y="49"/>
                    <a:pt x="107" y="51"/>
                    <a:pt x="107" y="52"/>
                  </a:cubicBezTo>
                  <a:cubicBezTo>
                    <a:pt x="107" y="54"/>
                    <a:pt x="106" y="57"/>
                    <a:pt x="103" y="57"/>
                  </a:cubicBezTo>
                  <a:cubicBezTo>
                    <a:pt x="100" y="57"/>
                    <a:pt x="98" y="59"/>
                    <a:pt x="97" y="63"/>
                  </a:cubicBezTo>
                  <a:cubicBezTo>
                    <a:pt x="97" y="68"/>
                    <a:pt x="100" y="68"/>
                    <a:pt x="99" y="70"/>
                  </a:cubicBezTo>
                  <a:cubicBezTo>
                    <a:pt x="97" y="72"/>
                    <a:pt x="92" y="74"/>
                    <a:pt x="91" y="73"/>
                  </a:cubicBezTo>
                  <a:cubicBezTo>
                    <a:pt x="89" y="72"/>
                    <a:pt x="86" y="73"/>
                    <a:pt x="83" y="72"/>
                  </a:cubicBezTo>
                  <a:cubicBezTo>
                    <a:pt x="80" y="72"/>
                    <a:pt x="78" y="69"/>
                    <a:pt x="77" y="72"/>
                  </a:cubicBezTo>
                  <a:cubicBezTo>
                    <a:pt x="76" y="76"/>
                    <a:pt x="71" y="87"/>
                    <a:pt x="72" y="89"/>
                  </a:cubicBezTo>
                  <a:cubicBezTo>
                    <a:pt x="73" y="90"/>
                    <a:pt x="74" y="93"/>
                    <a:pt x="72" y="93"/>
                  </a:cubicBezTo>
                  <a:cubicBezTo>
                    <a:pt x="70" y="93"/>
                    <a:pt x="67" y="92"/>
                    <a:pt x="66" y="91"/>
                  </a:cubicBezTo>
                  <a:cubicBezTo>
                    <a:pt x="65" y="90"/>
                    <a:pt x="61" y="93"/>
                    <a:pt x="58" y="93"/>
                  </a:cubicBezTo>
                  <a:cubicBezTo>
                    <a:pt x="57" y="92"/>
                    <a:pt x="51" y="95"/>
                    <a:pt x="53" y="96"/>
                  </a:cubicBezTo>
                  <a:cubicBezTo>
                    <a:pt x="55" y="97"/>
                    <a:pt x="55" y="101"/>
                    <a:pt x="55" y="103"/>
                  </a:cubicBezTo>
                  <a:cubicBezTo>
                    <a:pt x="55" y="105"/>
                    <a:pt x="59" y="111"/>
                    <a:pt x="59" y="112"/>
                  </a:cubicBezTo>
                  <a:cubicBezTo>
                    <a:pt x="58" y="114"/>
                    <a:pt x="54" y="116"/>
                    <a:pt x="54" y="119"/>
                  </a:cubicBezTo>
                  <a:cubicBezTo>
                    <a:pt x="54" y="121"/>
                    <a:pt x="55" y="123"/>
                    <a:pt x="53" y="124"/>
                  </a:cubicBezTo>
                  <a:cubicBezTo>
                    <a:pt x="52" y="125"/>
                    <a:pt x="48" y="126"/>
                    <a:pt x="46" y="128"/>
                  </a:cubicBezTo>
                  <a:cubicBezTo>
                    <a:pt x="44" y="129"/>
                    <a:pt x="41" y="129"/>
                    <a:pt x="39" y="132"/>
                  </a:cubicBezTo>
                  <a:cubicBezTo>
                    <a:pt x="38" y="134"/>
                    <a:pt x="37" y="136"/>
                    <a:pt x="33" y="135"/>
                  </a:cubicBezTo>
                  <a:cubicBezTo>
                    <a:pt x="29" y="135"/>
                    <a:pt x="28" y="134"/>
                    <a:pt x="25" y="137"/>
                  </a:cubicBezTo>
                  <a:cubicBezTo>
                    <a:pt x="22" y="141"/>
                    <a:pt x="22" y="139"/>
                    <a:pt x="20" y="141"/>
                  </a:cubicBezTo>
                  <a:cubicBezTo>
                    <a:pt x="18" y="142"/>
                    <a:pt x="16" y="140"/>
                    <a:pt x="15" y="139"/>
                  </a:cubicBezTo>
                  <a:cubicBezTo>
                    <a:pt x="13" y="139"/>
                    <a:pt x="11" y="141"/>
                    <a:pt x="10" y="141"/>
                  </a:cubicBezTo>
                  <a:cubicBezTo>
                    <a:pt x="8" y="141"/>
                    <a:pt x="7" y="143"/>
                    <a:pt x="5" y="144"/>
                  </a:cubicBezTo>
                  <a:cubicBezTo>
                    <a:pt x="3" y="144"/>
                    <a:pt x="1" y="144"/>
                    <a:pt x="1" y="146"/>
                  </a:cubicBezTo>
                  <a:cubicBezTo>
                    <a:pt x="1" y="147"/>
                    <a:pt x="1" y="149"/>
                    <a:pt x="0" y="150"/>
                  </a:cubicBezTo>
                  <a:cubicBezTo>
                    <a:pt x="0" y="150"/>
                    <a:pt x="0" y="150"/>
                    <a:pt x="0" y="150"/>
                  </a:cubicBezTo>
                  <a:cubicBezTo>
                    <a:pt x="1" y="158"/>
                    <a:pt x="1" y="158"/>
                    <a:pt x="1" y="158"/>
                  </a:cubicBezTo>
                  <a:cubicBezTo>
                    <a:pt x="1" y="158"/>
                    <a:pt x="9" y="160"/>
                    <a:pt x="10" y="163"/>
                  </a:cubicBezTo>
                  <a:cubicBezTo>
                    <a:pt x="10" y="166"/>
                    <a:pt x="11" y="174"/>
                    <a:pt x="11" y="174"/>
                  </a:cubicBezTo>
                  <a:cubicBezTo>
                    <a:pt x="11" y="174"/>
                    <a:pt x="11" y="174"/>
                    <a:pt x="11" y="174"/>
                  </a:cubicBezTo>
                  <a:cubicBezTo>
                    <a:pt x="14" y="177"/>
                    <a:pt x="19" y="179"/>
                    <a:pt x="19" y="180"/>
                  </a:cubicBezTo>
                  <a:cubicBezTo>
                    <a:pt x="19" y="182"/>
                    <a:pt x="19" y="185"/>
                    <a:pt x="23" y="187"/>
                  </a:cubicBezTo>
                  <a:cubicBezTo>
                    <a:pt x="26" y="188"/>
                    <a:pt x="28" y="189"/>
                    <a:pt x="30" y="190"/>
                  </a:cubicBezTo>
                  <a:cubicBezTo>
                    <a:pt x="30" y="190"/>
                    <a:pt x="30" y="189"/>
                    <a:pt x="30" y="189"/>
                  </a:cubicBezTo>
                  <a:cubicBezTo>
                    <a:pt x="33" y="189"/>
                    <a:pt x="33" y="189"/>
                    <a:pt x="33" y="189"/>
                  </a:cubicBezTo>
                  <a:cubicBezTo>
                    <a:pt x="33" y="189"/>
                    <a:pt x="34" y="190"/>
                    <a:pt x="35" y="191"/>
                  </a:cubicBezTo>
                  <a:cubicBezTo>
                    <a:pt x="36" y="188"/>
                    <a:pt x="42" y="185"/>
                    <a:pt x="45" y="185"/>
                  </a:cubicBezTo>
                  <a:cubicBezTo>
                    <a:pt x="48" y="185"/>
                    <a:pt x="55" y="191"/>
                    <a:pt x="54" y="193"/>
                  </a:cubicBezTo>
                  <a:cubicBezTo>
                    <a:pt x="54" y="195"/>
                    <a:pt x="48" y="203"/>
                    <a:pt x="46" y="203"/>
                  </a:cubicBezTo>
                  <a:cubicBezTo>
                    <a:pt x="45" y="204"/>
                    <a:pt x="44" y="204"/>
                    <a:pt x="42" y="204"/>
                  </a:cubicBezTo>
                  <a:cubicBezTo>
                    <a:pt x="42" y="205"/>
                    <a:pt x="42" y="206"/>
                    <a:pt x="42" y="207"/>
                  </a:cubicBezTo>
                  <a:cubicBezTo>
                    <a:pt x="42" y="208"/>
                    <a:pt x="45" y="211"/>
                    <a:pt x="47" y="214"/>
                  </a:cubicBezTo>
                  <a:cubicBezTo>
                    <a:pt x="48" y="217"/>
                    <a:pt x="44" y="219"/>
                    <a:pt x="42" y="217"/>
                  </a:cubicBezTo>
                  <a:cubicBezTo>
                    <a:pt x="39" y="215"/>
                    <a:pt x="38" y="219"/>
                    <a:pt x="40" y="221"/>
                  </a:cubicBezTo>
                  <a:cubicBezTo>
                    <a:pt x="41" y="222"/>
                    <a:pt x="40" y="227"/>
                    <a:pt x="43" y="227"/>
                  </a:cubicBezTo>
                  <a:cubicBezTo>
                    <a:pt x="45" y="228"/>
                    <a:pt x="47" y="232"/>
                    <a:pt x="50" y="232"/>
                  </a:cubicBezTo>
                  <a:cubicBezTo>
                    <a:pt x="52" y="232"/>
                    <a:pt x="55" y="237"/>
                    <a:pt x="55" y="237"/>
                  </a:cubicBezTo>
                  <a:cubicBezTo>
                    <a:pt x="55" y="237"/>
                    <a:pt x="58" y="239"/>
                    <a:pt x="58" y="240"/>
                  </a:cubicBezTo>
                  <a:cubicBezTo>
                    <a:pt x="58" y="240"/>
                    <a:pt x="58" y="241"/>
                    <a:pt x="58" y="241"/>
                  </a:cubicBezTo>
                  <a:cubicBezTo>
                    <a:pt x="61" y="241"/>
                    <a:pt x="63" y="240"/>
                    <a:pt x="63" y="239"/>
                  </a:cubicBezTo>
                  <a:cubicBezTo>
                    <a:pt x="64" y="238"/>
                    <a:pt x="67" y="238"/>
                    <a:pt x="70" y="241"/>
                  </a:cubicBezTo>
                  <a:cubicBezTo>
                    <a:pt x="73" y="243"/>
                    <a:pt x="83" y="250"/>
                    <a:pt x="87" y="253"/>
                  </a:cubicBezTo>
                  <a:cubicBezTo>
                    <a:pt x="91" y="256"/>
                    <a:pt x="100" y="260"/>
                    <a:pt x="103" y="260"/>
                  </a:cubicBezTo>
                  <a:cubicBezTo>
                    <a:pt x="107" y="259"/>
                    <a:pt x="109" y="262"/>
                    <a:pt x="114" y="262"/>
                  </a:cubicBezTo>
                  <a:cubicBezTo>
                    <a:pt x="115" y="262"/>
                    <a:pt x="116" y="262"/>
                    <a:pt x="116" y="262"/>
                  </a:cubicBezTo>
                  <a:cubicBezTo>
                    <a:pt x="117" y="261"/>
                    <a:pt x="118" y="261"/>
                    <a:pt x="119" y="260"/>
                  </a:cubicBezTo>
                  <a:cubicBezTo>
                    <a:pt x="120" y="258"/>
                    <a:pt x="122" y="261"/>
                    <a:pt x="122" y="264"/>
                  </a:cubicBezTo>
                  <a:cubicBezTo>
                    <a:pt x="121" y="265"/>
                    <a:pt x="122" y="267"/>
                    <a:pt x="122" y="268"/>
                  </a:cubicBezTo>
                  <a:cubicBezTo>
                    <a:pt x="123" y="267"/>
                    <a:pt x="124" y="265"/>
                    <a:pt x="124" y="264"/>
                  </a:cubicBezTo>
                  <a:cubicBezTo>
                    <a:pt x="126" y="260"/>
                    <a:pt x="128" y="260"/>
                    <a:pt x="130" y="259"/>
                  </a:cubicBezTo>
                  <a:cubicBezTo>
                    <a:pt x="132" y="258"/>
                    <a:pt x="133" y="258"/>
                    <a:pt x="137" y="260"/>
                  </a:cubicBezTo>
                  <a:cubicBezTo>
                    <a:pt x="140" y="262"/>
                    <a:pt x="142" y="258"/>
                    <a:pt x="147" y="263"/>
                  </a:cubicBezTo>
                  <a:cubicBezTo>
                    <a:pt x="148" y="262"/>
                    <a:pt x="149" y="262"/>
                    <a:pt x="150" y="262"/>
                  </a:cubicBezTo>
                  <a:cubicBezTo>
                    <a:pt x="151" y="262"/>
                    <a:pt x="152" y="260"/>
                    <a:pt x="154" y="258"/>
                  </a:cubicBezTo>
                  <a:cubicBezTo>
                    <a:pt x="155" y="256"/>
                    <a:pt x="155" y="254"/>
                    <a:pt x="157" y="255"/>
                  </a:cubicBezTo>
                  <a:cubicBezTo>
                    <a:pt x="159" y="255"/>
                    <a:pt x="160" y="252"/>
                    <a:pt x="164" y="250"/>
                  </a:cubicBezTo>
                  <a:cubicBezTo>
                    <a:pt x="169" y="248"/>
                    <a:pt x="172" y="251"/>
                    <a:pt x="174" y="250"/>
                  </a:cubicBezTo>
                  <a:cubicBezTo>
                    <a:pt x="176" y="248"/>
                    <a:pt x="179" y="247"/>
                    <a:pt x="179" y="249"/>
                  </a:cubicBezTo>
                  <a:cubicBezTo>
                    <a:pt x="179" y="251"/>
                    <a:pt x="181" y="253"/>
                    <a:pt x="182" y="255"/>
                  </a:cubicBezTo>
                  <a:cubicBezTo>
                    <a:pt x="182" y="256"/>
                    <a:pt x="186" y="257"/>
                    <a:pt x="187" y="257"/>
                  </a:cubicBezTo>
                  <a:cubicBezTo>
                    <a:pt x="187" y="257"/>
                    <a:pt x="188" y="257"/>
                    <a:pt x="188" y="256"/>
                  </a:cubicBezTo>
                  <a:cubicBezTo>
                    <a:pt x="190" y="255"/>
                    <a:pt x="194" y="257"/>
                    <a:pt x="194" y="259"/>
                  </a:cubicBezTo>
                  <a:cubicBezTo>
                    <a:pt x="194" y="261"/>
                    <a:pt x="194" y="264"/>
                    <a:pt x="196" y="264"/>
                  </a:cubicBezTo>
                  <a:cubicBezTo>
                    <a:pt x="197" y="264"/>
                    <a:pt x="199" y="264"/>
                    <a:pt x="199" y="268"/>
                  </a:cubicBezTo>
                  <a:cubicBezTo>
                    <a:pt x="199" y="272"/>
                    <a:pt x="200" y="276"/>
                    <a:pt x="197" y="280"/>
                  </a:cubicBezTo>
                  <a:cubicBezTo>
                    <a:pt x="193" y="283"/>
                    <a:pt x="189" y="290"/>
                    <a:pt x="190" y="292"/>
                  </a:cubicBezTo>
                  <a:cubicBezTo>
                    <a:pt x="191" y="294"/>
                    <a:pt x="189" y="297"/>
                    <a:pt x="191" y="296"/>
                  </a:cubicBezTo>
                  <a:cubicBezTo>
                    <a:pt x="194" y="295"/>
                    <a:pt x="200" y="296"/>
                    <a:pt x="199" y="297"/>
                  </a:cubicBezTo>
                  <a:cubicBezTo>
                    <a:pt x="198" y="299"/>
                    <a:pt x="199" y="304"/>
                    <a:pt x="202" y="304"/>
                  </a:cubicBezTo>
                  <a:cubicBezTo>
                    <a:pt x="204" y="304"/>
                    <a:pt x="206" y="306"/>
                    <a:pt x="205" y="308"/>
                  </a:cubicBezTo>
                  <a:cubicBezTo>
                    <a:pt x="204" y="310"/>
                    <a:pt x="203" y="314"/>
                    <a:pt x="205" y="314"/>
                  </a:cubicBezTo>
                  <a:cubicBezTo>
                    <a:pt x="207" y="314"/>
                    <a:pt x="210" y="314"/>
                    <a:pt x="210" y="316"/>
                  </a:cubicBezTo>
                  <a:cubicBezTo>
                    <a:pt x="209" y="318"/>
                    <a:pt x="211" y="320"/>
                    <a:pt x="215" y="319"/>
                  </a:cubicBezTo>
                  <a:cubicBezTo>
                    <a:pt x="217" y="318"/>
                    <a:pt x="218" y="317"/>
                    <a:pt x="219" y="318"/>
                  </a:cubicBezTo>
                  <a:cubicBezTo>
                    <a:pt x="220" y="318"/>
                    <a:pt x="220" y="321"/>
                    <a:pt x="223" y="322"/>
                  </a:cubicBezTo>
                  <a:cubicBezTo>
                    <a:pt x="225" y="322"/>
                    <a:pt x="224" y="316"/>
                    <a:pt x="223" y="315"/>
                  </a:cubicBezTo>
                  <a:cubicBezTo>
                    <a:pt x="222" y="314"/>
                    <a:pt x="223" y="310"/>
                    <a:pt x="224" y="311"/>
                  </a:cubicBezTo>
                  <a:cubicBezTo>
                    <a:pt x="225" y="312"/>
                    <a:pt x="228" y="311"/>
                    <a:pt x="230" y="309"/>
                  </a:cubicBezTo>
                  <a:cubicBezTo>
                    <a:pt x="232" y="307"/>
                    <a:pt x="235" y="310"/>
                    <a:pt x="236" y="308"/>
                  </a:cubicBezTo>
                  <a:cubicBezTo>
                    <a:pt x="238" y="306"/>
                    <a:pt x="241" y="310"/>
                    <a:pt x="244" y="308"/>
                  </a:cubicBezTo>
                  <a:cubicBezTo>
                    <a:pt x="247" y="306"/>
                    <a:pt x="248" y="309"/>
                    <a:pt x="249" y="307"/>
                  </a:cubicBezTo>
                  <a:cubicBezTo>
                    <a:pt x="251" y="305"/>
                    <a:pt x="255" y="302"/>
                    <a:pt x="256" y="303"/>
                  </a:cubicBezTo>
                  <a:cubicBezTo>
                    <a:pt x="257" y="304"/>
                    <a:pt x="258" y="306"/>
                    <a:pt x="263" y="306"/>
                  </a:cubicBezTo>
                  <a:cubicBezTo>
                    <a:pt x="268" y="307"/>
                    <a:pt x="265" y="310"/>
                    <a:pt x="265" y="311"/>
                  </a:cubicBezTo>
                  <a:cubicBezTo>
                    <a:pt x="265" y="313"/>
                    <a:pt x="271" y="317"/>
                    <a:pt x="274" y="318"/>
                  </a:cubicBezTo>
                  <a:cubicBezTo>
                    <a:pt x="274" y="318"/>
                    <a:pt x="275" y="318"/>
                    <a:pt x="275" y="319"/>
                  </a:cubicBezTo>
                  <a:cubicBezTo>
                    <a:pt x="277" y="318"/>
                    <a:pt x="280" y="320"/>
                    <a:pt x="280" y="318"/>
                  </a:cubicBezTo>
                  <a:cubicBezTo>
                    <a:pt x="281" y="316"/>
                    <a:pt x="284" y="316"/>
                    <a:pt x="285" y="318"/>
                  </a:cubicBezTo>
                  <a:cubicBezTo>
                    <a:pt x="286" y="320"/>
                    <a:pt x="287" y="320"/>
                    <a:pt x="290" y="318"/>
                  </a:cubicBezTo>
                  <a:cubicBezTo>
                    <a:pt x="292" y="316"/>
                    <a:pt x="294" y="320"/>
                    <a:pt x="292" y="322"/>
                  </a:cubicBezTo>
                  <a:cubicBezTo>
                    <a:pt x="291" y="323"/>
                    <a:pt x="292" y="327"/>
                    <a:pt x="294" y="329"/>
                  </a:cubicBezTo>
                  <a:cubicBezTo>
                    <a:pt x="296" y="331"/>
                    <a:pt x="297" y="328"/>
                    <a:pt x="296" y="325"/>
                  </a:cubicBezTo>
                  <a:cubicBezTo>
                    <a:pt x="296" y="323"/>
                    <a:pt x="300" y="321"/>
                    <a:pt x="308" y="318"/>
                  </a:cubicBezTo>
                  <a:cubicBezTo>
                    <a:pt x="316" y="316"/>
                    <a:pt x="324" y="310"/>
                    <a:pt x="325" y="309"/>
                  </a:cubicBezTo>
                  <a:cubicBezTo>
                    <a:pt x="325" y="307"/>
                    <a:pt x="330" y="311"/>
                    <a:pt x="333" y="309"/>
                  </a:cubicBezTo>
                  <a:cubicBezTo>
                    <a:pt x="335" y="307"/>
                    <a:pt x="345" y="307"/>
                    <a:pt x="347" y="306"/>
                  </a:cubicBezTo>
                  <a:cubicBezTo>
                    <a:pt x="350" y="306"/>
                    <a:pt x="350" y="304"/>
                    <a:pt x="352" y="302"/>
                  </a:cubicBezTo>
                  <a:cubicBezTo>
                    <a:pt x="355" y="300"/>
                    <a:pt x="354" y="299"/>
                    <a:pt x="357" y="298"/>
                  </a:cubicBezTo>
                  <a:cubicBezTo>
                    <a:pt x="360" y="297"/>
                    <a:pt x="362" y="295"/>
                    <a:pt x="362" y="293"/>
                  </a:cubicBezTo>
                  <a:cubicBezTo>
                    <a:pt x="362" y="292"/>
                    <a:pt x="368" y="291"/>
                    <a:pt x="368" y="289"/>
                  </a:cubicBezTo>
                  <a:cubicBezTo>
                    <a:pt x="368" y="288"/>
                    <a:pt x="372" y="287"/>
                    <a:pt x="372" y="285"/>
                  </a:cubicBezTo>
                  <a:cubicBezTo>
                    <a:pt x="372" y="283"/>
                    <a:pt x="375" y="284"/>
                    <a:pt x="376" y="282"/>
                  </a:cubicBezTo>
                  <a:cubicBezTo>
                    <a:pt x="377" y="281"/>
                    <a:pt x="375" y="276"/>
                    <a:pt x="377" y="276"/>
                  </a:cubicBezTo>
                  <a:cubicBezTo>
                    <a:pt x="379" y="275"/>
                    <a:pt x="376" y="273"/>
                    <a:pt x="376" y="272"/>
                  </a:cubicBezTo>
                  <a:cubicBezTo>
                    <a:pt x="375" y="270"/>
                    <a:pt x="379" y="270"/>
                    <a:pt x="382" y="269"/>
                  </a:cubicBezTo>
                  <a:cubicBezTo>
                    <a:pt x="384" y="268"/>
                    <a:pt x="385" y="265"/>
                    <a:pt x="385" y="263"/>
                  </a:cubicBezTo>
                  <a:cubicBezTo>
                    <a:pt x="386" y="261"/>
                    <a:pt x="389" y="259"/>
                    <a:pt x="391" y="258"/>
                  </a:cubicBezTo>
                  <a:cubicBezTo>
                    <a:pt x="393" y="257"/>
                    <a:pt x="393" y="254"/>
                    <a:pt x="393" y="251"/>
                  </a:cubicBezTo>
                  <a:cubicBezTo>
                    <a:pt x="392" y="248"/>
                    <a:pt x="395" y="249"/>
                    <a:pt x="394" y="248"/>
                  </a:cubicBezTo>
                  <a:cubicBezTo>
                    <a:pt x="393" y="247"/>
                    <a:pt x="395" y="244"/>
                    <a:pt x="398" y="243"/>
                  </a:cubicBezTo>
                  <a:cubicBezTo>
                    <a:pt x="401" y="242"/>
                    <a:pt x="396" y="240"/>
                    <a:pt x="394" y="242"/>
                  </a:cubicBezTo>
                  <a:cubicBezTo>
                    <a:pt x="393" y="243"/>
                    <a:pt x="391" y="238"/>
                    <a:pt x="389" y="240"/>
                  </a:cubicBezTo>
                  <a:cubicBezTo>
                    <a:pt x="388" y="242"/>
                    <a:pt x="384" y="239"/>
                    <a:pt x="386" y="238"/>
                  </a:cubicBezTo>
                  <a:cubicBezTo>
                    <a:pt x="389" y="238"/>
                    <a:pt x="393" y="235"/>
                    <a:pt x="395" y="234"/>
                  </a:cubicBezTo>
                  <a:cubicBezTo>
                    <a:pt x="397" y="233"/>
                    <a:pt x="392" y="229"/>
                    <a:pt x="390" y="229"/>
                  </a:cubicBezTo>
                  <a:cubicBezTo>
                    <a:pt x="388" y="229"/>
                    <a:pt x="385" y="224"/>
                    <a:pt x="383" y="224"/>
                  </a:cubicBezTo>
                  <a:cubicBezTo>
                    <a:pt x="380" y="224"/>
                    <a:pt x="384" y="222"/>
                    <a:pt x="387" y="224"/>
                  </a:cubicBezTo>
                  <a:cubicBezTo>
                    <a:pt x="390" y="225"/>
                    <a:pt x="393" y="226"/>
                    <a:pt x="395" y="225"/>
                  </a:cubicBezTo>
                  <a:cubicBezTo>
                    <a:pt x="396" y="224"/>
                    <a:pt x="390" y="219"/>
                    <a:pt x="388" y="217"/>
                  </a:cubicBezTo>
                  <a:cubicBezTo>
                    <a:pt x="385" y="215"/>
                    <a:pt x="388" y="213"/>
                    <a:pt x="386" y="212"/>
                  </a:cubicBezTo>
                  <a:cubicBezTo>
                    <a:pt x="385" y="211"/>
                    <a:pt x="382" y="205"/>
                    <a:pt x="381" y="202"/>
                  </a:cubicBezTo>
                  <a:cubicBezTo>
                    <a:pt x="380" y="199"/>
                    <a:pt x="375" y="198"/>
                    <a:pt x="373" y="197"/>
                  </a:cubicBezTo>
                  <a:cubicBezTo>
                    <a:pt x="372" y="195"/>
                    <a:pt x="373" y="190"/>
                    <a:pt x="377" y="189"/>
                  </a:cubicBezTo>
                  <a:cubicBezTo>
                    <a:pt x="381" y="187"/>
                    <a:pt x="380" y="184"/>
                    <a:pt x="381" y="184"/>
                  </a:cubicBezTo>
                  <a:cubicBezTo>
                    <a:pt x="383" y="185"/>
                    <a:pt x="385" y="184"/>
                    <a:pt x="386" y="181"/>
                  </a:cubicBezTo>
                  <a:cubicBezTo>
                    <a:pt x="387" y="178"/>
                    <a:pt x="390" y="180"/>
                    <a:pt x="391" y="178"/>
                  </a:cubicBezTo>
                  <a:cubicBezTo>
                    <a:pt x="392" y="177"/>
                    <a:pt x="398" y="177"/>
                    <a:pt x="401" y="176"/>
                  </a:cubicBezTo>
                  <a:cubicBezTo>
                    <a:pt x="403" y="174"/>
                    <a:pt x="399" y="169"/>
                    <a:pt x="396" y="170"/>
                  </a:cubicBezTo>
                  <a:cubicBezTo>
                    <a:pt x="393" y="171"/>
                    <a:pt x="390" y="170"/>
                    <a:pt x="388" y="167"/>
                  </a:cubicBezTo>
                  <a:cubicBezTo>
                    <a:pt x="386" y="164"/>
                    <a:pt x="380" y="172"/>
                    <a:pt x="376" y="174"/>
                  </a:cubicBezTo>
                  <a:cubicBezTo>
                    <a:pt x="372" y="176"/>
                    <a:pt x="370" y="171"/>
                    <a:pt x="371" y="167"/>
                  </a:cubicBezTo>
                  <a:cubicBezTo>
                    <a:pt x="372" y="164"/>
                    <a:pt x="368" y="164"/>
                    <a:pt x="362" y="164"/>
                  </a:cubicBezTo>
                  <a:cubicBezTo>
                    <a:pt x="357" y="165"/>
                    <a:pt x="359" y="154"/>
                    <a:pt x="362" y="154"/>
                  </a:cubicBezTo>
                  <a:cubicBezTo>
                    <a:pt x="366" y="153"/>
                    <a:pt x="371" y="157"/>
                    <a:pt x="373" y="151"/>
                  </a:cubicBezTo>
                  <a:cubicBezTo>
                    <a:pt x="375" y="145"/>
                    <a:pt x="378" y="149"/>
                    <a:pt x="383" y="144"/>
                  </a:cubicBezTo>
                  <a:cubicBezTo>
                    <a:pt x="387" y="139"/>
                    <a:pt x="393" y="135"/>
                    <a:pt x="397" y="138"/>
                  </a:cubicBezTo>
                  <a:cubicBezTo>
                    <a:pt x="401" y="142"/>
                    <a:pt x="393" y="147"/>
                    <a:pt x="391" y="150"/>
                  </a:cubicBezTo>
                  <a:cubicBezTo>
                    <a:pt x="390" y="153"/>
                    <a:pt x="392" y="154"/>
                    <a:pt x="390" y="156"/>
                  </a:cubicBezTo>
                  <a:cubicBezTo>
                    <a:pt x="387" y="159"/>
                    <a:pt x="391" y="159"/>
                    <a:pt x="396" y="156"/>
                  </a:cubicBezTo>
                  <a:cubicBezTo>
                    <a:pt x="401" y="153"/>
                    <a:pt x="407" y="149"/>
                    <a:pt x="411" y="148"/>
                  </a:cubicBezTo>
                  <a:cubicBezTo>
                    <a:pt x="413" y="147"/>
                    <a:pt x="414" y="147"/>
                    <a:pt x="415" y="147"/>
                  </a:cubicBezTo>
                  <a:cubicBezTo>
                    <a:pt x="416" y="145"/>
                    <a:pt x="417" y="144"/>
                    <a:pt x="418" y="143"/>
                  </a:cubicBezTo>
                  <a:cubicBezTo>
                    <a:pt x="421" y="142"/>
                    <a:pt x="432" y="137"/>
                    <a:pt x="433" y="135"/>
                  </a:cubicBezTo>
                  <a:cubicBezTo>
                    <a:pt x="435" y="132"/>
                    <a:pt x="437" y="129"/>
                    <a:pt x="439" y="129"/>
                  </a:cubicBezTo>
                  <a:cubicBezTo>
                    <a:pt x="441" y="129"/>
                    <a:pt x="441" y="131"/>
                    <a:pt x="444" y="131"/>
                  </a:cubicBezTo>
                  <a:cubicBezTo>
                    <a:pt x="448" y="131"/>
                    <a:pt x="451" y="132"/>
                    <a:pt x="450" y="129"/>
                  </a:cubicBezTo>
                  <a:cubicBezTo>
                    <a:pt x="448" y="126"/>
                    <a:pt x="449" y="126"/>
                    <a:pt x="453" y="126"/>
                  </a:cubicBezTo>
                  <a:cubicBezTo>
                    <a:pt x="457" y="125"/>
                    <a:pt x="456" y="122"/>
                    <a:pt x="459" y="122"/>
                  </a:cubicBezTo>
                  <a:cubicBezTo>
                    <a:pt x="462" y="122"/>
                    <a:pt x="461" y="115"/>
                    <a:pt x="464" y="115"/>
                  </a:cubicBezTo>
                  <a:cubicBezTo>
                    <a:pt x="467" y="115"/>
                    <a:pt x="468" y="119"/>
                    <a:pt x="471" y="118"/>
                  </a:cubicBezTo>
                  <a:cubicBezTo>
                    <a:pt x="472" y="118"/>
                    <a:pt x="472" y="118"/>
                    <a:pt x="473" y="118"/>
                  </a:cubicBezTo>
                  <a:cubicBezTo>
                    <a:pt x="474" y="118"/>
                    <a:pt x="475" y="117"/>
                    <a:pt x="475" y="117"/>
                  </a:cubicBezTo>
                  <a:cubicBezTo>
                    <a:pt x="475" y="113"/>
                    <a:pt x="475" y="110"/>
                    <a:pt x="475" y="109"/>
                  </a:cubicBezTo>
                  <a:cubicBezTo>
                    <a:pt x="473" y="106"/>
                    <a:pt x="475" y="103"/>
                    <a:pt x="474" y="102"/>
                  </a:cubicBezTo>
                  <a:cubicBezTo>
                    <a:pt x="474" y="100"/>
                    <a:pt x="473" y="96"/>
                    <a:pt x="475" y="96"/>
                  </a:cubicBezTo>
                  <a:cubicBezTo>
                    <a:pt x="477" y="96"/>
                    <a:pt x="480" y="91"/>
                    <a:pt x="482" y="92"/>
                  </a:cubicBezTo>
                  <a:cubicBezTo>
                    <a:pt x="485" y="94"/>
                    <a:pt x="490" y="95"/>
                    <a:pt x="490" y="92"/>
                  </a:cubicBezTo>
                  <a:cubicBezTo>
                    <a:pt x="490" y="90"/>
                    <a:pt x="493" y="90"/>
                    <a:pt x="494" y="87"/>
                  </a:cubicBezTo>
                  <a:cubicBezTo>
                    <a:pt x="494" y="84"/>
                    <a:pt x="498" y="83"/>
                    <a:pt x="499" y="80"/>
                  </a:cubicBezTo>
                  <a:cubicBezTo>
                    <a:pt x="500" y="78"/>
                    <a:pt x="501" y="71"/>
                    <a:pt x="503" y="70"/>
                  </a:cubicBezTo>
                  <a:cubicBezTo>
                    <a:pt x="506" y="68"/>
                    <a:pt x="503" y="67"/>
                    <a:pt x="503" y="63"/>
                  </a:cubicBezTo>
                  <a:close/>
                  <a:moveTo>
                    <a:pt x="381" y="298"/>
                  </a:moveTo>
                  <a:cubicBezTo>
                    <a:pt x="378" y="308"/>
                    <a:pt x="385" y="314"/>
                    <a:pt x="386" y="313"/>
                  </a:cubicBezTo>
                  <a:cubicBezTo>
                    <a:pt x="388" y="311"/>
                    <a:pt x="398" y="290"/>
                    <a:pt x="396" y="287"/>
                  </a:cubicBezTo>
                  <a:cubicBezTo>
                    <a:pt x="394" y="284"/>
                    <a:pt x="384" y="289"/>
                    <a:pt x="381" y="298"/>
                  </a:cubicBezTo>
                  <a:close/>
                  <a:moveTo>
                    <a:pt x="292" y="332"/>
                  </a:moveTo>
                  <a:cubicBezTo>
                    <a:pt x="289" y="332"/>
                    <a:pt x="281" y="337"/>
                    <a:pt x="284" y="344"/>
                  </a:cubicBezTo>
                  <a:cubicBezTo>
                    <a:pt x="287" y="351"/>
                    <a:pt x="298" y="346"/>
                    <a:pt x="298" y="343"/>
                  </a:cubicBezTo>
                  <a:cubicBezTo>
                    <a:pt x="298" y="340"/>
                    <a:pt x="303" y="335"/>
                    <a:pt x="303" y="333"/>
                  </a:cubicBezTo>
                  <a:cubicBezTo>
                    <a:pt x="302" y="331"/>
                    <a:pt x="295" y="332"/>
                    <a:pt x="292" y="33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7" name="Freeform 150"/>
            <p:cNvSpPr>
              <a:spLocks noEditPoints="1"/>
            </p:cNvSpPr>
            <p:nvPr/>
          </p:nvSpPr>
          <p:spPr bwMode="auto">
            <a:xfrm>
              <a:off x="9302972" y="3645201"/>
              <a:ext cx="297468" cy="414000"/>
            </a:xfrm>
            <a:custGeom>
              <a:avLst/>
              <a:gdLst>
                <a:gd name="T0" fmla="*/ 43 w 82"/>
                <a:gd name="T1" fmla="*/ 44 h 114"/>
                <a:gd name="T2" fmla="*/ 54 w 82"/>
                <a:gd name="T3" fmla="*/ 52 h 114"/>
                <a:gd name="T4" fmla="*/ 56 w 82"/>
                <a:gd name="T5" fmla="*/ 59 h 114"/>
                <a:gd name="T6" fmla="*/ 60 w 82"/>
                <a:gd name="T7" fmla="*/ 63 h 114"/>
                <a:gd name="T8" fmla="*/ 64 w 82"/>
                <a:gd name="T9" fmla="*/ 73 h 114"/>
                <a:gd name="T10" fmla="*/ 67 w 82"/>
                <a:gd name="T11" fmla="*/ 71 h 114"/>
                <a:gd name="T12" fmla="*/ 70 w 82"/>
                <a:gd name="T13" fmla="*/ 66 h 114"/>
                <a:gd name="T14" fmla="*/ 68 w 82"/>
                <a:gd name="T15" fmla="*/ 56 h 114"/>
                <a:gd name="T16" fmla="*/ 59 w 82"/>
                <a:gd name="T17" fmla="*/ 49 h 114"/>
                <a:gd name="T18" fmla="*/ 53 w 82"/>
                <a:gd name="T19" fmla="*/ 42 h 114"/>
                <a:gd name="T20" fmla="*/ 41 w 82"/>
                <a:gd name="T21" fmla="*/ 40 h 114"/>
                <a:gd name="T22" fmla="*/ 37 w 82"/>
                <a:gd name="T23" fmla="*/ 32 h 114"/>
                <a:gd name="T24" fmla="*/ 43 w 82"/>
                <a:gd name="T25" fmla="*/ 20 h 114"/>
                <a:gd name="T26" fmla="*/ 42 w 82"/>
                <a:gd name="T27" fmla="*/ 6 h 114"/>
                <a:gd name="T28" fmla="*/ 41 w 82"/>
                <a:gd name="T29" fmla="*/ 3 h 114"/>
                <a:gd name="T30" fmla="*/ 29 w 82"/>
                <a:gd name="T31" fmla="*/ 2 h 114"/>
                <a:gd name="T32" fmla="*/ 27 w 82"/>
                <a:gd name="T33" fmla="*/ 22 h 114"/>
                <a:gd name="T34" fmla="*/ 23 w 82"/>
                <a:gd name="T35" fmla="*/ 21 h 114"/>
                <a:gd name="T36" fmla="*/ 25 w 82"/>
                <a:gd name="T37" fmla="*/ 32 h 114"/>
                <a:gd name="T38" fmla="*/ 27 w 82"/>
                <a:gd name="T39" fmla="*/ 39 h 114"/>
                <a:gd name="T40" fmla="*/ 36 w 82"/>
                <a:gd name="T41" fmla="*/ 42 h 114"/>
                <a:gd name="T42" fmla="*/ 43 w 82"/>
                <a:gd name="T43" fmla="*/ 44 h 114"/>
                <a:gd name="T44" fmla="*/ 28 w 82"/>
                <a:gd name="T45" fmla="*/ 46 h 114"/>
                <a:gd name="T46" fmla="*/ 36 w 82"/>
                <a:gd name="T47" fmla="*/ 55 h 114"/>
                <a:gd name="T48" fmla="*/ 28 w 82"/>
                <a:gd name="T49" fmla="*/ 46 h 114"/>
                <a:gd name="T50" fmla="*/ 41 w 82"/>
                <a:gd name="T51" fmla="*/ 71 h 114"/>
                <a:gd name="T52" fmla="*/ 46 w 82"/>
                <a:gd name="T53" fmla="*/ 68 h 114"/>
                <a:gd name="T54" fmla="*/ 47 w 82"/>
                <a:gd name="T55" fmla="*/ 75 h 114"/>
                <a:gd name="T56" fmla="*/ 48 w 82"/>
                <a:gd name="T57" fmla="*/ 84 h 114"/>
                <a:gd name="T58" fmla="*/ 57 w 82"/>
                <a:gd name="T59" fmla="*/ 71 h 114"/>
                <a:gd name="T60" fmla="*/ 54 w 82"/>
                <a:gd name="T61" fmla="*/ 69 h 114"/>
                <a:gd name="T62" fmla="*/ 41 w 82"/>
                <a:gd name="T63" fmla="*/ 59 h 114"/>
                <a:gd name="T64" fmla="*/ 41 w 82"/>
                <a:gd name="T65" fmla="*/ 71 h 114"/>
                <a:gd name="T66" fmla="*/ 12 w 82"/>
                <a:gd name="T67" fmla="*/ 75 h 114"/>
                <a:gd name="T68" fmla="*/ 1 w 82"/>
                <a:gd name="T69" fmla="*/ 89 h 114"/>
                <a:gd name="T70" fmla="*/ 17 w 82"/>
                <a:gd name="T71" fmla="*/ 75 h 114"/>
                <a:gd name="T72" fmla="*/ 19 w 82"/>
                <a:gd name="T73" fmla="*/ 66 h 114"/>
                <a:gd name="T74" fmla="*/ 12 w 82"/>
                <a:gd name="T75" fmla="*/ 75 h 114"/>
                <a:gd name="T76" fmla="*/ 56 w 82"/>
                <a:gd name="T77" fmla="*/ 80 h 114"/>
                <a:gd name="T78" fmla="*/ 63 w 82"/>
                <a:gd name="T79" fmla="*/ 76 h 114"/>
                <a:gd name="T80" fmla="*/ 56 w 82"/>
                <a:gd name="T81" fmla="*/ 80 h 114"/>
                <a:gd name="T82" fmla="*/ 79 w 82"/>
                <a:gd name="T83" fmla="*/ 100 h 114"/>
                <a:gd name="T84" fmla="*/ 77 w 82"/>
                <a:gd name="T85" fmla="*/ 81 h 114"/>
                <a:gd name="T86" fmla="*/ 71 w 82"/>
                <a:gd name="T87" fmla="*/ 80 h 114"/>
                <a:gd name="T88" fmla="*/ 66 w 82"/>
                <a:gd name="T89" fmla="*/ 85 h 114"/>
                <a:gd name="T90" fmla="*/ 61 w 82"/>
                <a:gd name="T91" fmla="*/ 89 h 114"/>
                <a:gd name="T92" fmla="*/ 54 w 82"/>
                <a:gd name="T93" fmla="*/ 87 h 114"/>
                <a:gd name="T94" fmla="*/ 44 w 82"/>
                <a:gd name="T95" fmla="*/ 93 h 114"/>
                <a:gd name="T96" fmla="*/ 41 w 82"/>
                <a:gd name="T97" fmla="*/ 101 h 114"/>
                <a:gd name="T98" fmla="*/ 48 w 82"/>
                <a:gd name="T99" fmla="*/ 97 h 114"/>
                <a:gd name="T100" fmla="*/ 54 w 82"/>
                <a:gd name="T101" fmla="*/ 95 h 114"/>
                <a:gd name="T102" fmla="*/ 61 w 82"/>
                <a:gd name="T103" fmla="*/ 110 h 114"/>
                <a:gd name="T104" fmla="*/ 70 w 82"/>
                <a:gd name="T105" fmla="*/ 114 h 114"/>
                <a:gd name="T106" fmla="*/ 70 w 82"/>
                <a:gd name="T107" fmla="*/ 103 h 114"/>
                <a:gd name="T108" fmla="*/ 79 w 82"/>
                <a:gd name="T109" fmla="*/ 10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2" h="114">
                  <a:moveTo>
                    <a:pt x="43" y="44"/>
                  </a:moveTo>
                  <a:cubicBezTo>
                    <a:pt x="48" y="43"/>
                    <a:pt x="55" y="49"/>
                    <a:pt x="54" y="52"/>
                  </a:cubicBezTo>
                  <a:cubicBezTo>
                    <a:pt x="53" y="54"/>
                    <a:pt x="54" y="61"/>
                    <a:pt x="56" y="59"/>
                  </a:cubicBezTo>
                  <a:cubicBezTo>
                    <a:pt x="58" y="57"/>
                    <a:pt x="62" y="60"/>
                    <a:pt x="60" y="63"/>
                  </a:cubicBezTo>
                  <a:cubicBezTo>
                    <a:pt x="57" y="66"/>
                    <a:pt x="63" y="69"/>
                    <a:pt x="64" y="73"/>
                  </a:cubicBezTo>
                  <a:cubicBezTo>
                    <a:pt x="65" y="77"/>
                    <a:pt x="67" y="74"/>
                    <a:pt x="67" y="71"/>
                  </a:cubicBezTo>
                  <a:cubicBezTo>
                    <a:pt x="66" y="68"/>
                    <a:pt x="67" y="68"/>
                    <a:pt x="70" y="66"/>
                  </a:cubicBezTo>
                  <a:cubicBezTo>
                    <a:pt x="74" y="64"/>
                    <a:pt x="70" y="60"/>
                    <a:pt x="68" y="56"/>
                  </a:cubicBezTo>
                  <a:cubicBezTo>
                    <a:pt x="66" y="52"/>
                    <a:pt x="59" y="53"/>
                    <a:pt x="59" y="49"/>
                  </a:cubicBezTo>
                  <a:cubicBezTo>
                    <a:pt x="59" y="45"/>
                    <a:pt x="53" y="44"/>
                    <a:pt x="53" y="42"/>
                  </a:cubicBezTo>
                  <a:cubicBezTo>
                    <a:pt x="53" y="39"/>
                    <a:pt x="45" y="37"/>
                    <a:pt x="41" y="40"/>
                  </a:cubicBezTo>
                  <a:cubicBezTo>
                    <a:pt x="37" y="42"/>
                    <a:pt x="40" y="35"/>
                    <a:pt x="37" y="32"/>
                  </a:cubicBezTo>
                  <a:cubicBezTo>
                    <a:pt x="34" y="29"/>
                    <a:pt x="39" y="24"/>
                    <a:pt x="43" y="20"/>
                  </a:cubicBezTo>
                  <a:cubicBezTo>
                    <a:pt x="46" y="16"/>
                    <a:pt x="42" y="9"/>
                    <a:pt x="42" y="6"/>
                  </a:cubicBezTo>
                  <a:cubicBezTo>
                    <a:pt x="43" y="3"/>
                    <a:pt x="42" y="2"/>
                    <a:pt x="41" y="3"/>
                  </a:cubicBezTo>
                  <a:cubicBezTo>
                    <a:pt x="39" y="4"/>
                    <a:pt x="32" y="0"/>
                    <a:pt x="29" y="2"/>
                  </a:cubicBezTo>
                  <a:cubicBezTo>
                    <a:pt x="25" y="4"/>
                    <a:pt x="28" y="21"/>
                    <a:pt x="27" y="22"/>
                  </a:cubicBezTo>
                  <a:cubicBezTo>
                    <a:pt x="25" y="23"/>
                    <a:pt x="23" y="19"/>
                    <a:pt x="23" y="21"/>
                  </a:cubicBezTo>
                  <a:cubicBezTo>
                    <a:pt x="22" y="23"/>
                    <a:pt x="23" y="32"/>
                    <a:pt x="25" y="32"/>
                  </a:cubicBezTo>
                  <a:cubicBezTo>
                    <a:pt x="27" y="32"/>
                    <a:pt x="29" y="35"/>
                    <a:pt x="27" y="39"/>
                  </a:cubicBezTo>
                  <a:cubicBezTo>
                    <a:pt x="26" y="43"/>
                    <a:pt x="31" y="43"/>
                    <a:pt x="36" y="42"/>
                  </a:cubicBezTo>
                  <a:cubicBezTo>
                    <a:pt x="40" y="40"/>
                    <a:pt x="39" y="45"/>
                    <a:pt x="43" y="44"/>
                  </a:cubicBezTo>
                  <a:close/>
                  <a:moveTo>
                    <a:pt x="28" y="46"/>
                  </a:moveTo>
                  <a:cubicBezTo>
                    <a:pt x="28" y="50"/>
                    <a:pt x="30" y="57"/>
                    <a:pt x="36" y="55"/>
                  </a:cubicBezTo>
                  <a:cubicBezTo>
                    <a:pt x="41" y="54"/>
                    <a:pt x="27" y="44"/>
                    <a:pt x="28" y="46"/>
                  </a:cubicBezTo>
                  <a:close/>
                  <a:moveTo>
                    <a:pt x="41" y="71"/>
                  </a:moveTo>
                  <a:cubicBezTo>
                    <a:pt x="43" y="70"/>
                    <a:pt x="46" y="71"/>
                    <a:pt x="46" y="68"/>
                  </a:cubicBezTo>
                  <a:cubicBezTo>
                    <a:pt x="46" y="66"/>
                    <a:pt x="49" y="73"/>
                    <a:pt x="47" y="75"/>
                  </a:cubicBezTo>
                  <a:cubicBezTo>
                    <a:pt x="44" y="77"/>
                    <a:pt x="44" y="83"/>
                    <a:pt x="48" y="84"/>
                  </a:cubicBezTo>
                  <a:cubicBezTo>
                    <a:pt x="51" y="85"/>
                    <a:pt x="58" y="73"/>
                    <a:pt x="57" y="71"/>
                  </a:cubicBezTo>
                  <a:cubicBezTo>
                    <a:pt x="56" y="68"/>
                    <a:pt x="53" y="72"/>
                    <a:pt x="54" y="69"/>
                  </a:cubicBezTo>
                  <a:cubicBezTo>
                    <a:pt x="54" y="66"/>
                    <a:pt x="45" y="58"/>
                    <a:pt x="41" y="59"/>
                  </a:cubicBezTo>
                  <a:cubicBezTo>
                    <a:pt x="37" y="60"/>
                    <a:pt x="39" y="71"/>
                    <a:pt x="41" y="71"/>
                  </a:cubicBezTo>
                  <a:close/>
                  <a:moveTo>
                    <a:pt x="12" y="75"/>
                  </a:moveTo>
                  <a:cubicBezTo>
                    <a:pt x="9" y="80"/>
                    <a:pt x="0" y="87"/>
                    <a:pt x="1" y="89"/>
                  </a:cubicBezTo>
                  <a:cubicBezTo>
                    <a:pt x="3" y="92"/>
                    <a:pt x="12" y="78"/>
                    <a:pt x="17" y="75"/>
                  </a:cubicBezTo>
                  <a:cubicBezTo>
                    <a:pt x="21" y="72"/>
                    <a:pt x="20" y="69"/>
                    <a:pt x="19" y="66"/>
                  </a:cubicBezTo>
                  <a:cubicBezTo>
                    <a:pt x="17" y="63"/>
                    <a:pt x="16" y="71"/>
                    <a:pt x="12" y="75"/>
                  </a:cubicBezTo>
                  <a:close/>
                  <a:moveTo>
                    <a:pt x="56" y="80"/>
                  </a:moveTo>
                  <a:cubicBezTo>
                    <a:pt x="57" y="83"/>
                    <a:pt x="65" y="79"/>
                    <a:pt x="63" y="76"/>
                  </a:cubicBezTo>
                  <a:cubicBezTo>
                    <a:pt x="61" y="74"/>
                    <a:pt x="56" y="78"/>
                    <a:pt x="56" y="80"/>
                  </a:cubicBezTo>
                  <a:close/>
                  <a:moveTo>
                    <a:pt x="79" y="100"/>
                  </a:moveTo>
                  <a:cubicBezTo>
                    <a:pt x="82" y="96"/>
                    <a:pt x="77" y="87"/>
                    <a:pt x="77" y="81"/>
                  </a:cubicBezTo>
                  <a:cubicBezTo>
                    <a:pt x="77" y="75"/>
                    <a:pt x="69" y="77"/>
                    <a:pt x="71" y="80"/>
                  </a:cubicBezTo>
                  <a:cubicBezTo>
                    <a:pt x="73" y="84"/>
                    <a:pt x="67" y="81"/>
                    <a:pt x="66" y="85"/>
                  </a:cubicBezTo>
                  <a:cubicBezTo>
                    <a:pt x="66" y="89"/>
                    <a:pt x="61" y="86"/>
                    <a:pt x="61" y="89"/>
                  </a:cubicBezTo>
                  <a:cubicBezTo>
                    <a:pt x="61" y="92"/>
                    <a:pt x="56" y="89"/>
                    <a:pt x="54" y="87"/>
                  </a:cubicBezTo>
                  <a:cubicBezTo>
                    <a:pt x="51" y="85"/>
                    <a:pt x="48" y="92"/>
                    <a:pt x="44" y="93"/>
                  </a:cubicBezTo>
                  <a:cubicBezTo>
                    <a:pt x="40" y="94"/>
                    <a:pt x="38" y="102"/>
                    <a:pt x="41" y="101"/>
                  </a:cubicBezTo>
                  <a:cubicBezTo>
                    <a:pt x="44" y="101"/>
                    <a:pt x="45" y="97"/>
                    <a:pt x="48" y="97"/>
                  </a:cubicBezTo>
                  <a:cubicBezTo>
                    <a:pt x="51" y="98"/>
                    <a:pt x="50" y="94"/>
                    <a:pt x="54" y="95"/>
                  </a:cubicBezTo>
                  <a:cubicBezTo>
                    <a:pt x="59" y="96"/>
                    <a:pt x="56" y="109"/>
                    <a:pt x="61" y="110"/>
                  </a:cubicBezTo>
                  <a:cubicBezTo>
                    <a:pt x="67" y="111"/>
                    <a:pt x="67" y="114"/>
                    <a:pt x="70" y="114"/>
                  </a:cubicBezTo>
                  <a:cubicBezTo>
                    <a:pt x="73" y="114"/>
                    <a:pt x="70" y="106"/>
                    <a:pt x="70" y="103"/>
                  </a:cubicBezTo>
                  <a:cubicBezTo>
                    <a:pt x="70" y="101"/>
                    <a:pt x="76" y="103"/>
                    <a:pt x="79" y="10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8" name="Freeform 151"/>
            <p:cNvSpPr>
              <a:spLocks noEditPoints="1"/>
            </p:cNvSpPr>
            <p:nvPr/>
          </p:nvSpPr>
          <p:spPr bwMode="auto">
            <a:xfrm>
              <a:off x="10035908" y="4313735"/>
              <a:ext cx="383334" cy="246868"/>
            </a:xfrm>
            <a:custGeom>
              <a:avLst/>
              <a:gdLst>
                <a:gd name="T0" fmla="*/ 76 w 106"/>
                <a:gd name="T1" fmla="*/ 63 h 68"/>
                <a:gd name="T2" fmla="*/ 70 w 106"/>
                <a:gd name="T3" fmla="*/ 57 h 68"/>
                <a:gd name="T4" fmla="*/ 62 w 106"/>
                <a:gd name="T5" fmla="*/ 53 h 68"/>
                <a:gd name="T6" fmla="*/ 56 w 106"/>
                <a:gd name="T7" fmla="*/ 42 h 68"/>
                <a:gd name="T8" fmla="*/ 54 w 106"/>
                <a:gd name="T9" fmla="*/ 35 h 68"/>
                <a:gd name="T10" fmla="*/ 56 w 106"/>
                <a:gd name="T11" fmla="*/ 29 h 68"/>
                <a:gd name="T12" fmla="*/ 39 w 106"/>
                <a:gd name="T13" fmla="*/ 20 h 68"/>
                <a:gd name="T14" fmla="*/ 6 w 106"/>
                <a:gd name="T15" fmla="*/ 2 h 68"/>
                <a:gd name="T16" fmla="*/ 0 w 106"/>
                <a:gd name="T17" fmla="*/ 0 h 68"/>
                <a:gd name="T18" fmla="*/ 0 w 106"/>
                <a:gd name="T19" fmla="*/ 53 h 68"/>
                <a:gd name="T20" fmla="*/ 9 w 106"/>
                <a:gd name="T21" fmla="*/ 56 h 68"/>
                <a:gd name="T22" fmla="*/ 19 w 106"/>
                <a:gd name="T23" fmla="*/ 50 h 68"/>
                <a:gd name="T24" fmla="*/ 24 w 106"/>
                <a:gd name="T25" fmla="*/ 44 h 68"/>
                <a:gd name="T26" fmla="*/ 41 w 106"/>
                <a:gd name="T27" fmla="*/ 48 h 68"/>
                <a:gd name="T28" fmla="*/ 60 w 106"/>
                <a:gd name="T29" fmla="*/ 65 h 68"/>
                <a:gd name="T30" fmla="*/ 77 w 106"/>
                <a:gd name="T31" fmla="*/ 68 h 68"/>
                <a:gd name="T32" fmla="*/ 76 w 106"/>
                <a:gd name="T33" fmla="*/ 63 h 68"/>
                <a:gd name="T34" fmla="*/ 90 w 106"/>
                <a:gd name="T35" fmla="*/ 18 h 68"/>
                <a:gd name="T36" fmla="*/ 80 w 106"/>
                <a:gd name="T37" fmla="*/ 24 h 68"/>
                <a:gd name="T38" fmla="*/ 62 w 106"/>
                <a:gd name="T39" fmla="*/ 25 h 68"/>
                <a:gd name="T40" fmla="*/ 76 w 106"/>
                <a:gd name="T41" fmla="*/ 31 h 68"/>
                <a:gd name="T42" fmla="*/ 93 w 106"/>
                <a:gd name="T43" fmla="*/ 22 h 68"/>
                <a:gd name="T44" fmla="*/ 96 w 106"/>
                <a:gd name="T45" fmla="*/ 15 h 68"/>
                <a:gd name="T46" fmla="*/ 90 w 106"/>
                <a:gd name="T47" fmla="*/ 18 h 68"/>
                <a:gd name="T48" fmla="*/ 99 w 106"/>
                <a:gd name="T49" fmla="*/ 9 h 68"/>
                <a:gd name="T50" fmla="*/ 96 w 106"/>
                <a:gd name="T51" fmla="*/ 9 h 68"/>
                <a:gd name="T52" fmla="*/ 102 w 106"/>
                <a:gd name="T53" fmla="*/ 17 h 68"/>
                <a:gd name="T54" fmla="*/ 99 w 106"/>
                <a:gd name="T55"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 h="68">
                  <a:moveTo>
                    <a:pt x="76" y="63"/>
                  </a:moveTo>
                  <a:cubicBezTo>
                    <a:pt x="75" y="62"/>
                    <a:pt x="70" y="59"/>
                    <a:pt x="70" y="57"/>
                  </a:cubicBezTo>
                  <a:cubicBezTo>
                    <a:pt x="71" y="55"/>
                    <a:pt x="65" y="55"/>
                    <a:pt x="62" y="53"/>
                  </a:cubicBezTo>
                  <a:cubicBezTo>
                    <a:pt x="58" y="51"/>
                    <a:pt x="60" y="43"/>
                    <a:pt x="56" y="42"/>
                  </a:cubicBezTo>
                  <a:cubicBezTo>
                    <a:pt x="52" y="40"/>
                    <a:pt x="49" y="34"/>
                    <a:pt x="54" y="35"/>
                  </a:cubicBezTo>
                  <a:cubicBezTo>
                    <a:pt x="58" y="35"/>
                    <a:pt x="59" y="32"/>
                    <a:pt x="56" y="29"/>
                  </a:cubicBezTo>
                  <a:cubicBezTo>
                    <a:pt x="52" y="26"/>
                    <a:pt x="39" y="25"/>
                    <a:pt x="39" y="20"/>
                  </a:cubicBezTo>
                  <a:cubicBezTo>
                    <a:pt x="38" y="15"/>
                    <a:pt x="16" y="4"/>
                    <a:pt x="6" y="2"/>
                  </a:cubicBezTo>
                  <a:cubicBezTo>
                    <a:pt x="4" y="1"/>
                    <a:pt x="2" y="1"/>
                    <a:pt x="0" y="0"/>
                  </a:cubicBezTo>
                  <a:cubicBezTo>
                    <a:pt x="0" y="53"/>
                    <a:pt x="0" y="53"/>
                    <a:pt x="0" y="53"/>
                  </a:cubicBezTo>
                  <a:cubicBezTo>
                    <a:pt x="2" y="55"/>
                    <a:pt x="5" y="56"/>
                    <a:pt x="9" y="56"/>
                  </a:cubicBezTo>
                  <a:cubicBezTo>
                    <a:pt x="19" y="57"/>
                    <a:pt x="17" y="50"/>
                    <a:pt x="19" y="50"/>
                  </a:cubicBezTo>
                  <a:cubicBezTo>
                    <a:pt x="21" y="50"/>
                    <a:pt x="21" y="47"/>
                    <a:pt x="24" y="44"/>
                  </a:cubicBezTo>
                  <a:cubicBezTo>
                    <a:pt x="26" y="41"/>
                    <a:pt x="36" y="44"/>
                    <a:pt x="41" y="48"/>
                  </a:cubicBezTo>
                  <a:cubicBezTo>
                    <a:pt x="47" y="53"/>
                    <a:pt x="54" y="66"/>
                    <a:pt x="60" y="65"/>
                  </a:cubicBezTo>
                  <a:cubicBezTo>
                    <a:pt x="66" y="63"/>
                    <a:pt x="72" y="68"/>
                    <a:pt x="77" y="68"/>
                  </a:cubicBezTo>
                  <a:cubicBezTo>
                    <a:pt x="83" y="68"/>
                    <a:pt x="78" y="63"/>
                    <a:pt x="76" y="63"/>
                  </a:cubicBezTo>
                  <a:close/>
                  <a:moveTo>
                    <a:pt x="90" y="18"/>
                  </a:moveTo>
                  <a:cubicBezTo>
                    <a:pt x="90" y="20"/>
                    <a:pt x="86" y="22"/>
                    <a:pt x="80" y="24"/>
                  </a:cubicBezTo>
                  <a:cubicBezTo>
                    <a:pt x="74" y="27"/>
                    <a:pt x="63" y="21"/>
                    <a:pt x="62" y="25"/>
                  </a:cubicBezTo>
                  <a:cubicBezTo>
                    <a:pt x="62" y="27"/>
                    <a:pt x="69" y="31"/>
                    <a:pt x="76" y="31"/>
                  </a:cubicBezTo>
                  <a:cubicBezTo>
                    <a:pt x="83" y="31"/>
                    <a:pt x="93" y="24"/>
                    <a:pt x="93" y="22"/>
                  </a:cubicBezTo>
                  <a:cubicBezTo>
                    <a:pt x="93" y="20"/>
                    <a:pt x="98" y="17"/>
                    <a:pt x="96" y="15"/>
                  </a:cubicBezTo>
                  <a:cubicBezTo>
                    <a:pt x="94" y="13"/>
                    <a:pt x="90" y="16"/>
                    <a:pt x="90" y="18"/>
                  </a:cubicBezTo>
                  <a:close/>
                  <a:moveTo>
                    <a:pt x="99" y="9"/>
                  </a:moveTo>
                  <a:cubicBezTo>
                    <a:pt x="95" y="6"/>
                    <a:pt x="91" y="5"/>
                    <a:pt x="96" y="9"/>
                  </a:cubicBezTo>
                  <a:cubicBezTo>
                    <a:pt x="101" y="14"/>
                    <a:pt x="99" y="18"/>
                    <a:pt x="102" y="17"/>
                  </a:cubicBezTo>
                  <a:cubicBezTo>
                    <a:pt x="106" y="16"/>
                    <a:pt x="103" y="11"/>
                    <a:pt x="99" y="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69" name="Freeform 152"/>
            <p:cNvSpPr>
              <a:spLocks/>
            </p:cNvSpPr>
            <p:nvPr/>
          </p:nvSpPr>
          <p:spPr bwMode="auto">
            <a:xfrm>
              <a:off x="8189771" y="3928867"/>
              <a:ext cx="65934" cy="127266"/>
            </a:xfrm>
            <a:custGeom>
              <a:avLst/>
              <a:gdLst>
                <a:gd name="T0" fmla="*/ 4 w 18"/>
                <a:gd name="T1" fmla="*/ 0 h 35"/>
                <a:gd name="T2" fmla="*/ 1 w 18"/>
                <a:gd name="T3" fmla="*/ 8 h 35"/>
                <a:gd name="T4" fmla="*/ 1 w 18"/>
                <a:gd name="T5" fmla="*/ 19 h 35"/>
                <a:gd name="T6" fmla="*/ 5 w 18"/>
                <a:gd name="T7" fmla="*/ 32 h 35"/>
                <a:gd name="T8" fmla="*/ 18 w 18"/>
                <a:gd name="T9" fmla="*/ 20 h 35"/>
                <a:gd name="T10" fmla="*/ 4 w 18"/>
                <a:gd name="T11" fmla="*/ 0 h 35"/>
              </a:gdLst>
              <a:ahLst/>
              <a:cxnLst>
                <a:cxn ang="0">
                  <a:pos x="T0" y="T1"/>
                </a:cxn>
                <a:cxn ang="0">
                  <a:pos x="T2" y="T3"/>
                </a:cxn>
                <a:cxn ang="0">
                  <a:pos x="T4" y="T5"/>
                </a:cxn>
                <a:cxn ang="0">
                  <a:pos x="T6" y="T7"/>
                </a:cxn>
                <a:cxn ang="0">
                  <a:pos x="T8" y="T9"/>
                </a:cxn>
                <a:cxn ang="0">
                  <a:pos x="T10" y="T11"/>
                </a:cxn>
              </a:cxnLst>
              <a:rect l="0" t="0" r="r" b="b"/>
              <a:pathLst>
                <a:path w="18" h="35">
                  <a:moveTo>
                    <a:pt x="4" y="0"/>
                  </a:moveTo>
                  <a:cubicBezTo>
                    <a:pt x="2" y="0"/>
                    <a:pt x="2" y="5"/>
                    <a:pt x="1" y="8"/>
                  </a:cubicBezTo>
                  <a:cubicBezTo>
                    <a:pt x="0" y="11"/>
                    <a:pt x="0" y="14"/>
                    <a:pt x="1" y="19"/>
                  </a:cubicBezTo>
                  <a:cubicBezTo>
                    <a:pt x="1" y="24"/>
                    <a:pt x="1" y="29"/>
                    <a:pt x="5" y="32"/>
                  </a:cubicBezTo>
                  <a:cubicBezTo>
                    <a:pt x="10" y="35"/>
                    <a:pt x="18" y="27"/>
                    <a:pt x="18" y="20"/>
                  </a:cubicBezTo>
                  <a:cubicBezTo>
                    <a:pt x="18" y="13"/>
                    <a:pt x="6" y="0"/>
                    <a:pt x="4" y="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0" name="Freeform 153"/>
            <p:cNvSpPr>
              <a:spLocks/>
            </p:cNvSpPr>
            <p:nvPr/>
          </p:nvSpPr>
          <p:spPr bwMode="auto">
            <a:xfrm>
              <a:off x="7055102" y="4582069"/>
              <a:ext cx="225400" cy="446201"/>
            </a:xfrm>
            <a:custGeom>
              <a:avLst/>
              <a:gdLst>
                <a:gd name="T0" fmla="*/ 53 w 62"/>
                <a:gd name="T1" fmla="*/ 4 h 123"/>
                <a:gd name="T2" fmla="*/ 50 w 62"/>
                <a:gd name="T3" fmla="*/ 6 h 123"/>
                <a:gd name="T4" fmla="*/ 48 w 62"/>
                <a:gd name="T5" fmla="*/ 12 h 123"/>
                <a:gd name="T6" fmla="*/ 43 w 62"/>
                <a:gd name="T7" fmla="*/ 16 h 123"/>
                <a:gd name="T8" fmla="*/ 39 w 62"/>
                <a:gd name="T9" fmla="*/ 20 h 123"/>
                <a:gd name="T10" fmla="*/ 39 w 62"/>
                <a:gd name="T11" fmla="*/ 24 h 123"/>
                <a:gd name="T12" fmla="*/ 33 w 62"/>
                <a:gd name="T13" fmla="*/ 29 h 123"/>
                <a:gd name="T14" fmla="*/ 21 w 62"/>
                <a:gd name="T15" fmla="*/ 35 h 123"/>
                <a:gd name="T16" fmla="*/ 10 w 62"/>
                <a:gd name="T17" fmla="*/ 37 h 123"/>
                <a:gd name="T18" fmla="*/ 7 w 62"/>
                <a:gd name="T19" fmla="*/ 49 h 123"/>
                <a:gd name="T20" fmla="*/ 8 w 62"/>
                <a:gd name="T21" fmla="*/ 64 h 123"/>
                <a:gd name="T22" fmla="*/ 6 w 62"/>
                <a:gd name="T23" fmla="*/ 81 h 123"/>
                <a:gd name="T24" fmla="*/ 2 w 62"/>
                <a:gd name="T25" fmla="*/ 101 h 123"/>
                <a:gd name="T26" fmla="*/ 8 w 62"/>
                <a:gd name="T27" fmla="*/ 117 h 123"/>
                <a:gd name="T28" fmla="*/ 23 w 62"/>
                <a:gd name="T29" fmla="*/ 121 h 123"/>
                <a:gd name="T30" fmla="*/ 32 w 62"/>
                <a:gd name="T31" fmla="*/ 117 h 123"/>
                <a:gd name="T32" fmla="*/ 44 w 62"/>
                <a:gd name="T33" fmla="*/ 82 h 123"/>
                <a:gd name="T34" fmla="*/ 53 w 62"/>
                <a:gd name="T35" fmla="*/ 49 h 123"/>
                <a:gd name="T36" fmla="*/ 55 w 62"/>
                <a:gd name="T37" fmla="*/ 40 h 123"/>
                <a:gd name="T38" fmla="*/ 57 w 62"/>
                <a:gd name="T39" fmla="*/ 35 h 123"/>
                <a:gd name="T40" fmla="*/ 62 w 62"/>
                <a:gd name="T41" fmla="*/ 34 h 123"/>
                <a:gd name="T42" fmla="*/ 59 w 62"/>
                <a:gd name="T43" fmla="*/ 18 h 123"/>
                <a:gd name="T44" fmla="*/ 53 w 62"/>
                <a:gd name="T45"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123">
                  <a:moveTo>
                    <a:pt x="53" y="4"/>
                  </a:moveTo>
                  <a:cubicBezTo>
                    <a:pt x="51" y="0"/>
                    <a:pt x="51" y="5"/>
                    <a:pt x="50" y="6"/>
                  </a:cubicBezTo>
                  <a:cubicBezTo>
                    <a:pt x="49" y="7"/>
                    <a:pt x="48" y="10"/>
                    <a:pt x="48" y="12"/>
                  </a:cubicBezTo>
                  <a:cubicBezTo>
                    <a:pt x="49" y="14"/>
                    <a:pt x="45" y="16"/>
                    <a:pt x="43" y="16"/>
                  </a:cubicBezTo>
                  <a:cubicBezTo>
                    <a:pt x="41" y="16"/>
                    <a:pt x="38" y="17"/>
                    <a:pt x="39" y="20"/>
                  </a:cubicBezTo>
                  <a:cubicBezTo>
                    <a:pt x="40" y="22"/>
                    <a:pt x="38" y="22"/>
                    <a:pt x="39" y="24"/>
                  </a:cubicBezTo>
                  <a:cubicBezTo>
                    <a:pt x="40" y="26"/>
                    <a:pt x="36" y="29"/>
                    <a:pt x="33" y="29"/>
                  </a:cubicBezTo>
                  <a:cubicBezTo>
                    <a:pt x="29" y="30"/>
                    <a:pt x="25" y="36"/>
                    <a:pt x="21" y="35"/>
                  </a:cubicBezTo>
                  <a:cubicBezTo>
                    <a:pt x="17" y="35"/>
                    <a:pt x="13" y="38"/>
                    <a:pt x="10" y="37"/>
                  </a:cubicBezTo>
                  <a:cubicBezTo>
                    <a:pt x="7" y="37"/>
                    <a:pt x="9" y="44"/>
                    <a:pt x="7" y="49"/>
                  </a:cubicBezTo>
                  <a:cubicBezTo>
                    <a:pt x="4" y="53"/>
                    <a:pt x="5" y="58"/>
                    <a:pt x="8" y="64"/>
                  </a:cubicBezTo>
                  <a:cubicBezTo>
                    <a:pt x="10" y="69"/>
                    <a:pt x="12" y="74"/>
                    <a:pt x="6" y="81"/>
                  </a:cubicBezTo>
                  <a:cubicBezTo>
                    <a:pt x="0" y="88"/>
                    <a:pt x="0" y="96"/>
                    <a:pt x="2" y="101"/>
                  </a:cubicBezTo>
                  <a:cubicBezTo>
                    <a:pt x="5" y="106"/>
                    <a:pt x="5" y="114"/>
                    <a:pt x="8" y="117"/>
                  </a:cubicBezTo>
                  <a:cubicBezTo>
                    <a:pt x="11" y="120"/>
                    <a:pt x="20" y="123"/>
                    <a:pt x="23" y="121"/>
                  </a:cubicBezTo>
                  <a:cubicBezTo>
                    <a:pt x="26" y="118"/>
                    <a:pt x="29" y="121"/>
                    <a:pt x="32" y="117"/>
                  </a:cubicBezTo>
                  <a:cubicBezTo>
                    <a:pt x="35" y="114"/>
                    <a:pt x="40" y="95"/>
                    <a:pt x="44" y="82"/>
                  </a:cubicBezTo>
                  <a:cubicBezTo>
                    <a:pt x="48" y="69"/>
                    <a:pt x="54" y="53"/>
                    <a:pt x="53" y="49"/>
                  </a:cubicBezTo>
                  <a:cubicBezTo>
                    <a:pt x="53" y="46"/>
                    <a:pt x="56" y="44"/>
                    <a:pt x="55" y="40"/>
                  </a:cubicBezTo>
                  <a:cubicBezTo>
                    <a:pt x="53" y="36"/>
                    <a:pt x="55" y="32"/>
                    <a:pt x="57" y="35"/>
                  </a:cubicBezTo>
                  <a:cubicBezTo>
                    <a:pt x="59" y="38"/>
                    <a:pt x="61" y="38"/>
                    <a:pt x="62" y="34"/>
                  </a:cubicBezTo>
                  <a:cubicBezTo>
                    <a:pt x="62" y="30"/>
                    <a:pt x="59" y="23"/>
                    <a:pt x="59" y="18"/>
                  </a:cubicBezTo>
                  <a:cubicBezTo>
                    <a:pt x="58" y="12"/>
                    <a:pt x="53" y="6"/>
                    <a:pt x="53" y="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1" name="Freeform 154"/>
            <p:cNvSpPr>
              <a:spLocks noEditPoints="1"/>
            </p:cNvSpPr>
            <p:nvPr/>
          </p:nvSpPr>
          <p:spPr bwMode="auto">
            <a:xfrm>
              <a:off x="7044368" y="3631401"/>
              <a:ext cx="366468" cy="220800"/>
            </a:xfrm>
            <a:custGeom>
              <a:avLst/>
              <a:gdLst>
                <a:gd name="T0" fmla="*/ 72 w 101"/>
                <a:gd name="T1" fmla="*/ 2 h 61"/>
                <a:gd name="T2" fmla="*/ 55 w 101"/>
                <a:gd name="T3" fmla="*/ 3 h 61"/>
                <a:gd name="T4" fmla="*/ 42 w 101"/>
                <a:gd name="T5" fmla="*/ 14 h 61"/>
                <a:gd name="T6" fmla="*/ 36 w 101"/>
                <a:gd name="T7" fmla="*/ 16 h 61"/>
                <a:gd name="T8" fmla="*/ 24 w 101"/>
                <a:gd name="T9" fmla="*/ 14 h 61"/>
                <a:gd name="T10" fmla="*/ 14 w 101"/>
                <a:gd name="T11" fmla="*/ 14 h 61"/>
                <a:gd name="T12" fmla="*/ 8 w 101"/>
                <a:gd name="T13" fmla="*/ 13 h 61"/>
                <a:gd name="T14" fmla="*/ 4 w 101"/>
                <a:gd name="T15" fmla="*/ 16 h 61"/>
                <a:gd name="T16" fmla="*/ 4 w 101"/>
                <a:gd name="T17" fmla="*/ 20 h 61"/>
                <a:gd name="T18" fmla="*/ 1 w 101"/>
                <a:gd name="T19" fmla="*/ 22 h 61"/>
                <a:gd name="T20" fmla="*/ 1 w 101"/>
                <a:gd name="T21" fmla="*/ 28 h 61"/>
                <a:gd name="T22" fmla="*/ 4 w 101"/>
                <a:gd name="T23" fmla="*/ 41 h 61"/>
                <a:gd name="T24" fmla="*/ 7 w 101"/>
                <a:gd name="T25" fmla="*/ 53 h 61"/>
                <a:gd name="T26" fmla="*/ 22 w 101"/>
                <a:gd name="T27" fmla="*/ 52 h 61"/>
                <a:gd name="T28" fmla="*/ 33 w 101"/>
                <a:gd name="T29" fmla="*/ 48 h 61"/>
                <a:gd name="T30" fmla="*/ 42 w 101"/>
                <a:gd name="T31" fmla="*/ 44 h 61"/>
                <a:gd name="T32" fmla="*/ 50 w 101"/>
                <a:gd name="T33" fmla="*/ 42 h 61"/>
                <a:gd name="T34" fmla="*/ 57 w 101"/>
                <a:gd name="T35" fmla="*/ 38 h 61"/>
                <a:gd name="T36" fmla="*/ 75 w 101"/>
                <a:gd name="T37" fmla="*/ 32 h 61"/>
                <a:gd name="T38" fmla="*/ 83 w 101"/>
                <a:gd name="T39" fmla="*/ 24 h 61"/>
                <a:gd name="T40" fmla="*/ 90 w 101"/>
                <a:gd name="T41" fmla="*/ 21 h 61"/>
                <a:gd name="T42" fmla="*/ 80 w 101"/>
                <a:gd name="T43" fmla="*/ 0 h 61"/>
                <a:gd name="T44" fmla="*/ 72 w 101"/>
                <a:gd name="T45" fmla="*/ 2 h 61"/>
                <a:gd name="T46" fmla="*/ 92 w 101"/>
                <a:gd name="T47" fmla="*/ 58 h 61"/>
                <a:gd name="T48" fmla="*/ 101 w 101"/>
                <a:gd name="T49" fmla="*/ 56 h 61"/>
                <a:gd name="T50" fmla="*/ 92 w 101"/>
                <a:gd name="T51" fmla="*/ 5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1" h="61">
                  <a:moveTo>
                    <a:pt x="72" y="2"/>
                  </a:moveTo>
                  <a:cubicBezTo>
                    <a:pt x="67" y="3"/>
                    <a:pt x="56" y="2"/>
                    <a:pt x="55" y="3"/>
                  </a:cubicBezTo>
                  <a:cubicBezTo>
                    <a:pt x="54" y="4"/>
                    <a:pt x="43" y="11"/>
                    <a:pt x="42" y="14"/>
                  </a:cubicBezTo>
                  <a:cubicBezTo>
                    <a:pt x="41" y="18"/>
                    <a:pt x="38" y="18"/>
                    <a:pt x="36" y="16"/>
                  </a:cubicBezTo>
                  <a:cubicBezTo>
                    <a:pt x="34" y="15"/>
                    <a:pt x="25" y="15"/>
                    <a:pt x="24" y="14"/>
                  </a:cubicBezTo>
                  <a:cubicBezTo>
                    <a:pt x="24" y="14"/>
                    <a:pt x="17" y="13"/>
                    <a:pt x="14" y="14"/>
                  </a:cubicBezTo>
                  <a:cubicBezTo>
                    <a:pt x="11" y="14"/>
                    <a:pt x="9" y="12"/>
                    <a:pt x="8" y="13"/>
                  </a:cubicBezTo>
                  <a:cubicBezTo>
                    <a:pt x="6" y="13"/>
                    <a:pt x="5" y="15"/>
                    <a:pt x="4" y="16"/>
                  </a:cubicBezTo>
                  <a:cubicBezTo>
                    <a:pt x="3" y="17"/>
                    <a:pt x="5" y="19"/>
                    <a:pt x="4" y="20"/>
                  </a:cubicBezTo>
                  <a:cubicBezTo>
                    <a:pt x="4" y="21"/>
                    <a:pt x="3" y="21"/>
                    <a:pt x="1" y="22"/>
                  </a:cubicBezTo>
                  <a:cubicBezTo>
                    <a:pt x="1" y="24"/>
                    <a:pt x="2" y="26"/>
                    <a:pt x="1" y="28"/>
                  </a:cubicBezTo>
                  <a:cubicBezTo>
                    <a:pt x="0" y="30"/>
                    <a:pt x="1" y="37"/>
                    <a:pt x="4" y="41"/>
                  </a:cubicBezTo>
                  <a:cubicBezTo>
                    <a:pt x="6" y="45"/>
                    <a:pt x="5" y="52"/>
                    <a:pt x="7" y="53"/>
                  </a:cubicBezTo>
                  <a:cubicBezTo>
                    <a:pt x="8" y="55"/>
                    <a:pt x="18" y="54"/>
                    <a:pt x="22" y="52"/>
                  </a:cubicBezTo>
                  <a:cubicBezTo>
                    <a:pt x="26" y="49"/>
                    <a:pt x="29" y="48"/>
                    <a:pt x="33" y="48"/>
                  </a:cubicBezTo>
                  <a:cubicBezTo>
                    <a:pt x="36" y="48"/>
                    <a:pt x="41" y="45"/>
                    <a:pt x="42" y="44"/>
                  </a:cubicBezTo>
                  <a:cubicBezTo>
                    <a:pt x="43" y="42"/>
                    <a:pt x="48" y="42"/>
                    <a:pt x="50" y="42"/>
                  </a:cubicBezTo>
                  <a:cubicBezTo>
                    <a:pt x="52" y="43"/>
                    <a:pt x="55" y="40"/>
                    <a:pt x="57" y="38"/>
                  </a:cubicBezTo>
                  <a:cubicBezTo>
                    <a:pt x="59" y="36"/>
                    <a:pt x="67" y="35"/>
                    <a:pt x="75" y="32"/>
                  </a:cubicBezTo>
                  <a:cubicBezTo>
                    <a:pt x="83" y="30"/>
                    <a:pt x="81" y="26"/>
                    <a:pt x="83" y="24"/>
                  </a:cubicBezTo>
                  <a:cubicBezTo>
                    <a:pt x="84" y="22"/>
                    <a:pt x="87" y="22"/>
                    <a:pt x="90" y="21"/>
                  </a:cubicBezTo>
                  <a:cubicBezTo>
                    <a:pt x="86" y="13"/>
                    <a:pt x="82" y="4"/>
                    <a:pt x="80" y="0"/>
                  </a:cubicBezTo>
                  <a:cubicBezTo>
                    <a:pt x="76" y="1"/>
                    <a:pt x="73" y="2"/>
                    <a:pt x="72" y="2"/>
                  </a:cubicBezTo>
                  <a:close/>
                  <a:moveTo>
                    <a:pt x="92" y="58"/>
                  </a:moveTo>
                  <a:cubicBezTo>
                    <a:pt x="95" y="61"/>
                    <a:pt x="100" y="57"/>
                    <a:pt x="101" y="56"/>
                  </a:cubicBezTo>
                  <a:cubicBezTo>
                    <a:pt x="101" y="55"/>
                    <a:pt x="89" y="55"/>
                    <a:pt x="92" y="5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2" name="Freeform 155"/>
            <p:cNvSpPr>
              <a:spLocks noEditPoints="1"/>
            </p:cNvSpPr>
            <p:nvPr/>
          </p:nvSpPr>
          <p:spPr bwMode="auto">
            <a:xfrm>
              <a:off x="10456042" y="4393469"/>
              <a:ext cx="246868" cy="177868"/>
            </a:xfrm>
            <a:custGeom>
              <a:avLst/>
              <a:gdLst>
                <a:gd name="T0" fmla="*/ 0 w 68"/>
                <a:gd name="T1" fmla="*/ 2 h 49"/>
                <a:gd name="T2" fmla="*/ 11 w 68"/>
                <a:gd name="T3" fmla="*/ 14 h 49"/>
                <a:gd name="T4" fmla="*/ 0 w 68"/>
                <a:gd name="T5" fmla="*/ 2 h 49"/>
                <a:gd name="T6" fmla="*/ 16 w 68"/>
                <a:gd name="T7" fmla="*/ 13 h 49"/>
                <a:gd name="T8" fmla="*/ 23 w 68"/>
                <a:gd name="T9" fmla="*/ 18 h 49"/>
                <a:gd name="T10" fmla="*/ 16 w 68"/>
                <a:gd name="T11" fmla="*/ 13 h 49"/>
                <a:gd name="T12" fmla="*/ 44 w 68"/>
                <a:gd name="T13" fmla="*/ 28 h 49"/>
                <a:gd name="T14" fmla="*/ 32 w 68"/>
                <a:gd name="T15" fmla="*/ 21 h 49"/>
                <a:gd name="T16" fmla="*/ 44 w 68"/>
                <a:gd name="T17" fmla="*/ 28 h 49"/>
                <a:gd name="T18" fmla="*/ 43 w 68"/>
                <a:gd name="T19" fmla="*/ 36 h 49"/>
                <a:gd name="T20" fmla="*/ 51 w 68"/>
                <a:gd name="T21" fmla="*/ 40 h 49"/>
                <a:gd name="T22" fmla="*/ 43 w 68"/>
                <a:gd name="T23" fmla="*/ 36 h 49"/>
                <a:gd name="T24" fmla="*/ 58 w 68"/>
                <a:gd name="T25" fmla="*/ 44 h 49"/>
                <a:gd name="T26" fmla="*/ 66 w 68"/>
                <a:gd name="T27" fmla="*/ 48 h 49"/>
                <a:gd name="T28" fmla="*/ 58 w 68"/>
                <a:gd name="T29" fmla="*/ 44 h 49"/>
                <a:gd name="T30" fmla="*/ 52 w 68"/>
                <a:gd name="T31" fmla="*/ 27 h 49"/>
                <a:gd name="T32" fmla="*/ 58 w 68"/>
                <a:gd name="T33" fmla="*/ 39 h 49"/>
                <a:gd name="T34" fmla="*/ 52 w 68"/>
                <a:gd name="T35" fmla="*/ 2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49">
                  <a:moveTo>
                    <a:pt x="0" y="2"/>
                  </a:moveTo>
                  <a:cubicBezTo>
                    <a:pt x="0" y="4"/>
                    <a:pt x="8" y="16"/>
                    <a:pt x="11" y="14"/>
                  </a:cubicBezTo>
                  <a:cubicBezTo>
                    <a:pt x="16" y="11"/>
                    <a:pt x="1" y="0"/>
                    <a:pt x="0" y="2"/>
                  </a:cubicBezTo>
                  <a:close/>
                  <a:moveTo>
                    <a:pt x="16" y="13"/>
                  </a:moveTo>
                  <a:cubicBezTo>
                    <a:pt x="16" y="14"/>
                    <a:pt x="22" y="19"/>
                    <a:pt x="23" y="18"/>
                  </a:cubicBezTo>
                  <a:cubicBezTo>
                    <a:pt x="25" y="18"/>
                    <a:pt x="17" y="11"/>
                    <a:pt x="16" y="13"/>
                  </a:cubicBezTo>
                  <a:close/>
                  <a:moveTo>
                    <a:pt x="44" y="28"/>
                  </a:moveTo>
                  <a:cubicBezTo>
                    <a:pt x="46" y="26"/>
                    <a:pt x="33" y="19"/>
                    <a:pt x="32" y="21"/>
                  </a:cubicBezTo>
                  <a:cubicBezTo>
                    <a:pt x="32" y="23"/>
                    <a:pt x="42" y="29"/>
                    <a:pt x="44" y="28"/>
                  </a:cubicBezTo>
                  <a:close/>
                  <a:moveTo>
                    <a:pt x="43" y="36"/>
                  </a:moveTo>
                  <a:cubicBezTo>
                    <a:pt x="44" y="39"/>
                    <a:pt x="49" y="42"/>
                    <a:pt x="51" y="40"/>
                  </a:cubicBezTo>
                  <a:cubicBezTo>
                    <a:pt x="54" y="39"/>
                    <a:pt x="42" y="32"/>
                    <a:pt x="43" y="36"/>
                  </a:cubicBezTo>
                  <a:close/>
                  <a:moveTo>
                    <a:pt x="58" y="44"/>
                  </a:moveTo>
                  <a:cubicBezTo>
                    <a:pt x="58" y="45"/>
                    <a:pt x="63" y="49"/>
                    <a:pt x="66" y="48"/>
                  </a:cubicBezTo>
                  <a:cubicBezTo>
                    <a:pt x="68" y="46"/>
                    <a:pt x="57" y="42"/>
                    <a:pt x="58" y="44"/>
                  </a:cubicBezTo>
                  <a:close/>
                  <a:moveTo>
                    <a:pt x="52" y="27"/>
                  </a:moveTo>
                  <a:cubicBezTo>
                    <a:pt x="50" y="31"/>
                    <a:pt x="57" y="38"/>
                    <a:pt x="58" y="39"/>
                  </a:cubicBezTo>
                  <a:cubicBezTo>
                    <a:pt x="59" y="39"/>
                    <a:pt x="53" y="24"/>
                    <a:pt x="52" y="2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3" name="Freeform 156"/>
            <p:cNvSpPr>
              <a:spLocks noEditPoints="1"/>
            </p:cNvSpPr>
            <p:nvPr/>
          </p:nvSpPr>
          <p:spPr bwMode="auto">
            <a:xfrm>
              <a:off x="10456042" y="4393469"/>
              <a:ext cx="246868" cy="177868"/>
            </a:xfrm>
            <a:custGeom>
              <a:avLst/>
              <a:gdLst>
                <a:gd name="T0" fmla="*/ 0 w 68"/>
                <a:gd name="T1" fmla="*/ 2 h 49"/>
                <a:gd name="T2" fmla="*/ 11 w 68"/>
                <a:gd name="T3" fmla="*/ 14 h 49"/>
                <a:gd name="T4" fmla="*/ 0 w 68"/>
                <a:gd name="T5" fmla="*/ 2 h 49"/>
                <a:gd name="T6" fmla="*/ 16 w 68"/>
                <a:gd name="T7" fmla="*/ 13 h 49"/>
                <a:gd name="T8" fmla="*/ 23 w 68"/>
                <a:gd name="T9" fmla="*/ 18 h 49"/>
                <a:gd name="T10" fmla="*/ 16 w 68"/>
                <a:gd name="T11" fmla="*/ 13 h 49"/>
                <a:gd name="T12" fmla="*/ 44 w 68"/>
                <a:gd name="T13" fmla="*/ 28 h 49"/>
                <a:gd name="T14" fmla="*/ 32 w 68"/>
                <a:gd name="T15" fmla="*/ 21 h 49"/>
                <a:gd name="T16" fmla="*/ 44 w 68"/>
                <a:gd name="T17" fmla="*/ 28 h 49"/>
                <a:gd name="T18" fmla="*/ 43 w 68"/>
                <a:gd name="T19" fmla="*/ 36 h 49"/>
                <a:gd name="T20" fmla="*/ 51 w 68"/>
                <a:gd name="T21" fmla="*/ 40 h 49"/>
                <a:gd name="T22" fmla="*/ 43 w 68"/>
                <a:gd name="T23" fmla="*/ 36 h 49"/>
                <a:gd name="T24" fmla="*/ 58 w 68"/>
                <a:gd name="T25" fmla="*/ 44 h 49"/>
                <a:gd name="T26" fmla="*/ 66 w 68"/>
                <a:gd name="T27" fmla="*/ 48 h 49"/>
                <a:gd name="T28" fmla="*/ 58 w 68"/>
                <a:gd name="T29" fmla="*/ 44 h 49"/>
                <a:gd name="T30" fmla="*/ 52 w 68"/>
                <a:gd name="T31" fmla="*/ 27 h 49"/>
                <a:gd name="T32" fmla="*/ 58 w 68"/>
                <a:gd name="T33" fmla="*/ 39 h 49"/>
                <a:gd name="T34" fmla="*/ 52 w 68"/>
                <a:gd name="T35" fmla="*/ 2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49">
                  <a:moveTo>
                    <a:pt x="0" y="2"/>
                  </a:moveTo>
                  <a:cubicBezTo>
                    <a:pt x="0" y="4"/>
                    <a:pt x="8" y="16"/>
                    <a:pt x="11" y="14"/>
                  </a:cubicBezTo>
                  <a:cubicBezTo>
                    <a:pt x="16" y="11"/>
                    <a:pt x="1" y="0"/>
                    <a:pt x="0" y="2"/>
                  </a:cubicBezTo>
                  <a:close/>
                  <a:moveTo>
                    <a:pt x="16" y="13"/>
                  </a:moveTo>
                  <a:cubicBezTo>
                    <a:pt x="16" y="14"/>
                    <a:pt x="22" y="19"/>
                    <a:pt x="23" y="18"/>
                  </a:cubicBezTo>
                  <a:cubicBezTo>
                    <a:pt x="25" y="18"/>
                    <a:pt x="17" y="11"/>
                    <a:pt x="16" y="13"/>
                  </a:cubicBezTo>
                  <a:close/>
                  <a:moveTo>
                    <a:pt x="44" y="28"/>
                  </a:moveTo>
                  <a:cubicBezTo>
                    <a:pt x="46" y="26"/>
                    <a:pt x="33" y="19"/>
                    <a:pt x="32" y="21"/>
                  </a:cubicBezTo>
                  <a:cubicBezTo>
                    <a:pt x="32" y="23"/>
                    <a:pt x="42" y="29"/>
                    <a:pt x="44" y="28"/>
                  </a:cubicBezTo>
                  <a:close/>
                  <a:moveTo>
                    <a:pt x="43" y="36"/>
                  </a:moveTo>
                  <a:cubicBezTo>
                    <a:pt x="44" y="39"/>
                    <a:pt x="49" y="42"/>
                    <a:pt x="51" y="40"/>
                  </a:cubicBezTo>
                  <a:cubicBezTo>
                    <a:pt x="54" y="39"/>
                    <a:pt x="42" y="32"/>
                    <a:pt x="43" y="36"/>
                  </a:cubicBezTo>
                  <a:close/>
                  <a:moveTo>
                    <a:pt x="58" y="44"/>
                  </a:moveTo>
                  <a:cubicBezTo>
                    <a:pt x="58" y="45"/>
                    <a:pt x="63" y="49"/>
                    <a:pt x="66" y="48"/>
                  </a:cubicBezTo>
                  <a:cubicBezTo>
                    <a:pt x="68" y="46"/>
                    <a:pt x="57" y="42"/>
                    <a:pt x="58" y="44"/>
                  </a:cubicBezTo>
                  <a:close/>
                  <a:moveTo>
                    <a:pt x="52" y="27"/>
                  </a:moveTo>
                  <a:cubicBezTo>
                    <a:pt x="50" y="31"/>
                    <a:pt x="57" y="38"/>
                    <a:pt x="58" y="39"/>
                  </a:cubicBezTo>
                  <a:cubicBezTo>
                    <a:pt x="59" y="39"/>
                    <a:pt x="53" y="24"/>
                    <a:pt x="52" y="2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4" name="Freeform 157"/>
            <p:cNvSpPr>
              <a:spLocks noEditPoints="1"/>
            </p:cNvSpPr>
            <p:nvPr/>
          </p:nvSpPr>
          <p:spPr bwMode="auto">
            <a:xfrm>
              <a:off x="9169572" y="4557535"/>
              <a:ext cx="1257335" cy="1113202"/>
            </a:xfrm>
            <a:custGeom>
              <a:avLst/>
              <a:gdLst>
                <a:gd name="T0" fmla="*/ 342 w 347"/>
                <a:gd name="T1" fmla="*/ 134 h 307"/>
                <a:gd name="T2" fmla="*/ 328 w 347"/>
                <a:gd name="T3" fmla="*/ 120 h 307"/>
                <a:gd name="T4" fmla="*/ 317 w 347"/>
                <a:gd name="T5" fmla="*/ 104 h 307"/>
                <a:gd name="T6" fmla="*/ 307 w 347"/>
                <a:gd name="T7" fmla="*/ 93 h 307"/>
                <a:gd name="T8" fmla="*/ 283 w 347"/>
                <a:gd name="T9" fmla="*/ 69 h 307"/>
                <a:gd name="T10" fmla="*/ 275 w 347"/>
                <a:gd name="T11" fmla="*/ 40 h 307"/>
                <a:gd name="T12" fmla="*/ 260 w 347"/>
                <a:gd name="T13" fmla="*/ 25 h 307"/>
                <a:gd name="T14" fmla="*/ 246 w 347"/>
                <a:gd name="T15" fmla="*/ 7 h 307"/>
                <a:gd name="T16" fmla="*/ 242 w 347"/>
                <a:gd name="T17" fmla="*/ 38 h 307"/>
                <a:gd name="T18" fmla="*/ 222 w 347"/>
                <a:gd name="T19" fmla="*/ 57 h 307"/>
                <a:gd name="T20" fmla="*/ 198 w 347"/>
                <a:gd name="T21" fmla="*/ 44 h 307"/>
                <a:gd name="T22" fmla="*/ 194 w 347"/>
                <a:gd name="T23" fmla="*/ 26 h 307"/>
                <a:gd name="T24" fmla="*/ 200 w 347"/>
                <a:gd name="T25" fmla="*/ 13 h 307"/>
                <a:gd name="T26" fmla="*/ 188 w 347"/>
                <a:gd name="T27" fmla="*/ 14 h 307"/>
                <a:gd name="T28" fmla="*/ 167 w 347"/>
                <a:gd name="T29" fmla="*/ 10 h 307"/>
                <a:gd name="T30" fmla="*/ 145 w 347"/>
                <a:gd name="T31" fmla="*/ 24 h 307"/>
                <a:gd name="T32" fmla="*/ 138 w 347"/>
                <a:gd name="T33" fmla="*/ 38 h 307"/>
                <a:gd name="T34" fmla="*/ 125 w 347"/>
                <a:gd name="T35" fmla="*/ 33 h 307"/>
                <a:gd name="T36" fmla="*/ 111 w 347"/>
                <a:gd name="T37" fmla="*/ 34 h 307"/>
                <a:gd name="T38" fmla="*/ 99 w 347"/>
                <a:gd name="T39" fmla="*/ 41 h 307"/>
                <a:gd name="T40" fmla="*/ 92 w 347"/>
                <a:gd name="T41" fmla="*/ 55 h 307"/>
                <a:gd name="T42" fmla="*/ 80 w 347"/>
                <a:gd name="T43" fmla="*/ 56 h 307"/>
                <a:gd name="T44" fmla="*/ 52 w 347"/>
                <a:gd name="T45" fmla="*/ 82 h 307"/>
                <a:gd name="T46" fmla="*/ 26 w 347"/>
                <a:gd name="T47" fmla="*/ 91 h 307"/>
                <a:gd name="T48" fmla="*/ 10 w 347"/>
                <a:gd name="T49" fmla="*/ 97 h 307"/>
                <a:gd name="T50" fmla="*/ 5 w 347"/>
                <a:gd name="T51" fmla="*/ 127 h 307"/>
                <a:gd name="T52" fmla="*/ 7 w 347"/>
                <a:gd name="T53" fmla="*/ 139 h 307"/>
                <a:gd name="T54" fmla="*/ 17 w 347"/>
                <a:gd name="T55" fmla="*/ 170 h 307"/>
                <a:gd name="T56" fmla="*/ 17 w 347"/>
                <a:gd name="T57" fmla="*/ 207 h 307"/>
                <a:gd name="T58" fmla="*/ 42 w 347"/>
                <a:gd name="T59" fmla="*/ 220 h 307"/>
                <a:gd name="T60" fmla="*/ 78 w 347"/>
                <a:gd name="T61" fmla="*/ 209 h 307"/>
                <a:gd name="T62" fmla="*/ 118 w 347"/>
                <a:gd name="T63" fmla="*/ 194 h 307"/>
                <a:gd name="T64" fmla="*/ 164 w 347"/>
                <a:gd name="T65" fmla="*/ 192 h 307"/>
                <a:gd name="T66" fmla="*/ 180 w 347"/>
                <a:gd name="T67" fmla="*/ 200 h 307"/>
                <a:gd name="T68" fmla="*/ 196 w 347"/>
                <a:gd name="T69" fmla="*/ 214 h 307"/>
                <a:gd name="T70" fmla="*/ 208 w 347"/>
                <a:gd name="T71" fmla="*/ 213 h 307"/>
                <a:gd name="T72" fmla="*/ 215 w 347"/>
                <a:gd name="T73" fmla="*/ 216 h 307"/>
                <a:gd name="T74" fmla="*/ 227 w 347"/>
                <a:gd name="T75" fmla="*/ 237 h 307"/>
                <a:gd name="T76" fmla="*/ 258 w 347"/>
                <a:gd name="T77" fmla="*/ 257 h 307"/>
                <a:gd name="T78" fmla="*/ 273 w 347"/>
                <a:gd name="T79" fmla="*/ 255 h 307"/>
                <a:gd name="T80" fmla="*/ 284 w 347"/>
                <a:gd name="T81" fmla="*/ 260 h 307"/>
                <a:gd name="T82" fmla="*/ 313 w 347"/>
                <a:gd name="T83" fmla="*/ 247 h 307"/>
                <a:gd name="T84" fmla="*/ 331 w 347"/>
                <a:gd name="T85" fmla="*/ 199 h 307"/>
                <a:gd name="T86" fmla="*/ 343 w 347"/>
                <a:gd name="T87" fmla="*/ 170 h 307"/>
                <a:gd name="T88" fmla="*/ 157 w 347"/>
                <a:gd name="T89" fmla="*/ 8 h 307"/>
                <a:gd name="T90" fmla="*/ 199 w 347"/>
                <a:gd name="T91" fmla="*/ 229 h 307"/>
                <a:gd name="T92" fmla="*/ 283 w 347"/>
                <a:gd name="T93" fmla="*/ 281 h 307"/>
                <a:gd name="T94" fmla="*/ 284 w 347"/>
                <a:gd name="T95" fmla="*/ 307 h 307"/>
                <a:gd name="T96" fmla="*/ 296 w 347"/>
                <a:gd name="T97" fmla="*/ 300 h 307"/>
                <a:gd name="T98" fmla="*/ 283 w 347"/>
                <a:gd name="T99" fmla="*/ 28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7" h="307">
                  <a:moveTo>
                    <a:pt x="344" y="154"/>
                  </a:moveTo>
                  <a:cubicBezTo>
                    <a:pt x="346" y="153"/>
                    <a:pt x="343" y="147"/>
                    <a:pt x="342" y="148"/>
                  </a:cubicBezTo>
                  <a:cubicBezTo>
                    <a:pt x="341" y="149"/>
                    <a:pt x="341" y="139"/>
                    <a:pt x="342" y="134"/>
                  </a:cubicBezTo>
                  <a:cubicBezTo>
                    <a:pt x="343" y="130"/>
                    <a:pt x="342" y="130"/>
                    <a:pt x="340" y="133"/>
                  </a:cubicBezTo>
                  <a:cubicBezTo>
                    <a:pt x="337" y="135"/>
                    <a:pt x="335" y="128"/>
                    <a:pt x="334" y="126"/>
                  </a:cubicBezTo>
                  <a:cubicBezTo>
                    <a:pt x="334" y="124"/>
                    <a:pt x="331" y="119"/>
                    <a:pt x="328" y="120"/>
                  </a:cubicBezTo>
                  <a:cubicBezTo>
                    <a:pt x="324" y="120"/>
                    <a:pt x="326" y="115"/>
                    <a:pt x="323" y="116"/>
                  </a:cubicBezTo>
                  <a:cubicBezTo>
                    <a:pt x="320" y="116"/>
                    <a:pt x="320" y="111"/>
                    <a:pt x="320" y="107"/>
                  </a:cubicBezTo>
                  <a:cubicBezTo>
                    <a:pt x="321" y="102"/>
                    <a:pt x="318" y="106"/>
                    <a:pt x="317" y="104"/>
                  </a:cubicBezTo>
                  <a:cubicBezTo>
                    <a:pt x="316" y="102"/>
                    <a:pt x="314" y="104"/>
                    <a:pt x="312" y="105"/>
                  </a:cubicBezTo>
                  <a:cubicBezTo>
                    <a:pt x="310" y="105"/>
                    <a:pt x="310" y="101"/>
                    <a:pt x="310" y="99"/>
                  </a:cubicBezTo>
                  <a:cubicBezTo>
                    <a:pt x="311" y="97"/>
                    <a:pt x="310" y="95"/>
                    <a:pt x="307" y="93"/>
                  </a:cubicBezTo>
                  <a:cubicBezTo>
                    <a:pt x="304" y="91"/>
                    <a:pt x="304" y="89"/>
                    <a:pt x="304" y="86"/>
                  </a:cubicBezTo>
                  <a:cubicBezTo>
                    <a:pt x="304" y="84"/>
                    <a:pt x="288" y="76"/>
                    <a:pt x="285" y="75"/>
                  </a:cubicBezTo>
                  <a:cubicBezTo>
                    <a:pt x="281" y="74"/>
                    <a:pt x="284" y="71"/>
                    <a:pt x="283" y="69"/>
                  </a:cubicBezTo>
                  <a:cubicBezTo>
                    <a:pt x="281" y="68"/>
                    <a:pt x="281" y="63"/>
                    <a:pt x="281" y="59"/>
                  </a:cubicBezTo>
                  <a:cubicBezTo>
                    <a:pt x="281" y="55"/>
                    <a:pt x="275" y="54"/>
                    <a:pt x="276" y="50"/>
                  </a:cubicBezTo>
                  <a:cubicBezTo>
                    <a:pt x="276" y="47"/>
                    <a:pt x="274" y="44"/>
                    <a:pt x="275" y="40"/>
                  </a:cubicBezTo>
                  <a:cubicBezTo>
                    <a:pt x="275" y="36"/>
                    <a:pt x="269" y="35"/>
                    <a:pt x="269" y="33"/>
                  </a:cubicBezTo>
                  <a:cubicBezTo>
                    <a:pt x="269" y="31"/>
                    <a:pt x="266" y="33"/>
                    <a:pt x="262" y="33"/>
                  </a:cubicBezTo>
                  <a:cubicBezTo>
                    <a:pt x="259" y="34"/>
                    <a:pt x="259" y="29"/>
                    <a:pt x="260" y="25"/>
                  </a:cubicBezTo>
                  <a:cubicBezTo>
                    <a:pt x="260" y="21"/>
                    <a:pt x="258" y="14"/>
                    <a:pt x="256" y="12"/>
                  </a:cubicBezTo>
                  <a:cubicBezTo>
                    <a:pt x="253" y="9"/>
                    <a:pt x="253" y="2"/>
                    <a:pt x="252" y="1"/>
                  </a:cubicBezTo>
                  <a:cubicBezTo>
                    <a:pt x="250" y="0"/>
                    <a:pt x="246" y="5"/>
                    <a:pt x="246" y="7"/>
                  </a:cubicBezTo>
                  <a:cubicBezTo>
                    <a:pt x="247" y="10"/>
                    <a:pt x="246" y="13"/>
                    <a:pt x="244" y="14"/>
                  </a:cubicBezTo>
                  <a:cubicBezTo>
                    <a:pt x="243" y="16"/>
                    <a:pt x="245" y="21"/>
                    <a:pt x="243" y="23"/>
                  </a:cubicBezTo>
                  <a:cubicBezTo>
                    <a:pt x="241" y="26"/>
                    <a:pt x="243" y="34"/>
                    <a:pt x="242" y="38"/>
                  </a:cubicBezTo>
                  <a:cubicBezTo>
                    <a:pt x="242" y="43"/>
                    <a:pt x="242" y="48"/>
                    <a:pt x="240" y="51"/>
                  </a:cubicBezTo>
                  <a:cubicBezTo>
                    <a:pt x="238" y="54"/>
                    <a:pt x="237" y="60"/>
                    <a:pt x="233" y="61"/>
                  </a:cubicBezTo>
                  <a:cubicBezTo>
                    <a:pt x="228" y="63"/>
                    <a:pt x="222" y="59"/>
                    <a:pt x="222" y="57"/>
                  </a:cubicBezTo>
                  <a:cubicBezTo>
                    <a:pt x="223" y="54"/>
                    <a:pt x="218" y="53"/>
                    <a:pt x="215" y="53"/>
                  </a:cubicBezTo>
                  <a:cubicBezTo>
                    <a:pt x="212" y="54"/>
                    <a:pt x="211" y="50"/>
                    <a:pt x="207" y="47"/>
                  </a:cubicBezTo>
                  <a:cubicBezTo>
                    <a:pt x="203" y="44"/>
                    <a:pt x="199" y="48"/>
                    <a:pt x="198" y="44"/>
                  </a:cubicBezTo>
                  <a:cubicBezTo>
                    <a:pt x="197" y="40"/>
                    <a:pt x="196" y="40"/>
                    <a:pt x="193" y="37"/>
                  </a:cubicBezTo>
                  <a:cubicBezTo>
                    <a:pt x="190" y="35"/>
                    <a:pt x="191" y="35"/>
                    <a:pt x="193" y="33"/>
                  </a:cubicBezTo>
                  <a:cubicBezTo>
                    <a:pt x="196" y="31"/>
                    <a:pt x="196" y="29"/>
                    <a:pt x="194" y="26"/>
                  </a:cubicBezTo>
                  <a:cubicBezTo>
                    <a:pt x="193" y="24"/>
                    <a:pt x="196" y="24"/>
                    <a:pt x="199" y="22"/>
                  </a:cubicBezTo>
                  <a:cubicBezTo>
                    <a:pt x="203" y="20"/>
                    <a:pt x="199" y="18"/>
                    <a:pt x="202" y="17"/>
                  </a:cubicBezTo>
                  <a:cubicBezTo>
                    <a:pt x="205" y="16"/>
                    <a:pt x="203" y="13"/>
                    <a:pt x="200" y="13"/>
                  </a:cubicBezTo>
                  <a:cubicBezTo>
                    <a:pt x="197" y="12"/>
                    <a:pt x="198" y="16"/>
                    <a:pt x="197" y="16"/>
                  </a:cubicBezTo>
                  <a:cubicBezTo>
                    <a:pt x="196" y="16"/>
                    <a:pt x="195" y="11"/>
                    <a:pt x="194" y="12"/>
                  </a:cubicBezTo>
                  <a:cubicBezTo>
                    <a:pt x="193" y="12"/>
                    <a:pt x="190" y="17"/>
                    <a:pt x="188" y="14"/>
                  </a:cubicBezTo>
                  <a:cubicBezTo>
                    <a:pt x="186" y="12"/>
                    <a:pt x="175" y="10"/>
                    <a:pt x="171" y="9"/>
                  </a:cubicBezTo>
                  <a:cubicBezTo>
                    <a:pt x="167" y="9"/>
                    <a:pt x="166" y="3"/>
                    <a:pt x="163" y="4"/>
                  </a:cubicBezTo>
                  <a:cubicBezTo>
                    <a:pt x="161" y="5"/>
                    <a:pt x="164" y="7"/>
                    <a:pt x="167" y="10"/>
                  </a:cubicBezTo>
                  <a:cubicBezTo>
                    <a:pt x="169" y="13"/>
                    <a:pt x="157" y="15"/>
                    <a:pt x="154" y="14"/>
                  </a:cubicBezTo>
                  <a:cubicBezTo>
                    <a:pt x="150" y="13"/>
                    <a:pt x="154" y="16"/>
                    <a:pt x="151" y="16"/>
                  </a:cubicBezTo>
                  <a:cubicBezTo>
                    <a:pt x="148" y="16"/>
                    <a:pt x="148" y="21"/>
                    <a:pt x="145" y="24"/>
                  </a:cubicBezTo>
                  <a:cubicBezTo>
                    <a:pt x="143" y="26"/>
                    <a:pt x="145" y="28"/>
                    <a:pt x="142" y="30"/>
                  </a:cubicBezTo>
                  <a:cubicBezTo>
                    <a:pt x="139" y="32"/>
                    <a:pt x="139" y="34"/>
                    <a:pt x="142" y="37"/>
                  </a:cubicBezTo>
                  <a:cubicBezTo>
                    <a:pt x="146" y="41"/>
                    <a:pt x="141" y="41"/>
                    <a:pt x="138" y="38"/>
                  </a:cubicBezTo>
                  <a:cubicBezTo>
                    <a:pt x="135" y="35"/>
                    <a:pt x="132" y="35"/>
                    <a:pt x="133" y="38"/>
                  </a:cubicBezTo>
                  <a:cubicBezTo>
                    <a:pt x="133" y="42"/>
                    <a:pt x="129" y="40"/>
                    <a:pt x="130" y="37"/>
                  </a:cubicBezTo>
                  <a:cubicBezTo>
                    <a:pt x="130" y="33"/>
                    <a:pt x="126" y="35"/>
                    <a:pt x="125" y="33"/>
                  </a:cubicBezTo>
                  <a:cubicBezTo>
                    <a:pt x="124" y="31"/>
                    <a:pt x="120" y="27"/>
                    <a:pt x="118" y="27"/>
                  </a:cubicBezTo>
                  <a:cubicBezTo>
                    <a:pt x="116" y="28"/>
                    <a:pt x="116" y="30"/>
                    <a:pt x="113" y="30"/>
                  </a:cubicBezTo>
                  <a:cubicBezTo>
                    <a:pt x="111" y="30"/>
                    <a:pt x="110" y="31"/>
                    <a:pt x="111" y="34"/>
                  </a:cubicBezTo>
                  <a:cubicBezTo>
                    <a:pt x="111" y="37"/>
                    <a:pt x="107" y="34"/>
                    <a:pt x="104" y="34"/>
                  </a:cubicBezTo>
                  <a:cubicBezTo>
                    <a:pt x="101" y="35"/>
                    <a:pt x="104" y="38"/>
                    <a:pt x="103" y="38"/>
                  </a:cubicBezTo>
                  <a:cubicBezTo>
                    <a:pt x="101" y="38"/>
                    <a:pt x="101" y="41"/>
                    <a:pt x="99" y="41"/>
                  </a:cubicBezTo>
                  <a:cubicBezTo>
                    <a:pt x="96" y="41"/>
                    <a:pt x="97" y="46"/>
                    <a:pt x="97" y="49"/>
                  </a:cubicBezTo>
                  <a:cubicBezTo>
                    <a:pt x="97" y="52"/>
                    <a:pt x="93" y="48"/>
                    <a:pt x="91" y="48"/>
                  </a:cubicBezTo>
                  <a:cubicBezTo>
                    <a:pt x="88" y="49"/>
                    <a:pt x="91" y="52"/>
                    <a:pt x="92" y="55"/>
                  </a:cubicBezTo>
                  <a:cubicBezTo>
                    <a:pt x="93" y="58"/>
                    <a:pt x="91" y="58"/>
                    <a:pt x="89" y="59"/>
                  </a:cubicBezTo>
                  <a:cubicBezTo>
                    <a:pt x="88" y="60"/>
                    <a:pt x="86" y="56"/>
                    <a:pt x="86" y="53"/>
                  </a:cubicBezTo>
                  <a:cubicBezTo>
                    <a:pt x="86" y="50"/>
                    <a:pt x="83" y="53"/>
                    <a:pt x="80" y="56"/>
                  </a:cubicBezTo>
                  <a:cubicBezTo>
                    <a:pt x="76" y="60"/>
                    <a:pt x="81" y="65"/>
                    <a:pt x="79" y="66"/>
                  </a:cubicBezTo>
                  <a:cubicBezTo>
                    <a:pt x="78" y="67"/>
                    <a:pt x="71" y="73"/>
                    <a:pt x="67" y="78"/>
                  </a:cubicBezTo>
                  <a:cubicBezTo>
                    <a:pt x="63" y="83"/>
                    <a:pt x="55" y="80"/>
                    <a:pt x="52" y="82"/>
                  </a:cubicBezTo>
                  <a:cubicBezTo>
                    <a:pt x="50" y="84"/>
                    <a:pt x="47" y="83"/>
                    <a:pt x="44" y="85"/>
                  </a:cubicBezTo>
                  <a:cubicBezTo>
                    <a:pt x="42" y="87"/>
                    <a:pt x="37" y="91"/>
                    <a:pt x="36" y="88"/>
                  </a:cubicBezTo>
                  <a:cubicBezTo>
                    <a:pt x="36" y="86"/>
                    <a:pt x="29" y="88"/>
                    <a:pt x="26" y="91"/>
                  </a:cubicBezTo>
                  <a:cubicBezTo>
                    <a:pt x="23" y="94"/>
                    <a:pt x="19" y="96"/>
                    <a:pt x="16" y="96"/>
                  </a:cubicBezTo>
                  <a:cubicBezTo>
                    <a:pt x="12" y="97"/>
                    <a:pt x="12" y="102"/>
                    <a:pt x="11" y="103"/>
                  </a:cubicBezTo>
                  <a:cubicBezTo>
                    <a:pt x="10" y="104"/>
                    <a:pt x="10" y="99"/>
                    <a:pt x="10" y="97"/>
                  </a:cubicBezTo>
                  <a:cubicBezTo>
                    <a:pt x="10" y="96"/>
                    <a:pt x="7" y="100"/>
                    <a:pt x="6" y="104"/>
                  </a:cubicBezTo>
                  <a:cubicBezTo>
                    <a:pt x="5" y="107"/>
                    <a:pt x="9" y="109"/>
                    <a:pt x="6" y="113"/>
                  </a:cubicBezTo>
                  <a:cubicBezTo>
                    <a:pt x="3" y="117"/>
                    <a:pt x="1" y="121"/>
                    <a:pt x="5" y="127"/>
                  </a:cubicBezTo>
                  <a:cubicBezTo>
                    <a:pt x="9" y="132"/>
                    <a:pt x="11" y="135"/>
                    <a:pt x="10" y="138"/>
                  </a:cubicBezTo>
                  <a:cubicBezTo>
                    <a:pt x="8" y="140"/>
                    <a:pt x="5" y="133"/>
                    <a:pt x="5" y="133"/>
                  </a:cubicBezTo>
                  <a:cubicBezTo>
                    <a:pt x="4" y="134"/>
                    <a:pt x="8" y="138"/>
                    <a:pt x="7" y="139"/>
                  </a:cubicBezTo>
                  <a:cubicBezTo>
                    <a:pt x="6" y="141"/>
                    <a:pt x="2" y="133"/>
                    <a:pt x="1" y="135"/>
                  </a:cubicBezTo>
                  <a:cubicBezTo>
                    <a:pt x="0" y="137"/>
                    <a:pt x="9" y="149"/>
                    <a:pt x="10" y="154"/>
                  </a:cubicBezTo>
                  <a:cubicBezTo>
                    <a:pt x="10" y="159"/>
                    <a:pt x="17" y="163"/>
                    <a:pt x="17" y="170"/>
                  </a:cubicBezTo>
                  <a:cubicBezTo>
                    <a:pt x="16" y="177"/>
                    <a:pt x="23" y="187"/>
                    <a:pt x="24" y="189"/>
                  </a:cubicBezTo>
                  <a:cubicBezTo>
                    <a:pt x="25" y="191"/>
                    <a:pt x="22" y="195"/>
                    <a:pt x="22" y="200"/>
                  </a:cubicBezTo>
                  <a:cubicBezTo>
                    <a:pt x="23" y="205"/>
                    <a:pt x="21" y="207"/>
                    <a:pt x="17" y="207"/>
                  </a:cubicBezTo>
                  <a:cubicBezTo>
                    <a:pt x="14" y="207"/>
                    <a:pt x="16" y="212"/>
                    <a:pt x="20" y="213"/>
                  </a:cubicBezTo>
                  <a:cubicBezTo>
                    <a:pt x="23" y="213"/>
                    <a:pt x="22" y="216"/>
                    <a:pt x="26" y="218"/>
                  </a:cubicBezTo>
                  <a:cubicBezTo>
                    <a:pt x="30" y="221"/>
                    <a:pt x="39" y="220"/>
                    <a:pt x="42" y="220"/>
                  </a:cubicBezTo>
                  <a:cubicBezTo>
                    <a:pt x="45" y="220"/>
                    <a:pt x="46" y="215"/>
                    <a:pt x="51" y="215"/>
                  </a:cubicBezTo>
                  <a:cubicBezTo>
                    <a:pt x="55" y="215"/>
                    <a:pt x="55" y="213"/>
                    <a:pt x="57" y="211"/>
                  </a:cubicBezTo>
                  <a:cubicBezTo>
                    <a:pt x="59" y="208"/>
                    <a:pt x="68" y="209"/>
                    <a:pt x="78" y="209"/>
                  </a:cubicBezTo>
                  <a:cubicBezTo>
                    <a:pt x="88" y="210"/>
                    <a:pt x="92" y="207"/>
                    <a:pt x="94" y="203"/>
                  </a:cubicBezTo>
                  <a:cubicBezTo>
                    <a:pt x="95" y="199"/>
                    <a:pt x="102" y="199"/>
                    <a:pt x="105" y="197"/>
                  </a:cubicBezTo>
                  <a:cubicBezTo>
                    <a:pt x="108" y="194"/>
                    <a:pt x="110" y="194"/>
                    <a:pt x="118" y="194"/>
                  </a:cubicBezTo>
                  <a:cubicBezTo>
                    <a:pt x="125" y="195"/>
                    <a:pt x="132" y="191"/>
                    <a:pt x="136" y="189"/>
                  </a:cubicBezTo>
                  <a:cubicBezTo>
                    <a:pt x="141" y="187"/>
                    <a:pt x="150" y="188"/>
                    <a:pt x="154" y="186"/>
                  </a:cubicBezTo>
                  <a:cubicBezTo>
                    <a:pt x="159" y="185"/>
                    <a:pt x="159" y="192"/>
                    <a:pt x="164" y="192"/>
                  </a:cubicBezTo>
                  <a:cubicBezTo>
                    <a:pt x="169" y="191"/>
                    <a:pt x="172" y="193"/>
                    <a:pt x="174" y="193"/>
                  </a:cubicBezTo>
                  <a:cubicBezTo>
                    <a:pt x="177" y="193"/>
                    <a:pt x="177" y="195"/>
                    <a:pt x="179" y="195"/>
                  </a:cubicBezTo>
                  <a:cubicBezTo>
                    <a:pt x="182" y="196"/>
                    <a:pt x="181" y="198"/>
                    <a:pt x="180" y="200"/>
                  </a:cubicBezTo>
                  <a:cubicBezTo>
                    <a:pt x="178" y="203"/>
                    <a:pt x="184" y="203"/>
                    <a:pt x="187" y="208"/>
                  </a:cubicBezTo>
                  <a:cubicBezTo>
                    <a:pt x="191" y="212"/>
                    <a:pt x="187" y="213"/>
                    <a:pt x="189" y="217"/>
                  </a:cubicBezTo>
                  <a:cubicBezTo>
                    <a:pt x="191" y="221"/>
                    <a:pt x="192" y="220"/>
                    <a:pt x="196" y="214"/>
                  </a:cubicBezTo>
                  <a:cubicBezTo>
                    <a:pt x="200" y="209"/>
                    <a:pt x="204" y="213"/>
                    <a:pt x="205" y="208"/>
                  </a:cubicBezTo>
                  <a:cubicBezTo>
                    <a:pt x="205" y="204"/>
                    <a:pt x="209" y="198"/>
                    <a:pt x="212" y="201"/>
                  </a:cubicBezTo>
                  <a:cubicBezTo>
                    <a:pt x="214" y="203"/>
                    <a:pt x="210" y="204"/>
                    <a:pt x="208" y="213"/>
                  </a:cubicBezTo>
                  <a:cubicBezTo>
                    <a:pt x="206" y="221"/>
                    <a:pt x="203" y="217"/>
                    <a:pt x="203" y="219"/>
                  </a:cubicBezTo>
                  <a:cubicBezTo>
                    <a:pt x="202" y="222"/>
                    <a:pt x="211" y="223"/>
                    <a:pt x="211" y="218"/>
                  </a:cubicBezTo>
                  <a:cubicBezTo>
                    <a:pt x="211" y="214"/>
                    <a:pt x="212" y="212"/>
                    <a:pt x="215" y="216"/>
                  </a:cubicBezTo>
                  <a:cubicBezTo>
                    <a:pt x="219" y="220"/>
                    <a:pt x="213" y="223"/>
                    <a:pt x="214" y="225"/>
                  </a:cubicBezTo>
                  <a:cubicBezTo>
                    <a:pt x="215" y="227"/>
                    <a:pt x="219" y="225"/>
                    <a:pt x="220" y="225"/>
                  </a:cubicBezTo>
                  <a:cubicBezTo>
                    <a:pt x="224" y="225"/>
                    <a:pt x="228" y="233"/>
                    <a:pt x="227" y="237"/>
                  </a:cubicBezTo>
                  <a:cubicBezTo>
                    <a:pt x="227" y="240"/>
                    <a:pt x="226" y="244"/>
                    <a:pt x="232" y="247"/>
                  </a:cubicBezTo>
                  <a:cubicBezTo>
                    <a:pt x="238" y="251"/>
                    <a:pt x="236" y="251"/>
                    <a:pt x="241" y="251"/>
                  </a:cubicBezTo>
                  <a:cubicBezTo>
                    <a:pt x="245" y="251"/>
                    <a:pt x="255" y="255"/>
                    <a:pt x="258" y="257"/>
                  </a:cubicBezTo>
                  <a:cubicBezTo>
                    <a:pt x="260" y="259"/>
                    <a:pt x="267" y="255"/>
                    <a:pt x="268" y="251"/>
                  </a:cubicBezTo>
                  <a:cubicBezTo>
                    <a:pt x="269" y="246"/>
                    <a:pt x="274" y="251"/>
                    <a:pt x="272" y="252"/>
                  </a:cubicBezTo>
                  <a:cubicBezTo>
                    <a:pt x="269" y="254"/>
                    <a:pt x="273" y="257"/>
                    <a:pt x="273" y="255"/>
                  </a:cubicBezTo>
                  <a:cubicBezTo>
                    <a:pt x="273" y="252"/>
                    <a:pt x="275" y="250"/>
                    <a:pt x="275" y="253"/>
                  </a:cubicBezTo>
                  <a:cubicBezTo>
                    <a:pt x="276" y="256"/>
                    <a:pt x="280" y="256"/>
                    <a:pt x="281" y="258"/>
                  </a:cubicBezTo>
                  <a:cubicBezTo>
                    <a:pt x="282" y="260"/>
                    <a:pt x="284" y="262"/>
                    <a:pt x="284" y="260"/>
                  </a:cubicBezTo>
                  <a:cubicBezTo>
                    <a:pt x="284" y="258"/>
                    <a:pt x="285" y="257"/>
                    <a:pt x="288" y="256"/>
                  </a:cubicBezTo>
                  <a:cubicBezTo>
                    <a:pt x="291" y="254"/>
                    <a:pt x="292" y="252"/>
                    <a:pt x="296" y="250"/>
                  </a:cubicBezTo>
                  <a:cubicBezTo>
                    <a:pt x="299" y="247"/>
                    <a:pt x="312" y="247"/>
                    <a:pt x="313" y="247"/>
                  </a:cubicBezTo>
                  <a:cubicBezTo>
                    <a:pt x="314" y="247"/>
                    <a:pt x="315" y="235"/>
                    <a:pt x="316" y="230"/>
                  </a:cubicBezTo>
                  <a:cubicBezTo>
                    <a:pt x="317" y="224"/>
                    <a:pt x="322" y="223"/>
                    <a:pt x="322" y="217"/>
                  </a:cubicBezTo>
                  <a:cubicBezTo>
                    <a:pt x="323" y="211"/>
                    <a:pt x="330" y="199"/>
                    <a:pt x="331" y="199"/>
                  </a:cubicBezTo>
                  <a:cubicBezTo>
                    <a:pt x="333" y="198"/>
                    <a:pt x="336" y="196"/>
                    <a:pt x="336" y="193"/>
                  </a:cubicBezTo>
                  <a:cubicBezTo>
                    <a:pt x="337" y="189"/>
                    <a:pt x="341" y="185"/>
                    <a:pt x="341" y="181"/>
                  </a:cubicBezTo>
                  <a:cubicBezTo>
                    <a:pt x="341" y="177"/>
                    <a:pt x="343" y="172"/>
                    <a:pt x="343" y="170"/>
                  </a:cubicBezTo>
                  <a:cubicBezTo>
                    <a:pt x="343" y="169"/>
                    <a:pt x="341" y="165"/>
                    <a:pt x="344" y="162"/>
                  </a:cubicBezTo>
                  <a:cubicBezTo>
                    <a:pt x="347" y="159"/>
                    <a:pt x="343" y="155"/>
                    <a:pt x="344" y="154"/>
                  </a:cubicBezTo>
                  <a:close/>
                  <a:moveTo>
                    <a:pt x="157" y="8"/>
                  </a:moveTo>
                  <a:cubicBezTo>
                    <a:pt x="157" y="6"/>
                    <a:pt x="143" y="9"/>
                    <a:pt x="146" y="11"/>
                  </a:cubicBezTo>
                  <a:cubicBezTo>
                    <a:pt x="148" y="12"/>
                    <a:pt x="157" y="10"/>
                    <a:pt x="157" y="8"/>
                  </a:cubicBezTo>
                  <a:close/>
                  <a:moveTo>
                    <a:pt x="199" y="229"/>
                  </a:moveTo>
                  <a:cubicBezTo>
                    <a:pt x="201" y="231"/>
                    <a:pt x="208" y="231"/>
                    <a:pt x="209" y="228"/>
                  </a:cubicBezTo>
                  <a:cubicBezTo>
                    <a:pt x="210" y="225"/>
                    <a:pt x="197" y="228"/>
                    <a:pt x="199" y="229"/>
                  </a:cubicBezTo>
                  <a:close/>
                  <a:moveTo>
                    <a:pt x="283" y="281"/>
                  </a:moveTo>
                  <a:cubicBezTo>
                    <a:pt x="278" y="282"/>
                    <a:pt x="271" y="277"/>
                    <a:pt x="269" y="277"/>
                  </a:cubicBezTo>
                  <a:cubicBezTo>
                    <a:pt x="267" y="278"/>
                    <a:pt x="276" y="290"/>
                    <a:pt x="273" y="294"/>
                  </a:cubicBezTo>
                  <a:cubicBezTo>
                    <a:pt x="270" y="297"/>
                    <a:pt x="281" y="306"/>
                    <a:pt x="284" y="307"/>
                  </a:cubicBezTo>
                  <a:cubicBezTo>
                    <a:pt x="288" y="307"/>
                    <a:pt x="286" y="303"/>
                    <a:pt x="289" y="304"/>
                  </a:cubicBezTo>
                  <a:cubicBezTo>
                    <a:pt x="291" y="304"/>
                    <a:pt x="290" y="301"/>
                    <a:pt x="291" y="299"/>
                  </a:cubicBezTo>
                  <a:cubicBezTo>
                    <a:pt x="291" y="297"/>
                    <a:pt x="294" y="301"/>
                    <a:pt x="296" y="300"/>
                  </a:cubicBezTo>
                  <a:cubicBezTo>
                    <a:pt x="298" y="299"/>
                    <a:pt x="295" y="291"/>
                    <a:pt x="298" y="291"/>
                  </a:cubicBezTo>
                  <a:cubicBezTo>
                    <a:pt x="301" y="291"/>
                    <a:pt x="299" y="281"/>
                    <a:pt x="298" y="278"/>
                  </a:cubicBezTo>
                  <a:cubicBezTo>
                    <a:pt x="297" y="275"/>
                    <a:pt x="289" y="281"/>
                    <a:pt x="283" y="281"/>
                  </a:cubicBezTo>
                  <a:close/>
                </a:path>
              </a:pathLst>
            </a:custGeom>
            <a:solidFill>
              <a:srgbClr val="E7E6E6"/>
            </a:solid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5" name="Freeform 158"/>
            <p:cNvSpPr>
              <a:spLocks noEditPoints="1"/>
            </p:cNvSpPr>
            <p:nvPr/>
          </p:nvSpPr>
          <p:spPr bwMode="auto">
            <a:xfrm>
              <a:off x="10811775" y="5351804"/>
              <a:ext cx="380268" cy="453868"/>
            </a:xfrm>
            <a:custGeom>
              <a:avLst/>
              <a:gdLst>
                <a:gd name="T0" fmla="*/ 65 w 105"/>
                <a:gd name="T1" fmla="*/ 60 h 125"/>
                <a:gd name="T2" fmla="*/ 58 w 105"/>
                <a:gd name="T3" fmla="*/ 63 h 125"/>
                <a:gd name="T4" fmla="*/ 50 w 105"/>
                <a:gd name="T5" fmla="*/ 59 h 125"/>
                <a:gd name="T6" fmla="*/ 46 w 105"/>
                <a:gd name="T7" fmla="*/ 66 h 125"/>
                <a:gd name="T8" fmla="*/ 39 w 105"/>
                <a:gd name="T9" fmla="*/ 78 h 125"/>
                <a:gd name="T10" fmla="*/ 16 w 105"/>
                <a:gd name="T11" fmla="*/ 94 h 125"/>
                <a:gd name="T12" fmla="*/ 5 w 105"/>
                <a:gd name="T13" fmla="*/ 104 h 125"/>
                <a:gd name="T14" fmla="*/ 3 w 105"/>
                <a:gd name="T15" fmla="*/ 113 h 125"/>
                <a:gd name="T16" fmla="*/ 11 w 105"/>
                <a:gd name="T17" fmla="*/ 116 h 125"/>
                <a:gd name="T18" fmla="*/ 17 w 105"/>
                <a:gd name="T19" fmla="*/ 119 h 125"/>
                <a:gd name="T20" fmla="*/ 32 w 105"/>
                <a:gd name="T21" fmla="*/ 115 h 125"/>
                <a:gd name="T22" fmla="*/ 38 w 105"/>
                <a:gd name="T23" fmla="*/ 105 h 125"/>
                <a:gd name="T24" fmla="*/ 42 w 105"/>
                <a:gd name="T25" fmla="*/ 96 h 125"/>
                <a:gd name="T26" fmla="*/ 51 w 105"/>
                <a:gd name="T27" fmla="*/ 91 h 125"/>
                <a:gd name="T28" fmla="*/ 54 w 105"/>
                <a:gd name="T29" fmla="*/ 86 h 125"/>
                <a:gd name="T30" fmla="*/ 60 w 105"/>
                <a:gd name="T31" fmla="*/ 78 h 125"/>
                <a:gd name="T32" fmla="*/ 66 w 105"/>
                <a:gd name="T33" fmla="*/ 67 h 125"/>
                <a:gd name="T34" fmla="*/ 65 w 105"/>
                <a:gd name="T35" fmla="*/ 60 h 125"/>
                <a:gd name="T36" fmla="*/ 11 w 105"/>
                <a:gd name="T37" fmla="*/ 125 h 125"/>
                <a:gd name="T38" fmla="*/ 14 w 105"/>
                <a:gd name="T39" fmla="*/ 121 h 125"/>
                <a:gd name="T40" fmla="*/ 11 w 105"/>
                <a:gd name="T41" fmla="*/ 125 h 125"/>
                <a:gd name="T42" fmla="*/ 96 w 105"/>
                <a:gd name="T43" fmla="*/ 30 h 125"/>
                <a:gd name="T44" fmla="*/ 87 w 105"/>
                <a:gd name="T45" fmla="*/ 30 h 125"/>
                <a:gd name="T46" fmla="*/ 82 w 105"/>
                <a:gd name="T47" fmla="*/ 25 h 125"/>
                <a:gd name="T48" fmla="*/ 79 w 105"/>
                <a:gd name="T49" fmla="*/ 18 h 125"/>
                <a:gd name="T50" fmla="*/ 78 w 105"/>
                <a:gd name="T51" fmla="*/ 23 h 125"/>
                <a:gd name="T52" fmla="*/ 75 w 105"/>
                <a:gd name="T53" fmla="*/ 21 h 125"/>
                <a:gd name="T54" fmla="*/ 72 w 105"/>
                <a:gd name="T55" fmla="*/ 15 h 125"/>
                <a:gd name="T56" fmla="*/ 69 w 105"/>
                <a:gd name="T57" fmla="*/ 7 h 125"/>
                <a:gd name="T58" fmla="*/ 58 w 105"/>
                <a:gd name="T59" fmla="*/ 0 h 125"/>
                <a:gd name="T60" fmla="*/ 61 w 105"/>
                <a:gd name="T61" fmla="*/ 9 h 125"/>
                <a:gd name="T62" fmla="*/ 67 w 105"/>
                <a:gd name="T63" fmla="*/ 15 h 125"/>
                <a:gd name="T64" fmla="*/ 72 w 105"/>
                <a:gd name="T65" fmla="*/ 21 h 125"/>
                <a:gd name="T66" fmla="*/ 70 w 105"/>
                <a:gd name="T67" fmla="*/ 34 h 125"/>
                <a:gd name="T68" fmla="*/ 64 w 105"/>
                <a:gd name="T69" fmla="*/ 42 h 125"/>
                <a:gd name="T70" fmla="*/ 75 w 105"/>
                <a:gd name="T71" fmla="*/ 52 h 125"/>
                <a:gd name="T72" fmla="*/ 72 w 105"/>
                <a:gd name="T73" fmla="*/ 65 h 125"/>
                <a:gd name="T74" fmla="*/ 80 w 105"/>
                <a:gd name="T75" fmla="*/ 66 h 125"/>
                <a:gd name="T76" fmla="*/ 89 w 105"/>
                <a:gd name="T77" fmla="*/ 53 h 125"/>
                <a:gd name="T78" fmla="*/ 92 w 105"/>
                <a:gd name="T79" fmla="*/ 44 h 125"/>
                <a:gd name="T80" fmla="*/ 98 w 105"/>
                <a:gd name="T81" fmla="*/ 43 h 125"/>
                <a:gd name="T82" fmla="*/ 101 w 105"/>
                <a:gd name="T83" fmla="*/ 37 h 125"/>
                <a:gd name="T84" fmla="*/ 104 w 105"/>
                <a:gd name="T85" fmla="*/ 30 h 125"/>
                <a:gd name="T86" fmla="*/ 96 w 105"/>
                <a:gd name="T87" fmla="*/ 3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5" h="125">
                  <a:moveTo>
                    <a:pt x="65" y="60"/>
                  </a:moveTo>
                  <a:cubicBezTo>
                    <a:pt x="63" y="59"/>
                    <a:pt x="61" y="61"/>
                    <a:pt x="58" y="63"/>
                  </a:cubicBezTo>
                  <a:cubicBezTo>
                    <a:pt x="56" y="64"/>
                    <a:pt x="54" y="56"/>
                    <a:pt x="50" y="59"/>
                  </a:cubicBezTo>
                  <a:cubicBezTo>
                    <a:pt x="47" y="62"/>
                    <a:pt x="50" y="63"/>
                    <a:pt x="46" y="66"/>
                  </a:cubicBezTo>
                  <a:cubicBezTo>
                    <a:pt x="42" y="70"/>
                    <a:pt x="44" y="71"/>
                    <a:pt x="39" y="78"/>
                  </a:cubicBezTo>
                  <a:cubicBezTo>
                    <a:pt x="34" y="85"/>
                    <a:pt x="18" y="90"/>
                    <a:pt x="16" y="94"/>
                  </a:cubicBezTo>
                  <a:cubicBezTo>
                    <a:pt x="13" y="97"/>
                    <a:pt x="5" y="101"/>
                    <a:pt x="5" y="104"/>
                  </a:cubicBezTo>
                  <a:cubicBezTo>
                    <a:pt x="5" y="107"/>
                    <a:pt x="0" y="109"/>
                    <a:pt x="3" y="113"/>
                  </a:cubicBezTo>
                  <a:cubicBezTo>
                    <a:pt x="5" y="116"/>
                    <a:pt x="8" y="114"/>
                    <a:pt x="11" y="116"/>
                  </a:cubicBezTo>
                  <a:cubicBezTo>
                    <a:pt x="13" y="119"/>
                    <a:pt x="16" y="116"/>
                    <a:pt x="17" y="119"/>
                  </a:cubicBezTo>
                  <a:cubicBezTo>
                    <a:pt x="18" y="121"/>
                    <a:pt x="26" y="121"/>
                    <a:pt x="32" y="115"/>
                  </a:cubicBezTo>
                  <a:cubicBezTo>
                    <a:pt x="38" y="109"/>
                    <a:pt x="35" y="107"/>
                    <a:pt x="38" y="105"/>
                  </a:cubicBezTo>
                  <a:cubicBezTo>
                    <a:pt x="40" y="104"/>
                    <a:pt x="41" y="99"/>
                    <a:pt x="42" y="96"/>
                  </a:cubicBezTo>
                  <a:cubicBezTo>
                    <a:pt x="44" y="94"/>
                    <a:pt x="45" y="91"/>
                    <a:pt x="51" y="91"/>
                  </a:cubicBezTo>
                  <a:cubicBezTo>
                    <a:pt x="58" y="91"/>
                    <a:pt x="55" y="89"/>
                    <a:pt x="54" y="86"/>
                  </a:cubicBezTo>
                  <a:cubicBezTo>
                    <a:pt x="54" y="83"/>
                    <a:pt x="60" y="82"/>
                    <a:pt x="60" y="78"/>
                  </a:cubicBezTo>
                  <a:cubicBezTo>
                    <a:pt x="60" y="74"/>
                    <a:pt x="68" y="71"/>
                    <a:pt x="66" y="67"/>
                  </a:cubicBezTo>
                  <a:cubicBezTo>
                    <a:pt x="65" y="64"/>
                    <a:pt x="68" y="62"/>
                    <a:pt x="65" y="60"/>
                  </a:cubicBezTo>
                  <a:close/>
                  <a:moveTo>
                    <a:pt x="11" y="125"/>
                  </a:moveTo>
                  <a:cubicBezTo>
                    <a:pt x="13" y="125"/>
                    <a:pt x="17" y="124"/>
                    <a:pt x="14" y="121"/>
                  </a:cubicBezTo>
                  <a:cubicBezTo>
                    <a:pt x="12" y="118"/>
                    <a:pt x="8" y="124"/>
                    <a:pt x="11" y="125"/>
                  </a:cubicBezTo>
                  <a:close/>
                  <a:moveTo>
                    <a:pt x="96" y="30"/>
                  </a:moveTo>
                  <a:cubicBezTo>
                    <a:pt x="94" y="33"/>
                    <a:pt x="91" y="30"/>
                    <a:pt x="87" y="30"/>
                  </a:cubicBezTo>
                  <a:cubicBezTo>
                    <a:pt x="84" y="30"/>
                    <a:pt x="82" y="27"/>
                    <a:pt x="82" y="25"/>
                  </a:cubicBezTo>
                  <a:cubicBezTo>
                    <a:pt x="82" y="22"/>
                    <a:pt x="82" y="18"/>
                    <a:pt x="79" y="18"/>
                  </a:cubicBezTo>
                  <a:cubicBezTo>
                    <a:pt x="76" y="18"/>
                    <a:pt x="80" y="21"/>
                    <a:pt x="78" y="23"/>
                  </a:cubicBezTo>
                  <a:cubicBezTo>
                    <a:pt x="77" y="24"/>
                    <a:pt x="77" y="21"/>
                    <a:pt x="75" y="21"/>
                  </a:cubicBezTo>
                  <a:cubicBezTo>
                    <a:pt x="74" y="21"/>
                    <a:pt x="72" y="19"/>
                    <a:pt x="72" y="15"/>
                  </a:cubicBezTo>
                  <a:cubicBezTo>
                    <a:pt x="72" y="11"/>
                    <a:pt x="69" y="12"/>
                    <a:pt x="69" y="7"/>
                  </a:cubicBezTo>
                  <a:cubicBezTo>
                    <a:pt x="69" y="3"/>
                    <a:pt x="62" y="0"/>
                    <a:pt x="58" y="0"/>
                  </a:cubicBezTo>
                  <a:cubicBezTo>
                    <a:pt x="55" y="0"/>
                    <a:pt x="59" y="7"/>
                    <a:pt x="61" y="9"/>
                  </a:cubicBezTo>
                  <a:cubicBezTo>
                    <a:pt x="63" y="11"/>
                    <a:pt x="67" y="13"/>
                    <a:pt x="67" y="15"/>
                  </a:cubicBezTo>
                  <a:cubicBezTo>
                    <a:pt x="67" y="16"/>
                    <a:pt x="70" y="21"/>
                    <a:pt x="72" y="21"/>
                  </a:cubicBezTo>
                  <a:cubicBezTo>
                    <a:pt x="74" y="22"/>
                    <a:pt x="70" y="29"/>
                    <a:pt x="70" y="34"/>
                  </a:cubicBezTo>
                  <a:cubicBezTo>
                    <a:pt x="70" y="39"/>
                    <a:pt x="66" y="38"/>
                    <a:pt x="64" y="42"/>
                  </a:cubicBezTo>
                  <a:cubicBezTo>
                    <a:pt x="61" y="45"/>
                    <a:pt x="71" y="48"/>
                    <a:pt x="75" y="52"/>
                  </a:cubicBezTo>
                  <a:cubicBezTo>
                    <a:pt x="79" y="55"/>
                    <a:pt x="71" y="63"/>
                    <a:pt x="72" y="65"/>
                  </a:cubicBezTo>
                  <a:cubicBezTo>
                    <a:pt x="73" y="66"/>
                    <a:pt x="76" y="67"/>
                    <a:pt x="80" y="66"/>
                  </a:cubicBezTo>
                  <a:cubicBezTo>
                    <a:pt x="84" y="65"/>
                    <a:pt x="86" y="56"/>
                    <a:pt x="89" y="53"/>
                  </a:cubicBezTo>
                  <a:cubicBezTo>
                    <a:pt x="92" y="51"/>
                    <a:pt x="90" y="46"/>
                    <a:pt x="92" y="44"/>
                  </a:cubicBezTo>
                  <a:cubicBezTo>
                    <a:pt x="93" y="42"/>
                    <a:pt x="95" y="43"/>
                    <a:pt x="98" y="43"/>
                  </a:cubicBezTo>
                  <a:cubicBezTo>
                    <a:pt x="100" y="43"/>
                    <a:pt x="98" y="37"/>
                    <a:pt x="101" y="37"/>
                  </a:cubicBezTo>
                  <a:cubicBezTo>
                    <a:pt x="104" y="37"/>
                    <a:pt x="102" y="34"/>
                    <a:pt x="104" y="30"/>
                  </a:cubicBezTo>
                  <a:cubicBezTo>
                    <a:pt x="105" y="26"/>
                    <a:pt x="97" y="28"/>
                    <a:pt x="96" y="3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6" name="Freeform 159"/>
            <p:cNvSpPr>
              <a:spLocks/>
            </p:cNvSpPr>
            <p:nvPr/>
          </p:nvSpPr>
          <p:spPr bwMode="auto">
            <a:xfrm>
              <a:off x="7355635" y="2821799"/>
              <a:ext cx="438534" cy="276000"/>
            </a:xfrm>
            <a:custGeom>
              <a:avLst/>
              <a:gdLst>
                <a:gd name="T0" fmla="*/ 120 w 121"/>
                <a:gd name="T1" fmla="*/ 48 h 76"/>
                <a:gd name="T2" fmla="*/ 113 w 121"/>
                <a:gd name="T3" fmla="*/ 45 h 76"/>
                <a:gd name="T4" fmla="*/ 104 w 121"/>
                <a:gd name="T5" fmla="*/ 40 h 76"/>
                <a:gd name="T6" fmla="*/ 94 w 121"/>
                <a:gd name="T7" fmla="*/ 34 h 76"/>
                <a:gd name="T8" fmla="*/ 86 w 121"/>
                <a:gd name="T9" fmla="*/ 28 h 76"/>
                <a:gd name="T10" fmla="*/ 82 w 121"/>
                <a:gd name="T11" fmla="*/ 21 h 76"/>
                <a:gd name="T12" fmla="*/ 79 w 121"/>
                <a:gd name="T13" fmla="*/ 15 h 76"/>
                <a:gd name="T14" fmla="*/ 66 w 121"/>
                <a:gd name="T15" fmla="*/ 14 h 76"/>
                <a:gd name="T16" fmla="*/ 63 w 121"/>
                <a:gd name="T17" fmla="*/ 5 h 76"/>
                <a:gd name="T18" fmla="*/ 57 w 121"/>
                <a:gd name="T19" fmla="*/ 3 h 76"/>
                <a:gd name="T20" fmla="*/ 51 w 121"/>
                <a:gd name="T21" fmla="*/ 1 h 76"/>
                <a:gd name="T22" fmla="*/ 47 w 121"/>
                <a:gd name="T23" fmla="*/ 3 h 76"/>
                <a:gd name="T24" fmla="*/ 44 w 121"/>
                <a:gd name="T25" fmla="*/ 6 h 76"/>
                <a:gd name="T26" fmla="*/ 38 w 121"/>
                <a:gd name="T27" fmla="*/ 10 h 76"/>
                <a:gd name="T28" fmla="*/ 35 w 121"/>
                <a:gd name="T29" fmla="*/ 14 h 76"/>
                <a:gd name="T30" fmla="*/ 29 w 121"/>
                <a:gd name="T31" fmla="*/ 13 h 76"/>
                <a:gd name="T32" fmla="*/ 23 w 121"/>
                <a:gd name="T33" fmla="*/ 12 h 76"/>
                <a:gd name="T34" fmla="*/ 13 w 121"/>
                <a:gd name="T35" fmla="*/ 4 h 76"/>
                <a:gd name="T36" fmla="*/ 4 w 121"/>
                <a:gd name="T37" fmla="*/ 8 h 76"/>
                <a:gd name="T38" fmla="*/ 8 w 121"/>
                <a:gd name="T39" fmla="*/ 7 h 76"/>
                <a:gd name="T40" fmla="*/ 15 w 121"/>
                <a:gd name="T41" fmla="*/ 14 h 76"/>
                <a:gd name="T42" fmla="*/ 19 w 121"/>
                <a:gd name="T43" fmla="*/ 19 h 76"/>
                <a:gd name="T44" fmla="*/ 10 w 121"/>
                <a:gd name="T45" fmla="*/ 21 h 76"/>
                <a:gd name="T46" fmla="*/ 3 w 121"/>
                <a:gd name="T47" fmla="*/ 21 h 76"/>
                <a:gd name="T48" fmla="*/ 4 w 121"/>
                <a:gd name="T49" fmla="*/ 28 h 76"/>
                <a:gd name="T50" fmla="*/ 5 w 121"/>
                <a:gd name="T51" fmla="*/ 33 h 76"/>
                <a:gd name="T52" fmla="*/ 10 w 121"/>
                <a:gd name="T53" fmla="*/ 35 h 76"/>
                <a:gd name="T54" fmla="*/ 11 w 121"/>
                <a:gd name="T55" fmla="*/ 42 h 76"/>
                <a:gd name="T56" fmla="*/ 11 w 121"/>
                <a:gd name="T57" fmla="*/ 53 h 76"/>
                <a:gd name="T58" fmla="*/ 18 w 121"/>
                <a:gd name="T59" fmla="*/ 52 h 76"/>
                <a:gd name="T60" fmla="*/ 26 w 121"/>
                <a:gd name="T61" fmla="*/ 47 h 76"/>
                <a:gd name="T62" fmla="*/ 32 w 121"/>
                <a:gd name="T63" fmla="*/ 46 h 76"/>
                <a:gd name="T64" fmla="*/ 41 w 121"/>
                <a:gd name="T65" fmla="*/ 46 h 76"/>
                <a:gd name="T66" fmla="*/ 48 w 121"/>
                <a:gd name="T67" fmla="*/ 49 h 76"/>
                <a:gd name="T68" fmla="*/ 52 w 121"/>
                <a:gd name="T69" fmla="*/ 51 h 76"/>
                <a:gd name="T70" fmla="*/ 59 w 121"/>
                <a:gd name="T71" fmla="*/ 53 h 76"/>
                <a:gd name="T72" fmla="*/ 63 w 121"/>
                <a:gd name="T73" fmla="*/ 56 h 76"/>
                <a:gd name="T74" fmla="*/ 68 w 121"/>
                <a:gd name="T75" fmla="*/ 61 h 76"/>
                <a:gd name="T76" fmla="*/ 74 w 121"/>
                <a:gd name="T77" fmla="*/ 62 h 76"/>
                <a:gd name="T78" fmla="*/ 76 w 121"/>
                <a:gd name="T79" fmla="*/ 72 h 76"/>
                <a:gd name="T80" fmla="*/ 78 w 121"/>
                <a:gd name="T81" fmla="*/ 72 h 76"/>
                <a:gd name="T82" fmla="*/ 84 w 121"/>
                <a:gd name="T83" fmla="*/ 74 h 76"/>
                <a:gd name="T84" fmla="*/ 91 w 121"/>
                <a:gd name="T85" fmla="*/ 71 h 76"/>
                <a:gd name="T86" fmla="*/ 103 w 121"/>
                <a:gd name="T87" fmla="*/ 64 h 76"/>
                <a:gd name="T88" fmla="*/ 108 w 121"/>
                <a:gd name="T89" fmla="*/ 56 h 76"/>
                <a:gd name="T90" fmla="*/ 115 w 121"/>
                <a:gd name="T91" fmla="*/ 52 h 76"/>
                <a:gd name="T92" fmla="*/ 121 w 121"/>
                <a:gd name="T93" fmla="*/ 53 h 76"/>
                <a:gd name="T94" fmla="*/ 120 w 121"/>
                <a:gd name="T95" fmla="*/ 4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1" h="76">
                  <a:moveTo>
                    <a:pt x="120" y="48"/>
                  </a:moveTo>
                  <a:cubicBezTo>
                    <a:pt x="120" y="48"/>
                    <a:pt x="115" y="45"/>
                    <a:pt x="113" y="45"/>
                  </a:cubicBezTo>
                  <a:cubicBezTo>
                    <a:pt x="111" y="46"/>
                    <a:pt x="107" y="41"/>
                    <a:pt x="104" y="40"/>
                  </a:cubicBezTo>
                  <a:cubicBezTo>
                    <a:pt x="100" y="38"/>
                    <a:pt x="96" y="36"/>
                    <a:pt x="94" y="34"/>
                  </a:cubicBezTo>
                  <a:cubicBezTo>
                    <a:pt x="93" y="32"/>
                    <a:pt x="87" y="29"/>
                    <a:pt x="86" y="28"/>
                  </a:cubicBezTo>
                  <a:cubicBezTo>
                    <a:pt x="85" y="26"/>
                    <a:pt x="84" y="23"/>
                    <a:pt x="82" y="21"/>
                  </a:cubicBezTo>
                  <a:cubicBezTo>
                    <a:pt x="80" y="18"/>
                    <a:pt x="80" y="15"/>
                    <a:pt x="79" y="15"/>
                  </a:cubicBezTo>
                  <a:cubicBezTo>
                    <a:pt x="77" y="15"/>
                    <a:pt x="66" y="15"/>
                    <a:pt x="66" y="14"/>
                  </a:cubicBezTo>
                  <a:cubicBezTo>
                    <a:pt x="66" y="12"/>
                    <a:pt x="65" y="5"/>
                    <a:pt x="63" y="5"/>
                  </a:cubicBezTo>
                  <a:cubicBezTo>
                    <a:pt x="61" y="4"/>
                    <a:pt x="58" y="4"/>
                    <a:pt x="57" y="3"/>
                  </a:cubicBezTo>
                  <a:cubicBezTo>
                    <a:pt x="55" y="1"/>
                    <a:pt x="51" y="0"/>
                    <a:pt x="51" y="1"/>
                  </a:cubicBezTo>
                  <a:cubicBezTo>
                    <a:pt x="50" y="2"/>
                    <a:pt x="48" y="3"/>
                    <a:pt x="47" y="3"/>
                  </a:cubicBezTo>
                  <a:cubicBezTo>
                    <a:pt x="46" y="3"/>
                    <a:pt x="47" y="6"/>
                    <a:pt x="44" y="6"/>
                  </a:cubicBezTo>
                  <a:cubicBezTo>
                    <a:pt x="42" y="6"/>
                    <a:pt x="38" y="9"/>
                    <a:pt x="38" y="10"/>
                  </a:cubicBezTo>
                  <a:cubicBezTo>
                    <a:pt x="38" y="12"/>
                    <a:pt x="38" y="15"/>
                    <a:pt x="35" y="14"/>
                  </a:cubicBezTo>
                  <a:cubicBezTo>
                    <a:pt x="34" y="14"/>
                    <a:pt x="31" y="14"/>
                    <a:pt x="29" y="13"/>
                  </a:cubicBezTo>
                  <a:cubicBezTo>
                    <a:pt x="29" y="13"/>
                    <a:pt x="26" y="15"/>
                    <a:pt x="23" y="12"/>
                  </a:cubicBezTo>
                  <a:cubicBezTo>
                    <a:pt x="20" y="8"/>
                    <a:pt x="16" y="4"/>
                    <a:pt x="13" y="4"/>
                  </a:cubicBezTo>
                  <a:cubicBezTo>
                    <a:pt x="11" y="4"/>
                    <a:pt x="3" y="4"/>
                    <a:pt x="4" y="8"/>
                  </a:cubicBezTo>
                  <a:cubicBezTo>
                    <a:pt x="5" y="7"/>
                    <a:pt x="6" y="7"/>
                    <a:pt x="8" y="7"/>
                  </a:cubicBezTo>
                  <a:cubicBezTo>
                    <a:pt x="14" y="7"/>
                    <a:pt x="12" y="14"/>
                    <a:pt x="15" y="14"/>
                  </a:cubicBezTo>
                  <a:cubicBezTo>
                    <a:pt x="18" y="15"/>
                    <a:pt x="22" y="20"/>
                    <a:pt x="19" y="19"/>
                  </a:cubicBezTo>
                  <a:cubicBezTo>
                    <a:pt x="16" y="19"/>
                    <a:pt x="13" y="22"/>
                    <a:pt x="10" y="21"/>
                  </a:cubicBezTo>
                  <a:cubicBezTo>
                    <a:pt x="7" y="20"/>
                    <a:pt x="4" y="18"/>
                    <a:pt x="3" y="21"/>
                  </a:cubicBezTo>
                  <a:cubicBezTo>
                    <a:pt x="2" y="25"/>
                    <a:pt x="0" y="28"/>
                    <a:pt x="4" y="28"/>
                  </a:cubicBezTo>
                  <a:cubicBezTo>
                    <a:pt x="8" y="28"/>
                    <a:pt x="8" y="31"/>
                    <a:pt x="5" y="33"/>
                  </a:cubicBezTo>
                  <a:cubicBezTo>
                    <a:pt x="2" y="36"/>
                    <a:pt x="9" y="33"/>
                    <a:pt x="10" y="35"/>
                  </a:cubicBezTo>
                  <a:cubicBezTo>
                    <a:pt x="10" y="38"/>
                    <a:pt x="12" y="38"/>
                    <a:pt x="11" y="42"/>
                  </a:cubicBezTo>
                  <a:cubicBezTo>
                    <a:pt x="11" y="45"/>
                    <a:pt x="11" y="50"/>
                    <a:pt x="11" y="53"/>
                  </a:cubicBezTo>
                  <a:cubicBezTo>
                    <a:pt x="14" y="53"/>
                    <a:pt x="18" y="53"/>
                    <a:pt x="18" y="52"/>
                  </a:cubicBezTo>
                  <a:cubicBezTo>
                    <a:pt x="20" y="50"/>
                    <a:pt x="24" y="47"/>
                    <a:pt x="26" y="47"/>
                  </a:cubicBezTo>
                  <a:cubicBezTo>
                    <a:pt x="28" y="47"/>
                    <a:pt x="31" y="48"/>
                    <a:pt x="32" y="46"/>
                  </a:cubicBezTo>
                  <a:cubicBezTo>
                    <a:pt x="33" y="44"/>
                    <a:pt x="40" y="45"/>
                    <a:pt x="41" y="46"/>
                  </a:cubicBezTo>
                  <a:cubicBezTo>
                    <a:pt x="43" y="48"/>
                    <a:pt x="47" y="49"/>
                    <a:pt x="48" y="49"/>
                  </a:cubicBezTo>
                  <a:cubicBezTo>
                    <a:pt x="49" y="49"/>
                    <a:pt x="49" y="51"/>
                    <a:pt x="52" y="51"/>
                  </a:cubicBezTo>
                  <a:cubicBezTo>
                    <a:pt x="54" y="51"/>
                    <a:pt x="59" y="52"/>
                    <a:pt x="59" y="53"/>
                  </a:cubicBezTo>
                  <a:cubicBezTo>
                    <a:pt x="59" y="55"/>
                    <a:pt x="61" y="56"/>
                    <a:pt x="63" y="56"/>
                  </a:cubicBezTo>
                  <a:cubicBezTo>
                    <a:pt x="65" y="56"/>
                    <a:pt x="66" y="61"/>
                    <a:pt x="68" y="61"/>
                  </a:cubicBezTo>
                  <a:cubicBezTo>
                    <a:pt x="70" y="61"/>
                    <a:pt x="74" y="61"/>
                    <a:pt x="74" y="62"/>
                  </a:cubicBezTo>
                  <a:cubicBezTo>
                    <a:pt x="74" y="63"/>
                    <a:pt x="75" y="69"/>
                    <a:pt x="76" y="72"/>
                  </a:cubicBezTo>
                  <a:cubicBezTo>
                    <a:pt x="77" y="72"/>
                    <a:pt x="77" y="72"/>
                    <a:pt x="78" y="72"/>
                  </a:cubicBezTo>
                  <a:cubicBezTo>
                    <a:pt x="79" y="73"/>
                    <a:pt x="83" y="71"/>
                    <a:pt x="84" y="74"/>
                  </a:cubicBezTo>
                  <a:cubicBezTo>
                    <a:pt x="84" y="76"/>
                    <a:pt x="91" y="75"/>
                    <a:pt x="91" y="71"/>
                  </a:cubicBezTo>
                  <a:cubicBezTo>
                    <a:pt x="91" y="67"/>
                    <a:pt x="102" y="67"/>
                    <a:pt x="103" y="64"/>
                  </a:cubicBezTo>
                  <a:cubicBezTo>
                    <a:pt x="104" y="61"/>
                    <a:pt x="105" y="55"/>
                    <a:pt x="108" y="56"/>
                  </a:cubicBezTo>
                  <a:cubicBezTo>
                    <a:pt x="111" y="57"/>
                    <a:pt x="112" y="52"/>
                    <a:pt x="115" y="52"/>
                  </a:cubicBezTo>
                  <a:cubicBezTo>
                    <a:pt x="117" y="52"/>
                    <a:pt x="118" y="54"/>
                    <a:pt x="121" y="53"/>
                  </a:cubicBezTo>
                  <a:lnTo>
                    <a:pt x="120" y="48"/>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7" name="Freeform 160"/>
            <p:cNvSpPr>
              <a:spLocks/>
            </p:cNvSpPr>
            <p:nvPr/>
          </p:nvSpPr>
          <p:spPr bwMode="auto">
            <a:xfrm>
              <a:off x="7091902" y="2922999"/>
              <a:ext cx="605668" cy="509068"/>
            </a:xfrm>
            <a:custGeom>
              <a:avLst/>
              <a:gdLst>
                <a:gd name="T0" fmla="*/ 162 w 167"/>
                <a:gd name="T1" fmla="*/ 121 h 140"/>
                <a:gd name="T2" fmla="*/ 158 w 167"/>
                <a:gd name="T3" fmla="*/ 112 h 140"/>
                <a:gd name="T4" fmla="*/ 149 w 167"/>
                <a:gd name="T5" fmla="*/ 104 h 140"/>
                <a:gd name="T6" fmla="*/ 144 w 167"/>
                <a:gd name="T7" fmla="*/ 97 h 140"/>
                <a:gd name="T8" fmla="*/ 152 w 167"/>
                <a:gd name="T9" fmla="*/ 85 h 140"/>
                <a:gd name="T10" fmla="*/ 144 w 167"/>
                <a:gd name="T11" fmla="*/ 81 h 140"/>
                <a:gd name="T12" fmla="*/ 143 w 167"/>
                <a:gd name="T13" fmla="*/ 71 h 140"/>
                <a:gd name="T14" fmla="*/ 143 w 167"/>
                <a:gd name="T15" fmla="*/ 62 h 140"/>
                <a:gd name="T16" fmla="*/ 144 w 167"/>
                <a:gd name="T17" fmla="*/ 55 h 140"/>
                <a:gd name="T18" fmla="*/ 147 w 167"/>
                <a:gd name="T19" fmla="*/ 48 h 140"/>
                <a:gd name="T20" fmla="*/ 149 w 167"/>
                <a:gd name="T21" fmla="*/ 44 h 140"/>
                <a:gd name="T22" fmla="*/ 147 w 167"/>
                <a:gd name="T23" fmla="*/ 34 h 140"/>
                <a:gd name="T24" fmla="*/ 141 w 167"/>
                <a:gd name="T25" fmla="*/ 33 h 140"/>
                <a:gd name="T26" fmla="*/ 136 w 167"/>
                <a:gd name="T27" fmla="*/ 28 h 140"/>
                <a:gd name="T28" fmla="*/ 132 w 167"/>
                <a:gd name="T29" fmla="*/ 25 h 140"/>
                <a:gd name="T30" fmla="*/ 125 w 167"/>
                <a:gd name="T31" fmla="*/ 23 h 140"/>
                <a:gd name="T32" fmla="*/ 121 w 167"/>
                <a:gd name="T33" fmla="*/ 21 h 140"/>
                <a:gd name="T34" fmla="*/ 114 w 167"/>
                <a:gd name="T35" fmla="*/ 18 h 140"/>
                <a:gd name="T36" fmla="*/ 105 w 167"/>
                <a:gd name="T37" fmla="*/ 18 h 140"/>
                <a:gd name="T38" fmla="*/ 99 w 167"/>
                <a:gd name="T39" fmla="*/ 19 h 140"/>
                <a:gd name="T40" fmla="*/ 91 w 167"/>
                <a:gd name="T41" fmla="*/ 24 h 140"/>
                <a:gd name="T42" fmla="*/ 84 w 167"/>
                <a:gd name="T43" fmla="*/ 25 h 140"/>
                <a:gd name="T44" fmla="*/ 84 w 167"/>
                <a:gd name="T45" fmla="*/ 30 h 140"/>
                <a:gd name="T46" fmla="*/ 66 w 167"/>
                <a:gd name="T47" fmla="*/ 34 h 140"/>
                <a:gd name="T48" fmla="*/ 51 w 167"/>
                <a:gd name="T49" fmla="*/ 25 h 140"/>
                <a:gd name="T50" fmla="*/ 40 w 167"/>
                <a:gd name="T51" fmla="*/ 15 h 140"/>
                <a:gd name="T52" fmla="*/ 34 w 167"/>
                <a:gd name="T53" fmla="*/ 10 h 140"/>
                <a:gd name="T54" fmla="*/ 33 w 167"/>
                <a:gd name="T55" fmla="*/ 3 h 140"/>
                <a:gd name="T56" fmla="*/ 16 w 167"/>
                <a:gd name="T57" fmla="*/ 10 h 140"/>
                <a:gd name="T58" fmla="*/ 10 w 167"/>
                <a:gd name="T59" fmla="*/ 7 h 140"/>
                <a:gd name="T60" fmla="*/ 5 w 167"/>
                <a:gd name="T61" fmla="*/ 0 h 140"/>
                <a:gd name="T62" fmla="*/ 2 w 167"/>
                <a:gd name="T63" fmla="*/ 5 h 140"/>
                <a:gd name="T64" fmla="*/ 2 w 167"/>
                <a:gd name="T65" fmla="*/ 12 h 140"/>
                <a:gd name="T66" fmla="*/ 2 w 167"/>
                <a:gd name="T67" fmla="*/ 21 h 140"/>
                <a:gd name="T68" fmla="*/ 6 w 167"/>
                <a:gd name="T69" fmla="*/ 27 h 140"/>
                <a:gd name="T70" fmla="*/ 9 w 167"/>
                <a:gd name="T71" fmla="*/ 34 h 140"/>
                <a:gd name="T72" fmla="*/ 14 w 167"/>
                <a:gd name="T73" fmla="*/ 39 h 140"/>
                <a:gd name="T74" fmla="*/ 17 w 167"/>
                <a:gd name="T75" fmla="*/ 42 h 140"/>
                <a:gd name="T76" fmla="*/ 16 w 167"/>
                <a:gd name="T77" fmla="*/ 47 h 140"/>
                <a:gd name="T78" fmla="*/ 13 w 167"/>
                <a:gd name="T79" fmla="*/ 53 h 140"/>
                <a:gd name="T80" fmla="*/ 14 w 167"/>
                <a:gd name="T81" fmla="*/ 61 h 140"/>
                <a:gd name="T82" fmla="*/ 18 w 167"/>
                <a:gd name="T83" fmla="*/ 66 h 140"/>
                <a:gd name="T84" fmla="*/ 27 w 167"/>
                <a:gd name="T85" fmla="*/ 72 h 140"/>
                <a:gd name="T86" fmla="*/ 31 w 167"/>
                <a:gd name="T87" fmla="*/ 77 h 140"/>
                <a:gd name="T88" fmla="*/ 31 w 167"/>
                <a:gd name="T89" fmla="*/ 83 h 140"/>
                <a:gd name="T90" fmla="*/ 34 w 167"/>
                <a:gd name="T91" fmla="*/ 88 h 140"/>
                <a:gd name="T92" fmla="*/ 38 w 167"/>
                <a:gd name="T93" fmla="*/ 95 h 140"/>
                <a:gd name="T94" fmla="*/ 40 w 167"/>
                <a:gd name="T95" fmla="*/ 95 h 140"/>
                <a:gd name="T96" fmla="*/ 44 w 167"/>
                <a:gd name="T97" fmla="*/ 94 h 140"/>
                <a:gd name="T98" fmla="*/ 50 w 167"/>
                <a:gd name="T99" fmla="*/ 93 h 140"/>
                <a:gd name="T100" fmla="*/ 59 w 167"/>
                <a:gd name="T101" fmla="*/ 107 h 140"/>
                <a:gd name="T102" fmla="*/ 64 w 167"/>
                <a:gd name="T103" fmla="*/ 114 h 140"/>
                <a:gd name="T104" fmla="*/ 74 w 167"/>
                <a:gd name="T105" fmla="*/ 119 h 140"/>
                <a:gd name="T106" fmla="*/ 93 w 167"/>
                <a:gd name="T107" fmla="*/ 127 h 140"/>
                <a:gd name="T108" fmla="*/ 107 w 167"/>
                <a:gd name="T109" fmla="*/ 123 h 140"/>
                <a:gd name="T110" fmla="*/ 113 w 167"/>
                <a:gd name="T111" fmla="*/ 134 h 140"/>
                <a:gd name="T112" fmla="*/ 142 w 167"/>
                <a:gd name="T113" fmla="*/ 140 h 140"/>
                <a:gd name="T114" fmla="*/ 151 w 167"/>
                <a:gd name="T115" fmla="*/ 140 h 140"/>
                <a:gd name="T116" fmla="*/ 151 w 167"/>
                <a:gd name="T117" fmla="*/ 138 h 140"/>
                <a:gd name="T118" fmla="*/ 156 w 167"/>
                <a:gd name="T119" fmla="*/ 130 h 140"/>
                <a:gd name="T120" fmla="*/ 164 w 167"/>
                <a:gd name="T121" fmla="*/ 127 h 140"/>
                <a:gd name="T122" fmla="*/ 162 w 167"/>
                <a:gd name="T123" fmla="*/ 12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7" h="140">
                  <a:moveTo>
                    <a:pt x="162" y="121"/>
                  </a:moveTo>
                  <a:cubicBezTo>
                    <a:pt x="160" y="120"/>
                    <a:pt x="162" y="113"/>
                    <a:pt x="158" y="112"/>
                  </a:cubicBezTo>
                  <a:cubicBezTo>
                    <a:pt x="154" y="110"/>
                    <a:pt x="150" y="107"/>
                    <a:pt x="149" y="104"/>
                  </a:cubicBezTo>
                  <a:cubicBezTo>
                    <a:pt x="148" y="102"/>
                    <a:pt x="143" y="99"/>
                    <a:pt x="144" y="97"/>
                  </a:cubicBezTo>
                  <a:cubicBezTo>
                    <a:pt x="144" y="95"/>
                    <a:pt x="154" y="89"/>
                    <a:pt x="152" y="85"/>
                  </a:cubicBezTo>
                  <a:cubicBezTo>
                    <a:pt x="151" y="81"/>
                    <a:pt x="145" y="82"/>
                    <a:pt x="144" y="81"/>
                  </a:cubicBezTo>
                  <a:cubicBezTo>
                    <a:pt x="143" y="79"/>
                    <a:pt x="144" y="75"/>
                    <a:pt x="143" y="71"/>
                  </a:cubicBezTo>
                  <a:cubicBezTo>
                    <a:pt x="141" y="67"/>
                    <a:pt x="144" y="64"/>
                    <a:pt x="143" y="62"/>
                  </a:cubicBezTo>
                  <a:cubicBezTo>
                    <a:pt x="141" y="60"/>
                    <a:pt x="143" y="56"/>
                    <a:pt x="144" y="55"/>
                  </a:cubicBezTo>
                  <a:cubicBezTo>
                    <a:pt x="144" y="53"/>
                    <a:pt x="147" y="51"/>
                    <a:pt x="147" y="48"/>
                  </a:cubicBezTo>
                  <a:cubicBezTo>
                    <a:pt x="147" y="46"/>
                    <a:pt x="148" y="45"/>
                    <a:pt x="149" y="44"/>
                  </a:cubicBezTo>
                  <a:cubicBezTo>
                    <a:pt x="148" y="41"/>
                    <a:pt x="147" y="35"/>
                    <a:pt x="147" y="34"/>
                  </a:cubicBezTo>
                  <a:cubicBezTo>
                    <a:pt x="147" y="33"/>
                    <a:pt x="143" y="33"/>
                    <a:pt x="141" y="33"/>
                  </a:cubicBezTo>
                  <a:cubicBezTo>
                    <a:pt x="139" y="33"/>
                    <a:pt x="138" y="28"/>
                    <a:pt x="136" y="28"/>
                  </a:cubicBezTo>
                  <a:cubicBezTo>
                    <a:pt x="134" y="28"/>
                    <a:pt x="132" y="27"/>
                    <a:pt x="132" y="25"/>
                  </a:cubicBezTo>
                  <a:cubicBezTo>
                    <a:pt x="132" y="24"/>
                    <a:pt x="127" y="23"/>
                    <a:pt x="125" y="23"/>
                  </a:cubicBezTo>
                  <a:cubicBezTo>
                    <a:pt x="122" y="23"/>
                    <a:pt x="122" y="21"/>
                    <a:pt x="121" y="21"/>
                  </a:cubicBezTo>
                  <a:cubicBezTo>
                    <a:pt x="120" y="21"/>
                    <a:pt x="116" y="20"/>
                    <a:pt x="114" y="18"/>
                  </a:cubicBezTo>
                  <a:cubicBezTo>
                    <a:pt x="113" y="17"/>
                    <a:pt x="106" y="16"/>
                    <a:pt x="105" y="18"/>
                  </a:cubicBezTo>
                  <a:cubicBezTo>
                    <a:pt x="104" y="20"/>
                    <a:pt x="101" y="19"/>
                    <a:pt x="99" y="19"/>
                  </a:cubicBezTo>
                  <a:cubicBezTo>
                    <a:pt x="97" y="19"/>
                    <a:pt x="93" y="22"/>
                    <a:pt x="91" y="24"/>
                  </a:cubicBezTo>
                  <a:cubicBezTo>
                    <a:pt x="91" y="25"/>
                    <a:pt x="87" y="25"/>
                    <a:pt x="84" y="25"/>
                  </a:cubicBezTo>
                  <a:cubicBezTo>
                    <a:pt x="84" y="27"/>
                    <a:pt x="84" y="29"/>
                    <a:pt x="84" y="30"/>
                  </a:cubicBezTo>
                  <a:cubicBezTo>
                    <a:pt x="83" y="32"/>
                    <a:pt x="73" y="34"/>
                    <a:pt x="66" y="34"/>
                  </a:cubicBezTo>
                  <a:cubicBezTo>
                    <a:pt x="59" y="34"/>
                    <a:pt x="58" y="25"/>
                    <a:pt x="51" y="25"/>
                  </a:cubicBezTo>
                  <a:cubicBezTo>
                    <a:pt x="45" y="25"/>
                    <a:pt x="41" y="19"/>
                    <a:pt x="40" y="15"/>
                  </a:cubicBezTo>
                  <a:cubicBezTo>
                    <a:pt x="37" y="13"/>
                    <a:pt x="34" y="11"/>
                    <a:pt x="34" y="10"/>
                  </a:cubicBezTo>
                  <a:cubicBezTo>
                    <a:pt x="35" y="9"/>
                    <a:pt x="37" y="1"/>
                    <a:pt x="33" y="3"/>
                  </a:cubicBezTo>
                  <a:cubicBezTo>
                    <a:pt x="29" y="5"/>
                    <a:pt x="23" y="11"/>
                    <a:pt x="16" y="10"/>
                  </a:cubicBezTo>
                  <a:cubicBezTo>
                    <a:pt x="8" y="9"/>
                    <a:pt x="14" y="8"/>
                    <a:pt x="10" y="7"/>
                  </a:cubicBezTo>
                  <a:cubicBezTo>
                    <a:pt x="6" y="5"/>
                    <a:pt x="9" y="1"/>
                    <a:pt x="5" y="0"/>
                  </a:cubicBezTo>
                  <a:cubicBezTo>
                    <a:pt x="1" y="0"/>
                    <a:pt x="4" y="5"/>
                    <a:pt x="2" y="5"/>
                  </a:cubicBezTo>
                  <a:cubicBezTo>
                    <a:pt x="0" y="5"/>
                    <a:pt x="2" y="10"/>
                    <a:pt x="2" y="12"/>
                  </a:cubicBezTo>
                  <a:cubicBezTo>
                    <a:pt x="3" y="13"/>
                    <a:pt x="1" y="20"/>
                    <a:pt x="2" y="21"/>
                  </a:cubicBezTo>
                  <a:cubicBezTo>
                    <a:pt x="4" y="21"/>
                    <a:pt x="7" y="26"/>
                    <a:pt x="6" y="27"/>
                  </a:cubicBezTo>
                  <a:cubicBezTo>
                    <a:pt x="6" y="28"/>
                    <a:pt x="9" y="32"/>
                    <a:pt x="9" y="34"/>
                  </a:cubicBezTo>
                  <a:cubicBezTo>
                    <a:pt x="9" y="36"/>
                    <a:pt x="12" y="39"/>
                    <a:pt x="14" y="39"/>
                  </a:cubicBezTo>
                  <a:cubicBezTo>
                    <a:pt x="16" y="39"/>
                    <a:pt x="18" y="40"/>
                    <a:pt x="17" y="42"/>
                  </a:cubicBezTo>
                  <a:cubicBezTo>
                    <a:pt x="17" y="44"/>
                    <a:pt x="18" y="47"/>
                    <a:pt x="16" y="47"/>
                  </a:cubicBezTo>
                  <a:cubicBezTo>
                    <a:pt x="14" y="47"/>
                    <a:pt x="15" y="52"/>
                    <a:pt x="13" y="53"/>
                  </a:cubicBezTo>
                  <a:cubicBezTo>
                    <a:pt x="11" y="54"/>
                    <a:pt x="13" y="60"/>
                    <a:pt x="14" y="61"/>
                  </a:cubicBezTo>
                  <a:cubicBezTo>
                    <a:pt x="15" y="62"/>
                    <a:pt x="18" y="63"/>
                    <a:pt x="18" y="66"/>
                  </a:cubicBezTo>
                  <a:cubicBezTo>
                    <a:pt x="18" y="68"/>
                    <a:pt x="25" y="72"/>
                    <a:pt x="27" y="72"/>
                  </a:cubicBezTo>
                  <a:cubicBezTo>
                    <a:pt x="30" y="72"/>
                    <a:pt x="30" y="76"/>
                    <a:pt x="31" y="77"/>
                  </a:cubicBezTo>
                  <a:cubicBezTo>
                    <a:pt x="33" y="78"/>
                    <a:pt x="30" y="81"/>
                    <a:pt x="31" y="83"/>
                  </a:cubicBezTo>
                  <a:cubicBezTo>
                    <a:pt x="31" y="84"/>
                    <a:pt x="34" y="86"/>
                    <a:pt x="34" y="88"/>
                  </a:cubicBezTo>
                  <a:cubicBezTo>
                    <a:pt x="33" y="90"/>
                    <a:pt x="36" y="93"/>
                    <a:pt x="38" y="95"/>
                  </a:cubicBezTo>
                  <a:cubicBezTo>
                    <a:pt x="39" y="95"/>
                    <a:pt x="40" y="95"/>
                    <a:pt x="40" y="95"/>
                  </a:cubicBezTo>
                  <a:cubicBezTo>
                    <a:pt x="43" y="95"/>
                    <a:pt x="43" y="92"/>
                    <a:pt x="44" y="94"/>
                  </a:cubicBezTo>
                  <a:cubicBezTo>
                    <a:pt x="46" y="95"/>
                    <a:pt x="48" y="93"/>
                    <a:pt x="50" y="93"/>
                  </a:cubicBezTo>
                  <a:cubicBezTo>
                    <a:pt x="52" y="93"/>
                    <a:pt x="57" y="102"/>
                    <a:pt x="59" y="107"/>
                  </a:cubicBezTo>
                  <a:cubicBezTo>
                    <a:pt x="61" y="111"/>
                    <a:pt x="61" y="112"/>
                    <a:pt x="64" y="114"/>
                  </a:cubicBezTo>
                  <a:cubicBezTo>
                    <a:pt x="66" y="116"/>
                    <a:pt x="70" y="115"/>
                    <a:pt x="74" y="119"/>
                  </a:cubicBezTo>
                  <a:cubicBezTo>
                    <a:pt x="78" y="124"/>
                    <a:pt x="88" y="126"/>
                    <a:pt x="93" y="127"/>
                  </a:cubicBezTo>
                  <a:cubicBezTo>
                    <a:pt x="97" y="127"/>
                    <a:pt x="101" y="122"/>
                    <a:pt x="107" y="123"/>
                  </a:cubicBezTo>
                  <a:cubicBezTo>
                    <a:pt x="112" y="124"/>
                    <a:pt x="111" y="131"/>
                    <a:pt x="113" y="134"/>
                  </a:cubicBezTo>
                  <a:cubicBezTo>
                    <a:pt x="115" y="137"/>
                    <a:pt x="138" y="138"/>
                    <a:pt x="142" y="140"/>
                  </a:cubicBezTo>
                  <a:cubicBezTo>
                    <a:pt x="144" y="140"/>
                    <a:pt x="147" y="140"/>
                    <a:pt x="151" y="140"/>
                  </a:cubicBezTo>
                  <a:cubicBezTo>
                    <a:pt x="151" y="139"/>
                    <a:pt x="151" y="139"/>
                    <a:pt x="151" y="138"/>
                  </a:cubicBezTo>
                  <a:cubicBezTo>
                    <a:pt x="151" y="134"/>
                    <a:pt x="154" y="131"/>
                    <a:pt x="156" y="130"/>
                  </a:cubicBezTo>
                  <a:cubicBezTo>
                    <a:pt x="159" y="128"/>
                    <a:pt x="161" y="128"/>
                    <a:pt x="164" y="127"/>
                  </a:cubicBezTo>
                  <a:cubicBezTo>
                    <a:pt x="167" y="127"/>
                    <a:pt x="164" y="122"/>
                    <a:pt x="162" y="12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8" name="Freeform 161"/>
            <p:cNvSpPr>
              <a:spLocks noEditPoints="1"/>
            </p:cNvSpPr>
            <p:nvPr/>
          </p:nvSpPr>
          <p:spPr bwMode="auto">
            <a:xfrm>
              <a:off x="7167035" y="2317331"/>
              <a:ext cx="1243535" cy="584202"/>
            </a:xfrm>
            <a:custGeom>
              <a:avLst/>
              <a:gdLst>
                <a:gd name="T0" fmla="*/ 332 w 343"/>
                <a:gd name="T1" fmla="*/ 67 h 161"/>
                <a:gd name="T2" fmla="*/ 321 w 343"/>
                <a:gd name="T3" fmla="*/ 56 h 161"/>
                <a:gd name="T4" fmla="*/ 299 w 343"/>
                <a:gd name="T5" fmla="*/ 52 h 161"/>
                <a:gd name="T6" fmla="*/ 279 w 343"/>
                <a:gd name="T7" fmla="*/ 38 h 161"/>
                <a:gd name="T8" fmla="*/ 255 w 343"/>
                <a:gd name="T9" fmla="*/ 13 h 161"/>
                <a:gd name="T10" fmla="*/ 232 w 343"/>
                <a:gd name="T11" fmla="*/ 22 h 161"/>
                <a:gd name="T12" fmla="*/ 226 w 343"/>
                <a:gd name="T13" fmla="*/ 16 h 161"/>
                <a:gd name="T14" fmla="*/ 213 w 343"/>
                <a:gd name="T15" fmla="*/ 15 h 161"/>
                <a:gd name="T16" fmla="*/ 207 w 343"/>
                <a:gd name="T17" fmla="*/ 2 h 161"/>
                <a:gd name="T18" fmla="*/ 178 w 343"/>
                <a:gd name="T19" fmla="*/ 7 h 161"/>
                <a:gd name="T20" fmla="*/ 145 w 343"/>
                <a:gd name="T21" fmla="*/ 15 h 161"/>
                <a:gd name="T22" fmla="*/ 128 w 343"/>
                <a:gd name="T23" fmla="*/ 23 h 161"/>
                <a:gd name="T24" fmla="*/ 125 w 343"/>
                <a:gd name="T25" fmla="*/ 35 h 161"/>
                <a:gd name="T26" fmla="*/ 128 w 343"/>
                <a:gd name="T27" fmla="*/ 45 h 161"/>
                <a:gd name="T28" fmla="*/ 119 w 343"/>
                <a:gd name="T29" fmla="*/ 52 h 161"/>
                <a:gd name="T30" fmla="*/ 106 w 343"/>
                <a:gd name="T31" fmla="*/ 51 h 161"/>
                <a:gd name="T32" fmla="*/ 85 w 343"/>
                <a:gd name="T33" fmla="*/ 52 h 161"/>
                <a:gd name="T34" fmla="*/ 70 w 343"/>
                <a:gd name="T35" fmla="*/ 52 h 161"/>
                <a:gd name="T36" fmla="*/ 47 w 343"/>
                <a:gd name="T37" fmla="*/ 43 h 161"/>
                <a:gd name="T38" fmla="*/ 27 w 343"/>
                <a:gd name="T39" fmla="*/ 49 h 161"/>
                <a:gd name="T40" fmla="*/ 20 w 343"/>
                <a:gd name="T41" fmla="*/ 63 h 161"/>
                <a:gd name="T42" fmla="*/ 3 w 343"/>
                <a:gd name="T43" fmla="*/ 66 h 161"/>
                <a:gd name="T44" fmla="*/ 1 w 343"/>
                <a:gd name="T45" fmla="*/ 78 h 161"/>
                <a:gd name="T46" fmla="*/ 14 w 343"/>
                <a:gd name="T47" fmla="*/ 85 h 161"/>
                <a:gd name="T48" fmla="*/ 22 w 343"/>
                <a:gd name="T49" fmla="*/ 100 h 161"/>
                <a:gd name="T50" fmla="*/ 44 w 343"/>
                <a:gd name="T51" fmla="*/ 95 h 161"/>
                <a:gd name="T52" fmla="*/ 49 w 343"/>
                <a:gd name="T53" fmla="*/ 112 h 161"/>
                <a:gd name="T54" fmla="*/ 33 w 343"/>
                <a:gd name="T55" fmla="*/ 123 h 161"/>
                <a:gd name="T56" fmla="*/ 49 w 343"/>
                <a:gd name="T57" fmla="*/ 139 h 161"/>
                <a:gd name="T58" fmla="*/ 56 w 343"/>
                <a:gd name="T59" fmla="*/ 147 h 161"/>
                <a:gd name="T60" fmla="*/ 81 w 343"/>
                <a:gd name="T61" fmla="*/ 152 h 161"/>
                <a:gd name="T62" fmla="*/ 104 w 343"/>
                <a:gd name="T63" fmla="*/ 108 h 161"/>
                <a:gd name="T64" fmla="*/ 118 w 343"/>
                <a:gd name="T65" fmla="*/ 109 h 161"/>
                <a:gd name="T66" fmla="*/ 143 w 343"/>
                <a:gd name="T67" fmla="*/ 130 h 161"/>
                <a:gd name="T68" fmla="*/ 169 w 343"/>
                <a:gd name="T69" fmla="*/ 144 h 161"/>
                <a:gd name="T70" fmla="*/ 187 w 343"/>
                <a:gd name="T71" fmla="*/ 159 h 161"/>
                <a:gd name="T72" fmla="*/ 205 w 343"/>
                <a:gd name="T73" fmla="*/ 150 h 161"/>
                <a:gd name="T74" fmla="*/ 224 w 343"/>
                <a:gd name="T75" fmla="*/ 140 h 161"/>
                <a:gd name="T76" fmla="*/ 252 w 343"/>
                <a:gd name="T77" fmla="*/ 138 h 161"/>
                <a:gd name="T78" fmla="*/ 288 w 343"/>
                <a:gd name="T79" fmla="*/ 144 h 161"/>
                <a:gd name="T80" fmla="*/ 289 w 343"/>
                <a:gd name="T81" fmla="*/ 125 h 161"/>
                <a:gd name="T82" fmla="*/ 300 w 343"/>
                <a:gd name="T83" fmla="*/ 113 h 161"/>
                <a:gd name="T84" fmla="*/ 311 w 343"/>
                <a:gd name="T85" fmla="*/ 94 h 161"/>
                <a:gd name="T86" fmla="*/ 333 w 343"/>
                <a:gd name="T87" fmla="*/ 92 h 161"/>
                <a:gd name="T88" fmla="*/ 341 w 343"/>
                <a:gd name="T89" fmla="*/ 74 h 161"/>
                <a:gd name="T90" fmla="*/ 129 w 343"/>
                <a:gd name="T91" fmla="*/ 102 h 161"/>
                <a:gd name="T92" fmla="*/ 270 w 343"/>
                <a:gd name="T93" fmla="*/ 101 h 161"/>
                <a:gd name="T94" fmla="*/ 236 w 343"/>
                <a:gd name="T95" fmla="*/ 102 h 161"/>
                <a:gd name="T96" fmla="*/ 270 w 343"/>
                <a:gd name="T97" fmla="*/ 10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3" h="161">
                  <a:moveTo>
                    <a:pt x="342" y="66"/>
                  </a:moveTo>
                  <a:cubicBezTo>
                    <a:pt x="341" y="64"/>
                    <a:pt x="340" y="65"/>
                    <a:pt x="339" y="66"/>
                  </a:cubicBezTo>
                  <a:cubicBezTo>
                    <a:pt x="337" y="66"/>
                    <a:pt x="333" y="67"/>
                    <a:pt x="332" y="67"/>
                  </a:cubicBezTo>
                  <a:cubicBezTo>
                    <a:pt x="330" y="67"/>
                    <a:pt x="328" y="65"/>
                    <a:pt x="328" y="63"/>
                  </a:cubicBezTo>
                  <a:cubicBezTo>
                    <a:pt x="328" y="62"/>
                    <a:pt x="327" y="60"/>
                    <a:pt x="326" y="60"/>
                  </a:cubicBezTo>
                  <a:cubicBezTo>
                    <a:pt x="324" y="60"/>
                    <a:pt x="322" y="59"/>
                    <a:pt x="321" y="56"/>
                  </a:cubicBezTo>
                  <a:cubicBezTo>
                    <a:pt x="319" y="52"/>
                    <a:pt x="317" y="52"/>
                    <a:pt x="315" y="51"/>
                  </a:cubicBezTo>
                  <a:cubicBezTo>
                    <a:pt x="314" y="50"/>
                    <a:pt x="309" y="53"/>
                    <a:pt x="307" y="54"/>
                  </a:cubicBezTo>
                  <a:cubicBezTo>
                    <a:pt x="305" y="55"/>
                    <a:pt x="301" y="53"/>
                    <a:pt x="299" y="52"/>
                  </a:cubicBezTo>
                  <a:cubicBezTo>
                    <a:pt x="296" y="52"/>
                    <a:pt x="295" y="47"/>
                    <a:pt x="292" y="48"/>
                  </a:cubicBezTo>
                  <a:cubicBezTo>
                    <a:pt x="290" y="48"/>
                    <a:pt x="289" y="53"/>
                    <a:pt x="287" y="53"/>
                  </a:cubicBezTo>
                  <a:cubicBezTo>
                    <a:pt x="285" y="53"/>
                    <a:pt x="282" y="44"/>
                    <a:pt x="279" y="38"/>
                  </a:cubicBezTo>
                  <a:cubicBezTo>
                    <a:pt x="275" y="33"/>
                    <a:pt x="269" y="22"/>
                    <a:pt x="263" y="20"/>
                  </a:cubicBezTo>
                  <a:cubicBezTo>
                    <a:pt x="257" y="18"/>
                    <a:pt x="259" y="15"/>
                    <a:pt x="261" y="13"/>
                  </a:cubicBezTo>
                  <a:cubicBezTo>
                    <a:pt x="262" y="12"/>
                    <a:pt x="257" y="12"/>
                    <a:pt x="255" y="13"/>
                  </a:cubicBezTo>
                  <a:cubicBezTo>
                    <a:pt x="253" y="14"/>
                    <a:pt x="250" y="17"/>
                    <a:pt x="247" y="17"/>
                  </a:cubicBezTo>
                  <a:cubicBezTo>
                    <a:pt x="245" y="18"/>
                    <a:pt x="241" y="22"/>
                    <a:pt x="238" y="21"/>
                  </a:cubicBezTo>
                  <a:cubicBezTo>
                    <a:pt x="235" y="20"/>
                    <a:pt x="234" y="24"/>
                    <a:pt x="232" y="22"/>
                  </a:cubicBezTo>
                  <a:cubicBezTo>
                    <a:pt x="230" y="20"/>
                    <a:pt x="235" y="19"/>
                    <a:pt x="235" y="17"/>
                  </a:cubicBezTo>
                  <a:cubicBezTo>
                    <a:pt x="235" y="15"/>
                    <a:pt x="231" y="18"/>
                    <a:pt x="230" y="16"/>
                  </a:cubicBezTo>
                  <a:cubicBezTo>
                    <a:pt x="229" y="15"/>
                    <a:pt x="226" y="14"/>
                    <a:pt x="226" y="16"/>
                  </a:cubicBezTo>
                  <a:cubicBezTo>
                    <a:pt x="226" y="18"/>
                    <a:pt x="224" y="17"/>
                    <a:pt x="224" y="15"/>
                  </a:cubicBezTo>
                  <a:cubicBezTo>
                    <a:pt x="224" y="14"/>
                    <a:pt x="222" y="12"/>
                    <a:pt x="221" y="13"/>
                  </a:cubicBezTo>
                  <a:cubicBezTo>
                    <a:pt x="219" y="15"/>
                    <a:pt x="214" y="16"/>
                    <a:pt x="213" y="15"/>
                  </a:cubicBezTo>
                  <a:cubicBezTo>
                    <a:pt x="212" y="13"/>
                    <a:pt x="214" y="13"/>
                    <a:pt x="214" y="11"/>
                  </a:cubicBezTo>
                  <a:cubicBezTo>
                    <a:pt x="214" y="9"/>
                    <a:pt x="212" y="7"/>
                    <a:pt x="213" y="5"/>
                  </a:cubicBezTo>
                  <a:cubicBezTo>
                    <a:pt x="213" y="3"/>
                    <a:pt x="209" y="1"/>
                    <a:pt x="207" y="2"/>
                  </a:cubicBezTo>
                  <a:cubicBezTo>
                    <a:pt x="205" y="2"/>
                    <a:pt x="203" y="2"/>
                    <a:pt x="201" y="1"/>
                  </a:cubicBezTo>
                  <a:cubicBezTo>
                    <a:pt x="199" y="0"/>
                    <a:pt x="191" y="1"/>
                    <a:pt x="190" y="3"/>
                  </a:cubicBezTo>
                  <a:cubicBezTo>
                    <a:pt x="190" y="5"/>
                    <a:pt x="180" y="7"/>
                    <a:pt x="178" y="7"/>
                  </a:cubicBezTo>
                  <a:cubicBezTo>
                    <a:pt x="176" y="8"/>
                    <a:pt x="169" y="9"/>
                    <a:pt x="166" y="10"/>
                  </a:cubicBezTo>
                  <a:cubicBezTo>
                    <a:pt x="163" y="10"/>
                    <a:pt x="161" y="12"/>
                    <a:pt x="157" y="12"/>
                  </a:cubicBezTo>
                  <a:cubicBezTo>
                    <a:pt x="154" y="12"/>
                    <a:pt x="148" y="13"/>
                    <a:pt x="145" y="15"/>
                  </a:cubicBezTo>
                  <a:cubicBezTo>
                    <a:pt x="142" y="17"/>
                    <a:pt x="137" y="15"/>
                    <a:pt x="135" y="16"/>
                  </a:cubicBezTo>
                  <a:cubicBezTo>
                    <a:pt x="132" y="17"/>
                    <a:pt x="129" y="16"/>
                    <a:pt x="127" y="16"/>
                  </a:cubicBezTo>
                  <a:cubicBezTo>
                    <a:pt x="126" y="17"/>
                    <a:pt x="127" y="21"/>
                    <a:pt x="128" y="23"/>
                  </a:cubicBezTo>
                  <a:cubicBezTo>
                    <a:pt x="129" y="25"/>
                    <a:pt x="135" y="26"/>
                    <a:pt x="135" y="27"/>
                  </a:cubicBezTo>
                  <a:cubicBezTo>
                    <a:pt x="136" y="28"/>
                    <a:pt x="129" y="28"/>
                    <a:pt x="126" y="29"/>
                  </a:cubicBezTo>
                  <a:cubicBezTo>
                    <a:pt x="123" y="29"/>
                    <a:pt x="124" y="33"/>
                    <a:pt x="125" y="35"/>
                  </a:cubicBezTo>
                  <a:cubicBezTo>
                    <a:pt x="126" y="36"/>
                    <a:pt x="122" y="38"/>
                    <a:pt x="120" y="39"/>
                  </a:cubicBezTo>
                  <a:cubicBezTo>
                    <a:pt x="117" y="40"/>
                    <a:pt x="120" y="44"/>
                    <a:pt x="122" y="44"/>
                  </a:cubicBezTo>
                  <a:cubicBezTo>
                    <a:pt x="124" y="44"/>
                    <a:pt x="126" y="45"/>
                    <a:pt x="128" y="45"/>
                  </a:cubicBezTo>
                  <a:cubicBezTo>
                    <a:pt x="130" y="45"/>
                    <a:pt x="130" y="49"/>
                    <a:pt x="130" y="51"/>
                  </a:cubicBezTo>
                  <a:cubicBezTo>
                    <a:pt x="130" y="54"/>
                    <a:pt x="128" y="54"/>
                    <a:pt x="125" y="54"/>
                  </a:cubicBezTo>
                  <a:cubicBezTo>
                    <a:pt x="122" y="54"/>
                    <a:pt x="120" y="52"/>
                    <a:pt x="119" y="52"/>
                  </a:cubicBezTo>
                  <a:cubicBezTo>
                    <a:pt x="117" y="51"/>
                    <a:pt x="117" y="55"/>
                    <a:pt x="116" y="56"/>
                  </a:cubicBezTo>
                  <a:cubicBezTo>
                    <a:pt x="114" y="57"/>
                    <a:pt x="114" y="53"/>
                    <a:pt x="111" y="53"/>
                  </a:cubicBezTo>
                  <a:cubicBezTo>
                    <a:pt x="109" y="53"/>
                    <a:pt x="107" y="53"/>
                    <a:pt x="106" y="51"/>
                  </a:cubicBezTo>
                  <a:cubicBezTo>
                    <a:pt x="105" y="48"/>
                    <a:pt x="100" y="48"/>
                    <a:pt x="98" y="50"/>
                  </a:cubicBezTo>
                  <a:cubicBezTo>
                    <a:pt x="95" y="52"/>
                    <a:pt x="95" y="51"/>
                    <a:pt x="93" y="50"/>
                  </a:cubicBezTo>
                  <a:cubicBezTo>
                    <a:pt x="91" y="48"/>
                    <a:pt x="85" y="51"/>
                    <a:pt x="85" y="52"/>
                  </a:cubicBezTo>
                  <a:cubicBezTo>
                    <a:pt x="84" y="54"/>
                    <a:pt x="80" y="55"/>
                    <a:pt x="77" y="53"/>
                  </a:cubicBezTo>
                  <a:cubicBezTo>
                    <a:pt x="74" y="51"/>
                    <a:pt x="72" y="51"/>
                    <a:pt x="72" y="53"/>
                  </a:cubicBezTo>
                  <a:cubicBezTo>
                    <a:pt x="72" y="56"/>
                    <a:pt x="70" y="54"/>
                    <a:pt x="70" y="52"/>
                  </a:cubicBezTo>
                  <a:cubicBezTo>
                    <a:pt x="70" y="51"/>
                    <a:pt x="65" y="48"/>
                    <a:pt x="62" y="46"/>
                  </a:cubicBezTo>
                  <a:cubicBezTo>
                    <a:pt x="60" y="45"/>
                    <a:pt x="53" y="45"/>
                    <a:pt x="53" y="43"/>
                  </a:cubicBezTo>
                  <a:cubicBezTo>
                    <a:pt x="52" y="42"/>
                    <a:pt x="48" y="41"/>
                    <a:pt x="47" y="43"/>
                  </a:cubicBezTo>
                  <a:cubicBezTo>
                    <a:pt x="46" y="46"/>
                    <a:pt x="44" y="44"/>
                    <a:pt x="42" y="43"/>
                  </a:cubicBezTo>
                  <a:cubicBezTo>
                    <a:pt x="41" y="42"/>
                    <a:pt x="37" y="44"/>
                    <a:pt x="36" y="45"/>
                  </a:cubicBezTo>
                  <a:cubicBezTo>
                    <a:pt x="34" y="46"/>
                    <a:pt x="30" y="49"/>
                    <a:pt x="27" y="49"/>
                  </a:cubicBezTo>
                  <a:cubicBezTo>
                    <a:pt x="24" y="49"/>
                    <a:pt x="26" y="52"/>
                    <a:pt x="23" y="53"/>
                  </a:cubicBezTo>
                  <a:cubicBezTo>
                    <a:pt x="19" y="54"/>
                    <a:pt x="20" y="56"/>
                    <a:pt x="20" y="58"/>
                  </a:cubicBezTo>
                  <a:cubicBezTo>
                    <a:pt x="21" y="59"/>
                    <a:pt x="23" y="62"/>
                    <a:pt x="20" y="63"/>
                  </a:cubicBezTo>
                  <a:cubicBezTo>
                    <a:pt x="17" y="64"/>
                    <a:pt x="15" y="59"/>
                    <a:pt x="13" y="57"/>
                  </a:cubicBezTo>
                  <a:cubicBezTo>
                    <a:pt x="10" y="55"/>
                    <a:pt x="8" y="58"/>
                    <a:pt x="8" y="60"/>
                  </a:cubicBezTo>
                  <a:cubicBezTo>
                    <a:pt x="8" y="63"/>
                    <a:pt x="5" y="63"/>
                    <a:pt x="3" y="66"/>
                  </a:cubicBezTo>
                  <a:cubicBezTo>
                    <a:pt x="2" y="68"/>
                    <a:pt x="6" y="69"/>
                    <a:pt x="6" y="70"/>
                  </a:cubicBezTo>
                  <a:cubicBezTo>
                    <a:pt x="6" y="71"/>
                    <a:pt x="4" y="72"/>
                    <a:pt x="3" y="72"/>
                  </a:cubicBezTo>
                  <a:cubicBezTo>
                    <a:pt x="2" y="73"/>
                    <a:pt x="0" y="76"/>
                    <a:pt x="1" y="78"/>
                  </a:cubicBezTo>
                  <a:cubicBezTo>
                    <a:pt x="2" y="79"/>
                    <a:pt x="6" y="78"/>
                    <a:pt x="6" y="81"/>
                  </a:cubicBezTo>
                  <a:cubicBezTo>
                    <a:pt x="6" y="83"/>
                    <a:pt x="5" y="86"/>
                    <a:pt x="8" y="85"/>
                  </a:cubicBezTo>
                  <a:cubicBezTo>
                    <a:pt x="10" y="85"/>
                    <a:pt x="12" y="85"/>
                    <a:pt x="14" y="85"/>
                  </a:cubicBezTo>
                  <a:cubicBezTo>
                    <a:pt x="15" y="85"/>
                    <a:pt x="16" y="88"/>
                    <a:pt x="19" y="91"/>
                  </a:cubicBezTo>
                  <a:cubicBezTo>
                    <a:pt x="21" y="94"/>
                    <a:pt x="23" y="95"/>
                    <a:pt x="20" y="96"/>
                  </a:cubicBezTo>
                  <a:cubicBezTo>
                    <a:pt x="17" y="97"/>
                    <a:pt x="18" y="98"/>
                    <a:pt x="22" y="100"/>
                  </a:cubicBezTo>
                  <a:cubicBezTo>
                    <a:pt x="23" y="100"/>
                    <a:pt x="24" y="101"/>
                    <a:pt x="25" y="102"/>
                  </a:cubicBezTo>
                  <a:cubicBezTo>
                    <a:pt x="25" y="101"/>
                    <a:pt x="26" y="101"/>
                    <a:pt x="26" y="100"/>
                  </a:cubicBezTo>
                  <a:cubicBezTo>
                    <a:pt x="30" y="97"/>
                    <a:pt x="38" y="93"/>
                    <a:pt x="44" y="95"/>
                  </a:cubicBezTo>
                  <a:cubicBezTo>
                    <a:pt x="49" y="96"/>
                    <a:pt x="54" y="94"/>
                    <a:pt x="57" y="97"/>
                  </a:cubicBezTo>
                  <a:cubicBezTo>
                    <a:pt x="59" y="101"/>
                    <a:pt x="57" y="107"/>
                    <a:pt x="58" y="110"/>
                  </a:cubicBezTo>
                  <a:cubicBezTo>
                    <a:pt x="59" y="112"/>
                    <a:pt x="53" y="112"/>
                    <a:pt x="49" y="112"/>
                  </a:cubicBezTo>
                  <a:cubicBezTo>
                    <a:pt x="46" y="111"/>
                    <a:pt x="38" y="113"/>
                    <a:pt x="39" y="116"/>
                  </a:cubicBezTo>
                  <a:cubicBezTo>
                    <a:pt x="40" y="118"/>
                    <a:pt x="43" y="123"/>
                    <a:pt x="38" y="120"/>
                  </a:cubicBezTo>
                  <a:cubicBezTo>
                    <a:pt x="33" y="118"/>
                    <a:pt x="31" y="123"/>
                    <a:pt x="33" y="123"/>
                  </a:cubicBezTo>
                  <a:cubicBezTo>
                    <a:pt x="36" y="123"/>
                    <a:pt x="40" y="126"/>
                    <a:pt x="40" y="129"/>
                  </a:cubicBezTo>
                  <a:cubicBezTo>
                    <a:pt x="40" y="131"/>
                    <a:pt x="40" y="136"/>
                    <a:pt x="43" y="135"/>
                  </a:cubicBezTo>
                  <a:cubicBezTo>
                    <a:pt x="45" y="134"/>
                    <a:pt x="45" y="139"/>
                    <a:pt x="49" y="139"/>
                  </a:cubicBezTo>
                  <a:cubicBezTo>
                    <a:pt x="52" y="138"/>
                    <a:pt x="55" y="140"/>
                    <a:pt x="53" y="143"/>
                  </a:cubicBezTo>
                  <a:cubicBezTo>
                    <a:pt x="50" y="146"/>
                    <a:pt x="54" y="155"/>
                    <a:pt x="55" y="153"/>
                  </a:cubicBezTo>
                  <a:cubicBezTo>
                    <a:pt x="56" y="152"/>
                    <a:pt x="55" y="149"/>
                    <a:pt x="56" y="147"/>
                  </a:cubicBezTo>
                  <a:cubicBezTo>
                    <a:pt x="55" y="143"/>
                    <a:pt x="63" y="143"/>
                    <a:pt x="65" y="143"/>
                  </a:cubicBezTo>
                  <a:cubicBezTo>
                    <a:pt x="68" y="143"/>
                    <a:pt x="72" y="147"/>
                    <a:pt x="75" y="151"/>
                  </a:cubicBezTo>
                  <a:cubicBezTo>
                    <a:pt x="78" y="155"/>
                    <a:pt x="81" y="152"/>
                    <a:pt x="81" y="152"/>
                  </a:cubicBezTo>
                  <a:cubicBezTo>
                    <a:pt x="82" y="115"/>
                    <a:pt x="82" y="115"/>
                    <a:pt x="82" y="115"/>
                  </a:cubicBezTo>
                  <a:cubicBezTo>
                    <a:pt x="104" y="109"/>
                    <a:pt x="104" y="109"/>
                    <a:pt x="104" y="109"/>
                  </a:cubicBezTo>
                  <a:cubicBezTo>
                    <a:pt x="104" y="109"/>
                    <a:pt x="104" y="108"/>
                    <a:pt x="104" y="108"/>
                  </a:cubicBezTo>
                  <a:cubicBezTo>
                    <a:pt x="107" y="104"/>
                    <a:pt x="111" y="107"/>
                    <a:pt x="112" y="108"/>
                  </a:cubicBezTo>
                  <a:cubicBezTo>
                    <a:pt x="113" y="109"/>
                    <a:pt x="113" y="104"/>
                    <a:pt x="116" y="104"/>
                  </a:cubicBezTo>
                  <a:cubicBezTo>
                    <a:pt x="119" y="104"/>
                    <a:pt x="115" y="109"/>
                    <a:pt x="118" y="109"/>
                  </a:cubicBezTo>
                  <a:cubicBezTo>
                    <a:pt x="119" y="109"/>
                    <a:pt x="123" y="115"/>
                    <a:pt x="122" y="120"/>
                  </a:cubicBezTo>
                  <a:cubicBezTo>
                    <a:pt x="125" y="123"/>
                    <a:pt x="131" y="129"/>
                    <a:pt x="132" y="131"/>
                  </a:cubicBezTo>
                  <a:cubicBezTo>
                    <a:pt x="133" y="133"/>
                    <a:pt x="141" y="129"/>
                    <a:pt x="143" y="130"/>
                  </a:cubicBezTo>
                  <a:cubicBezTo>
                    <a:pt x="145" y="131"/>
                    <a:pt x="158" y="131"/>
                    <a:pt x="160" y="131"/>
                  </a:cubicBezTo>
                  <a:cubicBezTo>
                    <a:pt x="162" y="131"/>
                    <a:pt x="164" y="135"/>
                    <a:pt x="167" y="136"/>
                  </a:cubicBezTo>
                  <a:cubicBezTo>
                    <a:pt x="169" y="136"/>
                    <a:pt x="168" y="141"/>
                    <a:pt x="169" y="144"/>
                  </a:cubicBezTo>
                  <a:cubicBezTo>
                    <a:pt x="169" y="147"/>
                    <a:pt x="173" y="150"/>
                    <a:pt x="173" y="152"/>
                  </a:cubicBezTo>
                  <a:cubicBezTo>
                    <a:pt x="174" y="155"/>
                    <a:pt x="178" y="154"/>
                    <a:pt x="180" y="154"/>
                  </a:cubicBezTo>
                  <a:cubicBezTo>
                    <a:pt x="183" y="155"/>
                    <a:pt x="187" y="156"/>
                    <a:pt x="187" y="159"/>
                  </a:cubicBezTo>
                  <a:cubicBezTo>
                    <a:pt x="188" y="161"/>
                    <a:pt x="191" y="159"/>
                    <a:pt x="191" y="157"/>
                  </a:cubicBezTo>
                  <a:cubicBezTo>
                    <a:pt x="192" y="155"/>
                    <a:pt x="195" y="153"/>
                    <a:pt x="200" y="151"/>
                  </a:cubicBezTo>
                  <a:cubicBezTo>
                    <a:pt x="202" y="150"/>
                    <a:pt x="204" y="150"/>
                    <a:pt x="205" y="150"/>
                  </a:cubicBezTo>
                  <a:cubicBezTo>
                    <a:pt x="206" y="148"/>
                    <a:pt x="207" y="146"/>
                    <a:pt x="208" y="145"/>
                  </a:cubicBezTo>
                  <a:cubicBezTo>
                    <a:pt x="209" y="145"/>
                    <a:pt x="212" y="142"/>
                    <a:pt x="213" y="140"/>
                  </a:cubicBezTo>
                  <a:cubicBezTo>
                    <a:pt x="213" y="137"/>
                    <a:pt x="220" y="137"/>
                    <a:pt x="224" y="140"/>
                  </a:cubicBezTo>
                  <a:cubicBezTo>
                    <a:pt x="229" y="142"/>
                    <a:pt x="231" y="142"/>
                    <a:pt x="232" y="138"/>
                  </a:cubicBezTo>
                  <a:cubicBezTo>
                    <a:pt x="232" y="135"/>
                    <a:pt x="238" y="134"/>
                    <a:pt x="240" y="135"/>
                  </a:cubicBezTo>
                  <a:cubicBezTo>
                    <a:pt x="242" y="136"/>
                    <a:pt x="249" y="139"/>
                    <a:pt x="252" y="138"/>
                  </a:cubicBezTo>
                  <a:cubicBezTo>
                    <a:pt x="255" y="137"/>
                    <a:pt x="269" y="138"/>
                    <a:pt x="273" y="139"/>
                  </a:cubicBezTo>
                  <a:cubicBezTo>
                    <a:pt x="277" y="140"/>
                    <a:pt x="278" y="138"/>
                    <a:pt x="281" y="142"/>
                  </a:cubicBezTo>
                  <a:cubicBezTo>
                    <a:pt x="284" y="145"/>
                    <a:pt x="285" y="142"/>
                    <a:pt x="288" y="144"/>
                  </a:cubicBezTo>
                  <a:cubicBezTo>
                    <a:pt x="288" y="143"/>
                    <a:pt x="288" y="142"/>
                    <a:pt x="288" y="141"/>
                  </a:cubicBezTo>
                  <a:cubicBezTo>
                    <a:pt x="288" y="138"/>
                    <a:pt x="292" y="136"/>
                    <a:pt x="293" y="134"/>
                  </a:cubicBezTo>
                  <a:cubicBezTo>
                    <a:pt x="293" y="133"/>
                    <a:pt x="289" y="127"/>
                    <a:pt x="289" y="125"/>
                  </a:cubicBezTo>
                  <a:cubicBezTo>
                    <a:pt x="289" y="123"/>
                    <a:pt x="289" y="119"/>
                    <a:pt x="287" y="118"/>
                  </a:cubicBezTo>
                  <a:cubicBezTo>
                    <a:pt x="285" y="117"/>
                    <a:pt x="291" y="114"/>
                    <a:pt x="292" y="115"/>
                  </a:cubicBezTo>
                  <a:cubicBezTo>
                    <a:pt x="295" y="115"/>
                    <a:pt x="299" y="112"/>
                    <a:pt x="300" y="113"/>
                  </a:cubicBezTo>
                  <a:cubicBezTo>
                    <a:pt x="301" y="114"/>
                    <a:pt x="304" y="115"/>
                    <a:pt x="306" y="115"/>
                  </a:cubicBezTo>
                  <a:cubicBezTo>
                    <a:pt x="308" y="115"/>
                    <a:pt x="307" y="112"/>
                    <a:pt x="306" y="111"/>
                  </a:cubicBezTo>
                  <a:cubicBezTo>
                    <a:pt x="305" y="109"/>
                    <a:pt x="310" y="98"/>
                    <a:pt x="311" y="94"/>
                  </a:cubicBezTo>
                  <a:cubicBezTo>
                    <a:pt x="312" y="91"/>
                    <a:pt x="314" y="94"/>
                    <a:pt x="317" y="94"/>
                  </a:cubicBezTo>
                  <a:cubicBezTo>
                    <a:pt x="320" y="95"/>
                    <a:pt x="323" y="94"/>
                    <a:pt x="325" y="95"/>
                  </a:cubicBezTo>
                  <a:cubicBezTo>
                    <a:pt x="326" y="96"/>
                    <a:pt x="331" y="94"/>
                    <a:pt x="333" y="92"/>
                  </a:cubicBezTo>
                  <a:cubicBezTo>
                    <a:pt x="334" y="90"/>
                    <a:pt x="331" y="90"/>
                    <a:pt x="331" y="85"/>
                  </a:cubicBezTo>
                  <a:cubicBezTo>
                    <a:pt x="332" y="81"/>
                    <a:pt x="334" y="79"/>
                    <a:pt x="337" y="79"/>
                  </a:cubicBezTo>
                  <a:cubicBezTo>
                    <a:pt x="340" y="79"/>
                    <a:pt x="341" y="76"/>
                    <a:pt x="341" y="74"/>
                  </a:cubicBezTo>
                  <a:cubicBezTo>
                    <a:pt x="341" y="73"/>
                    <a:pt x="343" y="71"/>
                    <a:pt x="343" y="69"/>
                  </a:cubicBezTo>
                  <a:cubicBezTo>
                    <a:pt x="343" y="68"/>
                    <a:pt x="342" y="67"/>
                    <a:pt x="342" y="66"/>
                  </a:cubicBezTo>
                  <a:close/>
                  <a:moveTo>
                    <a:pt x="129" y="102"/>
                  </a:moveTo>
                  <a:cubicBezTo>
                    <a:pt x="128" y="104"/>
                    <a:pt x="118" y="101"/>
                    <a:pt x="117" y="99"/>
                  </a:cubicBezTo>
                  <a:cubicBezTo>
                    <a:pt x="116" y="97"/>
                    <a:pt x="131" y="99"/>
                    <a:pt x="129" y="102"/>
                  </a:cubicBezTo>
                  <a:close/>
                  <a:moveTo>
                    <a:pt x="270" y="101"/>
                  </a:moveTo>
                  <a:cubicBezTo>
                    <a:pt x="263" y="101"/>
                    <a:pt x="248" y="98"/>
                    <a:pt x="241" y="105"/>
                  </a:cubicBezTo>
                  <a:cubicBezTo>
                    <a:pt x="235" y="111"/>
                    <a:pt x="240" y="115"/>
                    <a:pt x="237" y="115"/>
                  </a:cubicBezTo>
                  <a:cubicBezTo>
                    <a:pt x="234" y="116"/>
                    <a:pt x="232" y="105"/>
                    <a:pt x="236" y="102"/>
                  </a:cubicBezTo>
                  <a:cubicBezTo>
                    <a:pt x="239" y="98"/>
                    <a:pt x="251" y="97"/>
                    <a:pt x="258" y="98"/>
                  </a:cubicBezTo>
                  <a:cubicBezTo>
                    <a:pt x="265" y="100"/>
                    <a:pt x="277" y="97"/>
                    <a:pt x="279" y="97"/>
                  </a:cubicBezTo>
                  <a:cubicBezTo>
                    <a:pt x="280" y="98"/>
                    <a:pt x="277" y="101"/>
                    <a:pt x="270" y="10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79" name="Freeform 162"/>
            <p:cNvSpPr>
              <a:spLocks noEditPoints="1"/>
            </p:cNvSpPr>
            <p:nvPr/>
          </p:nvSpPr>
          <p:spPr bwMode="auto">
            <a:xfrm>
              <a:off x="6351300" y="875996"/>
              <a:ext cx="5217943" cy="2004071"/>
            </a:xfrm>
            <a:custGeom>
              <a:avLst/>
              <a:gdLst>
                <a:gd name="T0" fmla="*/ 378 w 1439"/>
                <a:gd name="T1" fmla="*/ 11 h 552"/>
                <a:gd name="T2" fmla="*/ 639 w 1439"/>
                <a:gd name="T3" fmla="*/ 5 h 552"/>
                <a:gd name="T4" fmla="*/ 503 w 1439"/>
                <a:gd name="T5" fmla="*/ 158 h 552"/>
                <a:gd name="T6" fmla="*/ 694 w 1439"/>
                <a:gd name="T7" fmla="*/ 52 h 552"/>
                <a:gd name="T8" fmla="*/ 1050 w 1439"/>
                <a:gd name="T9" fmla="*/ 116 h 552"/>
                <a:gd name="T10" fmla="*/ 1103 w 1439"/>
                <a:gd name="T11" fmla="*/ 123 h 552"/>
                <a:gd name="T12" fmla="*/ 1028 w 1439"/>
                <a:gd name="T13" fmla="*/ 446 h 552"/>
                <a:gd name="T14" fmla="*/ 255 w 1439"/>
                <a:gd name="T15" fmla="*/ 23 h 552"/>
                <a:gd name="T16" fmla="*/ 1395 w 1439"/>
                <a:gd name="T17" fmla="*/ 253 h 552"/>
                <a:gd name="T18" fmla="*/ 1250 w 1439"/>
                <a:gd name="T19" fmla="*/ 212 h 552"/>
                <a:gd name="T20" fmla="*/ 1113 w 1439"/>
                <a:gd name="T21" fmla="*/ 185 h 552"/>
                <a:gd name="T22" fmla="*/ 1019 w 1439"/>
                <a:gd name="T23" fmla="*/ 157 h 552"/>
                <a:gd name="T24" fmla="*/ 945 w 1439"/>
                <a:gd name="T25" fmla="*/ 176 h 552"/>
                <a:gd name="T26" fmla="*/ 884 w 1439"/>
                <a:gd name="T27" fmla="*/ 145 h 552"/>
                <a:gd name="T28" fmla="*/ 783 w 1439"/>
                <a:gd name="T29" fmla="*/ 143 h 552"/>
                <a:gd name="T30" fmla="*/ 772 w 1439"/>
                <a:gd name="T31" fmla="*/ 123 h 552"/>
                <a:gd name="T32" fmla="*/ 732 w 1439"/>
                <a:gd name="T33" fmla="*/ 88 h 552"/>
                <a:gd name="T34" fmla="*/ 660 w 1439"/>
                <a:gd name="T35" fmla="*/ 100 h 552"/>
                <a:gd name="T36" fmla="*/ 572 w 1439"/>
                <a:gd name="T37" fmla="*/ 120 h 552"/>
                <a:gd name="T38" fmla="*/ 544 w 1439"/>
                <a:gd name="T39" fmla="*/ 144 h 552"/>
                <a:gd name="T40" fmla="*/ 501 w 1439"/>
                <a:gd name="T41" fmla="*/ 186 h 552"/>
                <a:gd name="T42" fmla="*/ 477 w 1439"/>
                <a:gd name="T43" fmla="*/ 214 h 552"/>
                <a:gd name="T44" fmla="*/ 442 w 1439"/>
                <a:gd name="T45" fmla="*/ 255 h 552"/>
                <a:gd name="T46" fmla="*/ 458 w 1439"/>
                <a:gd name="T47" fmla="*/ 223 h 552"/>
                <a:gd name="T48" fmla="*/ 405 w 1439"/>
                <a:gd name="T49" fmla="*/ 196 h 552"/>
                <a:gd name="T50" fmla="*/ 342 w 1439"/>
                <a:gd name="T51" fmla="*/ 205 h 552"/>
                <a:gd name="T52" fmla="*/ 281 w 1439"/>
                <a:gd name="T53" fmla="*/ 221 h 552"/>
                <a:gd name="T54" fmla="*/ 205 w 1439"/>
                <a:gd name="T55" fmla="*/ 224 h 552"/>
                <a:gd name="T56" fmla="*/ 157 w 1439"/>
                <a:gd name="T57" fmla="*/ 275 h 552"/>
                <a:gd name="T58" fmla="*/ 108 w 1439"/>
                <a:gd name="T59" fmla="*/ 244 h 552"/>
                <a:gd name="T60" fmla="*/ 112 w 1439"/>
                <a:gd name="T61" fmla="*/ 209 h 552"/>
                <a:gd name="T62" fmla="*/ 82 w 1439"/>
                <a:gd name="T63" fmla="*/ 241 h 552"/>
                <a:gd name="T64" fmla="*/ 74 w 1439"/>
                <a:gd name="T65" fmla="*/ 330 h 552"/>
                <a:gd name="T66" fmla="*/ 77 w 1439"/>
                <a:gd name="T67" fmla="*/ 388 h 552"/>
                <a:gd name="T68" fmla="*/ 120 w 1439"/>
                <a:gd name="T69" fmla="*/ 432 h 552"/>
                <a:gd name="T70" fmla="*/ 168 w 1439"/>
                <a:gd name="T71" fmla="*/ 472 h 552"/>
                <a:gd name="T72" fmla="*/ 172 w 1439"/>
                <a:gd name="T73" fmla="*/ 526 h 552"/>
                <a:gd name="T74" fmla="*/ 250 w 1439"/>
                <a:gd name="T75" fmla="*/ 499 h 552"/>
                <a:gd name="T76" fmla="*/ 248 w 1439"/>
                <a:gd name="T77" fmla="*/ 450 h 552"/>
                <a:gd name="T78" fmla="*/ 341 w 1439"/>
                <a:gd name="T79" fmla="*/ 453 h 552"/>
                <a:gd name="T80" fmla="*/ 391 w 1439"/>
                <a:gd name="T81" fmla="*/ 407 h 552"/>
                <a:gd name="T82" fmla="*/ 472 w 1439"/>
                <a:gd name="T83" fmla="*/ 414 h 552"/>
                <a:gd name="T84" fmla="*/ 567 w 1439"/>
                <a:gd name="T85" fmla="*/ 463 h 552"/>
                <a:gd name="T86" fmla="*/ 654 w 1439"/>
                <a:gd name="T87" fmla="*/ 453 h 552"/>
                <a:gd name="T88" fmla="*/ 729 w 1439"/>
                <a:gd name="T89" fmla="*/ 458 h 552"/>
                <a:gd name="T90" fmla="*/ 842 w 1439"/>
                <a:gd name="T91" fmla="*/ 439 h 552"/>
                <a:gd name="T92" fmla="*/ 930 w 1439"/>
                <a:gd name="T93" fmla="*/ 474 h 552"/>
                <a:gd name="T94" fmla="*/ 941 w 1439"/>
                <a:gd name="T95" fmla="*/ 532 h 552"/>
                <a:gd name="T96" fmla="*/ 1006 w 1439"/>
                <a:gd name="T97" fmla="*/ 412 h 552"/>
                <a:gd name="T98" fmla="*/ 1015 w 1439"/>
                <a:gd name="T99" fmla="*/ 365 h 552"/>
                <a:gd name="T100" fmla="*/ 1129 w 1439"/>
                <a:gd name="T101" fmla="*/ 353 h 552"/>
                <a:gd name="T102" fmla="*/ 1206 w 1439"/>
                <a:gd name="T103" fmla="*/ 313 h 552"/>
                <a:gd name="T104" fmla="*/ 1150 w 1439"/>
                <a:gd name="T105" fmla="*/ 444 h 552"/>
                <a:gd name="T106" fmla="*/ 1205 w 1439"/>
                <a:gd name="T107" fmla="*/ 369 h 552"/>
                <a:gd name="T108" fmla="*/ 1293 w 1439"/>
                <a:gd name="T109" fmla="*/ 324 h 552"/>
                <a:gd name="T110" fmla="*/ 1353 w 1439"/>
                <a:gd name="T111" fmla="*/ 274 h 552"/>
                <a:gd name="T112" fmla="*/ 1411 w 1439"/>
                <a:gd name="T113" fmla="*/ 280 h 552"/>
                <a:gd name="T114" fmla="*/ 740 w 1439"/>
                <a:gd name="T115" fmla="*/ 411 h 552"/>
                <a:gd name="T116" fmla="*/ 289 w 1439"/>
                <a:gd name="T117" fmla="*/ 25 h 552"/>
                <a:gd name="T118" fmla="*/ 295 w 1439"/>
                <a:gd name="T119" fmla="*/ 15 h 552"/>
                <a:gd name="T120" fmla="*/ 314 w 1439"/>
                <a:gd name="T121" fmla="*/ 152 h 552"/>
                <a:gd name="T122" fmla="*/ 314 w 1439"/>
                <a:gd name="T123" fmla="*/ 11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9" h="552">
                  <a:moveTo>
                    <a:pt x="22" y="399"/>
                  </a:moveTo>
                  <a:cubicBezTo>
                    <a:pt x="21" y="399"/>
                    <a:pt x="18" y="398"/>
                    <a:pt x="17" y="397"/>
                  </a:cubicBezTo>
                  <a:cubicBezTo>
                    <a:pt x="16" y="396"/>
                    <a:pt x="14" y="396"/>
                    <a:pt x="12" y="397"/>
                  </a:cubicBezTo>
                  <a:cubicBezTo>
                    <a:pt x="12" y="397"/>
                    <a:pt x="13" y="397"/>
                    <a:pt x="13" y="398"/>
                  </a:cubicBezTo>
                  <a:cubicBezTo>
                    <a:pt x="14" y="400"/>
                    <a:pt x="9" y="400"/>
                    <a:pt x="10" y="402"/>
                  </a:cubicBezTo>
                  <a:cubicBezTo>
                    <a:pt x="12" y="405"/>
                    <a:pt x="6" y="405"/>
                    <a:pt x="6" y="402"/>
                  </a:cubicBezTo>
                  <a:cubicBezTo>
                    <a:pt x="6" y="400"/>
                    <a:pt x="0" y="401"/>
                    <a:pt x="1" y="403"/>
                  </a:cubicBezTo>
                  <a:cubicBezTo>
                    <a:pt x="1" y="403"/>
                    <a:pt x="1" y="404"/>
                    <a:pt x="0" y="405"/>
                  </a:cubicBezTo>
                  <a:cubicBezTo>
                    <a:pt x="2" y="405"/>
                    <a:pt x="4" y="406"/>
                    <a:pt x="4" y="406"/>
                  </a:cubicBezTo>
                  <a:cubicBezTo>
                    <a:pt x="6" y="407"/>
                    <a:pt x="20" y="408"/>
                    <a:pt x="26" y="407"/>
                  </a:cubicBezTo>
                  <a:cubicBezTo>
                    <a:pt x="26" y="406"/>
                    <a:pt x="27" y="403"/>
                    <a:pt x="27" y="402"/>
                  </a:cubicBezTo>
                  <a:cubicBezTo>
                    <a:pt x="27" y="400"/>
                    <a:pt x="23" y="398"/>
                    <a:pt x="22" y="399"/>
                  </a:cubicBezTo>
                  <a:close/>
                  <a:moveTo>
                    <a:pt x="382" y="15"/>
                  </a:moveTo>
                  <a:cubicBezTo>
                    <a:pt x="392" y="14"/>
                    <a:pt x="391" y="9"/>
                    <a:pt x="386" y="8"/>
                  </a:cubicBezTo>
                  <a:cubicBezTo>
                    <a:pt x="381" y="7"/>
                    <a:pt x="381" y="11"/>
                    <a:pt x="378" y="11"/>
                  </a:cubicBezTo>
                  <a:cubicBezTo>
                    <a:pt x="376" y="11"/>
                    <a:pt x="366" y="13"/>
                    <a:pt x="368" y="15"/>
                  </a:cubicBezTo>
                  <a:cubicBezTo>
                    <a:pt x="371" y="17"/>
                    <a:pt x="377" y="16"/>
                    <a:pt x="382" y="15"/>
                  </a:cubicBezTo>
                  <a:close/>
                  <a:moveTo>
                    <a:pt x="430" y="154"/>
                  </a:moveTo>
                  <a:cubicBezTo>
                    <a:pt x="434" y="154"/>
                    <a:pt x="442" y="153"/>
                    <a:pt x="443" y="151"/>
                  </a:cubicBezTo>
                  <a:cubicBezTo>
                    <a:pt x="444" y="149"/>
                    <a:pt x="440" y="147"/>
                    <a:pt x="434" y="147"/>
                  </a:cubicBezTo>
                  <a:cubicBezTo>
                    <a:pt x="428" y="147"/>
                    <a:pt x="427" y="153"/>
                    <a:pt x="430" y="154"/>
                  </a:cubicBezTo>
                  <a:close/>
                  <a:moveTo>
                    <a:pt x="614" y="27"/>
                  </a:moveTo>
                  <a:cubicBezTo>
                    <a:pt x="619" y="29"/>
                    <a:pt x="617" y="30"/>
                    <a:pt x="612" y="30"/>
                  </a:cubicBezTo>
                  <a:cubicBezTo>
                    <a:pt x="607" y="30"/>
                    <a:pt x="603" y="32"/>
                    <a:pt x="606" y="33"/>
                  </a:cubicBezTo>
                  <a:cubicBezTo>
                    <a:pt x="609" y="34"/>
                    <a:pt x="609" y="37"/>
                    <a:pt x="614" y="38"/>
                  </a:cubicBezTo>
                  <a:cubicBezTo>
                    <a:pt x="619" y="39"/>
                    <a:pt x="624" y="35"/>
                    <a:pt x="624" y="32"/>
                  </a:cubicBezTo>
                  <a:cubicBezTo>
                    <a:pt x="623" y="29"/>
                    <a:pt x="642" y="26"/>
                    <a:pt x="647" y="25"/>
                  </a:cubicBezTo>
                  <a:cubicBezTo>
                    <a:pt x="652" y="24"/>
                    <a:pt x="644" y="18"/>
                    <a:pt x="649" y="18"/>
                  </a:cubicBezTo>
                  <a:cubicBezTo>
                    <a:pt x="655" y="17"/>
                    <a:pt x="652" y="15"/>
                    <a:pt x="646" y="14"/>
                  </a:cubicBezTo>
                  <a:cubicBezTo>
                    <a:pt x="639" y="13"/>
                    <a:pt x="642" y="7"/>
                    <a:pt x="639" y="5"/>
                  </a:cubicBezTo>
                  <a:cubicBezTo>
                    <a:pt x="637" y="3"/>
                    <a:pt x="636" y="8"/>
                    <a:pt x="627" y="9"/>
                  </a:cubicBezTo>
                  <a:cubicBezTo>
                    <a:pt x="618" y="11"/>
                    <a:pt x="614" y="13"/>
                    <a:pt x="618" y="15"/>
                  </a:cubicBezTo>
                  <a:cubicBezTo>
                    <a:pt x="621" y="17"/>
                    <a:pt x="618" y="21"/>
                    <a:pt x="614" y="21"/>
                  </a:cubicBezTo>
                  <a:cubicBezTo>
                    <a:pt x="610" y="21"/>
                    <a:pt x="610" y="25"/>
                    <a:pt x="614" y="27"/>
                  </a:cubicBezTo>
                  <a:close/>
                  <a:moveTo>
                    <a:pt x="627" y="34"/>
                  </a:moveTo>
                  <a:cubicBezTo>
                    <a:pt x="627" y="36"/>
                    <a:pt x="619" y="39"/>
                    <a:pt x="622" y="41"/>
                  </a:cubicBezTo>
                  <a:cubicBezTo>
                    <a:pt x="624" y="43"/>
                    <a:pt x="625" y="42"/>
                    <a:pt x="628" y="43"/>
                  </a:cubicBezTo>
                  <a:cubicBezTo>
                    <a:pt x="630" y="43"/>
                    <a:pt x="632" y="50"/>
                    <a:pt x="636" y="49"/>
                  </a:cubicBezTo>
                  <a:cubicBezTo>
                    <a:pt x="641" y="48"/>
                    <a:pt x="653" y="54"/>
                    <a:pt x="660" y="54"/>
                  </a:cubicBezTo>
                  <a:cubicBezTo>
                    <a:pt x="667" y="54"/>
                    <a:pt x="668" y="48"/>
                    <a:pt x="666" y="47"/>
                  </a:cubicBezTo>
                  <a:cubicBezTo>
                    <a:pt x="664" y="47"/>
                    <a:pt x="666" y="44"/>
                    <a:pt x="670" y="38"/>
                  </a:cubicBezTo>
                  <a:cubicBezTo>
                    <a:pt x="673" y="32"/>
                    <a:pt x="657" y="28"/>
                    <a:pt x="657" y="32"/>
                  </a:cubicBezTo>
                  <a:cubicBezTo>
                    <a:pt x="657" y="37"/>
                    <a:pt x="652" y="31"/>
                    <a:pt x="651" y="29"/>
                  </a:cubicBezTo>
                  <a:cubicBezTo>
                    <a:pt x="649" y="26"/>
                    <a:pt x="627" y="31"/>
                    <a:pt x="627" y="34"/>
                  </a:cubicBezTo>
                  <a:close/>
                  <a:moveTo>
                    <a:pt x="503" y="158"/>
                  </a:moveTo>
                  <a:cubicBezTo>
                    <a:pt x="507" y="160"/>
                    <a:pt x="510" y="159"/>
                    <a:pt x="509" y="155"/>
                  </a:cubicBezTo>
                  <a:cubicBezTo>
                    <a:pt x="509" y="151"/>
                    <a:pt x="500" y="156"/>
                    <a:pt x="503" y="158"/>
                  </a:cubicBezTo>
                  <a:close/>
                  <a:moveTo>
                    <a:pt x="608" y="9"/>
                  </a:moveTo>
                  <a:cubicBezTo>
                    <a:pt x="609" y="5"/>
                    <a:pt x="592" y="7"/>
                    <a:pt x="597" y="10"/>
                  </a:cubicBezTo>
                  <a:cubicBezTo>
                    <a:pt x="598" y="12"/>
                    <a:pt x="607" y="13"/>
                    <a:pt x="608" y="9"/>
                  </a:cubicBezTo>
                  <a:close/>
                  <a:moveTo>
                    <a:pt x="1340" y="189"/>
                  </a:moveTo>
                  <a:cubicBezTo>
                    <a:pt x="1345" y="192"/>
                    <a:pt x="1348" y="186"/>
                    <a:pt x="1352" y="189"/>
                  </a:cubicBezTo>
                  <a:cubicBezTo>
                    <a:pt x="1356" y="192"/>
                    <a:pt x="1366" y="188"/>
                    <a:pt x="1370" y="187"/>
                  </a:cubicBezTo>
                  <a:cubicBezTo>
                    <a:pt x="1374" y="186"/>
                    <a:pt x="1372" y="181"/>
                    <a:pt x="1361" y="180"/>
                  </a:cubicBezTo>
                  <a:cubicBezTo>
                    <a:pt x="1350" y="179"/>
                    <a:pt x="1335" y="187"/>
                    <a:pt x="1340" y="189"/>
                  </a:cubicBezTo>
                  <a:close/>
                  <a:moveTo>
                    <a:pt x="666" y="69"/>
                  </a:moveTo>
                  <a:cubicBezTo>
                    <a:pt x="670" y="71"/>
                    <a:pt x="681" y="66"/>
                    <a:pt x="688" y="66"/>
                  </a:cubicBezTo>
                  <a:cubicBezTo>
                    <a:pt x="696" y="67"/>
                    <a:pt x="717" y="61"/>
                    <a:pt x="717" y="57"/>
                  </a:cubicBezTo>
                  <a:cubicBezTo>
                    <a:pt x="718" y="53"/>
                    <a:pt x="710" y="53"/>
                    <a:pt x="706" y="50"/>
                  </a:cubicBezTo>
                  <a:cubicBezTo>
                    <a:pt x="703" y="46"/>
                    <a:pt x="696" y="49"/>
                    <a:pt x="694" y="52"/>
                  </a:cubicBezTo>
                  <a:cubicBezTo>
                    <a:pt x="692" y="55"/>
                    <a:pt x="690" y="52"/>
                    <a:pt x="695" y="48"/>
                  </a:cubicBezTo>
                  <a:cubicBezTo>
                    <a:pt x="700" y="43"/>
                    <a:pt x="690" y="39"/>
                    <a:pt x="690" y="42"/>
                  </a:cubicBezTo>
                  <a:cubicBezTo>
                    <a:pt x="690" y="45"/>
                    <a:pt x="681" y="43"/>
                    <a:pt x="681" y="45"/>
                  </a:cubicBezTo>
                  <a:cubicBezTo>
                    <a:pt x="681" y="48"/>
                    <a:pt x="678" y="49"/>
                    <a:pt x="678" y="52"/>
                  </a:cubicBezTo>
                  <a:cubicBezTo>
                    <a:pt x="678" y="55"/>
                    <a:pt x="672" y="51"/>
                    <a:pt x="672" y="57"/>
                  </a:cubicBezTo>
                  <a:cubicBezTo>
                    <a:pt x="672" y="63"/>
                    <a:pt x="662" y="67"/>
                    <a:pt x="666" y="69"/>
                  </a:cubicBezTo>
                  <a:close/>
                  <a:moveTo>
                    <a:pt x="987" y="120"/>
                  </a:moveTo>
                  <a:cubicBezTo>
                    <a:pt x="991" y="122"/>
                    <a:pt x="992" y="123"/>
                    <a:pt x="994" y="125"/>
                  </a:cubicBezTo>
                  <a:cubicBezTo>
                    <a:pt x="996" y="127"/>
                    <a:pt x="1003" y="124"/>
                    <a:pt x="1006" y="123"/>
                  </a:cubicBezTo>
                  <a:cubicBezTo>
                    <a:pt x="1009" y="122"/>
                    <a:pt x="1010" y="128"/>
                    <a:pt x="1014" y="125"/>
                  </a:cubicBezTo>
                  <a:cubicBezTo>
                    <a:pt x="1019" y="122"/>
                    <a:pt x="1024" y="123"/>
                    <a:pt x="1029" y="123"/>
                  </a:cubicBezTo>
                  <a:cubicBezTo>
                    <a:pt x="1035" y="123"/>
                    <a:pt x="1028" y="117"/>
                    <a:pt x="1029" y="114"/>
                  </a:cubicBezTo>
                  <a:cubicBezTo>
                    <a:pt x="1029" y="111"/>
                    <a:pt x="1035" y="113"/>
                    <a:pt x="1033" y="115"/>
                  </a:cubicBezTo>
                  <a:cubicBezTo>
                    <a:pt x="1031" y="118"/>
                    <a:pt x="1036" y="123"/>
                    <a:pt x="1044" y="123"/>
                  </a:cubicBezTo>
                  <a:cubicBezTo>
                    <a:pt x="1052" y="122"/>
                    <a:pt x="1046" y="118"/>
                    <a:pt x="1050" y="116"/>
                  </a:cubicBezTo>
                  <a:cubicBezTo>
                    <a:pt x="1054" y="114"/>
                    <a:pt x="1053" y="112"/>
                    <a:pt x="1048" y="109"/>
                  </a:cubicBezTo>
                  <a:cubicBezTo>
                    <a:pt x="1042" y="105"/>
                    <a:pt x="1034" y="107"/>
                    <a:pt x="1030" y="105"/>
                  </a:cubicBezTo>
                  <a:cubicBezTo>
                    <a:pt x="1024" y="103"/>
                    <a:pt x="1018" y="103"/>
                    <a:pt x="1018" y="108"/>
                  </a:cubicBezTo>
                  <a:cubicBezTo>
                    <a:pt x="1017" y="114"/>
                    <a:pt x="1007" y="102"/>
                    <a:pt x="1001" y="100"/>
                  </a:cubicBezTo>
                  <a:cubicBezTo>
                    <a:pt x="996" y="99"/>
                    <a:pt x="979" y="116"/>
                    <a:pt x="987" y="120"/>
                  </a:cubicBezTo>
                  <a:close/>
                  <a:moveTo>
                    <a:pt x="1039" y="152"/>
                  </a:moveTo>
                  <a:cubicBezTo>
                    <a:pt x="1044" y="151"/>
                    <a:pt x="1036" y="143"/>
                    <a:pt x="1028" y="141"/>
                  </a:cubicBezTo>
                  <a:cubicBezTo>
                    <a:pt x="1021" y="140"/>
                    <a:pt x="1013" y="147"/>
                    <a:pt x="1014" y="148"/>
                  </a:cubicBezTo>
                  <a:cubicBezTo>
                    <a:pt x="1017" y="151"/>
                    <a:pt x="1035" y="153"/>
                    <a:pt x="1039" y="152"/>
                  </a:cubicBezTo>
                  <a:close/>
                  <a:moveTo>
                    <a:pt x="1019" y="135"/>
                  </a:moveTo>
                  <a:cubicBezTo>
                    <a:pt x="1019" y="132"/>
                    <a:pt x="1006" y="137"/>
                    <a:pt x="1011" y="139"/>
                  </a:cubicBezTo>
                  <a:cubicBezTo>
                    <a:pt x="1014" y="140"/>
                    <a:pt x="1019" y="139"/>
                    <a:pt x="1019" y="135"/>
                  </a:cubicBezTo>
                  <a:close/>
                  <a:moveTo>
                    <a:pt x="1063" y="120"/>
                  </a:moveTo>
                  <a:cubicBezTo>
                    <a:pt x="1069" y="120"/>
                    <a:pt x="1072" y="126"/>
                    <a:pt x="1083" y="127"/>
                  </a:cubicBezTo>
                  <a:cubicBezTo>
                    <a:pt x="1094" y="127"/>
                    <a:pt x="1103" y="125"/>
                    <a:pt x="1103" y="123"/>
                  </a:cubicBezTo>
                  <a:cubicBezTo>
                    <a:pt x="1103" y="120"/>
                    <a:pt x="1093" y="117"/>
                    <a:pt x="1090" y="119"/>
                  </a:cubicBezTo>
                  <a:cubicBezTo>
                    <a:pt x="1086" y="120"/>
                    <a:pt x="1084" y="115"/>
                    <a:pt x="1080" y="117"/>
                  </a:cubicBezTo>
                  <a:cubicBezTo>
                    <a:pt x="1076" y="118"/>
                    <a:pt x="1070" y="118"/>
                    <a:pt x="1068" y="114"/>
                  </a:cubicBezTo>
                  <a:cubicBezTo>
                    <a:pt x="1066" y="111"/>
                    <a:pt x="1060" y="120"/>
                    <a:pt x="1063" y="120"/>
                  </a:cubicBezTo>
                  <a:close/>
                  <a:moveTo>
                    <a:pt x="231" y="19"/>
                  </a:moveTo>
                  <a:cubicBezTo>
                    <a:pt x="237" y="13"/>
                    <a:pt x="244" y="18"/>
                    <a:pt x="245" y="16"/>
                  </a:cubicBezTo>
                  <a:cubicBezTo>
                    <a:pt x="246" y="13"/>
                    <a:pt x="234" y="13"/>
                    <a:pt x="230" y="15"/>
                  </a:cubicBezTo>
                  <a:cubicBezTo>
                    <a:pt x="226" y="17"/>
                    <a:pt x="216" y="15"/>
                    <a:pt x="217" y="18"/>
                  </a:cubicBezTo>
                  <a:cubicBezTo>
                    <a:pt x="218" y="20"/>
                    <a:pt x="225" y="24"/>
                    <a:pt x="231" y="19"/>
                  </a:cubicBezTo>
                  <a:close/>
                  <a:moveTo>
                    <a:pt x="1037" y="439"/>
                  </a:moveTo>
                  <a:cubicBezTo>
                    <a:pt x="1034" y="432"/>
                    <a:pt x="1041" y="425"/>
                    <a:pt x="1036" y="421"/>
                  </a:cubicBezTo>
                  <a:cubicBezTo>
                    <a:pt x="1031" y="418"/>
                    <a:pt x="1033" y="410"/>
                    <a:pt x="1031" y="412"/>
                  </a:cubicBezTo>
                  <a:cubicBezTo>
                    <a:pt x="1028" y="413"/>
                    <a:pt x="1031" y="420"/>
                    <a:pt x="1027" y="420"/>
                  </a:cubicBezTo>
                  <a:cubicBezTo>
                    <a:pt x="1023" y="421"/>
                    <a:pt x="1027" y="424"/>
                    <a:pt x="1025" y="429"/>
                  </a:cubicBezTo>
                  <a:cubicBezTo>
                    <a:pt x="1024" y="434"/>
                    <a:pt x="1026" y="442"/>
                    <a:pt x="1028" y="446"/>
                  </a:cubicBezTo>
                  <a:cubicBezTo>
                    <a:pt x="1030" y="451"/>
                    <a:pt x="1025" y="475"/>
                    <a:pt x="1027" y="479"/>
                  </a:cubicBezTo>
                  <a:cubicBezTo>
                    <a:pt x="1029" y="482"/>
                    <a:pt x="1024" y="500"/>
                    <a:pt x="1026" y="502"/>
                  </a:cubicBezTo>
                  <a:cubicBezTo>
                    <a:pt x="1029" y="506"/>
                    <a:pt x="1027" y="497"/>
                    <a:pt x="1031" y="497"/>
                  </a:cubicBezTo>
                  <a:cubicBezTo>
                    <a:pt x="1035" y="496"/>
                    <a:pt x="1035" y="502"/>
                    <a:pt x="1038" y="503"/>
                  </a:cubicBezTo>
                  <a:cubicBezTo>
                    <a:pt x="1041" y="504"/>
                    <a:pt x="1039" y="495"/>
                    <a:pt x="1037" y="495"/>
                  </a:cubicBezTo>
                  <a:cubicBezTo>
                    <a:pt x="1034" y="496"/>
                    <a:pt x="1032" y="489"/>
                    <a:pt x="1031" y="485"/>
                  </a:cubicBezTo>
                  <a:cubicBezTo>
                    <a:pt x="1030" y="481"/>
                    <a:pt x="1033" y="477"/>
                    <a:pt x="1033" y="472"/>
                  </a:cubicBezTo>
                  <a:cubicBezTo>
                    <a:pt x="1033" y="467"/>
                    <a:pt x="1040" y="467"/>
                    <a:pt x="1043" y="471"/>
                  </a:cubicBezTo>
                  <a:cubicBezTo>
                    <a:pt x="1047" y="475"/>
                    <a:pt x="1048" y="472"/>
                    <a:pt x="1046" y="469"/>
                  </a:cubicBezTo>
                  <a:cubicBezTo>
                    <a:pt x="1045" y="467"/>
                    <a:pt x="1040" y="447"/>
                    <a:pt x="1037" y="439"/>
                  </a:cubicBezTo>
                  <a:close/>
                  <a:moveTo>
                    <a:pt x="254" y="16"/>
                  </a:moveTo>
                  <a:cubicBezTo>
                    <a:pt x="258" y="19"/>
                    <a:pt x="245" y="18"/>
                    <a:pt x="243" y="21"/>
                  </a:cubicBezTo>
                  <a:cubicBezTo>
                    <a:pt x="241" y="23"/>
                    <a:pt x="233" y="22"/>
                    <a:pt x="235" y="25"/>
                  </a:cubicBezTo>
                  <a:cubicBezTo>
                    <a:pt x="236" y="28"/>
                    <a:pt x="249" y="28"/>
                    <a:pt x="249" y="26"/>
                  </a:cubicBezTo>
                  <a:cubicBezTo>
                    <a:pt x="249" y="23"/>
                    <a:pt x="255" y="26"/>
                    <a:pt x="255" y="23"/>
                  </a:cubicBezTo>
                  <a:cubicBezTo>
                    <a:pt x="256" y="21"/>
                    <a:pt x="258" y="19"/>
                    <a:pt x="265" y="18"/>
                  </a:cubicBezTo>
                  <a:cubicBezTo>
                    <a:pt x="272" y="18"/>
                    <a:pt x="272" y="15"/>
                    <a:pt x="266" y="12"/>
                  </a:cubicBezTo>
                  <a:cubicBezTo>
                    <a:pt x="259" y="9"/>
                    <a:pt x="251" y="14"/>
                    <a:pt x="254" y="16"/>
                  </a:cubicBezTo>
                  <a:close/>
                  <a:moveTo>
                    <a:pt x="244" y="218"/>
                  </a:moveTo>
                  <a:cubicBezTo>
                    <a:pt x="250" y="224"/>
                    <a:pt x="256" y="215"/>
                    <a:pt x="259" y="214"/>
                  </a:cubicBezTo>
                  <a:cubicBezTo>
                    <a:pt x="262" y="214"/>
                    <a:pt x="257" y="210"/>
                    <a:pt x="252" y="209"/>
                  </a:cubicBezTo>
                  <a:cubicBezTo>
                    <a:pt x="246" y="207"/>
                    <a:pt x="238" y="213"/>
                    <a:pt x="244" y="218"/>
                  </a:cubicBezTo>
                  <a:close/>
                  <a:moveTo>
                    <a:pt x="1436" y="260"/>
                  </a:moveTo>
                  <a:cubicBezTo>
                    <a:pt x="1434" y="259"/>
                    <a:pt x="1426" y="254"/>
                    <a:pt x="1424" y="251"/>
                  </a:cubicBezTo>
                  <a:cubicBezTo>
                    <a:pt x="1422" y="248"/>
                    <a:pt x="1412" y="247"/>
                    <a:pt x="1412" y="248"/>
                  </a:cubicBezTo>
                  <a:cubicBezTo>
                    <a:pt x="1412" y="250"/>
                    <a:pt x="1409" y="248"/>
                    <a:pt x="1408" y="246"/>
                  </a:cubicBezTo>
                  <a:cubicBezTo>
                    <a:pt x="1408" y="245"/>
                    <a:pt x="1397" y="245"/>
                    <a:pt x="1397" y="246"/>
                  </a:cubicBezTo>
                  <a:cubicBezTo>
                    <a:pt x="1397" y="248"/>
                    <a:pt x="1400" y="248"/>
                    <a:pt x="1401" y="250"/>
                  </a:cubicBezTo>
                  <a:cubicBezTo>
                    <a:pt x="1403" y="252"/>
                    <a:pt x="1399" y="253"/>
                    <a:pt x="1400" y="256"/>
                  </a:cubicBezTo>
                  <a:cubicBezTo>
                    <a:pt x="1401" y="258"/>
                    <a:pt x="1396" y="254"/>
                    <a:pt x="1395" y="253"/>
                  </a:cubicBezTo>
                  <a:cubicBezTo>
                    <a:pt x="1393" y="252"/>
                    <a:pt x="1394" y="247"/>
                    <a:pt x="1394" y="245"/>
                  </a:cubicBezTo>
                  <a:cubicBezTo>
                    <a:pt x="1395" y="242"/>
                    <a:pt x="1391" y="243"/>
                    <a:pt x="1391" y="240"/>
                  </a:cubicBezTo>
                  <a:cubicBezTo>
                    <a:pt x="1391" y="238"/>
                    <a:pt x="1379" y="233"/>
                    <a:pt x="1375" y="231"/>
                  </a:cubicBezTo>
                  <a:cubicBezTo>
                    <a:pt x="1370" y="229"/>
                    <a:pt x="1364" y="227"/>
                    <a:pt x="1362" y="224"/>
                  </a:cubicBezTo>
                  <a:cubicBezTo>
                    <a:pt x="1361" y="222"/>
                    <a:pt x="1352" y="222"/>
                    <a:pt x="1349" y="218"/>
                  </a:cubicBezTo>
                  <a:cubicBezTo>
                    <a:pt x="1346" y="215"/>
                    <a:pt x="1331" y="209"/>
                    <a:pt x="1325" y="209"/>
                  </a:cubicBezTo>
                  <a:cubicBezTo>
                    <a:pt x="1319" y="208"/>
                    <a:pt x="1321" y="205"/>
                    <a:pt x="1318" y="205"/>
                  </a:cubicBezTo>
                  <a:cubicBezTo>
                    <a:pt x="1315" y="206"/>
                    <a:pt x="1302" y="205"/>
                    <a:pt x="1298" y="205"/>
                  </a:cubicBezTo>
                  <a:cubicBezTo>
                    <a:pt x="1294" y="204"/>
                    <a:pt x="1293" y="207"/>
                    <a:pt x="1290" y="206"/>
                  </a:cubicBezTo>
                  <a:cubicBezTo>
                    <a:pt x="1287" y="205"/>
                    <a:pt x="1272" y="199"/>
                    <a:pt x="1271" y="201"/>
                  </a:cubicBezTo>
                  <a:cubicBezTo>
                    <a:pt x="1269" y="203"/>
                    <a:pt x="1270" y="206"/>
                    <a:pt x="1268" y="207"/>
                  </a:cubicBezTo>
                  <a:cubicBezTo>
                    <a:pt x="1266" y="207"/>
                    <a:pt x="1268" y="210"/>
                    <a:pt x="1272" y="213"/>
                  </a:cubicBezTo>
                  <a:cubicBezTo>
                    <a:pt x="1276" y="217"/>
                    <a:pt x="1274" y="220"/>
                    <a:pt x="1270" y="222"/>
                  </a:cubicBezTo>
                  <a:cubicBezTo>
                    <a:pt x="1266" y="223"/>
                    <a:pt x="1260" y="220"/>
                    <a:pt x="1258" y="217"/>
                  </a:cubicBezTo>
                  <a:cubicBezTo>
                    <a:pt x="1257" y="214"/>
                    <a:pt x="1251" y="216"/>
                    <a:pt x="1250" y="212"/>
                  </a:cubicBezTo>
                  <a:cubicBezTo>
                    <a:pt x="1249" y="208"/>
                    <a:pt x="1252" y="208"/>
                    <a:pt x="1254" y="210"/>
                  </a:cubicBezTo>
                  <a:cubicBezTo>
                    <a:pt x="1257" y="212"/>
                    <a:pt x="1260" y="210"/>
                    <a:pt x="1260" y="207"/>
                  </a:cubicBezTo>
                  <a:cubicBezTo>
                    <a:pt x="1261" y="205"/>
                    <a:pt x="1254" y="203"/>
                    <a:pt x="1250" y="203"/>
                  </a:cubicBezTo>
                  <a:cubicBezTo>
                    <a:pt x="1246" y="203"/>
                    <a:pt x="1244" y="209"/>
                    <a:pt x="1240" y="211"/>
                  </a:cubicBezTo>
                  <a:cubicBezTo>
                    <a:pt x="1236" y="213"/>
                    <a:pt x="1220" y="210"/>
                    <a:pt x="1219" y="208"/>
                  </a:cubicBezTo>
                  <a:cubicBezTo>
                    <a:pt x="1217" y="207"/>
                    <a:pt x="1196" y="208"/>
                    <a:pt x="1193" y="210"/>
                  </a:cubicBezTo>
                  <a:cubicBezTo>
                    <a:pt x="1191" y="211"/>
                    <a:pt x="1193" y="217"/>
                    <a:pt x="1192" y="218"/>
                  </a:cubicBezTo>
                  <a:cubicBezTo>
                    <a:pt x="1191" y="218"/>
                    <a:pt x="1189" y="211"/>
                    <a:pt x="1189" y="210"/>
                  </a:cubicBezTo>
                  <a:cubicBezTo>
                    <a:pt x="1189" y="208"/>
                    <a:pt x="1187" y="207"/>
                    <a:pt x="1183" y="207"/>
                  </a:cubicBezTo>
                  <a:cubicBezTo>
                    <a:pt x="1179" y="207"/>
                    <a:pt x="1177" y="207"/>
                    <a:pt x="1179" y="206"/>
                  </a:cubicBezTo>
                  <a:cubicBezTo>
                    <a:pt x="1180" y="204"/>
                    <a:pt x="1177" y="202"/>
                    <a:pt x="1180" y="200"/>
                  </a:cubicBezTo>
                  <a:cubicBezTo>
                    <a:pt x="1183" y="198"/>
                    <a:pt x="1175" y="191"/>
                    <a:pt x="1166" y="188"/>
                  </a:cubicBezTo>
                  <a:cubicBezTo>
                    <a:pt x="1158" y="185"/>
                    <a:pt x="1139" y="187"/>
                    <a:pt x="1134" y="188"/>
                  </a:cubicBezTo>
                  <a:cubicBezTo>
                    <a:pt x="1129" y="190"/>
                    <a:pt x="1120" y="189"/>
                    <a:pt x="1115" y="189"/>
                  </a:cubicBezTo>
                  <a:cubicBezTo>
                    <a:pt x="1110" y="190"/>
                    <a:pt x="1114" y="188"/>
                    <a:pt x="1113" y="185"/>
                  </a:cubicBezTo>
                  <a:cubicBezTo>
                    <a:pt x="1111" y="183"/>
                    <a:pt x="1103" y="180"/>
                    <a:pt x="1102" y="182"/>
                  </a:cubicBezTo>
                  <a:cubicBezTo>
                    <a:pt x="1101" y="184"/>
                    <a:pt x="1099" y="182"/>
                    <a:pt x="1099" y="181"/>
                  </a:cubicBezTo>
                  <a:cubicBezTo>
                    <a:pt x="1099" y="180"/>
                    <a:pt x="1091" y="177"/>
                    <a:pt x="1088" y="177"/>
                  </a:cubicBezTo>
                  <a:cubicBezTo>
                    <a:pt x="1085" y="178"/>
                    <a:pt x="1084" y="175"/>
                    <a:pt x="1087" y="175"/>
                  </a:cubicBezTo>
                  <a:cubicBezTo>
                    <a:pt x="1091" y="175"/>
                    <a:pt x="1097" y="175"/>
                    <a:pt x="1094" y="171"/>
                  </a:cubicBezTo>
                  <a:cubicBezTo>
                    <a:pt x="1091" y="167"/>
                    <a:pt x="1069" y="166"/>
                    <a:pt x="1067" y="167"/>
                  </a:cubicBezTo>
                  <a:cubicBezTo>
                    <a:pt x="1065" y="168"/>
                    <a:pt x="1067" y="171"/>
                    <a:pt x="1062" y="175"/>
                  </a:cubicBezTo>
                  <a:cubicBezTo>
                    <a:pt x="1057" y="180"/>
                    <a:pt x="1052" y="177"/>
                    <a:pt x="1053" y="174"/>
                  </a:cubicBezTo>
                  <a:cubicBezTo>
                    <a:pt x="1054" y="172"/>
                    <a:pt x="1060" y="173"/>
                    <a:pt x="1060" y="170"/>
                  </a:cubicBezTo>
                  <a:cubicBezTo>
                    <a:pt x="1060" y="168"/>
                    <a:pt x="1051" y="169"/>
                    <a:pt x="1050" y="167"/>
                  </a:cubicBezTo>
                  <a:cubicBezTo>
                    <a:pt x="1049" y="166"/>
                    <a:pt x="1052" y="164"/>
                    <a:pt x="1055" y="165"/>
                  </a:cubicBezTo>
                  <a:cubicBezTo>
                    <a:pt x="1058" y="166"/>
                    <a:pt x="1063" y="167"/>
                    <a:pt x="1063" y="165"/>
                  </a:cubicBezTo>
                  <a:cubicBezTo>
                    <a:pt x="1064" y="164"/>
                    <a:pt x="1060" y="164"/>
                    <a:pt x="1055" y="163"/>
                  </a:cubicBezTo>
                  <a:cubicBezTo>
                    <a:pt x="1050" y="162"/>
                    <a:pt x="1038" y="159"/>
                    <a:pt x="1032" y="160"/>
                  </a:cubicBezTo>
                  <a:cubicBezTo>
                    <a:pt x="1026" y="160"/>
                    <a:pt x="1023" y="157"/>
                    <a:pt x="1019" y="157"/>
                  </a:cubicBezTo>
                  <a:cubicBezTo>
                    <a:pt x="1016" y="157"/>
                    <a:pt x="1016" y="159"/>
                    <a:pt x="1017" y="161"/>
                  </a:cubicBezTo>
                  <a:cubicBezTo>
                    <a:pt x="1019" y="163"/>
                    <a:pt x="1014" y="164"/>
                    <a:pt x="1010" y="163"/>
                  </a:cubicBezTo>
                  <a:cubicBezTo>
                    <a:pt x="1006" y="163"/>
                    <a:pt x="1000" y="166"/>
                    <a:pt x="1002" y="169"/>
                  </a:cubicBezTo>
                  <a:cubicBezTo>
                    <a:pt x="1004" y="172"/>
                    <a:pt x="1007" y="168"/>
                    <a:pt x="1009" y="169"/>
                  </a:cubicBezTo>
                  <a:cubicBezTo>
                    <a:pt x="1011" y="170"/>
                    <a:pt x="1004" y="172"/>
                    <a:pt x="1007" y="173"/>
                  </a:cubicBezTo>
                  <a:cubicBezTo>
                    <a:pt x="1010" y="175"/>
                    <a:pt x="1009" y="178"/>
                    <a:pt x="1009" y="179"/>
                  </a:cubicBezTo>
                  <a:cubicBezTo>
                    <a:pt x="1009" y="180"/>
                    <a:pt x="1004" y="181"/>
                    <a:pt x="1002" y="179"/>
                  </a:cubicBezTo>
                  <a:cubicBezTo>
                    <a:pt x="1001" y="177"/>
                    <a:pt x="998" y="179"/>
                    <a:pt x="994" y="179"/>
                  </a:cubicBezTo>
                  <a:cubicBezTo>
                    <a:pt x="991" y="178"/>
                    <a:pt x="988" y="180"/>
                    <a:pt x="992" y="180"/>
                  </a:cubicBezTo>
                  <a:cubicBezTo>
                    <a:pt x="996" y="181"/>
                    <a:pt x="997" y="183"/>
                    <a:pt x="992" y="184"/>
                  </a:cubicBezTo>
                  <a:cubicBezTo>
                    <a:pt x="987" y="184"/>
                    <a:pt x="988" y="179"/>
                    <a:pt x="985" y="180"/>
                  </a:cubicBezTo>
                  <a:cubicBezTo>
                    <a:pt x="982" y="180"/>
                    <a:pt x="976" y="177"/>
                    <a:pt x="972" y="178"/>
                  </a:cubicBezTo>
                  <a:cubicBezTo>
                    <a:pt x="969" y="178"/>
                    <a:pt x="967" y="180"/>
                    <a:pt x="963" y="181"/>
                  </a:cubicBezTo>
                  <a:cubicBezTo>
                    <a:pt x="958" y="181"/>
                    <a:pt x="952" y="178"/>
                    <a:pt x="950" y="176"/>
                  </a:cubicBezTo>
                  <a:cubicBezTo>
                    <a:pt x="948" y="173"/>
                    <a:pt x="947" y="173"/>
                    <a:pt x="945" y="176"/>
                  </a:cubicBezTo>
                  <a:cubicBezTo>
                    <a:pt x="943" y="178"/>
                    <a:pt x="943" y="184"/>
                    <a:pt x="941" y="184"/>
                  </a:cubicBezTo>
                  <a:cubicBezTo>
                    <a:pt x="938" y="185"/>
                    <a:pt x="938" y="189"/>
                    <a:pt x="935" y="191"/>
                  </a:cubicBezTo>
                  <a:cubicBezTo>
                    <a:pt x="933" y="192"/>
                    <a:pt x="933" y="189"/>
                    <a:pt x="930" y="189"/>
                  </a:cubicBezTo>
                  <a:cubicBezTo>
                    <a:pt x="927" y="189"/>
                    <a:pt x="918" y="180"/>
                    <a:pt x="917" y="178"/>
                  </a:cubicBezTo>
                  <a:cubicBezTo>
                    <a:pt x="917" y="175"/>
                    <a:pt x="911" y="170"/>
                    <a:pt x="910" y="169"/>
                  </a:cubicBezTo>
                  <a:cubicBezTo>
                    <a:pt x="908" y="168"/>
                    <a:pt x="911" y="168"/>
                    <a:pt x="913" y="169"/>
                  </a:cubicBezTo>
                  <a:cubicBezTo>
                    <a:pt x="915" y="171"/>
                    <a:pt x="917" y="171"/>
                    <a:pt x="919" y="170"/>
                  </a:cubicBezTo>
                  <a:cubicBezTo>
                    <a:pt x="921" y="169"/>
                    <a:pt x="921" y="164"/>
                    <a:pt x="918" y="164"/>
                  </a:cubicBezTo>
                  <a:cubicBezTo>
                    <a:pt x="914" y="164"/>
                    <a:pt x="916" y="161"/>
                    <a:pt x="917" y="161"/>
                  </a:cubicBezTo>
                  <a:cubicBezTo>
                    <a:pt x="919" y="160"/>
                    <a:pt x="913" y="155"/>
                    <a:pt x="915" y="155"/>
                  </a:cubicBezTo>
                  <a:cubicBezTo>
                    <a:pt x="917" y="154"/>
                    <a:pt x="917" y="152"/>
                    <a:pt x="914" y="152"/>
                  </a:cubicBezTo>
                  <a:cubicBezTo>
                    <a:pt x="911" y="152"/>
                    <a:pt x="908" y="149"/>
                    <a:pt x="908" y="148"/>
                  </a:cubicBezTo>
                  <a:cubicBezTo>
                    <a:pt x="908" y="147"/>
                    <a:pt x="896" y="146"/>
                    <a:pt x="897" y="148"/>
                  </a:cubicBezTo>
                  <a:cubicBezTo>
                    <a:pt x="897" y="150"/>
                    <a:pt x="893" y="150"/>
                    <a:pt x="894" y="148"/>
                  </a:cubicBezTo>
                  <a:cubicBezTo>
                    <a:pt x="894" y="146"/>
                    <a:pt x="890" y="147"/>
                    <a:pt x="884" y="145"/>
                  </a:cubicBezTo>
                  <a:cubicBezTo>
                    <a:pt x="879" y="144"/>
                    <a:pt x="879" y="140"/>
                    <a:pt x="877" y="140"/>
                  </a:cubicBezTo>
                  <a:cubicBezTo>
                    <a:pt x="875" y="139"/>
                    <a:pt x="876" y="145"/>
                    <a:pt x="873" y="144"/>
                  </a:cubicBezTo>
                  <a:cubicBezTo>
                    <a:pt x="870" y="143"/>
                    <a:pt x="867" y="145"/>
                    <a:pt x="869" y="148"/>
                  </a:cubicBezTo>
                  <a:cubicBezTo>
                    <a:pt x="870" y="151"/>
                    <a:pt x="869" y="152"/>
                    <a:pt x="868" y="154"/>
                  </a:cubicBezTo>
                  <a:cubicBezTo>
                    <a:pt x="868" y="157"/>
                    <a:pt x="867" y="156"/>
                    <a:pt x="863" y="155"/>
                  </a:cubicBezTo>
                  <a:cubicBezTo>
                    <a:pt x="860" y="154"/>
                    <a:pt x="860" y="158"/>
                    <a:pt x="853" y="156"/>
                  </a:cubicBezTo>
                  <a:cubicBezTo>
                    <a:pt x="846" y="154"/>
                    <a:pt x="843" y="156"/>
                    <a:pt x="842" y="154"/>
                  </a:cubicBezTo>
                  <a:cubicBezTo>
                    <a:pt x="841" y="151"/>
                    <a:pt x="839" y="151"/>
                    <a:pt x="838" y="153"/>
                  </a:cubicBezTo>
                  <a:cubicBezTo>
                    <a:pt x="838" y="155"/>
                    <a:pt x="827" y="154"/>
                    <a:pt x="826" y="151"/>
                  </a:cubicBezTo>
                  <a:cubicBezTo>
                    <a:pt x="826" y="149"/>
                    <a:pt x="828" y="148"/>
                    <a:pt x="830" y="148"/>
                  </a:cubicBezTo>
                  <a:cubicBezTo>
                    <a:pt x="832" y="147"/>
                    <a:pt x="828" y="146"/>
                    <a:pt x="822" y="146"/>
                  </a:cubicBezTo>
                  <a:cubicBezTo>
                    <a:pt x="817" y="146"/>
                    <a:pt x="813" y="143"/>
                    <a:pt x="807" y="144"/>
                  </a:cubicBezTo>
                  <a:cubicBezTo>
                    <a:pt x="801" y="144"/>
                    <a:pt x="788" y="146"/>
                    <a:pt x="786" y="146"/>
                  </a:cubicBezTo>
                  <a:cubicBezTo>
                    <a:pt x="784" y="147"/>
                    <a:pt x="787" y="151"/>
                    <a:pt x="785" y="151"/>
                  </a:cubicBezTo>
                  <a:cubicBezTo>
                    <a:pt x="782" y="151"/>
                    <a:pt x="784" y="145"/>
                    <a:pt x="783" y="143"/>
                  </a:cubicBezTo>
                  <a:cubicBezTo>
                    <a:pt x="783" y="140"/>
                    <a:pt x="778" y="140"/>
                    <a:pt x="779" y="142"/>
                  </a:cubicBezTo>
                  <a:cubicBezTo>
                    <a:pt x="780" y="144"/>
                    <a:pt x="772" y="145"/>
                    <a:pt x="770" y="143"/>
                  </a:cubicBezTo>
                  <a:cubicBezTo>
                    <a:pt x="768" y="141"/>
                    <a:pt x="765" y="139"/>
                    <a:pt x="761" y="138"/>
                  </a:cubicBezTo>
                  <a:cubicBezTo>
                    <a:pt x="756" y="137"/>
                    <a:pt x="750" y="142"/>
                    <a:pt x="751" y="143"/>
                  </a:cubicBezTo>
                  <a:cubicBezTo>
                    <a:pt x="752" y="145"/>
                    <a:pt x="756" y="144"/>
                    <a:pt x="756" y="145"/>
                  </a:cubicBezTo>
                  <a:cubicBezTo>
                    <a:pt x="756" y="147"/>
                    <a:pt x="746" y="146"/>
                    <a:pt x="746" y="148"/>
                  </a:cubicBezTo>
                  <a:cubicBezTo>
                    <a:pt x="746" y="150"/>
                    <a:pt x="736" y="152"/>
                    <a:pt x="733" y="152"/>
                  </a:cubicBezTo>
                  <a:cubicBezTo>
                    <a:pt x="725" y="153"/>
                    <a:pt x="723" y="153"/>
                    <a:pt x="719" y="156"/>
                  </a:cubicBezTo>
                  <a:cubicBezTo>
                    <a:pt x="715" y="160"/>
                    <a:pt x="718" y="154"/>
                    <a:pt x="721" y="151"/>
                  </a:cubicBezTo>
                  <a:cubicBezTo>
                    <a:pt x="724" y="148"/>
                    <a:pt x="727" y="149"/>
                    <a:pt x="729" y="147"/>
                  </a:cubicBezTo>
                  <a:cubicBezTo>
                    <a:pt x="731" y="144"/>
                    <a:pt x="734" y="144"/>
                    <a:pt x="738" y="144"/>
                  </a:cubicBezTo>
                  <a:cubicBezTo>
                    <a:pt x="743" y="143"/>
                    <a:pt x="743" y="140"/>
                    <a:pt x="745" y="139"/>
                  </a:cubicBezTo>
                  <a:cubicBezTo>
                    <a:pt x="747" y="138"/>
                    <a:pt x="753" y="136"/>
                    <a:pt x="754" y="134"/>
                  </a:cubicBezTo>
                  <a:cubicBezTo>
                    <a:pt x="755" y="132"/>
                    <a:pt x="766" y="128"/>
                    <a:pt x="768" y="128"/>
                  </a:cubicBezTo>
                  <a:cubicBezTo>
                    <a:pt x="770" y="128"/>
                    <a:pt x="771" y="123"/>
                    <a:pt x="772" y="123"/>
                  </a:cubicBezTo>
                  <a:cubicBezTo>
                    <a:pt x="773" y="123"/>
                    <a:pt x="780" y="121"/>
                    <a:pt x="782" y="120"/>
                  </a:cubicBezTo>
                  <a:cubicBezTo>
                    <a:pt x="785" y="118"/>
                    <a:pt x="786" y="116"/>
                    <a:pt x="786" y="114"/>
                  </a:cubicBezTo>
                  <a:cubicBezTo>
                    <a:pt x="786" y="113"/>
                    <a:pt x="783" y="113"/>
                    <a:pt x="783" y="112"/>
                  </a:cubicBezTo>
                  <a:cubicBezTo>
                    <a:pt x="782" y="110"/>
                    <a:pt x="784" y="111"/>
                    <a:pt x="787" y="110"/>
                  </a:cubicBezTo>
                  <a:cubicBezTo>
                    <a:pt x="789" y="109"/>
                    <a:pt x="787" y="106"/>
                    <a:pt x="785" y="106"/>
                  </a:cubicBezTo>
                  <a:cubicBezTo>
                    <a:pt x="783" y="107"/>
                    <a:pt x="786" y="104"/>
                    <a:pt x="784" y="102"/>
                  </a:cubicBezTo>
                  <a:cubicBezTo>
                    <a:pt x="782" y="100"/>
                    <a:pt x="778" y="103"/>
                    <a:pt x="778" y="101"/>
                  </a:cubicBezTo>
                  <a:cubicBezTo>
                    <a:pt x="779" y="99"/>
                    <a:pt x="778" y="96"/>
                    <a:pt x="777" y="94"/>
                  </a:cubicBezTo>
                  <a:cubicBezTo>
                    <a:pt x="775" y="93"/>
                    <a:pt x="772" y="97"/>
                    <a:pt x="769" y="94"/>
                  </a:cubicBezTo>
                  <a:cubicBezTo>
                    <a:pt x="766" y="92"/>
                    <a:pt x="757" y="91"/>
                    <a:pt x="757" y="92"/>
                  </a:cubicBezTo>
                  <a:cubicBezTo>
                    <a:pt x="757" y="93"/>
                    <a:pt x="753" y="90"/>
                    <a:pt x="752" y="91"/>
                  </a:cubicBezTo>
                  <a:cubicBezTo>
                    <a:pt x="751" y="92"/>
                    <a:pt x="744" y="92"/>
                    <a:pt x="742" y="91"/>
                  </a:cubicBezTo>
                  <a:cubicBezTo>
                    <a:pt x="739" y="91"/>
                    <a:pt x="736" y="92"/>
                    <a:pt x="736" y="94"/>
                  </a:cubicBezTo>
                  <a:cubicBezTo>
                    <a:pt x="736" y="97"/>
                    <a:pt x="727" y="96"/>
                    <a:pt x="726" y="95"/>
                  </a:cubicBezTo>
                  <a:cubicBezTo>
                    <a:pt x="724" y="95"/>
                    <a:pt x="732" y="89"/>
                    <a:pt x="732" y="88"/>
                  </a:cubicBezTo>
                  <a:cubicBezTo>
                    <a:pt x="732" y="87"/>
                    <a:pt x="719" y="88"/>
                    <a:pt x="718" y="87"/>
                  </a:cubicBezTo>
                  <a:cubicBezTo>
                    <a:pt x="717" y="85"/>
                    <a:pt x="711" y="85"/>
                    <a:pt x="708" y="85"/>
                  </a:cubicBezTo>
                  <a:cubicBezTo>
                    <a:pt x="705" y="85"/>
                    <a:pt x="708" y="84"/>
                    <a:pt x="710" y="84"/>
                  </a:cubicBezTo>
                  <a:cubicBezTo>
                    <a:pt x="713" y="84"/>
                    <a:pt x="715" y="82"/>
                    <a:pt x="718" y="81"/>
                  </a:cubicBezTo>
                  <a:cubicBezTo>
                    <a:pt x="721" y="81"/>
                    <a:pt x="720" y="80"/>
                    <a:pt x="719" y="78"/>
                  </a:cubicBezTo>
                  <a:cubicBezTo>
                    <a:pt x="718" y="76"/>
                    <a:pt x="715" y="77"/>
                    <a:pt x="712" y="76"/>
                  </a:cubicBezTo>
                  <a:cubicBezTo>
                    <a:pt x="709" y="75"/>
                    <a:pt x="706" y="74"/>
                    <a:pt x="703" y="74"/>
                  </a:cubicBezTo>
                  <a:cubicBezTo>
                    <a:pt x="701" y="74"/>
                    <a:pt x="698" y="75"/>
                    <a:pt x="692" y="76"/>
                  </a:cubicBezTo>
                  <a:cubicBezTo>
                    <a:pt x="686" y="77"/>
                    <a:pt x="686" y="82"/>
                    <a:pt x="683" y="83"/>
                  </a:cubicBezTo>
                  <a:cubicBezTo>
                    <a:pt x="680" y="85"/>
                    <a:pt x="675" y="90"/>
                    <a:pt x="677" y="91"/>
                  </a:cubicBezTo>
                  <a:cubicBezTo>
                    <a:pt x="680" y="91"/>
                    <a:pt x="678" y="93"/>
                    <a:pt x="679" y="94"/>
                  </a:cubicBezTo>
                  <a:cubicBezTo>
                    <a:pt x="679" y="96"/>
                    <a:pt x="677" y="96"/>
                    <a:pt x="674" y="96"/>
                  </a:cubicBezTo>
                  <a:cubicBezTo>
                    <a:pt x="671" y="95"/>
                    <a:pt x="661" y="95"/>
                    <a:pt x="661" y="97"/>
                  </a:cubicBezTo>
                  <a:cubicBezTo>
                    <a:pt x="661" y="100"/>
                    <a:pt x="667" y="101"/>
                    <a:pt x="667" y="102"/>
                  </a:cubicBezTo>
                  <a:cubicBezTo>
                    <a:pt x="666" y="103"/>
                    <a:pt x="662" y="102"/>
                    <a:pt x="660" y="100"/>
                  </a:cubicBezTo>
                  <a:cubicBezTo>
                    <a:pt x="658" y="99"/>
                    <a:pt x="654" y="100"/>
                    <a:pt x="653" y="102"/>
                  </a:cubicBezTo>
                  <a:cubicBezTo>
                    <a:pt x="652" y="104"/>
                    <a:pt x="649" y="104"/>
                    <a:pt x="647" y="103"/>
                  </a:cubicBezTo>
                  <a:cubicBezTo>
                    <a:pt x="646" y="103"/>
                    <a:pt x="644" y="104"/>
                    <a:pt x="642" y="104"/>
                  </a:cubicBezTo>
                  <a:cubicBezTo>
                    <a:pt x="640" y="103"/>
                    <a:pt x="646" y="100"/>
                    <a:pt x="644" y="99"/>
                  </a:cubicBezTo>
                  <a:cubicBezTo>
                    <a:pt x="643" y="97"/>
                    <a:pt x="637" y="99"/>
                    <a:pt x="636" y="101"/>
                  </a:cubicBezTo>
                  <a:cubicBezTo>
                    <a:pt x="636" y="103"/>
                    <a:pt x="632" y="99"/>
                    <a:pt x="631" y="100"/>
                  </a:cubicBezTo>
                  <a:cubicBezTo>
                    <a:pt x="629" y="101"/>
                    <a:pt x="628" y="102"/>
                    <a:pt x="625" y="103"/>
                  </a:cubicBezTo>
                  <a:cubicBezTo>
                    <a:pt x="623" y="104"/>
                    <a:pt x="618" y="102"/>
                    <a:pt x="617" y="104"/>
                  </a:cubicBezTo>
                  <a:cubicBezTo>
                    <a:pt x="616" y="106"/>
                    <a:pt x="622" y="106"/>
                    <a:pt x="622" y="107"/>
                  </a:cubicBezTo>
                  <a:cubicBezTo>
                    <a:pt x="622" y="108"/>
                    <a:pt x="609" y="108"/>
                    <a:pt x="608" y="109"/>
                  </a:cubicBezTo>
                  <a:cubicBezTo>
                    <a:pt x="608" y="111"/>
                    <a:pt x="603" y="111"/>
                    <a:pt x="598" y="111"/>
                  </a:cubicBezTo>
                  <a:cubicBezTo>
                    <a:pt x="592" y="111"/>
                    <a:pt x="594" y="114"/>
                    <a:pt x="590" y="114"/>
                  </a:cubicBezTo>
                  <a:cubicBezTo>
                    <a:pt x="585" y="115"/>
                    <a:pt x="583" y="115"/>
                    <a:pt x="582" y="118"/>
                  </a:cubicBezTo>
                  <a:cubicBezTo>
                    <a:pt x="581" y="120"/>
                    <a:pt x="577" y="120"/>
                    <a:pt x="576" y="119"/>
                  </a:cubicBezTo>
                  <a:cubicBezTo>
                    <a:pt x="574" y="117"/>
                    <a:pt x="570" y="119"/>
                    <a:pt x="572" y="120"/>
                  </a:cubicBezTo>
                  <a:cubicBezTo>
                    <a:pt x="574" y="120"/>
                    <a:pt x="572" y="122"/>
                    <a:pt x="571" y="122"/>
                  </a:cubicBezTo>
                  <a:cubicBezTo>
                    <a:pt x="570" y="121"/>
                    <a:pt x="566" y="124"/>
                    <a:pt x="568" y="124"/>
                  </a:cubicBezTo>
                  <a:cubicBezTo>
                    <a:pt x="570" y="123"/>
                    <a:pt x="571" y="125"/>
                    <a:pt x="570" y="127"/>
                  </a:cubicBezTo>
                  <a:cubicBezTo>
                    <a:pt x="569" y="128"/>
                    <a:pt x="564" y="125"/>
                    <a:pt x="563" y="126"/>
                  </a:cubicBezTo>
                  <a:cubicBezTo>
                    <a:pt x="562" y="128"/>
                    <a:pt x="565" y="129"/>
                    <a:pt x="567" y="129"/>
                  </a:cubicBezTo>
                  <a:cubicBezTo>
                    <a:pt x="570" y="129"/>
                    <a:pt x="571" y="130"/>
                    <a:pt x="571" y="132"/>
                  </a:cubicBezTo>
                  <a:cubicBezTo>
                    <a:pt x="571" y="133"/>
                    <a:pt x="566" y="131"/>
                    <a:pt x="565" y="132"/>
                  </a:cubicBezTo>
                  <a:cubicBezTo>
                    <a:pt x="564" y="134"/>
                    <a:pt x="566" y="134"/>
                    <a:pt x="568" y="134"/>
                  </a:cubicBezTo>
                  <a:cubicBezTo>
                    <a:pt x="570" y="135"/>
                    <a:pt x="569" y="136"/>
                    <a:pt x="571" y="137"/>
                  </a:cubicBezTo>
                  <a:cubicBezTo>
                    <a:pt x="571" y="138"/>
                    <a:pt x="571" y="138"/>
                    <a:pt x="571" y="138"/>
                  </a:cubicBezTo>
                  <a:cubicBezTo>
                    <a:pt x="572" y="139"/>
                    <a:pt x="570" y="140"/>
                    <a:pt x="570" y="141"/>
                  </a:cubicBezTo>
                  <a:cubicBezTo>
                    <a:pt x="571" y="143"/>
                    <a:pt x="568" y="144"/>
                    <a:pt x="568" y="142"/>
                  </a:cubicBezTo>
                  <a:cubicBezTo>
                    <a:pt x="568" y="141"/>
                    <a:pt x="561" y="140"/>
                    <a:pt x="560" y="142"/>
                  </a:cubicBezTo>
                  <a:cubicBezTo>
                    <a:pt x="559" y="143"/>
                    <a:pt x="558" y="145"/>
                    <a:pt x="556" y="143"/>
                  </a:cubicBezTo>
                  <a:cubicBezTo>
                    <a:pt x="554" y="142"/>
                    <a:pt x="550" y="144"/>
                    <a:pt x="544" y="144"/>
                  </a:cubicBezTo>
                  <a:cubicBezTo>
                    <a:pt x="537" y="144"/>
                    <a:pt x="525" y="145"/>
                    <a:pt x="522" y="146"/>
                  </a:cubicBezTo>
                  <a:cubicBezTo>
                    <a:pt x="519" y="147"/>
                    <a:pt x="516" y="151"/>
                    <a:pt x="519" y="154"/>
                  </a:cubicBezTo>
                  <a:cubicBezTo>
                    <a:pt x="522" y="157"/>
                    <a:pt x="519" y="158"/>
                    <a:pt x="519" y="160"/>
                  </a:cubicBezTo>
                  <a:cubicBezTo>
                    <a:pt x="519" y="162"/>
                    <a:pt x="526" y="166"/>
                    <a:pt x="530" y="166"/>
                  </a:cubicBezTo>
                  <a:cubicBezTo>
                    <a:pt x="534" y="166"/>
                    <a:pt x="538" y="171"/>
                    <a:pt x="535" y="174"/>
                  </a:cubicBezTo>
                  <a:cubicBezTo>
                    <a:pt x="533" y="177"/>
                    <a:pt x="526" y="173"/>
                    <a:pt x="521" y="170"/>
                  </a:cubicBezTo>
                  <a:cubicBezTo>
                    <a:pt x="516" y="166"/>
                    <a:pt x="505" y="164"/>
                    <a:pt x="502" y="165"/>
                  </a:cubicBezTo>
                  <a:cubicBezTo>
                    <a:pt x="498" y="165"/>
                    <a:pt x="500" y="161"/>
                    <a:pt x="496" y="162"/>
                  </a:cubicBezTo>
                  <a:cubicBezTo>
                    <a:pt x="491" y="162"/>
                    <a:pt x="487" y="166"/>
                    <a:pt x="490" y="166"/>
                  </a:cubicBezTo>
                  <a:cubicBezTo>
                    <a:pt x="493" y="166"/>
                    <a:pt x="495" y="166"/>
                    <a:pt x="494" y="167"/>
                  </a:cubicBezTo>
                  <a:cubicBezTo>
                    <a:pt x="492" y="169"/>
                    <a:pt x="495" y="168"/>
                    <a:pt x="498" y="170"/>
                  </a:cubicBezTo>
                  <a:cubicBezTo>
                    <a:pt x="502" y="171"/>
                    <a:pt x="495" y="174"/>
                    <a:pt x="491" y="171"/>
                  </a:cubicBezTo>
                  <a:cubicBezTo>
                    <a:pt x="488" y="168"/>
                    <a:pt x="483" y="171"/>
                    <a:pt x="482" y="173"/>
                  </a:cubicBezTo>
                  <a:cubicBezTo>
                    <a:pt x="481" y="175"/>
                    <a:pt x="487" y="181"/>
                    <a:pt x="493" y="182"/>
                  </a:cubicBezTo>
                  <a:cubicBezTo>
                    <a:pt x="500" y="183"/>
                    <a:pt x="498" y="185"/>
                    <a:pt x="501" y="186"/>
                  </a:cubicBezTo>
                  <a:cubicBezTo>
                    <a:pt x="504" y="187"/>
                    <a:pt x="502" y="188"/>
                    <a:pt x="500" y="188"/>
                  </a:cubicBezTo>
                  <a:cubicBezTo>
                    <a:pt x="498" y="188"/>
                    <a:pt x="493" y="185"/>
                    <a:pt x="490" y="183"/>
                  </a:cubicBezTo>
                  <a:cubicBezTo>
                    <a:pt x="487" y="182"/>
                    <a:pt x="478" y="184"/>
                    <a:pt x="476" y="182"/>
                  </a:cubicBezTo>
                  <a:cubicBezTo>
                    <a:pt x="474" y="180"/>
                    <a:pt x="477" y="178"/>
                    <a:pt x="475" y="177"/>
                  </a:cubicBezTo>
                  <a:cubicBezTo>
                    <a:pt x="474" y="175"/>
                    <a:pt x="475" y="172"/>
                    <a:pt x="477" y="168"/>
                  </a:cubicBezTo>
                  <a:cubicBezTo>
                    <a:pt x="480" y="165"/>
                    <a:pt x="477" y="159"/>
                    <a:pt x="474" y="158"/>
                  </a:cubicBezTo>
                  <a:cubicBezTo>
                    <a:pt x="470" y="157"/>
                    <a:pt x="471" y="160"/>
                    <a:pt x="471" y="161"/>
                  </a:cubicBezTo>
                  <a:cubicBezTo>
                    <a:pt x="472" y="162"/>
                    <a:pt x="472" y="167"/>
                    <a:pt x="469" y="170"/>
                  </a:cubicBezTo>
                  <a:cubicBezTo>
                    <a:pt x="467" y="173"/>
                    <a:pt x="459" y="173"/>
                    <a:pt x="459" y="175"/>
                  </a:cubicBezTo>
                  <a:cubicBezTo>
                    <a:pt x="459" y="177"/>
                    <a:pt x="454" y="179"/>
                    <a:pt x="456" y="180"/>
                  </a:cubicBezTo>
                  <a:cubicBezTo>
                    <a:pt x="458" y="182"/>
                    <a:pt x="464" y="190"/>
                    <a:pt x="465" y="192"/>
                  </a:cubicBezTo>
                  <a:cubicBezTo>
                    <a:pt x="466" y="194"/>
                    <a:pt x="459" y="202"/>
                    <a:pt x="461" y="206"/>
                  </a:cubicBezTo>
                  <a:cubicBezTo>
                    <a:pt x="462" y="211"/>
                    <a:pt x="460" y="213"/>
                    <a:pt x="461" y="215"/>
                  </a:cubicBezTo>
                  <a:cubicBezTo>
                    <a:pt x="462" y="217"/>
                    <a:pt x="465" y="215"/>
                    <a:pt x="467" y="216"/>
                  </a:cubicBezTo>
                  <a:cubicBezTo>
                    <a:pt x="469" y="217"/>
                    <a:pt x="473" y="215"/>
                    <a:pt x="477" y="214"/>
                  </a:cubicBezTo>
                  <a:cubicBezTo>
                    <a:pt x="482" y="213"/>
                    <a:pt x="490" y="218"/>
                    <a:pt x="493" y="219"/>
                  </a:cubicBezTo>
                  <a:cubicBezTo>
                    <a:pt x="496" y="221"/>
                    <a:pt x="495" y="223"/>
                    <a:pt x="496" y="226"/>
                  </a:cubicBezTo>
                  <a:cubicBezTo>
                    <a:pt x="498" y="228"/>
                    <a:pt x="493" y="228"/>
                    <a:pt x="493" y="232"/>
                  </a:cubicBezTo>
                  <a:cubicBezTo>
                    <a:pt x="493" y="236"/>
                    <a:pt x="502" y="237"/>
                    <a:pt x="502" y="238"/>
                  </a:cubicBezTo>
                  <a:cubicBezTo>
                    <a:pt x="503" y="240"/>
                    <a:pt x="496" y="239"/>
                    <a:pt x="493" y="238"/>
                  </a:cubicBezTo>
                  <a:cubicBezTo>
                    <a:pt x="490" y="237"/>
                    <a:pt x="490" y="233"/>
                    <a:pt x="489" y="232"/>
                  </a:cubicBezTo>
                  <a:cubicBezTo>
                    <a:pt x="488" y="232"/>
                    <a:pt x="491" y="229"/>
                    <a:pt x="491" y="226"/>
                  </a:cubicBezTo>
                  <a:cubicBezTo>
                    <a:pt x="491" y="224"/>
                    <a:pt x="488" y="222"/>
                    <a:pt x="487" y="221"/>
                  </a:cubicBezTo>
                  <a:cubicBezTo>
                    <a:pt x="486" y="219"/>
                    <a:pt x="484" y="217"/>
                    <a:pt x="482" y="217"/>
                  </a:cubicBezTo>
                  <a:cubicBezTo>
                    <a:pt x="479" y="218"/>
                    <a:pt x="471" y="219"/>
                    <a:pt x="469" y="221"/>
                  </a:cubicBezTo>
                  <a:cubicBezTo>
                    <a:pt x="466" y="223"/>
                    <a:pt x="469" y="229"/>
                    <a:pt x="470" y="233"/>
                  </a:cubicBezTo>
                  <a:cubicBezTo>
                    <a:pt x="472" y="236"/>
                    <a:pt x="463" y="240"/>
                    <a:pt x="463" y="242"/>
                  </a:cubicBezTo>
                  <a:cubicBezTo>
                    <a:pt x="464" y="245"/>
                    <a:pt x="461" y="246"/>
                    <a:pt x="457" y="248"/>
                  </a:cubicBezTo>
                  <a:cubicBezTo>
                    <a:pt x="453" y="250"/>
                    <a:pt x="449" y="252"/>
                    <a:pt x="449" y="255"/>
                  </a:cubicBezTo>
                  <a:cubicBezTo>
                    <a:pt x="449" y="258"/>
                    <a:pt x="444" y="256"/>
                    <a:pt x="442" y="255"/>
                  </a:cubicBezTo>
                  <a:cubicBezTo>
                    <a:pt x="439" y="253"/>
                    <a:pt x="436" y="256"/>
                    <a:pt x="432" y="256"/>
                  </a:cubicBezTo>
                  <a:cubicBezTo>
                    <a:pt x="428" y="255"/>
                    <a:pt x="428" y="252"/>
                    <a:pt x="425" y="253"/>
                  </a:cubicBezTo>
                  <a:cubicBezTo>
                    <a:pt x="422" y="255"/>
                    <a:pt x="420" y="252"/>
                    <a:pt x="421" y="250"/>
                  </a:cubicBezTo>
                  <a:cubicBezTo>
                    <a:pt x="422" y="248"/>
                    <a:pt x="425" y="249"/>
                    <a:pt x="426" y="251"/>
                  </a:cubicBezTo>
                  <a:cubicBezTo>
                    <a:pt x="426" y="253"/>
                    <a:pt x="428" y="252"/>
                    <a:pt x="431" y="250"/>
                  </a:cubicBezTo>
                  <a:cubicBezTo>
                    <a:pt x="433" y="249"/>
                    <a:pt x="432" y="252"/>
                    <a:pt x="435" y="252"/>
                  </a:cubicBezTo>
                  <a:cubicBezTo>
                    <a:pt x="439" y="253"/>
                    <a:pt x="437" y="251"/>
                    <a:pt x="440" y="251"/>
                  </a:cubicBezTo>
                  <a:cubicBezTo>
                    <a:pt x="442" y="251"/>
                    <a:pt x="443" y="250"/>
                    <a:pt x="442" y="249"/>
                  </a:cubicBezTo>
                  <a:cubicBezTo>
                    <a:pt x="441" y="247"/>
                    <a:pt x="444" y="246"/>
                    <a:pt x="445" y="246"/>
                  </a:cubicBezTo>
                  <a:cubicBezTo>
                    <a:pt x="447" y="245"/>
                    <a:pt x="446" y="242"/>
                    <a:pt x="448" y="241"/>
                  </a:cubicBezTo>
                  <a:cubicBezTo>
                    <a:pt x="450" y="240"/>
                    <a:pt x="449" y="239"/>
                    <a:pt x="450" y="239"/>
                  </a:cubicBezTo>
                  <a:cubicBezTo>
                    <a:pt x="452" y="238"/>
                    <a:pt x="453" y="236"/>
                    <a:pt x="454" y="236"/>
                  </a:cubicBezTo>
                  <a:cubicBezTo>
                    <a:pt x="456" y="236"/>
                    <a:pt x="457" y="233"/>
                    <a:pt x="456" y="232"/>
                  </a:cubicBezTo>
                  <a:cubicBezTo>
                    <a:pt x="455" y="230"/>
                    <a:pt x="457" y="227"/>
                    <a:pt x="458" y="226"/>
                  </a:cubicBezTo>
                  <a:cubicBezTo>
                    <a:pt x="460" y="226"/>
                    <a:pt x="460" y="224"/>
                    <a:pt x="458" y="223"/>
                  </a:cubicBezTo>
                  <a:cubicBezTo>
                    <a:pt x="457" y="222"/>
                    <a:pt x="451" y="218"/>
                    <a:pt x="452" y="216"/>
                  </a:cubicBezTo>
                  <a:cubicBezTo>
                    <a:pt x="452" y="213"/>
                    <a:pt x="451" y="209"/>
                    <a:pt x="452" y="207"/>
                  </a:cubicBezTo>
                  <a:cubicBezTo>
                    <a:pt x="452" y="205"/>
                    <a:pt x="452" y="202"/>
                    <a:pt x="451" y="199"/>
                  </a:cubicBezTo>
                  <a:cubicBezTo>
                    <a:pt x="451" y="197"/>
                    <a:pt x="453" y="195"/>
                    <a:pt x="454" y="190"/>
                  </a:cubicBezTo>
                  <a:cubicBezTo>
                    <a:pt x="454" y="186"/>
                    <a:pt x="449" y="182"/>
                    <a:pt x="447" y="181"/>
                  </a:cubicBezTo>
                  <a:cubicBezTo>
                    <a:pt x="444" y="180"/>
                    <a:pt x="446" y="178"/>
                    <a:pt x="449" y="175"/>
                  </a:cubicBezTo>
                  <a:cubicBezTo>
                    <a:pt x="453" y="172"/>
                    <a:pt x="453" y="162"/>
                    <a:pt x="453" y="160"/>
                  </a:cubicBezTo>
                  <a:cubicBezTo>
                    <a:pt x="453" y="158"/>
                    <a:pt x="445" y="156"/>
                    <a:pt x="443" y="157"/>
                  </a:cubicBezTo>
                  <a:cubicBezTo>
                    <a:pt x="440" y="157"/>
                    <a:pt x="429" y="156"/>
                    <a:pt x="427" y="156"/>
                  </a:cubicBezTo>
                  <a:cubicBezTo>
                    <a:pt x="424" y="155"/>
                    <a:pt x="423" y="158"/>
                    <a:pt x="422" y="161"/>
                  </a:cubicBezTo>
                  <a:cubicBezTo>
                    <a:pt x="421" y="163"/>
                    <a:pt x="418" y="167"/>
                    <a:pt x="416" y="173"/>
                  </a:cubicBezTo>
                  <a:cubicBezTo>
                    <a:pt x="415" y="178"/>
                    <a:pt x="408" y="180"/>
                    <a:pt x="405" y="181"/>
                  </a:cubicBezTo>
                  <a:cubicBezTo>
                    <a:pt x="402" y="182"/>
                    <a:pt x="400" y="187"/>
                    <a:pt x="402" y="189"/>
                  </a:cubicBezTo>
                  <a:cubicBezTo>
                    <a:pt x="403" y="191"/>
                    <a:pt x="405" y="189"/>
                    <a:pt x="406" y="190"/>
                  </a:cubicBezTo>
                  <a:cubicBezTo>
                    <a:pt x="408" y="190"/>
                    <a:pt x="406" y="196"/>
                    <a:pt x="405" y="196"/>
                  </a:cubicBezTo>
                  <a:cubicBezTo>
                    <a:pt x="404" y="197"/>
                    <a:pt x="407" y="199"/>
                    <a:pt x="405" y="200"/>
                  </a:cubicBezTo>
                  <a:cubicBezTo>
                    <a:pt x="403" y="202"/>
                    <a:pt x="401" y="205"/>
                    <a:pt x="402" y="206"/>
                  </a:cubicBezTo>
                  <a:cubicBezTo>
                    <a:pt x="403" y="208"/>
                    <a:pt x="409" y="208"/>
                    <a:pt x="412" y="210"/>
                  </a:cubicBezTo>
                  <a:cubicBezTo>
                    <a:pt x="414" y="211"/>
                    <a:pt x="413" y="214"/>
                    <a:pt x="415" y="217"/>
                  </a:cubicBezTo>
                  <a:cubicBezTo>
                    <a:pt x="417" y="219"/>
                    <a:pt x="420" y="218"/>
                    <a:pt x="421" y="219"/>
                  </a:cubicBezTo>
                  <a:cubicBezTo>
                    <a:pt x="422" y="221"/>
                    <a:pt x="417" y="227"/>
                    <a:pt x="415" y="228"/>
                  </a:cubicBezTo>
                  <a:cubicBezTo>
                    <a:pt x="414" y="228"/>
                    <a:pt x="407" y="221"/>
                    <a:pt x="405" y="220"/>
                  </a:cubicBezTo>
                  <a:cubicBezTo>
                    <a:pt x="403" y="218"/>
                    <a:pt x="395" y="216"/>
                    <a:pt x="392" y="214"/>
                  </a:cubicBezTo>
                  <a:cubicBezTo>
                    <a:pt x="388" y="212"/>
                    <a:pt x="385" y="212"/>
                    <a:pt x="380" y="209"/>
                  </a:cubicBezTo>
                  <a:cubicBezTo>
                    <a:pt x="376" y="206"/>
                    <a:pt x="373" y="205"/>
                    <a:pt x="365" y="205"/>
                  </a:cubicBezTo>
                  <a:cubicBezTo>
                    <a:pt x="357" y="205"/>
                    <a:pt x="352" y="203"/>
                    <a:pt x="349" y="204"/>
                  </a:cubicBezTo>
                  <a:cubicBezTo>
                    <a:pt x="347" y="204"/>
                    <a:pt x="348" y="201"/>
                    <a:pt x="343" y="199"/>
                  </a:cubicBezTo>
                  <a:cubicBezTo>
                    <a:pt x="339" y="197"/>
                    <a:pt x="336" y="194"/>
                    <a:pt x="333" y="196"/>
                  </a:cubicBezTo>
                  <a:cubicBezTo>
                    <a:pt x="330" y="197"/>
                    <a:pt x="331" y="202"/>
                    <a:pt x="335" y="203"/>
                  </a:cubicBezTo>
                  <a:cubicBezTo>
                    <a:pt x="339" y="203"/>
                    <a:pt x="337" y="205"/>
                    <a:pt x="342" y="205"/>
                  </a:cubicBezTo>
                  <a:cubicBezTo>
                    <a:pt x="346" y="205"/>
                    <a:pt x="347" y="206"/>
                    <a:pt x="347" y="209"/>
                  </a:cubicBezTo>
                  <a:cubicBezTo>
                    <a:pt x="347" y="212"/>
                    <a:pt x="349" y="214"/>
                    <a:pt x="351" y="216"/>
                  </a:cubicBezTo>
                  <a:cubicBezTo>
                    <a:pt x="353" y="218"/>
                    <a:pt x="352" y="221"/>
                    <a:pt x="348" y="221"/>
                  </a:cubicBezTo>
                  <a:cubicBezTo>
                    <a:pt x="345" y="221"/>
                    <a:pt x="341" y="221"/>
                    <a:pt x="343" y="223"/>
                  </a:cubicBezTo>
                  <a:cubicBezTo>
                    <a:pt x="344" y="226"/>
                    <a:pt x="342" y="226"/>
                    <a:pt x="338" y="225"/>
                  </a:cubicBezTo>
                  <a:cubicBezTo>
                    <a:pt x="335" y="224"/>
                    <a:pt x="337" y="222"/>
                    <a:pt x="338" y="220"/>
                  </a:cubicBezTo>
                  <a:cubicBezTo>
                    <a:pt x="340" y="219"/>
                    <a:pt x="335" y="217"/>
                    <a:pt x="333" y="216"/>
                  </a:cubicBezTo>
                  <a:cubicBezTo>
                    <a:pt x="331" y="216"/>
                    <a:pt x="322" y="222"/>
                    <a:pt x="320" y="223"/>
                  </a:cubicBezTo>
                  <a:cubicBezTo>
                    <a:pt x="318" y="224"/>
                    <a:pt x="312" y="221"/>
                    <a:pt x="306" y="223"/>
                  </a:cubicBezTo>
                  <a:cubicBezTo>
                    <a:pt x="300" y="224"/>
                    <a:pt x="300" y="229"/>
                    <a:pt x="298" y="229"/>
                  </a:cubicBezTo>
                  <a:cubicBezTo>
                    <a:pt x="296" y="228"/>
                    <a:pt x="289" y="229"/>
                    <a:pt x="287" y="228"/>
                  </a:cubicBezTo>
                  <a:cubicBezTo>
                    <a:pt x="284" y="226"/>
                    <a:pt x="286" y="225"/>
                    <a:pt x="289" y="225"/>
                  </a:cubicBezTo>
                  <a:cubicBezTo>
                    <a:pt x="291" y="226"/>
                    <a:pt x="292" y="225"/>
                    <a:pt x="291" y="223"/>
                  </a:cubicBezTo>
                  <a:cubicBezTo>
                    <a:pt x="289" y="221"/>
                    <a:pt x="293" y="218"/>
                    <a:pt x="293" y="217"/>
                  </a:cubicBezTo>
                  <a:cubicBezTo>
                    <a:pt x="293" y="216"/>
                    <a:pt x="283" y="219"/>
                    <a:pt x="281" y="221"/>
                  </a:cubicBezTo>
                  <a:cubicBezTo>
                    <a:pt x="280" y="222"/>
                    <a:pt x="281" y="224"/>
                    <a:pt x="280" y="225"/>
                  </a:cubicBezTo>
                  <a:cubicBezTo>
                    <a:pt x="278" y="226"/>
                    <a:pt x="278" y="224"/>
                    <a:pt x="276" y="223"/>
                  </a:cubicBezTo>
                  <a:cubicBezTo>
                    <a:pt x="274" y="222"/>
                    <a:pt x="259" y="226"/>
                    <a:pt x="257" y="229"/>
                  </a:cubicBezTo>
                  <a:cubicBezTo>
                    <a:pt x="254" y="232"/>
                    <a:pt x="249" y="232"/>
                    <a:pt x="249" y="234"/>
                  </a:cubicBezTo>
                  <a:cubicBezTo>
                    <a:pt x="249" y="236"/>
                    <a:pt x="242" y="235"/>
                    <a:pt x="239" y="237"/>
                  </a:cubicBezTo>
                  <a:cubicBezTo>
                    <a:pt x="237" y="238"/>
                    <a:pt x="238" y="243"/>
                    <a:pt x="237" y="245"/>
                  </a:cubicBezTo>
                  <a:cubicBezTo>
                    <a:pt x="236" y="248"/>
                    <a:pt x="226" y="247"/>
                    <a:pt x="223" y="247"/>
                  </a:cubicBezTo>
                  <a:cubicBezTo>
                    <a:pt x="220" y="247"/>
                    <a:pt x="219" y="241"/>
                    <a:pt x="216" y="241"/>
                  </a:cubicBezTo>
                  <a:cubicBezTo>
                    <a:pt x="214" y="241"/>
                    <a:pt x="215" y="237"/>
                    <a:pt x="216" y="236"/>
                  </a:cubicBezTo>
                  <a:cubicBezTo>
                    <a:pt x="217" y="234"/>
                    <a:pt x="219" y="235"/>
                    <a:pt x="222" y="233"/>
                  </a:cubicBezTo>
                  <a:cubicBezTo>
                    <a:pt x="225" y="231"/>
                    <a:pt x="228" y="234"/>
                    <a:pt x="229" y="233"/>
                  </a:cubicBezTo>
                  <a:cubicBezTo>
                    <a:pt x="231" y="232"/>
                    <a:pt x="225" y="228"/>
                    <a:pt x="224" y="225"/>
                  </a:cubicBezTo>
                  <a:cubicBezTo>
                    <a:pt x="224" y="222"/>
                    <a:pt x="217" y="221"/>
                    <a:pt x="214" y="222"/>
                  </a:cubicBezTo>
                  <a:cubicBezTo>
                    <a:pt x="210" y="223"/>
                    <a:pt x="206" y="222"/>
                    <a:pt x="203" y="221"/>
                  </a:cubicBezTo>
                  <a:cubicBezTo>
                    <a:pt x="201" y="220"/>
                    <a:pt x="201" y="223"/>
                    <a:pt x="205" y="224"/>
                  </a:cubicBezTo>
                  <a:cubicBezTo>
                    <a:pt x="209" y="225"/>
                    <a:pt x="207" y="228"/>
                    <a:pt x="207" y="230"/>
                  </a:cubicBezTo>
                  <a:cubicBezTo>
                    <a:pt x="208" y="232"/>
                    <a:pt x="206" y="236"/>
                    <a:pt x="204" y="239"/>
                  </a:cubicBezTo>
                  <a:cubicBezTo>
                    <a:pt x="202" y="242"/>
                    <a:pt x="203" y="242"/>
                    <a:pt x="207" y="242"/>
                  </a:cubicBezTo>
                  <a:cubicBezTo>
                    <a:pt x="210" y="242"/>
                    <a:pt x="210" y="246"/>
                    <a:pt x="210" y="250"/>
                  </a:cubicBezTo>
                  <a:cubicBezTo>
                    <a:pt x="210" y="253"/>
                    <a:pt x="207" y="254"/>
                    <a:pt x="207" y="256"/>
                  </a:cubicBezTo>
                  <a:cubicBezTo>
                    <a:pt x="207" y="259"/>
                    <a:pt x="204" y="255"/>
                    <a:pt x="204" y="256"/>
                  </a:cubicBezTo>
                  <a:cubicBezTo>
                    <a:pt x="203" y="257"/>
                    <a:pt x="202" y="256"/>
                    <a:pt x="201" y="254"/>
                  </a:cubicBezTo>
                  <a:cubicBezTo>
                    <a:pt x="201" y="252"/>
                    <a:pt x="195" y="253"/>
                    <a:pt x="193" y="252"/>
                  </a:cubicBezTo>
                  <a:cubicBezTo>
                    <a:pt x="190" y="251"/>
                    <a:pt x="189" y="252"/>
                    <a:pt x="187" y="255"/>
                  </a:cubicBezTo>
                  <a:cubicBezTo>
                    <a:pt x="186" y="257"/>
                    <a:pt x="182" y="258"/>
                    <a:pt x="180" y="258"/>
                  </a:cubicBezTo>
                  <a:cubicBezTo>
                    <a:pt x="177" y="258"/>
                    <a:pt x="174" y="262"/>
                    <a:pt x="172" y="264"/>
                  </a:cubicBezTo>
                  <a:cubicBezTo>
                    <a:pt x="169" y="265"/>
                    <a:pt x="169" y="268"/>
                    <a:pt x="172" y="271"/>
                  </a:cubicBezTo>
                  <a:cubicBezTo>
                    <a:pt x="175" y="274"/>
                    <a:pt x="176" y="276"/>
                    <a:pt x="176" y="278"/>
                  </a:cubicBezTo>
                  <a:cubicBezTo>
                    <a:pt x="175" y="279"/>
                    <a:pt x="167" y="279"/>
                    <a:pt x="166" y="277"/>
                  </a:cubicBezTo>
                  <a:cubicBezTo>
                    <a:pt x="164" y="275"/>
                    <a:pt x="159" y="275"/>
                    <a:pt x="157" y="275"/>
                  </a:cubicBezTo>
                  <a:cubicBezTo>
                    <a:pt x="155" y="275"/>
                    <a:pt x="150" y="269"/>
                    <a:pt x="147" y="269"/>
                  </a:cubicBezTo>
                  <a:cubicBezTo>
                    <a:pt x="145" y="269"/>
                    <a:pt x="143" y="272"/>
                    <a:pt x="142" y="274"/>
                  </a:cubicBezTo>
                  <a:cubicBezTo>
                    <a:pt x="141" y="276"/>
                    <a:pt x="143" y="276"/>
                    <a:pt x="145" y="279"/>
                  </a:cubicBezTo>
                  <a:cubicBezTo>
                    <a:pt x="146" y="282"/>
                    <a:pt x="151" y="282"/>
                    <a:pt x="153" y="282"/>
                  </a:cubicBezTo>
                  <a:cubicBezTo>
                    <a:pt x="155" y="282"/>
                    <a:pt x="154" y="285"/>
                    <a:pt x="154" y="287"/>
                  </a:cubicBezTo>
                  <a:cubicBezTo>
                    <a:pt x="153" y="288"/>
                    <a:pt x="149" y="289"/>
                    <a:pt x="147" y="288"/>
                  </a:cubicBezTo>
                  <a:cubicBezTo>
                    <a:pt x="146" y="286"/>
                    <a:pt x="141" y="288"/>
                    <a:pt x="141" y="286"/>
                  </a:cubicBezTo>
                  <a:cubicBezTo>
                    <a:pt x="141" y="284"/>
                    <a:pt x="137" y="281"/>
                    <a:pt x="133" y="281"/>
                  </a:cubicBezTo>
                  <a:cubicBezTo>
                    <a:pt x="129" y="282"/>
                    <a:pt x="128" y="280"/>
                    <a:pt x="129" y="277"/>
                  </a:cubicBezTo>
                  <a:cubicBezTo>
                    <a:pt x="129" y="274"/>
                    <a:pt x="127" y="272"/>
                    <a:pt x="127" y="270"/>
                  </a:cubicBezTo>
                  <a:cubicBezTo>
                    <a:pt x="127" y="269"/>
                    <a:pt x="125" y="266"/>
                    <a:pt x="127" y="265"/>
                  </a:cubicBezTo>
                  <a:cubicBezTo>
                    <a:pt x="129" y="264"/>
                    <a:pt x="127" y="262"/>
                    <a:pt x="128" y="260"/>
                  </a:cubicBezTo>
                  <a:cubicBezTo>
                    <a:pt x="128" y="258"/>
                    <a:pt x="124" y="255"/>
                    <a:pt x="121" y="255"/>
                  </a:cubicBezTo>
                  <a:cubicBezTo>
                    <a:pt x="118" y="255"/>
                    <a:pt x="119" y="252"/>
                    <a:pt x="116" y="251"/>
                  </a:cubicBezTo>
                  <a:cubicBezTo>
                    <a:pt x="113" y="251"/>
                    <a:pt x="108" y="246"/>
                    <a:pt x="108" y="244"/>
                  </a:cubicBezTo>
                  <a:cubicBezTo>
                    <a:pt x="107" y="242"/>
                    <a:pt x="103" y="242"/>
                    <a:pt x="105" y="242"/>
                  </a:cubicBezTo>
                  <a:cubicBezTo>
                    <a:pt x="106" y="241"/>
                    <a:pt x="109" y="242"/>
                    <a:pt x="111" y="244"/>
                  </a:cubicBezTo>
                  <a:cubicBezTo>
                    <a:pt x="114" y="246"/>
                    <a:pt x="117" y="248"/>
                    <a:pt x="123" y="249"/>
                  </a:cubicBezTo>
                  <a:cubicBezTo>
                    <a:pt x="129" y="250"/>
                    <a:pt x="131" y="253"/>
                    <a:pt x="138" y="254"/>
                  </a:cubicBezTo>
                  <a:cubicBezTo>
                    <a:pt x="144" y="255"/>
                    <a:pt x="148" y="256"/>
                    <a:pt x="158" y="257"/>
                  </a:cubicBezTo>
                  <a:cubicBezTo>
                    <a:pt x="167" y="258"/>
                    <a:pt x="179" y="249"/>
                    <a:pt x="182" y="246"/>
                  </a:cubicBezTo>
                  <a:cubicBezTo>
                    <a:pt x="185" y="244"/>
                    <a:pt x="181" y="238"/>
                    <a:pt x="181" y="236"/>
                  </a:cubicBezTo>
                  <a:cubicBezTo>
                    <a:pt x="181" y="234"/>
                    <a:pt x="177" y="234"/>
                    <a:pt x="176" y="233"/>
                  </a:cubicBezTo>
                  <a:cubicBezTo>
                    <a:pt x="176" y="231"/>
                    <a:pt x="173" y="228"/>
                    <a:pt x="169" y="228"/>
                  </a:cubicBezTo>
                  <a:cubicBezTo>
                    <a:pt x="166" y="228"/>
                    <a:pt x="165" y="224"/>
                    <a:pt x="162" y="224"/>
                  </a:cubicBezTo>
                  <a:cubicBezTo>
                    <a:pt x="160" y="225"/>
                    <a:pt x="158" y="223"/>
                    <a:pt x="150" y="218"/>
                  </a:cubicBezTo>
                  <a:cubicBezTo>
                    <a:pt x="143" y="213"/>
                    <a:pt x="132" y="210"/>
                    <a:pt x="130" y="210"/>
                  </a:cubicBezTo>
                  <a:cubicBezTo>
                    <a:pt x="129" y="211"/>
                    <a:pt x="127" y="212"/>
                    <a:pt x="126" y="210"/>
                  </a:cubicBezTo>
                  <a:cubicBezTo>
                    <a:pt x="125" y="208"/>
                    <a:pt x="122" y="208"/>
                    <a:pt x="120" y="210"/>
                  </a:cubicBezTo>
                  <a:cubicBezTo>
                    <a:pt x="118" y="211"/>
                    <a:pt x="116" y="209"/>
                    <a:pt x="112" y="209"/>
                  </a:cubicBezTo>
                  <a:cubicBezTo>
                    <a:pt x="108" y="210"/>
                    <a:pt x="106" y="208"/>
                    <a:pt x="107" y="207"/>
                  </a:cubicBezTo>
                  <a:cubicBezTo>
                    <a:pt x="108" y="206"/>
                    <a:pt x="114" y="207"/>
                    <a:pt x="114" y="205"/>
                  </a:cubicBezTo>
                  <a:cubicBezTo>
                    <a:pt x="113" y="203"/>
                    <a:pt x="111" y="205"/>
                    <a:pt x="108" y="202"/>
                  </a:cubicBezTo>
                  <a:cubicBezTo>
                    <a:pt x="105" y="200"/>
                    <a:pt x="103" y="202"/>
                    <a:pt x="102" y="204"/>
                  </a:cubicBezTo>
                  <a:cubicBezTo>
                    <a:pt x="101" y="205"/>
                    <a:pt x="99" y="205"/>
                    <a:pt x="97" y="203"/>
                  </a:cubicBezTo>
                  <a:cubicBezTo>
                    <a:pt x="97" y="203"/>
                    <a:pt x="97" y="203"/>
                    <a:pt x="96" y="203"/>
                  </a:cubicBezTo>
                  <a:cubicBezTo>
                    <a:pt x="96" y="206"/>
                    <a:pt x="94" y="206"/>
                    <a:pt x="92" y="206"/>
                  </a:cubicBezTo>
                  <a:cubicBezTo>
                    <a:pt x="90" y="205"/>
                    <a:pt x="88" y="209"/>
                    <a:pt x="85" y="209"/>
                  </a:cubicBezTo>
                  <a:cubicBezTo>
                    <a:pt x="83" y="209"/>
                    <a:pt x="80" y="212"/>
                    <a:pt x="79" y="214"/>
                  </a:cubicBezTo>
                  <a:cubicBezTo>
                    <a:pt x="79" y="216"/>
                    <a:pt x="76" y="215"/>
                    <a:pt x="76" y="217"/>
                  </a:cubicBezTo>
                  <a:cubicBezTo>
                    <a:pt x="76" y="218"/>
                    <a:pt x="76" y="220"/>
                    <a:pt x="75" y="221"/>
                  </a:cubicBezTo>
                  <a:cubicBezTo>
                    <a:pt x="74" y="223"/>
                    <a:pt x="75" y="223"/>
                    <a:pt x="76" y="226"/>
                  </a:cubicBezTo>
                  <a:cubicBezTo>
                    <a:pt x="77" y="228"/>
                    <a:pt x="80" y="228"/>
                    <a:pt x="81" y="229"/>
                  </a:cubicBezTo>
                  <a:cubicBezTo>
                    <a:pt x="83" y="230"/>
                    <a:pt x="87" y="234"/>
                    <a:pt x="87" y="235"/>
                  </a:cubicBezTo>
                  <a:cubicBezTo>
                    <a:pt x="87" y="237"/>
                    <a:pt x="84" y="240"/>
                    <a:pt x="82" y="241"/>
                  </a:cubicBezTo>
                  <a:cubicBezTo>
                    <a:pt x="81" y="242"/>
                    <a:pt x="79" y="245"/>
                    <a:pt x="80" y="246"/>
                  </a:cubicBezTo>
                  <a:cubicBezTo>
                    <a:pt x="81" y="248"/>
                    <a:pt x="85" y="254"/>
                    <a:pt x="88" y="259"/>
                  </a:cubicBezTo>
                  <a:cubicBezTo>
                    <a:pt x="90" y="264"/>
                    <a:pt x="87" y="262"/>
                    <a:pt x="85" y="264"/>
                  </a:cubicBezTo>
                  <a:cubicBezTo>
                    <a:pt x="83" y="266"/>
                    <a:pt x="86" y="269"/>
                    <a:pt x="86" y="270"/>
                  </a:cubicBezTo>
                  <a:cubicBezTo>
                    <a:pt x="87" y="272"/>
                    <a:pt x="84" y="272"/>
                    <a:pt x="84" y="273"/>
                  </a:cubicBezTo>
                  <a:cubicBezTo>
                    <a:pt x="84" y="274"/>
                    <a:pt x="88" y="275"/>
                    <a:pt x="88" y="276"/>
                  </a:cubicBezTo>
                  <a:cubicBezTo>
                    <a:pt x="89" y="277"/>
                    <a:pt x="86" y="278"/>
                    <a:pt x="87" y="280"/>
                  </a:cubicBezTo>
                  <a:cubicBezTo>
                    <a:pt x="88" y="282"/>
                    <a:pt x="91" y="282"/>
                    <a:pt x="92" y="284"/>
                  </a:cubicBezTo>
                  <a:cubicBezTo>
                    <a:pt x="92" y="287"/>
                    <a:pt x="86" y="287"/>
                    <a:pt x="86" y="289"/>
                  </a:cubicBezTo>
                  <a:cubicBezTo>
                    <a:pt x="87" y="291"/>
                    <a:pt x="94" y="294"/>
                    <a:pt x="97" y="297"/>
                  </a:cubicBezTo>
                  <a:cubicBezTo>
                    <a:pt x="100" y="301"/>
                    <a:pt x="100" y="302"/>
                    <a:pt x="99" y="304"/>
                  </a:cubicBezTo>
                  <a:cubicBezTo>
                    <a:pt x="98" y="308"/>
                    <a:pt x="89" y="311"/>
                    <a:pt x="87" y="316"/>
                  </a:cubicBezTo>
                  <a:cubicBezTo>
                    <a:pt x="85" y="320"/>
                    <a:pt x="77" y="323"/>
                    <a:pt x="74" y="326"/>
                  </a:cubicBezTo>
                  <a:cubicBezTo>
                    <a:pt x="73" y="328"/>
                    <a:pt x="71" y="330"/>
                    <a:pt x="70" y="332"/>
                  </a:cubicBezTo>
                  <a:cubicBezTo>
                    <a:pt x="71" y="331"/>
                    <a:pt x="73" y="331"/>
                    <a:pt x="74" y="330"/>
                  </a:cubicBezTo>
                  <a:cubicBezTo>
                    <a:pt x="75" y="329"/>
                    <a:pt x="77" y="334"/>
                    <a:pt x="79" y="336"/>
                  </a:cubicBezTo>
                  <a:cubicBezTo>
                    <a:pt x="81" y="337"/>
                    <a:pt x="85" y="336"/>
                    <a:pt x="86" y="337"/>
                  </a:cubicBezTo>
                  <a:cubicBezTo>
                    <a:pt x="88" y="339"/>
                    <a:pt x="85" y="339"/>
                    <a:pt x="82" y="338"/>
                  </a:cubicBezTo>
                  <a:cubicBezTo>
                    <a:pt x="79" y="338"/>
                    <a:pt x="79" y="340"/>
                    <a:pt x="74" y="341"/>
                  </a:cubicBezTo>
                  <a:cubicBezTo>
                    <a:pt x="71" y="342"/>
                    <a:pt x="71" y="344"/>
                    <a:pt x="70" y="344"/>
                  </a:cubicBezTo>
                  <a:cubicBezTo>
                    <a:pt x="72" y="347"/>
                    <a:pt x="69" y="348"/>
                    <a:pt x="68" y="350"/>
                  </a:cubicBezTo>
                  <a:cubicBezTo>
                    <a:pt x="67" y="352"/>
                    <a:pt x="66" y="353"/>
                    <a:pt x="65" y="354"/>
                  </a:cubicBezTo>
                  <a:cubicBezTo>
                    <a:pt x="65" y="356"/>
                    <a:pt x="66" y="357"/>
                    <a:pt x="66" y="359"/>
                  </a:cubicBezTo>
                  <a:cubicBezTo>
                    <a:pt x="66" y="361"/>
                    <a:pt x="67" y="362"/>
                    <a:pt x="68" y="364"/>
                  </a:cubicBezTo>
                  <a:cubicBezTo>
                    <a:pt x="69" y="365"/>
                    <a:pt x="67" y="365"/>
                    <a:pt x="66" y="366"/>
                  </a:cubicBezTo>
                  <a:cubicBezTo>
                    <a:pt x="65" y="367"/>
                    <a:pt x="65" y="369"/>
                    <a:pt x="67" y="371"/>
                  </a:cubicBezTo>
                  <a:cubicBezTo>
                    <a:pt x="68" y="372"/>
                    <a:pt x="68" y="374"/>
                    <a:pt x="68" y="376"/>
                  </a:cubicBezTo>
                  <a:cubicBezTo>
                    <a:pt x="67" y="377"/>
                    <a:pt x="69" y="379"/>
                    <a:pt x="70" y="380"/>
                  </a:cubicBezTo>
                  <a:cubicBezTo>
                    <a:pt x="72" y="382"/>
                    <a:pt x="71" y="385"/>
                    <a:pt x="73" y="386"/>
                  </a:cubicBezTo>
                  <a:cubicBezTo>
                    <a:pt x="74" y="387"/>
                    <a:pt x="75" y="388"/>
                    <a:pt x="77" y="388"/>
                  </a:cubicBezTo>
                  <a:cubicBezTo>
                    <a:pt x="79" y="387"/>
                    <a:pt x="80" y="388"/>
                    <a:pt x="81" y="390"/>
                  </a:cubicBezTo>
                  <a:cubicBezTo>
                    <a:pt x="82" y="391"/>
                    <a:pt x="84" y="390"/>
                    <a:pt x="86" y="390"/>
                  </a:cubicBezTo>
                  <a:cubicBezTo>
                    <a:pt x="88" y="389"/>
                    <a:pt x="93" y="391"/>
                    <a:pt x="94" y="392"/>
                  </a:cubicBezTo>
                  <a:cubicBezTo>
                    <a:pt x="95" y="392"/>
                    <a:pt x="94" y="396"/>
                    <a:pt x="94" y="398"/>
                  </a:cubicBezTo>
                  <a:cubicBezTo>
                    <a:pt x="95" y="400"/>
                    <a:pt x="93" y="402"/>
                    <a:pt x="95" y="404"/>
                  </a:cubicBezTo>
                  <a:cubicBezTo>
                    <a:pt x="97" y="405"/>
                    <a:pt x="97" y="408"/>
                    <a:pt x="99" y="409"/>
                  </a:cubicBezTo>
                  <a:cubicBezTo>
                    <a:pt x="102" y="410"/>
                    <a:pt x="103" y="413"/>
                    <a:pt x="104" y="413"/>
                  </a:cubicBezTo>
                  <a:cubicBezTo>
                    <a:pt x="106" y="414"/>
                    <a:pt x="108" y="416"/>
                    <a:pt x="109" y="418"/>
                  </a:cubicBezTo>
                  <a:cubicBezTo>
                    <a:pt x="109" y="419"/>
                    <a:pt x="106" y="421"/>
                    <a:pt x="104" y="422"/>
                  </a:cubicBezTo>
                  <a:cubicBezTo>
                    <a:pt x="103" y="422"/>
                    <a:pt x="100" y="419"/>
                    <a:pt x="99" y="421"/>
                  </a:cubicBezTo>
                  <a:cubicBezTo>
                    <a:pt x="97" y="422"/>
                    <a:pt x="99" y="424"/>
                    <a:pt x="100" y="429"/>
                  </a:cubicBezTo>
                  <a:cubicBezTo>
                    <a:pt x="101" y="433"/>
                    <a:pt x="102" y="433"/>
                    <a:pt x="103" y="433"/>
                  </a:cubicBezTo>
                  <a:cubicBezTo>
                    <a:pt x="105" y="433"/>
                    <a:pt x="106" y="432"/>
                    <a:pt x="107" y="431"/>
                  </a:cubicBezTo>
                  <a:cubicBezTo>
                    <a:pt x="109" y="430"/>
                    <a:pt x="112" y="431"/>
                    <a:pt x="113" y="431"/>
                  </a:cubicBezTo>
                  <a:cubicBezTo>
                    <a:pt x="114" y="430"/>
                    <a:pt x="119" y="430"/>
                    <a:pt x="120" y="432"/>
                  </a:cubicBezTo>
                  <a:cubicBezTo>
                    <a:pt x="121" y="433"/>
                    <a:pt x="122" y="437"/>
                    <a:pt x="121" y="438"/>
                  </a:cubicBezTo>
                  <a:cubicBezTo>
                    <a:pt x="120" y="439"/>
                    <a:pt x="122" y="441"/>
                    <a:pt x="123" y="443"/>
                  </a:cubicBezTo>
                  <a:cubicBezTo>
                    <a:pt x="124" y="444"/>
                    <a:pt x="128" y="444"/>
                    <a:pt x="129" y="444"/>
                  </a:cubicBezTo>
                  <a:cubicBezTo>
                    <a:pt x="130" y="445"/>
                    <a:pt x="133" y="449"/>
                    <a:pt x="133" y="451"/>
                  </a:cubicBezTo>
                  <a:cubicBezTo>
                    <a:pt x="132" y="452"/>
                    <a:pt x="135" y="453"/>
                    <a:pt x="136" y="452"/>
                  </a:cubicBezTo>
                  <a:cubicBezTo>
                    <a:pt x="137" y="452"/>
                    <a:pt x="138" y="453"/>
                    <a:pt x="140" y="454"/>
                  </a:cubicBezTo>
                  <a:cubicBezTo>
                    <a:pt x="141" y="455"/>
                    <a:pt x="143" y="455"/>
                    <a:pt x="144" y="454"/>
                  </a:cubicBezTo>
                  <a:cubicBezTo>
                    <a:pt x="146" y="453"/>
                    <a:pt x="148" y="452"/>
                    <a:pt x="149" y="453"/>
                  </a:cubicBezTo>
                  <a:cubicBezTo>
                    <a:pt x="150" y="455"/>
                    <a:pt x="153" y="457"/>
                    <a:pt x="153" y="458"/>
                  </a:cubicBezTo>
                  <a:cubicBezTo>
                    <a:pt x="153" y="459"/>
                    <a:pt x="157" y="458"/>
                    <a:pt x="160" y="459"/>
                  </a:cubicBezTo>
                  <a:cubicBezTo>
                    <a:pt x="162" y="460"/>
                    <a:pt x="164" y="460"/>
                    <a:pt x="167" y="461"/>
                  </a:cubicBezTo>
                  <a:cubicBezTo>
                    <a:pt x="169" y="462"/>
                    <a:pt x="171" y="462"/>
                    <a:pt x="172" y="464"/>
                  </a:cubicBezTo>
                  <a:cubicBezTo>
                    <a:pt x="172" y="465"/>
                    <a:pt x="169" y="467"/>
                    <a:pt x="169" y="467"/>
                  </a:cubicBezTo>
                  <a:cubicBezTo>
                    <a:pt x="169" y="468"/>
                    <a:pt x="171" y="469"/>
                    <a:pt x="171" y="470"/>
                  </a:cubicBezTo>
                  <a:cubicBezTo>
                    <a:pt x="171" y="471"/>
                    <a:pt x="169" y="471"/>
                    <a:pt x="168" y="472"/>
                  </a:cubicBezTo>
                  <a:cubicBezTo>
                    <a:pt x="168" y="473"/>
                    <a:pt x="170" y="474"/>
                    <a:pt x="170" y="475"/>
                  </a:cubicBezTo>
                  <a:cubicBezTo>
                    <a:pt x="170" y="476"/>
                    <a:pt x="169" y="479"/>
                    <a:pt x="169" y="480"/>
                  </a:cubicBezTo>
                  <a:cubicBezTo>
                    <a:pt x="169" y="481"/>
                    <a:pt x="163" y="480"/>
                    <a:pt x="162" y="480"/>
                  </a:cubicBezTo>
                  <a:cubicBezTo>
                    <a:pt x="160" y="480"/>
                    <a:pt x="156" y="484"/>
                    <a:pt x="155" y="484"/>
                  </a:cubicBezTo>
                  <a:cubicBezTo>
                    <a:pt x="154" y="485"/>
                    <a:pt x="155" y="487"/>
                    <a:pt x="155" y="488"/>
                  </a:cubicBezTo>
                  <a:cubicBezTo>
                    <a:pt x="159" y="488"/>
                    <a:pt x="163" y="487"/>
                    <a:pt x="164" y="488"/>
                  </a:cubicBezTo>
                  <a:cubicBezTo>
                    <a:pt x="164" y="490"/>
                    <a:pt x="155" y="494"/>
                    <a:pt x="153" y="494"/>
                  </a:cubicBezTo>
                  <a:cubicBezTo>
                    <a:pt x="151" y="495"/>
                    <a:pt x="156" y="498"/>
                    <a:pt x="156" y="499"/>
                  </a:cubicBezTo>
                  <a:cubicBezTo>
                    <a:pt x="156" y="501"/>
                    <a:pt x="151" y="501"/>
                    <a:pt x="151" y="504"/>
                  </a:cubicBezTo>
                  <a:cubicBezTo>
                    <a:pt x="152" y="507"/>
                    <a:pt x="150" y="508"/>
                    <a:pt x="147" y="508"/>
                  </a:cubicBezTo>
                  <a:cubicBezTo>
                    <a:pt x="144" y="508"/>
                    <a:pt x="143" y="509"/>
                    <a:pt x="144" y="509"/>
                  </a:cubicBezTo>
                  <a:cubicBezTo>
                    <a:pt x="146" y="510"/>
                    <a:pt x="146" y="513"/>
                    <a:pt x="151" y="515"/>
                  </a:cubicBezTo>
                  <a:cubicBezTo>
                    <a:pt x="156" y="516"/>
                    <a:pt x="162" y="521"/>
                    <a:pt x="167" y="526"/>
                  </a:cubicBezTo>
                  <a:cubicBezTo>
                    <a:pt x="167" y="527"/>
                    <a:pt x="168" y="527"/>
                    <a:pt x="169" y="528"/>
                  </a:cubicBezTo>
                  <a:cubicBezTo>
                    <a:pt x="170" y="527"/>
                    <a:pt x="171" y="527"/>
                    <a:pt x="172" y="526"/>
                  </a:cubicBezTo>
                  <a:cubicBezTo>
                    <a:pt x="175" y="526"/>
                    <a:pt x="180" y="528"/>
                    <a:pt x="182" y="529"/>
                  </a:cubicBezTo>
                  <a:cubicBezTo>
                    <a:pt x="185" y="531"/>
                    <a:pt x="194" y="529"/>
                    <a:pt x="195" y="531"/>
                  </a:cubicBezTo>
                  <a:cubicBezTo>
                    <a:pt x="196" y="532"/>
                    <a:pt x="199" y="534"/>
                    <a:pt x="200" y="534"/>
                  </a:cubicBezTo>
                  <a:cubicBezTo>
                    <a:pt x="202" y="534"/>
                    <a:pt x="204" y="538"/>
                    <a:pt x="206" y="537"/>
                  </a:cubicBezTo>
                  <a:cubicBezTo>
                    <a:pt x="207" y="535"/>
                    <a:pt x="213" y="535"/>
                    <a:pt x="214" y="535"/>
                  </a:cubicBezTo>
                  <a:cubicBezTo>
                    <a:pt x="216" y="535"/>
                    <a:pt x="216" y="537"/>
                    <a:pt x="217" y="537"/>
                  </a:cubicBezTo>
                  <a:cubicBezTo>
                    <a:pt x="219" y="537"/>
                    <a:pt x="219" y="542"/>
                    <a:pt x="220" y="542"/>
                  </a:cubicBezTo>
                  <a:cubicBezTo>
                    <a:pt x="221" y="541"/>
                    <a:pt x="225" y="545"/>
                    <a:pt x="228" y="545"/>
                  </a:cubicBezTo>
                  <a:cubicBezTo>
                    <a:pt x="230" y="546"/>
                    <a:pt x="233" y="550"/>
                    <a:pt x="234" y="550"/>
                  </a:cubicBezTo>
                  <a:cubicBezTo>
                    <a:pt x="235" y="550"/>
                    <a:pt x="237" y="552"/>
                    <a:pt x="238" y="550"/>
                  </a:cubicBezTo>
                  <a:cubicBezTo>
                    <a:pt x="239" y="548"/>
                    <a:pt x="242" y="549"/>
                    <a:pt x="243" y="546"/>
                  </a:cubicBezTo>
                  <a:cubicBezTo>
                    <a:pt x="239" y="540"/>
                    <a:pt x="233" y="534"/>
                    <a:pt x="234" y="531"/>
                  </a:cubicBezTo>
                  <a:cubicBezTo>
                    <a:pt x="234" y="527"/>
                    <a:pt x="236" y="524"/>
                    <a:pt x="230" y="520"/>
                  </a:cubicBezTo>
                  <a:cubicBezTo>
                    <a:pt x="225" y="515"/>
                    <a:pt x="231" y="512"/>
                    <a:pt x="235" y="508"/>
                  </a:cubicBezTo>
                  <a:cubicBezTo>
                    <a:pt x="238" y="503"/>
                    <a:pt x="245" y="502"/>
                    <a:pt x="250" y="499"/>
                  </a:cubicBezTo>
                  <a:cubicBezTo>
                    <a:pt x="249" y="498"/>
                    <a:pt x="248" y="497"/>
                    <a:pt x="247" y="497"/>
                  </a:cubicBezTo>
                  <a:cubicBezTo>
                    <a:pt x="243" y="495"/>
                    <a:pt x="242" y="494"/>
                    <a:pt x="245" y="493"/>
                  </a:cubicBezTo>
                  <a:cubicBezTo>
                    <a:pt x="248" y="492"/>
                    <a:pt x="246" y="491"/>
                    <a:pt x="244" y="488"/>
                  </a:cubicBezTo>
                  <a:cubicBezTo>
                    <a:pt x="241" y="485"/>
                    <a:pt x="240" y="482"/>
                    <a:pt x="239" y="482"/>
                  </a:cubicBezTo>
                  <a:cubicBezTo>
                    <a:pt x="237" y="482"/>
                    <a:pt x="235" y="482"/>
                    <a:pt x="233" y="482"/>
                  </a:cubicBezTo>
                  <a:cubicBezTo>
                    <a:pt x="230" y="483"/>
                    <a:pt x="231" y="480"/>
                    <a:pt x="231" y="478"/>
                  </a:cubicBezTo>
                  <a:cubicBezTo>
                    <a:pt x="231" y="475"/>
                    <a:pt x="227" y="476"/>
                    <a:pt x="226" y="475"/>
                  </a:cubicBezTo>
                  <a:cubicBezTo>
                    <a:pt x="225" y="473"/>
                    <a:pt x="227" y="470"/>
                    <a:pt x="228" y="469"/>
                  </a:cubicBezTo>
                  <a:cubicBezTo>
                    <a:pt x="229" y="469"/>
                    <a:pt x="231" y="468"/>
                    <a:pt x="231" y="467"/>
                  </a:cubicBezTo>
                  <a:cubicBezTo>
                    <a:pt x="231" y="466"/>
                    <a:pt x="227" y="465"/>
                    <a:pt x="228" y="463"/>
                  </a:cubicBezTo>
                  <a:cubicBezTo>
                    <a:pt x="230" y="460"/>
                    <a:pt x="233" y="460"/>
                    <a:pt x="233" y="457"/>
                  </a:cubicBezTo>
                  <a:cubicBezTo>
                    <a:pt x="233" y="455"/>
                    <a:pt x="235" y="452"/>
                    <a:pt x="238" y="454"/>
                  </a:cubicBezTo>
                  <a:cubicBezTo>
                    <a:pt x="240" y="456"/>
                    <a:pt x="242" y="461"/>
                    <a:pt x="245" y="460"/>
                  </a:cubicBezTo>
                  <a:cubicBezTo>
                    <a:pt x="248" y="459"/>
                    <a:pt x="246" y="456"/>
                    <a:pt x="245" y="455"/>
                  </a:cubicBezTo>
                  <a:cubicBezTo>
                    <a:pt x="245" y="453"/>
                    <a:pt x="244" y="451"/>
                    <a:pt x="248" y="450"/>
                  </a:cubicBezTo>
                  <a:cubicBezTo>
                    <a:pt x="251" y="449"/>
                    <a:pt x="249" y="446"/>
                    <a:pt x="252" y="446"/>
                  </a:cubicBezTo>
                  <a:cubicBezTo>
                    <a:pt x="255" y="446"/>
                    <a:pt x="259" y="443"/>
                    <a:pt x="261" y="442"/>
                  </a:cubicBezTo>
                  <a:cubicBezTo>
                    <a:pt x="262" y="441"/>
                    <a:pt x="266" y="439"/>
                    <a:pt x="267" y="440"/>
                  </a:cubicBezTo>
                  <a:cubicBezTo>
                    <a:pt x="269" y="441"/>
                    <a:pt x="271" y="443"/>
                    <a:pt x="272" y="440"/>
                  </a:cubicBezTo>
                  <a:cubicBezTo>
                    <a:pt x="273" y="438"/>
                    <a:pt x="277" y="439"/>
                    <a:pt x="278" y="440"/>
                  </a:cubicBezTo>
                  <a:cubicBezTo>
                    <a:pt x="278" y="442"/>
                    <a:pt x="285" y="442"/>
                    <a:pt x="287" y="443"/>
                  </a:cubicBezTo>
                  <a:cubicBezTo>
                    <a:pt x="290" y="445"/>
                    <a:pt x="295" y="448"/>
                    <a:pt x="295" y="449"/>
                  </a:cubicBezTo>
                  <a:cubicBezTo>
                    <a:pt x="295" y="451"/>
                    <a:pt x="297" y="453"/>
                    <a:pt x="297" y="450"/>
                  </a:cubicBezTo>
                  <a:cubicBezTo>
                    <a:pt x="297" y="448"/>
                    <a:pt x="299" y="448"/>
                    <a:pt x="302" y="450"/>
                  </a:cubicBezTo>
                  <a:cubicBezTo>
                    <a:pt x="305" y="452"/>
                    <a:pt x="309" y="451"/>
                    <a:pt x="310" y="449"/>
                  </a:cubicBezTo>
                  <a:cubicBezTo>
                    <a:pt x="310" y="448"/>
                    <a:pt x="316" y="445"/>
                    <a:pt x="318" y="447"/>
                  </a:cubicBezTo>
                  <a:cubicBezTo>
                    <a:pt x="320" y="448"/>
                    <a:pt x="320" y="449"/>
                    <a:pt x="323" y="447"/>
                  </a:cubicBezTo>
                  <a:cubicBezTo>
                    <a:pt x="325" y="445"/>
                    <a:pt x="330" y="445"/>
                    <a:pt x="331" y="448"/>
                  </a:cubicBezTo>
                  <a:cubicBezTo>
                    <a:pt x="332" y="450"/>
                    <a:pt x="334" y="450"/>
                    <a:pt x="336" y="450"/>
                  </a:cubicBezTo>
                  <a:cubicBezTo>
                    <a:pt x="339" y="450"/>
                    <a:pt x="339" y="454"/>
                    <a:pt x="341" y="453"/>
                  </a:cubicBezTo>
                  <a:cubicBezTo>
                    <a:pt x="342" y="452"/>
                    <a:pt x="342" y="448"/>
                    <a:pt x="344" y="449"/>
                  </a:cubicBezTo>
                  <a:cubicBezTo>
                    <a:pt x="345" y="449"/>
                    <a:pt x="347" y="451"/>
                    <a:pt x="350" y="451"/>
                  </a:cubicBezTo>
                  <a:cubicBezTo>
                    <a:pt x="353" y="451"/>
                    <a:pt x="355" y="451"/>
                    <a:pt x="355" y="448"/>
                  </a:cubicBezTo>
                  <a:cubicBezTo>
                    <a:pt x="355" y="446"/>
                    <a:pt x="355" y="442"/>
                    <a:pt x="353" y="442"/>
                  </a:cubicBezTo>
                  <a:cubicBezTo>
                    <a:pt x="351" y="442"/>
                    <a:pt x="349" y="441"/>
                    <a:pt x="347" y="441"/>
                  </a:cubicBezTo>
                  <a:cubicBezTo>
                    <a:pt x="345" y="441"/>
                    <a:pt x="342" y="437"/>
                    <a:pt x="345" y="436"/>
                  </a:cubicBezTo>
                  <a:cubicBezTo>
                    <a:pt x="347" y="435"/>
                    <a:pt x="351" y="433"/>
                    <a:pt x="350" y="432"/>
                  </a:cubicBezTo>
                  <a:cubicBezTo>
                    <a:pt x="349" y="430"/>
                    <a:pt x="348" y="426"/>
                    <a:pt x="351" y="426"/>
                  </a:cubicBezTo>
                  <a:cubicBezTo>
                    <a:pt x="354" y="425"/>
                    <a:pt x="361" y="425"/>
                    <a:pt x="360" y="424"/>
                  </a:cubicBezTo>
                  <a:cubicBezTo>
                    <a:pt x="360" y="423"/>
                    <a:pt x="354" y="422"/>
                    <a:pt x="353" y="420"/>
                  </a:cubicBezTo>
                  <a:cubicBezTo>
                    <a:pt x="352" y="418"/>
                    <a:pt x="351" y="414"/>
                    <a:pt x="352" y="413"/>
                  </a:cubicBezTo>
                  <a:cubicBezTo>
                    <a:pt x="354" y="413"/>
                    <a:pt x="357" y="414"/>
                    <a:pt x="360" y="413"/>
                  </a:cubicBezTo>
                  <a:cubicBezTo>
                    <a:pt x="362" y="412"/>
                    <a:pt x="367" y="414"/>
                    <a:pt x="370" y="412"/>
                  </a:cubicBezTo>
                  <a:cubicBezTo>
                    <a:pt x="373" y="410"/>
                    <a:pt x="379" y="409"/>
                    <a:pt x="382" y="409"/>
                  </a:cubicBezTo>
                  <a:cubicBezTo>
                    <a:pt x="386" y="409"/>
                    <a:pt x="388" y="407"/>
                    <a:pt x="391" y="407"/>
                  </a:cubicBezTo>
                  <a:cubicBezTo>
                    <a:pt x="394" y="406"/>
                    <a:pt x="401" y="405"/>
                    <a:pt x="403" y="404"/>
                  </a:cubicBezTo>
                  <a:cubicBezTo>
                    <a:pt x="405" y="404"/>
                    <a:pt x="415" y="402"/>
                    <a:pt x="415" y="400"/>
                  </a:cubicBezTo>
                  <a:cubicBezTo>
                    <a:pt x="416" y="398"/>
                    <a:pt x="424" y="397"/>
                    <a:pt x="426" y="398"/>
                  </a:cubicBezTo>
                  <a:cubicBezTo>
                    <a:pt x="428" y="399"/>
                    <a:pt x="430" y="399"/>
                    <a:pt x="432" y="399"/>
                  </a:cubicBezTo>
                  <a:cubicBezTo>
                    <a:pt x="434" y="398"/>
                    <a:pt x="438" y="400"/>
                    <a:pt x="438" y="402"/>
                  </a:cubicBezTo>
                  <a:cubicBezTo>
                    <a:pt x="437" y="404"/>
                    <a:pt x="439" y="406"/>
                    <a:pt x="439" y="408"/>
                  </a:cubicBezTo>
                  <a:cubicBezTo>
                    <a:pt x="439" y="410"/>
                    <a:pt x="437" y="410"/>
                    <a:pt x="438" y="412"/>
                  </a:cubicBezTo>
                  <a:cubicBezTo>
                    <a:pt x="439" y="413"/>
                    <a:pt x="444" y="412"/>
                    <a:pt x="446" y="410"/>
                  </a:cubicBezTo>
                  <a:cubicBezTo>
                    <a:pt x="447" y="409"/>
                    <a:pt x="449" y="411"/>
                    <a:pt x="449" y="412"/>
                  </a:cubicBezTo>
                  <a:cubicBezTo>
                    <a:pt x="449" y="414"/>
                    <a:pt x="451" y="415"/>
                    <a:pt x="451" y="413"/>
                  </a:cubicBezTo>
                  <a:cubicBezTo>
                    <a:pt x="451" y="411"/>
                    <a:pt x="454" y="412"/>
                    <a:pt x="455" y="413"/>
                  </a:cubicBezTo>
                  <a:cubicBezTo>
                    <a:pt x="456" y="415"/>
                    <a:pt x="460" y="412"/>
                    <a:pt x="460" y="414"/>
                  </a:cubicBezTo>
                  <a:cubicBezTo>
                    <a:pt x="460" y="416"/>
                    <a:pt x="455" y="417"/>
                    <a:pt x="457" y="419"/>
                  </a:cubicBezTo>
                  <a:cubicBezTo>
                    <a:pt x="459" y="421"/>
                    <a:pt x="460" y="417"/>
                    <a:pt x="463" y="418"/>
                  </a:cubicBezTo>
                  <a:cubicBezTo>
                    <a:pt x="466" y="419"/>
                    <a:pt x="470" y="415"/>
                    <a:pt x="472" y="414"/>
                  </a:cubicBezTo>
                  <a:cubicBezTo>
                    <a:pt x="475" y="414"/>
                    <a:pt x="478" y="411"/>
                    <a:pt x="480" y="410"/>
                  </a:cubicBezTo>
                  <a:cubicBezTo>
                    <a:pt x="482" y="409"/>
                    <a:pt x="487" y="409"/>
                    <a:pt x="486" y="410"/>
                  </a:cubicBezTo>
                  <a:cubicBezTo>
                    <a:pt x="484" y="412"/>
                    <a:pt x="482" y="415"/>
                    <a:pt x="488" y="417"/>
                  </a:cubicBezTo>
                  <a:cubicBezTo>
                    <a:pt x="494" y="419"/>
                    <a:pt x="500" y="430"/>
                    <a:pt x="504" y="435"/>
                  </a:cubicBezTo>
                  <a:cubicBezTo>
                    <a:pt x="507" y="441"/>
                    <a:pt x="510" y="450"/>
                    <a:pt x="512" y="450"/>
                  </a:cubicBezTo>
                  <a:cubicBezTo>
                    <a:pt x="514" y="450"/>
                    <a:pt x="515" y="445"/>
                    <a:pt x="517" y="445"/>
                  </a:cubicBezTo>
                  <a:cubicBezTo>
                    <a:pt x="520" y="444"/>
                    <a:pt x="521" y="449"/>
                    <a:pt x="524" y="449"/>
                  </a:cubicBezTo>
                  <a:cubicBezTo>
                    <a:pt x="526" y="450"/>
                    <a:pt x="530" y="452"/>
                    <a:pt x="532" y="451"/>
                  </a:cubicBezTo>
                  <a:cubicBezTo>
                    <a:pt x="534" y="450"/>
                    <a:pt x="539" y="447"/>
                    <a:pt x="540" y="448"/>
                  </a:cubicBezTo>
                  <a:cubicBezTo>
                    <a:pt x="542" y="449"/>
                    <a:pt x="544" y="449"/>
                    <a:pt x="546" y="453"/>
                  </a:cubicBezTo>
                  <a:cubicBezTo>
                    <a:pt x="547" y="456"/>
                    <a:pt x="549" y="457"/>
                    <a:pt x="551" y="457"/>
                  </a:cubicBezTo>
                  <a:cubicBezTo>
                    <a:pt x="552" y="457"/>
                    <a:pt x="553" y="459"/>
                    <a:pt x="553" y="460"/>
                  </a:cubicBezTo>
                  <a:cubicBezTo>
                    <a:pt x="553" y="462"/>
                    <a:pt x="555" y="464"/>
                    <a:pt x="557" y="464"/>
                  </a:cubicBezTo>
                  <a:cubicBezTo>
                    <a:pt x="558" y="464"/>
                    <a:pt x="562" y="463"/>
                    <a:pt x="564" y="463"/>
                  </a:cubicBezTo>
                  <a:cubicBezTo>
                    <a:pt x="565" y="462"/>
                    <a:pt x="566" y="461"/>
                    <a:pt x="567" y="463"/>
                  </a:cubicBezTo>
                  <a:cubicBezTo>
                    <a:pt x="567" y="465"/>
                    <a:pt x="569" y="467"/>
                    <a:pt x="571" y="467"/>
                  </a:cubicBezTo>
                  <a:cubicBezTo>
                    <a:pt x="572" y="467"/>
                    <a:pt x="575" y="469"/>
                    <a:pt x="575" y="467"/>
                  </a:cubicBezTo>
                  <a:cubicBezTo>
                    <a:pt x="576" y="466"/>
                    <a:pt x="580" y="465"/>
                    <a:pt x="581" y="465"/>
                  </a:cubicBezTo>
                  <a:cubicBezTo>
                    <a:pt x="583" y="465"/>
                    <a:pt x="588" y="464"/>
                    <a:pt x="589" y="462"/>
                  </a:cubicBezTo>
                  <a:cubicBezTo>
                    <a:pt x="590" y="459"/>
                    <a:pt x="594" y="459"/>
                    <a:pt x="595" y="458"/>
                  </a:cubicBezTo>
                  <a:cubicBezTo>
                    <a:pt x="597" y="456"/>
                    <a:pt x="600" y="456"/>
                    <a:pt x="601" y="454"/>
                  </a:cubicBezTo>
                  <a:cubicBezTo>
                    <a:pt x="602" y="453"/>
                    <a:pt x="606" y="453"/>
                    <a:pt x="607" y="452"/>
                  </a:cubicBezTo>
                  <a:cubicBezTo>
                    <a:pt x="607" y="450"/>
                    <a:pt x="611" y="450"/>
                    <a:pt x="613" y="451"/>
                  </a:cubicBezTo>
                  <a:cubicBezTo>
                    <a:pt x="614" y="451"/>
                    <a:pt x="623" y="453"/>
                    <a:pt x="624" y="453"/>
                  </a:cubicBezTo>
                  <a:cubicBezTo>
                    <a:pt x="625" y="452"/>
                    <a:pt x="626" y="457"/>
                    <a:pt x="627" y="457"/>
                  </a:cubicBezTo>
                  <a:cubicBezTo>
                    <a:pt x="628" y="458"/>
                    <a:pt x="633" y="461"/>
                    <a:pt x="634" y="460"/>
                  </a:cubicBezTo>
                  <a:cubicBezTo>
                    <a:pt x="635" y="459"/>
                    <a:pt x="638" y="458"/>
                    <a:pt x="641" y="460"/>
                  </a:cubicBezTo>
                  <a:cubicBezTo>
                    <a:pt x="643" y="461"/>
                    <a:pt x="646" y="463"/>
                    <a:pt x="647" y="461"/>
                  </a:cubicBezTo>
                  <a:cubicBezTo>
                    <a:pt x="648" y="460"/>
                    <a:pt x="653" y="459"/>
                    <a:pt x="654" y="458"/>
                  </a:cubicBezTo>
                  <a:cubicBezTo>
                    <a:pt x="654" y="457"/>
                    <a:pt x="655" y="454"/>
                    <a:pt x="654" y="453"/>
                  </a:cubicBezTo>
                  <a:cubicBezTo>
                    <a:pt x="653" y="452"/>
                    <a:pt x="651" y="448"/>
                    <a:pt x="651" y="446"/>
                  </a:cubicBezTo>
                  <a:cubicBezTo>
                    <a:pt x="650" y="444"/>
                    <a:pt x="654" y="443"/>
                    <a:pt x="654" y="442"/>
                  </a:cubicBezTo>
                  <a:cubicBezTo>
                    <a:pt x="655" y="440"/>
                    <a:pt x="658" y="440"/>
                    <a:pt x="659" y="439"/>
                  </a:cubicBezTo>
                  <a:cubicBezTo>
                    <a:pt x="660" y="438"/>
                    <a:pt x="660" y="435"/>
                    <a:pt x="662" y="436"/>
                  </a:cubicBezTo>
                  <a:cubicBezTo>
                    <a:pt x="664" y="436"/>
                    <a:pt x="667" y="438"/>
                    <a:pt x="668" y="438"/>
                  </a:cubicBezTo>
                  <a:cubicBezTo>
                    <a:pt x="669" y="439"/>
                    <a:pt x="672" y="440"/>
                    <a:pt x="673" y="440"/>
                  </a:cubicBezTo>
                  <a:cubicBezTo>
                    <a:pt x="675" y="440"/>
                    <a:pt x="678" y="441"/>
                    <a:pt x="679" y="442"/>
                  </a:cubicBezTo>
                  <a:cubicBezTo>
                    <a:pt x="681" y="443"/>
                    <a:pt x="687" y="443"/>
                    <a:pt x="688" y="445"/>
                  </a:cubicBezTo>
                  <a:cubicBezTo>
                    <a:pt x="689" y="446"/>
                    <a:pt x="687" y="450"/>
                    <a:pt x="689" y="452"/>
                  </a:cubicBezTo>
                  <a:cubicBezTo>
                    <a:pt x="690" y="453"/>
                    <a:pt x="693" y="457"/>
                    <a:pt x="694" y="456"/>
                  </a:cubicBezTo>
                  <a:cubicBezTo>
                    <a:pt x="695" y="455"/>
                    <a:pt x="700" y="458"/>
                    <a:pt x="701" y="458"/>
                  </a:cubicBezTo>
                  <a:cubicBezTo>
                    <a:pt x="703" y="458"/>
                    <a:pt x="706" y="455"/>
                    <a:pt x="707" y="455"/>
                  </a:cubicBezTo>
                  <a:cubicBezTo>
                    <a:pt x="709" y="455"/>
                    <a:pt x="714" y="454"/>
                    <a:pt x="715" y="454"/>
                  </a:cubicBezTo>
                  <a:cubicBezTo>
                    <a:pt x="717" y="454"/>
                    <a:pt x="722" y="456"/>
                    <a:pt x="723" y="456"/>
                  </a:cubicBezTo>
                  <a:cubicBezTo>
                    <a:pt x="724" y="455"/>
                    <a:pt x="729" y="456"/>
                    <a:pt x="729" y="458"/>
                  </a:cubicBezTo>
                  <a:cubicBezTo>
                    <a:pt x="730" y="459"/>
                    <a:pt x="736" y="459"/>
                    <a:pt x="736" y="461"/>
                  </a:cubicBezTo>
                  <a:cubicBezTo>
                    <a:pt x="736" y="463"/>
                    <a:pt x="740" y="464"/>
                    <a:pt x="741" y="466"/>
                  </a:cubicBezTo>
                  <a:cubicBezTo>
                    <a:pt x="742" y="468"/>
                    <a:pt x="750" y="466"/>
                    <a:pt x="751" y="468"/>
                  </a:cubicBezTo>
                  <a:cubicBezTo>
                    <a:pt x="753" y="469"/>
                    <a:pt x="762" y="469"/>
                    <a:pt x="763" y="468"/>
                  </a:cubicBezTo>
                  <a:cubicBezTo>
                    <a:pt x="763" y="467"/>
                    <a:pt x="772" y="466"/>
                    <a:pt x="774" y="465"/>
                  </a:cubicBezTo>
                  <a:cubicBezTo>
                    <a:pt x="775" y="464"/>
                    <a:pt x="780" y="464"/>
                    <a:pt x="780" y="462"/>
                  </a:cubicBezTo>
                  <a:cubicBezTo>
                    <a:pt x="781" y="461"/>
                    <a:pt x="785" y="459"/>
                    <a:pt x="787" y="458"/>
                  </a:cubicBezTo>
                  <a:cubicBezTo>
                    <a:pt x="789" y="456"/>
                    <a:pt x="797" y="457"/>
                    <a:pt x="797" y="458"/>
                  </a:cubicBezTo>
                  <a:cubicBezTo>
                    <a:pt x="798" y="460"/>
                    <a:pt x="803" y="461"/>
                    <a:pt x="805" y="460"/>
                  </a:cubicBezTo>
                  <a:cubicBezTo>
                    <a:pt x="807" y="459"/>
                    <a:pt x="812" y="460"/>
                    <a:pt x="813" y="462"/>
                  </a:cubicBezTo>
                  <a:cubicBezTo>
                    <a:pt x="813" y="464"/>
                    <a:pt x="819" y="465"/>
                    <a:pt x="821" y="464"/>
                  </a:cubicBezTo>
                  <a:cubicBezTo>
                    <a:pt x="822" y="464"/>
                    <a:pt x="827" y="460"/>
                    <a:pt x="829" y="460"/>
                  </a:cubicBezTo>
                  <a:cubicBezTo>
                    <a:pt x="831" y="460"/>
                    <a:pt x="833" y="458"/>
                    <a:pt x="833" y="456"/>
                  </a:cubicBezTo>
                  <a:cubicBezTo>
                    <a:pt x="832" y="454"/>
                    <a:pt x="836" y="449"/>
                    <a:pt x="837" y="447"/>
                  </a:cubicBezTo>
                  <a:cubicBezTo>
                    <a:pt x="837" y="445"/>
                    <a:pt x="841" y="440"/>
                    <a:pt x="842" y="439"/>
                  </a:cubicBezTo>
                  <a:cubicBezTo>
                    <a:pt x="843" y="439"/>
                    <a:pt x="846" y="437"/>
                    <a:pt x="846" y="435"/>
                  </a:cubicBezTo>
                  <a:cubicBezTo>
                    <a:pt x="845" y="434"/>
                    <a:pt x="845" y="429"/>
                    <a:pt x="843" y="429"/>
                  </a:cubicBezTo>
                  <a:cubicBezTo>
                    <a:pt x="842" y="429"/>
                    <a:pt x="839" y="429"/>
                    <a:pt x="842" y="425"/>
                  </a:cubicBezTo>
                  <a:cubicBezTo>
                    <a:pt x="846" y="420"/>
                    <a:pt x="852" y="421"/>
                    <a:pt x="853" y="421"/>
                  </a:cubicBezTo>
                  <a:cubicBezTo>
                    <a:pt x="854" y="421"/>
                    <a:pt x="862" y="419"/>
                    <a:pt x="865" y="420"/>
                  </a:cubicBezTo>
                  <a:cubicBezTo>
                    <a:pt x="869" y="421"/>
                    <a:pt x="871" y="420"/>
                    <a:pt x="875" y="422"/>
                  </a:cubicBezTo>
                  <a:cubicBezTo>
                    <a:pt x="879" y="424"/>
                    <a:pt x="884" y="423"/>
                    <a:pt x="885" y="425"/>
                  </a:cubicBezTo>
                  <a:cubicBezTo>
                    <a:pt x="886" y="426"/>
                    <a:pt x="891" y="428"/>
                    <a:pt x="891" y="431"/>
                  </a:cubicBezTo>
                  <a:cubicBezTo>
                    <a:pt x="890" y="434"/>
                    <a:pt x="893" y="432"/>
                    <a:pt x="895" y="439"/>
                  </a:cubicBezTo>
                  <a:cubicBezTo>
                    <a:pt x="896" y="445"/>
                    <a:pt x="899" y="446"/>
                    <a:pt x="900" y="449"/>
                  </a:cubicBezTo>
                  <a:cubicBezTo>
                    <a:pt x="900" y="452"/>
                    <a:pt x="904" y="457"/>
                    <a:pt x="904" y="459"/>
                  </a:cubicBezTo>
                  <a:cubicBezTo>
                    <a:pt x="903" y="461"/>
                    <a:pt x="903" y="463"/>
                    <a:pt x="907" y="464"/>
                  </a:cubicBezTo>
                  <a:cubicBezTo>
                    <a:pt x="911" y="464"/>
                    <a:pt x="914" y="467"/>
                    <a:pt x="915" y="467"/>
                  </a:cubicBezTo>
                  <a:cubicBezTo>
                    <a:pt x="916" y="466"/>
                    <a:pt x="921" y="468"/>
                    <a:pt x="924" y="470"/>
                  </a:cubicBezTo>
                  <a:cubicBezTo>
                    <a:pt x="926" y="473"/>
                    <a:pt x="930" y="472"/>
                    <a:pt x="930" y="474"/>
                  </a:cubicBezTo>
                  <a:cubicBezTo>
                    <a:pt x="929" y="477"/>
                    <a:pt x="932" y="479"/>
                    <a:pt x="931" y="481"/>
                  </a:cubicBezTo>
                  <a:cubicBezTo>
                    <a:pt x="931" y="484"/>
                    <a:pt x="936" y="485"/>
                    <a:pt x="940" y="485"/>
                  </a:cubicBezTo>
                  <a:cubicBezTo>
                    <a:pt x="943" y="484"/>
                    <a:pt x="946" y="486"/>
                    <a:pt x="947" y="483"/>
                  </a:cubicBezTo>
                  <a:cubicBezTo>
                    <a:pt x="949" y="480"/>
                    <a:pt x="954" y="481"/>
                    <a:pt x="955" y="480"/>
                  </a:cubicBezTo>
                  <a:cubicBezTo>
                    <a:pt x="957" y="479"/>
                    <a:pt x="962" y="477"/>
                    <a:pt x="962" y="482"/>
                  </a:cubicBezTo>
                  <a:cubicBezTo>
                    <a:pt x="962" y="486"/>
                    <a:pt x="965" y="487"/>
                    <a:pt x="962" y="489"/>
                  </a:cubicBezTo>
                  <a:cubicBezTo>
                    <a:pt x="960" y="490"/>
                    <a:pt x="959" y="497"/>
                    <a:pt x="958" y="499"/>
                  </a:cubicBezTo>
                  <a:cubicBezTo>
                    <a:pt x="957" y="502"/>
                    <a:pt x="953" y="503"/>
                    <a:pt x="953" y="506"/>
                  </a:cubicBezTo>
                  <a:cubicBezTo>
                    <a:pt x="952" y="509"/>
                    <a:pt x="949" y="509"/>
                    <a:pt x="949" y="511"/>
                  </a:cubicBezTo>
                  <a:cubicBezTo>
                    <a:pt x="949" y="514"/>
                    <a:pt x="944" y="513"/>
                    <a:pt x="941" y="511"/>
                  </a:cubicBezTo>
                  <a:cubicBezTo>
                    <a:pt x="939" y="510"/>
                    <a:pt x="936" y="515"/>
                    <a:pt x="934" y="515"/>
                  </a:cubicBezTo>
                  <a:cubicBezTo>
                    <a:pt x="932" y="515"/>
                    <a:pt x="933" y="519"/>
                    <a:pt x="933" y="521"/>
                  </a:cubicBezTo>
                  <a:cubicBezTo>
                    <a:pt x="934" y="522"/>
                    <a:pt x="932" y="525"/>
                    <a:pt x="934" y="528"/>
                  </a:cubicBezTo>
                  <a:cubicBezTo>
                    <a:pt x="934" y="529"/>
                    <a:pt x="934" y="532"/>
                    <a:pt x="934" y="536"/>
                  </a:cubicBezTo>
                  <a:cubicBezTo>
                    <a:pt x="937" y="533"/>
                    <a:pt x="940" y="532"/>
                    <a:pt x="941" y="532"/>
                  </a:cubicBezTo>
                  <a:cubicBezTo>
                    <a:pt x="944" y="532"/>
                    <a:pt x="947" y="537"/>
                    <a:pt x="951" y="537"/>
                  </a:cubicBezTo>
                  <a:cubicBezTo>
                    <a:pt x="954" y="537"/>
                    <a:pt x="970" y="527"/>
                    <a:pt x="970" y="525"/>
                  </a:cubicBezTo>
                  <a:cubicBezTo>
                    <a:pt x="971" y="523"/>
                    <a:pt x="980" y="514"/>
                    <a:pt x="984" y="510"/>
                  </a:cubicBezTo>
                  <a:cubicBezTo>
                    <a:pt x="988" y="505"/>
                    <a:pt x="994" y="499"/>
                    <a:pt x="996" y="493"/>
                  </a:cubicBezTo>
                  <a:cubicBezTo>
                    <a:pt x="998" y="490"/>
                    <a:pt x="1004" y="484"/>
                    <a:pt x="1005" y="481"/>
                  </a:cubicBezTo>
                  <a:cubicBezTo>
                    <a:pt x="1007" y="479"/>
                    <a:pt x="1008" y="479"/>
                    <a:pt x="1011" y="473"/>
                  </a:cubicBezTo>
                  <a:cubicBezTo>
                    <a:pt x="1013" y="467"/>
                    <a:pt x="1013" y="452"/>
                    <a:pt x="1014" y="451"/>
                  </a:cubicBezTo>
                  <a:cubicBezTo>
                    <a:pt x="1015" y="450"/>
                    <a:pt x="1015" y="447"/>
                    <a:pt x="1016" y="445"/>
                  </a:cubicBezTo>
                  <a:cubicBezTo>
                    <a:pt x="1017" y="444"/>
                    <a:pt x="1016" y="442"/>
                    <a:pt x="1019" y="439"/>
                  </a:cubicBezTo>
                  <a:cubicBezTo>
                    <a:pt x="1021" y="437"/>
                    <a:pt x="1021" y="435"/>
                    <a:pt x="1020" y="434"/>
                  </a:cubicBezTo>
                  <a:cubicBezTo>
                    <a:pt x="1020" y="432"/>
                    <a:pt x="1020" y="429"/>
                    <a:pt x="1020" y="427"/>
                  </a:cubicBezTo>
                  <a:cubicBezTo>
                    <a:pt x="1019" y="426"/>
                    <a:pt x="1019" y="426"/>
                    <a:pt x="1021" y="425"/>
                  </a:cubicBezTo>
                  <a:cubicBezTo>
                    <a:pt x="1022" y="424"/>
                    <a:pt x="1020" y="422"/>
                    <a:pt x="1018" y="421"/>
                  </a:cubicBezTo>
                  <a:cubicBezTo>
                    <a:pt x="1016" y="420"/>
                    <a:pt x="1013" y="419"/>
                    <a:pt x="1013" y="417"/>
                  </a:cubicBezTo>
                  <a:cubicBezTo>
                    <a:pt x="1012" y="414"/>
                    <a:pt x="1009" y="411"/>
                    <a:pt x="1006" y="412"/>
                  </a:cubicBezTo>
                  <a:cubicBezTo>
                    <a:pt x="1003" y="412"/>
                    <a:pt x="998" y="410"/>
                    <a:pt x="999" y="412"/>
                  </a:cubicBezTo>
                  <a:cubicBezTo>
                    <a:pt x="999" y="414"/>
                    <a:pt x="999" y="415"/>
                    <a:pt x="997" y="415"/>
                  </a:cubicBezTo>
                  <a:cubicBezTo>
                    <a:pt x="996" y="414"/>
                    <a:pt x="995" y="416"/>
                    <a:pt x="994" y="418"/>
                  </a:cubicBezTo>
                  <a:cubicBezTo>
                    <a:pt x="992" y="420"/>
                    <a:pt x="986" y="421"/>
                    <a:pt x="989" y="418"/>
                  </a:cubicBezTo>
                  <a:cubicBezTo>
                    <a:pt x="991" y="416"/>
                    <a:pt x="988" y="416"/>
                    <a:pt x="988" y="413"/>
                  </a:cubicBezTo>
                  <a:cubicBezTo>
                    <a:pt x="989" y="411"/>
                    <a:pt x="991" y="408"/>
                    <a:pt x="988" y="410"/>
                  </a:cubicBezTo>
                  <a:cubicBezTo>
                    <a:pt x="985" y="412"/>
                    <a:pt x="985" y="416"/>
                    <a:pt x="983" y="416"/>
                  </a:cubicBezTo>
                  <a:cubicBezTo>
                    <a:pt x="981" y="417"/>
                    <a:pt x="981" y="409"/>
                    <a:pt x="982" y="407"/>
                  </a:cubicBezTo>
                  <a:cubicBezTo>
                    <a:pt x="983" y="406"/>
                    <a:pt x="978" y="408"/>
                    <a:pt x="972" y="407"/>
                  </a:cubicBezTo>
                  <a:cubicBezTo>
                    <a:pt x="967" y="407"/>
                    <a:pt x="969" y="403"/>
                    <a:pt x="973" y="401"/>
                  </a:cubicBezTo>
                  <a:cubicBezTo>
                    <a:pt x="977" y="399"/>
                    <a:pt x="976" y="397"/>
                    <a:pt x="978" y="396"/>
                  </a:cubicBezTo>
                  <a:cubicBezTo>
                    <a:pt x="980" y="395"/>
                    <a:pt x="986" y="391"/>
                    <a:pt x="989" y="389"/>
                  </a:cubicBezTo>
                  <a:cubicBezTo>
                    <a:pt x="992" y="388"/>
                    <a:pt x="993" y="385"/>
                    <a:pt x="994" y="383"/>
                  </a:cubicBezTo>
                  <a:cubicBezTo>
                    <a:pt x="995" y="381"/>
                    <a:pt x="1001" y="379"/>
                    <a:pt x="1006" y="374"/>
                  </a:cubicBezTo>
                  <a:cubicBezTo>
                    <a:pt x="1011" y="370"/>
                    <a:pt x="1014" y="367"/>
                    <a:pt x="1015" y="365"/>
                  </a:cubicBezTo>
                  <a:cubicBezTo>
                    <a:pt x="1016" y="362"/>
                    <a:pt x="1024" y="359"/>
                    <a:pt x="1024" y="357"/>
                  </a:cubicBezTo>
                  <a:cubicBezTo>
                    <a:pt x="1025" y="355"/>
                    <a:pt x="1034" y="350"/>
                    <a:pt x="1040" y="349"/>
                  </a:cubicBezTo>
                  <a:cubicBezTo>
                    <a:pt x="1047" y="347"/>
                    <a:pt x="1057" y="349"/>
                    <a:pt x="1059" y="351"/>
                  </a:cubicBezTo>
                  <a:cubicBezTo>
                    <a:pt x="1060" y="353"/>
                    <a:pt x="1062" y="352"/>
                    <a:pt x="1063" y="351"/>
                  </a:cubicBezTo>
                  <a:cubicBezTo>
                    <a:pt x="1064" y="350"/>
                    <a:pt x="1066" y="350"/>
                    <a:pt x="1071" y="351"/>
                  </a:cubicBezTo>
                  <a:cubicBezTo>
                    <a:pt x="1075" y="351"/>
                    <a:pt x="1076" y="349"/>
                    <a:pt x="1079" y="350"/>
                  </a:cubicBezTo>
                  <a:cubicBezTo>
                    <a:pt x="1082" y="350"/>
                    <a:pt x="1084" y="351"/>
                    <a:pt x="1086" y="348"/>
                  </a:cubicBezTo>
                  <a:cubicBezTo>
                    <a:pt x="1088" y="344"/>
                    <a:pt x="1096" y="345"/>
                    <a:pt x="1098" y="346"/>
                  </a:cubicBezTo>
                  <a:cubicBezTo>
                    <a:pt x="1099" y="348"/>
                    <a:pt x="1101" y="349"/>
                    <a:pt x="1104" y="347"/>
                  </a:cubicBezTo>
                  <a:cubicBezTo>
                    <a:pt x="1107" y="345"/>
                    <a:pt x="1107" y="350"/>
                    <a:pt x="1110" y="350"/>
                  </a:cubicBezTo>
                  <a:cubicBezTo>
                    <a:pt x="1113" y="351"/>
                    <a:pt x="1111" y="353"/>
                    <a:pt x="1108" y="353"/>
                  </a:cubicBezTo>
                  <a:cubicBezTo>
                    <a:pt x="1106" y="353"/>
                    <a:pt x="1103" y="354"/>
                    <a:pt x="1106" y="356"/>
                  </a:cubicBezTo>
                  <a:cubicBezTo>
                    <a:pt x="1108" y="358"/>
                    <a:pt x="1112" y="354"/>
                    <a:pt x="1114" y="355"/>
                  </a:cubicBezTo>
                  <a:cubicBezTo>
                    <a:pt x="1116" y="355"/>
                    <a:pt x="1120" y="355"/>
                    <a:pt x="1123" y="353"/>
                  </a:cubicBezTo>
                  <a:cubicBezTo>
                    <a:pt x="1126" y="351"/>
                    <a:pt x="1127" y="355"/>
                    <a:pt x="1129" y="353"/>
                  </a:cubicBezTo>
                  <a:cubicBezTo>
                    <a:pt x="1131" y="351"/>
                    <a:pt x="1135" y="351"/>
                    <a:pt x="1138" y="351"/>
                  </a:cubicBezTo>
                  <a:cubicBezTo>
                    <a:pt x="1140" y="351"/>
                    <a:pt x="1138" y="348"/>
                    <a:pt x="1134" y="348"/>
                  </a:cubicBezTo>
                  <a:cubicBezTo>
                    <a:pt x="1130" y="348"/>
                    <a:pt x="1131" y="346"/>
                    <a:pt x="1134" y="341"/>
                  </a:cubicBezTo>
                  <a:cubicBezTo>
                    <a:pt x="1137" y="336"/>
                    <a:pt x="1142" y="333"/>
                    <a:pt x="1146" y="330"/>
                  </a:cubicBezTo>
                  <a:cubicBezTo>
                    <a:pt x="1150" y="327"/>
                    <a:pt x="1152" y="329"/>
                    <a:pt x="1152" y="327"/>
                  </a:cubicBezTo>
                  <a:cubicBezTo>
                    <a:pt x="1152" y="325"/>
                    <a:pt x="1154" y="319"/>
                    <a:pt x="1157" y="319"/>
                  </a:cubicBezTo>
                  <a:cubicBezTo>
                    <a:pt x="1159" y="319"/>
                    <a:pt x="1166" y="320"/>
                    <a:pt x="1170" y="318"/>
                  </a:cubicBezTo>
                  <a:cubicBezTo>
                    <a:pt x="1175" y="315"/>
                    <a:pt x="1174" y="319"/>
                    <a:pt x="1176" y="320"/>
                  </a:cubicBezTo>
                  <a:cubicBezTo>
                    <a:pt x="1178" y="321"/>
                    <a:pt x="1180" y="316"/>
                    <a:pt x="1182" y="318"/>
                  </a:cubicBezTo>
                  <a:cubicBezTo>
                    <a:pt x="1184" y="319"/>
                    <a:pt x="1179" y="322"/>
                    <a:pt x="1178" y="326"/>
                  </a:cubicBezTo>
                  <a:cubicBezTo>
                    <a:pt x="1177" y="329"/>
                    <a:pt x="1181" y="328"/>
                    <a:pt x="1183" y="329"/>
                  </a:cubicBezTo>
                  <a:cubicBezTo>
                    <a:pt x="1185" y="330"/>
                    <a:pt x="1180" y="331"/>
                    <a:pt x="1181" y="332"/>
                  </a:cubicBezTo>
                  <a:cubicBezTo>
                    <a:pt x="1181" y="333"/>
                    <a:pt x="1185" y="333"/>
                    <a:pt x="1191" y="328"/>
                  </a:cubicBezTo>
                  <a:cubicBezTo>
                    <a:pt x="1196" y="322"/>
                    <a:pt x="1201" y="321"/>
                    <a:pt x="1205" y="321"/>
                  </a:cubicBezTo>
                  <a:cubicBezTo>
                    <a:pt x="1208" y="322"/>
                    <a:pt x="1206" y="318"/>
                    <a:pt x="1206" y="313"/>
                  </a:cubicBezTo>
                  <a:cubicBezTo>
                    <a:pt x="1207" y="308"/>
                    <a:pt x="1217" y="306"/>
                    <a:pt x="1221" y="308"/>
                  </a:cubicBezTo>
                  <a:cubicBezTo>
                    <a:pt x="1224" y="309"/>
                    <a:pt x="1224" y="311"/>
                    <a:pt x="1221" y="310"/>
                  </a:cubicBezTo>
                  <a:cubicBezTo>
                    <a:pt x="1217" y="309"/>
                    <a:pt x="1214" y="312"/>
                    <a:pt x="1214" y="316"/>
                  </a:cubicBezTo>
                  <a:cubicBezTo>
                    <a:pt x="1214" y="320"/>
                    <a:pt x="1211" y="322"/>
                    <a:pt x="1213" y="323"/>
                  </a:cubicBezTo>
                  <a:cubicBezTo>
                    <a:pt x="1215" y="325"/>
                    <a:pt x="1211" y="325"/>
                    <a:pt x="1210" y="327"/>
                  </a:cubicBezTo>
                  <a:cubicBezTo>
                    <a:pt x="1210" y="329"/>
                    <a:pt x="1210" y="330"/>
                    <a:pt x="1208" y="331"/>
                  </a:cubicBezTo>
                  <a:cubicBezTo>
                    <a:pt x="1206" y="332"/>
                    <a:pt x="1197" y="333"/>
                    <a:pt x="1197" y="336"/>
                  </a:cubicBezTo>
                  <a:cubicBezTo>
                    <a:pt x="1197" y="339"/>
                    <a:pt x="1192" y="339"/>
                    <a:pt x="1190" y="343"/>
                  </a:cubicBezTo>
                  <a:cubicBezTo>
                    <a:pt x="1188" y="347"/>
                    <a:pt x="1180" y="350"/>
                    <a:pt x="1175" y="358"/>
                  </a:cubicBezTo>
                  <a:cubicBezTo>
                    <a:pt x="1169" y="366"/>
                    <a:pt x="1161" y="366"/>
                    <a:pt x="1161" y="367"/>
                  </a:cubicBezTo>
                  <a:cubicBezTo>
                    <a:pt x="1161" y="369"/>
                    <a:pt x="1155" y="369"/>
                    <a:pt x="1153" y="369"/>
                  </a:cubicBezTo>
                  <a:cubicBezTo>
                    <a:pt x="1151" y="369"/>
                    <a:pt x="1155" y="374"/>
                    <a:pt x="1150" y="379"/>
                  </a:cubicBezTo>
                  <a:cubicBezTo>
                    <a:pt x="1145" y="384"/>
                    <a:pt x="1142" y="391"/>
                    <a:pt x="1142" y="398"/>
                  </a:cubicBezTo>
                  <a:cubicBezTo>
                    <a:pt x="1142" y="405"/>
                    <a:pt x="1145" y="426"/>
                    <a:pt x="1147" y="429"/>
                  </a:cubicBezTo>
                  <a:cubicBezTo>
                    <a:pt x="1149" y="433"/>
                    <a:pt x="1148" y="442"/>
                    <a:pt x="1150" y="444"/>
                  </a:cubicBezTo>
                  <a:cubicBezTo>
                    <a:pt x="1151" y="446"/>
                    <a:pt x="1151" y="449"/>
                    <a:pt x="1152" y="450"/>
                  </a:cubicBezTo>
                  <a:cubicBezTo>
                    <a:pt x="1153" y="451"/>
                    <a:pt x="1157" y="445"/>
                    <a:pt x="1161" y="442"/>
                  </a:cubicBezTo>
                  <a:cubicBezTo>
                    <a:pt x="1164" y="440"/>
                    <a:pt x="1163" y="439"/>
                    <a:pt x="1165" y="437"/>
                  </a:cubicBezTo>
                  <a:cubicBezTo>
                    <a:pt x="1167" y="436"/>
                    <a:pt x="1166" y="430"/>
                    <a:pt x="1167" y="429"/>
                  </a:cubicBezTo>
                  <a:cubicBezTo>
                    <a:pt x="1167" y="427"/>
                    <a:pt x="1171" y="427"/>
                    <a:pt x="1172" y="425"/>
                  </a:cubicBezTo>
                  <a:cubicBezTo>
                    <a:pt x="1174" y="423"/>
                    <a:pt x="1177" y="424"/>
                    <a:pt x="1179" y="424"/>
                  </a:cubicBezTo>
                  <a:cubicBezTo>
                    <a:pt x="1180" y="423"/>
                    <a:pt x="1179" y="419"/>
                    <a:pt x="1178" y="417"/>
                  </a:cubicBezTo>
                  <a:cubicBezTo>
                    <a:pt x="1177" y="414"/>
                    <a:pt x="1183" y="411"/>
                    <a:pt x="1186" y="409"/>
                  </a:cubicBezTo>
                  <a:cubicBezTo>
                    <a:pt x="1189" y="407"/>
                    <a:pt x="1193" y="410"/>
                    <a:pt x="1196" y="407"/>
                  </a:cubicBezTo>
                  <a:cubicBezTo>
                    <a:pt x="1199" y="404"/>
                    <a:pt x="1196" y="400"/>
                    <a:pt x="1195" y="399"/>
                  </a:cubicBezTo>
                  <a:cubicBezTo>
                    <a:pt x="1193" y="397"/>
                    <a:pt x="1198" y="389"/>
                    <a:pt x="1201" y="389"/>
                  </a:cubicBezTo>
                  <a:cubicBezTo>
                    <a:pt x="1203" y="388"/>
                    <a:pt x="1205" y="390"/>
                    <a:pt x="1207" y="388"/>
                  </a:cubicBezTo>
                  <a:cubicBezTo>
                    <a:pt x="1209" y="386"/>
                    <a:pt x="1205" y="382"/>
                    <a:pt x="1203" y="383"/>
                  </a:cubicBezTo>
                  <a:cubicBezTo>
                    <a:pt x="1201" y="383"/>
                    <a:pt x="1201" y="376"/>
                    <a:pt x="1205" y="373"/>
                  </a:cubicBezTo>
                  <a:cubicBezTo>
                    <a:pt x="1209" y="370"/>
                    <a:pt x="1207" y="369"/>
                    <a:pt x="1205" y="369"/>
                  </a:cubicBezTo>
                  <a:cubicBezTo>
                    <a:pt x="1202" y="368"/>
                    <a:pt x="1201" y="369"/>
                    <a:pt x="1199" y="369"/>
                  </a:cubicBezTo>
                  <a:cubicBezTo>
                    <a:pt x="1197" y="369"/>
                    <a:pt x="1195" y="365"/>
                    <a:pt x="1198" y="360"/>
                  </a:cubicBezTo>
                  <a:cubicBezTo>
                    <a:pt x="1201" y="356"/>
                    <a:pt x="1205" y="357"/>
                    <a:pt x="1205" y="353"/>
                  </a:cubicBezTo>
                  <a:cubicBezTo>
                    <a:pt x="1206" y="349"/>
                    <a:pt x="1210" y="344"/>
                    <a:pt x="1212" y="342"/>
                  </a:cubicBezTo>
                  <a:cubicBezTo>
                    <a:pt x="1213" y="340"/>
                    <a:pt x="1217" y="342"/>
                    <a:pt x="1219" y="342"/>
                  </a:cubicBezTo>
                  <a:cubicBezTo>
                    <a:pt x="1221" y="342"/>
                    <a:pt x="1220" y="345"/>
                    <a:pt x="1222" y="343"/>
                  </a:cubicBezTo>
                  <a:cubicBezTo>
                    <a:pt x="1224" y="342"/>
                    <a:pt x="1228" y="335"/>
                    <a:pt x="1231" y="335"/>
                  </a:cubicBezTo>
                  <a:cubicBezTo>
                    <a:pt x="1234" y="335"/>
                    <a:pt x="1232" y="340"/>
                    <a:pt x="1232" y="343"/>
                  </a:cubicBezTo>
                  <a:cubicBezTo>
                    <a:pt x="1233" y="345"/>
                    <a:pt x="1235" y="342"/>
                    <a:pt x="1240" y="338"/>
                  </a:cubicBezTo>
                  <a:cubicBezTo>
                    <a:pt x="1246" y="334"/>
                    <a:pt x="1258" y="335"/>
                    <a:pt x="1261" y="337"/>
                  </a:cubicBezTo>
                  <a:cubicBezTo>
                    <a:pt x="1265" y="338"/>
                    <a:pt x="1266" y="342"/>
                    <a:pt x="1268" y="342"/>
                  </a:cubicBezTo>
                  <a:cubicBezTo>
                    <a:pt x="1271" y="341"/>
                    <a:pt x="1268" y="338"/>
                    <a:pt x="1271" y="337"/>
                  </a:cubicBezTo>
                  <a:cubicBezTo>
                    <a:pt x="1274" y="336"/>
                    <a:pt x="1279" y="333"/>
                    <a:pt x="1283" y="330"/>
                  </a:cubicBezTo>
                  <a:cubicBezTo>
                    <a:pt x="1287" y="327"/>
                    <a:pt x="1286" y="329"/>
                    <a:pt x="1288" y="327"/>
                  </a:cubicBezTo>
                  <a:cubicBezTo>
                    <a:pt x="1290" y="324"/>
                    <a:pt x="1292" y="325"/>
                    <a:pt x="1293" y="324"/>
                  </a:cubicBezTo>
                  <a:cubicBezTo>
                    <a:pt x="1294" y="322"/>
                    <a:pt x="1299" y="319"/>
                    <a:pt x="1307" y="317"/>
                  </a:cubicBezTo>
                  <a:cubicBezTo>
                    <a:pt x="1315" y="315"/>
                    <a:pt x="1325" y="310"/>
                    <a:pt x="1325" y="309"/>
                  </a:cubicBezTo>
                  <a:cubicBezTo>
                    <a:pt x="1324" y="307"/>
                    <a:pt x="1328" y="306"/>
                    <a:pt x="1328" y="308"/>
                  </a:cubicBezTo>
                  <a:cubicBezTo>
                    <a:pt x="1329" y="309"/>
                    <a:pt x="1331" y="309"/>
                    <a:pt x="1336" y="310"/>
                  </a:cubicBezTo>
                  <a:cubicBezTo>
                    <a:pt x="1340" y="311"/>
                    <a:pt x="1342" y="312"/>
                    <a:pt x="1345" y="309"/>
                  </a:cubicBezTo>
                  <a:cubicBezTo>
                    <a:pt x="1348" y="306"/>
                    <a:pt x="1344" y="305"/>
                    <a:pt x="1345" y="302"/>
                  </a:cubicBezTo>
                  <a:cubicBezTo>
                    <a:pt x="1345" y="300"/>
                    <a:pt x="1339" y="297"/>
                    <a:pt x="1340" y="294"/>
                  </a:cubicBezTo>
                  <a:cubicBezTo>
                    <a:pt x="1340" y="292"/>
                    <a:pt x="1335" y="285"/>
                    <a:pt x="1334" y="286"/>
                  </a:cubicBezTo>
                  <a:cubicBezTo>
                    <a:pt x="1332" y="288"/>
                    <a:pt x="1329" y="285"/>
                    <a:pt x="1329" y="283"/>
                  </a:cubicBezTo>
                  <a:cubicBezTo>
                    <a:pt x="1329" y="281"/>
                    <a:pt x="1329" y="279"/>
                    <a:pt x="1326" y="280"/>
                  </a:cubicBezTo>
                  <a:cubicBezTo>
                    <a:pt x="1324" y="282"/>
                    <a:pt x="1320" y="281"/>
                    <a:pt x="1319" y="279"/>
                  </a:cubicBezTo>
                  <a:cubicBezTo>
                    <a:pt x="1319" y="276"/>
                    <a:pt x="1324" y="275"/>
                    <a:pt x="1328" y="276"/>
                  </a:cubicBezTo>
                  <a:cubicBezTo>
                    <a:pt x="1331" y="278"/>
                    <a:pt x="1330" y="279"/>
                    <a:pt x="1332" y="280"/>
                  </a:cubicBezTo>
                  <a:cubicBezTo>
                    <a:pt x="1334" y="282"/>
                    <a:pt x="1339" y="281"/>
                    <a:pt x="1342" y="280"/>
                  </a:cubicBezTo>
                  <a:cubicBezTo>
                    <a:pt x="1344" y="279"/>
                    <a:pt x="1352" y="276"/>
                    <a:pt x="1353" y="274"/>
                  </a:cubicBezTo>
                  <a:cubicBezTo>
                    <a:pt x="1354" y="272"/>
                    <a:pt x="1353" y="271"/>
                    <a:pt x="1355" y="270"/>
                  </a:cubicBezTo>
                  <a:cubicBezTo>
                    <a:pt x="1358" y="269"/>
                    <a:pt x="1356" y="266"/>
                    <a:pt x="1354" y="265"/>
                  </a:cubicBezTo>
                  <a:cubicBezTo>
                    <a:pt x="1352" y="264"/>
                    <a:pt x="1352" y="261"/>
                    <a:pt x="1354" y="261"/>
                  </a:cubicBezTo>
                  <a:cubicBezTo>
                    <a:pt x="1357" y="261"/>
                    <a:pt x="1356" y="258"/>
                    <a:pt x="1358" y="258"/>
                  </a:cubicBezTo>
                  <a:cubicBezTo>
                    <a:pt x="1359" y="258"/>
                    <a:pt x="1359" y="259"/>
                    <a:pt x="1362" y="258"/>
                  </a:cubicBezTo>
                  <a:cubicBezTo>
                    <a:pt x="1365" y="256"/>
                    <a:pt x="1362" y="260"/>
                    <a:pt x="1361" y="262"/>
                  </a:cubicBezTo>
                  <a:cubicBezTo>
                    <a:pt x="1360" y="265"/>
                    <a:pt x="1363" y="267"/>
                    <a:pt x="1364" y="268"/>
                  </a:cubicBezTo>
                  <a:cubicBezTo>
                    <a:pt x="1364" y="269"/>
                    <a:pt x="1370" y="270"/>
                    <a:pt x="1373" y="268"/>
                  </a:cubicBezTo>
                  <a:cubicBezTo>
                    <a:pt x="1376" y="267"/>
                    <a:pt x="1385" y="270"/>
                    <a:pt x="1386" y="272"/>
                  </a:cubicBezTo>
                  <a:cubicBezTo>
                    <a:pt x="1386" y="275"/>
                    <a:pt x="1388" y="278"/>
                    <a:pt x="1392" y="280"/>
                  </a:cubicBezTo>
                  <a:cubicBezTo>
                    <a:pt x="1396" y="282"/>
                    <a:pt x="1399" y="281"/>
                    <a:pt x="1400" y="283"/>
                  </a:cubicBezTo>
                  <a:cubicBezTo>
                    <a:pt x="1401" y="285"/>
                    <a:pt x="1402" y="286"/>
                    <a:pt x="1405" y="285"/>
                  </a:cubicBezTo>
                  <a:cubicBezTo>
                    <a:pt x="1407" y="285"/>
                    <a:pt x="1408" y="287"/>
                    <a:pt x="1410" y="286"/>
                  </a:cubicBezTo>
                  <a:cubicBezTo>
                    <a:pt x="1411" y="284"/>
                    <a:pt x="1412" y="286"/>
                    <a:pt x="1414" y="285"/>
                  </a:cubicBezTo>
                  <a:cubicBezTo>
                    <a:pt x="1416" y="283"/>
                    <a:pt x="1410" y="281"/>
                    <a:pt x="1411" y="280"/>
                  </a:cubicBezTo>
                  <a:cubicBezTo>
                    <a:pt x="1411" y="278"/>
                    <a:pt x="1413" y="281"/>
                    <a:pt x="1415" y="281"/>
                  </a:cubicBezTo>
                  <a:cubicBezTo>
                    <a:pt x="1417" y="281"/>
                    <a:pt x="1414" y="277"/>
                    <a:pt x="1416" y="277"/>
                  </a:cubicBezTo>
                  <a:cubicBezTo>
                    <a:pt x="1417" y="276"/>
                    <a:pt x="1416" y="269"/>
                    <a:pt x="1414" y="269"/>
                  </a:cubicBezTo>
                  <a:cubicBezTo>
                    <a:pt x="1413" y="268"/>
                    <a:pt x="1414" y="265"/>
                    <a:pt x="1417" y="268"/>
                  </a:cubicBezTo>
                  <a:cubicBezTo>
                    <a:pt x="1420" y="270"/>
                    <a:pt x="1424" y="270"/>
                    <a:pt x="1426" y="270"/>
                  </a:cubicBezTo>
                  <a:cubicBezTo>
                    <a:pt x="1428" y="270"/>
                    <a:pt x="1426" y="268"/>
                    <a:pt x="1424" y="267"/>
                  </a:cubicBezTo>
                  <a:cubicBezTo>
                    <a:pt x="1422" y="267"/>
                    <a:pt x="1425" y="265"/>
                    <a:pt x="1426" y="266"/>
                  </a:cubicBezTo>
                  <a:cubicBezTo>
                    <a:pt x="1428" y="268"/>
                    <a:pt x="1431" y="268"/>
                    <a:pt x="1431" y="267"/>
                  </a:cubicBezTo>
                  <a:cubicBezTo>
                    <a:pt x="1431" y="265"/>
                    <a:pt x="1433" y="262"/>
                    <a:pt x="1435" y="262"/>
                  </a:cubicBezTo>
                  <a:cubicBezTo>
                    <a:pt x="1438" y="262"/>
                    <a:pt x="1439" y="261"/>
                    <a:pt x="1436" y="260"/>
                  </a:cubicBezTo>
                  <a:close/>
                  <a:moveTo>
                    <a:pt x="742" y="423"/>
                  </a:moveTo>
                  <a:cubicBezTo>
                    <a:pt x="735" y="430"/>
                    <a:pt x="721" y="431"/>
                    <a:pt x="721" y="436"/>
                  </a:cubicBezTo>
                  <a:cubicBezTo>
                    <a:pt x="721" y="442"/>
                    <a:pt x="703" y="444"/>
                    <a:pt x="702" y="442"/>
                  </a:cubicBezTo>
                  <a:cubicBezTo>
                    <a:pt x="701" y="440"/>
                    <a:pt x="715" y="439"/>
                    <a:pt x="718" y="432"/>
                  </a:cubicBezTo>
                  <a:cubicBezTo>
                    <a:pt x="721" y="424"/>
                    <a:pt x="734" y="421"/>
                    <a:pt x="740" y="411"/>
                  </a:cubicBezTo>
                  <a:cubicBezTo>
                    <a:pt x="745" y="404"/>
                    <a:pt x="749" y="393"/>
                    <a:pt x="751" y="393"/>
                  </a:cubicBezTo>
                  <a:cubicBezTo>
                    <a:pt x="754" y="394"/>
                    <a:pt x="749" y="417"/>
                    <a:pt x="742" y="423"/>
                  </a:cubicBezTo>
                  <a:close/>
                  <a:moveTo>
                    <a:pt x="774" y="131"/>
                  </a:moveTo>
                  <a:cubicBezTo>
                    <a:pt x="773" y="133"/>
                    <a:pt x="767" y="133"/>
                    <a:pt x="769" y="135"/>
                  </a:cubicBezTo>
                  <a:cubicBezTo>
                    <a:pt x="771" y="138"/>
                    <a:pt x="784" y="136"/>
                    <a:pt x="784" y="132"/>
                  </a:cubicBezTo>
                  <a:cubicBezTo>
                    <a:pt x="784" y="128"/>
                    <a:pt x="775" y="129"/>
                    <a:pt x="774" y="131"/>
                  </a:cubicBezTo>
                  <a:close/>
                  <a:moveTo>
                    <a:pt x="320" y="8"/>
                  </a:moveTo>
                  <a:cubicBezTo>
                    <a:pt x="326" y="8"/>
                    <a:pt x="324" y="4"/>
                    <a:pt x="328" y="5"/>
                  </a:cubicBezTo>
                  <a:cubicBezTo>
                    <a:pt x="332" y="5"/>
                    <a:pt x="338" y="5"/>
                    <a:pt x="336" y="2"/>
                  </a:cubicBezTo>
                  <a:cubicBezTo>
                    <a:pt x="334" y="0"/>
                    <a:pt x="319" y="1"/>
                    <a:pt x="321" y="3"/>
                  </a:cubicBezTo>
                  <a:cubicBezTo>
                    <a:pt x="322" y="5"/>
                    <a:pt x="309" y="4"/>
                    <a:pt x="309" y="5"/>
                  </a:cubicBezTo>
                  <a:cubicBezTo>
                    <a:pt x="310" y="6"/>
                    <a:pt x="314" y="8"/>
                    <a:pt x="320" y="8"/>
                  </a:cubicBezTo>
                  <a:close/>
                  <a:moveTo>
                    <a:pt x="289" y="25"/>
                  </a:moveTo>
                  <a:cubicBezTo>
                    <a:pt x="289" y="21"/>
                    <a:pt x="276" y="25"/>
                    <a:pt x="279" y="26"/>
                  </a:cubicBezTo>
                  <a:cubicBezTo>
                    <a:pt x="281" y="27"/>
                    <a:pt x="289" y="29"/>
                    <a:pt x="289" y="25"/>
                  </a:cubicBezTo>
                  <a:close/>
                  <a:moveTo>
                    <a:pt x="321" y="21"/>
                  </a:moveTo>
                  <a:cubicBezTo>
                    <a:pt x="322" y="23"/>
                    <a:pt x="320" y="24"/>
                    <a:pt x="315" y="24"/>
                  </a:cubicBezTo>
                  <a:cubicBezTo>
                    <a:pt x="310" y="24"/>
                    <a:pt x="308" y="26"/>
                    <a:pt x="310" y="29"/>
                  </a:cubicBezTo>
                  <a:cubicBezTo>
                    <a:pt x="313" y="31"/>
                    <a:pt x="326" y="30"/>
                    <a:pt x="329" y="27"/>
                  </a:cubicBezTo>
                  <a:cubicBezTo>
                    <a:pt x="331" y="24"/>
                    <a:pt x="337" y="27"/>
                    <a:pt x="338" y="24"/>
                  </a:cubicBezTo>
                  <a:cubicBezTo>
                    <a:pt x="339" y="21"/>
                    <a:pt x="321" y="19"/>
                    <a:pt x="321" y="21"/>
                  </a:cubicBezTo>
                  <a:close/>
                  <a:moveTo>
                    <a:pt x="364" y="17"/>
                  </a:moveTo>
                  <a:cubicBezTo>
                    <a:pt x="366" y="14"/>
                    <a:pt x="361" y="14"/>
                    <a:pt x="360" y="12"/>
                  </a:cubicBezTo>
                  <a:cubicBezTo>
                    <a:pt x="360" y="10"/>
                    <a:pt x="346" y="9"/>
                    <a:pt x="347" y="12"/>
                  </a:cubicBezTo>
                  <a:cubicBezTo>
                    <a:pt x="347" y="14"/>
                    <a:pt x="337" y="17"/>
                    <a:pt x="340" y="20"/>
                  </a:cubicBezTo>
                  <a:cubicBezTo>
                    <a:pt x="346" y="24"/>
                    <a:pt x="362" y="19"/>
                    <a:pt x="364" y="17"/>
                  </a:cubicBezTo>
                  <a:close/>
                  <a:moveTo>
                    <a:pt x="324" y="13"/>
                  </a:moveTo>
                  <a:cubicBezTo>
                    <a:pt x="325" y="7"/>
                    <a:pt x="316" y="12"/>
                    <a:pt x="310" y="9"/>
                  </a:cubicBezTo>
                  <a:cubicBezTo>
                    <a:pt x="304" y="6"/>
                    <a:pt x="300" y="6"/>
                    <a:pt x="304" y="10"/>
                  </a:cubicBezTo>
                  <a:cubicBezTo>
                    <a:pt x="306" y="12"/>
                    <a:pt x="293" y="13"/>
                    <a:pt x="295" y="15"/>
                  </a:cubicBezTo>
                  <a:cubicBezTo>
                    <a:pt x="300" y="20"/>
                    <a:pt x="324" y="18"/>
                    <a:pt x="324" y="13"/>
                  </a:cubicBezTo>
                  <a:close/>
                  <a:moveTo>
                    <a:pt x="287" y="151"/>
                  </a:moveTo>
                  <a:cubicBezTo>
                    <a:pt x="288" y="153"/>
                    <a:pt x="286" y="155"/>
                    <a:pt x="281" y="155"/>
                  </a:cubicBezTo>
                  <a:cubicBezTo>
                    <a:pt x="277" y="155"/>
                    <a:pt x="284" y="158"/>
                    <a:pt x="284" y="161"/>
                  </a:cubicBezTo>
                  <a:cubicBezTo>
                    <a:pt x="285" y="164"/>
                    <a:pt x="279" y="162"/>
                    <a:pt x="279" y="166"/>
                  </a:cubicBezTo>
                  <a:cubicBezTo>
                    <a:pt x="279" y="170"/>
                    <a:pt x="270" y="166"/>
                    <a:pt x="269" y="171"/>
                  </a:cubicBezTo>
                  <a:cubicBezTo>
                    <a:pt x="267" y="177"/>
                    <a:pt x="273" y="176"/>
                    <a:pt x="277" y="176"/>
                  </a:cubicBezTo>
                  <a:cubicBezTo>
                    <a:pt x="281" y="177"/>
                    <a:pt x="276" y="180"/>
                    <a:pt x="279" y="182"/>
                  </a:cubicBezTo>
                  <a:cubicBezTo>
                    <a:pt x="282" y="185"/>
                    <a:pt x="284" y="184"/>
                    <a:pt x="282" y="180"/>
                  </a:cubicBezTo>
                  <a:cubicBezTo>
                    <a:pt x="280" y="176"/>
                    <a:pt x="292" y="181"/>
                    <a:pt x="289" y="184"/>
                  </a:cubicBezTo>
                  <a:cubicBezTo>
                    <a:pt x="285" y="188"/>
                    <a:pt x="295" y="190"/>
                    <a:pt x="299" y="190"/>
                  </a:cubicBezTo>
                  <a:cubicBezTo>
                    <a:pt x="304" y="191"/>
                    <a:pt x="321" y="194"/>
                    <a:pt x="321" y="190"/>
                  </a:cubicBezTo>
                  <a:cubicBezTo>
                    <a:pt x="321" y="188"/>
                    <a:pt x="315" y="186"/>
                    <a:pt x="310" y="180"/>
                  </a:cubicBezTo>
                  <a:cubicBezTo>
                    <a:pt x="305" y="175"/>
                    <a:pt x="301" y="166"/>
                    <a:pt x="307" y="162"/>
                  </a:cubicBezTo>
                  <a:cubicBezTo>
                    <a:pt x="313" y="158"/>
                    <a:pt x="308" y="157"/>
                    <a:pt x="314" y="152"/>
                  </a:cubicBezTo>
                  <a:cubicBezTo>
                    <a:pt x="319" y="148"/>
                    <a:pt x="316" y="144"/>
                    <a:pt x="321" y="144"/>
                  </a:cubicBezTo>
                  <a:cubicBezTo>
                    <a:pt x="326" y="143"/>
                    <a:pt x="320" y="139"/>
                    <a:pt x="325" y="138"/>
                  </a:cubicBezTo>
                  <a:cubicBezTo>
                    <a:pt x="330" y="137"/>
                    <a:pt x="331" y="132"/>
                    <a:pt x="331" y="130"/>
                  </a:cubicBezTo>
                  <a:cubicBezTo>
                    <a:pt x="330" y="128"/>
                    <a:pt x="336" y="130"/>
                    <a:pt x="339" y="127"/>
                  </a:cubicBezTo>
                  <a:cubicBezTo>
                    <a:pt x="341" y="124"/>
                    <a:pt x="348" y="126"/>
                    <a:pt x="350" y="122"/>
                  </a:cubicBezTo>
                  <a:cubicBezTo>
                    <a:pt x="352" y="118"/>
                    <a:pt x="380" y="108"/>
                    <a:pt x="397" y="104"/>
                  </a:cubicBezTo>
                  <a:cubicBezTo>
                    <a:pt x="413" y="100"/>
                    <a:pt x="424" y="94"/>
                    <a:pt x="418" y="89"/>
                  </a:cubicBezTo>
                  <a:cubicBezTo>
                    <a:pt x="413" y="85"/>
                    <a:pt x="396" y="91"/>
                    <a:pt x="392" y="94"/>
                  </a:cubicBezTo>
                  <a:cubicBezTo>
                    <a:pt x="388" y="97"/>
                    <a:pt x="383" y="95"/>
                    <a:pt x="379" y="97"/>
                  </a:cubicBezTo>
                  <a:cubicBezTo>
                    <a:pt x="375" y="100"/>
                    <a:pt x="366" y="102"/>
                    <a:pt x="362" y="99"/>
                  </a:cubicBezTo>
                  <a:cubicBezTo>
                    <a:pt x="358" y="96"/>
                    <a:pt x="353" y="102"/>
                    <a:pt x="350" y="102"/>
                  </a:cubicBezTo>
                  <a:cubicBezTo>
                    <a:pt x="346" y="102"/>
                    <a:pt x="343" y="105"/>
                    <a:pt x="339" y="105"/>
                  </a:cubicBezTo>
                  <a:cubicBezTo>
                    <a:pt x="336" y="105"/>
                    <a:pt x="329" y="108"/>
                    <a:pt x="328" y="110"/>
                  </a:cubicBezTo>
                  <a:cubicBezTo>
                    <a:pt x="328" y="112"/>
                    <a:pt x="322" y="111"/>
                    <a:pt x="322" y="114"/>
                  </a:cubicBezTo>
                  <a:cubicBezTo>
                    <a:pt x="322" y="116"/>
                    <a:pt x="317" y="118"/>
                    <a:pt x="314" y="116"/>
                  </a:cubicBezTo>
                  <a:cubicBezTo>
                    <a:pt x="312" y="114"/>
                    <a:pt x="309" y="119"/>
                    <a:pt x="313" y="122"/>
                  </a:cubicBezTo>
                  <a:cubicBezTo>
                    <a:pt x="316" y="125"/>
                    <a:pt x="306" y="125"/>
                    <a:pt x="308" y="127"/>
                  </a:cubicBezTo>
                  <a:cubicBezTo>
                    <a:pt x="310" y="129"/>
                    <a:pt x="304" y="130"/>
                    <a:pt x="305" y="133"/>
                  </a:cubicBezTo>
                  <a:cubicBezTo>
                    <a:pt x="307" y="135"/>
                    <a:pt x="302" y="136"/>
                    <a:pt x="298" y="136"/>
                  </a:cubicBezTo>
                  <a:cubicBezTo>
                    <a:pt x="294" y="137"/>
                    <a:pt x="292" y="142"/>
                    <a:pt x="297" y="142"/>
                  </a:cubicBezTo>
                  <a:cubicBezTo>
                    <a:pt x="302" y="143"/>
                    <a:pt x="294" y="143"/>
                    <a:pt x="295" y="147"/>
                  </a:cubicBezTo>
                  <a:cubicBezTo>
                    <a:pt x="295" y="151"/>
                    <a:pt x="287" y="148"/>
                    <a:pt x="287" y="15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0" name="Freeform 163"/>
            <p:cNvSpPr>
              <a:spLocks noEditPoints="1"/>
            </p:cNvSpPr>
            <p:nvPr/>
          </p:nvSpPr>
          <p:spPr bwMode="auto">
            <a:xfrm>
              <a:off x="6351300" y="875995"/>
              <a:ext cx="5217942" cy="2004071"/>
            </a:xfrm>
            <a:custGeom>
              <a:avLst/>
              <a:gdLst>
                <a:gd name="T0" fmla="*/ 378 w 1439"/>
                <a:gd name="T1" fmla="*/ 11 h 552"/>
                <a:gd name="T2" fmla="*/ 639 w 1439"/>
                <a:gd name="T3" fmla="*/ 5 h 552"/>
                <a:gd name="T4" fmla="*/ 503 w 1439"/>
                <a:gd name="T5" fmla="*/ 158 h 552"/>
                <a:gd name="T6" fmla="*/ 694 w 1439"/>
                <a:gd name="T7" fmla="*/ 52 h 552"/>
                <a:gd name="T8" fmla="*/ 1050 w 1439"/>
                <a:gd name="T9" fmla="*/ 116 h 552"/>
                <a:gd name="T10" fmla="*/ 1103 w 1439"/>
                <a:gd name="T11" fmla="*/ 123 h 552"/>
                <a:gd name="T12" fmla="*/ 1028 w 1439"/>
                <a:gd name="T13" fmla="*/ 446 h 552"/>
                <a:gd name="T14" fmla="*/ 255 w 1439"/>
                <a:gd name="T15" fmla="*/ 23 h 552"/>
                <a:gd name="T16" fmla="*/ 1395 w 1439"/>
                <a:gd name="T17" fmla="*/ 253 h 552"/>
                <a:gd name="T18" fmla="*/ 1250 w 1439"/>
                <a:gd name="T19" fmla="*/ 212 h 552"/>
                <a:gd name="T20" fmla="*/ 1113 w 1439"/>
                <a:gd name="T21" fmla="*/ 185 h 552"/>
                <a:gd name="T22" fmla="*/ 1019 w 1439"/>
                <a:gd name="T23" fmla="*/ 157 h 552"/>
                <a:gd name="T24" fmla="*/ 945 w 1439"/>
                <a:gd name="T25" fmla="*/ 176 h 552"/>
                <a:gd name="T26" fmla="*/ 884 w 1439"/>
                <a:gd name="T27" fmla="*/ 145 h 552"/>
                <a:gd name="T28" fmla="*/ 783 w 1439"/>
                <a:gd name="T29" fmla="*/ 143 h 552"/>
                <a:gd name="T30" fmla="*/ 772 w 1439"/>
                <a:gd name="T31" fmla="*/ 123 h 552"/>
                <a:gd name="T32" fmla="*/ 732 w 1439"/>
                <a:gd name="T33" fmla="*/ 88 h 552"/>
                <a:gd name="T34" fmla="*/ 660 w 1439"/>
                <a:gd name="T35" fmla="*/ 100 h 552"/>
                <a:gd name="T36" fmla="*/ 572 w 1439"/>
                <a:gd name="T37" fmla="*/ 120 h 552"/>
                <a:gd name="T38" fmla="*/ 544 w 1439"/>
                <a:gd name="T39" fmla="*/ 144 h 552"/>
                <a:gd name="T40" fmla="*/ 501 w 1439"/>
                <a:gd name="T41" fmla="*/ 186 h 552"/>
                <a:gd name="T42" fmla="*/ 477 w 1439"/>
                <a:gd name="T43" fmla="*/ 214 h 552"/>
                <a:gd name="T44" fmla="*/ 442 w 1439"/>
                <a:gd name="T45" fmla="*/ 255 h 552"/>
                <a:gd name="T46" fmla="*/ 458 w 1439"/>
                <a:gd name="T47" fmla="*/ 223 h 552"/>
                <a:gd name="T48" fmla="*/ 405 w 1439"/>
                <a:gd name="T49" fmla="*/ 196 h 552"/>
                <a:gd name="T50" fmla="*/ 342 w 1439"/>
                <a:gd name="T51" fmla="*/ 205 h 552"/>
                <a:gd name="T52" fmla="*/ 281 w 1439"/>
                <a:gd name="T53" fmla="*/ 221 h 552"/>
                <a:gd name="T54" fmla="*/ 205 w 1439"/>
                <a:gd name="T55" fmla="*/ 224 h 552"/>
                <a:gd name="T56" fmla="*/ 157 w 1439"/>
                <a:gd name="T57" fmla="*/ 275 h 552"/>
                <a:gd name="T58" fmla="*/ 108 w 1439"/>
                <a:gd name="T59" fmla="*/ 244 h 552"/>
                <a:gd name="T60" fmla="*/ 112 w 1439"/>
                <a:gd name="T61" fmla="*/ 209 h 552"/>
                <a:gd name="T62" fmla="*/ 82 w 1439"/>
                <a:gd name="T63" fmla="*/ 241 h 552"/>
                <a:gd name="T64" fmla="*/ 74 w 1439"/>
                <a:gd name="T65" fmla="*/ 330 h 552"/>
                <a:gd name="T66" fmla="*/ 77 w 1439"/>
                <a:gd name="T67" fmla="*/ 388 h 552"/>
                <a:gd name="T68" fmla="*/ 120 w 1439"/>
                <a:gd name="T69" fmla="*/ 432 h 552"/>
                <a:gd name="T70" fmla="*/ 168 w 1439"/>
                <a:gd name="T71" fmla="*/ 472 h 552"/>
                <a:gd name="T72" fmla="*/ 172 w 1439"/>
                <a:gd name="T73" fmla="*/ 526 h 552"/>
                <a:gd name="T74" fmla="*/ 250 w 1439"/>
                <a:gd name="T75" fmla="*/ 499 h 552"/>
                <a:gd name="T76" fmla="*/ 248 w 1439"/>
                <a:gd name="T77" fmla="*/ 450 h 552"/>
                <a:gd name="T78" fmla="*/ 341 w 1439"/>
                <a:gd name="T79" fmla="*/ 453 h 552"/>
                <a:gd name="T80" fmla="*/ 391 w 1439"/>
                <a:gd name="T81" fmla="*/ 407 h 552"/>
                <a:gd name="T82" fmla="*/ 472 w 1439"/>
                <a:gd name="T83" fmla="*/ 414 h 552"/>
                <a:gd name="T84" fmla="*/ 567 w 1439"/>
                <a:gd name="T85" fmla="*/ 463 h 552"/>
                <a:gd name="T86" fmla="*/ 654 w 1439"/>
                <a:gd name="T87" fmla="*/ 453 h 552"/>
                <a:gd name="T88" fmla="*/ 729 w 1439"/>
                <a:gd name="T89" fmla="*/ 458 h 552"/>
                <a:gd name="T90" fmla="*/ 842 w 1439"/>
                <a:gd name="T91" fmla="*/ 439 h 552"/>
                <a:gd name="T92" fmla="*/ 930 w 1439"/>
                <a:gd name="T93" fmla="*/ 474 h 552"/>
                <a:gd name="T94" fmla="*/ 941 w 1439"/>
                <a:gd name="T95" fmla="*/ 532 h 552"/>
                <a:gd name="T96" fmla="*/ 1006 w 1439"/>
                <a:gd name="T97" fmla="*/ 412 h 552"/>
                <a:gd name="T98" fmla="*/ 1015 w 1439"/>
                <a:gd name="T99" fmla="*/ 365 h 552"/>
                <a:gd name="T100" fmla="*/ 1129 w 1439"/>
                <a:gd name="T101" fmla="*/ 353 h 552"/>
                <a:gd name="T102" fmla="*/ 1206 w 1439"/>
                <a:gd name="T103" fmla="*/ 313 h 552"/>
                <a:gd name="T104" fmla="*/ 1150 w 1439"/>
                <a:gd name="T105" fmla="*/ 444 h 552"/>
                <a:gd name="T106" fmla="*/ 1205 w 1439"/>
                <a:gd name="T107" fmla="*/ 369 h 552"/>
                <a:gd name="T108" fmla="*/ 1293 w 1439"/>
                <a:gd name="T109" fmla="*/ 324 h 552"/>
                <a:gd name="T110" fmla="*/ 1353 w 1439"/>
                <a:gd name="T111" fmla="*/ 274 h 552"/>
                <a:gd name="T112" fmla="*/ 1411 w 1439"/>
                <a:gd name="T113" fmla="*/ 280 h 552"/>
                <a:gd name="T114" fmla="*/ 740 w 1439"/>
                <a:gd name="T115" fmla="*/ 411 h 552"/>
                <a:gd name="T116" fmla="*/ 289 w 1439"/>
                <a:gd name="T117" fmla="*/ 25 h 552"/>
                <a:gd name="T118" fmla="*/ 295 w 1439"/>
                <a:gd name="T119" fmla="*/ 15 h 552"/>
                <a:gd name="T120" fmla="*/ 314 w 1439"/>
                <a:gd name="T121" fmla="*/ 152 h 552"/>
                <a:gd name="T122" fmla="*/ 314 w 1439"/>
                <a:gd name="T123" fmla="*/ 11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9" h="552">
                  <a:moveTo>
                    <a:pt x="22" y="399"/>
                  </a:moveTo>
                  <a:cubicBezTo>
                    <a:pt x="21" y="399"/>
                    <a:pt x="18" y="398"/>
                    <a:pt x="17" y="397"/>
                  </a:cubicBezTo>
                  <a:cubicBezTo>
                    <a:pt x="16" y="396"/>
                    <a:pt x="14" y="396"/>
                    <a:pt x="12" y="397"/>
                  </a:cubicBezTo>
                  <a:cubicBezTo>
                    <a:pt x="12" y="397"/>
                    <a:pt x="13" y="397"/>
                    <a:pt x="13" y="398"/>
                  </a:cubicBezTo>
                  <a:cubicBezTo>
                    <a:pt x="14" y="400"/>
                    <a:pt x="9" y="400"/>
                    <a:pt x="10" y="402"/>
                  </a:cubicBezTo>
                  <a:cubicBezTo>
                    <a:pt x="12" y="405"/>
                    <a:pt x="6" y="405"/>
                    <a:pt x="6" y="402"/>
                  </a:cubicBezTo>
                  <a:cubicBezTo>
                    <a:pt x="6" y="400"/>
                    <a:pt x="0" y="401"/>
                    <a:pt x="1" y="403"/>
                  </a:cubicBezTo>
                  <a:cubicBezTo>
                    <a:pt x="1" y="403"/>
                    <a:pt x="1" y="404"/>
                    <a:pt x="0" y="405"/>
                  </a:cubicBezTo>
                  <a:cubicBezTo>
                    <a:pt x="2" y="405"/>
                    <a:pt x="4" y="406"/>
                    <a:pt x="4" y="406"/>
                  </a:cubicBezTo>
                  <a:cubicBezTo>
                    <a:pt x="6" y="407"/>
                    <a:pt x="20" y="408"/>
                    <a:pt x="26" y="407"/>
                  </a:cubicBezTo>
                  <a:cubicBezTo>
                    <a:pt x="26" y="406"/>
                    <a:pt x="27" y="403"/>
                    <a:pt x="27" y="402"/>
                  </a:cubicBezTo>
                  <a:cubicBezTo>
                    <a:pt x="27" y="400"/>
                    <a:pt x="23" y="398"/>
                    <a:pt x="22" y="399"/>
                  </a:cubicBezTo>
                  <a:close/>
                  <a:moveTo>
                    <a:pt x="382" y="15"/>
                  </a:moveTo>
                  <a:cubicBezTo>
                    <a:pt x="392" y="14"/>
                    <a:pt x="391" y="9"/>
                    <a:pt x="386" y="8"/>
                  </a:cubicBezTo>
                  <a:cubicBezTo>
                    <a:pt x="381" y="7"/>
                    <a:pt x="381" y="11"/>
                    <a:pt x="378" y="11"/>
                  </a:cubicBezTo>
                  <a:cubicBezTo>
                    <a:pt x="376" y="11"/>
                    <a:pt x="366" y="13"/>
                    <a:pt x="368" y="15"/>
                  </a:cubicBezTo>
                  <a:cubicBezTo>
                    <a:pt x="371" y="17"/>
                    <a:pt x="377" y="16"/>
                    <a:pt x="382" y="15"/>
                  </a:cubicBezTo>
                  <a:close/>
                  <a:moveTo>
                    <a:pt x="430" y="154"/>
                  </a:moveTo>
                  <a:cubicBezTo>
                    <a:pt x="434" y="154"/>
                    <a:pt x="442" y="153"/>
                    <a:pt x="443" y="151"/>
                  </a:cubicBezTo>
                  <a:cubicBezTo>
                    <a:pt x="444" y="149"/>
                    <a:pt x="440" y="147"/>
                    <a:pt x="434" y="147"/>
                  </a:cubicBezTo>
                  <a:cubicBezTo>
                    <a:pt x="428" y="147"/>
                    <a:pt x="427" y="153"/>
                    <a:pt x="430" y="154"/>
                  </a:cubicBezTo>
                  <a:close/>
                  <a:moveTo>
                    <a:pt x="614" y="27"/>
                  </a:moveTo>
                  <a:cubicBezTo>
                    <a:pt x="619" y="29"/>
                    <a:pt x="617" y="30"/>
                    <a:pt x="612" y="30"/>
                  </a:cubicBezTo>
                  <a:cubicBezTo>
                    <a:pt x="607" y="30"/>
                    <a:pt x="603" y="32"/>
                    <a:pt x="606" y="33"/>
                  </a:cubicBezTo>
                  <a:cubicBezTo>
                    <a:pt x="609" y="34"/>
                    <a:pt x="609" y="37"/>
                    <a:pt x="614" y="38"/>
                  </a:cubicBezTo>
                  <a:cubicBezTo>
                    <a:pt x="619" y="39"/>
                    <a:pt x="624" y="35"/>
                    <a:pt x="624" y="32"/>
                  </a:cubicBezTo>
                  <a:cubicBezTo>
                    <a:pt x="623" y="29"/>
                    <a:pt x="642" y="26"/>
                    <a:pt x="647" y="25"/>
                  </a:cubicBezTo>
                  <a:cubicBezTo>
                    <a:pt x="652" y="24"/>
                    <a:pt x="644" y="18"/>
                    <a:pt x="649" y="18"/>
                  </a:cubicBezTo>
                  <a:cubicBezTo>
                    <a:pt x="655" y="17"/>
                    <a:pt x="652" y="15"/>
                    <a:pt x="646" y="14"/>
                  </a:cubicBezTo>
                  <a:cubicBezTo>
                    <a:pt x="639" y="13"/>
                    <a:pt x="642" y="7"/>
                    <a:pt x="639" y="5"/>
                  </a:cubicBezTo>
                  <a:cubicBezTo>
                    <a:pt x="637" y="3"/>
                    <a:pt x="636" y="8"/>
                    <a:pt x="627" y="9"/>
                  </a:cubicBezTo>
                  <a:cubicBezTo>
                    <a:pt x="618" y="11"/>
                    <a:pt x="614" y="13"/>
                    <a:pt x="618" y="15"/>
                  </a:cubicBezTo>
                  <a:cubicBezTo>
                    <a:pt x="621" y="17"/>
                    <a:pt x="618" y="21"/>
                    <a:pt x="614" y="21"/>
                  </a:cubicBezTo>
                  <a:cubicBezTo>
                    <a:pt x="610" y="21"/>
                    <a:pt x="610" y="25"/>
                    <a:pt x="614" y="27"/>
                  </a:cubicBezTo>
                  <a:close/>
                  <a:moveTo>
                    <a:pt x="627" y="34"/>
                  </a:moveTo>
                  <a:cubicBezTo>
                    <a:pt x="627" y="36"/>
                    <a:pt x="619" y="39"/>
                    <a:pt x="622" y="41"/>
                  </a:cubicBezTo>
                  <a:cubicBezTo>
                    <a:pt x="624" y="43"/>
                    <a:pt x="625" y="42"/>
                    <a:pt x="628" y="43"/>
                  </a:cubicBezTo>
                  <a:cubicBezTo>
                    <a:pt x="630" y="43"/>
                    <a:pt x="632" y="50"/>
                    <a:pt x="636" y="49"/>
                  </a:cubicBezTo>
                  <a:cubicBezTo>
                    <a:pt x="641" y="48"/>
                    <a:pt x="653" y="54"/>
                    <a:pt x="660" y="54"/>
                  </a:cubicBezTo>
                  <a:cubicBezTo>
                    <a:pt x="667" y="54"/>
                    <a:pt x="668" y="48"/>
                    <a:pt x="666" y="47"/>
                  </a:cubicBezTo>
                  <a:cubicBezTo>
                    <a:pt x="664" y="47"/>
                    <a:pt x="666" y="44"/>
                    <a:pt x="670" y="38"/>
                  </a:cubicBezTo>
                  <a:cubicBezTo>
                    <a:pt x="673" y="32"/>
                    <a:pt x="657" y="28"/>
                    <a:pt x="657" y="32"/>
                  </a:cubicBezTo>
                  <a:cubicBezTo>
                    <a:pt x="657" y="37"/>
                    <a:pt x="652" y="31"/>
                    <a:pt x="651" y="29"/>
                  </a:cubicBezTo>
                  <a:cubicBezTo>
                    <a:pt x="649" y="26"/>
                    <a:pt x="627" y="31"/>
                    <a:pt x="627" y="34"/>
                  </a:cubicBezTo>
                  <a:close/>
                  <a:moveTo>
                    <a:pt x="503" y="158"/>
                  </a:moveTo>
                  <a:cubicBezTo>
                    <a:pt x="507" y="160"/>
                    <a:pt x="510" y="159"/>
                    <a:pt x="509" y="155"/>
                  </a:cubicBezTo>
                  <a:cubicBezTo>
                    <a:pt x="509" y="151"/>
                    <a:pt x="500" y="156"/>
                    <a:pt x="503" y="158"/>
                  </a:cubicBezTo>
                  <a:close/>
                  <a:moveTo>
                    <a:pt x="608" y="9"/>
                  </a:moveTo>
                  <a:cubicBezTo>
                    <a:pt x="609" y="5"/>
                    <a:pt x="592" y="7"/>
                    <a:pt x="597" y="10"/>
                  </a:cubicBezTo>
                  <a:cubicBezTo>
                    <a:pt x="598" y="12"/>
                    <a:pt x="607" y="13"/>
                    <a:pt x="608" y="9"/>
                  </a:cubicBezTo>
                  <a:close/>
                  <a:moveTo>
                    <a:pt x="1340" y="189"/>
                  </a:moveTo>
                  <a:cubicBezTo>
                    <a:pt x="1345" y="192"/>
                    <a:pt x="1348" y="186"/>
                    <a:pt x="1352" y="189"/>
                  </a:cubicBezTo>
                  <a:cubicBezTo>
                    <a:pt x="1356" y="192"/>
                    <a:pt x="1366" y="188"/>
                    <a:pt x="1370" y="187"/>
                  </a:cubicBezTo>
                  <a:cubicBezTo>
                    <a:pt x="1374" y="186"/>
                    <a:pt x="1372" y="181"/>
                    <a:pt x="1361" y="180"/>
                  </a:cubicBezTo>
                  <a:cubicBezTo>
                    <a:pt x="1350" y="179"/>
                    <a:pt x="1335" y="187"/>
                    <a:pt x="1340" y="189"/>
                  </a:cubicBezTo>
                  <a:close/>
                  <a:moveTo>
                    <a:pt x="666" y="69"/>
                  </a:moveTo>
                  <a:cubicBezTo>
                    <a:pt x="670" y="71"/>
                    <a:pt x="681" y="66"/>
                    <a:pt x="688" y="66"/>
                  </a:cubicBezTo>
                  <a:cubicBezTo>
                    <a:pt x="696" y="67"/>
                    <a:pt x="717" y="61"/>
                    <a:pt x="717" y="57"/>
                  </a:cubicBezTo>
                  <a:cubicBezTo>
                    <a:pt x="718" y="53"/>
                    <a:pt x="710" y="53"/>
                    <a:pt x="706" y="50"/>
                  </a:cubicBezTo>
                  <a:cubicBezTo>
                    <a:pt x="703" y="46"/>
                    <a:pt x="696" y="49"/>
                    <a:pt x="694" y="52"/>
                  </a:cubicBezTo>
                  <a:cubicBezTo>
                    <a:pt x="692" y="55"/>
                    <a:pt x="690" y="52"/>
                    <a:pt x="695" y="48"/>
                  </a:cubicBezTo>
                  <a:cubicBezTo>
                    <a:pt x="700" y="43"/>
                    <a:pt x="690" y="39"/>
                    <a:pt x="690" y="42"/>
                  </a:cubicBezTo>
                  <a:cubicBezTo>
                    <a:pt x="690" y="45"/>
                    <a:pt x="681" y="43"/>
                    <a:pt x="681" y="45"/>
                  </a:cubicBezTo>
                  <a:cubicBezTo>
                    <a:pt x="681" y="48"/>
                    <a:pt x="678" y="49"/>
                    <a:pt x="678" y="52"/>
                  </a:cubicBezTo>
                  <a:cubicBezTo>
                    <a:pt x="678" y="55"/>
                    <a:pt x="672" y="51"/>
                    <a:pt x="672" y="57"/>
                  </a:cubicBezTo>
                  <a:cubicBezTo>
                    <a:pt x="672" y="63"/>
                    <a:pt x="662" y="67"/>
                    <a:pt x="666" y="69"/>
                  </a:cubicBezTo>
                  <a:close/>
                  <a:moveTo>
                    <a:pt x="987" y="120"/>
                  </a:moveTo>
                  <a:cubicBezTo>
                    <a:pt x="991" y="122"/>
                    <a:pt x="992" y="123"/>
                    <a:pt x="994" y="125"/>
                  </a:cubicBezTo>
                  <a:cubicBezTo>
                    <a:pt x="996" y="127"/>
                    <a:pt x="1003" y="124"/>
                    <a:pt x="1006" y="123"/>
                  </a:cubicBezTo>
                  <a:cubicBezTo>
                    <a:pt x="1009" y="122"/>
                    <a:pt x="1010" y="128"/>
                    <a:pt x="1014" y="125"/>
                  </a:cubicBezTo>
                  <a:cubicBezTo>
                    <a:pt x="1019" y="122"/>
                    <a:pt x="1024" y="123"/>
                    <a:pt x="1029" y="123"/>
                  </a:cubicBezTo>
                  <a:cubicBezTo>
                    <a:pt x="1035" y="123"/>
                    <a:pt x="1028" y="117"/>
                    <a:pt x="1029" y="114"/>
                  </a:cubicBezTo>
                  <a:cubicBezTo>
                    <a:pt x="1029" y="111"/>
                    <a:pt x="1035" y="113"/>
                    <a:pt x="1033" y="115"/>
                  </a:cubicBezTo>
                  <a:cubicBezTo>
                    <a:pt x="1031" y="118"/>
                    <a:pt x="1036" y="123"/>
                    <a:pt x="1044" y="123"/>
                  </a:cubicBezTo>
                  <a:cubicBezTo>
                    <a:pt x="1052" y="122"/>
                    <a:pt x="1046" y="118"/>
                    <a:pt x="1050" y="116"/>
                  </a:cubicBezTo>
                  <a:cubicBezTo>
                    <a:pt x="1054" y="114"/>
                    <a:pt x="1053" y="112"/>
                    <a:pt x="1048" y="109"/>
                  </a:cubicBezTo>
                  <a:cubicBezTo>
                    <a:pt x="1042" y="105"/>
                    <a:pt x="1034" y="107"/>
                    <a:pt x="1030" y="105"/>
                  </a:cubicBezTo>
                  <a:cubicBezTo>
                    <a:pt x="1024" y="103"/>
                    <a:pt x="1018" y="103"/>
                    <a:pt x="1018" y="108"/>
                  </a:cubicBezTo>
                  <a:cubicBezTo>
                    <a:pt x="1017" y="114"/>
                    <a:pt x="1007" y="102"/>
                    <a:pt x="1001" y="100"/>
                  </a:cubicBezTo>
                  <a:cubicBezTo>
                    <a:pt x="996" y="99"/>
                    <a:pt x="979" y="116"/>
                    <a:pt x="987" y="120"/>
                  </a:cubicBezTo>
                  <a:close/>
                  <a:moveTo>
                    <a:pt x="1039" y="152"/>
                  </a:moveTo>
                  <a:cubicBezTo>
                    <a:pt x="1044" y="151"/>
                    <a:pt x="1036" y="143"/>
                    <a:pt x="1028" y="141"/>
                  </a:cubicBezTo>
                  <a:cubicBezTo>
                    <a:pt x="1021" y="140"/>
                    <a:pt x="1013" y="147"/>
                    <a:pt x="1014" y="148"/>
                  </a:cubicBezTo>
                  <a:cubicBezTo>
                    <a:pt x="1017" y="151"/>
                    <a:pt x="1035" y="153"/>
                    <a:pt x="1039" y="152"/>
                  </a:cubicBezTo>
                  <a:close/>
                  <a:moveTo>
                    <a:pt x="1019" y="135"/>
                  </a:moveTo>
                  <a:cubicBezTo>
                    <a:pt x="1019" y="132"/>
                    <a:pt x="1006" y="137"/>
                    <a:pt x="1011" y="139"/>
                  </a:cubicBezTo>
                  <a:cubicBezTo>
                    <a:pt x="1014" y="140"/>
                    <a:pt x="1019" y="139"/>
                    <a:pt x="1019" y="135"/>
                  </a:cubicBezTo>
                  <a:close/>
                  <a:moveTo>
                    <a:pt x="1063" y="120"/>
                  </a:moveTo>
                  <a:cubicBezTo>
                    <a:pt x="1069" y="120"/>
                    <a:pt x="1072" y="126"/>
                    <a:pt x="1083" y="127"/>
                  </a:cubicBezTo>
                  <a:cubicBezTo>
                    <a:pt x="1094" y="127"/>
                    <a:pt x="1103" y="125"/>
                    <a:pt x="1103" y="123"/>
                  </a:cubicBezTo>
                  <a:cubicBezTo>
                    <a:pt x="1103" y="120"/>
                    <a:pt x="1093" y="117"/>
                    <a:pt x="1090" y="119"/>
                  </a:cubicBezTo>
                  <a:cubicBezTo>
                    <a:pt x="1086" y="120"/>
                    <a:pt x="1084" y="115"/>
                    <a:pt x="1080" y="117"/>
                  </a:cubicBezTo>
                  <a:cubicBezTo>
                    <a:pt x="1076" y="118"/>
                    <a:pt x="1070" y="118"/>
                    <a:pt x="1068" y="114"/>
                  </a:cubicBezTo>
                  <a:cubicBezTo>
                    <a:pt x="1066" y="111"/>
                    <a:pt x="1060" y="120"/>
                    <a:pt x="1063" y="120"/>
                  </a:cubicBezTo>
                  <a:close/>
                  <a:moveTo>
                    <a:pt x="231" y="19"/>
                  </a:moveTo>
                  <a:cubicBezTo>
                    <a:pt x="237" y="13"/>
                    <a:pt x="244" y="18"/>
                    <a:pt x="245" y="16"/>
                  </a:cubicBezTo>
                  <a:cubicBezTo>
                    <a:pt x="246" y="13"/>
                    <a:pt x="234" y="13"/>
                    <a:pt x="230" y="15"/>
                  </a:cubicBezTo>
                  <a:cubicBezTo>
                    <a:pt x="226" y="17"/>
                    <a:pt x="216" y="15"/>
                    <a:pt x="217" y="18"/>
                  </a:cubicBezTo>
                  <a:cubicBezTo>
                    <a:pt x="218" y="20"/>
                    <a:pt x="225" y="24"/>
                    <a:pt x="231" y="19"/>
                  </a:cubicBezTo>
                  <a:close/>
                  <a:moveTo>
                    <a:pt x="1037" y="439"/>
                  </a:moveTo>
                  <a:cubicBezTo>
                    <a:pt x="1034" y="432"/>
                    <a:pt x="1041" y="425"/>
                    <a:pt x="1036" y="421"/>
                  </a:cubicBezTo>
                  <a:cubicBezTo>
                    <a:pt x="1031" y="418"/>
                    <a:pt x="1033" y="410"/>
                    <a:pt x="1031" y="412"/>
                  </a:cubicBezTo>
                  <a:cubicBezTo>
                    <a:pt x="1028" y="413"/>
                    <a:pt x="1031" y="420"/>
                    <a:pt x="1027" y="420"/>
                  </a:cubicBezTo>
                  <a:cubicBezTo>
                    <a:pt x="1023" y="421"/>
                    <a:pt x="1027" y="424"/>
                    <a:pt x="1025" y="429"/>
                  </a:cubicBezTo>
                  <a:cubicBezTo>
                    <a:pt x="1024" y="434"/>
                    <a:pt x="1026" y="442"/>
                    <a:pt x="1028" y="446"/>
                  </a:cubicBezTo>
                  <a:cubicBezTo>
                    <a:pt x="1030" y="451"/>
                    <a:pt x="1025" y="475"/>
                    <a:pt x="1027" y="479"/>
                  </a:cubicBezTo>
                  <a:cubicBezTo>
                    <a:pt x="1029" y="482"/>
                    <a:pt x="1024" y="500"/>
                    <a:pt x="1026" y="502"/>
                  </a:cubicBezTo>
                  <a:cubicBezTo>
                    <a:pt x="1029" y="506"/>
                    <a:pt x="1027" y="497"/>
                    <a:pt x="1031" y="497"/>
                  </a:cubicBezTo>
                  <a:cubicBezTo>
                    <a:pt x="1035" y="496"/>
                    <a:pt x="1035" y="502"/>
                    <a:pt x="1038" y="503"/>
                  </a:cubicBezTo>
                  <a:cubicBezTo>
                    <a:pt x="1041" y="504"/>
                    <a:pt x="1039" y="495"/>
                    <a:pt x="1037" y="495"/>
                  </a:cubicBezTo>
                  <a:cubicBezTo>
                    <a:pt x="1034" y="496"/>
                    <a:pt x="1032" y="489"/>
                    <a:pt x="1031" y="485"/>
                  </a:cubicBezTo>
                  <a:cubicBezTo>
                    <a:pt x="1030" y="481"/>
                    <a:pt x="1033" y="477"/>
                    <a:pt x="1033" y="472"/>
                  </a:cubicBezTo>
                  <a:cubicBezTo>
                    <a:pt x="1033" y="467"/>
                    <a:pt x="1040" y="467"/>
                    <a:pt x="1043" y="471"/>
                  </a:cubicBezTo>
                  <a:cubicBezTo>
                    <a:pt x="1047" y="475"/>
                    <a:pt x="1048" y="472"/>
                    <a:pt x="1046" y="469"/>
                  </a:cubicBezTo>
                  <a:cubicBezTo>
                    <a:pt x="1045" y="467"/>
                    <a:pt x="1040" y="447"/>
                    <a:pt x="1037" y="439"/>
                  </a:cubicBezTo>
                  <a:close/>
                  <a:moveTo>
                    <a:pt x="254" y="16"/>
                  </a:moveTo>
                  <a:cubicBezTo>
                    <a:pt x="258" y="19"/>
                    <a:pt x="245" y="18"/>
                    <a:pt x="243" y="21"/>
                  </a:cubicBezTo>
                  <a:cubicBezTo>
                    <a:pt x="241" y="23"/>
                    <a:pt x="233" y="22"/>
                    <a:pt x="235" y="25"/>
                  </a:cubicBezTo>
                  <a:cubicBezTo>
                    <a:pt x="236" y="28"/>
                    <a:pt x="249" y="28"/>
                    <a:pt x="249" y="26"/>
                  </a:cubicBezTo>
                  <a:cubicBezTo>
                    <a:pt x="249" y="23"/>
                    <a:pt x="255" y="26"/>
                    <a:pt x="255" y="23"/>
                  </a:cubicBezTo>
                  <a:cubicBezTo>
                    <a:pt x="256" y="21"/>
                    <a:pt x="258" y="19"/>
                    <a:pt x="265" y="18"/>
                  </a:cubicBezTo>
                  <a:cubicBezTo>
                    <a:pt x="272" y="18"/>
                    <a:pt x="272" y="15"/>
                    <a:pt x="266" y="12"/>
                  </a:cubicBezTo>
                  <a:cubicBezTo>
                    <a:pt x="259" y="9"/>
                    <a:pt x="251" y="14"/>
                    <a:pt x="254" y="16"/>
                  </a:cubicBezTo>
                  <a:close/>
                  <a:moveTo>
                    <a:pt x="244" y="218"/>
                  </a:moveTo>
                  <a:cubicBezTo>
                    <a:pt x="250" y="224"/>
                    <a:pt x="256" y="215"/>
                    <a:pt x="259" y="214"/>
                  </a:cubicBezTo>
                  <a:cubicBezTo>
                    <a:pt x="262" y="214"/>
                    <a:pt x="257" y="210"/>
                    <a:pt x="252" y="209"/>
                  </a:cubicBezTo>
                  <a:cubicBezTo>
                    <a:pt x="246" y="207"/>
                    <a:pt x="238" y="213"/>
                    <a:pt x="244" y="218"/>
                  </a:cubicBezTo>
                  <a:close/>
                  <a:moveTo>
                    <a:pt x="1436" y="260"/>
                  </a:moveTo>
                  <a:cubicBezTo>
                    <a:pt x="1434" y="259"/>
                    <a:pt x="1426" y="254"/>
                    <a:pt x="1424" y="251"/>
                  </a:cubicBezTo>
                  <a:cubicBezTo>
                    <a:pt x="1422" y="248"/>
                    <a:pt x="1412" y="247"/>
                    <a:pt x="1412" y="248"/>
                  </a:cubicBezTo>
                  <a:cubicBezTo>
                    <a:pt x="1412" y="250"/>
                    <a:pt x="1409" y="248"/>
                    <a:pt x="1408" y="246"/>
                  </a:cubicBezTo>
                  <a:cubicBezTo>
                    <a:pt x="1408" y="245"/>
                    <a:pt x="1397" y="245"/>
                    <a:pt x="1397" y="246"/>
                  </a:cubicBezTo>
                  <a:cubicBezTo>
                    <a:pt x="1397" y="248"/>
                    <a:pt x="1400" y="248"/>
                    <a:pt x="1401" y="250"/>
                  </a:cubicBezTo>
                  <a:cubicBezTo>
                    <a:pt x="1403" y="252"/>
                    <a:pt x="1399" y="253"/>
                    <a:pt x="1400" y="256"/>
                  </a:cubicBezTo>
                  <a:cubicBezTo>
                    <a:pt x="1401" y="258"/>
                    <a:pt x="1396" y="254"/>
                    <a:pt x="1395" y="253"/>
                  </a:cubicBezTo>
                  <a:cubicBezTo>
                    <a:pt x="1393" y="252"/>
                    <a:pt x="1394" y="247"/>
                    <a:pt x="1394" y="245"/>
                  </a:cubicBezTo>
                  <a:cubicBezTo>
                    <a:pt x="1395" y="242"/>
                    <a:pt x="1391" y="243"/>
                    <a:pt x="1391" y="240"/>
                  </a:cubicBezTo>
                  <a:cubicBezTo>
                    <a:pt x="1391" y="238"/>
                    <a:pt x="1379" y="233"/>
                    <a:pt x="1375" y="231"/>
                  </a:cubicBezTo>
                  <a:cubicBezTo>
                    <a:pt x="1370" y="229"/>
                    <a:pt x="1364" y="227"/>
                    <a:pt x="1362" y="224"/>
                  </a:cubicBezTo>
                  <a:cubicBezTo>
                    <a:pt x="1361" y="222"/>
                    <a:pt x="1352" y="222"/>
                    <a:pt x="1349" y="218"/>
                  </a:cubicBezTo>
                  <a:cubicBezTo>
                    <a:pt x="1346" y="215"/>
                    <a:pt x="1331" y="209"/>
                    <a:pt x="1325" y="209"/>
                  </a:cubicBezTo>
                  <a:cubicBezTo>
                    <a:pt x="1319" y="208"/>
                    <a:pt x="1321" y="205"/>
                    <a:pt x="1318" y="205"/>
                  </a:cubicBezTo>
                  <a:cubicBezTo>
                    <a:pt x="1315" y="206"/>
                    <a:pt x="1302" y="205"/>
                    <a:pt x="1298" y="205"/>
                  </a:cubicBezTo>
                  <a:cubicBezTo>
                    <a:pt x="1294" y="204"/>
                    <a:pt x="1293" y="207"/>
                    <a:pt x="1290" y="206"/>
                  </a:cubicBezTo>
                  <a:cubicBezTo>
                    <a:pt x="1287" y="205"/>
                    <a:pt x="1272" y="199"/>
                    <a:pt x="1271" y="201"/>
                  </a:cubicBezTo>
                  <a:cubicBezTo>
                    <a:pt x="1269" y="203"/>
                    <a:pt x="1270" y="206"/>
                    <a:pt x="1268" y="207"/>
                  </a:cubicBezTo>
                  <a:cubicBezTo>
                    <a:pt x="1266" y="207"/>
                    <a:pt x="1268" y="210"/>
                    <a:pt x="1272" y="213"/>
                  </a:cubicBezTo>
                  <a:cubicBezTo>
                    <a:pt x="1276" y="217"/>
                    <a:pt x="1274" y="220"/>
                    <a:pt x="1270" y="222"/>
                  </a:cubicBezTo>
                  <a:cubicBezTo>
                    <a:pt x="1266" y="223"/>
                    <a:pt x="1260" y="220"/>
                    <a:pt x="1258" y="217"/>
                  </a:cubicBezTo>
                  <a:cubicBezTo>
                    <a:pt x="1257" y="214"/>
                    <a:pt x="1251" y="216"/>
                    <a:pt x="1250" y="212"/>
                  </a:cubicBezTo>
                  <a:cubicBezTo>
                    <a:pt x="1249" y="208"/>
                    <a:pt x="1252" y="208"/>
                    <a:pt x="1254" y="210"/>
                  </a:cubicBezTo>
                  <a:cubicBezTo>
                    <a:pt x="1257" y="212"/>
                    <a:pt x="1260" y="210"/>
                    <a:pt x="1260" y="207"/>
                  </a:cubicBezTo>
                  <a:cubicBezTo>
                    <a:pt x="1261" y="205"/>
                    <a:pt x="1254" y="203"/>
                    <a:pt x="1250" y="203"/>
                  </a:cubicBezTo>
                  <a:cubicBezTo>
                    <a:pt x="1246" y="203"/>
                    <a:pt x="1244" y="209"/>
                    <a:pt x="1240" y="211"/>
                  </a:cubicBezTo>
                  <a:cubicBezTo>
                    <a:pt x="1236" y="213"/>
                    <a:pt x="1220" y="210"/>
                    <a:pt x="1219" y="208"/>
                  </a:cubicBezTo>
                  <a:cubicBezTo>
                    <a:pt x="1217" y="207"/>
                    <a:pt x="1196" y="208"/>
                    <a:pt x="1193" y="210"/>
                  </a:cubicBezTo>
                  <a:cubicBezTo>
                    <a:pt x="1191" y="211"/>
                    <a:pt x="1193" y="217"/>
                    <a:pt x="1192" y="218"/>
                  </a:cubicBezTo>
                  <a:cubicBezTo>
                    <a:pt x="1191" y="218"/>
                    <a:pt x="1189" y="211"/>
                    <a:pt x="1189" y="210"/>
                  </a:cubicBezTo>
                  <a:cubicBezTo>
                    <a:pt x="1189" y="208"/>
                    <a:pt x="1187" y="207"/>
                    <a:pt x="1183" y="207"/>
                  </a:cubicBezTo>
                  <a:cubicBezTo>
                    <a:pt x="1179" y="207"/>
                    <a:pt x="1177" y="207"/>
                    <a:pt x="1179" y="206"/>
                  </a:cubicBezTo>
                  <a:cubicBezTo>
                    <a:pt x="1180" y="204"/>
                    <a:pt x="1177" y="202"/>
                    <a:pt x="1180" y="200"/>
                  </a:cubicBezTo>
                  <a:cubicBezTo>
                    <a:pt x="1183" y="198"/>
                    <a:pt x="1175" y="191"/>
                    <a:pt x="1166" y="188"/>
                  </a:cubicBezTo>
                  <a:cubicBezTo>
                    <a:pt x="1158" y="185"/>
                    <a:pt x="1139" y="187"/>
                    <a:pt x="1134" y="188"/>
                  </a:cubicBezTo>
                  <a:cubicBezTo>
                    <a:pt x="1129" y="190"/>
                    <a:pt x="1120" y="189"/>
                    <a:pt x="1115" y="189"/>
                  </a:cubicBezTo>
                  <a:cubicBezTo>
                    <a:pt x="1110" y="190"/>
                    <a:pt x="1114" y="188"/>
                    <a:pt x="1113" y="185"/>
                  </a:cubicBezTo>
                  <a:cubicBezTo>
                    <a:pt x="1111" y="183"/>
                    <a:pt x="1103" y="180"/>
                    <a:pt x="1102" y="182"/>
                  </a:cubicBezTo>
                  <a:cubicBezTo>
                    <a:pt x="1101" y="184"/>
                    <a:pt x="1099" y="182"/>
                    <a:pt x="1099" y="181"/>
                  </a:cubicBezTo>
                  <a:cubicBezTo>
                    <a:pt x="1099" y="180"/>
                    <a:pt x="1091" y="177"/>
                    <a:pt x="1088" y="177"/>
                  </a:cubicBezTo>
                  <a:cubicBezTo>
                    <a:pt x="1085" y="178"/>
                    <a:pt x="1084" y="175"/>
                    <a:pt x="1087" y="175"/>
                  </a:cubicBezTo>
                  <a:cubicBezTo>
                    <a:pt x="1091" y="175"/>
                    <a:pt x="1097" y="175"/>
                    <a:pt x="1094" y="171"/>
                  </a:cubicBezTo>
                  <a:cubicBezTo>
                    <a:pt x="1091" y="167"/>
                    <a:pt x="1069" y="166"/>
                    <a:pt x="1067" y="167"/>
                  </a:cubicBezTo>
                  <a:cubicBezTo>
                    <a:pt x="1065" y="168"/>
                    <a:pt x="1067" y="171"/>
                    <a:pt x="1062" y="175"/>
                  </a:cubicBezTo>
                  <a:cubicBezTo>
                    <a:pt x="1057" y="180"/>
                    <a:pt x="1052" y="177"/>
                    <a:pt x="1053" y="174"/>
                  </a:cubicBezTo>
                  <a:cubicBezTo>
                    <a:pt x="1054" y="172"/>
                    <a:pt x="1060" y="173"/>
                    <a:pt x="1060" y="170"/>
                  </a:cubicBezTo>
                  <a:cubicBezTo>
                    <a:pt x="1060" y="168"/>
                    <a:pt x="1051" y="169"/>
                    <a:pt x="1050" y="167"/>
                  </a:cubicBezTo>
                  <a:cubicBezTo>
                    <a:pt x="1049" y="166"/>
                    <a:pt x="1052" y="164"/>
                    <a:pt x="1055" y="165"/>
                  </a:cubicBezTo>
                  <a:cubicBezTo>
                    <a:pt x="1058" y="166"/>
                    <a:pt x="1063" y="167"/>
                    <a:pt x="1063" y="165"/>
                  </a:cubicBezTo>
                  <a:cubicBezTo>
                    <a:pt x="1064" y="164"/>
                    <a:pt x="1060" y="164"/>
                    <a:pt x="1055" y="163"/>
                  </a:cubicBezTo>
                  <a:cubicBezTo>
                    <a:pt x="1050" y="162"/>
                    <a:pt x="1038" y="159"/>
                    <a:pt x="1032" y="160"/>
                  </a:cubicBezTo>
                  <a:cubicBezTo>
                    <a:pt x="1026" y="160"/>
                    <a:pt x="1023" y="157"/>
                    <a:pt x="1019" y="157"/>
                  </a:cubicBezTo>
                  <a:cubicBezTo>
                    <a:pt x="1016" y="157"/>
                    <a:pt x="1016" y="159"/>
                    <a:pt x="1017" y="161"/>
                  </a:cubicBezTo>
                  <a:cubicBezTo>
                    <a:pt x="1019" y="163"/>
                    <a:pt x="1014" y="164"/>
                    <a:pt x="1010" y="163"/>
                  </a:cubicBezTo>
                  <a:cubicBezTo>
                    <a:pt x="1006" y="163"/>
                    <a:pt x="1000" y="166"/>
                    <a:pt x="1002" y="169"/>
                  </a:cubicBezTo>
                  <a:cubicBezTo>
                    <a:pt x="1004" y="172"/>
                    <a:pt x="1007" y="168"/>
                    <a:pt x="1009" y="169"/>
                  </a:cubicBezTo>
                  <a:cubicBezTo>
                    <a:pt x="1011" y="170"/>
                    <a:pt x="1004" y="172"/>
                    <a:pt x="1007" y="173"/>
                  </a:cubicBezTo>
                  <a:cubicBezTo>
                    <a:pt x="1010" y="175"/>
                    <a:pt x="1009" y="178"/>
                    <a:pt x="1009" y="179"/>
                  </a:cubicBezTo>
                  <a:cubicBezTo>
                    <a:pt x="1009" y="180"/>
                    <a:pt x="1004" y="181"/>
                    <a:pt x="1002" y="179"/>
                  </a:cubicBezTo>
                  <a:cubicBezTo>
                    <a:pt x="1001" y="177"/>
                    <a:pt x="998" y="179"/>
                    <a:pt x="994" y="179"/>
                  </a:cubicBezTo>
                  <a:cubicBezTo>
                    <a:pt x="991" y="178"/>
                    <a:pt x="988" y="180"/>
                    <a:pt x="992" y="180"/>
                  </a:cubicBezTo>
                  <a:cubicBezTo>
                    <a:pt x="996" y="181"/>
                    <a:pt x="997" y="183"/>
                    <a:pt x="992" y="184"/>
                  </a:cubicBezTo>
                  <a:cubicBezTo>
                    <a:pt x="987" y="184"/>
                    <a:pt x="988" y="179"/>
                    <a:pt x="985" y="180"/>
                  </a:cubicBezTo>
                  <a:cubicBezTo>
                    <a:pt x="982" y="180"/>
                    <a:pt x="976" y="177"/>
                    <a:pt x="972" y="178"/>
                  </a:cubicBezTo>
                  <a:cubicBezTo>
                    <a:pt x="969" y="178"/>
                    <a:pt x="967" y="180"/>
                    <a:pt x="963" y="181"/>
                  </a:cubicBezTo>
                  <a:cubicBezTo>
                    <a:pt x="958" y="181"/>
                    <a:pt x="952" y="178"/>
                    <a:pt x="950" y="176"/>
                  </a:cubicBezTo>
                  <a:cubicBezTo>
                    <a:pt x="948" y="173"/>
                    <a:pt x="947" y="173"/>
                    <a:pt x="945" y="176"/>
                  </a:cubicBezTo>
                  <a:cubicBezTo>
                    <a:pt x="943" y="178"/>
                    <a:pt x="943" y="184"/>
                    <a:pt x="941" y="184"/>
                  </a:cubicBezTo>
                  <a:cubicBezTo>
                    <a:pt x="938" y="185"/>
                    <a:pt x="938" y="189"/>
                    <a:pt x="935" y="191"/>
                  </a:cubicBezTo>
                  <a:cubicBezTo>
                    <a:pt x="933" y="192"/>
                    <a:pt x="933" y="189"/>
                    <a:pt x="930" y="189"/>
                  </a:cubicBezTo>
                  <a:cubicBezTo>
                    <a:pt x="927" y="189"/>
                    <a:pt x="918" y="180"/>
                    <a:pt x="917" y="178"/>
                  </a:cubicBezTo>
                  <a:cubicBezTo>
                    <a:pt x="917" y="175"/>
                    <a:pt x="911" y="170"/>
                    <a:pt x="910" y="169"/>
                  </a:cubicBezTo>
                  <a:cubicBezTo>
                    <a:pt x="908" y="168"/>
                    <a:pt x="911" y="168"/>
                    <a:pt x="913" y="169"/>
                  </a:cubicBezTo>
                  <a:cubicBezTo>
                    <a:pt x="915" y="171"/>
                    <a:pt x="917" y="171"/>
                    <a:pt x="919" y="170"/>
                  </a:cubicBezTo>
                  <a:cubicBezTo>
                    <a:pt x="921" y="169"/>
                    <a:pt x="921" y="164"/>
                    <a:pt x="918" y="164"/>
                  </a:cubicBezTo>
                  <a:cubicBezTo>
                    <a:pt x="914" y="164"/>
                    <a:pt x="916" y="161"/>
                    <a:pt x="917" y="161"/>
                  </a:cubicBezTo>
                  <a:cubicBezTo>
                    <a:pt x="919" y="160"/>
                    <a:pt x="913" y="155"/>
                    <a:pt x="915" y="155"/>
                  </a:cubicBezTo>
                  <a:cubicBezTo>
                    <a:pt x="917" y="154"/>
                    <a:pt x="917" y="152"/>
                    <a:pt x="914" y="152"/>
                  </a:cubicBezTo>
                  <a:cubicBezTo>
                    <a:pt x="911" y="152"/>
                    <a:pt x="908" y="149"/>
                    <a:pt x="908" y="148"/>
                  </a:cubicBezTo>
                  <a:cubicBezTo>
                    <a:pt x="908" y="147"/>
                    <a:pt x="896" y="146"/>
                    <a:pt x="897" y="148"/>
                  </a:cubicBezTo>
                  <a:cubicBezTo>
                    <a:pt x="897" y="150"/>
                    <a:pt x="893" y="150"/>
                    <a:pt x="894" y="148"/>
                  </a:cubicBezTo>
                  <a:cubicBezTo>
                    <a:pt x="894" y="146"/>
                    <a:pt x="890" y="147"/>
                    <a:pt x="884" y="145"/>
                  </a:cubicBezTo>
                  <a:cubicBezTo>
                    <a:pt x="879" y="144"/>
                    <a:pt x="879" y="140"/>
                    <a:pt x="877" y="140"/>
                  </a:cubicBezTo>
                  <a:cubicBezTo>
                    <a:pt x="875" y="139"/>
                    <a:pt x="876" y="145"/>
                    <a:pt x="873" y="144"/>
                  </a:cubicBezTo>
                  <a:cubicBezTo>
                    <a:pt x="870" y="143"/>
                    <a:pt x="867" y="145"/>
                    <a:pt x="869" y="148"/>
                  </a:cubicBezTo>
                  <a:cubicBezTo>
                    <a:pt x="870" y="151"/>
                    <a:pt x="869" y="152"/>
                    <a:pt x="868" y="154"/>
                  </a:cubicBezTo>
                  <a:cubicBezTo>
                    <a:pt x="868" y="157"/>
                    <a:pt x="867" y="156"/>
                    <a:pt x="863" y="155"/>
                  </a:cubicBezTo>
                  <a:cubicBezTo>
                    <a:pt x="860" y="154"/>
                    <a:pt x="860" y="158"/>
                    <a:pt x="853" y="156"/>
                  </a:cubicBezTo>
                  <a:cubicBezTo>
                    <a:pt x="846" y="154"/>
                    <a:pt x="843" y="156"/>
                    <a:pt x="842" y="154"/>
                  </a:cubicBezTo>
                  <a:cubicBezTo>
                    <a:pt x="841" y="151"/>
                    <a:pt x="839" y="151"/>
                    <a:pt x="838" y="153"/>
                  </a:cubicBezTo>
                  <a:cubicBezTo>
                    <a:pt x="838" y="155"/>
                    <a:pt x="827" y="154"/>
                    <a:pt x="826" y="151"/>
                  </a:cubicBezTo>
                  <a:cubicBezTo>
                    <a:pt x="826" y="149"/>
                    <a:pt x="828" y="148"/>
                    <a:pt x="830" y="148"/>
                  </a:cubicBezTo>
                  <a:cubicBezTo>
                    <a:pt x="832" y="147"/>
                    <a:pt x="828" y="146"/>
                    <a:pt x="822" y="146"/>
                  </a:cubicBezTo>
                  <a:cubicBezTo>
                    <a:pt x="817" y="146"/>
                    <a:pt x="813" y="143"/>
                    <a:pt x="807" y="144"/>
                  </a:cubicBezTo>
                  <a:cubicBezTo>
                    <a:pt x="801" y="144"/>
                    <a:pt x="788" y="146"/>
                    <a:pt x="786" y="146"/>
                  </a:cubicBezTo>
                  <a:cubicBezTo>
                    <a:pt x="784" y="147"/>
                    <a:pt x="787" y="151"/>
                    <a:pt x="785" y="151"/>
                  </a:cubicBezTo>
                  <a:cubicBezTo>
                    <a:pt x="782" y="151"/>
                    <a:pt x="784" y="145"/>
                    <a:pt x="783" y="143"/>
                  </a:cubicBezTo>
                  <a:cubicBezTo>
                    <a:pt x="783" y="140"/>
                    <a:pt x="778" y="140"/>
                    <a:pt x="779" y="142"/>
                  </a:cubicBezTo>
                  <a:cubicBezTo>
                    <a:pt x="780" y="144"/>
                    <a:pt x="772" y="145"/>
                    <a:pt x="770" y="143"/>
                  </a:cubicBezTo>
                  <a:cubicBezTo>
                    <a:pt x="768" y="141"/>
                    <a:pt x="765" y="139"/>
                    <a:pt x="761" y="138"/>
                  </a:cubicBezTo>
                  <a:cubicBezTo>
                    <a:pt x="756" y="137"/>
                    <a:pt x="750" y="142"/>
                    <a:pt x="751" y="143"/>
                  </a:cubicBezTo>
                  <a:cubicBezTo>
                    <a:pt x="752" y="145"/>
                    <a:pt x="756" y="144"/>
                    <a:pt x="756" y="145"/>
                  </a:cubicBezTo>
                  <a:cubicBezTo>
                    <a:pt x="756" y="147"/>
                    <a:pt x="746" y="146"/>
                    <a:pt x="746" y="148"/>
                  </a:cubicBezTo>
                  <a:cubicBezTo>
                    <a:pt x="746" y="150"/>
                    <a:pt x="736" y="152"/>
                    <a:pt x="733" y="152"/>
                  </a:cubicBezTo>
                  <a:cubicBezTo>
                    <a:pt x="725" y="153"/>
                    <a:pt x="723" y="153"/>
                    <a:pt x="719" y="156"/>
                  </a:cubicBezTo>
                  <a:cubicBezTo>
                    <a:pt x="715" y="160"/>
                    <a:pt x="718" y="154"/>
                    <a:pt x="721" y="151"/>
                  </a:cubicBezTo>
                  <a:cubicBezTo>
                    <a:pt x="724" y="148"/>
                    <a:pt x="727" y="149"/>
                    <a:pt x="729" y="147"/>
                  </a:cubicBezTo>
                  <a:cubicBezTo>
                    <a:pt x="731" y="144"/>
                    <a:pt x="734" y="144"/>
                    <a:pt x="738" y="144"/>
                  </a:cubicBezTo>
                  <a:cubicBezTo>
                    <a:pt x="743" y="143"/>
                    <a:pt x="743" y="140"/>
                    <a:pt x="745" y="139"/>
                  </a:cubicBezTo>
                  <a:cubicBezTo>
                    <a:pt x="747" y="138"/>
                    <a:pt x="753" y="136"/>
                    <a:pt x="754" y="134"/>
                  </a:cubicBezTo>
                  <a:cubicBezTo>
                    <a:pt x="755" y="132"/>
                    <a:pt x="766" y="128"/>
                    <a:pt x="768" y="128"/>
                  </a:cubicBezTo>
                  <a:cubicBezTo>
                    <a:pt x="770" y="128"/>
                    <a:pt x="771" y="123"/>
                    <a:pt x="772" y="123"/>
                  </a:cubicBezTo>
                  <a:cubicBezTo>
                    <a:pt x="773" y="123"/>
                    <a:pt x="780" y="121"/>
                    <a:pt x="782" y="120"/>
                  </a:cubicBezTo>
                  <a:cubicBezTo>
                    <a:pt x="785" y="118"/>
                    <a:pt x="786" y="116"/>
                    <a:pt x="786" y="114"/>
                  </a:cubicBezTo>
                  <a:cubicBezTo>
                    <a:pt x="786" y="113"/>
                    <a:pt x="783" y="113"/>
                    <a:pt x="783" y="112"/>
                  </a:cubicBezTo>
                  <a:cubicBezTo>
                    <a:pt x="782" y="110"/>
                    <a:pt x="784" y="111"/>
                    <a:pt x="787" y="110"/>
                  </a:cubicBezTo>
                  <a:cubicBezTo>
                    <a:pt x="789" y="109"/>
                    <a:pt x="787" y="106"/>
                    <a:pt x="785" y="106"/>
                  </a:cubicBezTo>
                  <a:cubicBezTo>
                    <a:pt x="783" y="107"/>
                    <a:pt x="786" y="104"/>
                    <a:pt x="784" y="102"/>
                  </a:cubicBezTo>
                  <a:cubicBezTo>
                    <a:pt x="782" y="100"/>
                    <a:pt x="778" y="103"/>
                    <a:pt x="778" y="101"/>
                  </a:cubicBezTo>
                  <a:cubicBezTo>
                    <a:pt x="779" y="99"/>
                    <a:pt x="778" y="96"/>
                    <a:pt x="777" y="94"/>
                  </a:cubicBezTo>
                  <a:cubicBezTo>
                    <a:pt x="775" y="93"/>
                    <a:pt x="772" y="97"/>
                    <a:pt x="769" y="94"/>
                  </a:cubicBezTo>
                  <a:cubicBezTo>
                    <a:pt x="766" y="92"/>
                    <a:pt x="757" y="91"/>
                    <a:pt x="757" y="92"/>
                  </a:cubicBezTo>
                  <a:cubicBezTo>
                    <a:pt x="757" y="93"/>
                    <a:pt x="753" y="90"/>
                    <a:pt x="752" y="91"/>
                  </a:cubicBezTo>
                  <a:cubicBezTo>
                    <a:pt x="751" y="92"/>
                    <a:pt x="744" y="92"/>
                    <a:pt x="742" y="91"/>
                  </a:cubicBezTo>
                  <a:cubicBezTo>
                    <a:pt x="739" y="91"/>
                    <a:pt x="736" y="92"/>
                    <a:pt x="736" y="94"/>
                  </a:cubicBezTo>
                  <a:cubicBezTo>
                    <a:pt x="736" y="97"/>
                    <a:pt x="727" y="96"/>
                    <a:pt x="726" y="95"/>
                  </a:cubicBezTo>
                  <a:cubicBezTo>
                    <a:pt x="724" y="95"/>
                    <a:pt x="732" y="89"/>
                    <a:pt x="732" y="88"/>
                  </a:cubicBezTo>
                  <a:cubicBezTo>
                    <a:pt x="732" y="87"/>
                    <a:pt x="719" y="88"/>
                    <a:pt x="718" y="87"/>
                  </a:cubicBezTo>
                  <a:cubicBezTo>
                    <a:pt x="717" y="85"/>
                    <a:pt x="711" y="85"/>
                    <a:pt x="708" y="85"/>
                  </a:cubicBezTo>
                  <a:cubicBezTo>
                    <a:pt x="705" y="85"/>
                    <a:pt x="708" y="84"/>
                    <a:pt x="710" y="84"/>
                  </a:cubicBezTo>
                  <a:cubicBezTo>
                    <a:pt x="713" y="84"/>
                    <a:pt x="715" y="82"/>
                    <a:pt x="718" y="81"/>
                  </a:cubicBezTo>
                  <a:cubicBezTo>
                    <a:pt x="721" y="81"/>
                    <a:pt x="720" y="80"/>
                    <a:pt x="719" y="78"/>
                  </a:cubicBezTo>
                  <a:cubicBezTo>
                    <a:pt x="718" y="76"/>
                    <a:pt x="715" y="77"/>
                    <a:pt x="712" y="76"/>
                  </a:cubicBezTo>
                  <a:cubicBezTo>
                    <a:pt x="709" y="75"/>
                    <a:pt x="706" y="74"/>
                    <a:pt x="703" y="74"/>
                  </a:cubicBezTo>
                  <a:cubicBezTo>
                    <a:pt x="701" y="74"/>
                    <a:pt x="698" y="75"/>
                    <a:pt x="692" y="76"/>
                  </a:cubicBezTo>
                  <a:cubicBezTo>
                    <a:pt x="686" y="77"/>
                    <a:pt x="686" y="82"/>
                    <a:pt x="683" y="83"/>
                  </a:cubicBezTo>
                  <a:cubicBezTo>
                    <a:pt x="680" y="85"/>
                    <a:pt x="675" y="90"/>
                    <a:pt x="677" y="91"/>
                  </a:cubicBezTo>
                  <a:cubicBezTo>
                    <a:pt x="680" y="91"/>
                    <a:pt x="678" y="93"/>
                    <a:pt x="679" y="94"/>
                  </a:cubicBezTo>
                  <a:cubicBezTo>
                    <a:pt x="679" y="96"/>
                    <a:pt x="677" y="96"/>
                    <a:pt x="674" y="96"/>
                  </a:cubicBezTo>
                  <a:cubicBezTo>
                    <a:pt x="671" y="95"/>
                    <a:pt x="661" y="95"/>
                    <a:pt x="661" y="97"/>
                  </a:cubicBezTo>
                  <a:cubicBezTo>
                    <a:pt x="661" y="100"/>
                    <a:pt x="667" y="101"/>
                    <a:pt x="667" y="102"/>
                  </a:cubicBezTo>
                  <a:cubicBezTo>
                    <a:pt x="666" y="103"/>
                    <a:pt x="662" y="102"/>
                    <a:pt x="660" y="100"/>
                  </a:cubicBezTo>
                  <a:cubicBezTo>
                    <a:pt x="658" y="99"/>
                    <a:pt x="654" y="100"/>
                    <a:pt x="653" y="102"/>
                  </a:cubicBezTo>
                  <a:cubicBezTo>
                    <a:pt x="652" y="104"/>
                    <a:pt x="649" y="104"/>
                    <a:pt x="647" y="103"/>
                  </a:cubicBezTo>
                  <a:cubicBezTo>
                    <a:pt x="646" y="103"/>
                    <a:pt x="644" y="104"/>
                    <a:pt x="642" y="104"/>
                  </a:cubicBezTo>
                  <a:cubicBezTo>
                    <a:pt x="640" y="103"/>
                    <a:pt x="646" y="100"/>
                    <a:pt x="644" y="99"/>
                  </a:cubicBezTo>
                  <a:cubicBezTo>
                    <a:pt x="643" y="97"/>
                    <a:pt x="637" y="99"/>
                    <a:pt x="636" y="101"/>
                  </a:cubicBezTo>
                  <a:cubicBezTo>
                    <a:pt x="636" y="103"/>
                    <a:pt x="632" y="99"/>
                    <a:pt x="631" y="100"/>
                  </a:cubicBezTo>
                  <a:cubicBezTo>
                    <a:pt x="629" y="101"/>
                    <a:pt x="628" y="102"/>
                    <a:pt x="625" y="103"/>
                  </a:cubicBezTo>
                  <a:cubicBezTo>
                    <a:pt x="623" y="104"/>
                    <a:pt x="618" y="102"/>
                    <a:pt x="617" y="104"/>
                  </a:cubicBezTo>
                  <a:cubicBezTo>
                    <a:pt x="616" y="106"/>
                    <a:pt x="622" y="106"/>
                    <a:pt x="622" y="107"/>
                  </a:cubicBezTo>
                  <a:cubicBezTo>
                    <a:pt x="622" y="108"/>
                    <a:pt x="609" y="108"/>
                    <a:pt x="608" y="109"/>
                  </a:cubicBezTo>
                  <a:cubicBezTo>
                    <a:pt x="608" y="111"/>
                    <a:pt x="603" y="111"/>
                    <a:pt x="598" y="111"/>
                  </a:cubicBezTo>
                  <a:cubicBezTo>
                    <a:pt x="592" y="111"/>
                    <a:pt x="594" y="114"/>
                    <a:pt x="590" y="114"/>
                  </a:cubicBezTo>
                  <a:cubicBezTo>
                    <a:pt x="585" y="115"/>
                    <a:pt x="583" y="115"/>
                    <a:pt x="582" y="118"/>
                  </a:cubicBezTo>
                  <a:cubicBezTo>
                    <a:pt x="581" y="120"/>
                    <a:pt x="577" y="120"/>
                    <a:pt x="576" y="119"/>
                  </a:cubicBezTo>
                  <a:cubicBezTo>
                    <a:pt x="574" y="117"/>
                    <a:pt x="570" y="119"/>
                    <a:pt x="572" y="120"/>
                  </a:cubicBezTo>
                  <a:cubicBezTo>
                    <a:pt x="574" y="120"/>
                    <a:pt x="572" y="122"/>
                    <a:pt x="571" y="122"/>
                  </a:cubicBezTo>
                  <a:cubicBezTo>
                    <a:pt x="570" y="121"/>
                    <a:pt x="566" y="124"/>
                    <a:pt x="568" y="124"/>
                  </a:cubicBezTo>
                  <a:cubicBezTo>
                    <a:pt x="570" y="123"/>
                    <a:pt x="571" y="125"/>
                    <a:pt x="570" y="127"/>
                  </a:cubicBezTo>
                  <a:cubicBezTo>
                    <a:pt x="569" y="128"/>
                    <a:pt x="564" y="125"/>
                    <a:pt x="563" y="126"/>
                  </a:cubicBezTo>
                  <a:cubicBezTo>
                    <a:pt x="562" y="128"/>
                    <a:pt x="565" y="129"/>
                    <a:pt x="567" y="129"/>
                  </a:cubicBezTo>
                  <a:cubicBezTo>
                    <a:pt x="570" y="129"/>
                    <a:pt x="571" y="130"/>
                    <a:pt x="571" y="132"/>
                  </a:cubicBezTo>
                  <a:cubicBezTo>
                    <a:pt x="571" y="133"/>
                    <a:pt x="566" y="131"/>
                    <a:pt x="565" y="132"/>
                  </a:cubicBezTo>
                  <a:cubicBezTo>
                    <a:pt x="564" y="134"/>
                    <a:pt x="566" y="134"/>
                    <a:pt x="568" y="134"/>
                  </a:cubicBezTo>
                  <a:cubicBezTo>
                    <a:pt x="570" y="135"/>
                    <a:pt x="569" y="136"/>
                    <a:pt x="571" y="137"/>
                  </a:cubicBezTo>
                  <a:cubicBezTo>
                    <a:pt x="571" y="138"/>
                    <a:pt x="571" y="138"/>
                    <a:pt x="571" y="138"/>
                  </a:cubicBezTo>
                  <a:cubicBezTo>
                    <a:pt x="572" y="139"/>
                    <a:pt x="570" y="140"/>
                    <a:pt x="570" y="141"/>
                  </a:cubicBezTo>
                  <a:cubicBezTo>
                    <a:pt x="571" y="143"/>
                    <a:pt x="568" y="144"/>
                    <a:pt x="568" y="142"/>
                  </a:cubicBezTo>
                  <a:cubicBezTo>
                    <a:pt x="568" y="141"/>
                    <a:pt x="561" y="140"/>
                    <a:pt x="560" y="142"/>
                  </a:cubicBezTo>
                  <a:cubicBezTo>
                    <a:pt x="559" y="143"/>
                    <a:pt x="558" y="145"/>
                    <a:pt x="556" y="143"/>
                  </a:cubicBezTo>
                  <a:cubicBezTo>
                    <a:pt x="554" y="142"/>
                    <a:pt x="550" y="144"/>
                    <a:pt x="544" y="144"/>
                  </a:cubicBezTo>
                  <a:cubicBezTo>
                    <a:pt x="537" y="144"/>
                    <a:pt x="525" y="145"/>
                    <a:pt x="522" y="146"/>
                  </a:cubicBezTo>
                  <a:cubicBezTo>
                    <a:pt x="519" y="147"/>
                    <a:pt x="516" y="151"/>
                    <a:pt x="519" y="154"/>
                  </a:cubicBezTo>
                  <a:cubicBezTo>
                    <a:pt x="522" y="157"/>
                    <a:pt x="519" y="158"/>
                    <a:pt x="519" y="160"/>
                  </a:cubicBezTo>
                  <a:cubicBezTo>
                    <a:pt x="519" y="162"/>
                    <a:pt x="526" y="166"/>
                    <a:pt x="530" y="166"/>
                  </a:cubicBezTo>
                  <a:cubicBezTo>
                    <a:pt x="534" y="166"/>
                    <a:pt x="538" y="171"/>
                    <a:pt x="535" y="174"/>
                  </a:cubicBezTo>
                  <a:cubicBezTo>
                    <a:pt x="533" y="177"/>
                    <a:pt x="526" y="173"/>
                    <a:pt x="521" y="170"/>
                  </a:cubicBezTo>
                  <a:cubicBezTo>
                    <a:pt x="516" y="166"/>
                    <a:pt x="505" y="164"/>
                    <a:pt x="502" y="165"/>
                  </a:cubicBezTo>
                  <a:cubicBezTo>
                    <a:pt x="498" y="165"/>
                    <a:pt x="500" y="161"/>
                    <a:pt x="496" y="162"/>
                  </a:cubicBezTo>
                  <a:cubicBezTo>
                    <a:pt x="491" y="162"/>
                    <a:pt x="487" y="166"/>
                    <a:pt x="490" y="166"/>
                  </a:cubicBezTo>
                  <a:cubicBezTo>
                    <a:pt x="493" y="166"/>
                    <a:pt x="495" y="166"/>
                    <a:pt x="494" y="167"/>
                  </a:cubicBezTo>
                  <a:cubicBezTo>
                    <a:pt x="492" y="169"/>
                    <a:pt x="495" y="168"/>
                    <a:pt x="498" y="170"/>
                  </a:cubicBezTo>
                  <a:cubicBezTo>
                    <a:pt x="502" y="171"/>
                    <a:pt x="495" y="174"/>
                    <a:pt x="491" y="171"/>
                  </a:cubicBezTo>
                  <a:cubicBezTo>
                    <a:pt x="488" y="168"/>
                    <a:pt x="483" y="171"/>
                    <a:pt x="482" y="173"/>
                  </a:cubicBezTo>
                  <a:cubicBezTo>
                    <a:pt x="481" y="175"/>
                    <a:pt x="487" y="181"/>
                    <a:pt x="493" y="182"/>
                  </a:cubicBezTo>
                  <a:cubicBezTo>
                    <a:pt x="500" y="183"/>
                    <a:pt x="498" y="185"/>
                    <a:pt x="501" y="186"/>
                  </a:cubicBezTo>
                  <a:cubicBezTo>
                    <a:pt x="504" y="187"/>
                    <a:pt x="502" y="188"/>
                    <a:pt x="500" y="188"/>
                  </a:cubicBezTo>
                  <a:cubicBezTo>
                    <a:pt x="498" y="188"/>
                    <a:pt x="493" y="185"/>
                    <a:pt x="490" y="183"/>
                  </a:cubicBezTo>
                  <a:cubicBezTo>
                    <a:pt x="487" y="182"/>
                    <a:pt x="478" y="184"/>
                    <a:pt x="476" y="182"/>
                  </a:cubicBezTo>
                  <a:cubicBezTo>
                    <a:pt x="474" y="180"/>
                    <a:pt x="477" y="178"/>
                    <a:pt x="475" y="177"/>
                  </a:cubicBezTo>
                  <a:cubicBezTo>
                    <a:pt x="474" y="175"/>
                    <a:pt x="475" y="172"/>
                    <a:pt x="477" y="168"/>
                  </a:cubicBezTo>
                  <a:cubicBezTo>
                    <a:pt x="480" y="165"/>
                    <a:pt x="477" y="159"/>
                    <a:pt x="474" y="158"/>
                  </a:cubicBezTo>
                  <a:cubicBezTo>
                    <a:pt x="470" y="157"/>
                    <a:pt x="471" y="160"/>
                    <a:pt x="471" y="161"/>
                  </a:cubicBezTo>
                  <a:cubicBezTo>
                    <a:pt x="472" y="162"/>
                    <a:pt x="472" y="167"/>
                    <a:pt x="469" y="170"/>
                  </a:cubicBezTo>
                  <a:cubicBezTo>
                    <a:pt x="467" y="173"/>
                    <a:pt x="459" y="173"/>
                    <a:pt x="459" y="175"/>
                  </a:cubicBezTo>
                  <a:cubicBezTo>
                    <a:pt x="459" y="177"/>
                    <a:pt x="454" y="179"/>
                    <a:pt x="456" y="180"/>
                  </a:cubicBezTo>
                  <a:cubicBezTo>
                    <a:pt x="458" y="182"/>
                    <a:pt x="464" y="190"/>
                    <a:pt x="465" y="192"/>
                  </a:cubicBezTo>
                  <a:cubicBezTo>
                    <a:pt x="466" y="194"/>
                    <a:pt x="459" y="202"/>
                    <a:pt x="461" y="206"/>
                  </a:cubicBezTo>
                  <a:cubicBezTo>
                    <a:pt x="462" y="211"/>
                    <a:pt x="460" y="213"/>
                    <a:pt x="461" y="215"/>
                  </a:cubicBezTo>
                  <a:cubicBezTo>
                    <a:pt x="462" y="217"/>
                    <a:pt x="465" y="215"/>
                    <a:pt x="467" y="216"/>
                  </a:cubicBezTo>
                  <a:cubicBezTo>
                    <a:pt x="469" y="217"/>
                    <a:pt x="473" y="215"/>
                    <a:pt x="477" y="214"/>
                  </a:cubicBezTo>
                  <a:cubicBezTo>
                    <a:pt x="482" y="213"/>
                    <a:pt x="490" y="218"/>
                    <a:pt x="493" y="219"/>
                  </a:cubicBezTo>
                  <a:cubicBezTo>
                    <a:pt x="496" y="221"/>
                    <a:pt x="495" y="223"/>
                    <a:pt x="496" y="226"/>
                  </a:cubicBezTo>
                  <a:cubicBezTo>
                    <a:pt x="498" y="228"/>
                    <a:pt x="493" y="228"/>
                    <a:pt x="493" y="232"/>
                  </a:cubicBezTo>
                  <a:cubicBezTo>
                    <a:pt x="493" y="236"/>
                    <a:pt x="502" y="237"/>
                    <a:pt x="502" y="238"/>
                  </a:cubicBezTo>
                  <a:cubicBezTo>
                    <a:pt x="503" y="240"/>
                    <a:pt x="496" y="239"/>
                    <a:pt x="493" y="238"/>
                  </a:cubicBezTo>
                  <a:cubicBezTo>
                    <a:pt x="490" y="237"/>
                    <a:pt x="490" y="233"/>
                    <a:pt x="489" y="232"/>
                  </a:cubicBezTo>
                  <a:cubicBezTo>
                    <a:pt x="488" y="232"/>
                    <a:pt x="491" y="229"/>
                    <a:pt x="491" y="226"/>
                  </a:cubicBezTo>
                  <a:cubicBezTo>
                    <a:pt x="491" y="224"/>
                    <a:pt x="488" y="222"/>
                    <a:pt x="487" y="221"/>
                  </a:cubicBezTo>
                  <a:cubicBezTo>
                    <a:pt x="486" y="219"/>
                    <a:pt x="484" y="217"/>
                    <a:pt x="482" y="217"/>
                  </a:cubicBezTo>
                  <a:cubicBezTo>
                    <a:pt x="479" y="218"/>
                    <a:pt x="471" y="219"/>
                    <a:pt x="469" y="221"/>
                  </a:cubicBezTo>
                  <a:cubicBezTo>
                    <a:pt x="466" y="223"/>
                    <a:pt x="469" y="229"/>
                    <a:pt x="470" y="233"/>
                  </a:cubicBezTo>
                  <a:cubicBezTo>
                    <a:pt x="472" y="236"/>
                    <a:pt x="463" y="240"/>
                    <a:pt x="463" y="242"/>
                  </a:cubicBezTo>
                  <a:cubicBezTo>
                    <a:pt x="464" y="245"/>
                    <a:pt x="461" y="246"/>
                    <a:pt x="457" y="248"/>
                  </a:cubicBezTo>
                  <a:cubicBezTo>
                    <a:pt x="453" y="250"/>
                    <a:pt x="449" y="252"/>
                    <a:pt x="449" y="255"/>
                  </a:cubicBezTo>
                  <a:cubicBezTo>
                    <a:pt x="449" y="258"/>
                    <a:pt x="444" y="256"/>
                    <a:pt x="442" y="255"/>
                  </a:cubicBezTo>
                  <a:cubicBezTo>
                    <a:pt x="439" y="253"/>
                    <a:pt x="436" y="256"/>
                    <a:pt x="432" y="256"/>
                  </a:cubicBezTo>
                  <a:cubicBezTo>
                    <a:pt x="428" y="255"/>
                    <a:pt x="428" y="252"/>
                    <a:pt x="425" y="253"/>
                  </a:cubicBezTo>
                  <a:cubicBezTo>
                    <a:pt x="422" y="255"/>
                    <a:pt x="420" y="252"/>
                    <a:pt x="421" y="250"/>
                  </a:cubicBezTo>
                  <a:cubicBezTo>
                    <a:pt x="422" y="248"/>
                    <a:pt x="425" y="249"/>
                    <a:pt x="426" y="251"/>
                  </a:cubicBezTo>
                  <a:cubicBezTo>
                    <a:pt x="426" y="253"/>
                    <a:pt x="428" y="252"/>
                    <a:pt x="431" y="250"/>
                  </a:cubicBezTo>
                  <a:cubicBezTo>
                    <a:pt x="433" y="249"/>
                    <a:pt x="432" y="252"/>
                    <a:pt x="435" y="252"/>
                  </a:cubicBezTo>
                  <a:cubicBezTo>
                    <a:pt x="439" y="253"/>
                    <a:pt x="437" y="251"/>
                    <a:pt x="440" y="251"/>
                  </a:cubicBezTo>
                  <a:cubicBezTo>
                    <a:pt x="442" y="251"/>
                    <a:pt x="443" y="250"/>
                    <a:pt x="442" y="249"/>
                  </a:cubicBezTo>
                  <a:cubicBezTo>
                    <a:pt x="441" y="247"/>
                    <a:pt x="444" y="246"/>
                    <a:pt x="445" y="246"/>
                  </a:cubicBezTo>
                  <a:cubicBezTo>
                    <a:pt x="447" y="245"/>
                    <a:pt x="446" y="242"/>
                    <a:pt x="448" y="241"/>
                  </a:cubicBezTo>
                  <a:cubicBezTo>
                    <a:pt x="450" y="240"/>
                    <a:pt x="449" y="239"/>
                    <a:pt x="450" y="239"/>
                  </a:cubicBezTo>
                  <a:cubicBezTo>
                    <a:pt x="452" y="238"/>
                    <a:pt x="453" y="236"/>
                    <a:pt x="454" y="236"/>
                  </a:cubicBezTo>
                  <a:cubicBezTo>
                    <a:pt x="456" y="236"/>
                    <a:pt x="457" y="233"/>
                    <a:pt x="456" y="232"/>
                  </a:cubicBezTo>
                  <a:cubicBezTo>
                    <a:pt x="455" y="230"/>
                    <a:pt x="457" y="227"/>
                    <a:pt x="458" y="226"/>
                  </a:cubicBezTo>
                  <a:cubicBezTo>
                    <a:pt x="460" y="226"/>
                    <a:pt x="460" y="224"/>
                    <a:pt x="458" y="223"/>
                  </a:cubicBezTo>
                  <a:cubicBezTo>
                    <a:pt x="457" y="222"/>
                    <a:pt x="451" y="218"/>
                    <a:pt x="452" y="216"/>
                  </a:cubicBezTo>
                  <a:cubicBezTo>
                    <a:pt x="452" y="213"/>
                    <a:pt x="451" y="209"/>
                    <a:pt x="452" y="207"/>
                  </a:cubicBezTo>
                  <a:cubicBezTo>
                    <a:pt x="452" y="205"/>
                    <a:pt x="452" y="202"/>
                    <a:pt x="451" y="199"/>
                  </a:cubicBezTo>
                  <a:cubicBezTo>
                    <a:pt x="451" y="197"/>
                    <a:pt x="453" y="195"/>
                    <a:pt x="454" y="190"/>
                  </a:cubicBezTo>
                  <a:cubicBezTo>
                    <a:pt x="454" y="186"/>
                    <a:pt x="449" y="182"/>
                    <a:pt x="447" y="181"/>
                  </a:cubicBezTo>
                  <a:cubicBezTo>
                    <a:pt x="444" y="180"/>
                    <a:pt x="446" y="178"/>
                    <a:pt x="449" y="175"/>
                  </a:cubicBezTo>
                  <a:cubicBezTo>
                    <a:pt x="453" y="172"/>
                    <a:pt x="453" y="162"/>
                    <a:pt x="453" y="160"/>
                  </a:cubicBezTo>
                  <a:cubicBezTo>
                    <a:pt x="453" y="158"/>
                    <a:pt x="445" y="156"/>
                    <a:pt x="443" y="157"/>
                  </a:cubicBezTo>
                  <a:cubicBezTo>
                    <a:pt x="440" y="157"/>
                    <a:pt x="429" y="156"/>
                    <a:pt x="427" y="156"/>
                  </a:cubicBezTo>
                  <a:cubicBezTo>
                    <a:pt x="424" y="155"/>
                    <a:pt x="423" y="158"/>
                    <a:pt x="422" y="161"/>
                  </a:cubicBezTo>
                  <a:cubicBezTo>
                    <a:pt x="421" y="163"/>
                    <a:pt x="418" y="167"/>
                    <a:pt x="416" y="173"/>
                  </a:cubicBezTo>
                  <a:cubicBezTo>
                    <a:pt x="415" y="178"/>
                    <a:pt x="408" y="180"/>
                    <a:pt x="405" y="181"/>
                  </a:cubicBezTo>
                  <a:cubicBezTo>
                    <a:pt x="402" y="182"/>
                    <a:pt x="400" y="187"/>
                    <a:pt x="402" y="189"/>
                  </a:cubicBezTo>
                  <a:cubicBezTo>
                    <a:pt x="403" y="191"/>
                    <a:pt x="405" y="189"/>
                    <a:pt x="406" y="190"/>
                  </a:cubicBezTo>
                  <a:cubicBezTo>
                    <a:pt x="408" y="190"/>
                    <a:pt x="406" y="196"/>
                    <a:pt x="405" y="196"/>
                  </a:cubicBezTo>
                  <a:cubicBezTo>
                    <a:pt x="404" y="197"/>
                    <a:pt x="407" y="199"/>
                    <a:pt x="405" y="200"/>
                  </a:cubicBezTo>
                  <a:cubicBezTo>
                    <a:pt x="403" y="202"/>
                    <a:pt x="401" y="205"/>
                    <a:pt x="402" y="206"/>
                  </a:cubicBezTo>
                  <a:cubicBezTo>
                    <a:pt x="403" y="208"/>
                    <a:pt x="409" y="208"/>
                    <a:pt x="412" y="210"/>
                  </a:cubicBezTo>
                  <a:cubicBezTo>
                    <a:pt x="414" y="211"/>
                    <a:pt x="413" y="214"/>
                    <a:pt x="415" y="217"/>
                  </a:cubicBezTo>
                  <a:cubicBezTo>
                    <a:pt x="417" y="219"/>
                    <a:pt x="420" y="218"/>
                    <a:pt x="421" y="219"/>
                  </a:cubicBezTo>
                  <a:cubicBezTo>
                    <a:pt x="422" y="221"/>
                    <a:pt x="417" y="227"/>
                    <a:pt x="415" y="228"/>
                  </a:cubicBezTo>
                  <a:cubicBezTo>
                    <a:pt x="414" y="228"/>
                    <a:pt x="407" y="221"/>
                    <a:pt x="405" y="220"/>
                  </a:cubicBezTo>
                  <a:cubicBezTo>
                    <a:pt x="403" y="218"/>
                    <a:pt x="395" y="216"/>
                    <a:pt x="392" y="214"/>
                  </a:cubicBezTo>
                  <a:cubicBezTo>
                    <a:pt x="388" y="212"/>
                    <a:pt x="385" y="212"/>
                    <a:pt x="380" y="209"/>
                  </a:cubicBezTo>
                  <a:cubicBezTo>
                    <a:pt x="376" y="206"/>
                    <a:pt x="373" y="205"/>
                    <a:pt x="365" y="205"/>
                  </a:cubicBezTo>
                  <a:cubicBezTo>
                    <a:pt x="357" y="205"/>
                    <a:pt x="352" y="203"/>
                    <a:pt x="349" y="204"/>
                  </a:cubicBezTo>
                  <a:cubicBezTo>
                    <a:pt x="347" y="204"/>
                    <a:pt x="348" y="201"/>
                    <a:pt x="343" y="199"/>
                  </a:cubicBezTo>
                  <a:cubicBezTo>
                    <a:pt x="339" y="197"/>
                    <a:pt x="336" y="194"/>
                    <a:pt x="333" y="196"/>
                  </a:cubicBezTo>
                  <a:cubicBezTo>
                    <a:pt x="330" y="197"/>
                    <a:pt x="331" y="202"/>
                    <a:pt x="335" y="203"/>
                  </a:cubicBezTo>
                  <a:cubicBezTo>
                    <a:pt x="339" y="203"/>
                    <a:pt x="337" y="205"/>
                    <a:pt x="342" y="205"/>
                  </a:cubicBezTo>
                  <a:cubicBezTo>
                    <a:pt x="346" y="205"/>
                    <a:pt x="347" y="206"/>
                    <a:pt x="347" y="209"/>
                  </a:cubicBezTo>
                  <a:cubicBezTo>
                    <a:pt x="347" y="212"/>
                    <a:pt x="349" y="214"/>
                    <a:pt x="351" y="216"/>
                  </a:cubicBezTo>
                  <a:cubicBezTo>
                    <a:pt x="353" y="218"/>
                    <a:pt x="352" y="221"/>
                    <a:pt x="348" y="221"/>
                  </a:cubicBezTo>
                  <a:cubicBezTo>
                    <a:pt x="345" y="221"/>
                    <a:pt x="341" y="221"/>
                    <a:pt x="343" y="223"/>
                  </a:cubicBezTo>
                  <a:cubicBezTo>
                    <a:pt x="344" y="226"/>
                    <a:pt x="342" y="226"/>
                    <a:pt x="338" y="225"/>
                  </a:cubicBezTo>
                  <a:cubicBezTo>
                    <a:pt x="335" y="224"/>
                    <a:pt x="337" y="222"/>
                    <a:pt x="338" y="220"/>
                  </a:cubicBezTo>
                  <a:cubicBezTo>
                    <a:pt x="340" y="219"/>
                    <a:pt x="335" y="217"/>
                    <a:pt x="333" y="216"/>
                  </a:cubicBezTo>
                  <a:cubicBezTo>
                    <a:pt x="331" y="216"/>
                    <a:pt x="322" y="222"/>
                    <a:pt x="320" y="223"/>
                  </a:cubicBezTo>
                  <a:cubicBezTo>
                    <a:pt x="318" y="224"/>
                    <a:pt x="312" y="221"/>
                    <a:pt x="306" y="223"/>
                  </a:cubicBezTo>
                  <a:cubicBezTo>
                    <a:pt x="300" y="224"/>
                    <a:pt x="300" y="229"/>
                    <a:pt x="298" y="229"/>
                  </a:cubicBezTo>
                  <a:cubicBezTo>
                    <a:pt x="296" y="228"/>
                    <a:pt x="289" y="229"/>
                    <a:pt x="287" y="228"/>
                  </a:cubicBezTo>
                  <a:cubicBezTo>
                    <a:pt x="284" y="226"/>
                    <a:pt x="286" y="225"/>
                    <a:pt x="289" y="225"/>
                  </a:cubicBezTo>
                  <a:cubicBezTo>
                    <a:pt x="291" y="226"/>
                    <a:pt x="292" y="225"/>
                    <a:pt x="291" y="223"/>
                  </a:cubicBezTo>
                  <a:cubicBezTo>
                    <a:pt x="289" y="221"/>
                    <a:pt x="293" y="218"/>
                    <a:pt x="293" y="217"/>
                  </a:cubicBezTo>
                  <a:cubicBezTo>
                    <a:pt x="293" y="216"/>
                    <a:pt x="283" y="219"/>
                    <a:pt x="281" y="221"/>
                  </a:cubicBezTo>
                  <a:cubicBezTo>
                    <a:pt x="280" y="222"/>
                    <a:pt x="281" y="224"/>
                    <a:pt x="280" y="225"/>
                  </a:cubicBezTo>
                  <a:cubicBezTo>
                    <a:pt x="278" y="226"/>
                    <a:pt x="278" y="224"/>
                    <a:pt x="276" y="223"/>
                  </a:cubicBezTo>
                  <a:cubicBezTo>
                    <a:pt x="274" y="222"/>
                    <a:pt x="259" y="226"/>
                    <a:pt x="257" y="229"/>
                  </a:cubicBezTo>
                  <a:cubicBezTo>
                    <a:pt x="254" y="232"/>
                    <a:pt x="249" y="232"/>
                    <a:pt x="249" y="234"/>
                  </a:cubicBezTo>
                  <a:cubicBezTo>
                    <a:pt x="249" y="236"/>
                    <a:pt x="242" y="235"/>
                    <a:pt x="239" y="237"/>
                  </a:cubicBezTo>
                  <a:cubicBezTo>
                    <a:pt x="237" y="238"/>
                    <a:pt x="238" y="243"/>
                    <a:pt x="237" y="245"/>
                  </a:cubicBezTo>
                  <a:cubicBezTo>
                    <a:pt x="236" y="248"/>
                    <a:pt x="226" y="247"/>
                    <a:pt x="223" y="247"/>
                  </a:cubicBezTo>
                  <a:cubicBezTo>
                    <a:pt x="220" y="247"/>
                    <a:pt x="219" y="241"/>
                    <a:pt x="216" y="241"/>
                  </a:cubicBezTo>
                  <a:cubicBezTo>
                    <a:pt x="214" y="241"/>
                    <a:pt x="215" y="237"/>
                    <a:pt x="216" y="236"/>
                  </a:cubicBezTo>
                  <a:cubicBezTo>
                    <a:pt x="217" y="234"/>
                    <a:pt x="219" y="235"/>
                    <a:pt x="222" y="233"/>
                  </a:cubicBezTo>
                  <a:cubicBezTo>
                    <a:pt x="225" y="231"/>
                    <a:pt x="228" y="234"/>
                    <a:pt x="229" y="233"/>
                  </a:cubicBezTo>
                  <a:cubicBezTo>
                    <a:pt x="231" y="232"/>
                    <a:pt x="225" y="228"/>
                    <a:pt x="224" y="225"/>
                  </a:cubicBezTo>
                  <a:cubicBezTo>
                    <a:pt x="224" y="222"/>
                    <a:pt x="217" y="221"/>
                    <a:pt x="214" y="222"/>
                  </a:cubicBezTo>
                  <a:cubicBezTo>
                    <a:pt x="210" y="223"/>
                    <a:pt x="206" y="222"/>
                    <a:pt x="203" y="221"/>
                  </a:cubicBezTo>
                  <a:cubicBezTo>
                    <a:pt x="201" y="220"/>
                    <a:pt x="201" y="223"/>
                    <a:pt x="205" y="224"/>
                  </a:cubicBezTo>
                  <a:cubicBezTo>
                    <a:pt x="209" y="225"/>
                    <a:pt x="207" y="228"/>
                    <a:pt x="207" y="230"/>
                  </a:cubicBezTo>
                  <a:cubicBezTo>
                    <a:pt x="208" y="232"/>
                    <a:pt x="206" y="236"/>
                    <a:pt x="204" y="239"/>
                  </a:cubicBezTo>
                  <a:cubicBezTo>
                    <a:pt x="202" y="242"/>
                    <a:pt x="203" y="242"/>
                    <a:pt x="207" y="242"/>
                  </a:cubicBezTo>
                  <a:cubicBezTo>
                    <a:pt x="210" y="242"/>
                    <a:pt x="210" y="246"/>
                    <a:pt x="210" y="250"/>
                  </a:cubicBezTo>
                  <a:cubicBezTo>
                    <a:pt x="210" y="253"/>
                    <a:pt x="207" y="254"/>
                    <a:pt x="207" y="256"/>
                  </a:cubicBezTo>
                  <a:cubicBezTo>
                    <a:pt x="207" y="259"/>
                    <a:pt x="204" y="255"/>
                    <a:pt x="204" y="256"/>
                  </a:cubicBezTo>
                  <a:cubicBezTo>
                    <a:pt x="203" y="257"/>
                    <a:pt x="202" y="256"/>
                    <a:pt x="201" y="254"/>
                  </a:cubicBezTo>
                  <a:cubicBezTo>
                    <a:pt x="201" y="252"/>
                    <a:pt x="195" y="253"/>
                    <a:pt x="193" y="252"/>
                  </a:cubicBezTo>
                  <a:cubicBezTo>
                    <a:pt x="190" y="251"/>
                    <a:pt x="189" y="252"/>
                    <a:pt x="187" y="255"/>
                  </a:cubicBezTo>
                  <a:cubicBezTo>
                    <a:pt x="186" y="257"/>
                    <a:pt x="182" y="258"/>
                    <a:pt x="180" y="258"/>
                  </a:cubicBezTo>
                  <a:cubicBezTo>
                    <a:pt x="177" y="258"/>
                    <a:pt x="174" y="262"/>
                    <a:pt x="172" y="264"/>
                  </a:cubicBezTo>
                  <a:cubicBezTo>
                    <a:pt x="169" y="265"/>
                    <a:pt x="169" y="268"/>
                    <a:pt x="172" y="271"/>
                  </a:cubicBezTo>
                  <a:cubicBezTo>
                    <a:pt x="175" y="274"/>
                    <a:pt x="176" y="276"/>
                    <a:pt x="176" y="278"/>
                  </a:cubicBezTo>
                  <a:cubicBezTo>
                    <a:pt x="175" y="279"/>
                    <a:pt x="167" y="279"/>
                    <a:pt x="166" y="277"/>
                  </a:cubicBezTo>
                  <a:cubicBezTo>
                    <a:pt x="164" y="275"/>
                    <a:pt x="159" y="275"/>
                    <a:pt x="157" y="275"/>
                  </a:cubicBezTo>
                  <a:cubicBezTo>
                    <a:pt x="155" y="275"/>
                    <a:pt x="150" y="269"/>
                    <a:pt x="147" y="269"/>
                  </a:cubicBezTo>
                  <a:cubicBezTo>
                    <a:pt x="145" y="269"/>
                    <a:pt x="143" y="272"/>
                    <a:pt x="142" y="274"/>
                  </a:cubicBezTo>
                  <a:cubicBezTo>
                    <a:pt x="141" y="276"/>
                    <a:pt x="143" y="276"/>
                    <a:pt x="145" y="279"/>
                  </a:cubicBezTo>
                  <a:cubicBezTo>
                    <a:pt x="146" y="282"/>
                    <a:pt x="151" y="282"/>
                    <a:pt x="153" y="282"/>
                  </a:cubicBezTo>
                  <a:cubicBezTo>
                    <a:pt x="155" y="282"/>
                    <a:pt x="154" y="285"/>
                    <a:pt x="154" y="287"/>
                  </a:cubicBezTo>
                  <a:cubicBezTo>
                    <a:pt x="153" y="288"/>
                    <a:pt x="149" y="289"/>
                    <a:pt x="147" y="288"/>
                  </a:cubicBezTo>
                  <a:cubicBezTo>
                    <a:pt x="146" y="286"/>
                    <a:pt x="141" y="288"/>
                    <a:pt x="141" y="286"/>
                  </a:cubicBezTo>
                  <a:cubicBezTo>
                    <a:pt x="141" y="284"/>
                    <a:pt x="137" y="281"/>
                    <a:pt x="133" y="281"/>
                  </a:cubicBezTo>
                  <a:cubicBezTo>
                    <a:pt x="129" y="282"/>
                    <a:pt x="128" y="280"/>
                    <a:pt x="129" y="277"/>
                  </a:cubicBezTo>
                  <a:cubicBezTo>
                    <a:pt x="129" y="274"/>
                    <a:pt x="127" y="272"/>
                    <a:pt x="127" y="270"/>
                  </a:cubicBezTo>
                  <a:cubicBezTo>
                    <a:pt x="127" y="269"/>
                    <a:pt x="125" y="266"/>
                    <a:pt x="127" y="265"/>
                  </a:cubicBezTo>
                  <a:cubicBezTo>
                    <a:pt x="129" y="264"/>
                    <a:pt x="127" y="262"/>
                    <a:pt x="128" y="260"/>
                  </a:cubicBezTo>
                  <a:cubicBezTo>
                    <a:pt x="128" y="258"/>
                    <a:pt x="124" y="255"/>
                    <a:pt x="121" y="255"/>
                  </a:cubicBezTo>
                  <a:cubicBezTo>
                    <a:pt x="118" y="255"/>
                    <a:pt x="119" y="252"/>
                    <a:pt x="116" y="251"/>
                  </a:cubicBezTo>
                  <a:cubicBezTo>
                    <a:pt x="113" y="251"/>
                    <a:pt x="108" y="246"/>
                    <a:pt x="108" y="244"/>
                  </a:cubicBezTo>
                  <a:cubicBezTo>
                    <a:pt x="107" y="242"/>
                    <a:pt x="103" y="242"/>
                    <a:pt x="105" y="242"/>
                  </a:cubicBezTo>
                  <a:cubicBezTo>
                    <a:pt x="106" y="241"/>
                    <a:pt x="109" y="242"/>
                    <a:pt x="111" y="244"/>
                  </a:cubicBezTo>
                  <a:cubicBezTo>
                    <a:pt x="114" y="246"/>
                    <a:pt x="117" y="248"/>
                    <a:pt x="123" y="249"/>
                  </a:cubicBezTo>
                  <a:cubicBezTo>
                    <a:pt x="129" y="250"/>
                    <a:pt x="131" y="253"/>
                    <a:pt x="138" y="254"/>
                  </a:cubicBezTo>
                  <a:cubicBezTo>
                    <a:pt x="144" y="255"/>
                    <a:pt x="148" y="256"/>
                    <a:pt x="158" y="257"/>
                  </a:cubicBezTo>
                  <a:cubicBezTo>
                    <a:pt x="167" y="258"/>
                    <a:pt x="179" y="249"/>
                    <a:pt x="182" y="246"/>
                  </a:cubicBezTo>
                  <a:cubicBezTo>
                    <a:pt x="185" y="244"/>
                    <a:pt x="181" y="238"/>
                    <a:pt x="181" y="236"/>
                  </a:cubicBezTo>
                  <a:cubicBezTo>
                    <a:pt x="181" y="234"/>
                    <a:pt x="177" y="234"/>
                    <a:pt x="176" y="233"/>
                  </a:cubicBezTo>
                  <a:cubicBezTo>
                    <a:pt x="176" y="231"/>
                    <a:pt x="173" y="228"/>
                    <a:pt x="169" y="228"/>
                  </a:cubicBezTo>
                  <a:cubicBezTo>
                    <a:pt x="166" y="228"/>
                    <a:pt x="165" y="224"/>
                    <a:pt x="162" y="224"/>
                  </a:cubicBezTo>
                  <a:cubicBezTo>
                    <a:pt x="160" y="225"/>
                    <a:pt x="158" y="223"/>
                    <a:pt x="150" y="218"/>
                  </a:cubicBezTo>
                  <a:cubicBezTo>
                    <a:pt x="143" y="213"/>
                    <a:pt x="132" y="210"/>
                    <a:pt x="130" y="210"/>
                  </a:cubicBezTo>
                  <a:cubicBezTo>
                    <a:pt x="129" y="211"/>
                    <a:pt x="127" y="212"/>
                    <a:pt x="126" y="210"/>
                  </a:cubicBezTo>
                  <a:cubicBezTo>
                    <a:pt x="125" y="208"/>
                    <a:pt x="122" y="208"/>
                    <a:pt x="120" y="210"/>
                  </a:cubicBezTo>
                  <a:cubicBezTo>
                    <a:pt x="118" y="211"/>
                    <a:pt x="116" y="209"/>
                    <a:pt x="112" y="209"/>
                  </a:cubicBezTo>
                  <a:cubicBezTo>
                    <a:pt x="108" y="210"/>
                    <a:pt x="106" y="208"/>
                    <a:pt x="107" y="207"/>
                  </a:cubicBezTo>
                  <a:cubicBezTo>
                    <a:pt x="108" y="206"/>
                    <a:pt x="114" y="207"/>
                    <a:pt x="114" y="205"/>
                  </a:cubicBezTo>
                  <a:cubicBezTo>
                    <a:pt x="113" y="203"/>
                    <a:pt x="111" y="205"/>
                    <a:pt x="108" y="202"/>
                  </a:cubicBezTo>
                  <a:cubicBezTo>
                    <a:pt x="105" y="200"/>
                    <a:pt x="103" y="202"/>
                    <a:pt x="102" y="204"/>
                  </a:cubicBezTo>
                  <a:cubicBezTo>
                    <a:pt x="101" y="205"/>
                    <a:pt x="99" y="205"/>
                    <a:pt x="97" y="203"/>
                  </a:cubicBezTo>
                  <a:cubicBezTo>
                    <a:pt x="97" y="203"/>
                    <a:pt x="97" y="203"/>
                    <a:pt x="96" y="203"/>
                  </a:cubicBezTo>
                  <a:cubicBezTo>
                    <a:pt x="96" y="206"/>
                    <a:pt x="94" y="206"/>
                    <a:pt x="92" y="206"/>
                  </a:cubicBezTo>
                  <a:cubicBezTo>
                    <a:pt x="90" y="205"/>
                    <a:pt x="88" y="209"/>
                    <a:pt x="85" y="209"/>
                  </a:cubicBezTo>
                  <a:cubicBezTo>
                    <a:pt x="83" y="209"/>
                    <a:pt x="80" y="212"/>
                    <a:pt x="79" y="214"/>
                  </a:cubicBezTo>
                  <a:cubicBezTo>
                    <a:pt x="79" y="216"/>
                    <a:pt x="76" y="215"/>
                    <a:pt x="76" y="217"/>
                  </a:cubicBezTo>
                  <a:cubicBezTo>
                    <a:pt x="76" y="218"/>
                    <a:pt x="76" y="220"/>
                    <a:pt x="75" y="221"/>
                  </a:cubicBezTo>
                  <a:cubicBezTo>
                    <a:pt x="74" y="223"/>
                    <a:pt x="75" y="223"/>
                    <a:pt x="76" y="226"/>
                  </a:cubicBezTo>
                  <a:cubicBezTo>
                    <a:pt x="77" y="228"/>
                    <a:pt x="80" y="228"/>
                    <a:pt x="81" y="229"/>
                  </a:cubicBezTo>
                  <a:cubicBezTo>
                    <a:pt x="83" y="230"/>
                    <a:pt x="87" y="234"/>
                    <a:pt x="87" y="235"/>
                  </a:cubicBezTo>
                  <a:cubicBezTo>
                    <a:pt x="87" y="237"/>
                    <a:pt x="84" y="240"/>
                    <a:pt x="82" y="241"/>
                  </a:cubicBezTo>
                  <a:cubicBezTo>
                    <a:pt x="81" y="242"/>
                    <a:pt x="79" y="245"/>
                    <a:pt x="80" y="246"/>
                  </a:cubicBezTo>
                  <a:cubicBezTo>
                    <a:pt x="81" y="248"/>
                    <a:pt x="85" y="254"/>
                    <a:pt x="88" y="259"/>
                  </a:cubicBezTo>
                  <a:cubicBezTo>
                    <a:pt x="90" y="264"/>
                    <a:pt x="87" y="262"/>
                    <a:pt x="85" y="264"/>
                  </a:cubicBezTo>
                  <a:cubicBezTo>
                    <a:pt x="83" y="266"/>
                    <a:pt x="86" y="269"/>
                    <a:pt x="86" y="270"/>
                  </a:cubicBezTo>
                  <a:cubicBezTo>
                    <a:pt x="87" y="272"/>
                    <a:pt x="84" y="272"/>
                    <a:pt x="84" y="273"/>
                  </a:cubicBezTo>
                  <a:cubicBezTo>
                    <a:pt x="84" y="274"/>
                    <a:pt x="88" y="275"/>
                    <a:pt x="88" y="276"/>
                  </a:cubicBezTo>
                  <a:cubicBezTo>
                    <a:pt x="89" y="277"/>
                    <a:pt x="86" y="278"/>
                    <a:pt x="87" y="280"/>
                  </a:cubicBezTo>
                  <a:cubicBezTo>
                    <a:pt x="88" y="282"/>
                    <a:pt x="91" y="282"/>
                    <a:pt x="92" y="284"/>
                  </a:cubicBezTo>
                  <a:cubicBezTo>
                    <a:pt x="92" y="287"/>
                    <a:pt x="86" y="287"/>
                    <a:pt x="86" y="289"/>
                  </a:cubicBezTo>
                  <a:cubicBezTo>
                    <a:pt x="87" y="291"/>
                    <a:pt x="94" y="294"/>
                    <a:pt x="97" y="297"/>
                  </a:cubicBezTo>
                  <a:cubicBezTo>
                    <a:pt x="100" y="301"/>
                    <a:pt x="100" y="302"/>
                    <a:pt x="99" y="304"/>
                  </a:cubicBezTo>
                  <a:cubicBezTo>
                    <a:pt x="98" y="308"/>
                    <a:pt x="89" y="311"/>
                    <a:pt x="87" y="316"/>
                  </a:cubicBezTo>
                  <a:cubicBezTo>
                    <a:pt x="85" y="320"/>
                    <a:pt x="77" y="323"/>
                    <a:pt x="74" y="326"/>
                  </a:cubicBezTo>
                  <a:cubicBezTo>
                    <a:pt x="73" y="328"/>
                    <a:pt x="71" y="330"/>
                    <a:pt x="70" y="332"/>
                  </a:cubicBezTo>
                  <a:cubicBezTo>
                    <a:pt x="71" y="331"/>
                    <a:pt x="73" y="331"/>
                    <a:pt x="74" y="330"/>
                  </a:cubicBezTo>
                  <a:cubicBezTo>
                    <a:pt x="75" y="329"/>
                    <a:pt x="77" y="334"/>
                    <a:pt x="79" y="336"/>
                  </a:cubicBezTo>
                  <a:cubicBezTo>
                    <a:pt x="81" y="337"/>
                    <a:pt x="85" y="336"/>
                    <a:pt x="86" y="337"/>
                  </a:cubicBezTo>
                  <a:cubicBezTo>
                    <a:pt x="88" y="339"/>
                    <a:pt x="85" y="339"/>
                    <a:pt x="82" y="338"/>
                  </a:cubicBezTo>
                  <a:cubicBezTo>
                    <a:pt x="79" y="338"/>
                    <a:pt x="79" y="340"/>
                    <a:pt x="74" y="341"/>
                  </a:cubicBezTo>
                  <a:cubicBezTo>
                    <a:pt x="71" y="342"/>
                    <a:pt x="71" y="344"/>
                    <a:pt x="70" y="344"/>
                  </a:cubicBezTo>
                  <a:cubicBezTo>
                    <a:pt x="72" y="347"/>
                    <a:pt x="69" y="348"/>
                    <a:pt x="68" y="350"/>
                  </a:cubicBezTo>
                  <a:cubicBezTo>
                    <a:pt x="67" y="352"/>
                    <a:pt x="66" y="353"/>
                    <a:pt x="65" y="354"/>
                  </a:cubicBezTo>
                  <a:cubicBezTo>
                    <a:pt x="65" y="356"/>
                    <a:pt x="66" y="357"/>
                    <a:pt x="66" y="359"/>
                  </a:cubicBezTo>
                  <a:cubicBezTo>
                    <a:pt x="66" y="361"/>
                    <a:pt x="67" y="362"/>
                    <a:pt x="68" y="364"/>
                  </a:cubicBezTo>
                  <a:cubicBezTo>
                    <a:pt x="69" y="365"/>
                    <a:pt x="67" y="365"/>
                    <a:pt x="66" y="366"/>
                  </a:cubicBezTo>
                  <a:cubicBezTo>
                    <a:pt x="65" y="367"/>
                    <a:pt x="65" y="369"/>
                    <a:pt x="67" y="371"/>
                  </a:cubicBezTo>
                  <a:cubicBezTo>
                    <a:pt x="68" y="372"/>
                    <a:pt x="68" y="374"/>
                    <a:pt x="68" y="376"/>
                  </a:cubicBezTo>
                  <a:cubicBezTo>
                    <a:pt x="67" y="377"/>
                    <a:pt x="69" y="379"/>
                    <a:pt x="70" y="380"/>
                  </a:cubicBezTo>
                  <a:cubicBezTo>
                    <a:pt x="72" y="382"/>
                    <a:pt x="71" y="385"/>
                    <a:pt x="73" y="386"/>
                  </a:cubicBezTo>
                  <a:cubicBezTo>
                    <a:pt x="74" y="387"/>
                    <a:pt x="75" y="388"/>
                    <a:pt x="77" y="388"/>
                  </a:cubicBezTo>
                  <a:cubicBezTo>
                    <a:pt x="79" y="387"/>
                    <a:pt x="80" y="388"/>
                    <a:pt x="81" y="390"/>
                  </a:cubicBezTo>
                  <a:cubicBezTo>
                    <a:pt x="82" y="391"/>
                    <a:pt x="84" y="390"/>
                    <a:pt x="86" y="390"/>
                  </a:cubicBezTo>
                  <a:cubicBezTo>
                    <a:pt x="88" y="389"/>
                    <a:pt x="93" y="391"/>
                    <a:pt x="94" y="392"/>
                  </a:cubicBezTo>
                  <a:cubicBezTo>
                    <a:pt x="95" y="392"/>
                    <a:pt x="94" y="396"/>
                    <a:pt x="94" y="398"/>
                  </a:cubicBezTo>
                  <a:cubicBezTo>
                    <a:pt x="95" y="400"/>
                    <a:pt x="93" y="402"/>
                    <a:pt x="95" y="404"/>
                  </a:cubicBezTo>
                  <a:cubicBezTo>
                    <a:pt x="97" y="405"/>
                    <a:pt x="97" y="408"/>
                    <a:pt x="99" y="409"/>
                  </a:cubicBezTo>
                  <a:cubicBezTo>
                    <a:pt x="102" y="410"/>
                    <a:pt x="103" y="413"/>
                    <a:pt x="104" y="413"/>
                  </a:cubicBezTo>
                  <a:cubicBezTo>
                    <a:pt x="106" y="414"/>
                    <a:pt x="108" y="416"/>
                    <a:pt x="109" y="418"/>
                  </a:cubicBezTo>
                  <a:cubicBezTo>
                    <a:pt x="109" y="419"/>
                    <a:pt x="106" y="421"/>
                    <a:pt x="104" y="422"/>
                  </a:cubicBezTo>
                  <a:cubicBezTo>
                    <a:pt x="103" y="422"/>
                    <a:pt x="100" y="419"/>
                    <a:pt x="99" y="421"/>
                  </a:cubicBezTo>
                  <a:cubicBezTo>
                    <a:pt x="97" y="422"/>
                    <a:pt x="99" y="424"/>
                    <a:pt x="100" y="429"/>
                  </a:cubicBezTo>
                  <a:cubicBezTo>
                    <a:pt x="101" y="433"/>
                    <a:pt x="102" y="433"/>
                    <a:pt x="103" y="433"/>
                  </a:cubicBezTo>
                  <a:cubicBezTo>
                    <a:pt x="105" y="433"/>
                    <a:pt x="106" y="432"/>
                    <a:pt x="107" y="431"/>
                  </a:cubicBezTo>
                  <a:cubicBezTo>
                    <a:pt x="109" y="430"/>
                    <a:pt x="112" y="431"/>
                    <a:pt x="113" y="431"/>
                  </a:cubicBezTo>
                  <a:cubicBezTo>
                    <a:pt x="114" y="430"/>
                    <a:pt x="119" y="430"/>
                    <a:pt x="120" y="432"/>
                  </a:cubicBezTo>
                  <a:cubicBezTo>
                    <a:pt x="121" y="433"/>
                    <a:pt x="122" y="437"/>
                    <a:pt x="121" y="438"/>
                  </a:cubicBezTo>
                  <a:cubicBezTo>
                    <a:pt x="120" y="439"/>
                    <a:pt x="122" y="441"/>
                    <a:pt x="123" y="443"/>
                  </a:cubicBezTo>
                  <a:cubicBezTo>
                    <a:pt x="124" y="444"/>
                    <a:pt x="128" y="444"/>
                    <a:pt x="129" y="444"/>
                  </a:cubicBezTo>
                  <a:cubicBezTo>
                    <a:pt x="130" y="445"/>
                    <a:pt x="133" y="449"/>
                    <a:pt x="133" y="451"/>
                  </a:cubicBezTo>
                  <a:cubicBezTo>
                    <a:pt x="132" y="452"/>
                    <a:pt x="135" y="453"/>
                    <a:pt x="136" y="452"/>
                  </a:cubicBezTo>
                  <a:cubicBezTo>
                    <a:pt x="137" y="452"/>
                    <a:pt x="138" y="453"/>
                    <a:pt x="140" y="454"/>
                  </a:cubicBezTo>
                  <a:cubicBezTo>
                    <a:pt x="141" y="455"/>
                    <a:pt x="143" y="455"/>
                    <a:pt x="144" y="454"/>
                  </a:cubicBezTo>
                  <a:cubicBezTo>
                    <a:pt x="146" y="453"/>
                    <a:pt x="148" y="452"/>
                    <a:pt x="149" y="453"/>
                  </a:cubicBezTo>
                  <a:cubicBezTo>
                    <a:pt x="150" y="455"/>
                    <a:pt x="153" y="457"/>
                    <a:pt x="153" y="458"/>
                  </a:cubicBezTo>
                  <a:cubicBezTo>
                    <a:pt x="153" y="459"/>
                    <a:pt x="157" y="458"/>
                    <a:pt x="160" y="459"/>
                  </a:cubicBezTo>
                  <a:cubicBezTo>
                    <a:pt x="162" y="460"/>
                    <a:pt x="164" y="460"/>
                    <a:pt x="167" y="461"/>
                  </a:cubicBezTo>
                  <a:cubicBezTo>
                    <a:pt x="169" y="462"/>
                    <a:pt x="171" y="462"/>
                    <a:pt x="172" y="464"/>
                  </a:cubicBezTo>
                  <a:cubicBezTo>
                    <a:pt x="172" y="465"/>
                    <a:pt x="169" y="467"/>
                    <a:pt x="169" y="467"/>
                  </a:cubicBezTo>
                  <a:cubicBezTo>
                    <a:pt x="169" y="468"/>
                    <a:pt x="171" y="469"/>
                    <a:pt x="171" y="470"/>
                  </a:cubicBezTo>
                  <a:cubicBezTo>
                    <a:pt x="171" y="471"/>
                    <a:pt x="169" y="471"/>
                    <a:pt x="168" y="472"/>
                  </a:cubicBezTo>
                  <a:cubicBezTo>
                    <a:pt x="168" y="473"/>
                    <a:pt x="170" y="474"/>
                    <a:pt x="170" y="475"/>
                  </a:cubicBezTo>
                  <a:cubicBezTo>
                    <a:pt x="170" y="476"/>
                    <a:pt x="169" y="479"/>
                    <a:pt x="169" y="480"/>
                  </a:cubicBezTo>
                  <a:cubicBezTo>
                    <a:pt x="169" y="481"/>
                    <a:pt x="163" y="480"/>
                    <a:pt x="162" y="480"/>
                  </a:cubicBezTo>
                  <a:cubicBezTo>
                    <a:pt x="160" y="480"/>
                    <a:pt x="156" y="484"/>
                    <a:pt x="155" y="484"/>
                  </a:cubicBezTo>
                  <a:cubicBezTo>
                    <a:pt x="154" y="485"/>
                    <a:pt x="155" y="487"/>
                    <a:pt x="155" y="488"/>
                  </a:cubicBezTo>
                  <a:cubicBezTo>
                    <a:pt x="159" y="488"/>
                    <a:pt x="163" y="487"/>
                    <a:pt x="164" y="488"/>
                  </a:cubicBezTo>
                  <a:cubicBezTo>
                    <a:pt x="164" y="490"/>
                    <a:pt x="155" y="494"/>
                    <a:pt x="153" y="494"/>
                  </a:cubicBezTo>
                  <a:cubicBezTo>
                    <a:pt x="151" y="495"/>
                    <a:pt x="156" y="498"/>
                    <a:pt x="156" y="499"/>
                  </a:cubicBezTo>
                  <a:cubicBezTo>
                    <a:pt x="156" y="501"/>
                    <a:pt x="151" y="501"/>
                    <a:pt x="151" y="504"/>
                  </a:cubicBezTo>
                  <a:cubicBezTo>
                    <a:pt x="152" y="507"/>
                    <a:pt x="150" y="508"/>
                    <a:pt x="147" y="508"/>
                  </a:cubicBezTo>
                  <a:cubicBezTo>
                    <a:pt x="144" y="508"/>
                    <a:pt x="143" y="509"/>
                    <a:pt x="144" y="509"/>
                  </a:cubicBezTo>
                  <a:cubicBezTo>
                    <a:pt x="146" y="510"/>
                    <a:pt x="146" y="513"/>
                    <a:pt x="151" y="515"/>
                  </a:cubicBezTo>
                  <a:cubicBezTo>
                    <a:pt x="156" y="516"/>
                    <a:pt x="162" y="521"/>
                    <a:pt x="167" y="526"/>
                  </a:cubicBezTo>
                  <a:cubicBezTo>
                    <a:pt x="167" y="527"/>
                    <a:pt x="168" y="527"/>
                    <a:pt x="169" y="528"/>
                  </a:cubicBezTo>
                  <a:cubicBezTo>
                    <a:pt x="170" y="527"/>
                    <a:pt x="171" y="527"/>
                    <a:pt x="172" y="526"/>
                  </a:cubicBezTo>
                  <a:cubicBezTo>
                    <a:pt x="175" y="526"/>
                    <a:pt x="180" y="528"/>
                    <a:pt x="182" y="529"/>
                  </a:cubicBezTo>
                  <a:cubicBezTo>
                    <a:pt x="185" y="531"/>
                    <a:pt x="194" y="529"/>
                    <a:pt x="195" y="531"/>
                  </a:cubicBezTo>
                  <a:cubicBezTo>
                    <a:pt x="196" y="532"/>
                    <a:pt x="199" y="534"/>
                    <a:pt x="200" y="534"/>
                  </a:cubicBezTo>
                  <a:cubicBezTo>
                    <a:pt x="202" y="534"/>
                    <a:pt x="204" y="538"/>
                    <a:pt x="206" y="537"/>
                  </a:cubicBezTo>
                  <a:cubicBezTo>
                    <a:pt x="207" y="535"/>
                    <a:pt x="213" y="535"/>
                    <a:pt x="214" y="535"/>
                  </a:cubicBezTo>
                  <a:cubicBezTo>
                    <a:pt x="216" y="535"/>
                    <a:pt x="216" y="537"/>
                    <a:pt x="217" y="537"/>
                  </a:cubicBezTo>
                  <a:cubicBezTo>
                    <a:pt x="219" y="537"/>
                    <a:pt x="219" y="542"/>
                    <a:pt x="220" y="542"/>
                  </a:cubicBezTo>
                  <a:cubicBezTo>
                    <a:pt x="221" y="541"/>
                    <a:pt x="225" y="545"/>
                    <a:pt x="228" y="545"/>
                  </a:cubicBezTo>
                  <a:cubicBezTo>
                    <a:pt x="230" y="546"/>
                    <a:pt x="233" y="550"/>
                    <a:pt x="234" y="550"/>
                  </a:cubicBezTo>
                  <a:cubicBezTo>
                    <a:pt x="235" y="550"/>
                    <a:pt x="237" y="552"/>
                    <a:pt x="238" y="550"/>
                  </a:cubicBezTo>
                  <a:cubicBezTo>
                    <a:pt x="239" y="548"/>
                    <a:pt x="242" y="549"/>
                    <a:pt x="243" y="546"/>
                  </a:cubicBezTo>
                  <a:cubicBezTo>
                    <a:pt x="239" y="540"/>
                    <a:pt x="233" y="534"/>
                    <a:pt x="234" y="531"/>
                  </a:cubicBezTo>
                  <a:cubicBezTo>
                    <a:pt x="234" y="527"/>
                    <a:pt x="236" y="524"/>
                    <a:pt x="230" y="520"/>
                  </a:cubicBezTo>
                  <a:cubicBezTo>
                    <a:pt x="225" y="515"/>
                    <a:pt x="231" y="512"/>
                    <a:pt x="235" y="508"/>
                  </a:cubicBezTo>
                  <a:cubicBezTo>
                    <a:pt x="238" y="503"/>
                    <a:pt x="245" y="502"/>
                    <a:pt x="250" y="499"/>
                  </a:cubicBezTo>
                  <a:cubicBezTo>
                    <a:pt x="249" y="498"/>
                    <a:pt x="248" y="497"/>
                    <a:pt x="247" y="497"/>
                  </a:cubicBezTo>
                  <a:cubicBezTo>
                    <a:pt x="243" y="495"/>
                    <a:pt x="242" y="494"/>
                    <a:pt x="245" y="493"/>
                  </a:cubicBezTo>
                  <a:cubicBezTo>
                    <a:pt x="248" y="492"/>
                    <a:pt x="246" y="491"/>
                    <a:pt x="244" y="488"/>
                  </a:cubicBezTo>
                  <a:cubicBezTo>
                    <a:pt x="241" y="485"/>
                    <a:pt x="240" y="482"/>
                    <a:pt x="239" y="482"/>
                  </a:cubicBezTo>
                  <a:cubicBezTo>
                    <a:pt x="237" y="482"/>
                    <a:pt x="235" y="482"/>
                    <a:pt x="233" y="482"/>
                  </a:cubicBezTo>
                  <a:cubicBezTo>
                    <a:pt x="230" y="483"/>
                    <a:pt x="231" y="480"/>
                    <a:pt x="231" y="478"/>
                  </a:cubicBezTo>
                  <a:cubicBezTo>
                    <a:pt x="231" y="475"/>
                    <a:pt x="227" y="476"/>
                    <a:pt x="226" y="475"/>
                  </a:cubicBezTo>
                  <a:cubicBezTo>
                    <a:pt x="225" y="473"/>
                    <a:pt x="227" y="470"/>
                    <a:pt x="228" y="469"/>
                  </a:cubicBezTo>
                  <a:cubicBezTo>
                    <a:pt x="229" y="469"/>
                    <a:pt x="231" y="468"/>
                    <a:pt x="231" y="467"/>
                  </a:cubicBezTo>
                  <a:cubicBezTo>
                    <a:pt x="231" y="466"/>
                    <a:pt x="227" y="465"/>
                    <a:pt x="228" y="463"/>
                  </a:cubicBezTo>
                  <a:cubicBezTo>
                    <a:pt x="230" y="460"/>
                    <a:pt x="233" y="460"/>
                    <a:pt x="233" y="457"/>
                  </a:cubicBezTo>
                  <a:cubicBezTo>
                    <a:pt x="233" y="455"/>
                    <a:pt x="235" y="452"/>
                    <a:pt x="238" y="454"/>
                  </a:cubicBezTo>
                  <a:cubicBezTo>
                    <a:pt x="240" y="456"/>
                    <a:pt x="242" y="461"/>
                    <a:pt x="245" y="460"/>
                  </a:cubicBezTo>
                  <a:cubicBezTo>
                    <a:pt x="248" y="459"/>
                    <a:pt x="246" y="456"/>
                    <a:pt x="245" y="455"/>
                  </a:cubicBezTo>
                  <a:cubicBezTo>
                    <a:pt x="245" y="453"/>
                    <a:pt x="244" y="451"/>
                    <a:pt x="248" y="450"/>
                  </a:cubicBezTo>
                  <a:cubicBezTo>
                    <a:pt x="251" y="449"/>
                    <a:pt x="249" y="446"/>
                    <a:pt x="252" y="446"/>
                  </a:cubicBezTo>
                  <a:cubicBezTo>
                    <a:pt x="255" y="446"/>
                    <a:pt x="259" y="443"/>
                    <a:pt x="261" y="442"/>
                  </a:cubicBezTo>
                  <a:cubicBezTo>
                    <a:pt x="262" y="441"/>
                    <a:pt x="266" y="439"/>
                    <a:pt x="267" y="440"/>
                  </a:cubicBezTo>
                  <a:cubicBezTo>
                    <a:pt x="269" y="441"/>
                    <a:pt x="271" y="443"/>
                    <a:pt x="272" y="440"/>
                  </a:cubicBezTo>
                  <a:cubicBezTo>
                    <a:pt x="273" y="438"/>
                    <a:pt x="277" y="439"/>
                    <a:pt x="278" y="440"/>
                  </a:cubicBezTo>
                  <a:cubicBezTo>
                    <a:pt x="278" y="442"/>
                    <a:pt x="285" y="442"/>
                    <a:pt x="287" y="443"/>
                  </a:cubicBezTo>
                  <a:cubicBezTo>
                    <a:pt x="290" y="445"/>
                    <a:pt x="295" y="448"/>
                    <a:pt x="295" y="449"/>
                  </a:cubicBezTo>
                  <a:cubicBezTo>
                    <a:pt x="295" y="451"/>
                    <a:pt x="297" y="453"/>
                    <a:pt x="297" y="450"/>
                  </a:cubicBezTo>
                  <a:cubicBezTo>
                    <a:pt x="297" y="448"/>
                    <a:pt x="299" y="448"/>
                    <a:pt x="302" y="450"/>
                  </a:cubicBezTo>
                  <a:cubicBezTo>
                    <a:pt x="305" y="452"/>
                    <a:pt x="309" y="451"/>
                    <a:pt x="310" y="449"/>
                  </a:cubicBezTo>
                  <a:cubicBezTo>
                    <a:pt x="310" y="448"/>
                    <a:pt x="316" y="445"/>
                    <a:pt x="318" y="447"/>
                  </a:cubicBezTo>
                  <a:cubicBezTo>
                    <a:pt x="320" y="448"/>
                    <a:pt x="320" y="449"/>
                    <a:pt x="323" y="447"/>
                  </a:cubicBezTo>
                  <a:cubicBezTo>
                    <a:pt x="325" y="445"/>
                    <a:pt x="330" y="445"/>
                    <a:pt x="331" y="448"/>
                  </a:cubicBezTo>
                  <a:cubicBezTo>
                    <a:pt x="332" y="450"/>
                    <a:pt x="334" y="450"/>
                    <a:pt x="336" y="450"/>
                  </a:cubicBezTo>
                  <a:cubicBezTo>
                    <a:pt x="339" y="450"/>
                    <a:pt x="339" y="454"/>
                    <a:pt x="341" y="453"/>
                  </a:cubicBezTo>
                  <a:cubicBezTo>
                    <a:pt x="342" y="452"/>
                    <a:pt x="342" y="448"/>
                    <a:pt x="344" y="449"/>
                  </a:cubicBezTo>
                  <a:cubicBezTo>
                    <a:pt x="345" y="449"/>
                    <a:pt x="347" y="451"/>
                    <a:pt x="350" y="451"/>
                  </a:cubicBezTo>
                  <a:cubicBezTo>
                    <a:pt x="353" y="451"/>
                    <a:pt x="355" y="451"/>
                    <a:pt x="355" y="448"/>
                  </a:cubicBezTo>
                  <a:cubicBezTo>
                    <a:pt x="355" y="446"/>
                    <a:pt x="355" y="442"/>
                    <a:pt x="353" y="442"/>
                  </a:cubicBezTo>
                  <a:cubicBezTo>
                    <a:pt x="351" y="442"/>
                    <a:pt x="349" y="441"/>
                    <a:pt x="347" y="441"/>
                  </a:cubicBezTo>
                  <a:cubicBezTo>
                    <a:pt x="345" y="441"/>
                    <a:pt x="342" y="437"/>
                    <a:pt x="345" y="436"/>
                  </a:cubicBezTo>
                  <a:cubicBezTo>
                    <a:pt x="347" y="435"/>
                    <a:pt x="351" y="433"/>
                    <a:pt x="350" y="432"/>
                  </a:cubicBezTo>
                  <a:cubicBezTo>
                    <a:pt x="349" y="430"/>
                    <a:pt x="348" y="426"/>
                    <a:pt x="351" y="426"/>
                  </a:cubicBezTo>
                  <a:cubicBezTo>
                    <a:pt x="354" y="425"/>
                    <a:pt x="361" y="425"/>
                    <a:pt x="360" y="424"/>
                  </a:cubicBezTo>
                  <a:cubicBezTo>
                    <a:pt x="360" y="423"/>
                    <a:pt x="354" y="422"/>
                    <a:pt x="353" y="420"/>
                  </a:cubicBezTo>
                  <a:cubicBezTo>
                    <a:pt x="352" y="418"/>
                    <a:pt x="351" y="414"/>
                    <a:pt x="352" y="413"/>
                  </a:cubicBezTo>
                  <a:cubicBezTo>
                    <a:pt x="354" y="413"/>
                    <a:pt x="357" y="414"/>
                    <a:pt x="360" y="413"/>
                  </a:cubicBezTo>
                  <a:cubicBezTo>
                    <a:pt x="362" y="412"/>
                    <a:pt x="367" y="414"/>
                    <a:pt x="370" y="412"/>
                  </a:cubicBezTo>
                  <a:cubicBezTo>
                    <a:pt x="373" y="410"/>
                    <a:pt x="379" y="409"/>
                    <a:pt x="382" y="409"/>
                  </a:cubicBezTo>
                  <a:cubicBezTo>
                    <a:pt x="386" y="409"/>
                    <a:pt x="388" y="407"/>
                    <a:pt x="391" y="407"/>
                  </a:cubicBezTo>
                  <a:cubicBezTo>
                    <a:pt x="394" y="406"/>
                    <a:pt x="401" y="405"/>
                    <a:pt x="403" y="404"/>
                  </a:cubicBezTo>
                  <a:cubicBezTo>
                    <a:pt x="405" y="404"/>
                    <a:pt x="415" y="402"/>
                    <a:pt x="415" y="400"/>
                  </a:cubicBezTo>
                  <a:cubicBezTo>
                    <a:pt x="416" y="398"/>
                    <a:pt x="424" y="397"/>
                    <a:pt x="426" y="398"/>
                  </a:cubicBezTo>
                  <a:cubicBezTo>
                    <a:pt x="428" y="399"/>
                    <a:pt x="430" y="399"/>
                    <a:pt x="432" y="399"/>
                  </a:cubicBezTo>
                  <a:cubicBezTo>
                    <a:pt x="434" y="398"/>
                    <a:pt x="438" y="400"/>
                    <a:pt x="438" y="402"/>
                  </a:cubicBezTo>
                  <a:cubicBezTo>
                    <a:pt x="437" y="404"/>
                    <a:pt x="439" y="406"/>
                    <a:pt x="439" y="408"/>
                  </a:cubicBezTo>
                  <a:cubicBezTo>
                    <a:pt x="439" y="410"/>
                    <a:pt x="437" y="410"/>
                    <a:pt x="438" y="412"/>
                  </a:cubicBezTo>
                  <a:cubicBezTo>
                    <a:pt x="439" y="413"/>
                    <a:pt x="444" y="412"/>
                    <a:pt x="446" y="410"/>
                  </a:cubicBezTo>
                  <a:cubicBezTo>
                    <a:pt x="447" y="409"/>
                    <a:pt x="449" y="411"/>
                    <a:pt x="449" y="412"/>
                  </a:cubicBezTo>
                  <a:cubicBezTo>
                    <a:pt x="449" y="414"/>
                    <a:pt x="451" y="415"/>
                    <a:pt x="451" y="413"/>
                  </a:cubicBezTo>
                  <a:cubicBezTo>
                    <a:pt x="451" y="411"/>
                    <a:pt x="454" y="412"/>
                    <a:pt x="455" y="413"/>
                  </a:cubicBezTo>
                  <a:cubicBezTo>
                    <a:pt x="456" y="415"/>
                    <a:pt x="460" y="412"/>
                    <a:pt x="460" y="414"/>
                  </a:cubicBezTo>
                  <a:cubicBezTo>
                    <a:pt x="460" y="416"/>
                    <a:pt x="455" y="417"/>
                    <a:pt x="457" y="419"/>
                  </a:cubicBezTo>
                  <a:cubicBezTo>
                    <a:pt x="459" y="421"/>
                    <a:pt x="460" y="417"/>
                    <a:pt x="463" y="418"/>
                  </a:cubicBezTo>
                  <a:cubicBezTo>
                    <a:pt x="466" y="419"/>
                    <a:pt x="470" y="415"/>
                    <a:pt x="472" y="414"/>
                  </a:cubicBezTo>
                  <a:cubicBezTo>
                    <a:pt x="475" y="414"/>
                    <a:pt x="478" y="411"/>
                    <a:pt x="480" y="410"/>
                  </a:cubicBezTo>
                  <a:cubicBezTo>
                    <a:pt x="482" y="409"/>
                    <a:pt x="487" y="409"/>
                    <a:pt x="486" y="410"/>
                  </a:cubicBezTo>
                  <a:cubicBezTo>
                    <a:pt x="484" y="412"/>
                    <a:pt x="482" y="415"/>
                    <a:pt x="488" y="417"/>
                  </a:cubicBezTo>
                  <a:cubicBezTo>
                    <a:pt x="494" y="419"/>
                    <a:pt x="500" y="430"/>
                    <a:pt x="504" y="435"/>
                  </a:cubicBezTo>
                  <a:cubicBezTo>
                    <a:pt x="507" y="441"/>
                    <a:pt x="510" y="450"/>
                    <a:pt x="512" y="450"/>
                  </a:cubicBezTo>
                  <a:cubicBezTo>
                    <a:pt x="514" y="450"/>
                    <a:pt x="515" y="445"/>
                    <a:pt x="517" y="445"/>
                  </a:cubicBezTo>
                  <a:cubicBezTo>
                    <a:pt x="520" y="444"/>
                    <a:pt x="521" y="449"/>
                    <a:pt x="524" y="449"/>
                  </a:cubicBezTo>
                  <a:cubicBezTo>
                    <a:pt x="526" y="450"/>
                    <a:pt x="530" y="452"/>
                    <a:pt x="532" y="451"/>
                  </a:cubicBezTo>
                  <a:cubicBezTo>
                    <a:pt x="534" y="450"/>
                    <a:pt x="539" y="447"/>
                    <a:pt x="540" y="448"/>
                  </a:cubicBezTo>
                  <a:cubicBezTo>
                    <a:pt x="542" y="449"/>
                    <a:pt x="544" y="449"/>
                    <a:pt x="546" y="453"/>
                  </a:cubicBezTo>
                  <a:cubicBezTo>
                    <a:pt x="547" y="456"/>
                    <a:pt x="549" y="457"/>
                    <a:pt x="551" y="457"/>
                  </a:cubicBezTo>
                  <a:cubicBezTo>
                    <a:pt x="552" y="457"/>
                    <a:pt x="553" y="459"/>
                    <a:pt x="553" y="460"/>
                  </a:cubicBezTo>
                  <a:cubicBezTo>
                    <a:pt x="553" y="462"/>
                    <a:pt x="555" y="464"/>
                    <a:pt x="557" y="464"/>
                  </a:cubicBezTo>
                  <a:cubicBezTo>
                    <a:pt x="558" y="464"/>
                    <a:pt x="562" y="463"/>
                    <a:pt x="564" y="463"/>
                  </a:cubicBezTo>
                  <a:cubicBezTo>
                    <a:pt x="565" y="462"/>
                    <a:pt x="566" y="461"/>
                    <a:pt x="567" y="463"/>
                  </a:cubicBezTo>
                  <a:cubicBezTo>
                    <a:pt x="567" y="465"/>
                    <a:pt x="569" y="467"/>
                    <a:pt x="571" y="467"/>
                  </a:cubicBezTo>
                  <a:cubicBezTo>
                    <a:pt x="572" y="467"/>
                    <a:pt x="575" y="469"/>
                    <a:pt x="575" y="467"/>
                  </a:cubicBezTo>
                  <a:cubicBezTo>
                    <a:pt x="576" y="466"/>
                    <a:pt x="580" y="465"/>
                    <a:pt x="581" y="465"/>
                  </a:cubicBezTo>
                  <a:cubicBezTo>
                    <a:pt x="583" y="465"/>
                    <a:pt x="588" y="464"/>
                    <a:pt x="589" y="462"/>
                  </a:cubicBezTo>
                  <a:cubicBezTo>
                    <a:pt x="590" y="459"/>
                    <a:pt x="594" y="459"/>
                    <a:pt x="595" y="458"/>
                  </a:cubicBezTo>
                  <a:cubicBezTo>
                    <a:pt x="597" y="456"/>
                    <a:pt x="600" y="456"/>
                    <a:pt x="601" y="454"/>
                  </a:cubicBezTo>
                  <a:cubicBezTo>
                    <a:pt x="602" y="453"/>
                    <a:pt x="606" y="453"/>
                    <a:pt x="607" y="452"/>
                  </a:cubicBezTo>
                  <a:cubicBezTo>
                    <a:pt x="607" y="450"/>
                    <a:pt x="611" y="450"/>
                    <a:pt x="613" y="451"/>
                  </a:cubicBezTo>
                  <a:cubicBezTo>
                    <a:pt x="614" y="451"/>
                    <a:pt x="623" y="453"/>
                    <a:pt x="624" y="453"/>
                  </a:cubicBezTo>
                  <a:cubicBezTo>
                    <a:pt x="625" y="452"/>
                    <a:pt x="626" y="457"/>
                    <a:pt x="627" y="457"/>
                  </a:cubicBezTo>
                  <a:cubicBezTo>
                    <a:pt x="628" y="458"/>
                    <a:pt x="633" y="461"/>
                    <a:pt x="634" y="460"/>
                  </a:cubicBezTo>
                  <a:cubicBezTo>
                    <a:pt x="635" y="459"/>
                    <a:pt x="638" y="458"/>
                    <a:pt x="641" y="460"/>
                  </a:cubicBezTo>
                  <a:cubicBezTo>
                    <a:pt x="643" y="461"/>
                    <a:pt x="646" y="463"/>
                    <a:pt x="647" y="461"/>
                  </a:cubicBezTo>
                  <a:cubicBezTo>
                    <a:pt x="648" y="460"/>
                    <a:pt x="653" y="459"/>
                    <a:pt x="654" y="458"/>
                  </a:cubicBezTo>
                  <a:cubicBezTo>
                    <a:pt x="654" y="457"/>
                    <a:pt x="655" y="454"/>
                    <a:pt x="654" y="453"/>
                  </a:cubicBezTo>
                  <a:cubicBezTo>
                    <a:pt x="653" y="452"/>
                    <a:pt x="651" y="448"/>
                    <a:pt x="651" y="446"/>
                  </a:cubicBezTo>
                  <a:cubicBezTo>
                    <a:pt x="650" y="444"/>
                    <a:pt x="654" y="443"/>
                    <a:pt x="654" y="442"/>
                  </a:cubicBezTo>
                  <a:cubicBezTo>
                    <a:pt x="655" y="440"/>
                    <a:pt x="658" y="440"/>
                    <a:pt x="659" y="439"/>
                  </a:cubicBezTo>
                  <a:cubicBezTo>
                    <a:pt x="660" y="438"/>
                    <a:pt x="660" y="435"/>
                    <a:pt x="662" y="436"/>
                  </a:cubicBezTo>
                  <a:cubicBezTo>
                    <a:pt x="664" y="436"/>
                    <a:pt x="667" y="438"/>
                    <a:pt x="668" y="438"/>
                  </a:cubicBezTo>
                  <a:cubicBezTo>
                    <a:pt x="669" y="439"/>
                    <a:pt x="672" y="440"/>
                    <a:pt x="673" y="440"/>
                  </a:cubicBezTo>
                  <a:cubicBezTo>
                    <a:pt x="675" y="440"/>
                    <a:pt x="678" y="441"/>
                    <a:pt x="679" y="442"/>
                  </a:cubicBezTo>
                  <a:cubicBezTo>
                    <a:pt x="681" y="443"/>
                    <a:pt x="687" y="443"/>
                    <a:pt x="688" y="445"/>
                  </a:cubicBezTo>
                  <a:cubicBezTo>
                    <a:pt x="689" y="446"/>
                    <a:pt x="687" y="450"/>
                    <a:pt x="689" y="452"/>
                  </a:cubicBezTo>
                  <a:cubicBezTo>
                    <a:pt x="690" y="453"/>
                    <a:pt x="693" y="457"/>
                    <a:pt x="694" y="456"/>
                  </a:cubicBezTo>
                  <a:cubicBezTo>
                    <a:pt x="695" y="455"/>
                    <a:pt x="700" y="458"/>
                    <a:pt x="701" y="458"/>
                  </a:cubicBezTo>
                  <a:cubicBezTo>
                    <a:pt x="703" y="458"/>
                    <a:pt x="706" y="455"/>
                    <a:pt x="707" y="455"/>
                  </a:cubicBezTo>
                  <a:cubicBezTo>
                    <a:pt x="709" y="455"/>
                    <a:pt x="714" y="454"/>
                    <a:pt x="715" y="454"/>
                  </a:cubicBezTo>
                  <a:cubicBezTo>
                    <a:pt x="717" y="454"/>
                    <a:pt x="722" y="456"/>
                    <a:pt x="723" y="456"/>
                  </a:cubicBezTo>
                  <a:cubicBezTo>
                    <a:pt x="724" y="455"/>
                    <a:pt x="729" y="456"/>
                    <a:pt x="729" y="458"/>
                  </a:cubicBezTo>
                  <a:cubicBezTo>
                    <a:pt x="730" y="459"/>
                    <a:pt x="736" y="459"/>
                    <a:pt x="736" y="461"/>
                  </a:cubicBezTo>
                  <a:cubicBezTo>
                    <a:pt x="736" y="463"/>
                    <a:pt x="740" y="464"/>
                    <a:pt x="741" y="466"/>
                  </a:cubicBezTo>
                  <a:cubicBezTo>
                    <a:pt x="742" y="468"/>
                    <a:pt x="750" y="466"/>
                    <a:pt x="751" y="468"/>
                  </a:cubicBezTo>
                  <a:cubicBezTo>
                    <a:pt x="753" y="469"/>
                    <a:pt x="762" y="469"/>
                    <a:pt x="763" y="468"/>
                  </a:cubicBezTo>
                  <a:cubicBezTo>
                    <a:pt x="763" y="467"/>
                    <a:pt x="772" y="466"/>
                    <a:pt x="774" y="465"/>
                  </a:cubicBezTo>
                  <a:cubicBezTo>
                    <a:pt x="775" y="464"/>
                    <a:pt x="780" y="464"/>
                    <a:pt x="780" y="462"/>
                  </a:cubicBezTo>
                  <a:cubicBezTo>
                    <a:pt x="781" y="461"/>
                    <a:pt x="785" y="459"/>
                    <a:pt x="787" y="458"/>
                  </a:cubicBezTo>
                  <a:cubicBezTo>
                    <a:pt x="789" y="456"/>
                    <a:pt x="797" y="457"/>
                    <a:pt x="797" y="458"/>
                  </a:cubicBezTo>
                  <a:cubicBezTo>
                    <a:pt x="798" y="460"/>
                    <a:pt x="803" y="461"/>
                    <a:pt x="805" y="460"/>
                  </a:cubicBezTo>
                  <a:cubicBezTo>
                    <a:pt x="807" y="459"/>
                    <a:pt x="812" y="460"/>
                    <a:pt x="813" y="462"/>
                  </a:cubicBezTo>
                  <a:cubicBezTo>
                    <a:pt x="813" y="464"/>
                    <a:pt x="819" y="465"/>
                    <a:pt x="821" y="464"/>
                  </a:cubicBezTo>
                  <a:cubicBezTo>
                    <a:pt x="822" y="464"/>
                    <a:pt x="827" y="460"/>
                    <a:pt x="829" y="460"/>
                  </a:cubicBezTo>
                  <a:cubicBezTo>
                    <a:pt x="831" y="460"/>
                    <a:pt x="833" y="458"/>
                    <a:pt x="833" y="456"/>
                  </a:cubicBezTo>
                  <a:cubicBezTo>
                    <a:pt x="832" y="454"/>
                    <a:pt x="836" y="449"/>
                    <a:pt x="837" y="447"/>
                  </a:cubicBezTo>
                  <a:cubicBezTo>
                    <a:pt x="837" y="445"/>
                    <a:pt x="841" y="440"/>
                    <a:pt x="842" y="439"/>
                  </a:cubicBezTo>
                  <a:cubicBezTo>
                    <a:pt x="843" y="439"/>
                    <a:pt x="846" y="437"/>
                    <a:pt x="846" y="435"/>
                  </a:cubicBezTo>
                  <a:cubicBezTo>
                    <a:pt x="845" y="434"/>
                    <a:pt x="845" y="429"/>
                    <a:pt x="843" y="429"/>
                  </a:cubicBezTo>
                  <a:cubicBezTo>
                    <a:pt x="842" y="429"/>
                    <a:pt x="839" y="429"/>
                    <a:pt x="842" y="425"/>
                  </a:cubicBezTo>
                  <a:cubicBezTo>
                    <a:pt x="846" y="420"/>
                    <a:pt x="852" y="421"/>
                    <a:pt x="853" y="421"/>
                  </a:cubicBezTo>
                  <a:cubicBezTo>
                    <a:pt x="854" y="421"/>
                    <a:pt x="862" y="419"/>
                    <a:pt x="865" y="420"/>
                  </a:cubicBezTo>
                  <a:cubicBezTo>
                    <a:pt x="869" y="421"/>
                    <a:pt x="871" y="420"/>
                    <a:pt x="875" y="422"/>
                  </a:cubicBezTo>
                  <a:cubicBezTo>
                    <a:pt x="879" y="424"/>
                    <a:pt x="884" y="423"/>
                    <a:pt x="885" y="425"/>
                  </a:cubicBezTo>
                  <a:cubicBezTo>
                    <a:pt x="886" y="426"/>
                    <a:pt x="891" y="428"/>
                    <a:pt x="891" y="431"/>
                  </a:cubicBezTo>
                  <a:cubicBezTo>
                    <a:pt x="890" y="434"/>
                    <a:pt x="893" y="432"/>
                    <a:pt x="895" y="439"/>
                  </a:cubicBezTo>
                  <a:cubicBezTo>
                    <a:pt x="896" y="445"/>
                    <a:pt x="899" y="446"/>
                    <a:pt x="900" y="449"/>
                  </a:cubicBezTo>
                  <a:cubicBezTo>
                    <a:pt x="900" y="452"/>
                    <a:pt x="904" y="457"/>
                    <a:pt x="904" y="459"/>
                  </a:cubicBezTo>
                  <a:cubicBezTo>
                    <a:pt x="903" y="461"/>
                    <a:pt x="903" y="463"/>
                    <a:pt x="907" y="464"/>
                  </a:cubicBezTo>
                  <a:cubicBezTo>
                    <a:pt x="911" y="464"/>
                    <a:pt x="914" y="467"/>
                    <a:pt x="915" y="467"/>
                  </a:cubicBezTo>
                  <a:cubicBezTo>
                    <a:pt x="916" y="466"/>
                    <a:pt x="921" y="468"/>
                    <a:pt x="924" y="470"/>
                  </a:cubicBezTo>
                  <a:cubicBezTo>
                    <a:pt x="926" y="473"/>
                    <a:pt x="930" y="472"/>
                    <a:pt x="930" y="474"/>
                  </a:cubicBezTo>
                  <a:cubicBezTo>
                    <a:pt x="929" y="477"/>
                    <a:pt x="932" y="479"/>
                    <a:pt x="931" y="481"/>
                  </a:cubicBezTo>
                  <a:cubicBezTo>
                    <a:pt x="931" y="484"/>
                    <a:pt x="936" y="485"/>
                    <a:pt x="940" y="485"/>
                  </a:cubicBezTo>
                  <a:cubicBezTo>
                    <a:pt x="943" y="484"/>
                    <a:pt x="946" y="486"/>
                    <a:pt x="947" y="483"/>
                  </a:cubicBezTo>
                  <a:cubicBezTo>
                    <a:pt x="949" y="480"/>
                    <a:pt x="954" y="481"/>
                    <a:pt x="955" y="480"/>
                  </a:cubicBezTo>
                  <a:cubicBezTo>
                    <a:pt x="957" y="479"/>
                    <a:pt x="962" y="477"/>
                    <a:pt x="962" y="482"/>
                  </a:cubicBezTo>
                  <a:cubicBezTo>
                    <a:pt x="962" y="486"/>
                    <a:pt x="965" y="487"/>
                    <a:pt x="962" y="489"/>
                  </a:cubicBezTo>
                  <a:cubicBezTo>
                    <a:pt x="960" y="490"/>
                    <a:pt x="959" y="497"/>
                    <a:pt x="958" y="499"/>
                  </a:cubicBezTo>
                  <a:cubicBezTo>
                    <a:pt x="957" y="502"/>
                    <a:pt x="953" y="503"/>
                    <a:pt x="953" y="506"/>
                  </a:cubicBezTo>
                  <a:cubicBezTo>
                    <a:pt x="952" y="509"/>
                    <a:pt x="949" y="509"/>
                    <a:pt x="949" y="511"/>
                  </a:cubicBezTo>
                  <a:cubicBezTo>
                    <a:pt x="949" y="514"/>
                    <a:pt x="944" y="513"/>
                    <a:pt x="941" y="511"/>
                  </a:cubicBezTo>
                  <a:cubicBezTo>
                    <a:pt x="939" y="510"/>
                    <a:pt x="936" y="515"/>
                    <a:pt x="934" y="515"/>
                  </a:cubicBezTo>
                  <a:cubicBezTo>
                    <a:pt x="932" y="515"/>
                    <a:pt x="933" y="519"/>
                    <a:pt x="933" y="521"/>
                  </a:cubicBezTo>
                  <a:cubicBezTo>
                    <a:pt x="934" y="522"/>
                    <a:pt x="932" y="525"/>
                    <a:pt x="934" y="528"/>
                  </a:cubicBezTo>
                  <a:cubicBezTo>
                    <a:pt x="934" y="529"/>
                    <a:pt x="934" y="532"/>
                    <a:pt x="934" y="536"/>
                  </a:cubicBezTo>
                  <a:cubicBezTo>
                    <a:pt x="937" y="533"/>
                    <a:pt x="940" y="532"/>
                    <a:pt x="941" y="532"/>
                  </a:cubicBezTo>
                  <a:cubicBezTo>
                    <a:pt x="944" y="532"/>
                    <a:pt x="947" y="537"/>
                    <a:pt x="951" y="537"/>
                  </a:cubicBezTo>
                  <a:cubicBezTo>
                    <a:pt x="954" y="537"/>
                    <a:pt x="970" y="527"/>
                    <a:pt x="970" y="525"/>
                  </a:cubicBezTo>
                  <a:cubicBezTo>
                    <a:pt x="971" y="523"/>
                    <a:pt x="980" y="514"/>
                    <a:pt x="984" y="510"/>
                  </a:cubicBezTo>
                  <a:cubicBezTo>
                    <a:pt x="988" y="505"/>
                    <a:pt x="994" y="499"/>
                    <a:pt x="996" y="493"/>
                  </a:cubicBezTo>
                  <a:cubicBezTo>
                    <a:pt x="998" y="490"/>
                    <a:pt x="1004" y="484"/>
                    <a:pt x="1005" y="481"/>
                  </a:cubicBezTo>
                  <a:cubicBezTo>
                    <a:pt x="1007" y="479"/>
                    <a:pt x="1008" y="479"/>
                    <a:pt x="1011" y="473"/>
                  </a:cubicBezTo>
                  <a:cubicBezTo>
                    <a:pt x="1013" y="467"/>
                    <a:pt x="1013" y="452"/>
                    <a:pt x="1014" y="451"/>
                  </a:cubicBezTo>
                  <a:cubicBezTo>
                    <a:pt x="1015" y="450"/>
                    <a:pt x="1015" y="447"/>
                    <a:pt x="1016" y="445"/>
                  </a:cubicBezTo>
                  <a:cubicBezTo>
                    <a:pt x="1017" y="444"/>
                    <a:pt x="1016" y="442"/>
                    <a:pt x="1019" y="439"/>
                  </a:cubicBezTo>
                  <a:cubicBezTo>
                    <a:pt x="1021" y="437"/>
                    <a:pt x="1021" y="435"/>
                    <a:pt x="1020" y="434"/>
                  </a:cubicBezTo>
                  <a:cubicBezTo>
                    <a:pt x="1020" y="432"/>
                    <a:pt x="1020" y="429"/>
                    <a:pt x="1020" y="427"/>
                  </a:cubicBezTo>
                  <a:cubicBezTo>
                    <a:pt x="1019" y="426"/>
                    <a:pt x="1019" y="426"/>
                    <a:pt x="1021" y="425"/>
                  </a:cubicBezTo>
                  <a:cubicBezTo>
                    <a:pt x="1022" y="424"/>
                    <a:pt x="1020" y="422"/>
                    <a:pt x="1018" y="421"/>
                  </a:cubicBezTo>
                  <a:cubicBezTo>
                    <a:pt x="1016" y="420"/>
                    <a:pt x="1013" y="419"/>
                    <a:pt x="1013" y="417"/>
                  </a:cubicBezTo>
                  <a:cubicBezTo>
                    <a:pt x="1012" y="414"/>
                    <a:pt x="1009" y="411"/>
                    <a:pt x="1006" y="412"/>
                  </a:cubicBezTo>
                  <a:cubicBezTo>
                    <a:pt x="1003" y="412"/>
                    <a:pt x="998" y="410"/>
                    <a:pt x="999" y="412"/>
                  </a:cubicBezTo>
                  <a:cubicBezTo>
                    <a:pt x="999" y="414"/>
                    <a:pt x="999" y="415"/>
                    <a:pt x="997" y="415"/>
                  </a:cubicBezTo>
                  <a:cubicBezTo>
                    <a:pt x="996" y="414"/>
                    <a:pt x="995" y="416"/>
                    <a:pt x="994" y="418"/>
                  </a:cubicBezTo>
                  <a:cubicBezTo>
                    <a:pt x="992" y="420"/>
                    <a:pt x="986" y="421"/>
                    <a:pt x="989" y="418"/>
                  </a:cubicBezTo>
                  <a:cubicBezTo>
                    <a:pt x="991" y="416"/>
                    <a:pt x="988" y="416"/>
                    <a:pt x="988" y="413"/>
                  </a:cubicBezTo>
                  <a:cubicBezTo>
                    <a:pt x="989" y="411"/>
                    <a:pt x="991" y="408"/>
                    <a:pt x="988" y="410"/>
                  </a:cubicBezTo>
                  <a:cubicBezTo>
                    <a:pt x="985" y="412"/>
                    <a:pt x="985" y="416"/>
                    <a:pt x="983" y="416"/>
                  </a:cubicBezTo>
                  <a:cubicBezTo>
                    <a:pt x="981" y="417"/>
                    <a:pt x="981" y="409"/>
                    <a:pt x="982" y="407"/>
                  </a:cubicBezTo>
                  <a:cubicBezTo>
                    <a:pt x="983" y="406"/>
                    <a:pt x="978" y="408"/>
                    <a:pt x="972" y="407"/>
                  </a:cubicBezTo>
                  <a:cubicBezTo>
                    <a:pt x="967" y="407"/>
                    <a:pt x="969" y="403"/>
                    <a:pt x="973" y="401"/>
                  </a:cubicBezTo>
                  <a:cubicBezTo>
                    <a:pt x="977" y="399"/>
                    <a:pt x="976" y="397"/>
                    <a:pt x="978" y="396"/>
                  </a:cubicBezTo>
                  <a:cubicBezTo>
                    <a:pt x="980" y="395"/>
                    <a:pt x="986" y="391"/>
                    <a:pt x="989" y="389"/>
                  </a:cubicBezTo>
                  <a:cubicBezTo>
                    <a:pt x="992" y="388"/>
                    <a:pt x="993" y="385"/>
                    <a:pt x="994" y="383"/>
                  </a:cubicBezTo>
                  <a:cubicBezTo>
                    <a:pt x="995" y="381"/>
                    <a:pt x="1001" y="379"/>
                    <a:pt x="1006" y="374"/>
                  </a:cubicBezTo>
                  <a:cubicBezTo>
                    <a:pt x="1011" y="370"/>
                    <a:pt x="1014" y="367"/>
                    <a:pt x="1015" y="365"/>
                  </a:cubicBezTo>
                  <a:cubicBezTo>
                    <a:pt x="1016" y="362"/>
                    <a:pt x="1024" y="359"/>
                    <a:pt x="1024" y="357"/>
                  </a:cubicBezTo>
                  <a:cubicBezTo>
                    <a:pt x="1025" y="355"/>
                    <a:pt x="1034" y="350"/>
                    <a:pt x="1040" y="349"/>
                  </a:cubicBezTo>
                  <a:cubicBezTo>
                    <a:pt x="1047" y="347"/>
                    <a:pt x="1057" y="349"/>
                    <a:pt x="1059" y="351"/>
                  </a:cubicBezTo>
                  <a:cubicBezTo>
                    <a:pt x="1060" y="353"/>
                    <a:pt x="1062" y="352"/>
                    <a:pt x="1063" y="351"/>
                  </a:cubicBezTo>
                  <a:cubicBezTo>
                    <a:pt x="1064" y="350"/>
                    <a:pt x="1066" y="350"/>
                    <a:pt x="1071" y="351"/>
                  </a:cubicBezTo>
                  <a:cubicBezTo>
                    <a:pt x="1075" y="351"/>
                    <a:pt x="1076" y="349"/>
                    <a:pt x="1079" y="350"/>
                  </a:cubicBezTo>
                  <a:cubicBezTo>
                    <a:pt x="1082" y="350"/>
                    <a:pt x="1084" y="351"/>
                    <a:pt x="1086" y="348"/>
                  </a:cubicBezTo>
                  <a:cubicBezTo>
                    <a:pt x="1088" y="344"/>
                    <a:pt x="1096" y="345"/>
                    <a:pt x="1098" y="346"/>
                  </a:cubicBezTo>
                  <a:cubicBezTo>
                    <a:pt x="1099" y="348"/>
                    <a:pt x="1101" y="349"/>
                    <a:pt x="1104" y="347"/>
                  </a:cubicBezTo>
                  <a:cubicBezTo>
                    <a:pt x="1107" y="345"/>
                    <a:pt x="1107" y="350"/>
                    <a:pt x="1110" y="350"/>
                  </a:cubicBezTo>
                  <a:cubicBezTo>
                    <a:pt x="1113" y="351"/>
                    <a:pt x="1111" y="353"/>
                    <a:pt x="1108" y="353"/>
                  </a:cubicBezTo>
                  <a:cubicBezTo>
                    <a:pt x="1106" y="353"/>
                    <a:pt x="1103" y="354"/>
                    <a:pt x="1106" y="356"/>
                  </a:cubicBezTo>
                  <a:cubicBezTo>
                    <a:pt x="1108" y="358"/>
                    <a:pt x="1112" y="354"/>
                    <a:pt x="1114" y="355"/>
                  </a:cubicBezTo>
                  <a:cubicBezTo>
                    <a:pt x="1116" y="355"/>
                    <a:pt x="1120" y="355"/>
                    <a:pt x="1123" y="353"/>
                  </a:cubicBezTo>
                  <a:cubicBezTo>
                    <a:pt x="1126" y="351"/>
                    <a:pt x="1127" y="355"/>
                    <a:pt x="1129" y="353"/>
                  </a:cubicBezTo>
                  <a:cubicBezTo>
                    <a:pt x="1131" y="351"/>
                    <a:pt x="1135" y="351"/>
                    <a:pt x="1138" y="351"/>
                  </a:cubicBezTo>
                  <a:cubicBezTo>
                    <a:pt x="1140" y="351"/>
                    <a:pt x="1138" y="348"/>
                    <a:pt x="1134" y="348"/>
                  </a:cubicBezTo>
                  <a:cubicBezTo>
                    <a:pt x="1130" y="348"/>
                    <a:pt x="1131" y="346"/>
                    <a:pt x="1134" y="341"/>
                  </a:cubicBezTo>
                  <a:cubicBezTo>
                    <a:pt x="1137" y="336"/>
                    <a:pt x="1142" y="333"/>
                    <a:pt x="1146" y="330"/>
                  </a:cubicBezTo>
                  <a:cubicBezTo>
                    <a:pt x="1150" y="327"/>
                    <a:pt x="1152" y="329"/>
                    <a:pt x="1152" y="327"/>
                  </a:cubicBezTo>
                  <a:cubicBezTo>
                    <a:pt x="1152" y="325"/>
                    <a:pt x="1154" y="319"/>
                    <a:pt x="1157" y="319"/>
                  </a:cubicBezTo>
                  <a:cubicBezTo>
                    <a:pt x="1159" y="319"/>
                    <a:pt x="1166" y="320"/>
                    <a:pt x="1170" y="318"/>
                  </a:cubicBezTo>
                  <a:cubicBezTo>
                    <a:pt x="1175" y="315"/>
                    <a:pt x="1174" y="319"/>
                    <a:pt x="1176" y="320"/>
                  </a:cubicBezTo>
                  <a:cubicBezTo>
                    <a:pt x="1178" y="321"/>
                    <a:pt x="1180" y="316"/>
                    <a:pt x="1182" y="318"/>
                  </a:cubicBezTo>
                  <a:cubicBezTo>
                    <a:pt x="1184" y="319"/>
                    <a:pt x="1179" y="322"/>
                    <a:pt x="1178" y="326"/>
                  </a:cubicBezTo>
                  <a:cubicBezTo>
                    <a:pt x="1177" y="329"/>
                    <a:pt x="1181" y="328"/>
                    <a:pt x="1183" y="329"/>
                  </a:cubicBezTo>
                  <a:cubicBezTo>
                    <a:pt x="1185" y="330"/>
                    <a:pt x="1180" y="331"/>
                    <a:pt x="1181" y="332"/>
                  </a:cubicBezTo>
                  <a:cubicBezTo>
                    <a:pt x="1181" y="333"/>
                    <a:pt x="1185" y="333"/>
                    <a:pt x="1191" y="328"/>
                  </a:cubicBezTo>
                  <a:cubicBezTo>
                    <a:pt x="1196" y="322"/>
                    <a:pt x="1201" y="321"/>
                    <a:pt x="1205" y="321"/>
                  </a:cubicBezTo>
                  <a:cubicBezTo>
                    <a:pt x="1208" y="322"/>
                    <a:pt x="1206" y="318"/>
                    <a:pt x="1206" y="313"/>
                  </a:cubicBezTo>
                  <a:cubicBezTo>
                    <a:pt x="1207" y="308"/>
                    <a:pt x="1217" y="306"/>
                    <a:pt x="1221" y="308"/>
                  </a:cubicBezTo>
                  <a:cubicBezTo>
                    <a:pt x="1224" y="309"/>
                    <a:pt x="1224" y="311"/>
                    <a:pt x="1221" y="310"/>
                  </a:cubicBezTo>
                  <a:cubicBezTo>
                    <a:pt x="1217" y="309"/>
                    <a:pt x="1214" y="312"/>
                    <a:pt x="1214" y="316"/>
                  </a:cubicBezTo>
                  <a:cubicBezTo>
                    <a:pt x="1214" y="320"/>
                    <a:pt x="1211" y="322"/>
                    <a:pt x="1213" y="323"/>
                  </a:cubicBezTo>
                  <a:cubicBezTo>
                    <a:pt x="1215" y="325"/>
                    <a:pt x="1211" y="325"/>
                    <a:pt x="1210" y="327"/>
                  </a:cubicBezTo>
                  <a:cubicBezTo>
                    <a:pt x="1210" y="329"/>
                    <a:pt x="1210" y="330"/>
                    <a:pt x="1208" y="331"/>
                  </a:cubicBezTo>
                  <a:cubicBezTo>
                    <a:pt x="1206" y="332"/>
                    <a:pt x="1197" y="333"/>
                    <a:pt x="1197" y="336"/>
                  </a:cubicBezTo>
                  <a:cubicBezTo>
                    <a:pt x="1197" y="339"/>
                    <a:pt x="1192" y="339"/>
                    <a:pt x="1190" y="343"/>
                  </a:cubicBezTo>
                  <a:cubicBezTo>
                    <a:pt x="1188" y="347"/>
                    <a:pt x="1180" y="350"/>
                    <a:pt x="1175" y="358"/>
                  </a:cubicBezTo>
                  <a:cubicBezTo>
                    <a:pt x="1169" y="366"/>
                    <a:pt x="1161" y="366"/>
                    <a:pt x="1161" y="367"/>
                  </a:cubicBezTo>
                  <a:cubicBezTo>
                    <a:pt x="1161" y="369"/>
                    <a:pt x="1155" y="369"/>
                    <a:pt x="1153" y="369"/>
                  </a:cubicBezTo>
                  <a:cubicBezTo>
                    <a:pt x="1151" y="369"/>
                    <a:pt x="1155" y="374"/>
                    <a:pt x="1150" y="379"/>
                  </a:cubicBezTo>
                  <a:cubicBezTo>
                    <a:pt x="1145" y="384"/>
                    <a:pt x="1142" y="391"/>
                    <a:pt x="1142" y="398"/>
                  </a:cubicBezTo>
                  <a:cubicBezTo>
                    <a:pt x="1142" y="405"/>
                    <a:pt x="1145" y="426"/>
                    <a:pt x="1147" y="429"/>
                  </a:cubicBezTo>
                  <a:cubicBezTo>
                    <a:pt x="1149" y="433"/>
                    <a:pt x="1148" y="442"/>
                    <a:pt x="1150" y="444"/>
                  </a:cubicBezTo>
                  <a:cubicBezTo>
                    <a:pt x="1151" y="446"/>
                    <a:pt x="1151" y="449"/>
                    <a:pt x="1152" y="450"/>
                  </a:cubicBezTo>
                  <a:cubicBezTo>
                    <a:pt x="1153" y="451"/>
                    <a:pt x="1157" y="445"/>
                    <a:pt x="1161" y="442"/>
                  </a:cubicBezTo>
                  <a:cubicBezTo>
                    <a:pt x="1164" y="440"/>
                    <a:pt x="1163" y="439"/>
                    <a:pt x="1165" y="437"/>
                  </a:cubicBezTo>
                  <a:cubicBezTo>
                    <a:pt x="1167" y="436"/>
                    <a:pt x="1166" y="430"/>
                    <a:pt x="1167" y="429"/>
                  </a:cubicBezTo>
                  <a:cubicBezTo>
                    <a:pt x="1167" y="427"/>
                    <a:pt x="1171" y="427"/>
                    <a:pt x="1172" y="425"/>
                  </a:cubicBezTo>
                  <a:cubicBezTo>
                    <a:pt x="1174" y="423"/>
                    <a:pt x="1177" y="424"/>
                    <a:pt x="1179" y="424"/>
                  </a:cubicBezTo>
                  <a:cubicBezTo>
                    <a:pt x="1180" y="423"/>
                    <a:pt x="1179" y="419"/>
                    <a:pt x="1178" y="417"/>
                  </a:cubicBezTo>
                  <a:cubicBezTo>
                    <a:pt x="1177" y="414"/>
                    <a:pt x="1183" y="411"/>
                    <a:pt x="1186" y="409"/>
                  </a:cubicBezTo>
                  <a:cubicBezTo>
                    <a:pt x="1189" y="407"/>
                    <a:pt x="1193" y="410"/>
                    <a:pt x="1196" y="407"/>
                  </a:cubicBezTo>
                  <a:cubicBezTo>
                    <a:pt x="1199" y="404"/>
                    <a:pt x="1196" y="400"/>
                    <a:pt x="1195" y="399"/>
                  </a:cubicBezTo>
                  <a:cubicBezTo>
                    <a:pt x="1193" y="397"/>
                    <a:pt x="1198" y="389"/>
                    <a:pt x="1201" y="389"/>
                  </a:cubicBezTo>
                  <a:cubicBezTo>
                    <a:pt x="1203" y="388"/>
                    <a:pt x="1205" y="390"/>
                    <a:pt x="1207" y="388"/>
                  </a:cubicBezTo>
                  <a:cubicBezTo>
                    <a:pt x="1209" y="386"/>
                    <a:pt x="1205" y="382"/>
                    <a:pt x="1203" y="383"/>
                  </a:cubicBezTo>
                  <a:cubicBezTo>
                    <a:pt x="1201" y="383"/>
                    <a:pt x="1201" y="376"/>
                    <a:pt x="1205" y="373"/>
                  </a:cubicBezTo>
                  <a:cubicBezTo>
                    <a:pt x="1209" y="370"/>
                    <a:pt x="1207" y="369"/>
                    <a:pt x="1205" y="369"/>
                  </a:cubicBezTo>
                  <a:cubicBezTo>
                    <a:pt x="1202" y="368"/>
                    <a:pt x="1201" y="369"/>
                    <a:pt x="1199" y="369"/>
                  </a:cubicBezTo>
                  <a:cubicBezTo>
                    <a:pt x="1197" y="369"/>
                    <a:pt x="1195" y="365"/>
                    <a:pt x="1198" y="360"/>
                  </a:cubicBezTo>
                  <a:cubicBezTo>
                    <a:pt x="1201" y="356"/>
                    <a:pt x="1205" y="357"/>
                    <a:pt x="1205" y="353"/>
                  </a:cubicBezTo>
                  <a:cubicBezTo>
                    <a:pt x="1206" y="349"/>
                    <a:pt x="1210" y="344"/>
                    <a:pt x="1212" y="342"/>
                  </a:cubicBezTo>
                  <a:cubicBezTo>
                    <a:pt x="1213" y="340"/>
                    <a:pt x="1217" y="342"/>
                    <a:pt x="1219" y="342"/>
                  </a:cubicBezTo>
                  <a:cubicBezTo>
                    <a:pt x="1221" y="342"/>
                    <a:pt x="1220" y="345"/>
                    <a:pt x="1222" y="343"/>
                  </a:cubicBezTo>
                  <a:cubicBezTo>
                    <a:pt x="1224" y="342"/>
                    <a:pt x="1228" y="335"/>
                    <a:pt x="1231" y="335"/>
                  </a:cubicBezTo>
                  <a:cubicBezTo>
                    <a:pt x="1234" y="335"/>
                    <a:pt x="1232" y="340"/>
                    <a:pt x="1232" y="343"/>
                  </a:cubicBezTo>
                  <a:cubicBezTo>
                    <a:pt x="1233" y="345"/>
                    <a:pt x="1235" y="342"/>
                    <a:pt x="1240" y="338"/>
                  </a:cubicBezTo>
                  <a:cubicBezTo>
                    <a:pt x="1246" y="334"/>
                    <a:pt x="1258" y="335"/>
                    <a:pt x="1261" y="337"/>
                  </a:cubicBezTo>
                  <a:cubicBezTo>
                    <a:pt x="1265" y="338"/>
                    <a:pt x="1266" y="342"/>
                    <a:pt x="1268" y="342"/>
                  </a:cubicBezTo>
                  <a:cubicBezTo>
                    <a:pt x="1271" y="341"/>
                    <a:pt x="1268" y="338"/>
                    <a:pt x="1271" y="337"/>
                  </a:cubicBezTo>
                  <a:cubicBezTo>
                    <a:pt x="1274" y="336"/>
                    <a:pt x="1279" y="333"/>
                    <a:pt x="1283" y="330"/>
                  </a:cubicBezTo>
                  <a:cubicBezTo>
                    <a:pt x="1287" y="327"/>
                    <a:pt x="1286" y="329"/>
                    <a:pt x="1288" y="327"/>
                  </a:cubicBezTo>
                  <a:cubicBezTo>
                    <a:pt x="1290" y="324"/>
                    <a:pt x="1292" y="325"/>
                    <a:pt x="1293" y="324"/>
                  </a:cubicBezTo>
                  <a:cubicBezTo>
                    <a:pt x="1294" y="322"/>
                    <a:pt x="1299" y="319"/>
                    <a:pt x="1307" y="317"/>
                  </a:cubicBezTo>
                  <a:cubicBezTo>
                    <a:pt x="1315" y="315"/>
                    <a:pt x="1325" y="310"/>
                    <a:pt x="1325" y="309"/>
                  </a:cubicBezTo>
                  <a:cubicBezTo>
                    <a:pt x="1324" y="307"/>
                    <a:pt x="1328" y="306"/>
                    <a:pt x="1328" y="308"/>
                  </a:cubicBezTo>
                  <a:cubicBezTo>
                    <a:pt x="1329" y="309"/>
                    <a:pt x="1331" y="309"/>
                    <a:pt x="1336" y="310"/>
                  </a:cubicBezTo>
                  <a:cubicBezTo>
                    <a:pt x="1340" y="311"/>
                    <a:pt x="1342" y="312"/>
                    <a:pt x="1345" y="309"/>
                  </a:cubicBezTo>
                  <a:cubicBezTo>
                    <a:pt x="1348" y="306"/>
                    <a:pt x="1344" y="305"/>
                    <a:pt x="1345" y="302"/>
                  </a:cubicBezTo>
                  <a:cubicBezTo>
                    <a:pt x="1345" y="300"/>
                    <a:pt x="1339" y="297"/>
                    <a:pt x="1340" y="294"/>
                  </a:cubicBezTo>
                  <a:cubicBezTo>
                    <a:pt x="1340" y="292"/>
                    <a:pt x="1335" y="285"/>
                    <a:pt x="1334" y="286"/>
                  </a:cubicBezTo>
                  <a:cubicBezTo>
                    <a:pt x="1332" y="288"/>
                    <a:pt x="1329" y="285"/>
                    <a:pt x="1329" y="283"/>
                  </a:cubicBezTo>
                  <a:cubicBezTo>
                    <a:pt x="1329" y="281"/>
                    <a:pt x="1329" y="279"/>
                    <a:pt x="1326" y="280"/>
                  </a:cubicBezTo>
                  <a:cubicBezTo>
                    <a:pt x="1324" y="282"/>
                    <a:pt x="1320" y="281"/>
                    <a:pt x="1319" y="279"/>
                  </a:cubicBezTo>
                  <a:cubicBezTo>
                    <a:pt x="1319" y="276"/>
                    <a:pt x="1324" y="275"/>
                    <a:pt x="1328" y="276"/>
                  </a:cubicBezTo>
                  <a:cubicBezTo>
                    <a:pt x="1331" y="278"/>
                    <a:pt x="1330" y="279"/>
                    <a:pt x="1332" y="280"/>
                  </a:cubicBezTo>
                  <a:cubicBezTo>
                    <a:pt x="1334" y="282"/>
                    <a:pt x="1339" y="281"/>
                    <a:pt x="1342" y="280"/>
                  </a:cubicBezTo>
                  <a:cubicBezTo>
                    <a:pt x="1344" y="279"/>
                    <a:pt x="1352" y="276"/>
                    <a:pt x="1353" y="274"/>
                  </a:cubicBezTo>
                  <a:cubicBezTo>
                    <a:pt x="1354" y="272"/>
                    <a:pt x="1353" y="271"/>
                    <a:pt x="1355" y="270"/>
                  </a:cubicBezTo>
                  <a:cubicBezTo>
                    <a:pt x="1358" y="269"/>
                    <a:pt x="1356" y="266"/>
                    <a:pt x="1354" y="265"/>
                  </a:cubicBezTo>
                  <a:cubicBezTo>
                    <a:pt x="1352" y="264"/>
                    <a:pt x="1352" y="261"/>
                    <a:pt x="1354" y="261"/>
                  </a:cubicBezTo>
                  <a:cubicBezTo>
                    <a:pt x="1357" y="261"/>
                    <a:pt x="1356" y="258"/>
                    <a:pt x="1358" y="258"/>
                  </a:cubicBezTo>
                  <a:cubicBezTo>
                    <a:pt x="1359" y="258"/>
                    <a:pt x="1359" y="259"/>
                    <a:pt x="1362" y="258"/>
                  </a:cubicBezTo>
                  <a:cubicBezTo>
                    <a:pt x="1365" y="256"/>
                    <a:pt x="1362" y="260"/>
                    <a:pt x="1361" y="262"/>
                  </a:cubicBezTo>
                  <a:cubicBezTo>
                    <a:pt x="1360" y="265"/>
                    <a:pt x="1363" y="267"/>
                    <a:pt x="1364" y="268"/>
                  </a:cubicBezTo>
                  <a:cubicBezTo>
                    <a:pt x="1364" y="269"/>
                    <a:pt x="1370" y="270"/>
                    <a:pt x="1373" y="268"/>
                  </a:cubicBezTo>
                  <a:cubicBezTo>
                    <a:pt x="1376" y="267"/>
                    <a:pt x="1385" y="270"/>
                    <a:pt x="1386" y="272"/>
                  </a:cubicBezTo>
                  <a:cubicBezTo>
                    <a:pt x="1386" y="275"/>
                    <a:pt x="1388" y="278"/>
                    <a:pt x="1392" y="280"/>
                  </a:cubicBezTo>
                  <a:cubicBezTo>
                    <a:pt x="1396" y="282"/>
                    <a:pt x="1399" y="281"/>
                    <a:pt x="1400" y="283"/>
                  </a:cubicBezTo>
                  <a:cubicBezTo>
                    <a:pt x="1401" y="285"/>
                    <a:pt x="1402" y="286"/>
                    <a:pt x="1405" y="285"/>
                  </a:cubicBezTo>
                  <a:cubicBezTo>
                    <a:pt x="1407" y="285"/>
                    <a:pt x="1408" y="287"/>
                    <a:pt x="1410" y="286"/>
                  </a:cubicBezTo>
                  <a:cubicBezTo>
                    <a:pt x="1411" y="284"/>
                    <a:pt x="1412" y="286"/>
                    <a:pt x="1414" y="285"/>
                  </a:cubicBezTo>
                  <a:cubicBezTo>
                    <a:pt x="1416" y="283"/>
                    <a:pt x="1410" y="281"/>
                    <a:pt x="1411" y="280"/>
                  </a:cubicBezTo>
                  <a:cubicBezTo>
                    <a:pt x="1411" y="278"/>
                    <a:pt x="1413" y="281"/>
                    <a:pt x="1415" y="281"/>
                  </a:cubicBezTo>
                  <a:cubicBezTo>
                    <a:pt x="1417" y="281"/>
                    <a:pt x="1414" y="277"/>
                    <a:pt x="1416" y="277"/>
                  </a:cubicBezTo>
                  <a:cubicBezTo>
                    <a:pt x="1417" y="276"/>
                    <a:pt x="1416" y="269"/>
                    <a:pt x="1414" y="269"/>
                  </a:cubicBezTo>
                  <a:cubicBezTo>
                    <a:pt x="1413" y="268"/>
                    <a:pt x="1414" y="265"/>
                    <a:pt x="1417" y="268"/>
                  </a:cubicBezTo>
                  <a:cubicBezTo>
                    <a:pt x="1420" y="270"/>
                    <a:pt x="1424" y="270"/>
                    <a:pt x="1426" y="270"/>
                  </a:cubicBezTo>
                  <a:cubicBezTo>
                    <a:pt x="1428" y="270"/>
                    <a:pt x="1426" y="268"/>
                    <a:pt x="1424" y="267"/>
                  </a:cubicBezTo>
                  <a:cubicBezTo>
                    <a:pt x="1422" y="267"/>
                    <a:pt x="1425" y="265"/>
                    <a:pt x="1426" y="266"/>
                  </a:cubicBezTo>
                  <a:cubicBezTo>
                    <a:pt x="1428" y="268"/>
                    <a:pt x="1431" y="268"/>
                    <a:pt x="1431" y="267"/>
                  </a:cubicBezTo>
                  <a:cubicBezTo>
                    <a:pt x="1431" y="265"/>
                    <a:pt x="1433" y="262"/>
                    <a:pt x="1435" y="262"/>
                  </a:cubicBezTo>
                  <a:cubicBezTo>
                    <a:pt x="1438" y="262"/>
                    <a:pt x="1439" y="261"/>
                    <a:pt x="1436" y="260"/>
                  </a:cubicBezTo>
                  <a:close/>
                  <a:moveTo>
                    <a:pt x="742" y="423"/>
                  </a:moveTo>
                  <a:cubicBezTo>
                    <a:pt x="735" y="430"/>
                    <a:pt x="721" y="431"/>
                    <a:pt x="721" y="436"/>
                  </a:cubicBezTo>
                  <a:cubicBezTo>
                    <a:pt x="721" y="442"/>
                    <a:pt x="703" y="444"/>
                    <a:pt x="702" y="442"/>
                  </a:cubicBezTo>
                  <a:cubicBezTo>
                    <a:pt x="701" y="440"/>
                    <a:pt x="715" y="439"/>
                    <a:pt x="718" y="432"/>
                  </a:cubicBezTo>
                  <a:cubicBezTo>
                    <a:pt x="721" y="424"/>
                    <a:pt x="734" y="421"/>
                    <a:pt x="740" y="411"/>
                  </a:cubicBezTo>
                  <a:cubicBezTo>
                    <a:pt x="745" y="404"/>
                    <a:pt x="749" y="393"/>
                    <a:pt x="751" y="393"/>
                  </a:cubicBezTo>
                  <a:cubicBezTo>
                    <a:pt x="754" y="394"/>
                    <a:pt x="749" y="417"/>
                    <a:pt x="742" y="423"/>
                  </a:cubicBezTo>
                  <a:close/>
                  <a:moveTo>
                    <a:pt x="774" y="131"/>
                  </a:moveTo>
                  <a:cubicBezTo>
                    <a:pt x="773" y="133"/>
                    <a:pt x="767" y="133"/>
                    <a:pt x="769" y="135"/>
                  </a:cubicBezTo>
                  <a:cubicBezTo>
                    <a:pt x="771" y="138"/>
                    <a:pt x="784" y="136"/>
                    <a:pt x="784" y="132"/>
                  </a:cubicBezTo>
                  <a:cubicBezTo>
                    <a:pt x="784" y="128"/>
                    <a:pt x="775" y="129"/>
                    <a:pt x="774" y="131"/>
                  </a:cubicBezTo>
                  <a:close/>
                  <a:moveTo>
                    <a:pt x="320" y="8"/>
                  </a:moveTo>
                  <a:cubicBezTo>
                    <a:pt x="326" y="8"/>
                    <a:pt x="324" y="4"/>
                    <a:pt x="328" y="5"/>
                  </a:cubicBezTo>
                  <a:cubicBezTo>
                    <a:pt x="332" y="5"/>
                    <a:pt x="338" y="5"/>
                    <a:pt x="336" y="2"/>
                  </a:cubicBezTo>
                  <a:cubicBezTo>
                    <a:pt x="334" y="0"/>
                    <a:pt x="319" y="1"/>
                    <a:pt x="321" y="3"/>
                  </a:cubicBezTo>
                  <a:cubicBezTo>
                    <a:pt x="322" y="5"/>
                    <a:pt x="309" y="4"/>
                    <a:pt x="309" y="5"/>
                  </a:cubicBezTo>
                  <a:cubicBezTo>
                    <a:pt x="310" y="6"/>
                    <a:pt x="314" y="8"/>
                    <a:pt x="320" y="8"/>
                  </a:cubicBezTo>
                  <a:close/>
                  <a:moveTo>
                    <a:pt x="289" y="25"/>
                  </a:moveTo>
                  <a:cubicBezTo>
                    <a:pt x="289" y="21"/>
                    <a:pt x="276" y="25"/>
                    <a:pt x="279" y="26"/>
                  </a:cubicBezTo>
                  <a:cubicBezTo>
                    <a:pt x="281" y="27"/>
                    <a:pt x="289" y="29"/>
                    <a:pt x="289" y="25"/>
                  </a:cubicBezTo>
                  <a:close/>
                  <a:moveTo>
                    <a:pt x="321" y="21"/>
                  </a:moveTo>
                  <a:cubicBezTo>
                    <a:pt x="322" y="23"/>
                    <a:pt x="320" y="24"/>
                    <a:pt x="315" y="24"/>
                  </a:cubicBezTo>
                  <a:cubicBezTo>
                    <a:pt x="310" y="24"/>
                    <a:pt x="308" y="26"/>
                    <a:pt x="310" y="29"/>
                  </a:cubicBezTo>
                  <a:cubicBezTo>
                    <a:pt x="313" y="31"/>
                    <a:pt x="326" y="30"/>
                    <a:pt x="329" y="27"/>
                  </a:cubicBezTo>
                  <a:cubicBezTo>
                    <a:pt x="331" y="24"/>
                    <a:pt x="337" y="27"/>
                    <a:pt x="338" y="24"/>
                  </a:cubicBezTo>
                  <a:cubicBezTo>
                    <a:pt x="339" y="21"/>
                    <a:pt x="321" y="19"/>
                    <a:pt x="321" y="21"/>
                  </a:cubicBezTo>
                  <a:close/>
                  <a:moveTo>
                    <a:pt x="364" y="17"/>
                  </a:moveTo>
                  <a:cubicBezTo>
                    <a:pt x="366" y="14"/>
                    <a:pt x="361" y="14"/>
                    <a:pt x="360" y="12"/>
                  </a:cubicBezTo>
                  <a:cubicBezTo>
                    <a:pt x="360" y="10"/>
                    <a:pt x="346" y="9"/>
                    <a:pt x="347" y="12"/>
                  </a:cubicBezTo>
                  <a:cubicBezTo>
                    <a:pt x="347" y="14"/>
                    <a:pt x="337" y="17"/>
                    <a:pt x="340" y="20"/>
                  </a:cubicBezTo>
                  <a:cubicBezTo>
                    <a:pt x="346" y="24"/>
                    <a:pt x="362" y="19"/>
                    <a:pt x="364" y="17"/>
                  </a:cubicBezTo>
                  <a:close/>
                  <a:moveTo>
                    <a:pt x="324" y="13"/>
                  </a:moveTo>
                  <a:cubicBezTo>
                    <a:pt x="325" y="7"/>
                    <a:pt x="316" y="12"/>
                    <a:pt x="310" y="9"/>
                  </a:cubicBezTo>
                  <a:cubicBezTo>
                    <a:pt x="304" y="6"/>
                    <a:pt x="300" y="6"/>
                    <a:pt x="304" y="10"/>
                  </a:cubicBezTo>
                  <a:cubicBezTo>
                    <a:pt x="306" y="12"/>
                    <a:pt x="293" y="13"/>
                    <a:pt x="295" y="15"/>
                  </a:cubicBezTo>
                  <a:cubicBezTo>
                    <a:pt x="300" y="20"/>
                    <a:pt x="324" y="18"/>
                    <a:pt x="324" y="13"/>
                  </a:cubicBezTo>
                  <a:close/>
                  <a:moveTo>
                    <a:pt x="287" y="151"/>
                  </a:moveTo>
                  <a:cubicBezTo>
                    <a:pt x="288" y="153"/>
                    <a:pt x="286" y="155"/>
                    <a:pt x="281" y="155"/>
                  </a:cubicBezTo>
                  <a:cubicBezTo>
                    <a:pt x="277" y="155"/>
                    <a:pt x="284" y="158"/>
                    <a:pt x="284" y="161"/>
                  </a:cubicBezTo>
                  <a:cubicBezTo>
                    <a:pt x="285" y="164"/>
                    <a:pt x="279" y="162"/>
                    <a:pt x="279" y="166"/>
                  </a:cubicBezTo>
                  <a:cubicBezTo>
                    <a:pt x="279" y="170"/>
                    <a:pt x="270" y="166"/>
                    <a:pt x="269" y="171"/>
                  </a:cubicBezTo>
                  <a:cubicBezTo>
                    <a:pt x="267" y="177"/>
                    <a:pt x="273" y="176"/>
                    <a:pt x="277" y="176"/>
                  </a:cubicBezTo>
                  <a:cubicBezTo>
                    <a:pt x="281" y="177"/>
                    <a:pt x="276" y="180"/>
                    <a:pt x="279" y="182"/>
                  </a:cubicBezTo>
                  <a:cubicBezTo>
                    <a:pt x="282" y="185"/>
                    <a:pt x="284" y="184"/>
                    <a:pt x="282" y="180"/>
                  </a:cubicBezTo>
                  <a:cubicBezTo>
                    <a:pt x="280" y="176"/>
                    <a:pt x="292" y="181"/>
                    <a:pt x="289" y="184"/>
                  </a:cubicBezTo>
                  <a:cubicBezTo>
                    <a:pt x="285" y="188"/>
                    <a:pt x="295" y="190"/>
                    <a:pt x="299" y="190"/>
                  </a:cubicBezTo>
                  <a:cubicBezTo>
                    <a:pt x="304" y="191"/>
                    <a:pt x="321" y="194"/>
                    <a:pt x="321" y="190"/>
                  </a:cubicBezTo>
                  <a:cubicBezTo>
                    <a:pt x="321" y="188"/>
                    <a:pt x="315" y="186"/>
                    <a:pt x="310" y="180"/>
                  </a:cubicBezTo>
                  <a:cubicBezTo>
                    <a:pt x="305" y="175"/>
                    <a:pt x="301" y="166"/>
                    <a:pt x="307" y="162"/>
                  </a:cubicBezTo>
                  <a:cubicBezTo>
                    <a:pt x="313" y="158"/>
                    <a:pt x="308" y="157"/>
                    <a:pt x="314" y="152"/>
                  </a:cubicBezTo>
                  <a:cubicBezTo>
                    <a:pt x="319" y="148"/>
                    <a:pt x="316" y="144"/>
                    <a:pt x="321" y="144"/>
                  </a:cubicBezTo>
                  <a:cubicBezTo>
                    <a:pt x="326" y="143"/>
                    <a:pt x="320" y="139"/>
                    <a:pt x="325" y="138"/>
                  </a:cubicBezTo>
                  <a:cubicBezTo>
                    <a:pt x="330" y="137"/>
                    <a:pt x="331" y="132"/>
                    <a:pt x="331" y="130"/>
                  </a:cubicBezTo>
                  <a:cubicBezTo>
                    <a:pt x="330" y="128"/>
                    <a:pt x="336" y="130"/>
                    <a:pt x="339" y="127"/>
                  </a:cubicBezTo>
                  <a:cubicBezTo>
                    <a:pt x="341" y="124"/>
                    <a:pt x="348" y="126"/>
                    <a:pt x="350" y="122"/>
                  </a:cubicBezTo>
                  <a:cubicBezTo>
                    <a:pt x="352" y="118"/>
                    <a:pt x="380" y="108"/>
                    <a:pt x="397" y="104"/>
                  </a:cubicBezTo>
                  <a:cubicBezTo>
                    <a:pt x="413" y="100"/>
                    <a:pt x="424" y="94"/>
                    <a:pt x="418" y="89"/>
                  </a:cubicBezTo>
                  <a:cubicBezTo>
                    <a:pt x="413" y="85"/>
                    <a:pt x="396" y="91"/>
                    <a:pt x="392" y="94"/>
                  </a:cubicBezTo>
                  <a:cubicBezTo>
                    <a:pt x="388" y="97"/>
                    <a:pt x="383" y="95"/>
                    <a:pt x="379" y="97"/>
                  </a:cubicBezTo>
                  <a:cubicBezTo>
                    <a:pt x="375" y="100"/>
                    <a:pt x="366" y="102"/>
                    <a:pt x="362" y="99"/>
                  </a:cubicBezTo>
                  <a:cubicBezTo>
                    <a:pt x="358" y="96"/>
                    <a:pt x="353" y="102"/>
                    <a:pt x="350" y="102"/>
                  </a:cubicBezTo>
                  <a:cubicBezTo>
                    <a:pt x="346" y="102"/>
                    <a:pt x="343" y="105"/>
                    <a:pt x="339" y="105"/>
                  </a:cubicBezTo>
                  <a:cubicBezTo>
                    <a:pt x="336" y="105"/>
                    <a:pt x="329" y="108"/>
                    <a:pt x="328" y="110"/>
                  </a:cubicBezTo>
                  <a:cubicBezTo>
                    <a:pt x="328" y="112"/>
                    <a:pt x="322" y="111"/>
                    <a:pt x="322" y="114"/>
                  </a:cubicBezTo>
                  <a:cubicBezTo>
                    <a:pt x="322" y="116"/>
                    <a:pt x="317" y="118"/>
                    <a:pt x="314" y="116"/>
                  </a:cubicBezTo>
                  <a:cubicBezTo>
                    <a:pt x="312" y="114"/>
                    <a:pt x="309" y="119"/>
                    <a:pt x="313" y="122"/>
                  </a:cubicBezTo>
                  <a:cubicBezTo>
                    <a:pt x="316" y="125"/>
                    <a:pt x="306" y="125"/>
                    <a:pt x="308" y="127"/>
                  </a:cubicBezTo>
                  <a:cubicBezTo>
                    <a:pt x="310" y="129"/>
                    <a:pt x="304" y="130"/>
                    <a:pt x="305" y="133"/>
                  </a:cubicBezTo>
                  <a:cubicBezTo>
                    <a:pt x="307" y="135"/>
                    <a:pt x="302" y="136"/>
                    <a:pt x="298" y="136"/>
                  </a:cubicBezTo>
                  <a:cubicBezTo>
                    <a:pt x="294" y="137"/>
                    <a:pt x="292" y="142"/>
                    <a:pt x="297" y="142"/>
                  </a:cubicBezTo>
                  <a:cubicBezTo>
                    <a:pt x="302" y="143"/>
                    <a:pt x="294" y="143"/>
                    <a:pt x="295" y="147"/>
                  </a:cubicBezTo>
                  <a:cubicBezTo>
                    <a:pt x="295" y="151"/>
                    <a:pt x="287" y="148"/>
                    <a:pt x="287" y="151"/>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1" name="Freeform 164"/>
            <p:cNvSpPr>
              <a:spLocks/>
            </p:cNvSpPr>
            <p:nvPr/>
          </p:nvSpPr>
          <p:spPr bwMode="auto">
            <a:xfrm>
              <a:off x="6130500" y="4048468"/>
              <a:ext cx="562734" cy="588802"/>
            </a:xfrm>
            <a:custGeom>
              <a:avLst/>
              <a:gdLst>
                <a:gd name="T0" fmla="*/ 138 w 155"/>
                <a:gd name="T1" fmla="*/ 76 h 162"/>
                <a:gd name="T2" fmla="*/ 138 w 155"/>
                <a:gd name="T3" fmla="*/ 70 h 162"/>
                <a:gd name="T4" fmla="*/ 136 w 155"/>
                <a:gd name="T5" fmla="*/ 68 h 162"/>
                <a:gd name="T6" fmla="*/ 140 w 155"/>
                <a:gd name="T7" fmla="*/ 60 h 162"/>
                <a:gd name="T8" fmla="*/ 142 w 155"/>
                <a:gd name="T9" fmla="*/ 53 h 162"/>
                <a:gd name="T10" fmla="*/ 146 w 155"/>
                <a:gd name="T11" fmla="*/ 40 h 162"/>
                <a:gd name="T12" fmla="*/ 152 w 155"/>
                <a:gd name="T13" fmla="*/ 33 h 162"/>
                <a:gd name="T14" fmla="*/ 152 w 155"/>
                <a:gd name="T15" fmla="*/ 24 h 162"/>
                <a:gd name="T16" fmla="*/ 153 w 155"/>
                <a:gd name="T17" fmla="*/ 17 h 162"/>
                <a:gd name="T18" fmla="*/ 139 w 155"/>
                <a:gd name="T19" fmla="*/ 10 h 162"/>
                <a:gd name="T20" fmla="*/ 129 w 155"/>
                <a:gd name="T21" fmla="*/ 9 h 162"/>
                <a:gd name="T22" fmla="*/ 123 w 155"/>
                <a:gd name="T23" fmla="*/ 3 h 162"/>
                <a:gd name="T24" fmla="*/ 117 w 155"/>
                <a:gd name="T25" fmla="*/ 4 h 162"/>
                <a:gd name="T26" fmla="*/ 101 w 155"/>
                <a:gd name="T27" fmla="*/ 4 h 162"/>
                <a:gd name="T28" fmla="*/ 85 w 155"/>
                <a:gd name="T29" fmla="*/ 7 h 162"/>
                <a:gd name="T30" fmla="*/ 67 w 155"/>
                <a:gd name="T31" fmla="*/ 9 h 162"/>
                <a:gd name="T32" fmla="*/ 51 w 155"/>
                <a:gd name="T33" fmla="*/ 11 h 162"/>
                <a:gd name="T34" fmla="*/ 50 w 155"/>
                <a:gd name="T35" fmla="*/ 26 h 162"/>
                <a:gd name="T36" fmla="*/ 40 w 155"/>
                <a:gd name="T37" fmla="*/ 52 h 162"/>
                <a:gd name="T38" fmla="*/ 33 w 155"/>
                <a:gd name="T39" fmla="*/ 76 h 162"/>
                <a:gd name="T40" fmla="*/ 24 w 155"/>
                <a:gd name="T41" fmla="*/ 87 h 162"/>
                <a:gd name="T42" fmla="*/ 14 w 155"/>
                <a:gd name="T43" fmla="*/ 87 h 162"/>
                <a:gd name="T44" fmla="*/ 0 w 155"/>
                <a:gd name="T45" fmla="*/ 90 h 162"/>
                <a:gd name="T46" fmla="*/ 4 w 155"/>
                <a:gd name="T47" fmla="*/ 101 h 162"/>
                <a:gd name="T48" fmla="*/ 36 w 155"/>
                <a:gd name="T49" fmla="*/ 98 h 162"/>
                <a:gd name="T50" fmla="*/ 40 w 155"/>
                <a:gd name="T51" fmla="*/ 111 h 162"/>
                <a:gd name="T52" fmla="*/ 57 w 155"/>
                <a:gd name="T53" fmla="*/ 115 h 162"/>
                <a:gd name="T54" fmla="*/ 67 w 155"/>
                <a:gd name="T55" fmla="*/ 108 h 162"/>
                <a:gd name="T56" fmla="*/ 77 w 155"/>
                <a:gd name="T57" fmla="*/ 111 h 162"/>
                <a:gd name="T58" fmla="*/ 77 w 155"/>
                <a:gd name="T59" fmla="*/ 129 h 162"/>
                <a:gd name="T60" fmla="*/ 81 w 155"/>
                <a:gd name="T61" fmla="*/ 143 h 162"/>
                <a:gd name="T62" fmla="*/ 93 w 155"/>
                <a:gd name="T63" fmla="*/ 140 h 162"/>
                <a:gd name="T64" fmla="*/ 98 w 155"/>
                <a:gd name="T65" fmla="*/ 142 h 162"/>
                <a:gd name="T66" fmla="*/ 105 w 155"/>
                <a:gd name="T67" fmla="*/ 143 h 162"/>
                <a:gd name="T68" fmla="*/ 115 w 155"/>
                <a:gd name="T69" fmla="*/ 150 h 162"/>
                <a:gd name="T70" fmla="*/ 122 w 155"/>
                <a:gd name="T71" fmla="*/ 147 h 162"/>
                <a:gd name="T72" fmla="*/ 133 w 155"/>
                <a:gd name="T73" fmla="*/ 154 h 162"/>
                <a:gd name="T74" fmla="*/ 142 w 155"/>
                <a:gd name="T75" fmla="*/ 161 h 162"/>
                <a:gd name="T76" fmla="*/ 142 w 155"/>
                <a:gd name="T77" fmla="*/ 151 h 162"/>
                <a:gd name="T78" fmla="*/ 131 w 155"/>
                <a:gd name="T79" fmla="*/ 146 h 162"/>
                <a:gd name="T80" fmla="*/ 133 w 155"/>
                <a:gd name="T81" fmla="*/ 129 h 162"/>
                <a:gd name="T82" fmla="*/ 137 w 155"/>
                <a:gd name="T83" fmla="*/ 119 h 162"/>
                <a:gd name="T84" fmla="*/ 147 w 155"/>
                <a:gd name="T85" fmla="*/ 117 h 162"/>
                <a:gd name="T86" fmla="*/ 142 w 155"/>
                <a:gd name="T87" fmla="*/ 10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162">
                  <a:moveTo>
                    <a:pt x="142" y="107"/>
                  </a:moveTo>
                  <a:cubicBezTo>
                    <a:pt x="137" y="105"/>
                    <a:pt x="136" y="77"/>
                    <a:pt x="138" y="76"/>
                  </a:cubicBezTo>
                  <a:cubicBezTo>
                    <a:pt x="138" y="76"/>
                    <a:pt x="138" y="76"/>
                    <a:pt x="139" y="77"/>
                  </a:cubicBezTo>
                  <a:cubicBezTo>
                    <a:pt x="138" y="70"/>
                    <a:pt x="138" y="70"/>
                    <a:pt x="138" y="70"/>
                  </a:cubicBezTo>
                  <a:cubicBezTo>
                    <a:pt x="138" y="70"/>
                    <a:pt x="138" y="70"/>
                    <a:pt x="138" y="70"/>
                  </a:cubicBezTo>
                  <a:cubicBezTo>
                    <a:pt x="137" y="70"/>
                    <a:pt x="136" y="69"/>
                    <a:pt x="136" y="68"/>
                  </a:cubicBezTo>
                  <a:cubicBezTo>
                    <a:pt x="136" y="65"/>
                    <a:pt x="138" y="65"/>
                    <a:pt x="138" y="65"/>
                  </a:cubicBezTo>
                  <a:cubicBezTo>
                    <a:pt x="138" y="65"/>
                    <a:pt x="137" y="61"/>
                    <a:pt x="140" y="60"/>
                  </a:cubicBezTo>
                  <a:cubicBezTo>
                    <a:pt x="140" y="60"/>
                    <a:pt x="140" y="59"/>
                    <a:pt x="141" y="59"/>
                  </a:cubicBezTo>
                  <a:cubicBezTo>
                    <a:pt x="142" y="58"/>
                    <a:pt x="142" y="55"/>
                    <a:pt x="142" y="53"/>
                  </a:cubicBezTo>
                  <a:cubicBezTo>
                    <a:pt x="142" y="51"/>
                    <a:pt x="143" y="48"/>
                    <a:pt x="143" y="46"/>
                  </a:cubicBezTo>
                  <a:cubicBezTo>
                    <a:pt x="144" y="44"/>
                    <a:pt x="144" y="41"/>
                    <a:pt x="146" y="40"/>
                  </a:cubicBezTo>
                  <a:cubicBezTo>
                    <a:pt x="147" y="39"/>
                    <a:pt x="147" y="36"/>
                    <a:pt x="149" y="35"/>
                  </a:cubicBezTo>
                  <a:cubicBezTo>
                    <a:pt x="151" y="34"/>
                    <a:pt x="152" y="34"/>
                    <a:pt x="152" y="33"/>
                  </a:cubicBezTo>
                  <a:cubicBezTo>
                    <a:pt x="152" y="31"/>
                    <a:pt x="155" y="30"/>
                    <a:pt x="155" y="28"/>
                  </a:cubicBezTo>
                  <a:cubicBezTo>
                    <a:pt x="155" y="27"/>
                    <a:pt x="152" y="26"/>
                    <a:pt x="152" y="24"/>
                  </a:cubicBezTo>
                  <a:cubicBezTo>
                    <a:pt x="152" y="22"/>
                    <a:pt x="153" y="17"/>
                    <a:pt x="153" y="17"/>
                  </a:cubicBezTo>
                  <a:cubicBezTo>
                    <a:pt x="153" y="17"/>
                    <a:pt x="153" y="17"/>
                    <a:pt x="153" y="17"/>
                  </a:cubicBezTo>
                  <a:cubicBezTo>
                    <a:pt x="149" y="13"/>
                    <a:pt x="144" y="9"/>
                    <a:pt x="143" y="9"/>
                  </a:cubicBezTo>
                  <a:cubicBezTo>
                    <a:pt x="141" y="8"/>
                    <a:pt x="139" y="10"/>
                    <a:pt x="139" y="10"/>
                  </a:cubicBezTo>
                  <a:cubicBezTo>
                    <a:pt x="139" y="10"/>
                    <a:pt x="136" y="7"/>
                    <a:pt x="134" y="9"/>
                  </a:cubicBezTo>
                  <a:cubicBezTo>
                    <a:pt x="132" y="11"/>
                    <a:pt x="129" y="9"/>
                    <a:pt x="129" y="9"/>
                  </a:cubicBezTo>
                  <a:cubicBezTo>
                    <a:pt x="129" y="9"/>
                    <a:pt x="126" y="8"/>
                    <a:pt x="125" y="5"/>
                  </a:cubicBezTo>
                  <a:cubicBezTo>
                    <a:pt x="125" y="4"/>
                    <a:pt x="124" y="3"/>
                    <a:pt x="123" y="3"/>
                  </a:cubicBezTo>
                  <a:cubicBezTo>
                    <a:pt x="123" y="3"/>
                    <a:pt x="123" y="3"/>
                    <a:pt x="123" y="3"/>
                  </a:cubicBezTo>
                  <a:cubicBezTo>
                    <a:pt x="117" y="4"/>
                    <a:pt x="117" y="4"/>
                    <a:pt x="117" y="4"/>
                  </a:cubicBezTo>
                  <a:cubicBezTo>
                    <a:pt x="117" y="4"/>
                    <a:pt x="109" y="0"/>
                    <a:pt x="108" y="3"/>
                  </a:cubicBezTo>
                  <a:cubicBezTo>
                    <a:pt x="106" y="6"/>
                    <a:pt x="105" y="4"/>
                    <a:pt x="101" y="4"/>
                  </a:cubicBezTo>
                  <a:cubicBezTo>
                    <a:pt x="97" y="4"/>
                    <a:pt x="94" y="6"/>
                    <a:pt x="92" y="7"/>
                  </a:cubicBezTo>
                  <a:cubicBezTo>
                    <a:pt x="90" y="8"/>
                    <a:pt x="87" y="6"/>
                    <a:pt x="85" y="7"/>
                  </a:cubicBezTo>
                  <a:cubicBezTo>
                    <a:pt x="84" y="8"/>
                    <a:pt x="83" y="12"/>
                    <a:pt x="83" y="12"/>
                  </a:cubicBezTo>
                  <a:cubicBezTo>
                    <a:pt x="67" y="9"/>
                    <a:pt x="67" y="9"/>
                    <a:pt x="67" y="9"/>
                  </a:cubicBezTo>
                  <a:cubicBezTo>
                    <a:pt x="67" y="9"/>
                    <a:pt x="64" y="5"/>
                    <a:pt x="60" y="5"/>
                  </a:cubicBezTo>
                  <a:cubicBezTo>
                    <a:pt x="56" y="5"/>
                    <a:pt x="51" y="11"/>
                    <a:pt x="51" y="11"/>
                  </a:cubicBezTo>
                  <a:cubicBezTo>
                    <a:pt x="51" y="17"/>
                    <a:pt x="51" y="17"/>
                    <a:pt x="51" y="17"/>
                  </a:cubicBezTo>
                  <a:cubicBezTo>
                    <a:pt x="52" y="20"/>
                    <a:pt x="51" y="24"/>
                    <a:pt x="50" y="26"/>
                  </a:cubicBezTo>
                  <a:cubicBezTo>
                    <a:pt x="48" y="28"/>
                    <a:pt x="47" y="29"/>
                    <a:pt x="47" y="35"/>
                  </a:cubicBezTo>
                  <a:cubicBezTo>
                    <a:pt x="47" y="40"/>
                    <a:pt x="40" y="48"/>
                    <a:pt x="40" y="52"/>
                  </a:cubicBezTo>
                  <a:cubicBezTo>
                    <a:pt x="40" y="57"/>
                    <a:pt x="33" y="59"/>
                    <a:pt x="33" y="62"/>
                  </a:cubicBezTo>
                  <a:cubicBezTo>
                    <a:pt x="33" y="64"/>
                    <a:pt x="33" y="70"/>
                    <a:pt x="33" y="76"/>
                  </a:cubicBezTo>
                  <a:cubicBezTo>
                    <a:pt x="33" y="82"/>
                    <a:pt x="30" y="77"/>
                    <a:pt x="30" y="82"/>
                  </a:cubicBezTo>
                  <a:cubicBezTo>
                    <a:pt x="30" y="87"/>
                    <a:pt x="27" y="84"/>
                    <a:pt x="24" y="87"/>
                  </a:cubicBezTo>
                  <a:cubicBezTo>
                    <a:pt x="22" y="89"/>
                    <a:pt x="21" y="90"/>
                    <a:pt x="21" y="87"/>
                  </a:cubicBezTo>
                  <a:cubicBezTo>
                    <a:pt x="21" y="85"/>
                    <a:pt x="17" y="84"/>
                    <a:pt x="14" y="87"/>
                  </a:cubicBezTo>
                  <a:cubicBezTo>
                    <a:pt x="11" y="89"/>
                    <a:pt x="10" y="87"/>
                    <a:pt x="8" y="86"/>
                  </a:cubicBezTo>
                  <a:cubicBezTo>
                    <a:pt x="7" y="86"/>
                    <a:pt x="4" y="88"/>
                    <a:pt x="0" y="90"/>
                  </a:cubicBezTo>
                  <a:cubicBezTo>
                    <a:pt x="2" y="94"/>
                    <a:pt x="3" y="97"/>
                    <a:pt x="3" y="100"/>
                  </a:cubicBezTo>
                  <a:cubicBezTo>
                    <a:pt x="3" y="100"/>
                    <a:pt x="3" y="100"/>
                    <a:pt x="4" y="101"/>
                  </a:cubicBezTo>
                  <a:cubicBezTo>
                    <a:pt x="5" y="99"/>
                    <a:pt x="7" y="98"/>
                    <a:pt x="8" y="98"/>
                  </a:cubicBezTo>
                  <a:cubicBezTo>
                    <a:pt x="11" y="98"/>
                    <a:pt x="36" y="98"/>
                    <a:pt x="36" y="98"/>
                  </a:cubicBezTo>
                  <a:cubicBezTo>
                    <a:pt x="36" y="98"/>
                    <a:pt x="38" y="102"/>
                    <a:pt x="37" y="105"/>
                  </a:cubicBezTo>
                  <a:cubicBezTo>
                    <a:pt x="36" y="108"/>
                    <a:pt x="39" y="107"/>
                    <a:pt x="40" y="111"/>
                  </a:cubicBezTo>
                  <a:cubicBezTo>
                    <a:pt x="42" y="116"/>
                    <a:pt x="44" y="118"/>
                    <a:pt x="47" y="117"/>
                  </a:cubicBezTo>
                  <a:cubicBezTo>
                    <a:pt x="51" y="115"/>
                    <a:pt x="56" y="115"/>
                    <a:pt x="57" y="115"/>
                  </a:cubicBezTo>
                  <a:cubicBezTo>
                    <a:pt x="59" y="115"/>
                    <a:pt x="58" y="109"/>
                    <a:pt x="61" y="108"/>
                  </a:cubicBezTo>
                  <a:cubicBezTo>
                    <a:pt x="63" y="107"/>
                    <a:pt x="67" y="108"/>
                    <a:pt x="67" y="108"/>
                  </a:cubicBezTo>
                  <a:cubicBezTo>
                    <a:pt x="67" y="108"/>
                    <a:pt x="68" y="110"/>
                    <a:pt x="71" y="110"/>
                  </a:cubicBezTo>
                  <a:cubicBezTo>
                    <a:pt x="75" y="110"/>
                    <a:pt x="77" y="108"/>
                    <a:pt x="77" y="111"/>
                  </a:cubicBezTo>
                  <a:cubicBezTo>
                    <a:pt x="77" y="113"/>
                    <a:pt x="77" y="116"/>
                    <a:pt x="78" y="117"/>
                  </a:cubicBezTo>
                  <a:cubicBezTo>
                    <a:pt x="80" y="118"/>
                    <a:pt x="76" y="128"/>
                    <a:pt x="77" y="129"/>
                  </a:cubicBezTo>
                  <a:cubicBezTo>
                    <a:pt x="79" y="131"/>
                    <a:pt x="82" y="134"/>
                    <a:pt x="81" y="136"/>
                  </a:cubicBezTo>
                  <a:cubicBezTo>
                    <a:pt x="81" y="138"/>
                    <a:pt x="80" y="142"/>
                    <a:pt x="81" y="143"/>
                  </a:cubicBezTo>
                  <a:cubicBezTo>
                    <a:pt x="83" y="143"/>
                    <a:pt x="83" y="141"/>
                    <a:pt x="86" y="141"/>
                  </a:cubicBezTo>
                  <a:cubicBezTo>
                    <a:pt x="89" y="141"/>
                    <a:pt x="91" y="141"/>
                    <a:pt x="93" y="140"/>
                  </a:cubicBezTo>
                  <a:cubicBezTo>
                    <a:pt x="94" y="139"/>
                    <a:pt x="95" y="140"/>
                    <a:pt x="96" y="140"/>
                  </a:cubicBezTo>
                  <a:cubicBezTo>
                    <a:pt x="97" y="140"/>
                    <a:pt x="98" y="142"/>
                    <a:pt x="98" y="142"/>
                  </a:cubicBezTo>
                  <a:cubicBezTo>
                    <a:pt x="98" y="142"/>
                    <a:pt x="99" y="145"/>
                    <a:pt x="100" y="144"/>
                  </a:cubicBezTo>
                  <a:cubicBezTo>
                    <a:pt x="102" y="143"/>
                    <a:pt x="106" y="142"/>
                    <a:pt x="105" y="143"/>
                  </a:cubicBezTo>
                  <a:cubicBezTo>
                    <a:pt x="105" y="145"/>
                    <a:pt x="106" y="148"/>
                    <a:pt x="108" y="148"/>
                  </a:cubicBezTo>
                  <a:cubicBezTo>
                    <a:pt x="109" y="147"/>
                    <a:pt x="113" y="150"/>
                    <a:pt x="115" y="150"/>
                  </a:cubicBezTo>
                  <a:cubicBezTo>
                    <a:pt x="117" y="150"/>
                    <a:pt x="119" y="150"/>
                    <a:pt x="119" y="149"/>
                  </a:cubicBezTo>
                  <a:cubicBezTo>
                    <a:pt x="119" y="148"/>
                    <a:pt x="121" y="146"/>
                    <a:pt x="122" y="147"/>
                  </a:cubicBezTo>
                  <a:cubicBezTo>
                    <a:pt x="123" y="149"/>
                    <a:pt x="124" y="152"/>
                    <a:pt x="126" y="152"/>
                  </a:cubicBezTo>
                  <a:cubicBezTo>
                    <a:pt x="128" y="152"/>
                    <a:pt x="133" y="152"/>
                    <a:pt x="133" y="154"/>
                  </a:cubicBezTo>
                  <a:cubicBezTo>
                    <a:pt x="133" y="155"/>
                    <a:pt x="134" y="159"/>
                    <a:pt x="136" y="161"/>
                  </a:cubicBezTo>
                  <a:cubicBezTo>
                    <a:pt x="138" y="162"/>
                    <a:pt x="142" y="161"/>
                    <a:pt x="142" y="161"/>
                  </a:cubicBezTo>
                  <a:cubicBezTo>
                    <a:pt x="142" y="161"/>
                    <a:pt x="143" y="160"/>
                    <a:pt x="143" y="157"/>
                  </a:cubicBezTo>
                  <a:cubicBezTo>
                    <a:pt x="143" y="154"/>
                    <a:pt x="143" y="151"/>
                    <a:pt x="142" y="151"/>
                  </a:cubicBezTo>
                  <a:cubicBezTo>
                    <a:pt x="141" y="151"/>
                    <a:pt x="139" y="154"/>
                    <a:pt x="137" y="153"/>
                  </a:cubicBezTo>
                  <a:cubicBezTo>
                    <a:pt x="134" y="152"/>
                    <a:pt x="132" y="147"/>
                    <a:pt x="131" y="146"/>
                  </a:cubicBezTo>
                  <a:cubicBezTo>
                    <a:pt x="130" y="145"/>
                    <a:pt x="133" y="141"/>
                    <a:pt x="133" y="138"/>
                  </a:cubicBezTo>
                  <a:cubicBezTo>
                    <a:pt x="133" y="136"/>
                    <a:pt x="135" y="130"/>
                    <a:pt x="133" y="129"/>
                  </a:cubicBezTo>
                  <a:cubicBezTo>
                    <a:pt x="132" y="128"/>
                    <a:pt x="133" y="126"/>
                    <a:pt x="135" y="124"/>
                  </a:cubicBezTo>
                  <a:cubicBezTo>
                    <a:pt x="136" y="123"/>
                    <a:pt x="134" y="119"/>
                    <a:pt x="137" y="119"/>
                  </a:cubicBezTo>
                  <a:cubicBezTo>
                    <a:pt x="140" y="119"/>
                    <a:pt x="145" y="119"/>
                    <a:pt x="147" y="117"/>
                  </a:cubicBezTo>
                  <a:cubicBezTo>
                    <a:pt x="147" y="117"/>
                    <a:pt x="147" y="117"/>
                    <a:pt x="147" y="117"/>
                  </a:cubicBezTo>
                  <a:cubicBezTo>
                    <a:pt x="147" y="117"/>
                    <a:pt x="148" y="116"/>
                    <a:pt x="148" y="116"/>
                  </a:cubicBezTo>
                  <a:cubicBezTo>
                    <a:pt x="146" y="113"/>
                    <a:pt x="144" y="108"/>
                    <a:pt x="142" y="10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2" name="Freeform 165"/>
            <p:cNvSpPr>
              <a:spLocks/>
            </p:cNvSpPr>
            <p:nvPr/>
          </p:nvSpPr>
          <p:spPr bwMode="auto">
            <a:xfrm>
              <a:off x="6630368" y="4295335"/>
              <a:ext cx="47534" cy="61334"/>
            </a:xfrm>
            <a:custGeom>
              <a:avLst/>
              <a:gdLst>
                <a:gd name="T0" fmla="*/ 1 w 13"/>
                <a:gd name="T1" fmla="*/ 9 h 17"/>
                <a:gd name="T2" fmla="*/ 3 w 13"/>
                <a:gd name="T3" fmla="*/ 17 h 17"/>
                <a:gd name="T4" fmla="*/ 6 w 13"/>
                <a:gd name="T5" fmla="*/ 15 h 17"/>
                <a:gd name="T6" fmla="*/ 13 w 13"/>
                <a:gd name="T7" fmla="*/ 5 h 17"/>
                <a:gd name="T8" fmla="*/ 11 w 13"/>
                <a:gd name="T9" fmla="*/ 4 h 17"/>
                <a:gd name="T10" fmla="*/ 11 w 13"/>
                <a:gd name="T11" fmla="*/ 0 h 17"/>
                <a:gd name="T12" fmla="*/ 7 w 13"/>
                <a:gd name="T13" fmla="*/ 0 h 17"/>
                <a:gd name="T14" fmla="*/ 2 w 13"/>
                <a:gd name="T15" fmla="*/ 2 h 17"/>
                <a:gd name="T16" fmla="*/ 0 w 13"/>
                <a:gd name="T17" fmla="*/ 2 h 17"/>
                <a:gd name="T18" fmla="*/ 0 w 13"/>
                <a:gd name="T19" fmla="*/ 2 h 17"/>
                <a:gd name="T20" fmla="*/ 1 w 13"/>
                <a:gd name="T21"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7">
                  <a:moveTo>
                    <a:pt x="1" y="9"/>
                  </a:moveTo>
                  <a:cubicBezTo>
                    <a:pt x="1" y="10"/>
                    <a:pt x="2" y="14"/>
                    <a:pt x="3" y="17"/>
                  </a:cubicBezTo>
                  <a:cubicBezTo>
                    <a:pt x="4" y="16"/>
                    <a:pt x="6" y="16"/>
                    <a:pt x="6" y="15"/>
                  </a:cubicBezTo>
                  <a:cubicBezTo>
                    <a:pt x="8" y="14"/>
                    <a:pt x="13" y="5"/>
                    <a:pt x="13" y="5"/>
                  </a:cubicBezTo>
                  <a:cubicBezTo>
                    <a:pt x="11" y="4"/>
                    <a:pt x="11" y="4"/>
                    <a:pt x="11" y="4"/>
                  </a:cubicBezTo>
                  <a:cubicBezTo>
                    <a:pt x="11" y="4"/>
                    <a:pt x="11" y="2"/>
                    <a:pt x="11" y="0"/>
                  </a:cubicBezTo>
                  <a:cubicBezTo>
                    <a:pt x="9" y="0"/>
                    <a:pt x="7" y="0"/>
                    <a:pt x="7" y="0"/>
                  </a:cubicBezTo>
                  <a:cubicBezTo>
                    <a:pt x="7" y="0"/>
                    <a:pt x="7" y="3"/>
                    <a:pt x="2" y="2"/>
                  </a:cubicBezTo>
                  <a:cubicBezTo>
                    <a:pt x="2" y="2"/>
                    <a:pt x="1" y="2"/>
                    <a:pt x="0" y="2"/>
                  </a:cubicBezTo>
                  <a:cubicBezTo>
                    <a:pt x="0" y="2"/>
                    <a:pt x="0" y="2"/>
                    <a:pt x="0" y="2"/>
                  </a:cubicBezTo>
                  <a:lnTo>
                    <a:pt x="1" y="9"/>
                  </a:ln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3" name="Freeform 166"/>
            <p:cNvSpPr>
              <a:spLocks/>
            </p:cNvSpPr>
            <p:nvPr/>
          </p:nvSpPr>
          <p:spPr bwMode="auto">
            <a:xfrm>
              <a:off x="6659501" y="4545269"/>
              <a:ext cx="326600" cy="522868"/>
            </a:xfrm>
            <a:custGeom>
              <a:avLst/>
              <a:gdLst>
                <a:gd name="T0" fmla="*/ 89 w 90"/>
                <a:gd name="T1" fmla="*/ 37 h 144"/>
                <a:gd name="T2" fmla="*/ 87 w 90"/>
                <a:gd name="T3" fmla="*/ 21 h 144"/>
                <a:gd name="T4" fmla="*/ 86 w 90"/>
                <a:gd name="T5" fmla="*/ 1 h 144"/>
                <a:gd name="T6" fmla="*/ 86 w 90"/>
                <a:gd name="T7" fmla="*/ 0 h 144"/>
                <a:gd name="T8" fmla="*/ 77 w 90"/>
                <a:gd name="T9" fmla="*/ 5 h 144"/>
                <a:gd name="T10" fmla="*/ 71 w 90"/>
                <a:gd name="T11" fmla="*/ 6 h 144"/>
                <a:gd name="T12" fmla="*/ 66 w 90"/>
                <a:gd name="T13" fmla="*/ 6 h 144"/>
                <a:gd name="T14" fmla="*/ 64 w 90"/>
                <a:gd name="T15" fmla="*/ 9 h 144"/>
                <a:gd name="T16" fmla="*/ 59 w 90"/>
                <a:gd name="T17" fmla="*/ 10 h 144"/>
                <a:gd name="T18" fmla="*/ 51 w 90"/>
                <a:gd name="T19" fmla="*/ 11 h 144"/>
                <a:gd name="T20" fmla="*/ 49 w 90"/>
                <a:gd name="T21" fmla="*/ 8 h 144"/>
                <a:gd name="T22" fmla="*/ 44 w 90"/>
                <a:gd name="T23" fmla="*/ 9 h 144"/>
                <a:gd name="T24" fmla="*/ 39 w 90"/>
                <a:gd name="T25" fmla="*/ 9 h 144"/>
                <a:gd name="T26" fmla="*/ 39 w 90"/>
                <a:gd name="T27" fmla="*/ 12 h 144"/>
                <a:gd name="T28" fmla="*/ 42 w 90"/>
                <a:gd name="T29" fmla="*/ 30 h 144"/>
                <a:gd name="T30" fmla="*/ 47 w 90"/>
                <a:gd name="T31" fmla="*/ 35 h 144"/>
                <a:gd name="T32" fmla="*/ 48 w 90"/>
                <a:gd name="T33" fmla="*/ 43 h 144"/>
                <a:gd name="T34" fmla="*/ 43 w 90"/>
                <a:gd name="T35" fmla="*/ 49 h 144"/>
                <a:gd name="T36" fmla="*/ 42 w 90"/>
                <a:gd name="T37" fmla="*/ 56 h 144"/>
                <a:gd name="T38" fmla="*/ 34 w 90"/>
                <a:gd name="T39" fmla="*/ 46 h 144"/>
                <a:gd name="T40" fmla="*/ 36 w 90"/>
                <a:gd name="T41" fmla="*/ 35 h 144"/>
                <a:gd name="T42" fmla="*/ 29 w 90"/>
                <a:gd name="T43" fmla="*/ 34 h 144"/>
                <a:gd name="T44" fmla="*/ 24 w 90"/>
                <a:gd name="T45" fmla="*/ 30 h 144"/>
                <a:gd name="T46" fmla="*/ 0 w 90"/>
                <a:gd name="T47" fmla="*/ 39 h 144"/>
                <a:gd name="T48" fmla="*/ 2 w 90"/>
                <a:gd name="T49" fmla="*/ 45 h 144"/>
                <a:gd name="T50" fmla="*/ 1 w 90"/>
                <a:gd name="T51" fmla="*/ 45 h 144"/>
                <a:gd name="T52" fmla="*/ 3 w 90"/>
                <a:gd name="T53" fmla="*/ 48 h 144"/>
                <a:gd name="T54" fmla="*/ 14 w 90"/>
                <a:gd name="T55" fmla="*/ 50 h 144"/>
                <a:gd name="T56" fmla="*/ 23 w 90"/>
                <a:gd name="T57" fmla="*/ 54 h 144"/>
                <a:gd name="T58" fmla="*/ 24 w 90"/>
                <a:gd name="T59" fmla="*/ 67 h 144"/>
                <a:gd name="T60" fmla="*/ 21 w 90"/>
                <a:gd name="T61" fmla="*/ 74 h 144"/>
                <a:gd name="T62" fmla="*/ 24 w 90"/>
                <a:gd name="T63" fmla="*/ 80 h 144"/>
                <a:gd name="T64" fmla="*/ 19 w 90"/>
                <a:gd name="T65" fmla="*/ 87 h 144"/>
                <a:gd name="T66" fmla="*/ 17 w 90"/>
                <a:gd name="T67" fmla="*/ 95 h 144"/>
                <a:gd name="T68" fmla="*/ 9 w 90"/>
                <a:gd name="T69" fmla="*/ 103 h 144"/>
                <a:gd name="T70" fmla="*/ 9 w 90"/>
                <a:gd name="T71" fmla="*/ 104 h 144"/>
                <a:gd name="T72" fmla="*/ 14 w 90"/>
                <a:gd name="T73" fmla="*/ 119 h 144"/>
                <a:gd name="T74" fmla="*/ 15 w 90"/>
                <a:gd name="T75" fmla="*/ 135 h 144"/>
                <a:gd name="T76" fmla="*/ 16 w 90"/>
                <a:gd name="T77" fmla="*/ 144 h 144"/>
                <a:gd name="T78" fmla="*/ 22 w 90"/>
                <a:gd name="T79" fmla="*/ 144 h 144"/>
                <a:gd name="T80" fmla="*/ 23 w 90"/>
                <a:gd name="T81" fmla="*/ 140 h 144"/>
                <a:gd name="T82" fmla="*/ 19 w 90"/>
                <a:gd name="T83" fmla="*/ 137 h 144"/>
                <a:gd name="T84" fmla="*/ 32 w 90"/>
                <a:gd name="T85" fmla="*/ 127 h 144"/>
                <a:gd name="T86" fmla="*/ 43 w 90"/>
                <a:gd name="T87" fmla="*/ 120 h 144"/>
                <a:gd name="T88" fmla="*/ 44 w 90"/>
                <a:gd name="T89" fmla="*/ 108 h 144"/>
                <a:gd name="T90" fmla="*/ 42 w 90"/>
                <a:gd name="T91" fmla="*/ 97 h 144"/>
                <a:gd name="T92" fmla="*/ 38 w 90"/>
                <a:gd name="T93" fmla="*/ 87 h 144"/>
                <a:gd name="T94" fmla="*/ 40 w 90"/>
                <a:gd name="T95" fmla="*/ 80 h 144"/>
                <a:gd name="T96" fmla="*/ 44 w 90"/>
                <a:gd name="T97" fmla="*/ 76 h 144"/>
                <a:gd name="T98" fmla="*/ 51 w 90"/>
                <a:gd name="T99" fmla="*/ 71 h 144"/>
                <a:gd name="T100" fmla="*/ 59 w 90"/>
                <a:gd name="T101" fmla="*/ 62 h 144"/>
                <a:gd name="T102" fmla="*/ 76 w 90"/>
                <a:gd name="T103" fmla="*/ 55 h 144"/>
                <a:gd name="T104" fmla="*/ 89 w 90"/>
                <a:gd name="T105" fmla="*/ 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0" h="144">
                  <a:moveTo>
                    <a:pt x="89" y="37"/>
                  </a:moveTo>
                  <a:cubicBezTo>
                    <a:pt x="88" y="35"/>
                    <a:pt x="87" y="25"/>
                    <a:pt x="87" y="21"/>
                  </a:cubicBezTo>
                  <a:cubicBezTo>
                    <a:pt x="88" y="17"/>
                    <a:pt x="86" y="6"/>
                    <a:pt x="86" y="1"/>
                  </a:cubicBezTo>
                  <a:cubicBezTo>
                    <a:pt x="86" y="0"/>
                    <a:pt x="86" y="0"/>
                    <a:pt x="86" y="0"/>
                  </a:cubicBezTo>
                  <a:cubicBezTo>
                    <a:pt x="82" y="2"/>
                    <a:pt x="78" y="4"/>
                    <a:pt x="77" y="5"/>
                  </a:cubicBezTo>
                  <a:cubicBezTo>
                    <a:pt x="77" y="6"/>
                    <a:pt x="73" y="5"/>
                    <a:pt x="71" y="6"/>
                  </a:cubicBezTo>
                  <a:cubicBezTo>
                    <a:pt x="69" y="8"/>
                    <a:pt x="68" y="7"/>
                    <a:pt x="66" y="6"/>
                  </a:cubicBezTo>
                  <a:cubicBezTo>
                    <a:pt x="65" y="6"/>
                    <a:pt x="64" y="8"/>
                    <a:pt x="64" y="9"/>
                  </a:cubicBezTo>
                  <a:cubicBezTo>
                    <a:pt x="63" y="11"/>
                    <a:pt x="60" y="10"/>
                    <a:pt x="59" y="10"/>
                  </a:cubicBezTo>
                  <a:cubicBezTo>
                    <a:pt x="57" y="10"/>
                    <a:pt x="53" y="11"/>
                    <a:pt x="51" y="11"/>
                  </a:cubicBezTo>
                  <a:cubicBezTo>
                    <a:pt x="50" y="11"/>
                    <a:pt x="51" y="9"/>
                    <a:pt x="49" y="8"/>
                  </a:cubicBezTo>
                  <a:cubicBezTo>
                    <a:pt x="47" y="8"/>
                    <a:pt x="45" y="9"/>
                    <a:pt x="44" y="9"/>
                  </a:cubicBezTo>
                  <a:cubicBezTo>
                    <a:pt x="43" y="9"/>
                    <a:pt x="41" y="9"/>
                    <a:pt x="39" y="9"/>
                  </a:cubicBezTo>
                  <a:cubicBezTo>
                    <a:pt x="39" y="10"/>
                    <a:pt x="39" y="11"/>
                    <a:pt x="39" y="12"/>
                  </a:cubicBezTo>
                  <a:cubicBezTo>
                    <a:pt x="37" y="16"/>
                    <a:pt x="42" y="26"/>
                    <a:pt x="42" y="30"/>
                  </a:cubicBezTo>
                  <a:cubicBezTo>
                    <a:pt x="44" y="31"/>
                    <a:pt x="46" y="33"/>
                    <a:pt x="47" y="35"/>
                  </a:cubicBezTo>
                  <a:cubicBezTo>
                    <a:pt x="50" y="37"/>
                    <a:pt x="47" y="37"/>
                    <a:pt x="48" y="43"/>
                  </a:cubicBezTo>
                  <a:cubicBezTo>
                    <a:pt x="48" y="49"/>
                    <a:pt x="45" y="47"/>
                    <a:pt x="43" y="49"/>
                  </a:cubicBezTo>
                  <a:cubicBezTo>
                    <a:pt x="41" y="51"/>
                    <a:pt x="43" y="55"/>
                    <a:pt x="42" y="56"/>
                  </a:cubicBezTo>
                  <a:cubicBezTo>
                    <a:pt x="42" y="58"/>
                    <a:pt x="35" y="48"/>
                    <a:pt x="34" y="46"/>
                  </a:cubicBezTo>
                  <a:cubicBezTo>
                    <a:pt x="34" y="45"/>
                    <a:pt x="37" y="39"/>
                    <a:pt x="36" y="35"/>
                  </a:cubicBezTo>
                  <a:cubicBezTo>
                    <a:pt x="35" y="32"/>
                    <a:pt x="31" y="34"/>
                    <a:pt x="29" y="34"/>
                  </a:cubicBezTo>
                  <a:cubicBezTo>
                    <a:pt x="28" y="34"/>
                    <a:pt x="24" y="30"/>
                    <a:pt x="24" y="30"/>
                  </a:cubicBezTo>
                  <a:cubicBezTo>
                    <a:pt x="23" y="30"/>
                    <a:pt x="0" y="39"/>
                    <a:pt x="0" y="39"/>
                  </a:cubicBezTo>
                  <a:cubicBezTo>
                    <a:pt x="2" y="45"/>
                    <a:pt x="2" y="45"/>
                    <a:pt x="2" y="45"/>
                  </a:cubicBezTo>
                  <a:cubicBezTo>
                    <a:pt x="1" y="45"/>
                    <a:pt x="1" y="45"/>
                    <a:pt x="1" y="45"/>
                  </a:cubicBezTo>
                  <a:cubicBezTo>
                    <a:pt x="3" y="48"/>
                    <a:pt x="3" y="48"/>
                    <a:pt x="3" y="48"/>
                  </a:cubicBezTo>
                  <a:cubicBezTo>
                    <a:pt x="3" y="48"/>
                    <a:pt x="10" y="48"/>
                    <a:pt x="14" y="50"/>
                  </a:cubicBezTo>
                  <a:cubicBezTo>
                    <a:pt x="17" y="52"/>
                    <a:pt x="22" y="53"/>
                    <a:pt x="23" y="54"/>
                  </a:cubicBezTo>
                  <a:cubicBezTo>
                    <a:pt x="24" y="54"/>
                    <a:pt x="23" y="63"/>
                    <a:pt x="24" y="67"/>
                  </a:cubicBezTo>
                  <a:cubicBezTo>
                    <a:pt x="24" y="71"/>
                    <a:pt x="19" y="72"/>
                    <a:pt x="21" y="74"/>
                  </a:cubicBezTo>
                  <a:cubicBezTo>
                    <a:pt x="24" y="76"/>
                    <a:pt x="22" y="80"/>
                    <a:pt x="24" y="80"/>
                  </a:cubicBezTo>
                  <a:cubicBezTo>
                    <a:pt x="25" y="81"/>
                    <a:pt x="21" y="86"/>
                    <a:pt x="19" y="87"/>
                  </a:cubicBezTo>
                  <a:cubicBezTo>
                    <a:pt x="18" y="88"/>
                    <a:pt x="19" y="92"/>
                    <a:pt x="17" y="95"/>
                  </a:cubicBezTo>
                  <a:cubicBezTo>
                    <a:pt x="16" y="97"/>
                    <a:pt x="12" y="101"/>
                    <a:pt x="9" y="103"/>
                  </a:cubicBezTo>
                  <a:cubicBezTo>
                    <a:pt x="9" y="104"/>
                    <a:pt x="9" y="104"/>
                    <a:pt x="9" y="104"/>
                  </a:cubicBezTo>
                  <a:cubicBezTo>
                    <a:pt x="10" y="105"/>
                    <a:pt x="12" y="118"/>
                    <a:pt x="14" y="119"/>
                  </a:cubicBezTo>
                  <a:cubicBezTo>
                    <a:pt x="17" y="121"/>
                    <a:pt x="15" y="134"/>
                    <a:pt x="15" y="135"/>
                  </a:cubicBezTo>
                  <a:cubicBezTo>
                    <a:pt x="15" y="136"/>
                    <a:pt x="16" y="144"/>
                    <a:pt x="16" y="144"/>
                  </a:cubicBezTo>
                  <a:cubicBezTo>
                    <a:pt x="16" y="144"/>
                    <a:pt x="19" y="144"/>
                    <a:pt x="22" y="144"/>
                  </a:cubicBezTo>
                  <a:cubicBezTo>
                    <a:pt x="22" y="142"/>
                    <a:pt x="23" y="141"/>
                    <a:pt x="23" y="140"/>
                  </a:cubicBezTo>
                  <a:cubicBezTo>
                    <a:pt x="23" y="136"/>
                    <a:pt x="20" y="139"/>
                    <a:pt x="19" y="137"/>
                  </a:cubicBezTo>
                  <a:cubicBezTo>
                    <a:pt x="18" y="134"/>
                    <a:pt x="25" y="129"/>
                    <a:pt x="32" y="127"/>
                  </a:cubicBezTo>
                  <a:cubicBezTo>
                    <a:pt x="40" y="124"/>
                    <a:pt x="42" y="123"/>
                    <a:pt x="43" y="120"/>
                  </a:cubicBezTo>
                  <a:cubicBezTo>
                    <a:pt x="44" y="118"/>
                    <a:pt x="43" y="111"/>
                    <a:pt x="44" y="108"/>
                  </a:cubicBezTo>
                  <a:cubicBezTo>
                    <a:pt x="45" y="105"/>
                    <a:pt x="43" y="104"/>
                    <a:pt x="42" y="97"/>
                  </a:cubicBezTo>
                  <a:cubicBezTo>
                    <a:pt x="42" y="91"/>
                    <a:pt x="39" y="90"/>
                    <a:pt x="38" y="87"/>
                  </a:cubicBezTo>
                  <a:cubicBezTo>
                    <a:pt x="37" y="83"/>
                    <a:pt x="38" y="81"/>
                    <a:pt x="40" y="80"/>
                  </a:cubicBezTo>
                  <a:cubicBezTo>
                    <a:pt x="42" y="80"/>
                    <a:pt x="42" y="79"/>
                    <a:pt x="44" y="76"/>
                  </a:cubicBezTo>
                  <a:cubicBezTo>
                    <a:pt x="45" y="73"/>
                    <a:pt x="47" y="74"/>
                    <a:pt x="51" y="71"/>
                  </a:cubicBezTo>
                  <a:cubicBezTo>
                    <a:pt x="54" y="69"/>
                    <a:pt x="54" y="66"/>
                    <a:pt x="59" y="62"/>
                  </a:cubicBezTo>
                  <a:cubicBezTo>
                    <a:pt x="65" y="58"/>
                    <a:pt x="71" y="58"/>
                    <a:pt x="76" y="55"/>
                  </a:cubicBezTo>
                  <a:cubicBezTo>
                    <a:pt x="81" y="52"/>
                    <a:pt x="90" y="39"/>
                    <a:pt x="89" y="37"/>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4" name="Freeform 167"/>
            <p:cNvSpPr>
              <a:spLocks/>
            </p:cNvSpPr>
            <p:nvPr/>
          </p:nvSpPr>
          <p:spPr bwMode="auto">
            <a:xfrm>
              <a:off x="6642634" y="4247801"/>
              <a:ext cx="329668" cy="337334"/>
            </a:xfrm>
            <a:custGeom>
              <a:avLst/>
              <a:gdLst>
                <a:gd name="T0" fmla="*/ 85 w 91"/>
                <a:gd name="T1" fmla="*/ 75 h 93"/>
                <a:gd name="T2" fmla="*/ 82 w 91"/>
                <a:gd name="T3" fmla="*/ 66 h 93"/>
                <a:gd name="T4" fmla="*/ 81 w 91"/>
                <a:gd name="T5" fmla="*/ 59 h 93"/>
                <a:gd name="T6" fmla="*/ 83 w 91"/>
                <a:gd name="T7" fmla="*/ 53 h 93"/>
                <a:gd name="T8" fmla="*/ 78 w 91"/>
                <a:gd name="T9" fmla="*/ 46 h 93"/>
                <a:gd name="T10" fmla="*/ 82 w 91"/>
                <a:gd name="T11" fmla="*/ 33 h 93"/>
                <a:gd name="T12" fmla="*/ 68 w 91"/>
                <a:gd name="T13" fmla="*/ 23 h 93"/>
                <a:gd name="T14" fmla="*/ 68 w 91"/>
                <a:gd name="T15" fmla="*/ 18 h 93"/>
                <a:gd name="T16" fmla="*/ 37 w 91"/>
                <a:gd name="T17" fmla="*/ 1 h 93"/>
                <a:gd name="T18" fmla="*/ 33 w 91"/>
                <a:gd name="T19" fmla="*/ 9 h 93"/>
                <a:gd name="T20" fmla="*/ 33 w 91"/>
                <a:gd name="T21" fmla="*/ 14 h 93"/>
                <a:gd name="T22" fmla="*/ 19 w 91"/>
                <a:gd name="T23" fmla="*/ 13 h 93"/>
                <a:gd name="T24" fmla="*/ 19 w 91"/>
                <a:gd name="T25" fmla="*/ 0 h 93"/>
                <a:gd name="T26" fmla="*/ 12 w 91"/>
                <a:gd name="T27" fmla="*/ 1 h 93"/>
                <a:gd name="T28" fmla="*/ 8 w 91"/>
                <a:gd name="T29" fmla="*/ 2 h 93"/>
                <a:gd name="T30" fmla="*/ 10 w 91"/>
                <a:gd name="T31" fmla="*/ 5 h 93"/>
                <a:gd name="T32" fmla="*/ 11 w 91"/>
                <a:gd name="T33" fmla="*/ 11 h 93"/>
                <a:gd name="T34" fmla="*/ 8 w 91"/>
                <a:gd name="T35" fmla="*/ 13 h 93"/>
                <a:gd name="T36" fmla="*/ 8 w 91"/>
                <a:gd name="T37" fmla="*/ 17 h 93"/>
                <a:gd name="T38" fmla="*/ 10 w 91"/>
                <a:gd name="T39" fmla="*/ 18 h 93"/>
                <a:gd name="T40" fmla="*/ 3 w 91"/>
                <a:gd name="T41" fmla="*/ 28 h 93"/>
                <a:gd name="T42" fmla="*/ 0 w 91"/>
                <a:gd name="T43" fmla="*/ 30 h 93"/>
                <a:gd name="T44" fmla="*/ 5 w 91"/>
                <a:gd name="T45" fmla="*/ 46 h 93"/>
                <a:gd name="T46" fmla="*/ 9 w 91"/>
                <a:gd name="T47" fmla="*/ 58 h 93"/>
                <a:gd name="T48" fmla="*/ 11 w 91"/>
                <a:gd name="T49" fmla="*/ 64 h 93"/>
                <a:gd name="T50" fmla="*/ 7 w 91"/>
                <a:gd name="T51" fmla="*/ 61 h 93"/>
                <a:gd name="T52" fmla="*/ 6 w 91"/>
                <a:gd name="T53" fmla="*/ 62 h 93"/>
                <a:gd name="T54" fmla="*/ 6 w 91"/>
                <a:gd name="T55" fmla="*/ 62 h 93"/>
                <a:gd name="T56" fmla="*/ 12 w 91"/>
                <a:gd name="T57" fmla="*/ 66 h 93"/>
                <a:gd name="T58" fmla="*/ 20 w 91"/>
                <a:gd name="T59" fmla="*/ 69 h 93"/>
                <a:gd name="T60" fmla="*/ 30 w 91"/>
                <a:gd name="T61" fmla="*/ 74 h 93"/>
                <a:gd name="T62" fmla="*/ 31 w 91"/>
                <a:gd name="T63" fmla="*/ 74 h 93"/>
                <a:gd name="T64" fmla="*/ 37 w 91"/>
                <a:gd name="T65" fmla="*/ 74 h 93"/>
                <a:gd name="T66" fmla="*/ 38 w 91"/>
                <a:gd name="T67" fmla="*/ 74 h 93"/>
                <a:gd name="T68" fmla="*/ 44 w 91"/>
                <a:gd name="T69" fmla="*/ 91 h 93"/>
                <a:gd name="T70" fmla="*/ 49 w 91"/>
                <a:gd name="T71" fmla="*/ 91 h 93"/>
                <a:gd name="T72" fmla="*/ 54 w 91"/>
                <a:gd name="T73" fmla="*/ 90 h 93"/>
                <a:gd name="T74" fmla="*/ 56 w 91"/>
                <a:gd name="T75" fmla="*/ 93 h 93"/>
                <a:gd name="T76" fmla="*/ 64 w 91"/>
                <a:gd name="T77" fmla="*/ 92 h 93"/>
                <a:gd name="T78" fmla="*/ 69 w 91"/>
                <a:gd name="T79" fmla="*/ 91 h 93"/>
                <a:gd name="T80" fmla="*/ 71 w 91"/>
                <a:gd name="T81" fmla="*/ 88 h 93"/>
                <a:gd name="T82" fmla="*/ 76 w 91"/>
                <a:gd name="T83" fmla="*/ 88 h 93"/>
                <a:gd name="T84" fmla="*/ 82 w 91"/>
                <a:gd name="T85" fmla="*/ 87 h 93"/>
                <a:gd name="T86" fmla="*/ 91 w 91"/>
                <a:gd name="T87" fmla="*/ 82 h 93"/>
                <a:gd name="T88" fmla="*/ 85 w 91"/>
                <a:gd name="T89" fmla="*/ 7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93">
                  <a:moveTo>
                    <a:pt x="85" y="75"/>
                  </a:moveTo>
                  <a:cubicBezTo>
                    <a:pt x="85" y="69"/>
                    <a:pt x="82" y="69"/>
                    <a:pt x="82" y="66"/>
                  </a:cubicBezTo>
                  <a:cubicBezTo>
                    <a:pt x="82" y="62"/>
                    <a:pt x="83" y="59"/>
                    <a:pt x="81" y="59"/>
                  </a:cubicBezTo>
                  <a:cubicBezTo>
                    <a:pt x="80" y="59"/>
                    <a:pt x="81" y="56"/>
                    <a:pt x="83" y="53"/>
                  </a:cubicBezTo>
                  <a:cubicBezTo>
                    <a:pt x="85" y="50"/>
                    <a:pt x="79" y="49"/>
                    <a:pt x="78" y="46"/>
                  </a:cubicBezTo>
                  <a:cubicBezTo>
                    <a:pt x="78" y="44"/>
                    <a:pt x="80" y="39"/>
                    <a:pt x="82" y="33"/>
                  </a:cubicBezTo>
                  <a:cubicBezTo>
                    <a:pt x="75" y="28"/>
                    <a:pt x="68" y="23"/>
                    <a:pt x="68" y="23"/>
                  </a:cubicBezTo>
                  <a:cubicBezTo>
                    <a:pt x="68" y="18"/>
                    <a:pt x="68" y="18"/>
                    <a:pt x="68" y="18"/>
                  </a:cubicBezTo>
                  <a:cubicBezTo>
                    <a:pt x="37" y="1"/>
                    <a:pt x="37" y="1"/>
                    <a:pt x="37" y="1"/>
                  </a:cubicBezTo>
                  <a:cubicBezTo>
                    <a:pt x="36" y="5"/>
                    <a:pt x="35" y="8"/>
                    <a:pt x="33" y="9"/>
                  </a:cubicBezTo>
                  <a:cubicBezTo>
                    <a:pt x="30" y="10"/>
                    <a:pt x="36" y="13"/>
                    <a:pt x="33" y="14"/>
                  </a:cubicBezTo>
                  <a:cubicBezTo>
                    <a:pt x="30" y="14"/>
                    <a:pt x="24" y="11"/>
                    <a:pt x="19" y="13"/>
                  </a:cubicBezTo>
                  <a:cubicBezTo>
                    <a:pt x="16" y="14"/>
                    <a:pt x="17" y="7"/>
                    <a:pt x="19" y="0"/>
                  </a:cubicBezTo>
                  <a:cubicBezTo>
                    <a:pt x="12" y="1"/>
                    <a:pt x="12" y="1"/>
                    <a:pt x="12" y="1"/>
                  </a:cubicBezTo>
                  <a:cubicBezTo>
                    <a:pt x="12" y="1"/>
                    <a:pt x="10" y="1"/>
                    <a:pt x="8" y="2"/>
                  </a:cubicBezTo>
                  <a:cubicBezTo>
                    <a:pt x="10" y="5"/>
                    <a:pt x="10" y="5"/>
                    <a:pt x="10" y="5"/>
                  </a:cubicBezTo>
                  <a:cubicBezTo>
                    <a:pt x="10" y="5"/>
                    <a:pt x="12" y="9"/>
                    <a:pt x="11" y="11"/>
                  </a:cubicBezTo>
                  <a:cubicBezTo>
                    <a:pt x="11" y="12"/>
                    <a:pt x="9" y="12"/>
                    <a:pt x="8" y="13"/>
                  </a:cubicBezTo>
                  <a:cubicBezTo>
                    <a:pt x="8" y="15"/>
                    <a:pt x="8" y="17"/>
                    <a:pt x="8" y="17"/>
                  </a:cubicBezTo>
                  <a:cubicBezTo>
                    <a:pt x="10" y="18"/>
                    <a:pt x="10" y="18"/>
                    <a:pt x="10" y="18"/>
                  </a:cubicBezTo>
                  <a:cubicBezTo>
                    <a:pt x="10" y="18"/>
                    <a:pt x="5" y="27"/>
                    <a:pt x="3" y="28"/>
                  </a:cubicBezTo>
                  <a:cubicBezTo>
                    <a:pt x="3" y="29"/>
                    <a:pt x="1" y="29"/>
                    <a:pt x="0" y="30"/>
                  </a:cubicBezTo>
                  <a:cubicBezTo>
                    <a:pt x="1" y="37"/>
                    <a:pt x="3" y="44"/>
                    <a:pt x="5" y="46"/>
                  </a:cubicBezTo>
                  <a:cubicBezTo>
                    <a:pt x="9" y="50"/>
                    <a:pt x="8" y="55"/>
                    <a:pt x="9" y="58"/>
                  </a:cubicBezTo>
                  <a:cubicBezTo>
                    <a:pt x="10" y="60"/>
                    <a:pt x="14" y="63"/>
                    <a:pt x="11" y="64"/>
                  </a:cubicBezTo>
                  <a:cubicBezTo>
                    <a:pt x="10" y="65"/>
                    <a:pt x="8" y="63"/>
                    <a:pt x="7" y="61"/>
                  </a:cubicBezTo>
                  <a:cubicBezTo>
                    <a:pt x="7" y="61"/>
                    <a:pt x="6" y="62"/>
                    <a:pt x="6" y="62"/>
                  </a:cubicBezTo>
                  <a:cubicBezTo>
                    <a:pt x="6" y="62"/>
                    <a:pt x="6" y="62"/>
                    <a:pt x="6" y="62"/>
                  </a:cubicBezTo>
                  <a:cubicBezTo>
                    <a:pt x="8" y="64"/>
                    <a:pt x="11" y="66"/>
                    <a:pt x="12" y="66"/>
                  </a:cubicBezTo>
                  <a:cubicBezTo>
                    <a:pt x="14" y="66"/>
                    <a:pt x="18" y="68"/>
                    <a:pt x="20" y="69"/>
                  </a:cubicBezTo>
                  <a:cubicBezTo>
                    <a:pt x="22" y="69"/>
                    <a:pt x="30" y="72"/>
                    <a:pt x="30" y="74"/>
                  </a:cubicBezTo>
                  <a:cubicBezTo>
                    <a:pt x="31" y="74"/>
                    <a:pt x="31" y="74"/>
                    <a:pt x="31" y="74"/>
                  </a:cubicBezTo>
                  <a:cubicBezTo>
                    <a:pt x="33" y="74"/>
                    <a:pt x="35" y="74"/>
                    <a:pt x="37" y="74"/>
                  </a:cubicBezTo>
                  <a:cubicBezTo>
                    <a:pt x="37" y="74"/>
                    <a:pt x="37" y="74"/>
                    <a:pt x="38" y="74"/>
                  </a:cubicBezTo>
                  <a:cubicBezTo>
                    <a:pt x="41" y="74"/>
                    <a:pt x="44" y="85"/>
                    <a:pt x="44" y="91"/>
                  </a:cubicBezTo>
                  <a:cubicBezTo>
                    <a:pt x="46" y="91"/>
                    <a:pt x="48" y="91"/>
                    <a:pt x="49" y="91"/>
                  </a:cubicBezTo>
                  <a:cubicBezTo>
                    <a:pt x="50" y="91"/>
                    <a:pt x="52" y="90"/>
                    <a:pt x="54" y="90"/>
                  </a:cubicBezTo>
                  <a:cubicBezTo>
                    <a:pt x="56" y="91"/>
                    <a:pt x="55" y="93"/>
                    <a:pt x="56" y="93"/>
                  </a:cubicBezTo>
                  <a:cubicBezTo>
                    <a:pt x="58" y="93"/>
                    <a:pt x="62" y="92"/>
                    <a:pt x="64" y="92"/>
                  </a:cubicBezTo>
                  <a:cubicBezTo>
                    <a:pt x="65" y="92"/>
                    <a:pt x="68" y="93"/>
                    <a:pt x="69" y="91"/>
                  </a:cubicBezTo>
                  <a:cubicBezTo>
                    <a:pt x="69" y="90"/>
                    <a:pt x="70" y="88"/>
                    <a:pt x="71" y="88"/>
                  </a:cubicBezTo>
                  <a:cubicBezTo>
                    <a:pt x="73" y="89"/>
                    <a:pt x="74" y="90"/>
                    <a:pt x="76" y="88"/>
                  </a:cubicBezTo>
                  <a:cubicBezTo>
                    <a:pt x="78" y="87"/>
                    <a:pt x="82" y="88"/>
                    <a:pt x="82" y="87"/>
                  </a:cubicBezTo>
                  <a:cubicBezTo>
                    <a:pt x="83" y="86"/>
                    <a:pt x="87" y="84"/>
                    <a:pt x="91" y="82"/>
                  </a:cubicBezTo>
                  <a:cubicBezTo>
                    <a:pt x="91" y="77"/>
                    <a:pt x="86" y="80"/>
                    <a:pt x="85" y="7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5" name="Freeform 168"/>
            <p:cNvSpPr>
              <a:spLocks/>
            </p:cNvSpPr>
            <p:nvPr/>
          </p:nvSpPr>
          <p:spPr bwMode="auto">
            <a:xfrm>
              <a:off x="6739234" y="4516135"/>
              <a:ext cx="102734" cy="240734"/>
            </a:xfrm>
            <a:custGeom>
              <a:avLst/>
              <a:gdLst>
                <a:gd name="T0" fmla="*/ 25 w 28"/>
                <a:gd name="T1" fmla="*/ 43 h 66"/>
                <a:gd name="T2" fmla="*/ 20 w 28"/>
                <a:gd name="T3" fmla="*/ 38 h 66"/>
                <a:gd name="T4" fmla="*/ 20 w 28"/>
                <a:gd name="T5" fmla="*/ 39 h 66"/>
                <a:gd name="T6" fmla="*/ 11 w 28"/>
                <a:gd name="T7" fmla="*/ 26 h 66"/>
                <a:gd name="T8" fmla="*/ 12 w 28"/>
                <a:gd name="T9" fmla="*/ 11 h 66"/>
                <a:gd name="T10" fmla="*/ 10 w 28"/>
                <a:gd name="T11" fmla="*/ 0 h 66"/>
                <a:gd name="T12" fmla="*/ 4 w 28"/>
                <a:gd name="T13" fmla="*/ 0 h 66"/>
                <a:gd name="T14" fmla="*/ 7 w 28"/>
                <a:gd name="T15" fmla="*/ 9 h 66"/>
                <a:gd name="T16" fmla="*/ 4 w 28"/>
                <a:gd name="T17" fmla="*/ 10 h 66"/>
                <a:gd name="T18" fmla="*/ 5 w 28"/>
                <a:gd name="T19" fmla="*/ 24 h 66"/>
                <a:gd name="T20" fmla="*/ 1 w 28"/>
                <a:gd name="T21" fmla="*/ 26 h 66"/>
                <a:gd name="T22" fmla="*/ 0 w 28"/>
                <a:gd name="T23" fmla="*/ 34 h 66"/>
                <a:gd name="T24" fmla="*/ 2 w 28"/>
                <a:gd name="T25" fmla="*/ 38 h 66"/>
                <a:gd name="T26" fmla="*/ 2 w 28"/>
                <a:gd name="T27" fmla="*/ 38 h 66"/>
                <a:gd name="T28" fmla="*/ 7 w 28"/>
                <a:gd name="T29" fmla="*/ 42 h 66"/>
                <a:gd name="T30" fmla="*/ 14 w 28"/>
                <a:gd name="T31" fmla="*/ 43 h 66"/>
                <a:gd name="T32" fmla="*/ 12 w 28"/>
                <a:gd name="T33" fmla="*/ 54 h 66"/>
                <a:gd name="T34" fmla="*/ 20 w 28"/>
                <a:gd name="T35" fmla="*/ 64 h 66"/>
                <a:gd name="T36" fmla="*/ 21 w 28"/>
                <a:gd name="T37" fmla="*/ 57 h 66"/>
                <a:gd name="T38" fmla="*/ 26 w 28"/>
                <a:gd name="T39" fmla="*/ 51 h 66"/>
                <a:gd name="T40" fmla="*/ 25 w 28"/>
                <a:gd name="T4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66">
                  <a:moveTo>
                    <a:pt x="25" y="43"/>
                  </a:moveTo>
                  <a:cubicBezTo>
                    <a:pt x="24" y="41"/>
                    <a:pt x="22" y="39"/>
                    <a:pt x="20" y="38"/>
                  </a:cubicBezTo>
                  <a:cubicBezTo>
                    <a:pt x="20" y="38"/>
                    <a:pt x="20" y="39"/>
                    <a:pt x="20" y="39"/>
                  </a:cubicBezTo>
                  <a:cubicBezTo>
                    <a:pt x="18" y="42"/>
                    <a:pt x="12" y="32"/>
                    <a:pt x="11" y="26"/>
                  </a:cubicBezTo>
                  <a:cubicBezTo>
                    <a:pt x="10" y="20"/>
                    <a:pt x="14" y="17"/>
                    <a:pt x="12" y="11"/>
                  </a:cubicBezTo>
                  <a:cubicBezTo>
                    <a:pt x="10" y="6"/>
                    <a:pt x="8" y="2"/>
                    <a:pt x="10" y="0"/>
                  </a:cubicBezTo>
                  <a:cubicBezTo>
                    <a:pt x="8" y="0"/>
                    <a:pt x="6" y="0"/>
                    <a:pt x="4" y="0"/>
                  </a:cubicBezTo>
                  <a:cubicBezTo>
                    <a:pt x="5" y="3"/>
                    <a:pt x="7" y="7"/>
                    <a:pt x="7" y="9"/>
                  </a:cubicBezTo>
                  <a:cubicBezTo>
                    <a:pt x="7" y="10"/>
                    <a:pt x="5" y="8"/>
                    <a:pt x="4" y="10"/>
                  </a:cubicBezTo>
                  <a:cubicBezTo>
                    <a:pt x="3" y="12"/>
                    <a:pt x="3" y="22"/>
                    <a:pt x="5" y="24"/>
                  </a:cubicBezTo>
                  <a:cubicBezTo>
                    <a:pt x="7" y="26"/>
                    <a:pt x="1" y="25"/>
                    <a:pt x="1" y="26"/>
                  </a:cubicBezTo>
                  <a:cubicBezTo>
                    <a:pt x="1" y="28"/>
                    <a:pt x="1" y="34"/>
                    <a:pt x="0" y="34"/>
                  </a:cubicBezTo>
                  <a:cubicBezTo>
                    <a:pt x="0" y="35"/>
                    <a:pt x="1" y="36"/>
                    <a:pt x="2" y="38"/>
                  </a:cubicBezTo>
                  <a:cubicBezTo>
                    <a:pt x="2" y="38"/>
                    <a:pt x="2" y="38"/>
                    <a:pt x="2" y="38"/>
                  </a:cubicBezTo>
                  <a:cubicBezTo>
                    <a:pt x="2" y="38"/>
                    <a:pt x="6" y="42"/>
                    <a:pt x="7" y="42"/>
                  </a:cubicBezTo>
                  <a:cubicBezTo>
                    <a:pt x="9" y="42"/>
                    <a:pt x="13" y="40"/>
                    <a:pt x="14" y="43"/>
                  </a:cubicBezTo>
                  <a:cubicBezTo>
                    <a:pt x="15" y="47"/>
                    <a:pt x="12" y="53"/>
                    <a:pt x="12" y="54"/>
                  </a:cubicBezTo>
                  <a:cubicBezTo>
                    <a:pt x="13" y="56"/>
                    <a:pt x="20" y="66"/>
                    <a:pt x="20" y="64"/>
                  </a:cubicBezTo>
                  <a:cubicBezTo>
                    <a:pt x="21" y="63"/>
                    <a:pt x="19" y="59"/>
                    <a:pt x="21" y="57"/>
                  </a:cubicBezTo>
                  <a:cubicBezTo>
                    <a:pt x="23" y="55"/>
                    <a:pt x="26" y="57"/>
                    <a:pt x="26" y="51"/>
                  </a:cubicBezTo>
                  <a:cubicBezTo>
                    <a:pt x="25" y="45"/>
                    <a:pt x="28" y="45"/>
                    <a:pt x="25" y="4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6" name="Freeform 169"/>
            <p:cNvSpPr>
              <a:spLocks/>
            </p:cNvSpPr>
            <p:nvPr/>
          </p:nvSpPr>
          <p:spPr bwMode="auto">
            <a:xfrm>
              <a:off x="7823303" y="2887733"/>
              <a:ext cx="233068" cy="159468"/>
            </a:xfrm>
            <a:custGeom>
              <a:avLst/>
              <a:gdLst>
                <a:gd name="T0" fmla="*/ 52 w 64"/>
                <a:gd name="T1" fmla="*/ 35 h 44"/>
                <a:gd name="T2" fmla="*/ 56 w 64"/>
                <a:gd name="T3" fmla="*/ 38 h 44"/>
                <a:gd name="T4" fmla="*/ 62 w 64"/>
                <a:gd name="T5" fmla="*/ 40 h 44"/>
                <a:gd name="T6" fmla="*/ 64 w 64"/>
                <a:gd name="T7" fmla="*/ 39 h 44"/>
                <a:gd name="T8" fmla="*/ 63 w 64"/>
                <a:gd name="T9" fmla="*/ 28 h 44"/>
                <a:gd name="T10" fmla="*/ 54 w 64"/>
                <a:gd name="T11" fmla="*/ 23 h 44"/>
                <a:gd name="T12" fmla="*/ 53 w 64"/>
                <a:gd name="T13" fmla="*/ 15 h 44"/>
                <a:gd name="T14" fmla="*/ 42 w 64"/>
                <a:gd name="T15" fmla="*/ 16 h 44"/>
                <a:gd name="T16" fmla="*/ 35 w 64"/>
                <a:gd name="T17" fmla="*/ 15 h 44"/>
                <a:gd name="T18" fmla="*/ 27 w 64"/>
                <a:gd name="T19" fmla="*/ 14 h 44"/>
                <a:gd name="T20" fmla="*/ 15 w 64"/>
                <a:gd name="T21" fmla="*/ 13 h 44"/>
                <a:gd name="T22" fmla="*/ 21 w 64"/>
                <a:gd name="T23" fmla="*/ 8 h 44"/>
                <a:gd name="T24" fmla="*/ 24 w 64"/>
                <a:gd name="T25" fmla="*/ 8 h 44"/>
                <a:gd name="T26" fmla="*/ 27 w 64"/>
                <a:gd name="T27" fmla="*/ 1 h 44"/>
                <a:gd name="T28" fmla="*/ 21 w 64"/>
                <a:gd name="T29" fmla="*/ 3 h 44"/>
                <a:gd name="T30" fmla="*/ 15 w 64"/>
                <a:gd name="T31" fmla="*/ 4 h 44"/>
                <a:gd name="T32" fmla="*/ 11 w 64"/>
                <a:gd name="T33" fmla="*/ 9 h 44"/>
                <a:gd name="T34" fmla="*/ 8 w 64"/>
                <a:gd name="T35" fmla="*/ 13 h 44"/>
                <a:gd name="T36" fmla="*/ 0 w 64"/>
                <a:gd name="T37" fmla="*/ 16 h 44"/>
                <a:gd name="T38" fmla="*/ 5 w 64"/>
                <a:gd name="T39" fmla="*/ 23 h 44"/>
                <a:gd name="T40" fmla="*/ 6 w 64"/>
                <a:gd name="T41" fmla="*/ 30 h 44"/>
                <a:gd name="T42" fmla="*/ 3 w 64"/>
                <a:gd name="T43" fmla="*/ 39 h 44"/>
                <a:gd name="T44" fmla="*/ 7 w 64"/>
                <a:gd name="T45" fmla="*/ 40 h 44"/>
                <a:gd name="T46" fmla="*/ 15 w 64"/>
                <a:gd name="T47" fmla="*/ 37 h 44"/>
                <a:gd name="T48" fmla="*/ 23 w 64"/>
                <a:gd name="T49" fmla="*/ 33 h 44"/>
                <a:gd name="T50" fmla="*/ 31 w 64"/>
                <a:gd name="T51" fmla="*/ 26 h 44"/>
                <a:gd name="T52" fmla="*/ 34 w 64"/>
                <a:gd name="T53" fmla="*/ 33 h 44"/>
                <a:gd name="T54" fmla="*/ 35 w 64"/>
                <a:gd name="T55" fmla="*/ 43 h 44"/>
                <a:gd name="T56" fmla="*/ 39 w 64"/>
                <a:gd name="T57" fmla="*/ 43 h 44"/>
                <a:gd name="T58" fmla="*/ 43 w 64"/>
                <a:gd name="T59" fmla="*/ 42 h 44"/>
                <a:gd name="T60" fmla="*/ 52 w 64"/>
                <a:gd name="T6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44">
                  <a:moveTo>
                    <a:pt x="52" y="35"/>
                  </a:moveTo>
                  <a:cubicBezTo>
                    <a:pt x="54" y="37"/>
                    <a:pt x="54" y="38"/>
                    <a:pt x="56" y="38"/>
                  </a:cubicBezTo>
                  <a:cubicBezTo>
                    <a:pt x="57" y="38"/>
                    <a:pt x="60" y="38"/>
                    <a:pt x="62" y="40"/>
                  </a:cubicBezTo>
                  <a:cubicBezTo>
                    <a:pt x="63" y="39"/>
                    <a:pt x="64" y="39"/>
                    <a:pt x="64" y="39"/>
                  </a:cubicBezTo>
                  <a:cubicBezTo>
                    <a:pt x="64" y="39"/>
                    <a:pt x="63" y="31"/>
                    <a:pt x="63" y="28"/>
                  </a:cubicBezTo>
                  <a:cubicBezTo>
                    <a:pt x="62" y="25"/>
                    <a:pt x="54" y="23"/>
                    <a:pt x="54" y="23"/>
                  </a:cubicBezTo>
                  <a:cubicBezTo>
                    <a:pt x="53" y="15"/>
                    <a:pt x="53" y="15"/>
                    <a:pt x="53" y="15"/>
                  </a:cubicBezTo>
                  <a:cubicBezTo>
                    <a:pt x="53" y="15"/>
                    <a:pt x="44" y="17"/>
                    <a:pt x="42" y="16"/>
                  </a:cubicBezTo>
                  <a:cubicBezTo>
                    <a:pt x="40" y="15"/>
                    <a:pt x="37" y="17"/>
                    <a:pt x="35" y="15"/>
                  </a:cubicBezTo>
                  <a:cubicBezTo>
                    <a:pt x="33" y="12"/>
                    <a:pt x="30" y="16"/>
                    <a:pt x="27" y="14"/>
                  </a:cubicBezTo>
                  <a:cubicBezTo>
                    <a:pt x="24" y="12"/>
                    <a:pt x="16" y="15"/>
                    <a:pt x="15" y="13"/>
                  </a:cubicBezTo>
                  <a:cubicBezTo>
                    <a:pt x="15" y="12"/>
                    <a:pt x="19" y="8"/>
                    <a:pt x="21" y="8"/>
                  </a:cubicBezTo>
                  <a:cubicBezTo>
                    <a:pt x="22" y="8"/>
                    <a:pt x="23" y="8"/>
                    <a:pt x="24" y="8"/>
                  </a:cubicBezTo>
                  <a:cubicBezTo>
                    <a:pt x="25" y="7"/>
                    <a:pt x="28" y="2"/>
                    <a:pt x="27" y="1"/>
                  </a:cubicBezTo>
                  <a:cubicBezTo>
                    <a:pt x="26" y="0"/>
                    <a:pt x="23" y="1"/>
                    <a:pt x="21" y="3"/>
                  </a:cubicBezTo>
                  <a:cubicBezTo>
                    <a:pt x="19" y="4"/>
                    <a:pt x="16" y="2"/>
                    <a:pt x="15" y="4"/>
                  </a:cubicBezTo>
                  <a:cubicBezTo>
                    <a:pt x="14" y="6"/>
                    <a:pt x="13" y="9"/>
                    <a:pt x="11" y="9"/>
                  </a:cubicBezTo>
                  <a:cubicBezTo>
                    <a:pt x="9" y="9"/>
                    <a:pt x="10" y="12"/>
                    <a:pt x="8" y="13"/>
                  </a:cubicBezTo>
                  <a:cubicBezTo>
                    <a:pt x="6" y="14"/>
                    <a:pt x="1" y="14"/>
                    <a:pt x="0" y="16"/>
                  </a:cubicBezTo>
                  <a:cubicBezTo>
                    <a:pt x="0" y="19"/>
                    <a:pt x="6" y="20"/>
                    <a:pt x="5" y="23"/>
                  </a:cubicBezTo>
                  <a:cubicBezTo>
                    <a:pt x="5" y="26"/>
                    <a:pt x="9" y="29"/>
                    <a:pt x="6" y="30"/>
                  </a:cubicBezTo>
                  <a:cubicBezTo>
                    <a:pt x="4" y="32"/>
                    <a:pt x="3" y="34"/>
                    <a:pt x="3" y="39"/>
                  </a:cubicBezTo>
                  <a:cubicBezTo>
                    <a:pt x="4" y="40"/>
                    <a:pt x="6" y="41"/>
                    <a:pt x="7" y="40"/>
                  </a:cubicBezTo>
                  <a:cubicBezTo>
                    <a:pt x="8" y="37"/>
                    <a:pt x="15" y="40"/>
                    <a:pt x="15" y="37"/>
                  </a:cubicBezTo>
                  <a:cubicBezTo>
                    <a:pt x="15" y="35"/>
                    <a:pt x="23" y="36"/>
                    <a:pt x="23" y="33"/>
                  </a:cubicBezTo>
                  <a:cubicBezTo>
                    <a:pt x="23" y="31"/>
                    <a:pt x="28" y="26"/>
                    <a:pt x="31" y="26"/>
                  </a:cubicBezTo>
                  <a:cubicBezTo>
                    <a:pt x="34" y="26"/>
                    <a:pt x="31" y="31"/>
                    <a:pt x="34" y="33"/>
                  </a:cubicBezTo>
                  <a:cubicBezTo>
                    <a:pt x="38" y="35"/>
                    <a:pt x="33" y="41"/>
                    <a:pt x="35" y="43"/>
                  </a:cubicBezTo>
                  <a:cubicBezTo>
                    <a:pt x="35" y="44"/>
                    <a:pt x="37" y="44"/>
                    <a:pt x="39" y="43"/>
                  </a:cubicBezTo>
                  <a:cubicBezTo>
                    <a:pt x="40" y="43"/>
                    <a:pt x="42" y="42"/>
                    <a:pt x="43" y="42"/>
                  </a:cubicBezTo>
                  <a:cubicBezTo>
                    <a:pt x="46" y="39"/>
                    <a:pt x="51" y="35"/>
                    <a:pt x="52" y="35"/>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7" name="Freeform 170"/>
            <p:cNvSpPr>
              <a:spLocks/>
            </p:cNvSpPr>
            <p:nvPr/>
          </p:nvSpPr>
          <p:spPr bwMode="auto">
            <a:xfrm>
              <a:off x="3349028" y="3424399"/>
              <a:ext cx="26066" cy="53666"/>
            </a:xfrm>
            <a:custGeom>
              <a:avLst/>
              <a:gdLst>
                <a:gd name="T0" fmla="*/ 6 w 7"/>
                <a:gd name="T1" fmla="*/ 14 h 15"/>
                <a:gd name="T2" fmla="*/ 3 w 7"/>
                <a:gd name="T3" fmla="*/ 11 h 15"/>
                <a:gd name="T4" fmla="*/ 0 w 7"/>
                <a:gd name="T5" fmla="*/ 5 h 15"/>
                <a:gd name="T6" fmla="*/ 3 w 7"/>
                <a:gd name="T7" fmla="*/ 3 h 15"/>
                <a:gd name="T8" fmla="*/ 4 w 7"/>
                <a:gd name="T9" fmla="*/ 9 h 15"/>
                <a:gd name="T10" fmla="*/ 6 w 7"/>
                <a:gd name="T11" fmla="*/ 14 h 15"/>
              </a:gdLst>
              <a:ahLst/>
              <a:cxnLst>
                <a:cxn ang="0">
                  <a:pos x="T0" y="T1"/>
                </a:cxn>
                <a:cxn ang="0">
                  <a:pos x="T2" y="T3"/>
                </a:cxn>
                <a:cxn ang="0">
                  <a:pos x="T4" y="T5"/>
                </a:cxn>
                <a:cxn ang="0">
                  <a:pos x="T6" y="T7"/>
                </a:cxn>
                <a:cxn ang="0">
                  <a:pos x="T8" y="T9"/>
                </a:cxn>
                <a:cxn ang="0">
                  <a:pos x="T10" y="T11"/>
                </a:cxn>
              </a:cxnLst>
              <a:rect l="0" t="0" r="r" b="b"/>
              <a:pathLst>
                <a:path w="7" h="15">
                  <a:moveTo>
                    <a:pt x="6" y="14"/>
                  </a:moveTo>
                  <a:cubicBezTo>
                    <a:pt x="6" y="15"/>
                    <a:pt x="3" y="13"/>
                    <a:pt x="3" y="11"/>
                  </a:cubicBezTo>
                  <a:cubicBezTo>
                    <a:pt x="3" y="9"/>
                    <a:pt x="0" y="9"/>
                    <a:pt x="0" y="5"/>
                  </a:cubicBezTo>
                  <a:cubicBezTo>
                    <a:pt x="0" y="2"/>
                    <a:pt x="1" y="0"/>
                    <a:pt x="3" y="3"/>
                  </a:cubicBezTo>
                  <a:cubicBezTo>
                    <a:pt x="5" y="6"/>
                    <a:pt x="3" y="8"/>
                    <a:pt x="4" y="9"/>
                  </a:cubicBezTo>
                  <a:cubicBezTo>
                    <a:pt x="4" y="10"/>
                    <a:pt x="7" y="12"/>
                    <a:pt x="6" y="1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8" name="Freeform 171"/>
            <p:cNvSpPr>
              <a:spLocks/>
            </p:cNvSpPr>
            <p:nvPr/>
          </p:nvSpPr>
          <p:spPr bwMode="auto">
            <a:xfrm>
              <a:off x="3853495" y="3885935"/>
              <a:ext cx="36800" cy="32200"/>
            </a:xfrm>
            <a:custGeom>
              <a:avLst/>
              <a:gdLst>
                <a:gd name="T0" fmla="*/ 2 w 10"/>
                <a:gd name="T1" fmla="*/ 8 h 9"/>
                <a:gd name="T2" fmla="*/ 1 w 10"/>
                <a:gd name="T3" fmla="*/ 4 h 9"/>
                <a:gd name="T4" fmla="*/ 8 w 10"/>
                <a:gd name="T5" fmla="*/ 2 h 9"/>
                <a:gd name="T6" fmla="*/ 8 w 10"/>
                <a:gd name="T7" fmla="*/ 7 h 9"/>
                <a:gd name="T8" fmla="*/ 2 w 10"/>
                <a:gd name="T9" fmla="*/ 8 h 9"/>
              </a:gdLst>
              <a:ahLst/>
              <a:cxnLst>
                <a:cxn ang="0">
                  <a:pos x="T0" y="T1"/>
                </a:cxn>
                <a:cxn ang="0">
                  <a:pos x="T2" y="T3"/>
                </a:cxn>
                <a:cxn ang="0">
                  <a:pos x="T4" y="T5"/>
                </a:cxn>
                <a:cxn ang="0">
                  <a:pos x="T6" y="T7"/>
                </a:cxn>
                <a:cxn ang="0">
                  <a:pos x="T8" y="T9"/>
                </a:cxn>
              </a:cxnLst>
              <a:rect l="0" t="0" r="r" b="b"/>
              <a:pathLst>
                <a:path w="10" h="9">
                  <a:moveTo>
                    <a:pt x="2" y="8"/>
                  </a:moveTo>
                  <a:cubicBezTo>
                    <a:pt x="0" y="7"/>
                    <a:pt x="3" y="5"/>
                    <a:pt x="1" y="4"/>
                  </a:cubicBezTo>
                  <a:cubicBezTo>
                    <a:pt x="0" y="3"/>
                    <a:pt x="6" y="0"/>
                    <a:pt x="8" y="2"/>
                  </a:cubicBezTo>
                  <a:cubicBezTo>
                    <a:pt x="9" y="4"/>
                    <a:pt x="10" y="6"/>
                    <a:pt x="8" y="7"/>
                  </a:cubicBezTo>
                  <a:cubicBezTo>
                    <a:pt x="6" y="8"/>
                    <a:pt x="3" y="9"/>
                    <a:pt x="2" y="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89" name="Freeform 172"/>
            <p:cNvSpPr>
              <a:spLocks/>
            </p:cNvSpPr>
            <p:nvPr/>
          </p:nvSpPr>
          <p:spPr bwMode="auto">
            <a:xfrm>
              <a:off x="7070435" y="2872399"/>
              <a:ext cx="104266" cy="87400"/>
            </a:xfrm>
            <a:custGeom>
              <a:avLst/>
              <a:gdLst>
                <a:gd name="T0" fmla="*/ 27 w 29"/>
                <a:gd name="T1" fmla="*/ 19 h 24"/>
                <a:gd name="T2" fmla="*/ 22 w 29"/>
                <a:gd name="T3" fmla="*/ 12 h 24"/>
                <a:gd name="T4" fmla="*/ 19 w 29"/>
                <a:gd name="T5" fmla="*/ 6 h 24"/>
                <a:gd name="T6" fmla="*/ 16 w 29"/>
                <a:gd name="T7" fmla="*/ 1 h 24"/>
                <a:gd name="T8" fmla="*/ 9 w 29"/>
                <a:gd name="T9" fmla="*/ 0 h 24"/>
                <a:gd name="T10" fmla="*/ 0 w 29"/>
                <a:gd name="T11" fmla="*/ 2 h 24"/>
                <a:gd name="T12" fmla="*/ 2 w 29"/>
                <a:gd name="T13" fmla="*/ 8 h 24"/>
                <a:gd name="T14" fmla="*/ 9 w 29"/>
                <a:gd name="T15" fmla="*/ 11 h 24"/>
                <a:gd name="T16" fmla="*/ 10 w 29"/>
                <a:gd name="T17" fmla="*/ 14 h 24"/>
                <a:gd name="T18" fmla="*/ 11 w 29"/>
                <a:gd name="T19" fmla="*/ 14 h 24"/>
                <a:gd name="T20" fmla="*/ 13 w 29"/>
                <a:gd name="T21" fmla="*/ 16 h 24"/>
                <a:gd name="T22" fmla="*/ 17 w 29"/>
                <a:gd name="T23" fmla="*/ 18 h 24"/>
                <a:gd name="T24" fmla="*/ 21 w 29"/>
                <a:gd name="T25" fmla="*/ 19 h 24"/>
                <a:gd name="T26" fmla="*/ 23 w 29"/>
                <a:gd name="T27" fmla="*/ 24 h 24"/>
                <a:gd name="T28" fmla="*/ 29 w 29"/>
                <a:gd name="T29" fmla="*/ 23 h 24"/>
                <a:gd name="T30" fmla="*/ 27 w 29"/>
                <a:gd name="T31"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24">
                  <a:moveTo>
                    <a:pt x="27" y="19"/>
                  </a:moveTo>
                  <a:cubicBezTo>
                    <a:pt x="27" y="17"/>
                    <a:pt x="22" y="15"/>
                    <a:pt x="22" y="12"/>
                  </a:cubicBezTo>
                  <a:cubicBezTo>
                    <a:pt x="22" y="10"/>
                    <a:pt x="18" y="8"/>
                    <a:pt x="19" y="6"/>
                  </a:cubicBezTo>
                  <a:cubicBezTo>
                    <a:pt x="19" y="4"/>
                    <a:pt x="17" y="2"/>
                    <a:pt x="16" y="1"/>
                  </a:cubicBezTo>
                  <a:cubicBezTo>
                    <a:pt x="14" y="0"/>
                    <a:pt x="11" y="0"/>
                    <a:pt x="9" y="0"/>
                  </a:cubicBezTo>
                  <a:cubicBezTo>
                    <a:pt x="6" y="0"/>
                    <a:pt x="3" y="1"/>
                    <a:pt x="0" y="2"/>
                  </a:cubicBezTo>
                  <a:cubicBezTo>
                    <a:pt x="2" y="4"/>
                    <a:pt x="1" y="5"/>
                    <a:pt x="2" y="8"/>
                  </a:cubicBezTo>
                  <a:cubicBezTo>
                    <a:pt x="4" y="12"/>
                    <a:pt x="7" y="10"/>
                    <a:pt x="9" y="11"/>
                  </a:cubicBezTo>
                  <a:cubicBezTo>
                    <a:pt x="9" y="12"/>
                    <a:pt x="10" y="13"/>
                    <a:pt x="10" y="14"/>
                  </a:cubicBezTo>
                  <a:cubicBezTo>
                    <a:pt x="10" y="14"/>
                    <a:pt x="11" y="14"/>
                    <a:pt x="11" y="14"/>
                  </a:cubicBezTo>
                  <a:cubicBezTo>
                    <a:pt x="12" y="15"/>
                    <a:pt x="13" y="15"/>
                    <a:pt x="13" y="16"/>
                  </a:cubicBezTo>
                  <a:cubicBezTo>
                    <a:pt x="15" y="17"/>
                    <a:pt x="17" y="18"/>
                    <a:pt x="17" y="18"/>
                  </a:cubicBezTo>
                  <a:cubicBezTo>
                    <a:pt x="18" y="19"/>
                    <a:pt x="19" y="17"/>
                    <a:pt x="21" y="19"/>
                  </a:cubicBezTo>
                  <a:cubicBezTo>
                    <a:pt x="23" y="22"/>
                    <a:pt x="23" y="22"/>
                    <a:pt x="23" y="24"/>
                  </a:cubicBezTo>
                  <a:cubicBezTo>
                    <a:pt x="25" y="24"/>
                    <a:pt x="27" y="24"/>
                    <a:pt x="29" y="23"/>
                  </a:cubicBezTo>
                  <a:cubicBezTo>
                    <a:pt x="28" y="21"/>
                    <a:pt x="27" y="20"/>
                    <a:pt x="27" y="1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90" name="Freeform 173"/>
            <p:cNvSpPr>
              <a:spLocks noEditPoints="1"/>
            </p:cNvSpPr>
            <p:nvPr/>
          </p:nvSpPr>
          <p:spPr bwMode="auto">
            <a:xfrm>
              <a:off x="7116435" y="2850932"/>
              <a:ext cx="153334" cy="127266"/>
            </a:xfrm>
            <a:custGeom>
              <a:avLst/>
              <a:gdLst>
                <a:gd name="T0" fmla="*/ 40 w 42"/>
                <a:gd name="T1" fmla="*/ 12 h 35"/>
                <a:gd name="T2" fmla="*/ 32 w 42"/>
                <a:gd name="T3" fmla="*/ 2 h 35"/>
                <a:gd name="T4" fmla="*/ 27 w 42"/>
                <a:gd name="T5" fmla="*/ 6 h 35"/>
                <a:gd name="T6" fmla="*/ 23 w 42"/>
                <a:gd name="T7" fmla="*/ 6 h 35"/>
                <a:gd name="T8" fmla="*/ 17 w 42"/>
                <a:gd name="T9" fmla="*/ 1 h 35"/>
                <a:gd name="T10" fmla="*/ 14 w 42"/>
                <a:gd name="T11" fmla="*/ 0 h 35"/>
                <a:gd name="T12" fmla="*/ 12 w 42"/>
                <a:gd name="T13" fmla="*/ 3 h 35"/>
                <a:gd name="T14" fmla="*/ 15 w 42"/>
                <a:gd name="T15" fmla="*/ 7 h 35"/>
                <a:gd name="T16" fmla="*/ 9 w 42"/>
                <a:gd name="T17" fmla="*/ 7 h 35"/>
                <a:gd name="T18" fmla="*/ 3 w 42"/>
                <a:gd name="T19" fmla="*/ 5 h 35"/>
                <a:gd name="T20" fmla="*/ 6 w 42"/>
                <a:gd name="T21" fmla="*/ 12 h 35"/>
                <a:gd name="T22" fmla="*/ 9 w 42"/>
                <a:gd name="T23" fmla="*/ 18 h 35"/>
                <a:gd name="T24" fmla="*/ 14 w 42"/>
                <a:gd name="T25" fmla="*/ 25 h 35"/>
                <a:gd name="T26" fmla="*/ 16 w 42"/>
                <a:gd name="T27" fmla="*/ 29 h 35"/>
                <a:gd name="T28" fmla="*/ 26 w 42"/>
                <a:gd name="T29" fmla="*/ 23 h 35"/>
                <a:gd name="T30" fmla="*/ 27 w 42"/>
                <a:gd name="T31" fmla="*/ 30 h 35"/>
                <a:gd name="T32" fmla="*/ 33 w 42"/>
                <a:gd name="T33" fmla="*/ 35 h 35"/>
                <a:gd name="T34" fmla="*/ 35 w 42"/>
                <a:gd name="T35" fmla="*/ 30 h 35"/>
                <a:gd name="T36" fmla="*/ 40 w 42"/>
                <a:gd name="T37" fmla="*/ 12 h 35"/>
                <a:gd name="T38" fmla="*/ 4 w 42"/>
                <a:gd name="T39" fmla="*/ 24 h 35"/>
                <a:gd name="T40" fmla="*/ 0 w 42"/>
                <a:gd name="T41" fmla="*/ 22 h 35"/>
                <a:gd name="T42" fmla="*/ 3 w 42"/>
                <a:gd name="T43" fmla="*/ 27 h 35"/>
                <a:gd name="T44" fmla="*/ 9 w 42"/>
                <a:gd name="T45" fmla="*/ 30 h 35"/>
                <a:gd name="T46" fmla="*/ 10 w 42"/>
                <a:gd name="T47" fmla="*/ 30 h 35"/>
                <a:gd name="T48" fmla="*/ 8 w 42"/>
                <a:gd name="T49" fmla="*/ 25 h 35"/>
                <a:gd name="T50" fmla="*/ 4 w 42"/>
                <a:gd name="T51"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35">
                  <a:moveTo>
                    <a:pt x="40" y="12"/>
                  </a:moveTo>
                  <a:cubicBezTo>
                    <a:pt x="39" y="10"/>
                    <a:pt x="36" y="6"/>
                    <a:pt x="32" y="2"/>
                  </a:cubicBezTo>
                  <a:cubicBezTo>
                    <a:pt x="31" y="5"/>
                    <a:pt x="28" y="4"/>
                    <a:pt x="27" y="6"/>
                  </a:cubicBezTo>
                  <a:cubicBezTo>
                    <a:pt x="26" y="8"/>
                    <a:pt x="24" y="6"/>
                    <a:pt x="23" y="6"/>
                  </a:cubicBezTo>
                  <a:cubicBezTo>
                    <a:pt x="22" y="6"/>
                    <a:pt x="19" y="2"/>
                    <a:pt x="17" y="1"/>
                  </a:cubicBezTo>
                  <a:cubicBezTo>
                    <a:pt x="16" y="1"/>
                    <a:pt x="15" y="1"/>
                    <a:pt x="14" y="0"/>
                  </a:cubicBezTo>
                  <a:cubicBezTo>
                    <a:pt x="13" y="2"/>
                    <a:pt x="12" y="3"/>
                    <a:pt x="12" y="3"/>
                  </a:cubicBezTo>
                  <a:cubicBezTo>
                    <a:pt x="13" y="5"/>
                    <a:pt x="16" y="6"/>
                    <a:pt x="15" y="7"/>
                  </a:cubicBezTo>
                  <a:cubicBezTo>
                    <a:pt x="14" y="8"/>
                    <a:pt x="10" y="8"/>
                    <a:pt x="9" y="7"/>
                  </a:cubicBezTo>
                  <a:cubicBezTo>
                    <a:pt x="7" y="5"/>
                    <a:pt x="4" y="3"/>
                    <a:pt x="3" y="5"/>
                  </a:cubicBezTo>
                  <a:cubicBezTo>
                    <a:pt x="2" y="6"/>
                    <a:pt x="6" y="10"/>
                    <a:pt x="6" y="12"/>
                  </a:cubicBezTo>
                  <a:cubicBezTo>
                    <a:pt x="5" y="14"/>
                    <a:pt x="9" y="16"/>
                    <a:pt x="9" y="18"/>
                  </a:cubicBezTo>
                  <a:cubicBezTo>
                    <a:pt x="9" y="21"/>
                    <a:pt x="14" y="23"/>
                    <a:pt x="14" y="25"/>
                  </a:cubicBezTo>
                  <a:cubicBezTo>
                    <a:pt x="14" y="26"/>
                    <a:pt x="15" y="27"/>
                    <a:pt x="16" y="29"/>
                  </a:cubicBezTo>
                  <a:cubicBezTo>
                    <a:pt x="20" y="27"/>
                    <a:pt x="23" y="24"/>
                    <a:pt x="26" y="23"/>
                  </a:cubicBezTo>
                  <a:cubicBezTo>
                    <a:pt x="30" y="21"/>
                    <a:pt x="28" y="29"/>
                    <a:pt x="27" y="30"/>
                  </a:cubicBezTo>
                  <a:cubicBezTo>
                    <a:pt x="27" y="31"/>
                    <a:pt x="30" y="33"/>
                    <a:pt x="33" y="35"/>
                  </a:cubicBezTo>
                  <a:cubicBezTo>
                    <a:pt x="33" y="33"/>
                    <a:pt x="34" y="31"/>
                    <a:pt x="35" y="30"/>
                  </a:cubicBezTo>
                  <a:cubicBezTo>
                    <a:pt x="39" y="24"/>
                    <a:pt x="42" y="16"/>
                    <a:pt x="40" y="12"/>
                  </a:cubicBezTo>
                  <a:close/>
                  <a:moveTo>
                    <a:pt x="4" y="24"/>
                  </a:moveTo>
                  <a:cubicBezTo>
                    <a:pt x="4" y="24"/>
                    <a:pt x="2" y="23"/>
                    <a:pt x="0" y="22"/>
                  </a:cubicBezTo>
                  <a:cubicBezTo>
                    <a:pt x="1" y="24"/>
                    <a:pt x="1" y="26"/>
                    <a:pt x="3" y="27"/>
                  </a:cubicBezTo>
                  <a:cubicBezTo>
                    <a:pt x="7" y="28"/>
                    <a:pt x="1" y="29"/>
                    <a:pt x="9" y="30"/>
                  </a:cubicBezTo>
                  <a:cubicBezTo>
                    <a:pt x="9" y="30"/>
                    <a:pt x="10" y="30"/>
                    <a:pt x="10" y="30"/>
                  </a:cubicBezTo>
                  <a:cubicBezTo>
                    <a:pt x="10" y="28"/>
                    <a:pt x="10" y="28"/>
                    <a:pt x="8" y="25"/>
                  </a:cubicBezTo>
                  <a:cubicBezTo>
                    <a:pt x="6" y="23"/>
                    <a:pt x="5" y="25"/>
                    <a:pt x="4" y="24"/>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91" name="Freeform 174"/>
            <p:cNvSpPr>
              <a:spLocks/>
            </p:cNvSpPr>
            <p:nvPr/>
          </p:nvSpPr>
          <p:spPr bwMode="auto">
            <a:xfrm>
              <a:off x="7602503" y="2981265"/>
              <a:ext cx="438534" cy="312800"/>
            </a:xfrm>
            <a:custGeom>
              <a:avLst/>
              <a:gdLst>
                <a:gd name="T0" fmla="*/ 117 w 121"/>
                <a:gd name="T1" fmla="*/ 12 h 86"/>
                <a:gd name="T2" fmla="*/ 113 w 121"/>
                <a:gd name="T3" fmla="*/ 9 h 86"/>
                <a:gd name="T4" fmla="*/ 104 w 121"/>
                <a:gd name="T5" fmla="*/ 16 h 86"/>
                <a:gd name="T6" fmla="*/ 100 w 121"/>
                <a:gd name="T7" fmla="*/ 17 h 86"/>
                <a:gd name="T8" fmla="*/ 96 w 121"/>
                <a:gd name="T9" fmla="*/ 17 h 86"/>
                <a:gd name="T10" fmla="*/ 95 w 121"/>
                <a:gd name="T11" fmla="*/ 7 h 86"/>
                <a:gd name="T12" fmla="*/ 92 w 121"/>
                <a:gd name="T13" fmla="*/ 0 h 86"/>
                <a:gd name="T14" fmla="*/ 84 w 121"/>
                <a:gd name="T15" fmla="*/ 7 h 86"/>
                <a:gd name="T16" fmla="*/ 76 w 121"/>
                <a:gd name="T17" fmla="*/ 11 h 86"/>
                <a:gd name="T18" fmla="*/ 68 w 121"/>
                <a:gd name="T19" fmla="*/ 14 h 86"/>
                <a:gd name="T20" fmla="*/ 60 w 121"/>
                <a:gd name="T21" fmla="*/ 12 h 86"/>
                <a:gd name="T22" fmla="*/ 54 w 121"/>
                <a:gd name="T23" fmla="*/ 9 h 86"/>
                <a:gd name="T24" fmla="*/ 47 w 121"/>
                <a:gd name="T25" fmla="*/ 8 h 86"/>
                <a:gd name="T26" fmla="*/ 40 w 121"/>
                <a:gd name="T27" fmla="*/ 12 h 86"/>
                <a:gd name="T28" fmla="*/ 35 w 121"/>
                <a:gd name="T29" fmla="*/ 20 h 86"/>
                <a:gd name="T30" fmla="*/ 23 w 121"/>
                <a:gd name="T31" fmla="*/ 27 h 86"/>
                <a:gd name="T32" fmla="*/ 16 w 121"/>
                <a:gd name="T33" fmla="*/ 30 h 86"/>
                <a:gd name="T34" fmla="*/ 10 w 121"/>
                <a:gd name="T35" fmla="*/ 28 h 86"/>
                <a:gd name="T36" fmla="*/ 6 w 121"/>
                <a:gd name="T37" fmla="*/ 32 h 86"/>
                <a:gd name="T38" fmla="*/ 3 w 121"/>
                <a:gd name="T39" fmla="*/ 39 h 86"/>
                <a:gd name="T40" fmla="*/ 2 w 121"/>
                <a:gd name="T41" fmla="*/ 46 h 86"/>
                <a:gd name="T42" fmla="*/ 2 w 121"/>
                <a:gd name="T43" fmla="*/ 55 h 86"/>
                <a:gd name="T44" fmla="*/ 3 w 121"/>
                <a:gd name="T45" fmla="*/ 65 h 86"/>
                <a:gd name="T46" fmla="*/ 11 w 121"/>
                <a:gd name="T47" fmla="*/ 69 h 86"/>
                <a:gd name="T48" fmla="*/ 3 w 121"/>
                <a:gd name="T49" fmla="*/ 81 h 86"/>
                <a:gd name="T50" fmla="*/ 4 w 121"/>
                <a:gd name="T51" fmla="*/ 84 h 86"/>
                <a:gd name="T52" fmla="*/ 17 w 121"/>
                <a:gd name="T53" fmla="*/ 85 h 86"/>
                <a:gd name="T54" fmla="*/ 51 w 121"/>
                <a:gd name="T55" fmla="*/ 81 h 86"/>
                <a:gd name="T56" fmla="*/ 50 w 121"/>
                <a:gd name="T57" fmla="*/ 73 h 86"/>
                <a:gd name="T58" fmla="*/ 57 w 121"/>
                <a:gd name="T59" fmla="*/ 69 h 86"/>
                <a:gd name="T60" fmla="*/ 63 w 121"/>
                <a:gd name="T61" fmla="*/ 67 h 86"/>
                <a:gd name="T62" fmla="*/ 72 w 121"/>
                <a:gd name="T63" fmla="*/ 64 h 86"/>
                <a:gd name="T64" fmla="*/ 76 w 121"/>
                <a:gd name="T65" fmla="*/ 60 h 86"/>
                <a:gd name="T66" fmla="*/ 79 w 121"/>
                <a:gd name="T67" fmla="*/ 51 h 86"/>
                <a:gd name="T68" fmla="*/ 84 w 121"/>
                <a:gd name="T69" fmla="*/ 48 h 86"/>
                <a:gd name="T70" fmla="*/ 82 w 121"/>
                <a:gd name="T71" fmla="*/ 42 h 86"/>
                <a:gd name="T72" fmla="*/ 91 w 121"/>
                <a:gd name="T73" fmla="*/ 43 h 86"/>
                <a:gd name="T74" fmla="*/ 92 w 121"/>
                <a:gd name="T75" fmla="*/ 36 h 86"/>
                <a:gd name="T76" fmla="*/ 96 w 121"/>
                <a:gd name="T77" fmla="*/ 30 h 86"/>
                <a:gd name="T78" fmla="*/ 94 w 121"/>
                <a:gd name="T79" fmla="*/ 25 h 86"/>
                <a:gd name="T80" fmla="*/ 95 w 121"/>
                <a:gd name="T81" fmla="*/ 21 h 86"/>
                <a:gd name="T82" fmla="*/ 97 w 121"/>
                <a:gd name="T83" fmla="*/ 20 h 86"/>
                <a:gd name="T84" fmla="*/ 101 w 121"/>
                <a:gd name="T85" fmla="*/ 19 h 86"/>
                <a:gd name="T86" fmla="*/ 112 w 121"/>
                <a:gd name="T87" fmla="*/ 15 h 86"/>
                <a:gd name="T88" fmla="*/ 121 w 121"/>
                <a:gd name="T89" fmla="*/ 13 h 86"/>
                <a:gd name="T90" fmla="*/ 117 w 121"/>
                <a:gd name="T9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 h="86">
                  <a:moveTo>
                    <a:pt x="117" y="12"/>
                  </a:moveTo>
                  <a:cubicBezTo>
                    <a:pt x="115" y="12"/>
                    <a:pt x="115" y="11"/>
                    <a:pt x="113" y="9"/>
                  </a:cubicBezTo>
                  <a:cubicBezTo>
                    <a:pt x="112" y="9"/>
                    <a:pt x="107" y="13"/>
                    <a:pt x="104" y="16"/>
                  </a:cubicBezTo>
                  <a:cubicBezTo>
                    <a:pt x="103" y="16"/>
                    <a:pt x="101" y="17"/>
                    <a:pt x="100" y="17"/>
                  </a:cubicBezTo>
                  <a:cubicBezTo>
                    <a:pt x="98" y="18"/>
                    <a:pt x="97" y="18"/>
                    <a:pt x="96" y="17"/>
                  </a:cubicBezTo>
                  <a:cubicBezTo>
                    <a:pt x="94" y="15"/>
                    <a:pt x="99" y="9"/>
                    <a:pt x="95" y="7"/>
                  </a:cubicBezTo>
                  <a:cubicBezTo>
                    <a:pt x="92" y="5"/>
                    <a:pt x="95" y="0"/>
                    <a:pt x="92" y="0"/>
                  </a:cubicBezTo>
                  <a:cubicBezTo>
                    <a:pt x="89" y="0"/>
                    <a:pt x="84" y="5"/>
                    <a:pt x="84" y="7"/>
                  </a:cubicBezTo>
                  <a:cubicBezTo>
                    <a:pt x="84" y="10"/>
                    <a:pt x="76" y="9"/>
                    <a:pt x="76" y="11"/>
                  </a:cubicBezTo>
                  <a:cubicBezTo>
                    <a:pt x="76" y="14"/>
                    <a:pt x="69" y="11"/>
                    <a:pt x="68" y="14"/>
                  </a:cubicBezTo>
                  <a:cubicBezTo>
                    <a:pt x="66" y="16"/>
                    <a:pt x="63" y="12"/>
                    <a:pt x="60" y="12"/>
                  </a:cubicBezTo>
                  <a:cubicBezTo>
                    <a:pt x="58" y="12"/>
                    <a:pt x="57" y="8"/>
                    <a:pt x="54" y="9"/>
                  </a:cubicBezTo>
                  <a:cubicBezTo>
                    <a:pt x="51" y="10"/>
                    <a:pt x="49" y="8"/>
                    <a:pt x="47" y="8"/>
                  </a:cubicBezTo>
                  <a:cubicBezTo>
                    <a:pt x="44" y="8"/>
                    <a:pt x="43" y="13"/>
                    <a:pt x="40" y="12"/>
                  </a:cubicBezTo>
                  <a:cubicBezTo>
                    <a:pt x="37" y="11"/>
                    <a:pt x="36" y="17"/>
                    <a:pt x="35" y="20"/>
                  </a:cubicBezTo>
                  <a:cubicBezTo>
                    <a:pt x="34" y="23"/>
                    <a:pt x="23" y="23"/>
                    <a:pt x="23" y="27"/>
                  </a:cubicBezTo>
                  <a:cubicBezTo>
                    <a:pt x="23" y="31"/>
                    <a:pt x="16" y="32"/>
                    <a:pt x="16" y="30"/>
                  </a:cubicBezTo>
                  <a:cubicBezTo>
                    <a:pt x="15" y="27"/>
                    <a:pt x="11" y="29"/>
                    <a:pt x="10" y="28"/>
                  </a:cubicBezTo>
                  <a:cubicBezTo>
                    <a:pt x="9" y="27"/>
                    <a:pt x="6" y="29"/>
                    <a:pt x="6" y="32"/>
                  </a:cubicBezTo>
                  <a:cubicBezTo>
                    <a:pt x="6" y="35"/>
                    <a:pt x="3" y="37"/>
                    <a:pt x="3" y="39"/>
                  </a:cubicBezTo>
                  <a:cubicBezTo>
                    <a:pt x="2" y="40"/>
                    <a:pt x="0" y="44"/>
                    <a:pt x="2" y="46"/>
                  </a:cubicBezTo>
                  <a:cubicBezTo>
                    <a:pt x="3" y="48"/>
                    <a:pt x="0" y="51"/>
                    <a:pt x="2" y="55"/>
                  </a:cubicBezTo>
                  <a:cubicBezTo>
                    <a:pt x="3" y="59"/>
                    <a:pt x="2" y="63"/>
                    <a:pt x="3" y="65"/>
                  </a:cubicBezTo>
                  <a:cubicBezTo>
                    <a:pt x="4" y="66"/>
                    <a:pt x="10" y="65"/>
                    <a:pt x="11" y="69"/>
                  </a:cubicBezTo>
                  <a:cubicBezTo>
                    <a:pt x="13" y="73"/>
                    <a:pt x="3" y="79"/>
                    <a:pt x="3" y="81"/>
                  </a:cubicBezTo>
                  <a:cubicBezTo>
                    <a:pt x="3" y="82"/>
                    <a:pt x="3" y="83"/>
                    <a:pt x="4" y="84"/>
                  </a:cubicBezTo>
                  <a:cubicBezTo>
                    <a:pt x="8" y="84"/>
                    <a:pt x="13" y="84"/>
                    <a:pt x="17" y="85"/>
                  </a:cubicBezTo>
                  <a:cubicBezTo>
                    <a:pt x="23" y="86"/>
                    <a:pt x="51" y="82"/>
                    <a:pt x="51" y="81"/>
                  </a:cubicBezTo>
                  <a:cubicBezTo>
                    <a:pt x="52" y="80"/>
                    <a:pt x="50" y="74"/>
                    <a:pt x="50" y="73"/>
                  </a:cubicBezTo>
                  <a:cubicBezTo>
                    <a:pt x="51" y="71"/>
                    <a:pt x="54" y="68"/>
                    <a:pt x="57" y="69"/>
                  </a:cubicBezTo>
                  <a:cubicBezTo>
                    <a:pt x="60" y="69"/>
                    <a:pt x="63" y="69"/>
                    <a:pt x="63" y="67"/>
                  </a:cubicBezTo>
                  <a:cubicBezTo>
                    <a:pt x="63" y="65"/>
                    <a:pt x="71" y="62"/>
                    <a:pt x="72" y="64"/>
                  </a:cubicBezTo>
                  <a:cubicBezTo>
                    <a:pt x="73" y="66"/>
                    <a:pt x="76" y="65"/>
                    <a:pt x="76" y="60"/>
                  </a:cubicBezTo>
                  <a:cubicBezTo>
                    <a:pt x="76" y="55"/>
                    <a:pt x="76" y="52"/>
                    <a:pt x="79" y="51"/>
                  </a:cubicBezTo>
                  <a:cubicBezTo>
                    <a:pt x="82" y="51"/>
                    <a:pt x="85" y="49"/>
                    <a:pt x="84" y="48"/>
                  </a:cubicBezTo>
                  <a:cubicBezTo>
                    <a:pt x="84" y="46"/>
                    <a:pt x="81" y="43"/>
                    <a:pt x="82" y="42"/>
                  </a:cubicBezTo>
                  <a:cubicBezTo>
                    <a:pt x="83" y="41"/>
                    <a:pt x="90" y="45"/>
                    <a:pt x="91" y="43"/>
                  </a:cubicBezTo>
                  <a:cubicBezTo>
                    <a:pt x="92" y="40"/>
                    <a:pt x="90" y="38"/>
                    <a:pt x="92" y="36"/>
                  </a:cubicBezTo>
                  <a:cubicBezTo>
                    <a:pt x="93" y="34"/>
                    <a:pt x="96" y="32"/>
                    <a:pt x="96" y="30"/>
                  </a:cubicBezTo>
                  <a:cubicBezTo>
                    <a:pt x="95" y="28"/>
                    <a:pt x="96" y="27"/>
                    <a:pt x="94" y="25"/>
                  </a:cubicBezTo>
                  <a:cubicBezTo>
                    <a:pt x="92" y="23"/>
                    <a:pt x="93" y="21"/>
                    <a:pt x="95" y="21"/>
                  </a:cubicBezTo>
                  <a:cubicBezTo>
                    <a:pt x="96" y="21"/>
                    <a:pt x="96" y="20"/>
                    <a:pt x="97" y="20"/>
                  </a:cubicBezTo>
                  <a:cubicBezTo>
                    <a:pt x="98" y="20"/>
                    <a:pt x="100" y="20"/>
                    <a:pt x="101" y="19"/>
                  </a:cubicBezTo>
                  <a:cubicBezTo>
                    <a:pt x="104" y="16"/>
                    <a:pt x="110" y="14"/>
                    <a:pt x="112" y="15"/>
                  </a:cubicBezTo>
                  <a:cubicBezTo>
                    <a:pt x="114" y="16"/>
                    <a:pt x="118" y="15"/>
                    <a:pt x="121" y="13"/>
                  </a:cubicBezTo>
                  <a:cubicBezTo>
                    <a:pt x="119" y="12"/>
                    <a:pt x="118" y="12"/>
                    <a:pt x="117" y="1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92" name="Freeform 175"/>
            <p:cNvSpPr>
              <a:spLocks/>
            </p:cNvSpPr>
            <p:nvPr/>
          </p:nvSpPr>
          <p:spPr bwMode="auto">
            <a:xfrm>
              <a:off x="7617837" y="3028799"/>
              <a:ext cx="507534" cy="453868"/>
            </a:xfrm>
            <a:custGeom>
              <a:avLst/>
              <a:gdLst>
                <a:gd name="T0" fmla="*/ 129 w 140"/>
                <a:gd name="T1" fmla="*/ 6 h 125"/>
                <a:gd name="T2" fmla="*/ 119 w 140"/>
                <a:gd name="T3" fmla="*/ 1 h 125"/>
                <a:gd name="T4" fmla="*/ 108 w 140"/>
                <a:gd name="T5" fmla="*/ 2 h 125"/>
                <a:gd name="T6" fmla="*/ 93 w 140"/>
                <a:gd name="T7" fmla="*/ 7 h 125"/>
                <a:gd name="T8" fmla="*/ 90 w 140"/>
                <a:gd name="T9" fmla="*/ 12 h 125"/>
                <a:gd name="T10" fmla="*/ 88 w 140"/>
                <a:gd name="T11" fmla="*/ 23 h 125"/>
                <a:gd name="T12" fmla="*/ 78 w 140"/>
                <a:gd name="T13" fmla="*/ 29 h 125"/>
                <a:gd name="T14" fmla="*/ 75 w 140"/>
                <a:gd name="T15" fmla="*/ 38 h 125"/>
                <a:gd name="T16" fmla="*/ 68 w 140"/>
                <a:gd name="T17" fmla="*/ 51 h 125"/>
                <a:gd name="T18" fmla="*/ 53 w 140"/>
                <a:gd name="T19" fmla="*/ 56 h 125"/>
                <a:gd name="T20" fmla="*/ 47 w 140"/>
                <a:gd name="T21" fmla="*/ 68 h 125"/>
                <a:gd name="T22" fmla="*/ 0 w 140"/>
                <a:gd name="T23" fmla="*/ 71 h 125"/>
                <a:gd name="T24" fmla="*/ 13 w 140"/>
                <a:gd name="T25" fmla="*/ 83 h 125"/>
                <a:gd name="T26" fmla="*/ 19 w 140"/>
                <a:gd name="T27" fmla="*/ 98 h 125"/>
                <a:gd name="T28" fmla="*/ 6 w 140"/>
                <a:gd name="T29" fmla="*/ 109 h 125"/>
                <a:gd name="T30" fmla="*/ 22 w 140"/>
                <a:gd name="T31" fmla="*/ 110 h 125"/>
                <a:gd name="T32" fmla="*/ 42 w 140"/>
                <a:gd name="T33" fmla="*/ 109 h 125"/>
                <a:gd name="T34" fmla="*/ 53 w 140"/>
                <a:gd name="T35" fmla="*/ 116 h 125"/>
                <a:gd name="T36" fmla="*/ 62 w 140"/>
                <a:gd name="T37" fmla="*/ 125 h 125"/>
                <a:gd name="T38" fmla="*/ 63 w 140"/>
                <a:gd name="T39" fmla="*/ 125 h 125"/>
                <a:gd name="T40" fmla="*/ 79 w 140"/>
                <a:gd name="T41" fmla="*/ 119 h 125"/>
                <a:gd name="T42" fmla="*/ 82 w 140"/>
                <a:gd name="T43" fmla="*/ 110 h 125"/>
                <a:gd name="T44" fmla="*/ 73 w 140"/>
                <a:gd name="T45" fmla="*/ 95 h 125"/>
                <a:gd name="T46" fmla="*/ 86 w 140"/>
                <a:gd name="T47" fmla="*/ 88 h 125"/>
                <a:gd name="T48" fmla="*/ 96 w 140"/>
                <a:gd name="T49" fmla="*/ 81 h 125"/>
                <a:gd name="T50" fmla="*/ 107 w 140"/>
                <a:gd name="T51" fmla="*/ 68 h 125"/>
                <a:gd name="T52" fmla="*/ 116 w 140"/>
                <a:gd name="T53" fmla="*/ 59 h 125"/>
                <a:gd name="T54" fmla="*/ 122 w 140"/>
                <a:gd name="T55" fmla="*/ 47 h 125"/>
                <a:gd name="T56" fmla="*/ 113 w 140"/>
                <a:gd name="T57" fmla="*/ 35 h 125"/>
                <a:gd name="T58" fmla="*/ 116 w 140"/>
                <a:gd name="T59" fmla="*/ 22 h 125"/>
                <a:gd name="T60" fmla="*/ 137 w 140"/>
                <a:gd name="T61" fmla="*/ 21 h 125"/>
                <a:gd name="T62" fmla="*/ 133 w 140"/>
                <a:gd name="T63" fmla="*/ 1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5">
                  <a:moveTo>
                    <a:pt x="133" y="13"/>
                  </a:moveTo>
                  <a:cubicBezTo>
                    <a:pt x="129" y="11"/>
                    <a:pt x="129" y="8"/>
                    <a:pt x="129" y="6"/>
                  </a:cubicBezTo>
                  <a:cubicBezTo>
                    <a:pt x="129" y="5"/>
                    <a:pt x="124" y="3"/>
                    <a:pt x="121" y="0"/>
                  </a:cubicBezTo>
                  <a:cubicBezTo>
                    <a:pt x="121" y="0"/>
                    <a:pt x="120" y="0"/>
                    <a:pt x="119" y="1"/>
                  </a:cubicBezTo>
                  <a:cubicBezTo>
                    <a:pt x="118" y="0"/>
                    <a:pt x="118" y="0"/>
                    <a:pt x="117" y="0"/>
                  </a:cubicBezTo>
                  <a:cubicBezTo>
                    <a:pt x="114" y="2"/>
                    <a:pt x="110" y="3"/>
                    <a:pt x="108" y="2"/>
                  </a:cubicBezTo>
                  <a:cubicBezTo>
                    <a:pt x="106" y="1"/>
                    <a:pt x="100" y="3"/>
                    <a:pt x="97" y="6"/>
                  </a:cubicBezTo>
                  <a:cubicBezTo>
                    <a:pt x="96" y="7"/>
                    <a:pt x="94" y="7"/>
                    <a:pt x="93" y="7"/>
                  </a:cubicBezTo>
                  <a:cubicBezTo>
                    <a:pt x="92" y="7"/>
                    <a:pt x="92" y="8"/>
                    <a:pt x="91" y="8"/>
                  </a:cubicBezTo>
                  <a:cubicBezTo>
                    <a:pt x="89" y="8"/>
                    <a:pt x="88" y="10"/>
                    <a:pt x="90" y="12"/>
                  </a:cubicBezTo>
                  <a:cubicBezTo>
                    <a:pt x="92" y="14"/>
                    <a:pt x="91" y="15"/>
                    <a:pt x="92" y="17"/>
                  </a:cubicBezTo>
                  <a:cubicBezTo>
                    <a:pt x="92" y="19"/>
                    <a:pt x="89" y="21"/>
                    <a:pt x="88" y="23"/>
                  </a:cubicBezTo>
                  <a:cubicBezTo>
                    <a:pt x="86" y="25"/>
                    <a:pt x="88" y="27"/>
                    <a:pt x="87" y="30"/>
                  </a:cubicBezTo>
                  <a:cubicBezTo>
                    <a:pt x="86" y="32"/>
                    <a:pt x="79" y="28"/>
                    <a:pt x="78" y="29"/>
                  </a:cubicBezTo>
                  <a:cubicBezTo>
                    <a:pt x="77" y="30"/>
                    <a:pt x="80" y="33"/>
                    <a:pt x="80" y="35"/>
                  </a:cubicBezTo>
                  <a:cubicBezTo>
                    <a:pt x="81" y="36"/>
                    <a:pt x="78" y="38"/>
                    <a:pt x="75" y="38"/>
                  </a:cubicBezTo>
                  <a:cubicBezTo>
                    <a:pt x="72" y="39"/>
                    <a:pt x="72" y="42"/>
                    <a:pt x="72" y="47"/>
                  </a:cubicBezTo>
                  <a:cubicBezTo>
                    <a:pt x="72" y="52"/>
                    <a:pt x="69" y="53"/>
                    <a:pt x="68" y="51"/>
                  </a:cubicBezTo>
                  <a:cubicBezTo>
                    <a:pt x="67" y="49"/>
                    <a:pt x="59" y="52"/>
                    <a:pt x="59" y="54"/>
                  </a:cubicBezTo>
                  <a:cubicBezTo>
                    <a:pt x="59" y="56"/>
                    <a:pt x="56" y="56"/>
                    <a:pt x="53" y="56"/>
                  </a:cubicBezTo>
                  <a:cubicBezTo>
                    <a:pt x="50" y="55"/>
                    <a:pt x="47" y="58"/>
                    <a:pt x="46" y="60"/>
                  </a:cubicBezTo>
                  <a:cubicBezTo>
                    <a:pt x="46" y="61"/>
                    <a:pt x="48" y="67"/>
                    <a:pt x="47" y="68"/>
                  </a:cubicBezTo>
                  <a:cubicBezTo>
                    <a:pt x="47" y="69"/>
                    <a:pt x="19" y="73"/>
                    <a:pt x="13" y="72"/>
                  </a:cubicBezTo>
                  <a:cubicBezTo>
                    <a:pt x="9" y="71"/>
                    <a:pt x="4" y="71"/>
                    <a:pt x="0" y="71"/>
                  </a:cubicBezTo>
                  <a:cubicBezTo>
                    <a:pt x="2" y="72"/>
                    <a:pt x="4" y="74"/>
                    <a:pt x="4" y="75"/>
                  </a:cubicBezTo>
                  <a:cubicBezTo>
                    <a:pt x="5" y="78"/>
                    <a:pt x="9" y="81"/>
                    <a:pt x="13" y="83"/>
                  </a:cubicBezTo>
                  <a:cubicBezTo>
                    <a:pt x="17" y="84"/>
                    <a:pt x="15" y="91"/>
                    <a:pt x="17" y="92"/>
                  </a:cubicBezTo>
                  <a:cubicBezTo>
                    <a:pt x="19" y="93"/>
                    <a:pt x="22" y="98"/>
                    <a:pt x="19" y="98"/>
                  </a:cubicBezTo>
                  <a:cubicBezTo>
                    <a:pt x="16" y="99"/>
                    <a:pt x="14" y="99"/>
                    <a:pt x="11" y="101"/>
                  </a:cubicBezTo>
                  <a:cubicBezTo>
                    <a:pt x="9" y="102"/>
                    <a:pt x="6" y="105"/>
                    <a:pt x="6" y="109"/>
                  </a:cubicBezTo>
                  <a:cubicBezTo>
                    <a:pt x="6" y="110"/>
                    <a:pt x="6" y="110"/>
                    <a:pt x="6" y="111"/>
                  </a:cubicBezTo>
                  <a:cubicBezTo>
                    <a:pt x="13" y="111"/>
                    <a:pt x="21" y="111"/>
                    <a:pt x="22" y="110"/>
                  </a:cubicBezTo>
                  <a:cubicBezTo>
                    <a:pt x="23" y="109"/>
                    <a:pt x="26" y="108"/>
                    <a:pt x="28" y="109"/>
                  </a:cubicBezTo>
                  <a:cubicBezTo>
                    <a:pt x="30" y="110"/>
                    <a:pt x="39" y="111"/>
                    <a:pt x="42" y="109"/>
                  </a:cubicBezTo>
                  <a:cubicBezTo>
                    <a:pt x="46" y="107"/>
                    <a:pt x="49" y="109"/>
                    <a:pt x="49" y="111"/>
                  </a:cubicBezTo>
                  <a:cubicBezTo>
                    <a:pt x="49" y="113"/>
                    <a:pt x="51" y="114"/>
                    <a:pt x="53" y="116"/>
                  </a:cubicBezTo>
                  <a:cubicBezTo>
                    <a:pt x="54" y="117"/>
                    <a:pt x="53" y="119"/>
                    <a:pt x="54" y="121"/>
                  </a:cubicBezTo>
                  <a:cubicBezTo>
                    <a:pt x="55" y="123"/>
                    <a:pt x="58" y="123"/>
                    <a:pt x="62" y="125"/>
                  </a:cubicBezTo>
                  <a:cubicBezTo>
                    <a:pt x="62" y="125"/>
                    <a:pt x="63" y="125"/>
                    <a:pt x="63" y="125"/>
                  </a:cubicBezTo>
                  <a:cubicBezTo>
                    <a:pt x="63" y="125"/>
                    <a:pt x="63" y="125"/>
                    <a:pt x="63" y="125"/>
                  </a:cubicBezTo>
                  <a:cubicBezTo>
                    <a:pt x="65" y="123"/>
                    <a:pt x="66" y="119"/>
                    <a:pt x="71" y="120"/>
                  </a:cubicBezTo>
                  <a:cubicBezTo>
                    <a:pt x="76" y="121"/>
                    <a:pt x="76" y="119"/>
                    <a:pt x="79" y="119"/>
                  </a:cubicBezTo>
                  <a:cubicBezTo>
                    <a:pt x="82" y="120"/>
                    <a:pt x="84" y="120"/>
                    <a:pt x="85" y="118"/>
                  </a:cubicBezTo>
                  <a:cubicBezTo>
                    <a:pt x="87" y="116"/>
                    <a:pt x="84" y="112"/>
                    <a:pt x="82" y="110"/>
                  </a:cubicBezTo>
                  <a:cubicBezTo>
                    <a:pt x="81" y="108"/>
                    <a:pt x="78" y="105"/>
                    <a:pt x="79" y="101"/>
                  </a:cubicBezTo>
                  <a:cubicBezTo>
                    <a:pt x="79" y="98"/>
                    <a:pt x="73" y="98"/>
                    <a:pt x="73" y="95"/>
                  </a:cubicBezTo>
                  <a:cubicBezTo>
                    <a:pt x="73" y="93"/>
                    <a:pt x="79" y="88"/>
                    <a:pt x="80" y="87"/>
                  </a:cubicBezTo>
                  <a:cubicBezTo>
                    <a:pt x="81" y="86"/>
                    <a:pt x="85" y="90"/>
                    <a:pt x="86" y="88"/>
                  </a:cubicBezTo>
                  <a:cubicBezTo>
                    <a:pt x="87" y="86"/>
                    <a:pt x="90" y="87"/>
                    <a:pt x="92" y="88"/>
                  </a:cubicBezTo>
                  <a:cubicBezTo>
                    <a:pt x="93" y="88"/>
                    <a:pt x="96" y="84"/>
                    <a:pt x="96" y="81"/>
                  </a:cubicBezTo>
                  <a:cubicBezTo>
                    <a:pt x="97" y="78"/>
                    <a:pt x="102" y="78"/>
                    <a:pt x="103" y="77"/>
                  </a:cubicBezTo>
                  <a:cubicBezTo>
                    <a:pt x="104" y="76"/>
                    <a:pt x="106" y="69"/>
                    <a:pt x="107" y="68"/>
                  </a:cubicBezTo>
                  <a:cubicBezTo>
                    <a:pt x="107" y="67"/>
                    <a:pt x="112" y="68"/>
                    <a:pt x="112" y="64"/>
                  </a:cubicBezTo>
                  <a:cubicBezTo>
                    <a:pt x="112" y="60"/>
                    <a:pt x="114" y="60"/>
                    <a:pt x="116" y="59"/>
                  </a:cubicBezTo>
                  <a:cubicBezTo>
                    <a:pt x="118" y="59"/>
                    <a:pt x="117" y="56"/>
                    <a:pt x="117" y="53"/>
                  </a:cubicBezTo>
                  <a:cubicBezTo>
                    <a:pt x="118" y="50"/>
                    <a:pt x="119" y="47"/>
                    <a:pt x="122" y="47"/>
                  </a:cubicBezTo>
                  <a:cubicBezTo>
                    <a:pt x="124" y="46"/>
                    <a:pt x="121" y="42"/>
                    <a:pt x="118" y="43"/>
                  </a:cubicBezTo>
                  <a:cubicBezTo>
                    <a:pt x="115" y="44"/>
                    <a:pt x="113" y="35"/>
                    <a:pt x="113" y="35"/>
                  </a:cubicBezTo>
                  <a:cubicBezTo>
                    <a:pt x="113" y="35"/>
                    <a:pt x="113" y="28"/>
                    <a:pt x="111" y="27"/>
                  </a:cubicBezTo>
                  <a:cubicBezTo>
                    <a:pt x="110" y="26"/>
                    <a:pt x="112" y="22"/>
                    <a:pt x="116" y="22"/>
                  </a:cubicBezTo>
                  <a:cubicBezTo>
                    <a:pt x="119" y="22"/>
                    <a:pt x="126" y="26"/>
                    <a:pt x="128" y="25"/>
                  </a:cubicBezTo>
                  <a:cubicBezTo>
                    <a:pt x="131" y="23"/>
                    <a:pt x="135" y="22"/>
                    <a:pt x="137" y="21"/>
                  </a:cubicBezTo>
                  <a:cubicBezTo>
                    <a:pt x="138" y="21"/>
                    <a:pt x="139" y="18"/>
                    <a:pt x="140" y="16"/>
                  </a:cubicBezTo>
                  <a:cubicBezTo>
                    <a:pt x="138" y="15"/>
                    <a:pt x="136" y="14"/>
                    <a:pt x="133" y="13"/>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93" name="Freeform 176"/>
            <p:cNvSpPr>
              <a:spLocks noEditPoints="1"/>
            </p:cNvSpPr>
            <p:nvPr/>
          </p:nvSpPr>
          <p:spPr bwMode="auto">
            <a:xfrm>
              <a:off x="8628305" y="4045401"/>
              <a:ext cx="1407603" cy="512134"/>
            </a:xfrm>
            <a:custGeom>
              <a:avLst/>
              <a:gdLst>
                <a:gd name="T0" fmla="*/ 29 w 388"/>
                <a:gd name="T1" fmla="*/ 60 h 141"/>
                <a:gd name="T2" fmla="*/ 110 w 388"/>
                <a:gd name="T3" fmla="*/ 75 h 141"/>
                <a:gd name="T4" fmla="*/ 16 w 388"/>
                <a:gd name="T5" fmla="*/ 38 h 141"/>
                <a:gd name="T6" fmla="*/ 208 w 388"/>
                <a:gd name="T7" fmla="*/ 100 h 141"/>
                <a:gd name="T8" fmla="*/ 217 w 388"/>
                <a:gd name="T9" fmla="*/ 80 h 141"/>
                <a:gd name="T10" fmla="*/ 229 w 388"/>
                <a:gd name="T11" fmla="*/ 83 h 141"/>
                <a:gd name="T12" fmla="*/ 237 w 388"/>
                <a:gd name="T13" fmla="*/ 57 h 141"/>
                <a:gd name="T14" fmla="*/ 237 w 388"/>
                <a:gd name="T15" fmla="*/ 47 h 141"/>
                <a:gd name="T16" fmla="*/ 222 w 388"/>
                <a:gd name="T17" fmla="*/ 40 h 141"/>
                <a:gd name="T18" fmla="*/ 199 w 388"/>
                <a:gd name="T19" fmla="*/ 73 h 141"/>
                <a:gd name="T20" fmla="*/ 92 w 388"/>
                <a:gd name="T21" fmla="*/ 79 h 141"/>
                <a:gd name="T22" fmla="*/ 89 w 388"/>
                <a:gd name="T23" fmla="*/ 65 h 141"/>
                <a:gd name="T24" fmla="*/ 86 w 388"/>
                <a:gd name="T25" fmla="*/ 71 h 141"/>
                <a:gd name="T26" fmla="*/ 71 w 388"/>
                <a:gd name="T27" fmla="*/ 53 h 141"/>
                <a:gd name="T28" fmla="*/ 58 w 388"/>
                <a:gd name="T29" fmla="*/ 37 h 141"/>
                <a:gd name="T30" fmla="*/ 39 w 388"/>
                <a:gd name="T31" fmla="*/ 25 h 141"/>
                <a:gd name="T32" fmla="*/ 2 w 388"/>
                <a:gd name="T33" fmla="*/ 3 h 141"/>
                <a:gd name="T34" fmla="*/ 34 w 388"/>
                <a:gd name="T35" fmla="*/ 48 h 141"/>
                <a:gd name="T36" fmla="*/ 74 w 388"/>
                <a:gd name="T37" fmla="*/ 95 h 141"/>
                <a:gd name="T38" fmla="*/ 91 w 388"/>
                <a:gd name="T39" fmla="*/ 87 h 141"/>
                <a:gd name="T40" fmla="*/ 279 w 388"/>
                <a:gd name="T41" fmla="*/ 39 h 141"/>
                <a:gd name="T42" fmla="*/ 281 w 388"/>
                <a:gd name="T43" fmla="*/ 48 h 141"/>
                <a:gd name="T44" fmla="*/ 260 w 388"/>
                <a:gd name="T45" fmla="*/ 79 h 141"/>
                <a:gd name="T46" fmla="*/ 207 w 388"/>
                <a:gd name="T47" fmla="*/ 125 h 141"/>
                <a:gd name="T48" fmla="*/ 241 w 388"/>
                <a:gd name="T49" fmla="*/ 121 h 141"/>
                <a:gd name="T50" fmla="*/ 289 w 388"/>
                <a:gd name="T51" fmla="*/ 80 h 141"/>
                <a:gd name="T52" fmla="*/ 163 w 388"/>
                <a:gd name="T53" fmla="*/ 118 h 141"/>
                <a:gd name="T54" fmla="*/ 147 w 388"/>
                <a:gd name="T55" fmla="*/ 110 h 141"/>
                <a:gd name="T56" fmla="*/ 92 w 388"/>
                <a:gd name="T57" fmla="*/ 103 h 141"/>
                <a:gd name="T58" fmla="*/ 98 w 388"/>
                <a:gd name="T59" fmla="*/ 114 h 141"/>
                <a:gd name="T60" fmla="*/ 150 w 388"/>
                <a:gd name="T61" fmla="*/ 123 h 141"/>
                <a:gd name="T62" fmla="*/ 163 w 388"/>
                <a:gd name="T63" fmla="*/ 118 h 141"/>
                <a:gd name="T64" fmla="*/ 338 w 388"/>
                <a:gd name="T65" fmla="*/ 79 h 141"/>
                <a:gd name="T66" fmla="*/ 302 w 388"/>
                <a:gd name="T67" fmla="*/ 61 h 141"/>
                <a:gd name="T68" fmla="*/ 325 w 388"/>
                <a:gd name="T69" fmla="*/ 70 h 141"/>
                <a:gd name="T70" fmla="*/ 312 w 388"/>
                <a:gd name="T71" fmla="*/ 75 h 141"/>
                <a:gd name="T72" fmla="*/ 332 w 388"/>
                <a:gd name="T73" fmla="*/ 85 h 141"/>
                <a:gd name="T74" fmla="*/ 367 w 388"/>
                <a:gd name="T75" fmla="*/ 107 h 141"/>
                <a:gd name="T76" fmla="*/ 379 w 388"/>
                <a:gd name="T77" fmla="*/ 120 h 141"/>
                <a:gd name="T78" fmla="*/ 359 w 388"/>
                <a:gd name="T79" fmla="*/ 64 h 141"/>
                <a:gd name="T80" fmla="*/ 247 w 388"/>
                <a:gd name="T81" fmla="*/ 130 h 141"/>
                <a:gd name="T82" fmla="*/ 251 w 388"/>
                <a:gd name="T83" fmla="*/ 132 h 141"/>
                <a:gd name="T84" fmla="*/ 254 w 388"/>
                <a:gd name="T85" fmla="*/ 130 h 141"/>
                <a:gd name="T86" fmla="*/ 187 w 388"/>
                <a:gd name="T87" fmla="*/ 50 h 141"/>
                <a:gd name="T88" fmla="*/ 191 w 388"/>
                <a:gd name="T89" fmla="*/ 29 h 141"/>
                <a:gd name="T90" fmla="*/ 190 w 388"/>
                <a:gd name="T91" fmla="*/ 15 h 141"/>
                <a:gd name="T92" fmla="*/ 168 w 388"/>
                <a:gd name="T93" fmla="*/ 26 h 141"/>
                <a:gd name="T94" fmla="*/ 150 w 388"/>
                <a:gd name="T95" fmla="*/ 38 h 141"/>
                <a:gd name="T96" fmla="*/ 124 w 388"/>
                <a:gd name="T97" fmla="*/ 39 h 141"/>
                <a:gd name="T98" fmla="*/ 115 w 388"/>
                <a:gd name="T99" fmla="*/ 45 h 141"/>
                <a:gd name="T100" fmla="*/ 134 w 388"/>
                <a:gd name="T101" fmla="*/ 77 h 141"/>
                <a:gd name="T102" fmla="*/ 163 w 388"/>
                <a:gd name="T103" fmla="*/ 83 h 141"/>
                <a:gd name="T104" fmla="*/ 200 w 388"/>
                <a:gd name="T105" fmla="*/ 133 h 141"/>
                <a:gd name="T106" fmla="*/ 200 w 388"/>
                <a:gd name="T107" fmla="*/ 133 h 141"/>
                <a:gd name="T108" fmla="*/ 176 w 388"/>
                <a:gd name="T109" fmla="*/ 126 h 141"/>
                <a:gd name="T110" fmla="*/ 188 w 388"/>
                <a:gd name="T111" fmla="*/ 12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8" h="141">
                  <a:moveTo>
                    <a:pt x="29" y="60"/>
                  </a:moveTo>
                  <a:cubicBezTo>
                    <a:pt x="28" y="61"/>
                    <a:pt x="31" y="66"/>
                    <a:pt x="33" y="65"/>
                  </a:cubicBezTo>
                  <a:cubicBezTo>
                    <a:pt x="34" y="63"/>
                    <a:pt x="30" y="56"/>
                    <a:pt x="29" y="60"/>
                  </a:cubicBezTo>
                  <a:close/>
                  <a:moveTo>
                    <a:pt x="110" y="75"/>
                  </a:moveTo>
                  <a:cubicBezTo>
                    <a:pt x="110" y="73"/>
                    <a:pt x="104" y="74"/>
                    <a:pt x="105" y="77"/>
                  </a:cubicBezTo>
                  <a:cubicBezTo>
                    <a:pt x="107" y="80"/>
                    <a:pt x="110" y="77"/>
                    <a:pt x="110" y="75"/>
                  </a:cubicBezTo>
                  <a:close/>
                  <a:moveTo>
                    <a:pt x="16" y="38"/>
                  </a:moveTo>
                  <a:cubicBezTo>
                    <a:pt x="16" y="41"/>
                    <a:pt x="19" y="48"/>
                    <a:pt x="22" y="45"/>
                  </a:cubicBezTo>
                  <a:cubicBezTo>
                    <a:pt x="25" y="42"/>
                    <a:pt x="17" y="36"/>
                    <a:pt x="16" y="38"/>
                  </a:cubicBezTo>
                  <a:close/>
                  <a:moveTo>
                    <a:pt x="204" y="81"/>
                  </a:moveTo>
                  <a:cubicBezTo>
                    <a:pt x="208" y="81"/>
                    <a:pt x="208" y="87"/>
                    <a:pt x="207" y="90"/>
                  </a:cubicBezTo>
                  <a:cubicBezTo>
                    <a:pt x="206" y="93"/>
                    <a:pt x="205" y="101"/>
                    <a:pt x="208" y="100"/>
                  </a:cubicBezTo>
                  <a:cubicBezTo>
                    <a:pt x="212" y="98"/>
                    <a:pt x="214" y="93"/>
                    <a:pt x="212" y="91"/>
                  </a:cubicBezTo>
                  <a:cubicBezTo>
                    <a:pt x="210" y="90"/>
                    <a:pt x="210" y="79"/>
                    <a:pt x="211" y="76"/>
                  </a:cubicBezTo>
                  <a:cubicBezTo>
                    <a:pt x="212" y="73"/>
                    <a:pt x="219" y="75"/>
                    <a:pt x="217" y="80"/>
                  </a:cubicBezTo>
                  <a:cubicBezTo>
                    <a:pt x="214" y="84"/>
                    <a:pt x="221" y="83"/>
                    <a:pt x="221" y="88"/>
                  </a:cubicBezTo>
                  <a:cubicBezTo>
                    <a:pt x="221" y="93"/>
                    <a:pt x="224" y="90"/>
                    <a:pt x="228" y="89"/>
                  </a:cubicBezTo>
                  <a:cubicBezTo>
                    <a:pt x="232" y="88"/>
                    <a:pt x="232" y="85"/>
                    <a:pt x="229" y="83"/>
                  </a:cubicBezTo>
                  <a:cubicBezTo>
                    <a:pt x="226" y="80"/>
                    <a:pt x="231" y="75"/>
                    <a:pt x="227" y="73"/>
                  </a:cubicBezTo>
                  <a:cubicBezTo>
                    <a:pt x="224" y="70"/>
                    <a:pt x="221" y="67"/>
                    <a:pt x="224" y="66"/>
                  </a:cubicBezTo>
                  <a:cubicBezTo>
                    <a:pt x="228" y="65"/>
                    <a:pt x="238" y="59"/>
                    <a:pt x="237" y="57"/>
                  </a:cubicBezTo>
                  <a:cubicBezTo>
                    <a:pt x="236" y="54"/>
                    <a:pt x="221" y="57"/>
                    <a:pt x="220" y="62"/>
                  </a:cubicBezTo>
                  <a:cubicBezTo>
                    <a:pt x="219" y="66"/>
                    <a:pt x="208" y="61"/>
                    <a:pt x="210" y="53"/>
                  </a:cubicBezTo>
                  <a:cubicBezTo>
                    <a:pt x="211" y="46"/>
                    <a:pt x="231" y="44"/>
                    <a:pt x="237" y="47"/>
                  </a:cubicBezTo>
                  <a:cubicBezTo>
                    <a:pt x="243" y="50"/>
                    <a:pt x="250" y="43"/>
                    <a:pt x="252" y="38"/>
                  </a:cubicBezTo>
                  <a:cubicBezTo>
                    <a:pt x="254" y="34"/>
                    <a:pt x="247" y="39"/>
                    <a:pt x="243" y="42"/>
                  </a:cubicBezTo>
                  <a:cubicBezTo>
                    <a:pt x="239" y="45"/>
                    <a:pt x="228" y="42"/>
                    <a:pt x="222" y="40"/>
                  </a:cubicBezTo>
                  <a:cubicBezTo>
                    <a:pt x="216" y="38"/>
                    <a:pt x="217" y="43"/>
                    <a:pt x="212" y="44"/>
                  </a:cubicBezTo>
                  <a:cubicBezTo>
                    <a:pt x="207" y="45"/>
                    <a:pt x="208" y="55"/>
                    <a:pt x="206" y="56"/>
                  </a:cubicBezTo>
                  <a:cubicBezTo>
                    <a:pt x="204" y="58"/>
                    <a:pt x="204" y="65"/>
                    <a:pt x="199" y="73"/>
                  </a:cubicBezTo>
                  <a:cubicBezTo>
                    <a:pt x="195" y="80"/>
                    <a:pt x="201" y="81"/>
                    <a:pt x="204" y="81"/>
                  </a:cubicBezTo>
                  <a:close/>
                  <a:moveTo>
                    <a:pt x="91" y="87"/>
                  </a:moveTo>
                  <a:cubicBezTo>
                    <a:pt x="90" y="84"/>
                    <a:pt x="92" y="81"/>
                    <a:pt x="92" y="79"/>
                  </a:cubicBezTo>
                  <a:cubicBezTo>
                    <a:pt x="92" y="77"/>
                    <a:pt x="93" y="76"/>
                    <a:pt x="95" y="77"/>
                  </a:cubicBezTo>
                  <a:cubicBezTo>
                    <a:pt x="98" y="77"/>
                    <a:pt x="97" y="72"/>
                    <a:pt x="96" y="72"/>
                  </a:cubicBezTo>
                  <a:cubicBezTo>
                    <a:pt x="94" y="71"/>
                    <a:pt x="93" y="65"/>
                    <a:pt x="89" y="65"/>
                  </a:cubicBezTo>
                  <a:cubicBezTo>
                    <a:pt x="84" y="65"/>
                    <a:pt x="85" y="68"/>
                    <a:pt x="88" y="69"/>
                  </a:cubicBezTo>
                  <a:cubicBezTo>
                    <a:pt x="90" y="69"/>
                    <a:pt x="92" y="71"/>
                    <a:pt x="91" y="73"/>
                  </a:cubicBezTo>
                  <a:cubicBezTo>
                    <a:pt x="90" y="74"/>
                    <a:pt x="89" y="71"/>
                    <a:pt x="86" y="71"/>
                  </a:cubicBezTo>
                  <a:cubicBezTo>
                    <a:pt x="82" y="71"/>
                    <a:pt x="84" y="67"/>
                    <a:pt x="80" y="67"/>
                  </a:cubicBezTo>
                  <a:cubicBezTo>
                    <a:pt x="76" y="66"/>
                    <a:pt x="77" y="59"/>
                    <a:pt x="73" y="59"/>
                  </a:cubicBezTo>
                  <a:cubicBezTo>
                    <a:pt x="69" y="59"/>
                    <a:pt x="68" y="56"/>
                    <a:pt x="71" y="53"/>
                  </a:cubicBezTo>
                  <a:cubicBezTo>
                    <a:pt x="74" y="51"/>
                    <a:pt x="67" y="48"/>
                    <a:pt x="67" y="45"/>
                  </a:cubicBezTo>
                  <a:cubicBezTo>
                    <a:pt x="67" y="42"/>
                    <a:pt x="62" y="44"/>
                    <a:pt x="62" y="42"/>
                  </a:cubicBezTo>
                  <a:cubicBezTo>
                    <a:pt x="62" y="39"/>
                    <a:pt x="60" y="40"/>
                    <a:pt x="58" y="37"/>
                  </a:cubicBezTo>
                  <a:cubicBezTo>
                    <a:pt x="56" y="34"/>
                    <a:pt x="55" y="37"/>
                    <a:pt x="53" y="35"/>
                  </a:cubicBezTo>
                  <a:cubicBezTo>
                    <a:pt x="51" y="33"/>
                    <a:pt x="48" y="31"/>
                    <a:pt x="46" y="32"/>
                  </a:cubicBezTo>
                  <a:cubicBezTo>
                    <a:pt x="45" y="33"/>
                    <a:pt x="41" y="29"/>
                    <a:pt x="39" y="25"/>
                  </a:cubicBezTo>
                  <a:cubicBezTo>
                    <a:pt x="38" y="22"/>
                    <a:pt x="27" y="17"/>
                    <a:pt x="25" y="12"/>
                  </a:cubicBezTo>
                  <a:cubicBezTo>
                    <a:pt x="24" y="8"/>
                    <a:pt x="20" y="6"/>
                    <a:pt x="13" y="7"/>
                  </a:cubicBezTo>
                  <a:cubicBezTo>
                    <a:pt x="6" y="7"/>
                    <a:pt x="4" y="0"/>
                    <a:pt x="2" y="3"/>
                  </a:cubicBezTo>
                  <a:cubicBezTo>
                    <a:pt x="0" y="8"/>
                    <a:pt x="9" y="17"/>
                    <a:pt x="13" y="20"/>
                  </a:cubicBezTo>
                  <a:cubicBezTo>
                    <a:pt x="18" y="22"/>
                    <a:pt x="20" y="31"/>
                    <a:pt x="25" y="31"/>
                  </a:cubicBezTo>
                  <a:cubicBezTo>
                    <a:pt x="30" y="32"/>
                    <a:pt x="30" y="48"/>
                    <a:pt x="34" y="48"/>
                  </a:cubicBezTo>
                  <a:cubicBezTo>
                    <a:pt x="38" y="49"/>
                    <a:pt x="46" y="61"/>
                    <a:pt x="47" y="68"/>
                  </a:cubicBezTo>
                  <a:cubicBezTo>
                    <a:pt x="48" y="74"/>
                    <a:pt x="56" y="78"/>
                    <a:pt x="59" y="82"/>
                  </a:cubicBezTo>
                  <a:cubicBezTo>
                    <a:pt x="62" y="87"/>
                    <a:pt x="73" y="93"/>
                    <a:pt x="74" y="95"/>
                  </a:cubicBezTo>
                  <a:cubicBezTo>
                    <a:pt x="76" y="97"/>
                    <a:pt x="77" y="102"/>
                    <a:pt x="79" y="100"/>
                  </a:cubicBezTo>
                  <a:cubicBezTo>
                    <a:pt x="80" y="97"/>
                    <a:pt x="85" y="100"/>
                    <a:pt x="88" y="100"/>
                  </a:cubicBezTo>
                  <a:cubicBezTo>
                    <a:pt x="90" y="100"/>
                    <a:pt x="91" y="91"/>
                    <a:pt x="91" y="87"/>
                  </a:cubicBezTo>
                  <a:close/>
                  <a:moveTo>
                    <a:pt x="281" y="48"/>
                  </a:moveTo>
                  <a:cubicBezTo>
                    <a:pt x="286" y="48"/>
                    <a:pt x="284" y="45"/>
                    <a:pt x="284" y="41"/>
                  </a:cubicBezTo>
                  <a:cubicBezTo>
                    <a:pt x="284" y="38"/>
                    <a:pt x="279" y="41"/>
                    <a:pt x="279" y="39"/>
                  </a:cubicBezTo>
                  <a:cubicBezTo>
                    <a:pt x="279" y="37"/>
                    <a:pt x="277" y="30"/>
                    <a:pt x="273" y="36"/>
                  </a:cubicBezTo>
                  <a:cubicBezTo>
                    <a:pt x="269" y="41"/>
                    <a:pt x="274" y="55"/>
                    <a:pt x="278" y="54"/>
                  </a:cubicBezTo>
                  <a:cubicBezTo>
                    <a:pt x="280" y="54"/>
                    <a:pt x="275" y="47"/>
                    <a:pt x="281" y="48"/>
                  </a:cubicBezTo>
                  <a:close/>
                  <a:moveTo>
                    <a:pt x="260" y="79"/>
                  </a:moveTo>
                  <a:cubicBezTo>
                    <a:pt x="261" y="83"/>
                    <a:pt x="269" y="85"/>
                    <a:pt x="271" y="82"/>
                  </a:cubicBezTo>
                  <a:cubicBezTo>
                    <a:pt x="273" y="78"/>
                    <a:pt x="259" y="74"/>
                    <a:pt x="260" y="79"/>
                  </a:cubicBezTo>
                  <a:close/>
                  <a:moveTo>
                    <a:pt x="241" y="121"/>
                  </a:moveTo>
                  <a:cubicBezTo>
                    <a:pt x="234" y="120"/>
                    <a:pt x="229" y="125"/>
                    <a:pt x="223" y="122"/>
                  </a:cubicBezTo>
                  <a:cubicBezTo>
                    <a:pt x="216" y="120"/>
                    <a:pt x="206" y="122"/>
                    <a:pt x="207" y="125"/>
                  </a:cubicBezTo>
                  <a:cubicBezTo>
                    <a:pt x="208" y="127"/>
                    <a:pt x="214" y="127"/>
                    <a:pt x="221" y="127"/>
                  </a:cubicBezTo>
                  <a:cubicBezTo>
                    <a:pt x="227" y="127"/>
                    <a:pt x="233" y="124"/>
                    <a:pt x="238" y="123"/>
                  </a:cubicBezTo>
                  <a:cubicBezTo>
                    <a:pt x="242" y="123"/>
                    <a:pt x="247" y="122"/>
                    <a:pt x="241" y="121"/>
                  </a:cubicBezTo>
                  <a:close/>
                  <a:moveTo>
                    <a:pt x="294" y="75"/>
                  </a:moveTo>
                  <a:cubicBezTo>
                    <a:pt x="287" y="73"/>
                    <a:pt x="276" y="75"/>
                    <a:pt x="278" y="78"/>
                  </a:cubicBezTo>
                  <a:cubicBezTo>
                    <a:pt x="279" y="81"/>
                    <a:pt x="284" y="80"/>
                    <a:pt x="289" y="80"/>
                  </a:cubicBezTo>
                  <a:cubicBezTo>
                    <a:pt x="294" y="80"/>
                    <a:pt x="297" y="84"/>
                    <a:pt x="300" y="84"/>
                  </a:cubicBezTo>
                  <a:cubicBezTo>
                    <a:pt x="302" y="84"/>
                    <a:pt x="300" y="77"/>
                    <a:pt x="294" y="75"/>
                  </a:cubicBezTo>
                  <a:close/>
                  <a:moveTo>
                    <a:pt x="163" y="118"/>
                  </a:moveTo>
                  <a:cubicBezTo>
                    <a:pt x="163" y="115"/>
                    <a:pt x="153" y="118"/>
                    <a:pt x="148" y="116"/>
                  </a:cubicBezTo>
                  <a:cubicBezTo>
                    <a:pt x="143" y="114"/>
                    <a:pt x="153" y="112"/>
                    <a:pt x="157" y="110"/>
                  </a:cubicBezTo>
                  <a:cubicBezTo>
                    <a:pt x="160" y="108"/>
                    <a:pt x="155" y="107"/>
                    <a:pt x="147" y="110"/>
                  </a:cubicBezTo>
                  <a:cubicBezTo>
                    <a:pt x="139" y="112"/>
                    <a:pt x="129" y="104"/>
                    <a:pt x="129" y="108"/>
                  </a:cubicBezTo>
                  <a:cubicBezTo>
                    <a:pt x="129" y="111"/>
                    <a:pt x="115" y="106"/>
                    <a:pt x="111" y="104"/>
                  </a:cubicBezTo>
                  <a:cubicBezTo>
                    <a:pt x="108" y="101"/>
                    <a:pt x="94" y="98"/>
                    <a:pt x="92" y="103"/>
                  </a:cubicBezTo>
                  <a:cubicBezTo>
                    <a:pt x="89" y="108"/>
                    <a:pt x="86" y="103"/>
                    <a:pt x="88" y="108"/>
                  </a:cubicBezTo>
                  <a:cubicBezTo>
                    <a:pt x="88" y="111"/>
                    <a:pt x="92" y="109"/>
                    <a:pt x="94" y="109"/>
                  </a:cubicBezTo>
                  <a:cubicBezTo>
                    <a:pt x="96" y="109"/>
                    <a:pt x="95" y="113"/>
                    <a:pt x="98" y="114"/>
                  </a:cubicBezTo>
                  <a:cubicBezTo>
                    <a:pt x="102" y="114"/>
                    <a:pt x="112" y="117"/>
                    <a:pt x="113" y="115"/>
                  </a:cubicBezTo>
                  <a:cubicBezTo>
                    <a:pt x="114" y="113"/>
                    <a:pt x="124" y="115"/>
                    <a:pt x="129" y="119"/>
                  </a:cubicBezTo>
                  <a:cubicBezTo>
                    <a:pt x="134" y="123"/>
                    <a:pt x="146" y="123"/>
                    <a:pt x="150" y="123"/>
                  </a:cubicBezTo>
                  <a:cubicBezTo>
                    <a:pt x="155" y="122"/>
                    <a:pt x="160" y="126"/>
                    <a:pt x="161" y="123"/>
                  </a:cubicBezTo>
                  <a:cubicBezTo>
                    <a:pt x="163" y="121"/>
                    <a:pt x="166" y="127"/>
                    <a:pt x="171" y="123"/>
                  </a:cubicBezTo>
                  <a:cubicBezTo>
                    <a:pt x="176" y="120"/>
                    <a:pt x="163" y="121"/>
                    <a:pt x="163" y="118"/>
                  </a:cubicBezTo>
                  <a:close/>
                  <a:moveTo>
                    <a:pt x="359" y="64"/>
                  </a:moveTo>
                  <a:cubicBezTo>
                    <a:pt x="355" y="64"/>
                    <a:pt x="354" y="71"/>
                    <a:pt x="351" y="71"/>
                  </a:cubicBezTo>
                  <a:cubicBezTo>
                    <a:pt x="348" y="71"/>
                    <a:pt x="343" y="77"/>
                    <a:pt x="338" y="79"/>
                  </a:cubicBezTo>
                  <a:cubicBezTo>
                    <a:pt x="332" y="81"/>
                    <a:pt x="331" y="62"/>
                    <a:pt x="329" y="58"/>
                  </a:cubicBezTo>
                  <a:cubicBezTo>
                    <a:pt x="326" y="55"/>
                    <a:pt x="311" y="52"/>
                    <a:pt x="309" y="56"/>
                  </a:cubicBezTo>
                  <a:cubicBezTo>
                    <a:pt x="308" y="60"/>
                    <a:pt x="303" y="58"/>
                    <a:pt x="302" y="61"/>
                  </a:cubicBezTo>
                  <a:cubicBezTo>
                    <a:pt x="302" y="65"/>
                    <a:pt x="303" y="64"/>
                    <a:pt x="307" y="64"/>
                  </a:cubicBezTo>
                  <a:cubicBezTo>
                    <a:pt x="310" y="64"/>
                    <a:pt x="310" y="66"/>
                    <a:pt x="311" y="69"/>
                  </a:cubicBezTo>
                  <a:cubicBezTo>
                    <a:pt x="313" y="73"/>
                    <a:pt x="322" y="70"/>
                    <a:pt x="325" y="70"/>
                  </a:cubicBezTo>
                  <a:cubicBezTo>
                    <a:pt x="328" y="70"/>
                    <a:pt x="328" y="74"/>
                    <a:pt x="324" y="73"/>
                  </a:cubicBezTo>
                  <a:cubicBezTo>
                    <a:pt x="320" y="71"/>
                    <a:pt x="320" y="75"/>
                    <a:pt x="317" y="74"/>
                  </a:cubicBezTo>
                  <a:cubicBezTo>
                    <a:pt x="314" y="73"/>
                    <a:pt x="310" y="73"/>
                    <a:pt x="312" y="75"/>
                  </a:cubicBezTo>
                  <a:cubicBezTo>
                    <a:pt x="314" y="77"/>
                    <a:pt x="317" y="79"/>
                    <a:pt x="317" y="83"/>
                  </a:cubicBezTo>
                  <a:cubicBezTo>
                    <a:pt x="317" y="86"/>
                    <a:pt x="323" y="86"/>
                    <a:pt x="323" y="83"/>
                  </a:cubicBezTo>
                  <a:cubicBezTo>
                    <a:pt x="323" y="79"/>
                    <a:pt x="326" y="83"/>
                    <a:pt x="332" y="85"/>
                  </a:cubicBezTo>
                  <a:cubicBezTo>
                    <a:pt x="337" y="86"/>
                    <a:pt x="333" y="89"/>
                    <a:pt x="339" y="89"/>
                  </a:cubicBezTo>
                  <a:cubicBezTo>
                    <a:pt x="345" y="89"/>
                    <a:pt x="358" y="93"/>
                    <a:pt x="363" y="97"/>
                  </a:cubicBezTo>
                  <a:cubicBezTo>
                    <a:pt x="368" y="101"/>
                    <a:pt x="364" y="103"/>
                    <a:pt x="367" y="107"/>
                  </a:cubicBezTo>
                  <a:cubicBezTo>
                    <a:pt x="371" y="110"/>
                    <a:pt x="372" y="114"/>
                    <a:pt x="367" y="114"/>
                  </a:cubicBezTo>
                  <a:cubicBezTo>
                    <a:pt x="363" y="114"/>
                    <a:pt x="358" y="119"/>
                    <a:pt x="359" y="121"/>
                  </a:cubicBezTo>
                  <a:cubicBezTo>
                    <a:pt x="360" y="123"/>
                    <a:pt x="375" y="120"/>
                    <a:pt x="379" y="120"/>
                  </a:cubicBezTo>
                  <a:cubicBezTo>
                    <a:pt x="381" y="120"/>
                    <a:pt x="383" y="124"/>
                    <a:pt x="388" y="127"/>
                  </a:cubicBezTo>
                  <a:cubicBezTo>
                    <a:pt x="388" y="74"/>
                    <a:pt x="388" y="74"/>
                    <a:pt x="388" y="74"/>
                  </a:cubicBezTo>
                  <a:cubicBezTo>
                    <a:pt x="377" y="70"/>
                    <a:pt x="362" y="64"/>
                    <a:pt x="359" y="64"/>
                  </a:cubicBezTo>
                  <a:close/>
                  <a:moveTo>
                    <a:pt x="251" y="127"/>
                  </a:moveTo>
                  <a:cubicBezTo>
                    <a:pt x="250" y="127"/>
                    <a:pt x="249" y="128"/>
                    <a:pt x="248" y="128"/>
                  </a:cubicBezTo>
                  <a:cubicBezTo>
                    <a:pt x="248" y="129"/>
                    <a:pt x="248" y="130"/>
                    <a:pt x="247" y="130"/>
                  </a:cubicBezTo>
                  <a:cubicBezTo>
                    <a:pt x="246" y="131"/>
                    <a:pt x="245" y="130"/>
                    <a:pt x="244" y="129"/>
                  </a:cubicBezTo>
                  <a:cubicBezTo>
                    <a:pt x="239" y="131"/>
                    <a:pt x="237" y="137"/>
                    <a:pt x="240" y="139"/>
                  </a:cubicBezTo>
                  <a:cubicBezTo>
                    <a:pt x="243" y="140"/>
                    <a:pt x="248" y="136"/>
                    <a:pt x="251" y="132"/>
                  </a:cubicBezTo>
                  <a:cubicBezTo>
                    <a:pt x="251" y="132"/>
                    <a:pt x="252" y="131"/>
                    <a:pt x="252" y="131"/>
                  </a:cubicBezTo>
                  <a:cubicBezTo>
                    <a:pt x="252" y="131"/>
                    <a:pt x="252" y="131"/>
                    <a:pt x="253" y="130"/>
                  </a:cubicBezTo>
                  <a:cubicBezTo>
                    <a:pt x="253" y="130"/>
                    <a:pt x="253" y="130"/>
                    <a:pt x="254" y="130"/>
                  </a:cubicBezTo>
                  <a:cubicBezTo>
                    <a:pt x="253" y="129"/>
                    <a:pt x="252" y="128"/>
                    <a:pt x="251" y="127"/>
                  </a:cubicBezTo>
                  <a:close/>
                  <a:moveTo>
                    <a:pt x="182" y="63"/>
                  </a:moveTo>
                  <a:cubicBezTo>
                    <a:pt x="186" y="60"/>
                    <a:pt x="187" y="55"/>
                    <a:pt x="187" y="50"/>
                  </a:cubicBezTo>
                  <a:cubicBezTo>
                    <a:pt x="186" y="45"/>
                    <a:pt x="198" y="45"/>
                    <a:pt x="199" y="43"/>
                  </a:cubicBezTo>
                  <a:cubicBezTo>
                    <a:pt x="201" y="41"/>
                    <a:pt x="197" y="37"/>
                    <a:pt x="194" y="36"/>
                  </a:cubicBezTo>
                  <a:cubicBezTo>
                    <a:pt x="190" y="34"/>
                    <a:pt x="193" y="31"/>
                    <a:pt x="191" y="29"/>
                  </a:cubicBezTo>
                  <a:cubicBezTo>
                    <a:pt x="189" y="27"/>
                    <a:pt x="185" y="22"/>
                    <a:pt x="188" y="22"/>
                  </a:cubicBezTo>
                  <a:cubicBezTo>
                    <a:pt x="191" y="22"/>
                    <a:pt x="186" y="17"/>
                    <a:pt x="189" y="16"/>
                  </a:cubicBezTo>
                  <a:cubicBezTo>
                    <a:pt x="189" y="15"/>
                    <a:pt x="189" y="15"/>
                    <a:pt x="190" y="15"/>
                  </a:cubicBezTo>
                  <a:cubicBezTo>
                    <a:pt x="188" y="14"/>
                    <a:pt x="187" y="14"/>
                    <a:pt x="186" y="14"/>
                  </a:cubicBezTo>
                  <a:cubicBezTo>
                    <a:pt x="182" y="14"/>
                    <a:pt x="172" y="13"/>
                    <a:pt x="173" y="19"/>
                  </a:cubicBezTo>
                  <a:cubicBezTo>
                    <a:pt x="173" y="25"/>
                    <a:pt x="167" y="23"/>
                    <a:pt x="168" y="26"/>
                  </a:cubicBezTo>
                  <a:cubicBezTo>
                    <a:pt x="168" y="30"/>
                    <a:pt x="165" y="30"/>
                    <a:pt x="165" y="34"/>
                  </a:cubicBezTo>
                  <a:cubicBezTo>
                    <a:pt x="166" y="39"/>
                    <a:pt x="163" y="37"/>
                    <a:pt x="158" y="39"/>
                  </a:cubicBezTo>
                  <a:cubicBezTo>
                    <a:pt x="153" y="42"/>
                    <a:pt x="155" y="38"/>
                    <a:pt x="150" y="38"/>
                  </a:cubicBezTo>
                  <a:cubicBezTo>
                    <a:pt x="145" y="38"/>
                    <a:pt x="145" y="40"/>
                    <a:pt x="142" y="41"/>
                  </a:cubicBezTo>
                  <a:cubicBezTo>
                    <a:pt x="139" y="42"/>
                    <a:pt x="133" y="41"/>
                    <a:pt x="131" y="42"/>
                  </a:cubicBezTo>
                  <a:cubicBezTo>
                    <a:pt x="129" y="44"/>
                    <a:pt x="126" y="39"/>
                    <a:pt x="124" y="39"/>
                  </a:cubicBezTo>
                  <a:cubicBezTo>
                    <a:pt x="123" y="39"/>
                    <a:pt x="122" y="36"/>
                    <a:pt x="121" y="34"/>
                  </a:cubicBezTo>
                  <a:cubicBezTo>
                    <a:pt x="121" y="33"/>
                    <a:pt x="120" y="33"/>
                    <a:pt x="120" y="33"/>
                  </a:cubicBezTo>
                  <a:cubicBezTo>
                    <a:pt x="117" y="34"/>
                    <a:pt x="112" y="42"/>
                    <a:pt x="115" y="45"/>
                  </a:cubicBezTo>
                  <a:cubicBezTo>
                    <a:pt x="118" y="49"/>
                    <a:pt x="117" y="54"/>
                    <a:pt x="119" y="57"/>
                  </a:cubicBezTo>
                  <a:cubicBezTo>
                    <a:pt x="121" y="60"/>
                    <a:pt x="126" y="60"/>
                    <a:pt x="126" y="65"/>
                  </a:cubicBezTo>
                  <a:cubicBezTo>
                    <a:pt x="126" y="71"/>
                    <a:pt x="131" y="79"/>
                    <a:pt x="134" y="77"/>
                  </a:cubicBezTo>
                  <a:cubicBezTo>
                    <a:pt x="138" y="74"/>
                    <a:pt x="140" y="78"/>
                    <a:pt x="141" y="80"/>
                  </a:cubicBezTo>
                  <a:cubicBezTo>
                    <a:pt x="142" y="82"/>
                    <a:pt x="150" y="78"/>
                    <a:pt x="152" y="79"/>
                  </a:cubicBezTo>
                  <a:cubicBezTo>
                    <a:pt x="155" y="79"/>
                    <a:pt x="163" y="81"/>
                    <a:pt x="163" y="83"/>
                  </a:cubicBezTo>
                  <a:cubicBezTo>
                    <a:pt x="164" y="86"/>
                    <a:pt x="170" y="83"/>
                    <a:pt x="175" y="82"/>
                  </a:cubicBezTo>
                  <a:cubicBezTo>
                    <a:pt x="180" y="80"/>
                    <a:pt x="177" y="66"/>
                    <a:pt x="182" y="63"/>
                  </a:cubicBezTo>
                  <a:close/>
                  <a:moveTo>
                    <a:pt x="200" y="133"/>
                  </a:moveTo>
                  <a:cubicBezTo>
                    <a:pt x="202" y="135"/>
                    <a:pt x="206" y="135"/>
                    <a:pt x="208" y="136"/>
                  </a:cubicBezTo>
                  <a:cubicBezTo>
                    <a:pt x="210" y="138"/>
                    <a:pt x="216" y="141"/>
                    <a:pt x="216" y="137"/>
                  </a:cubicBezTo>
                  <a:cubicBezTo>
                    <a:pt x="216" y="133"/>
                    <a:pt x="199" y="130"/>
                    <a:pt x="200" y="133"/>
                  </a:cubicBezTo>
                  <a:close/>
                  <a:moveTo>
                    <a:pt x="188" y="120"/>
                  </a:moveTo>
                  <a:cubicBezTo>
                    <a:pt x="187" y="123"/>
                    <a:pt x="183" y="123"/>
                    <a:pt x="180" y="121"/>
                  </a:cubicBezTo>
                  <a:cubicBezTo>
                    <a:pt x="178" y="120"/>
                    <a:pt x="175" y="124"/>
                    <a:pt x="176" y="126"/>
                  </a:cubicBezTo>
                  <a:cubicBezTo>
                    <a:pt x="177" y="127"/>
                    <a:pt x="182" y="131"/>
                    <a:pt x="188" y="128"/>
                  </a:cubicBezTo>
                  <a:cubicBezTo>
                    <a:pt x="195" y="125"/>
                    <a:pt x="199" y="128"/>
                    <a:pt x="200" y="124"/>
                  </a:cubicBezTo>
                  <a:cubicBezTo>
                    <a:pt x="202" y="121"/>
                    <a:pt x="189" y="118"/>
                    <a:pt x="188" y="12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94" name="Freeform 177"/>
            <p:cNvSpPr>
              <a:spLocks noEditPoints="1"/>
            </p:cNvSpPr>
            <p:nvPr/>
          </p:nvSpPr>
          <p:spPr bwMode="auto">
            <a:xfrm>
              <a:off x="9513040" y="4480869"/>
              <a:ext cx="102734" cy="39866"/>
            </a:xfrm>
            <a:custGeom>
              <a:avLst/>
              <a:gdLst>
                <a:gd name="T0" fmla="*/ 3 w 28"/>
                <a:gd name="T1" fmla="*/ 8 h 11"/>
                <a:gd name="T2" fmla="*/ 0 w 28"/>
                <a:gd name="T3" fmla="*/ 9 h 11"/>
                <a:gd name="T4" fmla="*/ 3 w 28"/>
                <a:gd name="T5" fmla="*/ 10 h 11"/>
                <a:gd name="T6" fmla="*/ 4 w 28"/>
                <a:gd name="T7" fmla="*/ 8 h 11"/>
                <a:gd name="T8" fmla="*/ 3 w 28"/>
                <a:gd name="T9" fmla="*/ 8 h 11"/>
                <a:gd name="T10" fmla="*/ 3 w 28"/>
                <a:gd name="T11" fmla="*/ 8 h 11"/>
                <a:gd name="T12" fmla="*/ 15 w 28"/>
                <a:gd name="T13" fmla="*/ 2 h 11"/>
                <a:gd name="T14" fmla="*/ 8 w 28"/>
                <a:gd name="T15" fmla="*/ 6 h 11"/>
                <a:gd name="T16" fmla="*/ 7 w 28"/>
                <a:gd name="T17" fmla="*/ 7 h 11"/>
                <a:gd name="T18" fmla="*/ 10 w 28"/>
                <a:gd name="T19" fmla="*/ 10 h 11"/>
                <a:gd name="T20" fmla="*/ 27 w 28"/>
                <a:gd name="T21" fmla="*/ 2 h 11"/>
                <a:gd name="T22" fmla="*/ 15 w 28"/>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11">
                  <a:moveTo>
                    <a:pt x="3" y="8"/>
                  </a:moveTo>
                  <a:cubicBezTo>
                    <a:pt x="2" y="8"/>
                    <a:pt x="1" y="9"/>
                    <a:pt x="0" y="9"/>
                  </a:cubicBezTo>
                  <a:cubicBezTo>
                    <a:pt x="1" y="10"/>
                    <a:pt x="2" y="11"/>
                    <a:pt x="3" y="10"/>
                  </a:cubicBezTo>
                  <a:cubicBezTo>
                    <a:pt x="4" y="10"/>
                    <a:pt x="4" y="9"/>
                    <a:pt x="4" y="8"/>
                  </a:cubicBezTo>
                  <a:cubicBezTo>
                    <a:pt x="4" y="8"/>
                    <a:pt x="3" y="8"/>
                    <a:pt x="3" y="8"/>
                  </a:cubicBezTo>
                  <a:cubicBezTo>
                    <a:pt x="3" y="8"/>
                    <a:pt x="3" y="8"/>
                    <a:pt x="3" y="8"/>
                  </a:cubicBezTo>
                  <a:close/>
                  <a:moveTo>
                    <a:pt x="15" y="2"/>
                  </a:moveTo>
                  <a:cubicBezTo>
                    <a:pt x="11" y="2"/>
                    <a:pt x="10" y="4"/>
                    <a:pt x="8" y="6"/>
                  </a:cubicBezTo>
                  <a:cubicBezTo>
                    <a:pt x="7" y="7"/>
                    <a:pt x="7" y="7"/>
                    <a:pt x="7" y="7"/>
                  </a:cubicBezTo>
                  <a:cubicBezTo>
                    <a:pt x="8" y="8"/>
                    <a:pt x="9" y="9"/>
                    <a:pt x="10" y="10"/>
                  </a:cubicBezTo>
                  <a:cubicBezTo>
                    <a:pt x="14" y="7"/>
                    <a:pt x="27" y="3"/>
                    <a:pt x="27" y="2"/>
                  </a:cubicBezTo>
                  <a:cubicBezTo>
                    <a:pt x="28" y="0"/>
                    <a:pt x="20" y="2"/>
                    <a:pt x="15" y="2"/>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95" name="Freeform 178"/>
            <p:cNvSpPr>
              <a:spLocks noEditPoints="1"/>
            </p:cNvSpPr>
            <p:nvPr/>
          </p:nvSpPr>
          <p:spPr bwMode="auto">
            <a:xfrm>
              <a:off x="5963366" y="2654665"/>
              <a:ext cx="352668" cy="381800"/>
            </a:xfrm>
            <a:custGeom>
              <a:avLst/>
              <a:gdLst>
                <a:gd name="T0" fmla="*/ 68 w 97"/>
                <a:gd name="T1" fmla="*/ 91 h 105"/>
                <a:gd name="T2" fmla="*/ 58 w 97"/>
                <a:gd name="T3" fmla="*/ 91 h 105"/>
                <a:gd name="T4" fmla="*/ 50 w 97"/>
                <a:gd name="T5" fmla="*/ 95 h 105"/>
                <a:gd name="T6" fmla="*/ 59 w 97"/>
                <a:gd name="T7" fmla="*/ 99 h 105"/>
                <a:gd name="T8" fmla="*/ 69 w 97"/>
                <a:gd name="T9" fmla="*/ 105 h 105"/>
                <a:gd name="T10" fmla="*/ 71 w 97"/>
                <a:gd name="T11" fmla="*/ 100 h 105"/>
                <a:gd name="T12" fmla="*/ 74 w 97"/>
                <a:gd name="T13" fmla="*/ 92 h 105"/>
                <a:gd name="T14" fmla="*/ 68 w 97"/>
                <a:gd name="T15" fmla="*/ 91 h 105"/>
                <a:gd name="T16" fmla="*/ 20 w 97"/>
                <a:gd name="T17" fmla="*/ 63 h 105"/>
                <a:gd name="T18" fmla="*/ 13 w 97"/>
                <a:gd name="T19" fmla="*/ 64 h 105"/>
                <a:gd name="T20" fmla="*/ 17 w 97"/>
                <a:gd name="T21" fmla="*/ 75 h 105"/>
                <a:gd name="T22" fmla="*/ 20 w 97"/>
                <a:gd name="T23" fmla="*/ 83 h 105"/>
                <a:gd name="T24" fmla="*/ 26 w 97"/>
                <a:gd name="T25" fmla="*/ 80 h 105"/>
                <a:gd name="T26" fmla="*/ 27 w 97"/>
                <a:gd name="T27" fmla="*/ 66 h 105"/>
                <a:gd name="T28" fmla="*/ 20 w 97"/>
                <a:gd name="T29" fmla="*/ 63 h 105"/>
                <a:gd name="T30" fmla="*/ 81 w 97"/>
                <a:gd name="T31" fmla="*/ 59 h 105"/>
                <a:gd name="T32" fmla="*/ 74 w 97"/>
                <a:gd name="T33" fmla="*/ 54 h 105"/>
                <a:gd name="T34" fmla="*/ 61 w 97"/>
                <a:gd name="T35" fmla="*/ 41 h 105"/>
                <a:gd name="T36" fmla="*/ 49 w 97"/>
                <a:gd name="T37" fmla="*/ 28 h 105"/>
                <a:gd name="T38" fmla="*/ 50 w 97"/>
                <a:gd name="T39" fmla="*/ 20 h 105"/>
                <a:gd name="T40" fmla="*/ 53 w 97"/>
                <a:gd name="T41" fmla="*/ 15 h 105"/>
                <a:gd name="T42" fmla="*/ 54 w 97"/>
                <a:gd name="T43" fmla="*/ 4 h 105"/>
                <a:gd name="T44" fmla="*/ 49 w 97"/>
                <a:gd name="T45" fmla="*/ 3 h 105"/>
                <a:gd name="T46" fmla="*/ 48 w 97"/>
                <a:gd name="T47" fmla="*/ 0 h 105"/>
                <a:gd name="T48" fmla="*/ 41 w 97"/>
                <a:gd name="T49" fmla="*/ 1 h 105"/>
                <a:gd name="T50" fmla="*/ 36 w 97"/>
                <a:gd name="T51" fmla="*/ 2 h 105"/>
                <a:gd name="T52" fmla="*/ 35 w 97"/>
                <a:gd name="T53" fmla="*/ 2 h 105"/>
                <a:gd name="T54" fmla="*/ 33 w 97"/>
                <a:gd name="T55" fmla="*/ 3 h 105"/>
                <a:gd name="T56" fmla="*/ 32 w 97"/>
                <a:gd name="T57" fmla="*/ 5 h 105"/>
                <a:gd name="T58" fmla="*/ 29 w 97"/>
                <a:gd name="T59" fmla="*/ 6 h 105"/>
                <a:gd name="T60" fmla="*/ 25 w 97"/>
                <a:gd name="T61" fmla="*/ 7 h 105"/>
                <a:gd name="T62" fmla="*/ 22 w 97"/>
                <a:gd name="T63" fmla="*/ 9 h 105"/>
                <a:gd name="T64" fmla="*/ 20 w 97"/>
                <a:gd name="T65" fmla="*/ 12 h 105"/>
                <a:gd name="T66" fmla="*/ 15 w 97"/>
                <a:gd name="T67" fmla="*/ 6 h 105"/>
                <a:gd name="T68" fmla="*/ 11 w 97"/>
                <a:gd name="T69" fmla="*/ 12 h 105"/>
                <a:gd name="T70" fmla="*/ 4 w 97"/>
                <a:gd name="T71" fmla="*/ 13 h 105"/>
                <a:gd name="T72" fmla="*/ 5 w 97"/>
                <a:gd name="T73" fmla="*/ 17 h 105"/>
                <a:gd name="T74" fmla="*/ 3 w 97"/>
                <a:gd name="T75" fmla="*/ 20 h 105"/>
                <a:gd name="T76" fmla="*/ 2 w 97"/>
                <a:gd name="T77" fmla="*/ 22 h 105"/>
                <a:gd name="T78" fmla="*/ 4 w 97"/>
                <a:gd name="T79" fmla="*/ 26 h 105"/>
                <a:gd name="T80" fmla="*/ 6 w 97"/>
                <a:gd name="T81" fmla="*/ 30 h 105"/>
                <a:gd name="T82" fmla="*/ 10 w 97"/>
                <a:gd name="T83" fmla="*/ 32 h 105"/>
                <a:gd name="T84" fmla="*/ 9 w 97"/>
                <a:gd name="T85" fmla="*/ 35 h 105"/>
                <a:gd name="T86" fmla="*/ 13 w 97"/>
                <a:gd name="T87" fmla="*/ 33 h 105"/>
                <a:gd name="T88" fmla="*/ 19 w 97"/>
                <a:gd name="T89" fmla="*/ 28 h 105"/>
                <a:gd name="T90" fmla="*/ 31 w 97"/>
                <a:gd name="T91" fmla="*/ 33 h 105"/>
                <a:gd name="T92" fmla="*/ 33 w 97"/>
                <a:gd name="T93" fmla="*/ 38 h 105"/>
                <a:gd name="T94" fmla="*/ 41 w 97"/>
                <a:gd name="T95" fmla="*/ 49 h 105"/>
                <a:gd name="T96" fmla="*/ 53 w 97"/>
                <a:gd name="T97" fmla="*/ 58 h 105"/>
                <a:gd name="T98" fmla="*/ 61 w 97"/>
                <a:gd name="T99" fmla="*/ 62 h 105"/>
                <a:gd name="T100" fmla="*/ 68 w 97"/>
                <a:gd name="T101" fmla="*/ 67 h 105"/>
                <a:gd name="T102" fmla="*/ 74 w 97"/>
                <a:gd name="T103" fmla="*/ 72 h 105"/>
                <a:gd name="T104" fmla="*/ 77 w 97"/>
                <a:gd name="T105" fmla="*/ 77 h 105"/>
                <a:gd name="T106" fmla="*/ 77 w 97"/>
                <a:gd name="T107" fmla="*/ 86 h 105"/>
                <a:gd name="T108" fmla="*/ 78 w 97"/>
                <a:gd name="T109" fmla="*/ 93 h 105"/>
                <a:gd name="T110" fmla="*/ 82 w 97"/>
                <a:gd name="T111" fmla="*/ 86 h 105"/>
                <a:gd name="T112" fmla="*/ 87 w 97"/>
                <a:gd name="T113" fmla="*/ 81 h 105"/>
                <a:gd name="T114" fmla="*/ 83 w 97"/>
                <a:gd name="T115" fmla="*/ 74 h 105"/>
                <a:gd name="T116" fmla="*/ 91 w 97"/>
                <a:gd name="T117" fmla="*/ 70 h 105"/>
                <a:gd name="T118" fmla="*/ 97 w 97"/>
                <a:gd name="T119" fmla="*/ 71 h 105"/>
                <a:gd name="T120" fmla="*/ 81 w 97"/>
                <a:gd name="T121" fmla="*/ 5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 h="105">
                  <a:moveTo>
                    <a:pt x="68" y="91"/>
                  </a:moveTo>
                  <a:cubicBezTo>
                    <a:pt x="63" y="92"/>
                    <a:pt x="61" y="93"/>
                    <a:pt x="58" y="91"/>
                  </a:cubicBezTo>
                  <a:cubicBezTo>
                    <a:pt x="55" y="90"/>
                    <a:pt x="50" y="93"/>
                    <a:pt x="50" y="95"/>
                  </a:cubicBezTo>
                  <a:cubicBezTo>
                    <a:pt x="51" y="96"/>
                    <a:pt x="53" y="98"/>
                    <a:pt x="59" y="99"/>
                  </a:cubicBezTo>
                  <a:cubicBezTo>
                    <a:pt x="65" y="101"/>
                    <a:pt x="66" y="105"/>
                    <a:pt x="69" y="105"/>
                  </a:cubicBezTo>
                  <a:cubicBezTo>
                    <a:pt x="71" y="105"/>
                    <a:pt x="72" y="103"/>
                    <a:pt x="71" y="100"/>
                  </a:cubicBezTo>
                  <a:cubicBezTo>
                    <a:pt x="70" y="96"/>
                    <a:pt x="74" y="92"/>
                    <a:pt x="74" y="92"/>
                  </a:cubicBezTo>
                  <a:cubicBezTo>
                    <a:pt x="75" y="91"/>
                    <a:pt x="73" y="90"/>
                    <a:pt x="68" y="91"/>
                  </a:cubicBezTo>
                  <a:close/>
                  <a:moveTo>
                    <a:pt x="20" y="63"/>
                  </a:moveTo>
                  <a:cubicBezTo>
                    <a:pt x="17" y="65"/>
                    <a:pt x="15" y="63"/>
                    <a:pt x="13" y="64"/>
                  </a:cubicBezTo>
                  <a:cubicBezTo>
                    <a:pt x="12" y="67"/>
                    <a:pt x="18" y="70"/>
                    <a:pt x="17" y="75"/>
                  </a:cubicBezTo>
                  <a:cubicBezTo>
                    <a:pt x="15" y="80"/>
                    <a:pt x="17" y="86"/>
                    <a:pt x="20" y="83"/>
                  </a:cubicBezTo>
                  <a:cubicBezTo>
                    <a:pt x="23" y="80"/>
                    <a:pt x="24" y="82"/>
                    <a:pt x="26" y="80"/>
                  </a:cubicBezTo>
                  <a:cubicBezTo>
                    <a:pt x="28" y="78"/>
                    <a:pt x="26" y="70"/>
                    <a:pt x="27" y="66"/>
                  </a:cubicBezTo>
                  <a:cubicBezTo>
                    <a:pt x="28" y="62"/>
                    <a:pt x="22" y="61"/>
                    <a:pt x="20" y="63"/>
                  </a:cubicBezTo>
                  <a:close/>
                  <a:moveTo>
                    <a:pt x="81" y="59"/>
                  </a:moveTo>
                  <a:cubicBezTo>
                    <a:pt x="77" y="57"/>
                    <a:pt x="79" y="54"/>
                    <a:pt x="74" y="54"/>
                  </a:cubicBezTo>
                  <a:cubicBezTo>
                    <a:pt x="69" y="54"/>
                    <a:pt x="63" y="48"/>
                    <a:pt x="61" y="41"/>
                  </a:cubicBezTo>
                  <a:cubicBezTo>
                    <a:pt x="59" y="33"/>
                    <a:pt x="51" y="33"/>
                    <a:pt x="49" y="28"/>
                  </a:cubicBezTo>
                  <a:cubicBezTo>
                    <a:pt x="47" y="24"/>
                    <a:pt x="51" y="24"/>
                    <a:pt x="50" y="20"/>
                  </a:cubicBezTo>
                  <a:cubicBezTo>
                    <a:pt x="49" y="18"/>
                    <a:pt x="51" y="16"/>
                    <a:pt x="53" y="15"/>
                  </a:cubicBezTo>
                  <a:cubicBezTo>
                    <a:pt x="53" y="11"/>
                    <a:pt x="53" y="7"/>
                    <a:pt x="54" y="4"/>
                  </a:cubicBezTo>
                  <a:cubicBezTo>
                    <a:pt x="52" y="4"/>
                    <a:pt x="50" y="4"/>
                    <a:pt x="49" y="3"/>
                  </a:cubicBezTo>
                  <a:cubicBezTo>
                    <a:pt x="48" y="3"/>
                    <a:pt x="48" y="0"/>
                    <a:pt x="48" y="0"/>
                  </a:cubicBezTo>
                  <a:cubicBezTo>
                    <a:pt x="47" y="0"/>
                    <a:pt x="42" y="0"/>
                    <a:pt x="41" y="1"/>
                  </a:cubicBezTo>
                  <a:cubicBezTo>
                    <a:pt x="40" y="2"/>
                    <a:pt x="37" y="3"/>
                    <a:pt x="36" y="2"/>
                  </a:cubicBezTo>
                  <a:cubicBezTo>
                    <a:pt x="35" y="2"/>
                    <a:pt x="35" y="2"/>
                    <a:pt x="35" y="2"/>
                  </a:cubicBezTo>
                  <a:cubicBezTo>
                    <a:pt x="33" y="3"/>
                    <a:pt x="33" y="3"/>
                    <a:pt x="33" y="3"/>
                  </a:cubicBezTo>
                  <a:cubicBezTo>
                    <a:pt x="33" y="3"/>
                    <a:pt x="33" y="5"/>
                    <a:pt x="32" y="5"/>
                  </a:cubicBezTo>
                  <a:cubicBezTo>
                    <a:pt x="31" y="5"/>
                    <a:pt x="29" y="4"/>
                    <a:pt x="29" y="6"/>
                  </a:cubicBezTo>
                  <a:cubicBezTo>
                    <a:pt x="29" y="8"/>
                    <a:pt x="27" y="7"/>
                    <a:pt x="25" y="7"/>
                  </a:cubicBezTo>
                  <a:cubicBezTo>
                    <a:pt x="24" y="7"/>
                    <a:pt x="22" y="7"/>
                    <a:pt x="22" y="9"/>
                  </a:cubicBezTo>
                  <a:cubicBezTo>
                    <a:pt x="22" y="10"/>
                    <a:pt x="22" y="14"/>
                    <a:pt x="20" y="12"/>
                  </a:cubicBezTo>
                  <a:cubicBezTo>
                    <a:pt x="18" y="10"/>
                    <a:pt x="16" y="6"/>
                    <a:pt x="15" y="6"/>
                  </a:cubicBezTo>
                  <a:cubicBezTo>
                    <a:pt x="15" y="7"/>
                    <a:pt x="13" y="12"/>
                    <a:pt x="11" y="12"/>
                  </a:cubicBezTo>
                  <a:cubicBezTo>
                    <a:pt x="10" y="12"/>
                    <a:pt x="7" y="12"/>
                    <a:pt x="4" y="13"/>
                  </a:cubicBezTo>
                  <a:cubicBezTo>
                    <a:pt x="3" y="15"/>
                    <a:pt x="4" y="16"/>
                    <a:pt x="5" y="17"/>
                  </a:cubicBezTo>
                  <a:cubicBezTo>
                    <a:pt x="6" y="17"/>
                    <a:pt x="4" y="19"/>
                    <a:pt x="3" y="20"/>
                  </a:cubicBezTo>
                  <a:cubicBezTo>
                    <a:pt x="2" y="21"/>
                    <a:pt x="0" y="20"/>
                    <a:pt x="2" y="22"/>
                  </a:cubicBezTo>
                  <a:cubicBezTo>
                    <a:pt x="3" y="24"/>
                    <a:pt x="5" y="24"/>
                    <a:pt x="4" y="26"/>
                  </a:cubicBezTo>
                  <a:cubicBezTo>
                    <a:pt x="3" y="28"/>
                    <a:pt x="4" y="30"/>
                    <a:pt x="6" y="30"/>
                  </a:cubicBezTo>
                  <a:cubicBezTo>
                    <a:pt x="8" y="31"/>
                    <a:pt x="10" y="30"/>
                    <a:pt x="10" y="32"/>
                  </a:cubicBezTo>
                  <a:cubicBezTo>
                    <a:pt x="10" y="33"/>
                    <a:pt x="9" y="34"/>
                    <a:pt x="9" y="35"/>
                  </a:cubicBezTo>
                  <a:cubicBezTo>
                    <a:pt x="10" y="34"/>
                    <a:pt x="12" y="34"/>
                    <a:pt x="13" y="33"/>
                  </a:cubicBezTo>
                  <a:cubicBezTo>
                    <a:pt x="16" y="32"/>
                    <a:pt x="14" y="30"/>
                    <a:pt x="19" y="28"/>
                  </a:cubicBezTo>
                  <a:cubicBezTo>
                    <a:pt x="23" y="27"/>
                    <a:pt x="29" y="31"/>
                    <a:pt x="31" y="33"/>
                  </a:cubicBezTo>
                  <a:cubicBezTo>
                    <a:pt x="32" y="36"/>
                    <a:pt x="33" y="36"/>
                    <a:pt x="33" y="38"/>
                  </a:cubicBezTo>
                  <a:cubicBezTo>
                    <a:pt x="34" y="41"/>
                    <a:pt x="35" y="45"/>
                    <a:pt x="41" y="49"/>
                  </a:cubicBezTo>
                  <a:cubicBezTo>
                    <a:pt x="47" y="52"/>
                    <a:pt x="50" y="57"/>
                    <a:pt x="53" y="58"/>
                  </a:cubicBezTo>
                  <a:cubicBezTo>
                    <a:pt x="56" y="60"/>
                    <a:pt x="59" y="60"/>
                    <a:pt x="61" y="62"/>
                  </a:cubicBezTo>
                  <a:cubicBezTo>
                    <a:pt x="63" y="64"/>
                    <a:pt x="65" y="65"/>
                    <a:pt x="68" y="67"/>
                  </a:cubicBezTo>
                  <a:cubicBezTo>
                    <a:pt x="71" y="68"/>
                    <a:pt x="71" y="71"/>
                    <a:pt x="74" y="72"/>
                  </a:cubicBezTo>
                  <a:cubicBezTo>
                    <a:pt x="77" y="72"/>
                    <a:pt x="75" y="75"/>
                    <a:pt x="77" y="77"/>
                  </a:cubicBezTo>
                  <a:cubicBezTo>
                    <a:pt x="79" y="79"/>
                    <a:pt x="79" y="83"/>
                    <a:pt x="77" y="86"/>
                  </a:cubicBezTo>
                  <a:cubicBezTo>
                    <a:pt x="75" y="88"/>
                    <a:pt x="76" y="93"/>
                    <a:pt x="78" y="93"/>
                  </a:cubicBezTo>
                  <a:cubicBezTo>
                    <a:pt x="79" y="93"/>
                    <a:pt x="81" y="88"/>
                    <a:pt x="82" y="86"/>
                  </a:cubicBezTo>
                  <a:cubicBezTo>
                    <a:pt x="82" y="83"/>
                    <a:pt x="85" y="83"/>
                    <a:pt x="87" y="81"/>
                  </a:cubicBezTo>
                  <a:cubicBezTo>
                    <a:pt x="89" y="78"/>
                    <a:pt x="84" y="77"/>
                    <a:pt x="83" y="74"/>
                  </a:cubicBezTo>
                  <a:cubicBezTo>
                    <a:pt x="82" y="71"/>
                    <a:pt x="87" y="68"/>
                    <a:pt x="91" y="70"/>
                  </a:cubicBezTo>
                  <a:cubicBezTo>
                    <a:pt x="95" y="73"/>
                    <a:pt x="97" y="75"/>
                    <a:pt x="97" y="71"/>
                  </a:cubicBezTo>
                  <a:cubicBezTo>
                    <a:pt x="97" y="67"/>
                    <a:pt x="84" y="61"/>
                    <a:pt x="81" y="59"/>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96" name="Freeform 179"/>
            <p:cNvSpPr>
              <a:spLocks/>
            </p:cNvSpPr>
            <p:nvPr/>
          </p:nvSpPr>
          <p:spPr bwMode="auto">
            <a:xfrm>
              <a:off x="6316034" y="2792665"/>
              <a:ext cx="39866" cy="50600"/>
            </a:xfrm>
            <a:custGeom>
              <a:avLst/>
              <a:gdLst>
                <a:gd name="T0" fmla="*/ 4 w 11"/>
                <a:gd name="T1" fmla="*/ 0 h 14"/>
                <a:gd name="T2" fmla="*/ 1 w 11"/>
                <a:gd name="T3" fmla="*/ 7 h 14"/>
                <a:gd name="T4" fmla="*/ 0 w 11"/>
                <a:gd name="T5" fmla="*/ 9 h 14"/>
                <a:gd name="T6" fmla="*/ 6 w 11"/>
                <a:gd name="T7" fmla="*/ 14 h 14"/>
                <a:gd name="T8" fmla="*/ 7 w 11"/>
                <a:gd name="T9" fmla="*/ 14 h 14"/>
                <a:gd name="T10" fmla="*/ 11 w 11"/>
                <a:gd name="T11" fmla="*/ 8 h 14"/>
                <a:gd name="T12" fmla="*/ 4 w 1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1" h="14">
                  <a:moveTo>
                    <a:pt x="4" y="0"/>
                  </a:moveTo>
                  <a:cubicBezTo>
                    <a:pt x="2" y="3"/>
                    <a:pt x="1" y="6"/>
                    <a:pt x="1" y="7"/>
                  </a:cubicBezTo>
                  <a:cubicBezTo>
                    <a:pt x="1" y="7"/>
                    <a:pt x="1" y="8"/>
                    <a:pt x="0" y="9"/>
                  </a:cubicBezTo>
                  <a:cubicBezTo>
                    <a:pt x="3" y="11"/>
                    <a:pt x="5" y="13"/>
                    <a:pt x="6" y="14"/>
                  </a:cubicBezTo>
                  <a:cubicBezTo>
                    <a:pt x="6" y="14"/>
                    <a:pt x="7" y="14"/>
                    <a:pt x="7" y="14"/>
                  </a:cubicBezTo>
                  <a:cubicBezTo>
                    <a:pt x="7" y="11"/>
                    <a:pt x="9" y="8"/>
                    <a:pt x="11" y="8"/>
                  </a:cubicBezTo>
                  <a:cubicBezTo>
                    <a:pt x="9" y="6"/>
                    <a:pt x="6" y="2"/>
                    <a:pt x="4" y="0"/>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97" name="Freeform 180"/>
            <p:cNvSpPr>
              <a:spLocks/>
            </p:cNvSpPr>
            <p:nvPr/>
          </p:nvSpPr>
          <p:spPr bwMode="auto">
            <a:xfrm>
              <a:off x="6326768" y="2683799"/>
              <a:ext cx="127266" cy="151800"/>
            </a:xfrm>
            <a:custGeom>
              <a:avLst/>
              <a:gdLst>
                <a:gd name="T0" fmla="*/ 30 w 35"/>
                <a:gd name="T1" fmla="*/ 28 h 42"/>
                <a:gd name="T2" fmla="*/ 30 w 35"/>
                <a:gd name="T3" fmla="*/ 23 h 42"/>
                <a:gd name="T4" fmla="*/ 31 w 35"/>
                <a:gd name="T5" fmla="*/ 18 h 42"/>
                <a:gd name="T6" fmla="*/ 21 w 35"/>
                <a:gd name="T7" fmla="*/ 15 h 42"/>
                <a:gd name="T8" fmla="*/ 20 w 35"/>
                <a:gd name="T9" fmla="*/ 10 h 42"/>
                <a:gd name="T10" fmla="*/ 17 w 35"/>
                <a:gd name="T11" fmla="*/ 7 h 42"/>
                <a:gd name="T12" fmla="*/ 14 w 35"/>
                <a:gd name="T13" fmla="*/ 2 h 42"/>
                <a:gd name="T14" fmla="*/ 15 w 35"/>
                <a:gd name="T15" fmla="*/ 2 h 42"/>
                <a:gd name="T16" fmla="*/ 12 w 35"/>
                <a:gd name="T17" fmla="*/ 2 h 42"/>
                <a:gd name="T18" fmla="*/ 9 w 35"/>
                <a:gd name="T19" fmla="*/ 0 h 42"/>
                <a:gd name="T20" fmla="*/ 0 w 35"/>
                <a:gd name="T21" fmla="*/ 3 h 42"/>
                <a:gd name="T22" fmla="*/ 2 w 35"/>
                <a:gd name="T23" fmla="*/ 8 h 42"/>
                <a:gd name="T24" fmla="*/ 5 w 35"/>
                <a:gd name="T25" fmla="*/ 14 h 42"/>
                <a:gd name="T26" fmla="*/ 4 w 35"/>
                <a:gd name="T27" fmla="*/ 27 h 42"/>
                <a:gd name="T28" fmla="*/ 1 w 35"/>
                <a:gd name="T29" fmla="*/ 30 h 42"/>
                <a:gd name="T30" fmla="*/ 8 w 35"/>
                <a:gd name="T31" fmla="*/ 38 h 42"/>
                <a:gd name="T32" fmla="*/ 8 w 35"/>
                <a:gd name="T33" fmla="*/ 38 h 42"/>
                <a:gd name="T34" fmla="*/ 16 w 35"/>
                <a:gd name="T35" fmla="*/ 42 h 42"/>
                <a:gd name="T36" fmla="*/ 30 w 35"/>
                <a:gd name="T37" fmla="*/ 40 h 42"/>
                <a:gd name="T38" fmla="*/ 30 w 35"/>
                <a:gd name="T39" fmla="*/ 37 h 42"/>
                <a:gd name="T40" fmla="*/ 33 w 35"/>
                <a:gd name="T41" fmla="*/ 34 h 42"/>
                <a:gd name="T42" fmla="*/ 30 w 35"/>
                <a:gd name="T43"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42">
                  <a:moveTo>
                    <a:pt x="30" y="28"/>
                  </a:moveTo>
                  <a:cubicBezTo>
                    <a:pt x="29" y="27"/>
                    <a:pt x="29" y="24"/>
                    <a:pt x="30" y="23"/>
                  </a:cubicBezTo>
                  <a:cubicBezTo>
                    <a:pt x="32" y="22"/>
                    <a:pt x="31" y="20"/>
                    <a:pt x="31" y="18"/>
                  </a:cubicBezTo>
                  <a:cubicBezTo>
                    <a:pt x="31" y="16"/>
                    <a:pt x="23" y="16"/>
                    <a:pt x="21" y="15"/>
                  </a:cubicBezTo>
                  <a:cubicBezTo>
                    <a:pt x="20" y="15"/>
                    <a:pt x="22" y="10"/>
                    <a:pt x="20" y="10"/>
                  </a:cubicBezTo>
                  <a:cubicBezTo>
                    <a:pt x="18" y="10"/>
                    <a:pt x="17" y="9"/>
                    <a:pt x="17" y="7"/>
                  </a:cubicBezTo>
                  <a:cubicBezTo>
                    <a:pt x="17" y="6"/>
                    <a:pt x="14" y="3"/>
                    <a:pt x="14" y="2"/>
                  </a:cubicBezTo>
                  <a:cubicBezTo>
                    <a:pt x="14" y="2"/>
                    <a:pt x="15" y="2"/>
                    <a:pt x="15" y="2"/>
                  </a:cubicBezTo>
                  <a:cubicBezTo>
                    <a:pt x="13" y="2"/>
                    <a:pt x="13" y="2"/>
                    <a:pt x="12" y="2"/>
                  </a:cubicBezTo>
                  <a:cubicBezTo>
                    <a:pt x="11" y="1"/>
                    <a:pt x="9" y="0"/>
                    <a:pt x="9" y="0"/>
                  </a:cubicBezTo>
                  <a:cubicBezTo>
                    <a:pt x="9" y="0"/>
                    <a:pt x="3" y="2"/>
                    <a:pt x="0" y="3"/>
                  </a:cubicBezTo>
                  <a:cubicBezTo>
                    <a:pt x="0" y="5"/>
                    <a:pt x="1" y="8"/>
                    <a:pt x="2" y="8"/>
                  </a:cubicBezTo>
                  <a:cubicBezTo>
                    <a:pt x="5" y="9"/>
                    <a:pt x="4" y="12"/>
                    <a:pt x="5" y="14"/>
                  </a:cubicBezTo>
                  <a:cubicBezTo>
                    <a:pt x="6" y="17"/>
                    <a:pt x="5" y="27"/>
                    <a:pt x="4" y="27"/>
                  </a:cubicBezTo>
                  <a:cubicBezTo>
                    <a:pt x="4" y="27"/>
                    <a:pt x="2" y="29"/>
                    <a:pt x="1" y="30"/>
                  </a:cubicBezTo>
                  <a:cubicBezTo>
                    <a:pt x="3" y="32"/>
                    <a:pt x="6" y="36"/>
                    <a:pt x="8" y="38"/>
                  </a:cubicBezTo>
                  <a:cubicBezTo>
                    <a:pt x="8" y="38"/>
                    <a:pt x="8" y="38"/>
                    <a:pt x="8" y="38"/>
                  </a:cubicBezTo>
                  <a:cubicBezTo>
                    <a:pt x="9" y="38"/>
                    <a:pt x="16" y="42"/>
                    <a:pt x="16" y="42"/>
                  </a:cubicBezTo>
                  <a:cubicBezTo>
                    <a:pt x="16" y="42"/>
                    <a:pt x="24" y="41"/>
                    <a:pt x="30" y="40"/>
                  </a:cubicBezTo>
                  <a:cubicBezTo>
                    <a:pt x="30" y="39"/>
                    <a:pt x="30" y="38"/>
                    <a:pt x="30" y="37"/>
                  </a:cubicBezTo>
                  <a:cubicBezTo>
                    <a:pt x="30" y="36"/>
                    <a:pt x="31" y="34"/>
                    <a:pt x="33" y="34"/>
                  </a:cubicBezTo>
                  <a:cubicBezTo>
                    <a:pt x="35" y="34"/>
                    <a:pt x="32" y="30"/>
                    <a:pt x="30" y="28"/>
                  </a:cubicBezTo>
                  <a:close/>
                </a:path>
              </a:pathLst>
            </a:custGeom>
            <a:grp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sp>
        <p:nvSpPr>
          <p:cNvPr id="200" name="TextBox 199"/>
          <p:cNvSpPr txBox="1"/>
          <p:nvPr/>
        </p:nvSpPr>
        <p:spPr>
          <a:xfrm>
            <a:off x="3730297" y="6083040"/>
            <a:ext cx="4731407" cy="461665"/>
          </a:xfrm>
          <a:prstGeom prst="rect">
            <a:avLst/>
          </a:prstGeom>
          <a:noFill/>
        </p:spPr>
        <p:txBody>
          <a:bodyPr wrap="square" rtlCol="0">
            <a:spAutoFit/>
          </a:bodyPr>
          <a:lstStyle/>
          <a:p>
            <a:pPr algn="ctr"/>
            <a:r>
              <a:rPr lang="fr-FR" sz="2400" dirty="0" smtClean="0">
                <a:solidFill>
                  <a:srgbClr val="BC1D2F"/>
                </a:solidFill>
                <a:latin typeface="Keep Calm Med" pitchFamily="2" charset="0"/>
              </a:rPr>
              <a:t>400,000 HÉMOPHILES</a:t>
            </a:r>
            <a:endParaRPr lang="en-GB" sz="2400" dirty="0">
              <a:solidFill>
                <a:srgbClr val="BC1D2F"/>
              </a:solidFill>
              <a:latin typeface="Keep Calm Med" pitchFamily="2" charset="0"/>
            </a:endParaRPr>
          </a:p>
        </p:txBody>
      </p:sp>
      <p:sp>
        <p:nvSpPr>
          <p:cNvPr id="206" name="Rectangle 205"/>
          <p:cNvSpPr/>
          <p:nvPr/>
        </p:nvSpPr>
        <p:spPr>
          <a:xfrm>
            <a:off x="828675" y="1828800"/>
            <a:ext cx="9982200" cy="4905375"/>
          </a:xfrm>
          <a:prstGeom prst="rect">
            <a:avLst/>
          </a:prstGeom>
          <a:solidFill>
            <a:srgbClr val="222A3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Freeform 17"/>
          <p:cNvSpPr>
            <a:spLocks/>
          </p:cNvSpPr>
          <p:nvPr/>
        </p:nvSpPr>
        <p:spPr bwMode="auto">
          <a:xfrm>
            <a:off x="3632216" y="2122107"/>
            <a:ext cx="4170372" cy="4029350"/>
          </a:xfrm>
          <a:custGeom>
            <a:avLst/>
            <a:gdLst>
              <a:gd name="T0" fmla="*/ 60 w 175"/>
              <a:gd name="T1" fmla="*/ 32 h 169"/>
              <a:gd name="T2" fmla="*/ 60 w 175"/>
              <a:gd name="T3" fmla="*/ 40 h 169"/>
              <a:gd name="T4" fmla="*/ 64 w 175"/>
              <a:gd name="T5" fmla="*/ 46 h 169"/>
              <a:gd name="T6" fmla="*/ 62 w 175"/>
              <a:gd name="T7" fmla="*/ 49 h 169"/>
              <a:gd name="T8" fmla="*/ 49 w 175"/>
              <a:gd name="T9" fmla="*/ 50 h 169"/>
              <a:gd name="T10" fmla="*/ 44 w 175"/>
              <a:gd name="T11" fmla="*/ 53 h 169"/>
              <a:gd name="T12" fmla="*/ 42 w 175"/>
              <a:gd name="T13" fmla="*/ 55 h 169"/>
              <a:gd name="T14" fmla="*/ 41 w 175"/>
              <a:gd name="T15" fmla="*/ 60 h 169"/>
              <a:gd name="T16" fmla="*/ 37 w 175"/>
              <a:gd name="T17" fmla="*/ 62 h 169"/>
              <a:gd name="T18" fmla="*/ 30 w 175"/>
              <a:gd name="T19" fmla="*/ 65 h 169"/>
              <a:gd name="T20" fmla="*/ 26 w 175"/>
              <a:gd name="T21" fmla="*/ 70 h 169"/>
              <a:gd name="T22" fmla="*/ 19 w 175"/>
              <a:gd name="T23" fmla="*/ 71 h 169"/>
              <a:gd name="T24" fmla="*/ 13 w 175"/>
              <a:gd name="T25" fmla="*/ 73 h 169"/>
              <a:gd name="T26" fmla="*/ 0 w 175"/>
              <a:gd name="T27" fmla="*/ 82 h 169"/>
              <a:gd name="T28" fmla="*/ 0 w 175"/>
              <a:gd name="T29" fmla="*/ 93 h 169"/>
              <a:gd name="T30" fmla="*/ 2 w 175"/>
              <a:gd name="T31" fmla="*/ 95 h 169"/>
              <a:gd name="T32" fmla="*/ 83 w 175"/>
              <a:gd name="T33" fmla="*/ 149 h 169"/>
              <a:gd name="T34" fmla="*/ 89 w 175"/>
              <a:gd name="T35" fmla="*/ 157 h 169"/>
              <a:gd name="T36" fmla="*/ 98 w 175"/>
              <a:gd name="T37" fmla="*/ 160 h 169"/>
              <a:gd name="T38" fmla="*/ 102 w 175"/>
              <a:gd name="T39" fmla="*/ 169 h 169"/>
              <a:gd name="T40" fmla="*/ 111 w 175"/>
              <a:gd name="T41" fmla="*/ 167 h 169"/>
              <a:gd name="T42" fmla="*/ 124 w 175"/>
              <a:gd name="T43" fmla="*/ 163 h 169"/>
              <a:gd name="T44" fmla="*/ 139 w 175"/>
              <a:gd name="T45" fmla="*/ 150 h 169"/>
              <a:gd name="T46" fmla="*/ 175 w 175"/>
              <a:gd name="T47" fmla="*/ 128 h 169"/>
              <a:gd name="T48" fmla="*/ 175 w 175"/>
              <a:gd name="T49" fmla="*/ 128 h 169"/>
              <a:gd name="T50" fmla="*/ 171 w 175"/>
              <a:gd name="T51" fmla="*/ 121 h 169"/>
              <a:gd name="T52" fmla="*/ 165 w 175"/>
              <a:gd name="T53" fmla="*/ 119 h 169"/>
              <a:gd name="T54" fmla="*/ 159 w 175"/>
              <a:gd name="T55" fmla="*/ 115 h 169"/>
              <a:gd name="T56" fmla="*/ 158 w 175"/>
              <a:gd name="T57" fmla="*/ 109 h 169"/>
              <a:gd name="T58" fmla="*/ 154 w 175"/>
              <a:gd name="T59" fmla="*/ 104 h 169"/>
              <a:gd name="T60" fmla="*/ 158 w 175"/>
              <a:gd name="T61" fmla="*/ 99 h 169"/>
              <a:gd name="T62" fmla="*/ 157 w 175"/>
              <a:gd name="T63" fmla="*/ 96 h 169"/>
              <a:gd name="T64" fmla="*/ 157 w 175"/>
              <a:gd name="T65" fmla="*/ 90 h 169"/>
              <a:gd name="T66" fmla="*/ 157 w 175"/>
              <a:gd name="T67" fmla="*/ 85 h 169"/>
              <a:gd name="T68" fmla="*/ 157 w 175"/>
              <a:gd name="T69" fmla="*/ 76 h 169"/>
              <a:gd name="T70" fmla="*/ 154 w 175"/>
              <a:gd name="T71" fmla="*/ 68 h 169"/>
              <a:gd name="T72" fmla="*/ 155 w 175"/>
              <a:gd name="T73" fmla="*/ 66 h 169"/>
              <a:gd name="T74" fmla="*/ 155 w 175"/>
              <a:gd name="T75" fmla="*/ 64 h 169"/>
              <a:gd name="T76" fmla="*/ 151 w 175"/>
              <a:gd name="T77" fmla="*/ 49 h 169"/>
              <a:gd name="T78" fmla="*/ 144 w 175"/>
              <a:gd name="T79" fmla="*/ 44 h 169"/>
              <a:gd name="T80" fmla="*/ 141 w 175"/>
              <a:gd name="T81" fmla="*/ 39 h 169"/>
              <a:gd name="T82" fmla="*/ 137 w 175"/>
              <a:gd name="T83" fmla="*/ 30 h 169"/>
              <a:gd name="T84" fmla="*/ 143 w 175"/>
              <a:gd name="T85" fmla="*/ 24 h 169"/>
              <a:gd name="T86" fmla="*/ 145 w 175"/>
              <a:gd name="T87" fmla="*/ 15 h 169"/>
              <a:gd name="T88" fmla="*/ 145 w 175"/>
              <a:gd name="T89" fmla="*/ 2 h 169"/>
              <a:gd name="T90" fmla="*/ 137 w 175"/>
              <a:gd name="T91" fmla="*/ 1 h 169"/>
              <a:gd name="T92" fmla="*/ 129 w 175"/>
              <a:gd name="T93" fmla="*/ 1 h 169"/>
              <a:gd name="T94" fmla="*/ 117 w 175"/>
              <a:gd name="T95" fmla="*/ 4 h 169"/>
              <a:gd name="T96" fmla="*/ 85 w 175"/>
              <a:gd name="T97" fmla="*/ 6 h 169"/>
              <a:gd name="T98" fmla="*/ 72 w 175"/>
              <a:gd name="T99" fmla="*/ 13 h 169"/>
              <a:gd name="T100" fmla="*/ 59 w 175"/>
              <a:gd name="T101" fmla="*/ 19 h 169"/>
              <a:gd name="T102" fmla="*/ 56 w 175"/>
              <a:gd name="T103" fmla="*/ 21 h 169"/>
              <a:gd name="T104" fmla="*/ 57 w 175"/>
              <a:gd name="T105" fmla="*/ 23 h 169"/>
              <a:gd name="T106" fmla="*/ 60 w 175"/>
              <a:gd name="T107" fmla="*/ 3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5" h="169">
                <a:moveTo>
                  <a:pt x="60" y="32"/>
                </a:moveTo>
                <a:cubicBezTo>
                  <a:pt x="60" y="36"/>
                  <a:pt x="59" y="40"/>
                  <a:pt x="60" y="40"/>
                </a:cubicBezTo>
                <a:cubicBezTo>
                  <a:pt x="62" y="40"/>
                  <a:pt x="63" y="44"/>
                  <a:pt x="64" y="46"/>
                </a:cubicBezTo>
                <a:cubicBezTo>
                  <a:pt x="64" y="47"/>
                  <a:pt x="63" y="49"/>
                  <a:pt x="62" y="49"/>
                </a:cubicBezTo>
                <a:cubicBezTo>
                  <a:pt x="60" y="49"/>
                  <a:pt x="49" y="48"/>
                  <a:pt x="49" y="50"/>
                </a:cubicBezTo>
                <a:cubicBezTo>
                  <a:pt x="49" y="51"/>
                  <a:pt x="47" y="53"/>
                  <a:pt x="44" y="53"/>
                </a:cubicBezTo>
                <a:cubicBezTo>
                  <a:pt x="42" y="53"/>
                  <a:pt x="42" y="52"/>
                  <a:pt x="42" y="55"/>
                </a:cubicBezTo>
                <a:cubicBezTo>
                  <a:pt x="41" y="57"/>
                  <a:pt x="42" y="60"/>
                  <a:pt x="41" y="60"/>
                </a:cubicBezTo>
                <a:cubicBezTo>
                  <a:pt x="39" y="60"/>
                  <a:pt x="39" y="62"/>
                  <a:pt x="37" y="62"/>
                </a:cubicBezTo>
                <a:cubicBezTo>
                  <a:pt x="34" y="63"/>
                  <a:pt x="30" y="62"/>
                  <a:pt x="30" y="65"/>
                </a:cubicBezTo>
                <a:cubicBezTo>
                  <a:pt x="30" y="67"/>
                  <a:pt x="29" y="69"/>
                  <a:pt x="26" y="70"/>
                </a:cubicBezTo>
                <a:cubicBezTo>
                  <a:pt x="23" y="70"/>
                  <a:pt x="19" y="69"/>
                  <a:pt x="19" y="71"/>
                </a:cubicBezTo>
                <a:cubicBezTo>
                  <a:pt x="19" y="73"/>
                  <a:pt x="15" y="72"/>
                  <a:pt x="13" y="73"/>
                </a:cubicBezTo>
                <a:cubicBezTo>
                  <a:pt x="11" y="74"/>
                  <a:pt x="0" y="81"/>
                  <a:pt x="0" y="82"/>
                </a:cubicBezTo>
                <a:cubicBezTo>
                  <a:pt x="0" y="82"/>
                  <a:pt x="0" y="88"/>
                  <a:pt x="0" y="93"/>
                </a:cubicBezTo>
                <a:cubicBezTo>
                  <a:pt x="0" y="94"/>
                  <a:pt x="1" y="94"/>
                  <a:pt x="2" y="95"/>
                </a:cubicBezTo>
                <a:cubicBezTo>
                  <a:pt x="6" y="97"/>
                  <a:pt x="81" y="147"/>
                  <a:pt x="83" y="149"/>
                </a:cubicBezTo>
                <a:cubicBezTo>
                  <a:pt x="86" y="151"/>
                  <a:pt x="89" y="157"/>
                  <a:pt x="89" y="157"/>
                </a:cubicBezTo>
                <a:cubicBezTo>
                  <a:pt x="89" y="157"/>
                  <a:pt x="94" y="157"/>
                  <a:pt x="98" y="160"/>
                </a:cubicBezTo>
                <a:cubicBezTo>
                  <a:pt x="102" y="162"/>
                  <a:pt x="102" y="169"/>
                  <a:pt x="102" y="169"/>
                </a:cubicBezTo>
                <a:cubicBezTo>
                  <a:pt x="102" y="169"/>
                  <a:pt x="108" y="167"/>
                  <a:pt x="111" y="167"/>
                </a:cubicBezTo>
                <a:cubicBezTo>
                  <a:pt x="113" y="166"/>
                  <a:pt x="124" y="163"/>
                  <a:pt x="124" y="163"/>
                </a:cubicBezTo>
                <a:cubicBezTo>
                  <a:pt x="139" y="150"/>
                  <a:pt x="139" y="150"/>
                  <a:pt x="139" y="150"/>
                </a:cubicBezTo>
                <a:cubicBezTo>
                  <a:pt x="175" y="128"/>
                  <a:pt x="175" y="128"/>
                  <a:pt x="175" y="128"/>
                </a:cubicBezTo>
                <a:cubicBezTo>
                  <a:pt x="175" y="128"/>
                  <a:pt x="175" y="128"/>
                  <a:pt x="175" y="128"/>
                </a:cubicBezTo>
                <a:cubicBezTo>
                  <a:pt x="174" y="124"/>
                  <a:pt x="173" y="121"/>
                  <a:pt x="171" y="121"/>
                </a:cubicBezTo>
                <a:cubicBezTo>
                  <a:pt x="169" y="121"/>
                  <a:pt x="167" y="119"/>
                  <a:pt x="165" y="119"/>
                </a:cubicBezTo>
                <a:cubicBezTo>
                  <a:pt x="162" y="119"/>
                  <a:pt x="159" y="118"/>
                  <a:pt x="159" y="115"/>
                </a:cubicBezTo>
                <a:cubicBezTo>
                  <a:pt x="158" y="113"/>
                  <a:pt x="160" y="112"/>
                  <a:pt x="158" y="109"/>
                </a:cubicBezTo>
                <a:cubicBezTo>
                  <a:pt x="156" y="106"/>
                  <a:pt x="154" y="105"/>
                  <a:pt x="154" y="104"/>
                </a:cubicBezTo>
                <a:cubicBezTo>
                  <a:pt x="154" y="102"/>
                  <a:pt x="157" y="100"/>
                  <a:pt x="158" y="99"/>
                </a:cubicBezTo>
                <a:cubicBezTo>
                  <a:pt x="158" y="99"/>
                  <a:pt x="157" y="97"/>
                  <a:pt x="157" y="96"/>
                </a:cubicBezTo>
                <a:cubicBezTo>
                  <a:pt x="157" y="94"/>
                  <a:pt x="155" y="92"/>
                  <a:pt x="157" y="90"/>
                </a:cubicBezTo>
                <a:cubicBezTo>
                  <a:pt x="158" y="89"/>
                  <a:pt x="159" y="87"/>
                  <a:pt x="157" y="85"/>
                </a:cubicBezTo>
                <a:cubicBezTo>
                  <a:pt x="156" y="82"/>
                  <a:pt x="159" y="79"/>
                  <a:pt x="157" y="76"/>
                </a:cubicBezTo>
                <a:cubicBezTo>
                  <a:pt x="156" y="72"/>
                  <a:pt x="153" y="69"/>
                  <a:pt x="154" y="68"/>
                </a:cubicBezTo>
                <a:cubicBezTo>
                  <a:pt x="154" y="67"/>
                  <a:pt x="154" y="67"/>
                  <a:pt x="155" y="66"/>
                </a:cubicBezTo>
                <a:cubicBezTo>
                  <a:pt x="155" y="66"/>
                  <a:pt x="155" y="65"/>
                  <a:pt x="155" y="64"/>
                </a:cubicBezTo>
                <a:cubicBezTo>
                  <a:pt x="155" y="61"/>
                  <a:pt x="152" y="51"/>
                  <a:pt x="151" y="49"/>
                </a:cubicBezTo>
                <a:cubicBezTo>
                  <a:pt x="149" y="47"/>
                  <a:pt x="144" y="46"/>
                  <a:pt x="144" y="44"/>
                </a:cubicBezTo>
                <a:cubicBezTo>
                  <a:pt x="144" y="43"/>
                  <a:pt x="144" y="40"/>
                  <a:pt x="141" y="39"/>
                </a:cubicBezTo>
                <a:cubicBezTo>
                  <a:pt x="137" y="37"/>
                  <a:pt x="135" y="30"/>
                  <a:pt x="137" y="30"/>
                </a:cubicBezTo>
                <a:cubicBezTo>
                  <a:pt x="139" y="30"/>
                  <a:pt x="141" y="25"/>
                  <a:pt x="143" y="24"/>
                </a:cubicBezTo>
                <a:cubicBezTo>
                  <a:pt x="145" y="23"/>
                  <a:pt x="147" y="18"/>
                  <a:pt x="145" y="15"/>
                </a:cubicBezTo>
                <a:cubicBezTo>
                  <a:pt x="144" y="13"/>
                  <a:pt x="145" y="7"/>
                  <a:pt x="145" y="2"/>
                </a:cubicBezTo>
                <a:cubicBezTo>
                  <a:pt x="142" y="2"/>
                  <a:pt x="138" y="1"/>
                  <a:pt x="137" y="1"/>
                </a:cubicBezTo>
                <a:cubicBezTo>
                  <a:pt x="136" y="0"/>
                  <a:pt x="132" y="1"/>
                  <a:pt x="129" y="1"/>
                </a:cubicBezTo>
                <a:cubicBezTo>
                  <a:pt x="126" y="2"/>
                  <a:pt x="119" y="6"/>
                  <a:pt x="117" y="4"/>
                </a:cubicBezTo>
                <a:cubicBezTo>
                  <a:pt x="115" y="2"/>
                  <a:pt x="92" y="5"/>
                  <a:pt x="85" y="6"/>
                </a:cubicBezTo>
                <a:cubicBezTo>
                  <a:pt x="79" y="6"/>
                  <a:pt x="76" y="13"/>
                  <a:pt x="72" y="13"/>
                </a:cubicBezTo>
                <a:cubicBezTo>
                  <a:pt x="69" y="13"/>
                  <a:pt x="62" y="16"/>
                  <a:pt x="59" y="19"/>
                </a:cubicBezTo>
                <a:cubicBezTo>
                  <a:pt x="58" y="20"/>
                  <a:pt x="57" y="21"/>
                  <a:pt x="56" y="21"/>
                </a:cubicBezTo>
                <a:cubicBezTo>
                  <a:pt x="57" y="22"/>
                  <a:pt x="57" y="23"/>
                  <a:pt x="57" y="23"/>
                </a:cubicBezTo>
                <a:cubicBezTo>
                  <a:pt x="59" y="26"/>
                  <a:pt x="60" y="29"/>
                  <a:pt x="60" y="32"/>
                </a:cubicBezTo>
                <a:close/>
              </a:path>
            </a:pathLst>
          </a:custGeom>
          <a:solidFill>
            <a:schemeClr val="bg2"/>
          </a:solidFill>
          <a:ln w="4763"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208" name="TextBox 207"/>
          <p:cNvSpPr txBox="1"/>
          <p:nvPr/>
        </p:nvSpPr>
        <p:spPr>
          <a:xfrm>
            <a:off x="3730297" y="6235440"/>
            <a:ext cx="4731407" cy="461665"/>
          </a:xfrm>
          <a:prstGeom prst="rect">
            <a:avLst/>
          </a:prstGeom>
          <a:noFill/>
        </p:spPr>
        <p:txBody>
          <a:bodyPr wrap="square" rtlCol="0">
            <a:spAutoFit/>
          </a:bodyPr>
          <a:lstStyle/>
          <a:p>
            <a:pPr algn="ctr"/>
            <a:r>
              <a:rPr lang="fr-FR" sz="2400" dirty="0" smtClean="0">
                <a:solidFill>
                  <a:srgbClr val="92D050"/>
                </a:solidFill>
                <a:latin typeface="Keep Calm Med" pitchFamily="2" charset="0"/>
              </a:rPr>
              <a:t>2300 HÉMOPHILES</a:t>
            </a:r>
            <a:endParaRPr lang="en-GB" sz="2400" dirty="0">
              <a:solidFill>
                <a:srgbClr val="92D050"/>
              </a:solidFill>
              <a:latin typeface="Keep Calm Med" pitchFamily="2" charset="0"/>
            </a:endParaRPr>
          </a:p>
        </p:txBody>
      </p:sp>
    </p:spTree>
    <p:extLst>
      <p:ext uri="{BB962C8B-B14F-4D97-AF65-F5344CB8AC3E}">
        <p14:creationId xmlns:p14="http://schemas.microsoft.com/office/powerpoint/2010/main" val="3862570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00"/>
                                        </p:tgtEl>
                                        <p:attrNameLst>
                                          <p:attrName>style.visibility</p:attrName>
                                        </p:attrNameLst>
                                      </p:cBhvr>
                                      <p:to>
                                        <p:strVal val="visible"/>
                                      </p:to>
                                    </p:set>
                                    <p:animEffect transition="in" filter="wipe(down)">
                                      <p:cBhvr>
                                        <p:cTn id="13" dur="500"/>
                                        <p:tgtEl>
                                          <p:spTgt spid="200"/>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207"/>
                                        </p:tgtEl>
                                        <p:attrNameLst>
                                          <p:attrName>style.visibility</p:attrName>
                                        </p:attrNameLst>
                                      </p:cBhvr>
                                      <p:to>
                                        <p:strVal val="visible"/>
                                      </p:to>
                                    </p:set>
                                    <p:anim calcmode="lin" valueType="num">
                                      <p:cBhvr>
                                        <p:cTn id="18" dur="500" fill="hold"/>
                                        <p:tgtEl>
                                          <p:spTgt spid="207"/>
                                        </p:tgtEl>
                                        <p:attrNameLst>
                                          <p:attrName>ppt_w</p:attrName>
                                        </p:attrNameLst>
                                      </p:cBhvr>
                                      <p:tavLst>
                                        <p:tav tm="0">
                                          <p:val>
                                            <p:fltVal val="0"/>
                                          </p:val>
                                        </p:tav>
                                        <p:tav tm="100000">
                                          <p:val>
                                            <p:strVal val="#ppt_w"/>
                                          </p:val>
                                        </p:tav>
                                      </p:tavLst>
                                    </p:anim>
                                    <p:anim calcmode="lin" valueType="num">
                                      <p:cBhvr>
                                        <p:cTn id="19" dur="500" fill="hold"/>
                                        <p:tgtEl>
                                          <p:spTgt spid="207"/>
                                        </p:tgtEl>
                                        <p:attrNameLst>
                                          <p:attrName>ppt_h</p:attrName>
                                        </p:attrNameLst>
                                      </p:cBhvr>
                                      <p:tavLst>
                                        <p:tav tm="0">
                                          <p:val>
                                            <p:fltVal val="0"/>
                                          </p:val>
                                        </p:tav>
                                        <p:tav tm="100000">
                                          <p:val>
                                            <p:strVal val="#ppt_h"/>
                                          </p:val>
                                        </p:tav>
                                      </p:tavLst>
                                    </p:anim>
                                    <p:animEffect transition="in" filter="fade">
                                      <p:cBhvr>
                                        <p:cTn id="20" dur="500"/>
                                        <p:tgtEl>
                                          <p:spTgt spid="207"/>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06"/>
                                        </p:tgtEl>
                                        <p:attrNameLst>
                                          <p:attrName>style.visibility</p:attrName>
                                        </p:attrNameLst>
                                      </p:cBhvr>
                                      <p:to>
                                        <p:strVal val="visible"/>
                                      </p:to>
                                    </p:set>
                                    <p:animEffect transition="in" filter="fade">
                                      <p:cBhvr>
                                        <p:cTn id="24" dur="500"/>
                                        <p:tgtEl>
                                          <p:spTgt spid="206"/>
                                        </p:tgtEl>
                                      </p:cBhvr>
                                    </p:animEffect>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208"/>
                                        </p:tgtEl>
                                        <p:attrNameLst>
                                          <p:attrName>style.visibility</p:attrName>
                                        </p:attrNameLst>
                                      </p:cBhvr>
                                      <p:to>
                                        <p:strVal val="visible"/>
                                      </p:to>
                                    </p:set>
                                    <p:animEffect transition="in" filter="wipe(down)">
                                      <p:cBhvr>
                                        <p:cTn id="28" dur="50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p:bldP spid="206" grpId="0" animBg="1"/>
      <p:bldP spid="207" grpId="0" animBg="1"/>
      <p:bldP spid="20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5"/>
            <a:ext cx="7999218" cy="705083"/>
            <a:chOff x="4325287" y="4957194"/>
            <a:chExt cx="4351144"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3706264"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514225"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896338" y="920826"/>
            <a:ext cx="4701928" cy="769441"/>
          </a:xfrm>
          <a:prstGeom prst="rect">
            <a:avLst/>
          </a:prstGeom>
          <a:noFill/>
        </p:spPr>
        <p:txBody>
          <a:bodyPr wrap="none" rtlCol="0">
            <a:spAutoFit/>
          </a:bodyPr>
          <a:lstStyle/>
          <a:p>
            <a:r>
              <a:rPr lang="en-US" sz="4400" b="1" dirty="0" smtClean="0">
                <a:solidFill>
                  <a:schemeClr val="bg1"/>
                </a:solidFill>
              </a:rPr>
              <a:t>ÉPIDÉMIOLOGIE</a:t>
            </a:r>
            <a:endParaRPr lang="en-US" sz="4400" b="1" dirty="0">
              <a:solidFill>
                <a:schemeClr val="bg1"/>
              </a:solidFill>
            </a:endParaRPr>
          </a:p>
        </p:txBody>
      </p:sp>
      <p:graphicFrame>
        <p:nvGraphicFramePr>
          <p:cNvPr id="11" name="Chart 10"/>
          <p:cNvGraphicFramePr>
            <a:graphicFrameLocks/>
          </p:cNvGraphicFramePr>
          <p:nvPr>
            <p:extLst>
              <p:ext uri="{D42A27DB-BD31-4B8C-83A1-F6EECF244321}">
                <p14:modId xmlns:p14="http://schemas.microsoft.com/office/powerpoint/2010/main" val="4001929168"/>
              </p:ext>
            </p:extLst>
          </p:nvPr>
        </p:nvGraphicFramePr>
        <p:xfrm>
          <a:off x="663701" y="1684883"/>
          <a:ext cx="6414666" cy="5173117"/>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p:cNvGrpSpPr/>
          <p:nvPr/>
        </p:nvGrpSpPr>
        <p:grpSpPr>
          <a:xfrm>
            <a:off x="6537971" y="3008550"/>
            <a:ext cx="5415258" cy="578748"/>
            <a:chOff x="7005342" y="3076985"/>
            <a:chExt cx="5415258" cy="578748"/>
          </a:xfrm>
        </p:grpSpPr>
        <p:sp>
          <p:nvSpPr>
            <p:cNvPr id="3" name="Oval 2"/>
            <p:cNvSpPr/>
            <p:nvPr/>
          </p:nvSpPr>
          <p:spPr>
            <a:xfrm>
              <a:off x="7005342" y="3076985"/>
              <a:ext cx="578748" cy="578748"/>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7689193" y="3135527"/>
              <a:ext cx="4731407" cy="461665"/>
            </a:xfrm>
            <a:prstGeom prst="rect">
              <a:avLst/>
            </a:prstGeom>
            <a:noFill/>
          </p:spPr>
          <p:txBody>
            <a:bodyPr wrap="square" rtlCol="0">
              <a:spAutoFit/>
            </a:bodyPr>
            <a:lstStyle/>
            <a:p>
              <a:r>
                <a:rPr lang="fr-FR" dirty="0" smtClean="0"/>
                <a:t>    </a:t>
              </a:r>
              <a:r>
                <a:rPr lang="fr-FR" sz="2400" dirty="0" smtClean="0">
                  <a:solidFill>
                    <a:schemeClr val="bg1"/>
                  </a:solidFill>
                  <a:latin typeface="Keep Calm Med" pitchFamily="2" charset="0"/>
                </a:rPr>
                <a:t>L’HÉMOPHILIE B (15-20%)</a:t>
              </a:r>
              <a:endParaRPr lang="en-GB" sz="2400" dirty="0">
                <a:solidFill>
                  <a:schemeClr val="bg1"/>
                </a:solidFill>
                <a:latin typeface="Keep Calm Med" pitchFamily="2" charset="0"/>
              </a:endParaRPr>
            </a:p>
          </p:txBody>
        </p:sp>
      </p:grpSp>
      <p:grpSp>
        <p:nvGrpSpPr>
          <p:cNvPr id="6" name="Group 5"/>
          <p:cNvGrpSpPr/>
          <p:nvPr/>
        </p:nvGrpSpPr>
        <p:grpSpPr>
          <a:xfrm>
            <a:off x="6537971" y="4138072"/>
            <a:ext cx="5415258" cy="578748"/>
            <a:chOff x="7005342" y="4138072"/>
            <a:chExt cx="5415258" cy="578748"/>
          </a:xfrm>
        </p:grpSpPr>
        <p:sp>
          <p:nvSpPr>
            <p:cNvPr id="15" name="Oval 14"/>
            <p:cNvSpPr/>
            <p:nvPr/>
          </p:nvSpPr>
          <p:spPr>
            <a:xfrm>
              <a:off x="7005342" y="4138072"/>
              <a:ext cx="578748" cy="578748"/>
            </a:xfrm>
            <a:prstGeom prst="ellipse">
              <a:avLst/>
            </a:prstGeom>
            <a:solidFill>
              <a:srgbClr val="40B7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p:cNvSpPr txBox="1"/>
            <p:nvPr/>
          </p:nvSpPr>
          <p:spPr>
            <a:xfrm>
              <a:off x="7689193" y="4196614"/>
              <a:ext cx="4731407" cy="461665"/>
            </a:xfrm>
            <a:prstGeom prst="rect">
              <a:avLst/>
            </a:prstGeom>
            <a:noFill/>
          </p:spPr>
          <p:txBody>
            <a:bodyPr wrap="square" rtlCol="0">
              <a:spAutoFit/>
            </a:bodyPr>
            <a:lstStyle/>
            <a:p>
              <a:r>
                <a:rPr lang="fr-FR" dirty="0" smtClean="0"/>
                <a:t>    </a:t>
              </a:r>
              <a:r>
                <a:rPr lang="fr-FR" sz="2400" dirty="0" smtClean="0">
                  <a:solidFill>
                    <a:schemeClr val="bg1"/>
                  </a:solidFill>
                  <a:latin typeface="Keep Calm Med" pitchFamily="2" charset="0"/>
                </a:rPr>
                <a:t>L’HÉMOPHILIE A (80-85%)</a:t>
              </a:r>
              <a:endParaRPr lang="en-GB" sz="2400" dirty="0">
                <a:solidFill>
                  <a:schemeClr val="bg1"/>
                </a:solidFill>
                <a:latin typeface="Keep Calm Med" pitchFamily="2" charset="0"/>
              </a:endParaRPr>
            </a:p>
          </p:txBody>
        </p:sp>
      </p:grpSp>
    </p:spTree>
    <p:extLst>
      <p:ext uri="{BB962C8B-B14F-4D97-AF65-F5344CB8AC3E}">
        <p14:creationId xmlns:p14="http://schemas.microsoft.com/office/powerpoint/2010/main" val="163042055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50" fill="hold"/>
                                        <p:tgtEl>
                                          <p:spTgt spid="11"/>
                                        </p:tgtEl>
                                        <p:attrNameLst>
                                          <p:attrName>ppt_x</p:attrName>
                                        </p:attrNameLst>
                                      </p:cBhvr>
                                      <p:tavLst>
                                        <p:tav tm="0">
                                          <p:val>
                                            <p:strVal val="#ppt_x"/>
                                          </p:val>
                                        </p:tav>
                                        <p:tav tm="100000">
                                          <p:val>
                                            <p:strVal val="#ppt_x"/>
                                          </p:val>
                                        </p:tav>
                                      </p:tavLst>
                                    </p:anim>
                                    <p:anim calcmode="lin" valueType="num">
                                      <p:cBhvr additive="base">
                                        <p:cTn id="8" dur="25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a:off x="0" y="4679306"/>
            <a:ext cx="12192000" cy="235501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yriad Condensed Web" panose="020B0506030403020204" pitchFamily="34" charset="0"/>
            </a:endParaRPr>
          </a:p>
        </p:txBody>
      </p:sp>
      <p:sp>
        <p:nvSpPr>
          <p:cNvPr id="9" name="Oval 8"/>
          <p:cNvSpPr/>
          <p:nvPr/>
        </p:nvSpPr>
        <p:spPr>
          <a:xfrm>
            <a:off x="1523635" y="4524030"/>
            <a:ext cx="310552" cy="310552"/>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smtClean="0">
                <a:solidFill>
                  <a:schemeClr val="bg1"/>
                </a:solidFill>
                <a:latin typeface="+mj-lt"/>
              </a:rPr>
              <a:t>1</a:t>
            </a:r>
            <a:endParaRPr lang="en-US" sz="1200" b="1">
              <a:solidFill>
                <a:schemeClr val="bg1"/>
              </a:solidFill>
              <a:latin typeface="+mj-lt"/>
            </a:endParaRPr>
          </a:p>
        </p:txBody>
      </p:sp>
      <p:sp>
        <p:nvSpPr>
          <p:cNvPr id="10" name="Oval 9"/>
          <p:cNvSpPr/>
          <p:nvPr/>
        </p:nvSpPr>
        <p:spPr>
          <a:xfrm>
            <a:off x="3732179" y="4524030"/>
            <a:ext cx="310552" cy="31055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smtClean="0">
                <a:solidFill>
                  <a:schemeClr val="bg1"/>
                </a:solidFill>
                <a:latin typeface="+mj-lt"/>
              </a:rPr>
              <a:t>2</a:t>
            </a:r>
            <a:endParaRPr lang="en-US" sz="1200" b="1">
              <a:solidFill>
                <a:schemeClr val="bg1"/>
              </a:solidFill>
              <a:latin typeface="+mj-lt"/>
            </a:endParaRPr>
          </a:p>
        </p:txBody>
      </p:sp>
      <p:sp>
        <p:nvSpPr>
          <p:cNvPr id="11" name="Oval 10"/>
          <p:cNvSpPr/>
          <p:nvPr/>
        </p:nvSpPr>
        <p:spPr>
          <a:xfrm>
            <a:off x="5940724" y="4524030"/>
            <a:ext cx="310552" cy="310552"/>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smtClean="0">
                <a:solidFill>
                  <a:schemeClr val="bg1"/>
                </a:solidFill>
                <a:latin typeface="+mj-lt"/>
              </a:rPr>
              <a:t>3</a:t>
            </a:r>
            <a:endParaRPr lang="en-US" sz="1200" b="1">
              <a:solidFill>
                <a:schemeClr val="bg1"/>
              </a:solidFill>
              <a:latin typeface="+mj-lt"/>
            </a:endParaRPr>
          </a:p>
        </p:txBody>
      </p:sp>
      <p:sp>
        <p:nvSpPr>
          <p:cNvPr id="12" name="Oval 11"/>
          <p:cNvSpPr/>
          <p:nvPr/>
        </p:nvSpPr>
        <p:spPr>
          <a:xfrm>
            <a:off x="8149270" y="4524030"/>
            <a:ext cx="310552" cy="310552"/>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smtClean="0">
                <a:solidFill>
                  <a:schemeClr val="bg1"/>
                </a:solidFill>
                <a:latin typeface="+mj-lt"/>
              </a:rPr>
              <a:t>4</a:t>
            </a:r>
            <a:endParaRPr lang="en-US" sz="1200" b="1">
              <a:solidFill>
                <a:schemeClr val="bg1"/>
              </a:solidFill>
              <a:latin typeface="+mj-lt"/>
            </a:endParaRPr>
          </a:p>
        </p:txBody>
      </p:sp>
      <p:sp>
        <p:nvSpPr>
          <p:cNvPr id="13" name="Oval 12"/>
          <p:cNvSpPr/>
          <p:nvPr/>
        </p:nvSpPr>
        <p:spPr>
          <a:xfrm>
            <a:off x="10357813" y="4524030"/>
            <a:ext cx="310552" cy="310552"/>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smtClean="0">
                <a:solidFill>
                  <a:schemeClr val="bg1"/>
                </a:solidFill>
                <a:latin typeface="+mj-lt"/>
              </a:rPr>
              <a:t>5</a:t>
            </a:r>
            <a:endParaRPr lang="en-US" sz="1200" b="1">
              <a:solidFill>
                <a:schemeClr val="bg1"/>
              </a:solidFill>
              <a:latin typeface="+mj-lt"/>
            </a:endParaRPr>
          </a:p>
        </p:txBody>
      </p:sp>
      <p:sp>
        <p:nvSpPr>
          <p:cNvPr id="16" name="Oval 15"/>
          <p:cNvSpPr/>
          <p:nvPr/>
        </p:nvSpPr>
        <p:spPr>
          <a:xfrm>
            <a:off x="990600" y="1741300"/>
            <a:ext cx="1376622" cy="1376622"/>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199145" y="2207672"/>
            <a:ext cx="1376622" cy="1376622"/>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407690" y="1741300"/>
            <a:ext cx="1376622" cy="1376622"/>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9824778" y="1741300"/>
            <a:ext cx="1376622" cy="1376622"/>
          </a:xfrm>
          <a:prstGeom prst="ellipse">
            <a:avLst/>
          </a:prstGeom>
          <a:solidFill>
            <a:schemeClr val="accent5"/>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7616235" y="2207672"/>
            <a:ext cx="1376622" cy="1376622"/>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355472" y="5113629"/>
            <a:ext cx="2646878" cy="369332"/>
          </a:xfrm>
          <a:prstGeom prst="rect">
            <a:avLst/>
          </a:prstGeom>
          <a:noFill/>
        </p:spPr>
        <p:txBody>
          <a:bodyPr wrap="none" rtlCol="0">
            <a:spAutoFit/>
          </a:bodyPr>
          <a:lstStyle/>
          <a:p>
            <a:pPr algn="ctr"/>
            <a:r>
              <a:rPr lang="en-US" b="1" dirty="0" smtClean="0">
                <a:solidFill>
                  <a:srgbClr val="BC1D2F"/>
                </a:solidFill>
                <a:cs typeface="Lato Regular"/>
              </a:rPr>
              <a:t>Le </a:t>
            </a:r>
            <a:r>
              <a:rPr lang="en-US" b="1" dirty="0" err="1" smtClean="0">
                <a:solidFill>
                  <a:srgbClr val="BC1D2F"/>
                </a:solidFill>
                <a:cs typeface="Lato Regular"/>
              </a:rPr>
              <a:t>talmud</a:t>
            </a:r>
            <a:r>
              <a:rPr lang="en-US" b="1" dirty="0" smtClean="0">
                <a:solidFill>
                  <a:srgbClr val="BC1D2F"/>
                </a:solidFill>
                <a:cs typeface="Lato Regular"/>
              </a:rPr>
              <a:t> </a:t>
            </a:r>
            <a:r>
              <a:rPr lang="en-US" b="1" dirty="0" err="1" smtClean="0">
                <a:solidFill>
                  <a:srgbClr val="BC1D2F"/>
                </a:solidFill>
                <a:cs typeface="Lato Regular"/>
              </a:rPr>
              <a:t>Babylonien</a:t>
            </a:r>
            <a:r>
              <a:rPr lang="en-US" b="1" dirty="0" smtClean="0">
                <a:solidFill>
                  <a:srgbClr val="BC1D2F"/>
                </a:solidFill>
                <a:cs typeface="Lato Regular"/>
              </a:rPr>
              <a:t> </a:t>
            </a:r>
            <a:endParaRPr lang="id-ID" b="1" dirty="0">
              <a:solidFill>
                <a:srgbClr val="BC1D2F"/>
              </a:solidFill>
              <a:cs typeface="Lato Regular"/>
            </a:endParaRPr>
          </a:p>
        </p:txBody>
      </p:sp>
      <p:sp>
        <p:nvSpPr>
          <p:cNvPr id="35" name="TextBox 34"/>
          <p:cNvSpPr txBox="1"/>
          <p:nvPr/>
        </p:nvSpPr>
        <p:spPr>
          <a:xfrm>
            <a:off x="584200" y="5408466"/>
            <a:ext cx="2189422" cy="757130"/>
          </a:xfrm>
          <a:prstGeom prst="rect">
            <a:avLst/>
          </a:prstGeom>
          <a:noFill/>
        </p:spPr>
        <p:txBody>
          <a:bodyPr wrap="square" rtlCol="0">
            <a:spAutoFit/>
          </a:bodyPr>
          <a:lstStyle/>
          <a:p>
            <a:pPr algn="ctr">
              <a:lnSpc>
                <a:spcPct val="120000"/>
              </a:lnSpc>
            </a:pPr>
            <a:r>
              <a:rPr lang="pt-BR" dirty="0" smtClean="0">
                <a:solidFill>
                  <a:schemeClr val="bg1"/>
                </a:solidFill>
                <a:latin typeface="Myriad Condensed Web" panose="020B0506030403020204" pitchFamily="34" charset="0"/>
                <a:cs typeface="Lato Light"/>
              </a:rPr>
              <a:t>La 1ère </a:t>
            </a:r>
            <a:r>
              <a:rPr lang="pt-BR" dirty="0">
                <a:solidFill>
                  <a:schemeClr val="bg1"/>
                </a:solidFill>
                <a:latin typeface="Myriad Condensed Web" panose="020B0506030403020204" pitchFamily="34" charset="0"/>
                <a:cs typeface="Lato Light"/>
              </a:rPr>
              <a:t>description de l'hémophilie</a:t>
            </a:r>
            <a:endParaRPr lang="en-US" b="1" dirty="0">
              <a:solidFill>
                <a:schemeClr val="bg1"/>
              </a:solidFill>
              <a:latin typeface="Myriad Condensed Web" panose="020B0506030403020204" pitchFamily="34" charset="0"/>
              <a:cs typeface="Lato Light"/>
            </a:endParaRPr>
          </a:p>
        </p:txBody>
      </p:sp>
      <p:grpSp>
        <p:nvGrpSpPr>
          <p:cNvPr id="6" name="Group 5"/>
          <p:cNvGrpSpPr/>
          <p:nvPr/>
        </p:nvGrpSpPr>
        <p:grpSpPr>
          <a:xfrm>
            <a:off x="987469" y="3243000"/>
            <a:ext cx="691442" cy="1210588"/>
            <a:chOff x="987469" y="3243000"/>
            <a:chExt cx="691442" cy="1210588"/>
          </a:xfrm>
        </p:grpSpPr>
        <p:cxnSp>
          <p:nvCxnSpPr>
            <p:cNvPr id="15" name="Straight Connector 14"/>
            <p:cNvCxnSpPr/>
            <p:nvPr/>
          </p:nvCxnSpPr>
          <p:spPr>
            <a:xfrm>
              <a:off x="1678911" y="3257788"/>
              <a:ext cx="0" cy="1126375"/>
            </a:xfrm>
            <a:prstGeom prst="line">
              <a:avLst/>
            </a:prstGeom>
            <a:ln>
              <a:solidFill>
                <a:schemeClr val="tx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rot="16200000">
              <a:off x="705341" y="3525128"/>
              <a:ext cx="1210588" cy="646331"/>
            </a:xfrm>
            <a:prstGeom prst="rect">
              <a:avLst/>
            </a:prstGeom>
            <a:noFill/>
          </p:spPr>
          <p:txBody>
            <a:bodyPr wrap="none" rtlCol="0" anchor="ctr">
              <a:spAutoFit/>
            </a:bodyPr>
            <a:lstStyle/>
            <a:p>
              <a:pPr algn="ctr"/>
              <a:r>
                <a:rPr lang="fr-FR" b="1" dirty="0">
                  <a:solidFill>
                    <a:schemeClr val="bg1"/>
                  </a:solidFill>
                </a:rPr>
                <a:t>IIe siècle </a:t>
              </a:r>
              <a:endParaRPr lang="fr-FR" b="1" dirty="0" smtClean="0">
                <a:solidFill>
                  <a:schemeClr val="bg1"/>
                </a:solidFill>
              </a:endParaRPr>
            </a:p>
            <a:p>
              <a:pPr algn="ctr"/>
              <a:r>
                <a:rPr lang="fr-FR" b="1" dirty="0" smtClean="0">
                  <a:solidFill>
                    <a:schemeClr val="bg1"/>
                  </a:solidFill>
                </a:rPr>
                <a:t>av</a:t>
              </a:r>
              <a:r>
                <a:rPr lang="fr-FR" b="1" dirty="0">
                  <a:solidFill>
                    <a:schemeClr val="bg1"/>
                  </a:solidFill>
                </a:rPr>
                <a:t>. J.-C.</a:t>
              </a:r>
              <a:endParaRPr lang="en-US" b="1" dirty="0">
                <a:solidFill>
                  <a:schemeClr val="bg1"/>
                </a:solidFill>
              </a:endParaRPr>
            </a:p>
          </p:txBody>
        </p:sp>
      </p:grpSp>
      <p:grpSp>
        <p:nvGrpSpPr>
          <p:cNvPr id="8" name="Group 7"/>
          <p:cNvGrpSpPr/>
          <p:nvPr/>
        </p:nvGrpSpPr>
        <p:grpSpPr>
          <a:xfrm>
            <a:off x="5726665" y="3257788"/>
            <a:ext cx="369335" cy="1126375"/>
            <a:chOff x="5726665" y="3257788"/>
            <a:chExt cx="369335" cy="1126375"/>
          </a:xfrm>
        </p:grpSpPr>
        <p:cxnSp>
          <p:nvCxnSpPr>
            <p:cNvPr id="32" name="Straight Connector 31"/>
            <p:cNvCxnSpPr/>
            <p:nvPr/>
          </p:nvCxnSpPr>
          <p:spPr>
            <a:xfrm>
              <a:off x="6096000" y="3257788"/>
              <a:ext cx="0" cy="1126375"/>
            </a:xfrm>
            <a:prstGeom prst="line">
              <a:avLst/>
            </a:prstGeom>
            <a:ln>
              <a:solidFill>
                <a:schemeClr val="tx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rot="16200000">
              <a:off x="5562517" y="3636310"/>
              <a:ext cx="697627" cy="369332"/>
            </a:xfrm>
            <a:prstGeom prst="rect">
              <a:avLst/>
            </a:prstGeom>
            <a:noFill/>
          </p:spPr>
          <p:txBody>
            <a:bodyPr wrap="none" rtlCol="0">
              <a:spAutoFit/>
            </a:bodyPr>
            <a:lstStyle/>
            <a:p>
              <a:r>
                <a:rPr lang="en-US" b="1" dirty="0">
                  <a:solidFill>
                    <a:schemeClr val="bg1"/>
                  </a:solidFill>
                </a:rPr>
                <a:t>1803</a:t>
              </a:r>
            </a:p>
          </p:txBody>
        </p:sp>
      </p:grpSp>
      <p:grpSp>
        <p:nvGrpSpPr>
          <p:cNvPr id="21" name="Group 20"/>
          <p:cNvGrpSpPr/>
          <p:nvPr/>
        </p:nvGrpSpPr>
        <p:grpSpPr>
          <a:xfrm>
            <a:off x="10143756" y="3257788"/>
            <a:ext cx="369333" cy="1126375"/>
            <a:chOff x="10143756" y="3257788"/>
            <a:chExt cx="369333" cy="1126375"/>
          </a:xfrm>
        </p:grpSpPr>
        <p:cxnSp>
          <p:nvCxnSpPr>
            <p:cNvPr id="33" name="Straight Connector 32"/>
            <p:cNvCxnSpPr/>
            <p:nvPr/>
          </p:nvCxnSpPr>
          <p:spPr>
            <a:xfrm>
              <a:off x="10513089" y="3257788"/>
              <a:ext cx="0" cy="1126375"/>
            </a:xfrm>
            <a:prstGeom prst="line">
              <a:avLst/>
            </a:prstGeom>
            <a:ln>
              <a:solidFill>
                <a:schemeClr val="tx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6200000">
              <a:off x="9973196" y="3636311"/>
              <a:ext cx="710451" cy="369332"/>
            </a:xfrm>
            <a:prstGeom prst="rect">
              <a:avLst/>
            </a:prstGeom>
            <a:noFill/>
          </p:spPr>
          <p:txBody>
            <a:bodyPr wrap="none" rtlCol="0">
              <a:spAutoFit/>
            </a:bodyPr>
            <a:lstStyle/>
            <a:p>
              <a:r>
                <a:rPr lang="en-US" b="1" dirty="0">
                  <a:solidFill>
                    <a:schemeClr val="bg1"/>
                  </a:solidFill>
                </a:rPr>
                <a:t>1840</a:t>
              </a:r>
            </a:p>
          </p:txBody>
        </p:sp>
      </p:grpSp>
      <p:grpSp>
        <p:nvGrpSpPr>
          <p:cNvPr id="7" name="Group 6"/>
          <p:cNvGrpSpPr/>
          <p:nvPr/>
        </p:nvGrpSpPr>
        <p:grpSpPr>
          <a:xfrm>
            <a:off x="3524916" y="3705349"/>
            <a:ext cx="369332" cy="697627"/>
            <a:chOff x="3524916" y="3705349"/>
            <a:chExt cx="369332" cy="697627"/>
          </a:xfrm>
        </p:grpSpPr>
        <p:cxnSp>
          <p:nvCxnSpPr>
            <p:cNvPr id="28" name="Straight Connector 27"/>
            <p:cNvCxnSpPr/>
            <p:nvPr/>
          </p:nvCxnSpPr>
          <p:spPr>
            <a:xfrm>
              <a:off x="3887455" y="3729215"/>
              <a:ext cx="0" cy="654948"/>
            </a:xfrm>
            <a:prstGeom prst="line">
              <a:avLst/>
            </a:prstGeom>
            <a:ln>
              <a:solidFill>
                <a:schemeClr val="tx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rot="16200000">
              <a:off x="3360768" y="3869497"/>
              <a:ext cx="697627" cy="369332"/>
            </a:xfrm>
            <a:prstGeom prst="rect">
              <a:avLst/>
            </a:prstGeom>
            <a:noFill/>
          </p:spPr>
          <p:txBody>
            <a:bodyPr wrap="none" rtlCol="0">
              <a:spAutoFit/>
            </a:bodyPr>
            <a:lstStyle/>
            <a:p>
              <a:r>
                <a:rPr lang="en-US" b="1" dirty="0">
                  <a:solidFill>
                    <a:schemeClr val="bg1"/>
                  </a:solidFill>
                </a:rPr>
                <a:t>1000</a:t>
              </a:r>
            </a:p>
          </p:txBody>
        </p:sp>
      </p:grpSp>
      <p:grpSp>
        <p:nvGrpSpPr>
          <p:cNvPr id="14" name="Group 13"/>
          <p:cNvGrpSpPr/>
          <p:nvPr/>
        </p:nvGrpSpPr>
        <p:grpSpPr>
          <a:xfrm>
            <a:off x="7929475" y="3692525"/>
            <a:ext cx="375071" cy="723275"/>
            <a:chOff x="7929475" y="3692525"/>
            <a:chExt cx="375071" cy="723275"/>
          </a:xfrm>
        </p:grpSpPr>
        <p:cxnSp>
          <p:nvCxnSpPr>
            <p:cNvPr id="31" name="Straight Connector 30"/>
            <p:cNvCxnSpPr/>
            <p:nvPr/>
          </p:nvCxnSpPr>
          <p:spPr>
            <a:xfrm>
              <a:off x="8304546" y="3726688"/>
              <a:ext cx="0" cy="654948"/>
            </a:xfrm>
            <a:prstGeom prst="line">
              <a:avLst/>
            </a:prstGeom>
            <a:ln>
              <a:solidFill>
                <a:schemeClr val="tx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rot="16200000">
              <a:off x="7752503" y="3869497"/>
              <a:ext cx="723275" cy="369332"/>
            </a:xfrm>
            <a:prstGeom prst="rect">
              <a:avLst/>
            </a:prstGeom>
            <a:noFill/>
          </p:spPr>
          <p:txBody>
            <a:bodyPr wrap="none" rtlCol="0">
              <a:spAutoFit/>
            </a:bodyPr>
            <a:lstStyle/>
            <a:p>
              <a:r>
                <a:rPr lang="en-US" b="1" dirty="0">
                  <a:solidFill>
                    <a:schemeClr val="bg1"/>
                  </a:solidFill>
                </a:rPr>
                <a:t>1820</a:t>
              </a:r>
            </a:p>
          </p:txBody>
        </p:sp>
      </p:grpSp>
      <p:sp>
        <p:nvSpPr>
          <p:cNvPr id="48" name="TextBox 47"/>
          <p:cNvSpPr txBox="1"/>
          <p:nvPr/>
        </p:nvSpPr>
        <p:spPr>
          <a:xfrm>
            <a:off x="3115450" y="5113629"/>
            <a:ext cx="1544013" cy="369332"/>
          </a:xfrm>
          <a:prstGeom prst="rect">
            <a:avLst/>
          </a:prstGeom>
          <a:noFill/>
        </p:spPr>
        <p:txBody>
          <a:bodyPr wrap="none" rtlCol="0">
            <a:spAutoFit/>
          </a:bodyPr>
          <a:lstStyle/>
          <a:p>
            <a:pPr algn="ctr"/>
            <a:r>
              <a:rPr lang="en-US" b="1" dirty="0" err="1">
                <a:solidFill>
                  <a:schemeClr val="accent2"/>
                </a:solidFill>
                <a:cs typeface="Lato Regular"/>
              </a:rPr>
              <a:t>Aboulcassis</a:t>
            </a:r>
            <a:endParaRPr lang="id-ID" b="1" dirty="0">
              <a:solidFill>
                <a:schemeClr val="accent2"/>
              </a:solidFill>
              <a:cs typeface="Lato Regular"/>
            </a:endParaRPr>
          </a:p>
        </p:txBody>
      </p:sp>
      <p:sp>
        <p:nvSpPr>
          <p:cNvPr id="49" name="TextBox 48"/>
          <p:cNvSpPr txBox="1"/>
          <p:nvPr/>
        </p:nvSpPr>
        <p:spPr>
          <a:xfrm>
            <a:off x="2576133" y="5408466"/>
            <a:ext cx="2622644" cy="1421928"/>
          </a:xfrm>
          <a:prstGeom prst="rect">
            <a:avLst/>
          </a:prstGeom>
          <a:noFill/>
        </p:spPr>
        <p:txBody>
          <a:bodyPr wrap="square" rtlCol="0">
            <a:spAutoFit/>
          </a:bodyPr>
          <a:lstStyle/>
          <a:p>
            <a:pPr algn="ctr">
              <a:lnSpc>
                <a:spcPct val="120000"/>
              </a:lnSpc>
            </a:pPr>
            <a:r>
              <a:rPr lang="fr-FR" dirty="0" smtClean="0">
                <a:solidFill>
                  <a:schemeClr val="bg1"/>
                </a:solidFill>
                <a:latin typeface="Myriad Condensed Web" panose="020B0506030403020204" pitchFamily="34" charset="0"/>
              </a:rPr>
              <a:t>Transmis </a:t>
            </a:r>
            <a:r>
              <a:rPr lang="fr-FR" dirty="0">
                <a:solidFill>
                  <a:schemeClr val="bg1"/>
                </a:solidFill>
                <a:latin typeface="Myriad Condensed Web" panose="020B0506030403020204" pitchFamily="34" charset="0"/>
              </a:rPr>
              <a:t>par des mères apparemment en bonne santé à leur </a:t>
            </a:r>
            <a:r>
              <a:rPr lang="fr-FR" dirty="0" smtClean="0">
                <a:solidFill>
                  <a:schemeClr val="bg1"/>
                </a:solidFill>
                <a:latin typeface="Myriad Condensed Web" panose="020B0506030403020204" pitchFamily="34" charset="0"/>
              </a:rPr>
              <a:t>fils, </a:t>
            </a:r>
          </a:p>
          <a:p>
            <a:pPr algn="ctr">
              <a:lnSpc>
                <a:spcPct val="120000"/>
              </a:lnSpc>
            </a:pPr>
            <a:r>
              <a:rPr lang="fr-FR" dirty="0" smtClean="0">
                <a:solidFill>
                  <a:schemeClr val="bg1"/>
                </a:solidFill>
                <a:latin typeface="Myriad Condensed Web" panose="020B0506030403020204" pitchFamily="34" charset="0"/>
              </a:rPr>
              <a:t>traitée </a:t>
            </a:r>
            <a:r>
              <a:rPr lang="fr-FR" dirty="0">
                <a:solidFill>
                  <a:schemeClr val="bg1"/>
                </a:solidFill>
                <a:latin typeface="Myriad Condensed Web" panose="020B0506030403020204" pitchFamily="34" charset="0"/>
              </a:rPr>
              <a:t>par la cautérisation</a:t>
            </a:r>
            <a:endParaRPr lang="fr-FR" dirty="0" smtClean="0">
              <a:solidFill>
                <a:schemeClr val="bg1"/>
              </a:solidFill>
              <a:latin typeface="Myriad Condensed Web" panose="020B0506030403020204" pitchFamily="34" charset="0"/>
            </a:endParaRPr>
          </a:p>
        </p:txBody>
      </p:sp>
      <p:sp>
        <p:nvSpPr>
          <p:cNvPr id="51" name="TextBox 50"/>
          <p:cNvSpPr txBox="1"/>
          <p:nvPr/>
        </p:nvSpPr>
        <p:spPr>
          <a:xfrm>
            <a:off x="9625668" y="5113629"/>
            <a:ext cx="1774846" cy="369332"/>
          </a:xfrm>
          <a:prstGeom prst="rect">
            <a:avLst/>
          </a:prstGeom>
          <a:noFill/>
        </p:spPr>
        <p:txBody>
          <a:bodyPr wrap="none" rtlCol="0">
            <a:spAutoFit/>
          </a:bodyPr>
          <a:lstStyle/>
          <a:p>
            <a:pPr algn="ctr"/>
            <a:r>
              <a:rPr lang="en-US" b="1" dirty="0" smtClean="0">
                <a:solidFill>
                  <a:schemeClr val="accent5"/>
                </a:solidFill>
                <a:cs typeface="Lato Regular"/>
              </a:rPr>
              <a:t>1er </a:t>
            </a:r>
            <a:r>
              <a:rPr lang="en-US" b="1" dirty="0" err="1" smtClean="0">
                <a:solidFill>
                  <a:schemeClr val="accent5"/>
                </a:solidFill>
                <a:cs typeface="Lato Regular"/>
              </a:rPr>
              <a:t>traitement</a:t>
            </a:r>
            <a:r>
              <a:rPr lang="en-US" b="1" dirty="0" smtClean="0">
                <a:solidFill>
                  <a:schemeClr val="accent5"/>
                </a:solidFill>
                <a:cs typeface="Lato Regular"/>
              </a:rPr>
              <a:t> </a:t>
            </a:r>
            <a:endParaRPr lang="id-ID" b="1" dirty="0">
              <a:solidFill>
                <a:schemeClr val="accent5"/>
              </a:solidFill>
              <a:cs typeface="Lato Regular"/>
            </a:endParaRPr>
          </a:p>
        </p:txBody>
      </p:sp>
      <p:sp>
        <p:nvSpPr>
          <p:cNvPr id="52" name="TextBox 51"/>
          <p:cNvSpPr txBox="1"/>
          <p:nvPr/>
        </p:nvSpPr>
        <p:spPr>
          <a:xfrm>
            <a:off x="9588558" y="5408466"/>
            <a:ext cx="1849062" cy="757130"/>
          </a:xfrm>
          <a:prstGeom prst="rect">
            <a:avLst/>
          </a:prstGeom>
          <a:noFill/>
        </p:spPr>
        <p:txBody>
          <a:bodyPr wrap="square" rtlCol="0">
            <a:spAutoFit/>
          </a:bodyPr>
          <a:lstStyle/>
          <a:p>
            <a:pPr algn="ctr">
              <a:lnSpc>
                <a:spcPct val="120000"/>
              </a:lnSpc>
            </a:pPr>
            <a:r>
              <a:rPr lang="fr-FR" dirty="0">
                <a:solidFill>
                  <a:schemeClr val="bg1"/>
                </a:solidFill>
                <a:latin typeface="Myriad Condensed Web" panose="020B0506030403020204" pitchFamily="34" charset="0"/>
                <a:cs typeface="Lato Light"/>
              </a:rPr>
              <a:t>1er succès de </a:t>
            </a:r>
            <a:r>
              <a:rPr lang="fr-FR" dirty="0" err="1">
                <a:solidFill>
                  <a:schemeClr val="bg1"/>
                </a:solidFill>
                <a:latin typeface="Myriad Condensed Web" panose="020B0506030403020204" pitchFamily="34" charset="0"/>
                <a:cs typeface="Lato Light"/>
              </a:rPr>
              <a:t>trt</a:t>
            </a:r>
            <a:r>
              <a:rPr lang="fr-FR" dirty="0">
                <a:solidFill>
                  <a:schemeClr val="bg1"/>
                </a:solidFill>
                <a:latin typeface="Myriad Condensed Web" panose="020B0506030403020204" pitchFamily="34" charset="0"/>
                <a:cs typeface="Lato Light"/>
              </a:rPr>
              <a:t> </a:t>
            </a:r>
            <a:r>
              <a:rPr lang="fr-FR" dirty="0" smtClean="0">
                <a:solidFill>
                  <a:schemeClr val="bg1"/>
                </a:solidFill>
                <a:latin typeface="Myriad Condensed Web" panose="020B0506030403020204" pitchFamily="34" charset="0"/>
                <a:cs typeface="Lato Light"/>
              </a:rPr>
              <a:t>anti-hémophilique </a:t>
            </a:r>
            <a:endParaRPr lang="en-US" b="1" dirty="0">
              <a:solidFill>
                <a:schemeClr val="bg1"/>
              </a:solidFill>
              <a:latin typeface="Myriad Condensed Web" panose="020B0506030403020204" pitchFamily="34" charset="0"/>
              <a:cs typeface="Lato Light"/>
            </a:endParaRPr>
          </a:p>
        </p:txBody>
      </p:sp>
      <p:sp>
        <p:nvSpPr>
          <p:cNvPr id="55" name="TextBox 54"/>
          <p:cNvSpPr txBox="1"/>
          <p:nvPr/>
        </p:nvSpPr>
        <p:spPr>
          <a:xfrm>
            <a:off x="7463516" y="5408466"/>
            <a:ext cx="1764303" cy="1421928"/>
          </a:xfrm>
          <a:prstGeom prst="rect">
            <a:avLst/>
          </a:prstGeom>
          <a:noFill/>
        </p:spPr>
        <p:txBody>
          <a:bodyPr wrap="square" rtlCol="0">
            <a:spAutoFit/>
          </a:bodyPr>
          <a:lstStyle/>
          <a:p>
            <a:pPr algn="ctr">
              <a:lnSpc>
                <a:spcPct val="120000"/>
              </a:lnSpc>
            </a:pPr>
            <a:r>
              <a:rPr lang="fr-FR" dirty="0">
                <a:solidFill>
                  <a:schemeClr val="bg1"/>
                </a:solidFill>
                <a:latin typeface="Myriad Condensed Web" panose="020B0506030403020204" pitchFamily="34" charset="0"/>
              </a:rPr>
              <a:t>le 1</a:t>
            </a:r>
            <a:r>
              <a:rPr lang="fr-FR" baseline="30000" dirty="0">
                <a:solidFill>
                  <a:schemeClr val="bg1"/>
                </a:solidFill>
                <a:latin typeface="Myriad Condensed Web" panose="020B0506030403020204" pitchFamily="34" charset="0"/>
              </a:rPr>
              <a:t>er</a:t>
            </a:r>
            <a:r>
              <a:rPr lang="fr-FR" dirty="0">
                <a:solidFill>
                  <a:schemeClr val="bg1"/>
                </a:solidFill>
                <a:latin typeface="Myriad Condensed Web" panose="020B0506030403020204" pitchFamily="34" charset="0"/>
              </a:rPr>
              <a:t> qui a </a:t>
            </a:r>
            <a:r>
              <a:rPr lang="fr-FR" dirty="0" smtClean="0">
                <a:solidFill>
                  <a:schemeClr val="bg1"/>
                </a:solidFill>
                <a:latin typeface="Myriad Condensed Web" panose="020B0506030403020204" pitchFamily="34" charset="0"/>
              </a:rPr>
              <a:t>donné </a:t>
            </a:r>
            <a:r>
              <a:rPr lang="fr-FR" dirty="0">
                <a:solidFill>
                  <a:schemeClr val="bg1"/>
                </a:solidFill>
                <a:latin typeface="Myriad Condensed Web" panose="020B0506030403020204" pitchFamily="34" charset="0"/>
              </a:rPr>
              <a:t>le terme </a:t>
            </a:r>
            <a:r>
              <a:rPr lang="fr-FR" dirty="0" smtClean="0">
                <a:solidFill>
                  <a:schemeClr val="accent5"/>
                </a:solidFill>
                <a:latin typeface="Myriad Condensed Web" panose="020B0506030403020204" pitchFamily="34" charset="0"/>
              </a:rPr>
              <a:t>HÉMOPHILIE</a:t>
            </a:r>
            <a:r>
              <a:rPr lang="fr-FR" dirty="0" smtClean="0">
                <a:solidFill>
                  <a:schemeClr val="bg1"/>
                </a:solidFill>
                <a:latin typeface="Myriad Condensed Web" panose="020B0506030403020204" pitchFamily="34" charset="0"/>
              </a:rPr>
              <a:t> à </a:t>
            </a:r>
            <a:r>
              <a:rPr lang="fr-FR" dirty="0">
                <a:solidFill>
                  <a:schemeClr val="bg1"/>
                </a:solidFill>
                <a:latin typeface="Myriad Condensed Web" panose="020B0506030403020204" pitchFamily="34" charset="0"/>
              </a:rPr>
              <a:t>cette maladie</a:t>
            </a:r>
            <a:endParaRPr lang="en-US" sz="1200" b="1" dirty="0">
              <a:solidFill>
                <a:schemeClr val="bg1"/>
              </a:solidFill>
              <a:latin typeface="Myriad Condensed Web" panose="020B0506030403020204" pitchFamily="34" charset="0"/>
              <a:cs typeface="Lato Light"/>
            </a:endParaRPr>
          </a:p>
        </p:txBody>
      </p:sp>
      <p:sp>
        <p:nvSpPr>
          <p:cNvPr id="57" name="TextBox 56"/>
          <p:cNvSpPr txBox="1"/>
          <p:nvPr/>
        </p:nvSpPr>
        <p:spPr>
          <a:xfrm>
            <a:off x="5311170" y="5113629"/>
            <a:ext cx="1569661" cy="369332"/>
          </a:xfrm>
          <a:prstGeom prst="rect">
            <a:avLst/>
          </a:prstGeom>
          <a:noFill/>
        </p:spPr>
        <p:txBody>
          <a:bodyPr wrap="none" rtlCol="0">
            <a:spAutoFit/>
          </a:bodyPr>
          <a:lstStyle/>
          <a:p>
            <a:pPr algn="ctr"/>
            <a:r>
              <a:rPr lang="en-US" b="1" dirty="0">
                <a:solidFill>
                  <a:schemeClr val="accent3"/>
                </a:solidFill>
                <a:cs typeface="Lato Regular"/>
              </a:rPr>
              <a:t>John C. Otto</a:t>
            </a:r>
            <a:endParaRPr lang="id-ID" b="1" dirty="0">
              <a:solidFill>
                <a:schemeClr val="accent3"/>
              </a:solidFill>
              <a:cs typeface="Lato Regular"/>
            </a:endParaRPr>
          </a:p>
        </p:txBody>
      </p:sp>
      <p:sp>
        <p:nvSpPr>
          <p:cNvPr id="58" name="TextBox 57"/>
          <p:cNvSpPr txBox="1"/>
          <p:nvPr/>
        </p:nvSpPr>
        <p:spPr>
          <a:xfrm>
            <a:off x="5254972" y="5408466"/>
            <a:ext cx="1682054" cy="1089529"/>
          </a:xfrm>
          <a:prstGeom prst="rect">
            <a:avLst/>
          </a:prstGeom>
          <a:noFill/>
        </p:spPr>
        <p:txBody>
          <a:bodyPr wrap="square" rtlCol="0">
            <a:spAutoFit/>
          </a:bodyPr>
          <a:lstStyle/>
          <a:p>
            <a:pPr algn="ctr">
              <a:lnSpc>
                <a:spcPct val="120000"/>
              </a:lnSpc>
            </a:pPr>
            <a:r>
              <a:rPr lang="fr-FR" dirty="0" smtClean="0">
                <a:solidFill>
                  <a:schemeClr val="bg1"/>
                </a:solidFill>
                <a:latin typeface="Myriad Condensed Web" panose="020B0506030403020204" pitchFamily="34" charset="0"/>
              </a:rPr>
              <a:t>Héréditaire </a:t>
            </a:r>
          </a:p>
          <a:p>
            <a:pPr algn="ctr">
              <a:lnSpc>
                <a:spcPct val="120000"/>
              </a:lnSpc>
            </a:pPr>
            <a:r>
              <a:rPr lang="fr-FR" dirty="0" smtClean="0">
                <a:solidFill>
                  <a:schemeClr val="bg1"/>
                </a:solidFill>
                <a:latin typeface="Myriad Condensed Web" panose="020B0506030403020204" pitchFamily="34" charset="0"/>
                <a:cs typeface="Lato Light"/>
              </a:rPr>
              <a:t>Hémorragique</a:t>
            </a:r>
          </a:p>
          <a:p>
            <a:pPr algn="ctr">
              <a:lnSpc>
                <a:spcPct val="120000"/>
              </a:lnSpc>
            </a:pPr>
            <a:r>
              <a:rPr lang="fr-FR" dirty="0" smtClean="0">
                <a:solidFill>
                  <a:schemeClr val="bg1"/>
                </a:solidFill>
                <a:latin typeface="Myriad Condensed Web" panose="020B0506030403020204" pitchFamily="34" charset="0"/>
                <a:cs typeface="Lato Light"/>
              </a:rPr>
              <a:t>Touche les males</a:t>
            </a:r>
            <a:endParaRPr lang="en-US" dirty="0">
              <a:solidFill>
                <a:schemeClr val="bg1"/>
              </a:solidFill>
              <a:latin typeface="Myriad Condensed Web" panose="020B0506030403020204" pitchFamily="34" charset="0"/>
              <a:cs typeface="Lato Light"/>
            </a:endParaRPr>
          </a:p>
        </p:txBody>
      </p:sp>
      <p:sp>
        <p:nvSpPr>
          <p:cNvPr id="59" name="Freeform 29"/>
          <p:cNvSpPr>
            <a:spLocks noChangeArrowheads="1"/>
          </p:cNvSpPr>
          <p:nvPr/>
        </p:nvSpPr>
        <p:spPr bwMode="auto">
          <a:xfrm>
            <a:off x="9923838" y="1867964"/>
            <a:ext cx="1178500" cy="1215910"/>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extLst/>
        </p:spPr>
        <p:txBody>
          <a:bodyPr wrap="none" lIns="34290" tIns="17145" rIns="34290" bIns="17145" anchor="ctr"/>
          <a:lstStyle/>
          <a:p>
            <a:endParaRPr lang="en-US" dirty="0"/>
          </a:p>
        </p:txBody>
      </p:sp>
      <p:grpSp>
        <p:nvGrpSpPr>
          <p:cNvPr id="64" name="Group 63"/>
          <p:cNvGrpSpPr/>
          <p:nvPr/>
        </p:nvGrpSpPr>
        <p:grpSpPr>
          <a:xfrm>
            <a:off x="-2193100" y="953005"/>
            <a:ext cx="7069381" cy="705083"/>
            <a:chOff x="4325287" y="4957194"/>
            <a:chExt cx="3845363" cy="383528"/>
          </a:xfrm>
          <a:solidFill>
            <a:srgbClr val="BC1D2F"/>
          </a:solidFill>
        </p:grpSpPr>
        <p:sp>
          <p:nvSpPr>
            <p:cNvPr id="65" name="Flowchart: Terminator 64"/>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p:cNvSpPr/>
            <p:nvPr/>
          </p:nvSpPr>
          <p:spPr>
            <a:xfrm>
              <a:off x="4791076" y="4957194"/>
              <a:ext cx="321610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Flowchart: Terminator 66"/>
            <p:cNvSpPr/>
            <p:nvPr/>
          </p:nvSpPr>
          <p:spPr>
            <a:xfrm>
              <a:off x="700844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8" name="TextBox 67"/>
          <p:cNvSpPr txBox="1"/>
          <p:nvPr/>
        </p:nvSpPr>
        <p:spPr>
          <a:xfrm>
            <a:off x="896338" y="920826"/>
            <a:ext cx="3686650" cy="769441"/>
          </a:xfrm>
          <a:prstGeom prst="rect">
            <a:avLst/>
          </a:prstGeom>
          <a:noFill/>
        </p:spPr>
        <p:txBody>
          <a:bodyPr wrap="none" rtlCol="0">
            <a:spAutoFit/>
          </a:bodyPr>
          <a:lstStyle/>
          <a:p>
            <a:r>
              <a:rPr lang="en-US" sz="4400" b="1" dirty="0" smtClean="0">
                <a:solidFill>
                  <a:schemeClr val="bg1"/>
                </a:solidFill>
              </a:rPr>
              <a:t>HISTORIQUE</a:t>
            </a:r>
            <a:endParaRPr lang="en-US" sz="4400" b="1" dirty="0">
              <a:solidFill>
                <a:schemeClr val="bg1"/>
              </a:solidFill>
            </a:endParaRPr>
          </a:p>
        </p:txBody>
      </p:sp>
      <p:sp>
        <p:nvSpPr>
          <p:cNvPr id="44" name="TextBox 43"/>
          <p:cNvSpPr txBox="1"/>
          <p:nvPr/>
        </p:nvSpPr>
        <p:spPr>
          <a:xfrm>
            <a:off x="6820805" y="5113629"/>
            <a:ext cx="2967480" cy="369332"/>
          </a:xfrm>
          <a:prstGeom prst="rect">
            <a:avLst/>
          </a:prstGeom>
          <a:noFill/>
        </p:spPr>
        <p:txBody>
          <a:bodyPr wrap="none" rtlCol="0">
            <a:spAutoFit/>
          </a:bodyPr>
          <a:lstStyle/>
          <a:p>
            <a:pPr algn="ctr"/>
            <a:r>
              <a:rPr lang="en-US" b="1" dirty="0">
                <a:solidFill>
                  <a:schemeClr val="accent4"/>
                </a:solidFill>
                <a:cs typeface="Lato Regular"/>
              </a:rPr>
              <a:t>Johann Lukas </a:t>
            </a:r>
            <a:r>
              <a:rPr lang="en-US" b="1" dirty="0" err="1">
                <a:solidFill>
                  <a:schemeClr val="accent4"/>
                </a:solidFill>
                <a:cs typeface="Lato Regular"/>
              </a:rPr>
              <a:t>Schönlein</a:t>
            </a:r>
            <a:r>
              <a:rPr lang="en-US" b="1" dirty="0">
                <a:solidFill>
                  <a:schemeClr val="accent4"/>
                </a:solidFill>
                <a:cs typeface="Lato Regular"/>
              </a:rPr>
              <a:t> </a:t>
            </a:r>
            <a:endParaRPr lang="id-ID" b="1" dirty="0">
              <a:solidFill>
                <a:schemeClr val="accent4"/>
              </a:solidFill>
              <a:cs typeface="Lato Regular"/>
            </a:endParaRPr>
          </a:p>
        </p:txBody>
      </p:sp>
    </p:spTree>
    <p:extLst>
      <p:ext uri="{BB962C8B-B14F-4D97-AF65-F5344CB8AC3E}">
        <p14:creationId xmlns:p14="http://schemas.microsoft.com/office/powerpoint/2010/main" val="65282744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000"/>
                            </p:stCondLst>
                            <p:childTnLst>
                              <p:par>
                                <p:cTn id="20" presetID="1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p:tgtEl>
                                          <p:spTgt spid="34"/>
                                        </p:tgtEl>
                                        <p:attrNameLst>
                                          <p:attrName>ppt_y</p:attrName>
                                        </p:attrNameLst>
                                      </p:cBhvr>
                                      <p:tavLst>
                                        <p:tav tm="0">
                                          <p:val>
                                            <p:strVal val="#ppt_y+#ppt_h*1.125000"/>
                                          </p:val>
                                        </p:tav>
                                        <p:tav tm="100000">
                                          <p:val>
                                            <p:strVal val="#ppt_y"/>
                                          </p:val>
                                        </p:tav>
                                      </p:tavLst>
                                    </p:anim>
                                    <p:animEffect transition="in" filter="wipe(up)">
                                      <p:cBhvr>
                                        <p:cTn id="23" dur="500"/>
                                        <p:tgtEl>
                                          <p:spTgt spid="34"/>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p:tgtEl>
                                          <p:spTgt spid="35"/>
                                        </p:tgtEl>
                                        <p:attrNameLst>
                                          <p:attrName>ppt_y</p:attrName>
                                        </p:attrNameLst>
                                      </p:cBhvr>
                                      <p:tavLst>
                                        <p:tav tm="0">
                                          <p:val>
                                            <p:strVal val="#ppt_y+#ppt_h*1.125000"/>
                                          </p:val>
                                        </p:tav>
                                        <p:tav tm="100000">
                                          <p:val>
                                            <p:strVal val="#ppt_y"/>
                                          </p:val>
                                        </p:tav>
                                      </p:tavLst>
                                    </p:anim>
                                    <p:animEffect transition="in" filter="wipe(up)">
                                      <p:cBhvr>
                                        <p:cTn id="27" dur="500"/>
                                        <p:tgtEl>
                                          <p:spTgt spid="35"/>
                                        </p:tgtEl>
                                      </p:cBhvr>
                                    </p:animEffect>
                                  </p:childTnLst>
                                </p:cTn>
                              </p:par>
                            </p:childTnLst>
                          </p:cTn>
                        </p:par>
                        <p:par>
                          <p:cTn id="28" fill="hold">
                            <p:stCondLst>
                              <p:cond delay="1500"/>
                            </p:stCondLst>
                            <p:childTnLst>
                              <p:par>
                                <p:cTn id="29" presetID="16" presetClass="entr" presetSubtype="42"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outHorizontal)">
                                      <p:cBhvr>
                                        <p:cTn id="31" dur="500"/>
                                        <p:tgtEl>
                                          <p:spTgt spid="7"/>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2500"/>
                            </p:stCondLst>
                            <p:childTnLst>
                              <p:par>
                                <p:cTn id="44" presetID="12" presetClass="entr" presetSubtype="4"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500"/>
                                        <p:tgtEl>
                                          <p:spTgt spid="48"/>
                                        </p:tgtEl>
                                        <p:attrNameLst>
                                          <p:attrName>ppt_y</p:attrName>
                                        </p:attrNameLst>
                                      </p:cBhvr>
                                      <p:tavLst>
                                        <p:tav tm="0">
                                          <p:val>
                                            <p:strVal val="#ppt_y+#ppt_h*1.125000"/>
                                          </p:val>
                                        </p:tav>
                                        <p:tav tm="100000">
                                          <p:val>
                                            <p:strVal val="#ppt_y"/>
                                          </p:val>
                                        </p:tav>
                                      </p:tavLst>
                                    </p:anim>
                                    <p:animEffect transition="in" filter="wipe(up)">
                                      <p:cBhvr>
                                        <p:cTn id="47" dur="500"/>
                                        <p:tgtEl>
                                          <p:spTgt spid="48"/>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49"/>
                                        </p:tgtEl>
                                        <p:attrNameLst>
                                          <p:attrName>style.visibility</p:attrName>
                                        </p:attrNameLst>
                                      </p:cBhvr>
                                      <p:to>
                                        <p:strVal val="visible"/>
                                      </p:to>
                                    </p:set>
                                    <p:anim calcmode="lin" valueType="num">
                                      <p:cBhvr additive="base">
                                        <p:cTn id="50" dur="500"/>
                                        <p:tgtEl>
                                          <p:spTgt spid="49"/>
                                        </p:tgtEl>
                                        <p:attrNameLst>
                                          <p:attrName>ppt_y</p:attrName>
                                        </p:attrNameLst>
                                      </p:cBhvr>
                                      <p:tavLst>
                                        <p:tav tm="0">
                                          <p:val>
                                            <p:strVal val="#ppt_y+#ppt_h*1.125000"/>
                                          </p:val>
                                        </p:tav>
                                        <p:tav tm="100000">
                                          <p:val>
                                            <p:strVal val="#ppt_y"/>
                                          </p:val>
                                        </p:tav>
                                      </p:tavLst>
                                    </p:anim>
                                    <p:animEffect transition="in" filter="wipe(up)">
                                      <p:cBhvr>
                                        <p:cTn id="51" dur="500"/>
                                        <p:tgtEl>
                                          <p:spTgt spid="49"/>
                                        </p:tgtEl>
                                      </p:cBhvr>
                                    </p:animEffect>
                                  </p:childTnLst>
                                </p:cTn>
                              </p:par>
                            </p:childTnLst>
                          </p:cTn>
                        </p:par>
                        <p:par>
                          <p:cTn id="52" fill="hold">
                            <p:stCondLst>
                              <p:cond delay="3000"/>
                            </p:stCondLst>
                            <p:childTnLst>
                              <p:par>
                                <p:cTn id="53" presetID="16" presetClass="entr" presetSubtype="42"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barn(outHorizontal)">
                                      <p:cBhvr>
                                        <p:cTn id="55" dur="500"/>
                                        <p:tgtEl>
                                          <p:spTgt spid="8"/>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fltVal val="0"/>
                                          </p:val>
                                        </p:tav>
                                        <p:tav tm="100000">
                                          <p:val>
                                            <p:strVal val="#ppt_w"/>
                                          </p:val>
                                        </p:tav>
                                      </p:tavLst>
                                    </p:anim>
                                    <p:anim calcmode="lin" valueType="num">
                                      <p:cBhvr>
                                        <p:cTn id="60" dur="500" fill="hold"/>
                                        <p:tgtEl>
                                          <p:spTgt spid="18"/>
                                        </p:tgtEl>
                                        <p:attrNameLst>
                                          <p:attrName>ppt_h</p:attrName>
                                        </p:attrNameLst>
                                      </p:cBhvr>
                                      <p:tavLst>
                                        <p:tav tm="0">
                                          <p:val>
                                            <p:fltVal val="0"/>
                                          </p:val>
                                        </p:tav>
                                        <p:tav tm="100000">
                                          <p:val>
                                            <p:strVal val="#ppt_h"/>
                                          </p:val>
                                        </p:tav>
                                      </p:tavLst>
                                    </p:anim>
                                    <p:animEffect transition="in" filter="fade">
                                      <p:cBhvr>
                                        <p:cTn id="61" dur="500"/>
                                        <p:tgtEl>
                                          <p:spTgt spid="18"/>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childTnLst>
                          </p:cTn>
                        </p:par>
                        <p:par>
                          <p:cTn id="67" fill="hold">
                            <p:stCondLst>
                              <p:cond delay="4000"/>
                            </p:stCondLst>
                            <p:childTnLst>
                              <p:par>
                                <p:cTn id="68" presetID="12" presetClass="entr" presetSubtype="4"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additive="base">
                                        <p:cTn id="70" dur="500"/>
                                        <p:tgtEl>
                                          <p:spTgt spid="57"/>
                                        </p:tgtEl>
                                        <p:attrNameLst>
                                          <p:attrName>ppt_y</p:attrName>
                                        </p:attrNameLst>
                                      </p:cBhvr>
                                      <p:tavLst>
                                        <p:tav tm="0">
                                          <p:val>
                                            <p:strVal val="#ppt_y+#ppt_h*1.125000"/>
                                          </p:val>
                                        </p:tav>
                                        <p:tav tm="100000">
                                          <p:val>
                                            <p:strVal val="#ppt_y"/>
                                          </p:val>
                                        </p:tav>
                                      </p:tavLst>
                                    </p:anim>
                                    <p:animEffect transition="in" filter="wipe(up)">
                                      <p:cBhvr>
                                        <p:cTn id="71" dur="500"/>
                                        <p:tgtEl>
                                          <p:spTgt spid="57"/>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58"/>
                                        </p:tgtEl>
                                        <p:attrNameLst>
                                          <p:attrName>style.visibility</p:attrName>
                                        </p:attrNameLst>
                                      </p:cBhvr>
                                      <p:to>
                                        <p:strVal val="visible"/>
                                      </p:to>
                                    </p:set>
                                    <p:anim calcmode="lin" valueType="num">
                                      <p:cBhvr additive="base">
                                        <p:cTn id="74" dur="500"/>
                                        <p:tgtEl>
                                          <p:spTgt spid="58"/>
                                        </p:tgtEl>
                                        <p:attrNameLst>
                                          <p:attrName>ppt_y</p:attrName>
                                        </p:attrNameLst>
                                      </p:cBhvr>
                                      <p:tavLst>
                                        <p:tav tm="0">
                                          <p:val>
                                            <p:strVal val="#ppt_y+#ppt_h*1.125000"/>
                                          </p:val>
                                        </p:tav>
                                        <p:tav tm="100000">
                                          <p:val>
                                            <p:strVal val="#ppt_y"/>
                                          </p:val>
                                        </p:tav>
                                      </p:tavLst>
                                    </p:anim>
                                    <p:animEffect transition="in" filter="wipe(up)">
                                      <p:cBhvr>
                                        <p:cTn id="75" dur="500"/>
                                        <p:tgtEl>
                                          <p:spTgt spid="58"/>
                                        </p:tgtEl>
                                      </p:cBhvr>
                                    </p:animEffect>
                                  </p:childTnLst>
                                </p:cTn>
                              </p:par>
                            </p:childTnLst>
                          </p:cTn>
                        </p:par>
                        <p:par>
                          <p:cTn id="76" fill="hold">
                            <p:stCondLst>
                              <p:cond delay="4500"/>
                            </p:stCondLst>
                            <p:childTnLst>
                              <p:par>
                                <p:cTn id="77" presetID="16" presetClass="entr" presetSubtype="42"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barn(outHorizontal)">
                                      <p:cBhvr>
                                        <p:cTn id="79" dur="500"/>
                                        <p:tgtEl>
                                          <p:spTgt spid="14"/>
                                        </p:tgtEl>
                                      </p:cBhvr>
                                    </p:animEffect>
                                  </p:childTnLst>
                                </p:cTn>
                              </p:par>
                            </p:childTnLst>
                          </p:cTn>
                        </p:par>
                        <p:par>
                          <p:cTn id="80" fill="hold">
                            <p:stCondLst>
                              <p:cond delay="500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2"/>
                                        </p:tgtEl>
                                        <p:attrNameLst>
                                          <p:attrName>style.visibility</p:attrName>
                                        </p:attrNameLst>
                                      </p:cBhvr>
                                      <p:to>
                                        <p:strVal val="visible"/>
                                      </p:to>
                                    </p:set>
                                    <p:anim calcmode="lin" valueType="num">
                                      <p:cBhvr>
                                        <p:cTn id="88" dur="500" fill="hold"/>
                                        <p:tgtEl>
                                          <p:spTgt spid="12"/>
                                        </p:tgtEl>
                                        <p:attrNameLst>
                                          <p:attrName>ppt_w</p:attrName>
                                        </p:attrNameLst>
                                      </p:cBhvr>
                                      <p:tavLst>
                                        <p:tav tm="0">
                                          <p:val>
                                            <p:fltVal val="0"/>
                                          </p:val>
                                        </p:tav>
                                        <p:tav tm="100000">
                                          <p:val>
                                            <p:strVal val="#ppt_w"/>
                                          </p:val>
                                        </p:tav>
                                      </p:tavLst>
                                    </p:anim>
                                    <p:anim calcmode="lin" valueType="num">
                                      <p:cBhvr>
                                        <p:cTn id="89" dur="500" fill="hold"/>
                                        <p:tgtEl>
                                          <p:spTgt spid="12"/>
                                        </p:tgtEl>
                                        <p:attrNameLst>
                                          <p:attrName>ppt_h</p:attrName>
                                        </p:attrNameLst>
                                      </p:cBhvr>
                                      <p:tavLst>
                                        <p:tav tm="0">
                                          <p:val>
                                            <p:fltVal val="0"/>
                                          </p:val>
                                        </p:tav>
                                        <p:tav tm="100000">
                                          <p:val>
                                            <p:strVal val="#ppt_h"/>
                                          </p:val>
                                        </p:tav>
                                      </p:tavLst>
                                    </p:anim>
                                    <p:animEffect transition="in" filter="fade">
                                      <p:cBhvr>
                                        <p:cTn id="90" dur="500"/>
                                        <p:tgtEl>
                                          <p:spTgt spid="12"/>
                                        </p:tgtEl>
                                      </p:cBhvr>
                                    </p:animEffect>
                                  </p:childTnLst>
                                </p:cTn>
                              </p:par>
                            </p:childTnLst>
                          </p:cTn>
                        </p:par>
                        <p:par>
                          <p:cTn id="91" fill="hold">
                            <p:stCondLst>
                              <p:cond delay="5500"/>
                            </p:stCondLst>
                            <p:childTnLst>
                              <p:par>
                                <p:cTn id="92" presetID="12" presetClass="entr" presetSubtype="4" fill="hold" grpId="0" nodeType="after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additive="base">
                                        <p:cTn id="94" dur="500"/>
                                        <p:tgtEl>
                                          <p:spTgt spid="44"/>
                                        </p:tgtEl>
                                        <p:attrNameLst>
                                          <p:attrName>ppt_y</p:attrName>
                                        </p:attrNameLst>
                                      </p:cBhvr>
                                      <p:tavLst>
                                        <p:tav tm="0">
                                          <p:val>
                                            <p:strVal val="#ppt_y+#ppt_h*1.125000"/>
                                          </p:val>
                                        </p:tav>
                                        <p:tav tm="100000">
                                          <p:val>
                                            <p:strVal val="#ppt_y"/>
                                          </p:val>
                                        </p:tav>
                                      </p:tavLst>
                                    </p:anim>
                                    <p:animEffect transition="in" filter="wipe(up)">
                                      <p:cBhvr>
                                        <p:cTn id="95" dur="500"/>
                                        <p:tgtEl>
                                          <p:spTgt spid="44"/>
                                        </p:tgtEl>
                                      </p:cBhvr>
                                    </p:animEffect>
                                  </p:childTnLst>
                                </p:cTn>
                              </p:par>
                              <p:par>
                                <p:cTn id="96" presetID="12" presetClass="entr" presetSubtype="4" fill="hold" grpId="0" nodeType="withEffect">
                                  <p:stCondLst>
                                    <p:cond delay="0"/>
                                  </p:stCondLst>
                                  <p:childTnLst>
                                    <p:set>
                                      <p:cBhvr>
                                        <p:cTn id="97" dur="1" fill="hold">
                                          <p:stCondLst>
                                            <p:cond delay="0"/>
                                          </p:stCondLst>
                                        </p:cTn>
                                        <p:tgtEl>
                                          <p:spTgt spid="55"/>
                                        </p:tgtEl>
                                        <p:attrNameLst>
                                          <p:attrName>style.visibility</p:attrName>
                                        </p:attrNameLst>
                                      </p:cBhvr>
                                      <p:to>
                                        <p:strVal val="visible"/>
                                      </p:to>
                                    </p:set>
                                    <p:anim calcmode="lin" valueType="num">
                                      <p:cBhvr additive="base">
                                        <p:cTn id="98" dur="500"/>
                                        <p:tgtEl>
                                          <p:spTgt spid="55"/>
                                        </p:tgtEl>
                                        <p:attrNameLst>
                                          <p:attrName>ppt_y</p:attrName>
                                        </p:attrNameLst>
                                      </p:cBhvr>
                                      <p:tavLst>
                                        <p:tav tm="0">
                                          <p:val>
                                            <p:strVal val="#ppt_y+#ppt_h*1.125000"/>
                                          </p:val>
                                        </p:tav>
                                        <p:tav tm="100000">
                                          <p:val>
                                            <p:strVal val="#ppt_y"/>
                                          </p:val>
                                        </p:tav>
                                      </p:tavLst>
                                    </p:anim>
                                    <p:animEffect transition="in" filter="wipe(up)">
                                      <p:cBhvr>
                                        <p:cTn id="99" dur="500"/>
                                        <p:tgtEl>
                                          <p:spTgt spid="55"/>
                                        </p:tgtEl>
                                      </p:cBhvr>
                                    </p:animEffect>
                                  </p:childTnLst>
                                </p:cTn>
                              </p:par>
                            </p:childTnLst>
                          </p:cTn>
                        </p:par>
                        <p:par>
                          <p:cTn id="100" fill="hold">
                            <p:stCondLst>
                              <p:cond delay="6000"/>
                            </p:stCondLst>
                            <p:childTnLst>
                              <p:par>
                                <p:cTn id="101" presetID="16" presetClass="entr" presetSubtype="42" fill="hold"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barn(outHorizontal)">
                                      <p:cBhvr>
                                        <p:cTn id="103" dur="500"/>
                                        <p:tgtEl>
                                          <p:spTgt spid="21"/>
                                        </p:tgtEl>
                                      </p:cBhvr>
                                    </p:animEffect>
                                  </p:childTnLst>
                                </p:cTn>
                              </p:par>
                            </p:childTnLst>
                          </p:cTn>
                        </p:par>
                        <p:par>
                          <p:cTn id="104" fill="hold">
                            <p:stCondLst>
                              <p:cond delay="6500"/>
                            </p:stCondLst>
                            <p:childTnLst>
                              <p:par>
                                <p:cTn id="105" presetID="53" presetClass="entr" presetSubtype="16" fill="hold" grpId="0" nodeType="afterEffect">
                                  <p:stCondLst>
                                    <p:cond delay="0"/>
                                  </p:stCondLst>
                                  <p:childTnLst>
                                    <p:set>
                                      <p:cBhvr>
                                        <p:cTn id="106" dur="1" fill="hold">
                                          <p:stCondLst>
                                            <p:cond delay="0"/>
                                          </p:stCondLst>
                                        </p:cTn>
                                        <p:tgtEl>
                                          <p:spTgt spid="19"/>
                                        </p:tgtEl>
                                        <p:attrNameLst>
                                          <p:attrName>style.visibility</p:attrName>
                                        </p:attrNameLst>
                                      </p:cBhvr>
                                      <p:to>
                                        <p:strVal val="visible"/>
                                      </p:to>
                                    </p:set>
                                    <p:anim calcmode="lin" valueType="num">
                                      <p:cBhvr>
                                        <p:cTn id="107" dur="500" fill="hold"/>
                                        <p:tgtEl>
                                          <p:spTgt spid="19"/>
                                        </p:tgtEl>
                                        <p:attrNameLst>
                                          <p:attrName>ppt_w</p:attrName>
                                        </p:attrNameLst>
                                      </p:cBhvr>
                                      <p:tavLst>
                                        <p:tav tm="0">
                                          <p:val>
                                            <p:fltVal val="0"/>
                                          </p:val>
                                        </p:tav>
                                        <p:tav tm="100000">
                                          <p:val>
                                            <p:strVal val="#ppt_w"/>
                                          </p:val>
                                        </p:tav>
                                      </p:tavLst>
                                    </p:anim>
                                    <p:anim calcmode="lin" valueType="num">
                                      <p:cBhvr>
                                        <p:cTn id="108" dur="500" fill="hold"/>
                                        <p:tgtEl>
                                          <p:spTgt spid="19"/>
                                        </p:tgtEl>
                                        <p:attrNameLst>
                                          <p:attrName>ppt_h</p:attrName>
                                        </p:attrNameLst>
                                      </p:cBhvr>
                                      <p:tavLst>
                                        <p:tav tm="0">
                                          <p:val>
                                            <p:fltVal val="0"/>
                                          </p:val>
                                        </p:tav>
                                        <p:tav tm="100000">
                                          <p:val>
                                            <p:strVal val="#ppt_h"/>
                                          </p:val>
                                        </p:tav>
                                      </p:tavLst>
                                    </p:anim>
                                    <p:animEffect transition="in" filter="fade">
                                      <p:cBhvr>
                                        <p:cTn id="109" dur="500"/>
                                        <p:tgtEl>
                                          <p:spTgt spid="19"/>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59"/>
                                        </p:tgtEl>
                                        <p:attrNameLst>
                                          <p:attrName>style.visibility</p:attrName>
                                        </p:attrNameLst>
                                      </p:cBhvr>
                                      <p:to>
                                        <p:strVal val="visible"/>
                                      </p:to>
                                    </p:set>
                                    <p:anim calcmode="lin" valueType="num">
                                      <p:cBhvr>
                                        <p:cTn id="112" dur="500" fill="hold"/>
                                        <p:tgtEl>
                                          <p:spTgt spid="59"/>
                                        </p:tgtEl>
                                        <p:attrNameLst>
                                          <p:attrName>ppt_w</p:attrName>
                                        </p:attrNameLst>
                                      </p:cBhvr>
                                      <p:tavLst>
                                        <p:tav tm="0">
                                          <p:val>
                                            <p:fltVal val="0"/>
                                          </p:val>
                                        </p:tav>
                                        <p:tav tm="100000">
                                          <p:val>
                                            <p:strVal val="#ppt_w"/>
                                          </p:val>
                                        </p:tav>
                                      </p:tavLst>
                                    </p:anim>
                                    <p:anim calcmode="lin" valueType="num">
                                      <p:cBhvr>
                                        <p:cTn id="113" dur="500" fill="hold"/>
                                        <p:tgtEl>
                                          <p:spTgt spid="59"/>
                                        </p:tgtEl>
                                        <p:attrNameLst>
                                          <p:attrName>ppt_h</p:attrName>
                                        </p:attrNameLst>
                                      </p:cBhvr>
                                      <p:tavLst>
                                        <p:tav tm="0">
                                          <p:val>
                                            <p:fltVal val="0"/>
                                          </p:val>
                                        </p:tav>
                                        <p:tav tm="100000">
                                          <p:val>
                                            <p:strVal val="#ppt_h"/>
                                          </p:val>
                                        </p:tav>
                                      </p:tavLst>
                                    </p:anim>
                                    <p:animEffect transition="in" filter="fade">
                                      <p:cBhvr>
                                        <p:cTn id="114" dur="500"/>
                                        <p:tgtEl>
                                          <p:spTgt spid="59"/>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13"/>
                                        </p:tgtEl>
                                        <p:attrNameLst>
                                          <p:attrName>style.visibility</p:attrName>
                                        </p:attrNameLst>
                                      </p:cBhvr>
                                      <p:to>
                                        <p:strVal val="visible"/>
                                      </p:to>
                                    </p:set>
                                    <p:anim calcmode="lin" valueType="num">
                                      <p:cBhvr>
                                        <p:cTn id="117" dur="500" fill="hold"/>
                                        <p:tgtEl>
                                          <p:spTgt spid="13"/>
                                        </p:tgtEl>
                                        <p:attrNameLst>
                                          <p:attrName>ppt_w</p:attrName>
                                        </p:attrNameLst>
                                      </p:cBhvr>
                                      <p:tavLst>
                                        <p:tav tm="0">
                                          <p:val>
                                            <p:fltVal val="0"/>
                                          </p:val>
                                        </p:tav>
                                        <p:tav tm="100000">
                                          <p:val>
                                            <p:strVal val="#ppt_w"/>
                                          </p:val>
                                        </p:tav>
                                      </p:tavLst>
                                    </p:anim>
                                    <p:anim calcmode="lin" valueType="num">
                                      <p:cBhvr>
                                        <p:cTn id="118" dur="500" fill="hold"/>
                                        <p:tgtEl>
                                          <p:spTgt spid="13"/>
                                        </p:tgtEl>
                                        <p:attrNameLst>
                                          <p:attrName>ppt_h</p:attrName>
                                        </p:attrNameLst>
                                      </p:cBhvr>
                                      <p:tavLst>
                                        <p:tav tm="0">
                                          <p:val>
                                            <p:fltVal val="0"/>
                                          </p:val>
                                        </p:tav>
                                        <p:tav tm="100000">
                                          <p:val>
                                            <p:strVal val="#ppt_h"/>
                                          </p:val>
                                        </p:tav>
                                      </p:tavLst>
                                    </p:anim>
                                    <p:animEffect transition="in" filter="fade">
                                      <p:cBhvr>
                                        <p:cTn id="119" dur="500"/>
                                        <p:tgtEl>
                                          <p:spTgt spid="13"/>
                                        </p:tgtEl>
                                      </p:cBhvr>
                                    </p:animEffect>
                                  </p:childTnLst>
                                </p:cTn>
                              </p:par>
                            </p:childTnLst>
                          </p:cTn>
                        </p:par>
                        <p:par>
                          <p:cTn id="120" fill="hold">
                            <p:stCondLst>
                              <p:cond delay="7000"/>
                            </p:stCondLst>
                            <p:childTnLst>
                              <p:par>
                                <p:cTn id="121" presetID="12" presetClass="entr" presetSubtype="4" fill="hold" grpId="0" nodeType="afterEffect">
                                  <p:stCondLst>
                                    <p:cond delay="0"/>
                                  </p:stCondLst>
                                  <p:childTnLst>
                                    <p:set>
                                      <p:cBhvr>
                                        <p:cTn id="122" dur="1" fill="hold">
                                          <p:stCondLst>
                                            <p:cond delay="0"/>
                                          </p:stCondLst>
                                        </p:cTn>
                                        <p:tgtEl>
                                          <p:spTgt spid="51"/>
                                        </p:tgtEl>
                                        <p:attrNameLst>
                                          <p:attrName>style.visibility</p:attrName>
                                        </p:attrNameLst>
                                      </p:cBhvr>
                                      <p:to>
                                        <p:strVal val="visible"/>
                                      </p:to>
                                    </p:set>
                                    <p:anim calcmode="lin" valueType="num">
                                      <p:cBhvr additive="base">
                                        <p:cTn id="123" dur="500"/>
                                        <p:tgtEl>
                                          <p:spTgt spid="51"/>
                                        </p:tgtEl>
                                        <p:attrNameLst>
                                          <p:attrName>ppt_y</p:attrName>
                                        </p:attrNameLst>
                                      </p:cBhvr>
                                      <p:tavLst>
                                        <p:tav tm="0">
                                          <p:val>
                                            <p:strVal val="#ppt_y+#ppt_h*1.125000"/>
                                          </p:val>
                                        </p:tav>
                                        <p:tav tm="100000">
                                          <p:val>
                                            <p:strVal val="#ppt_y"/>
                                          </p:val>
                                        </p:tav>
                                      </p:tavLst>
                                    </p:anim>
                                    <p:animEffect transition="in" filter="wipe(up)">
                                      <p:cBhvr>
                                        <p:cTn id="124" dur="500"/>
                                        <p:tgtEl>
                                          <p:spTgt spid="51"/>
                                        </p:tgtEl>
                                      </p:cBhvr>
                                    </p:animEffect>
                                  </p:childTnLst>
                                </p:cTn>
                              </p:par>
                              <p:par>
                                <p:cTn id="125" presetID="12" presetClass="entr" presetSubtype="4" fill="hold" grpId="0" nodeType="withEffect">
                                  <p:stCondLst>
                                    <p:cond delay="0"/>
                                  </p:stCondLst>
                                  <p:childTnLst>
                                    <p:set>
                                      <p:cBhvr>
                                        <p:cTn id="126" dur="1" fill="hold">
                                          <p:stCondLst>
                                            <p:cond delay="0"/>
                                          </p:stCondLst>
                                        </p:cTn>
                                        <p:tgtEl>
                                          <p:spTgt spid="52"/>
                                        </p:tgtEl>
                                        <p:attrNameLst>
                                          <p:attrName>style.visibility</p:attrName>
                                        </p:attrNameLst>
                                      </p:cBhvr>
                                      <p:to>
                                        <p:strVal val="visible"/>
                                      </p:to>
                                    </p:set>
                                    <p:anim calcmode="lin" valueType="num">
                                      <p:cBhvr additive="base">
                                        <p:cTn id="127" dur="500"/>
                                        <p:tgtEl>
                                          <p:spTgt spid="52"/>
                                        </p:tgtEl>
                                        <p:attrNameLst>
                                          <p:attrName>ppt_y</p:attrName>
                                        </p:attrNameLst>
                                      </p:cBhvr>
                                      <p:tavLst>
                                        <p:tav tm="0">
                                          <p:val>
                                            <p:strVal val="#ppt_y+#ppt_h*1.125000"/>
                                          </p:val>
                                        </p:tav>
                                        <p:tav tm="100000">
                                          <p:val>
                                            <p:strVal val="#ppt_y"/>
                                          </p:val>
                                        </p:tav>
                                      </p:tavLst>
                                    </p:anim>
                                    <p:animEffect transition="in" filter="wipe(up)">
                                      <p:cBhvr>
                                        <p:cTn id="12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6" grpId="0" animBg="1"/>
      <p:bldP spid="17" grpId="0" animBg="1"/>
      <p:bldP spid="18" grpId="0" animBg="1"/>
      <p:bldP spid="19" grpId="0" animBg="1"/>
      <p:bldP spid="20" grpId="0" animBg="1"/>
      <p:bldP spid="34" grpId="0"/>
      <p:bldP spid="35" grpId="0"/>
      <p:bldP spid="48" grpId="0"/>
      <p:bldP spid="49" grpId="0"/>
      <p:bldP spid="51" grpId="0"/>
      <p:bldP spid="52" grpId="0"/>
      <p:bldP spid="55" grpId="0"/>
      <p:bldP spid="57" grpId="0"/>
      <p:bldP spid="58" grpId="0"/>
      <p:bldP spid="59" grpId="0" animBg="1"/>
      <p:bldP spid="4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a:off x="0" y="4679306"/>
            <a:ext cx="12192000" cy="235501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yriad Condensed Web" panose="020B0506030403020204" pitchFamily="34" charset="0"/>
            </a:endParaRPr>
          </a:p>
        </p:txBody>
      </p:sp>
      <p:sp>
        <p:nvSpPr>
          <p:cNvPr id="9" name="Oval 8"/>
          <p:cNvSpPr/>
          <p:nvPr/>
        </p:nvSpPr>
        <p:spPr>
          <a:xfrm>
            <a:off x="1523635" y="4524030"/>
            <a:ext cx="310552" cy="310552"/>
          </a:xfrm>
          <a:prstGeom prst="ellipse">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latin typeface="+mj-lt"/>
              </a:rPr>
              <a:t>6</a:t>
            </a:r>
          </a:p>
        </p:txBody>
      </p:sp>
      <p:sp>
        <p:nvSpPr>
          <p:cNvPr id="10" name="Oval 9"/>
          <p:cNvSpPr/>
          <p:nvPr/>
        </p:nvSpPr>
        <p:spPr>
          <a:xfrm>
            <a:off x="3732179" y="4524030"/>
            <a:ext cx="310552" cy="31055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latin typeface="+mj-lt"/>
              </a:rPr>
              <a:t>7</a:t>
            </a:r>
            <a:endParaRPr lang="en-US" sz="1200" b="1" dirty="0">
              <a:solidFill>
                <a:schemeClr val="bg1"/>
              </a:solidFill>
              <a:latin typeface="+mj-lt"/>
            </a:endParaRPr>
          </a:p>
        </p:txBody>
      </p:sp>
      <p:sp>
        <p:nvSpPr>
          <p:cNvPr id="11" name="Oval 10"/>
          <p:cNvSpPr/>
          <p:nvPr/>
        </p:nvSpPr>
        <p:spPr>
          <a:xfrm>
            <a:off x="5940724" y="4524030"/>
            <a:ext cx="310552" cy="310552"/>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latin typeface="+mj-lt"/>
              </a:rPr>
              <a:t>8</a:t>
            </a:r>
            <a:endParaRPr lang="en-US" sz="1200" b="1" dirty="0">
              <a:solidFill>
                <a:schemeClr val="bg1"/>
              </a:solidFill>
              <a:latin typeface="+mj-lt"/>
            </a:endParaRPr>
          </a:p>
        </p:txBody>
      </p:sp>
      <p:sp>
        <p:nvSpPr>
          <p:cNvPr id="12" name="Oval 11"/>
          <p:cNvSpPr/>
          <p:nvPr/>
        </p:nvSpPr>
        <p:spPr>
          <a:xfrm>
            <a:off x="8149270" y="4524030"/>
            <a:ext cx="310552" cy="310552"/>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latin typeface="+mj-lt"/>
              </a:rPr>
              <a:t>9</a:t>
            </a:r>
            <a:endParaRPr lang="en-US" sz="1200" b="1" dirty="0">
              <a:solidFill>
                <a:schemeClr val="bg1"/>
              </a:solidFill>
              <a:latin typeface="+mj-lt"/>
            </a:endParaRPr>
          </a:p>
        </p:txBody>
      </p:sp>
      <p:sp>
        <p:nvSpPr>
          <p:cNvPr id="16" name="Oval 15"/>
          <p:cNvSpPr/>
          <p:nvPr/>
        </p:nvSpPr>
        <p:spPr>
          <a:xfrm>
            <a:off x="990600" y="1741300"/>
            <a:ext cx="1376622" cy="1376622"/>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199145" y="2207672"/>
            <a:ext cx="1376622" cy="1376622"/>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407690" y="1741300"/>
            <a:ext cx="1376622" cy="1376622"/>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7616235" y="2207672"/>
            <a:ext cx="1318215" cy="1376622"/>
          </a:xfrm>
          <a:prstGeom prst="ellipse">
            <a:avLst/>
          </a:prstGeom>
          <a:blipFill dpi="0" rotWithShape="1">
            <a:blip r:embed="rId5">
              <a:extLst>
                <a:ext uri="{28A0092B-C50C-407E-A947-70E740481C1C}">
                  <a14:useLocalDpi xmlns:a14="http://schemas.microsoft.com/office/drawing/2010/main" val="0"/>
                </a:ext>
              </a:extLst>
            </a:blip>
            <a:srcRect/>
            <a:stretch>
              <a:fillRect l="-12188" t="-7002" r="-17342" b="-17033"/>
            </a:stretch>
          </a:blip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586304" y="5113629"/>
            <a:ext cx="2185214" cy="369332"/>
          </a:xfrm>
          <a:prstGeom prst="rect">
            <a:avLst/>
          </a:prstGeom>
          <a:noFill/>
        </p:spPr>
        <p:txBody>
          <a:bodyPr wrap="none" rtlCol="0">
            <a:spAutoFit/>
          </a:bodyPr>
          <a:lstStyle/>
          <a:p>
            <a:pPr algn="ctr"/>
            <a:r>
              <a:rPr lang="en-US" b="1" dirty="0" smtClean="0">
                <a:solidFill>
                  <a:srgbClr val="BC1D2F"/>
                </a:solidFill>
                <a:cs typeface="Lato Regular"/>
              </a:rPr>
              <a:t>La </a:t>
            </a:r>
            <a:r>
              <a:rPr lang="en-US" b="1" dirty="0" err="1">
                <a:solidFill>
                  <a:srgbClr val="BC1D2F"/>
                </a:solidFill>
                <a:cs typeface="Lato Regular"/>
              </a:rPr>
              <a:t>maladie</a:t>
            </a:r>
            <a:r>
              <a:rPr lang="en-US" b="1" dirty="0">
                <a:solidFill>
                  <a:srgbClr val="BC1D2F"/>
                </a:solidFill>
                <a:cs typeface="Lato Regular"/>
              </a:rPr>
              <a:t> </a:t>
            </a:r>
            <a:r>
              <a:rPr lang="en-US" b="1" dirty="0" err="1">
                <a:solidFill>
                  <a:srgbClr val="BC1D2F"/>
                </a:solidFill>
                <a:cs typeface="Lato Regular"/>
              </a:rPr>
              <a:t>royale</a:t>
            </a:r>
            <a:r>
              <a:rPr lang="en-US" b="1" dirty="0">
                <a:solidFill>
                  <a:srgbClr val="BC1D2F"/>
                </a:solidFill>
                <a:cs typeface="Lato Regular"/>
              </a:rPr>
              <a:t> </a:t>
            </a:r>
            <a:endParaRPr lang="id-ID" b="1" dirty="0">
              <a:solidFill>
                <a:srgbClr val="BC1D2F"/>
              </a:solidFill>
              <a:cs typeface="Lato Regular"/>
            </a:endParaRPr>
          </a:p>
        </p:txBody>
      </p:sp>
      <p:sp>
        <p:nvSpPr>
          <p:cNvPr id="35" name="TextBox 34"/>
          <p:cNvSpPr txBox="1"/>
          <p:nvPr/>
        </p:nvSpPr>
        <p:spPr>
          <a:xfrm>
            <a:off x="584200" y="5408466"/>
            <a:ext cx="2189422" cy="1200329"/>
          </a:xfrm>
          <a:prstGeom prst="rect">
            <a:avLst/>
          </a:prstGeom>
          <a:noFill/>
        </p:spPr>
        <p:txBody>
          <a:bodyPr wrap="square" rtlCol="0">
            <a:spAutoFit/>
          </a:bodyPr>
          <a:lstStyle/>
          <a:p>
            <a:pPr algn="ctr"/>
            <a:r>
              <a:rPr lang="fr-FR" dirty="0">
                <a:solidFill>
                  <a:schemeClr val="bg1"/>
                </a:solidFill>
                <a:latin typeface="Myriad Condensed Web" panose="020B0506030403020204" pitchFamily="34" charset="0"/>
              </a:rPr>
              <a:t>l'hémophilie est retrouvée dans les familles royales </a:t>
            </a:r>
            <a:r>
              <a:rPr lang="fr-FR" dirty="0" smtClean="0">
                <a:solidFill>
                  <a:schemeClr val="bg1"/>
                </a:solidFill>
                <a:latin typeface="Myriad Condensed Web" panose="020B0506030403020204" pitchFamily="34" charset="0"/>
              </a:rPr>
              <a:t>à </a:t>
            </a:r>
            <a:r>
              <a:rPr lang="fr-FR" dirty="0">
                <a:solidFill>
                  <a:schemeClr val="bg1"/>
                </a:solidFill>
                <a:latin typeface="Myriad Condensed Web" panose="020B0506030403020204" pitchFamily="34" charset="0"/>
              </a:rPr>
              <a:t>travers le continent.</a:t>
            </a:r>
            <a:endParaRPr lang="en-GB" dirty="0">
              <a:solidFill>
                <a:schemeClr val="bg1"/>
              </a:solidFill>
              <a:latin typeface="Myriad Condensed Web" panose="020B0506030403020204" pitchFamily="34" charset="0"/>
            </a:endParaRPr>
          </a:p>
        </p:txBody>
      </p:sp>
      <p:grpSp>
        <p:nvGrpSpPr>
          <p:cNvPr id="6" name="Group 5"/>
          <p:cNvGrpSpPr/>
          <p:nvPr/>
        </p:nvGrpSpPr>
        <p:grpSpPr>
          <a:xfrm>
            <a:off x="1125971" y="3257788"/>
            <a:ext cx="552940" cy="1126375"/>
            <a:chOff x="1125971" y="3257788"/>
            <a:chExt cx="552940" cy="1126375"/>
          </a:xfrm>
        </p:grpSpPr>
        <p:cxnSp>
          <p:nvCxnSpPr>
            <p:cNvPr id="15" name="Straight Connector 14"/>
            <p:cNvCxnSpPr/>
            <p:nvPr/>
          </p:nvCxnSpPr>
          <p:spPr>
            <a:xfrm>
              <a:off x="1678911" y="3257788"/>
              <a:ext cx="0" cy="1126375"/>
            </a:xfrm>
            <a:prstGeom prst="line">
              <a:avLst/>
            </a:prstGeom>
            <a:ln>
              <a:solidFill>
                <a:schemeClr val="tx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rot="16200000">
              <a:off x="961823" y="3663627"/>
              <a:ext cx="697627" cy="369332"/>
            </a:xfrm>
            <a:prstGeom prst="rect">
              <a:avLst/>
            </a:prstGeom>
            <a:noFill/>
          </p:spPr>
          <p:txBody>
            <a:bodyPr wrap="none" rtlCol="0" anchor="ctr">
              <a:spAutoFit/>
            </a:bodyPr>
            <a:lstStyle/>
            <a:p>
              <a:pPr algn="ctr"/>
              <a:r>
                <a:rPr lang="en-US" b="1" dirty="0" smtClean="0">
                  <a:solidFill>
                    <a:schemeClr val="bg1"/>
                  </a:solidFill>
                </a:rPr>
                <a:t>1853</a:t>
              </a:r>
              <a:endParaRPr lang="en-US" b="1" dirty="0">
                <a:solidFill>
                  <a:schemeClr val="bg1"/>
                </a:solidFill>
              </a:endParaRPr>
            </a:p>
          </p:txBody>
        </p:sp>
      </p:grpSp>
      <p:grpSp>
        <p:nvGrpSpPr>
          <p:cNvPr id="8" name="Group 7"/>
          <p:cNvGrpSpPr/>
          <p:nvPr/>
        </p:nvGrpSpPr>
        <p:grpSpPr>
          <a:xfrm>
            <a:off x="5726665" y="3257788"/>
            <a:ext cx="369335" cy="1126375"/>
            <a:chOff x="5726665" y="3257788"/>
            <a:chExt cx="369335" cy="1126375"/>
          </a:xfrm>
        </p:grpSpPr>
        <p:cxnSp>
          <p:nvCxnSpPr>
            <p:cNvPr id="32" name="Straight Connector 31"/>
            <p:cNvCxnSpPr/>
            <p:nvPr/>
          </p:nvCxnSpPr>
          <p:spPr>
            <a:xfrm>
              <a:off x="6096000" y="3257788"/>
              <a:ext cx="0" cy="1126375"/>
            </a:xfrm>
            <a:prstGeom prst="line">
              <a:avLst/>
            </a:prstGeom>
            <a:ln>
              <a:solidFill>
                <a:schemeClr val="tx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rot="16200000">
              <a:off x="5562517" y="3636310"/>
              <a:ext cx="697627" cy="369332"/>
            </a:xfrm>
            <a:prstGeom prst="rect">
              <a:avLst/>
            </a:prstGeom>
            <a:noFill/>
          </p:spPr>
          <p:txBody>
            <a:bodyPr wrap="none" rtlCol="0">
              <a:spAutoFit/>
            </a:bodyPr>
            <a:lstStyle/>
            <a:p>
              <a:r>
                <a:rPr lang="en-US" b="1" dirty="0" smtClean="0">
                  <a:solidFill>
                    <a:schemeClr val="bg1"/>
                  </a:solidFill>
                </a:rPr>
                <a:t>1952</a:t>
              </a:r>
              <a:endParaRPr lang="en-US" b="1" dirty="0">
                <a:solidFill>
                  <a:schemeClr val="bg1"/>
                </a:solidFill>
              </a:endParaRPr>
            </a:p>
          </p:txBody>
        </p:sp>
      </p:grpSp>
      <p:grpSp>
        <p:nvGrpSpPr>
          <p:cNvPr id="7" name="Group 6"/>
          <p:cNvGrpSpPr/>
          <p:nvPr/>
        </p:nvGrpSpPr>
        <p:grpSpPr>
          <a:xfrm>
            <a:off x="3524916" y="3705349"/>
            <a:ext cx="369332" cy="697627"/>
            <a:chOff x="3524916" y="3705349"/>
            <a:chExt cx="369332" cy="697627"/>
          </a:xfrm>
        </p:grpSpPr>
        <p:cxnSp>
          <p:nvCxnSpPr>
            <p:cNvPr id="28" name="Straight Connector 27"/>
            <p:cNvCxnSpPr/>
            <p:nvPr/>
          </p:nvCxnSpPr>
          <p:spPr>
            <a:xfrm>
              <a:off x="3887455" y="3729215"/>
              <a:ext cx="0" cy="654948"/>
            </a:xfrm>
            <a:prstGeom prst="line">
              <a:avLst/>
            </a:prstGeom>
            <a:ln>
              <a:solidFill>
                <a:schemeClr val="tx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rot="16200000">
              <a:off x="3360768" y="3869497"/>
              <a:ext cx="697627" cy="369332"/>
            </a:xfrm>
            <a:prstGeom prst="rect">
              <a:avLst/>
            </a:prstGeom>
            <a:noFill/>
          </p:spPr>
          <p:txBody>
            <a:bodyPr wrap="none" rtlCol="0">
              <a:spAutoFit/>
            </a:bodyPr>
            <a:lstStyle/>
            <a:p>
              <a:r>
                <a:rPr lang="en-US" b="1" dirty="0" smtClean="0">
                  <a:solidFill>
                    <a:schemeClr val="bg1"/>
                  </a:solidFill>
                </a:rPr>
                <a:t>1892</a:t>
              </a:r>
              <a:endParaRPr lang="en-US" b="1" dirty="0">
                <a:solidFill>
                  <a:schemeClr val="bg1"/>
                </a:solidFill>
              </a:endParaRPr>
            </a:p>
          </p:txBody>
        </p:sp>
      </p:grpSp>
      <p:grpSp>
        <p:nvGrpSpPr>
          <p:cNvPr id="14" name="Group 13"/>
          <p:cNvGrpSpPr/>
          <p:nvPr/>
        </p:nvGrpSpPr>
        <p:grpSpPr>
          <a:xfrm>
            <a:off x="7929475" y="3705349"/>
            <a:ext cx="375071" cy="697627"/>
            <a:chOff x="7929475" y="3705349"/>
            <a:chExt cx="375071" cy="697627"/>
          </a:xfrm>
        </p:grpSpPr>
        <p:cxnSp>
          <p:nvCxnSpPr>
            <p:cNvPr id="31" name="Straight Connector 30"/>
            <p:cNvCxnSpPr/>
            <p:nvPr/>
          </p:nvCxnSpPr>
          <p:spPr>
            <a:xfrm>
              <a:off x="8304546" y="3726688"/>
              <a:ext cx="0" cy="654948"/>
            </a:xfrm>
            <a:prstGeom prst="line">
              <a:avLst/>
            </a:prstGeom>
            <a:ln>
              <a:solidFill>
                <a:schemeClr val="tx2"/>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rot="16200000">
              <a:off x="7765327" y="3869497"/>
              <a:ext cx="697627" cy="369332"/>
            </a:xfrm>
            <a:prstGeom prst="rect">
              <a:avLst/>
            </a:prstGeom>
            <a:noFill/>
          </p:spPr>
          <p:txBody>
            <a:bodyPr wrap="none" rtlCol="0">
              <a:spAutoFit/>
            </a:bodyPr>
            <a:lstStyle/>
            <a:p>
              <a:r>
                <a:rPr lang="en-US" b="1" dirty="0" smtClean="0">
                  <a:solidFill>
                    <a:schemeClr val="bg1"/>
                  </a:solidFill>
                </a:rPr>
                <a:t>1980</a:t>
              </a:r>
              <a:endParaRPr lang="en-US" b="1" dirty="0">
                <a:solidFill>
                  <a:schemeClr val="bg1"/>
                </a:solidFill>
              </a:endParaRPr>
            </a:p>
          </p:txBody>
        </p:sp>
      </p:grpSp>
      <p:sp>
        <p:nvSpPr>
          <p:cNvPr id="48" name="TextBox 47"/>
          <p:cNvSpPr txBox="1"/>
          <p:nvPr/>
        </p:nvSpPr>
        <p:spPr>
          <a:xfrm>
            <a:off x="2880681" y="4945840"/>
            <a:ext cx="2013552" cy="646331"/>
          </a:xfrm>
          <a:prstGeom prst="rect">
            <a:avLst/>
          </a:prstGeom>
          <a:noFill/>
        </p:spPr>
        <p:txBody>
          <a:bodyPr wrap="square" rtlCol="0">
            <a:spAutoFit/>
          </a:bodyPr>
          <a:lstStyle/>
          <a:p>
            <a:pPr algn="ctr"/>
            <a:r>
              <a:rPr lang="en-US" b="1" dirty="0">
                <a:solidFill>
                  <a:schemeClr val="accent2"/>
                </a:solidFill>
                <a:cs typeface="Lato Regular"/>
              </a:rPr>
              <a:t>La </a:t>
            </a:r>
            <a:r>
              <a:rPr lang="en-US" b="1" dirty="0" err="1">
                <a:solidFill>
                  <a:schemeClr val="accent2"/>
                </a:solidFill>
                <a:cs typeface="Lato Regular"/>
              </a:rPr>
              <a:t>connexion</a:t>
            </a:r>
            <a:r>
              <a:rPr lang="en-US" b="1" dirty="0">
                <a:solidFill>
                  <a:schemeClr val="accent2"/>
                </a:solidFill>
                <a:cs typeface="Lato Regular"/>
              </a:rPr>
              <a:t> de KÖNIG </a:t>
            </a:r>
            <a:endParaRPr lang="id-ID" b="1" dirty="0">
              <a:solidFill>
                <a:schemeClr val="accent2"/>
              </a:solidFill>
              <a:cs typeface="Lato Regular"/>
            </a:endParaRPr>
          </a:p>
        </p:txBody>
      </p:sp>
      <p:sp>
        <p:nvSpPr>
          <p:cNvPr id="49" name="TextBox 48"/>
          <p:cNvSpPr txBox="1"/>
          <p:nvPr/>
        </p:nvSpPr>
        <p:spPr>
          <a:xfrm>
            <a:off x="2576133" y="5408466"/>
            <a:ext cx="2622644" cy="1067728"/>
          </a:xfrm>
          <a:prstGeom prst="rect">
            <a:avLst/>
          </a:prstGeom>
          <a:noFill/>
        </p:spPr>
        <p:txBody>
          <a:bodyPr wrap="square" rtlCol="0">
            <a:spAutoFit/>
          </a:bodyPr>
          <a:lstStyle/>
          <a:p>
            <a:pPr algn="ctr">
              <a:lnSpc>
                <a:spcPct val="120000"/>
              </a:lnSpc>
            </a:pPr>
            <a:r>
              <a:rPr lang="fr-FR" dirty="0">
                <a:solidFill>
                  <a:schemeClr val="bg1"/>
                </a:solidFill>
                <a:latin typeface="Myriad Condensed Web" panose="020B0506030403020204" pitchFamily="34" charset="0"/>
              </a:rPr>
              <a:t>les arthropathies sont secondaires à une hémorragie intra articulaire</a:t>
            </a:r>
            <a:endParaRPr lang="fr-FR" dirty="0" smtClean="0">
              <a:solidFill>
                <a:schemeClr val="bg1"/>
              </a:solidFill>
              <a:latin typeface="Myriad Condensed Web" panose="020B0506030403020204" pitchFamily="34" charset="0"/>
            </a:endParaRPr>
          </a:p>
        </p:txBody>
      </p:sp>
      <p:sp>
        <p:nvSpPr>
          <p:cNvPr id="55" name="TextBox 54"/>
          <p:cNvSpPr txBox="1"/>
          <p:nvPr/>
        </p:nvSpPr>
        <p:spPr>
          <a:xfrm>
            <a:off x="7108224" y="5408466"/>
            <a:ext cx="2474888" cy="1421928"/>
          </a:xfrm>
          <a:prstGeom prst="rect">
            <a:avLst/>
          </a:prstGeom>
          <a:noFill/>
        </p:spPr>
        <p:txBody>
          <a:bodyPr wrap="square" rtlCol="0">
            <a:spAutoFit/>
          </a:bodyPr>
          <a:lstStyle/>
          <a:p>
            <a:pPr algn="ctr">
              <a:lnSpc>
                <a:spcPct val="120000"/>
              </a:lnSpc>
            </a:pPr>
            <a:r>
              <a:rPr lang="en-US" dirty="0" err="1" smtClean="0">
                <a:solidFill>
                  <a:schemeClr val="bg1"/>
                </a:solidFill>
                <a:latin typeface="Myriad Condensed Web" panose="020B0506030403020204" pitchFamily="34" charset="0"/>
                <a:cs typeface="Lato Light"/>
              </a:rPr>
              <a:t>Ont</a:t>
            </a:r>
            <a:r>
              <a:rPr lang="en-US" dirty="0" smtClean="0">
                <a:solidFill>
                  <a:schemeClr val="bg1"/>
                </a:solidFill>
                <a:latin typeface="Myriad Condensed Web" panose="020B0506030403020204" pitchFamily="34" charset="0"/>
                <a:cs typeface="Lato Light"/>
              </a:rPr>
              <a:t> </a:t>
            </a:r>
            <a:r>
              <a:rPr lang="en-US" dirty="0" err="1" smtClean="0">
                <a:solidFill>
                  <a:schemeClr val="bg1"/>
                </a:solidFill>
                <a:latin typeface="Myriad Condensed Web" panose="020B0506030403020204" pitchFamily="34" charset="0"/>
                <a:cs typeface="Lato Light"/>
              </a:rPr>
              <a:t>été</a:t>
            </a:r>
            <a:r>
              <a:rPr lang="en-US" dirty="0" smtClean="0">
                <a:solidFill>
                  <a:schemeClr val="bg1"/>
                </a:solidFill>
                <a:latin typeface="Myriad Condensed Web" panose="020B0506030403020204" pitchFamily="34" charset="0"/>
                <a:cs typeface="Lato Light"/>
              </a:rPr>
              <a:t> </a:t>
            </a:r>
            <a:r>
              <a:rPr lang="en-US" dirty="0" err="1" smtClean="0">
                <a:solidFill>
                  <a:schemeClr val="bg1"/>
                </a:solidFill>
                <a:latin typeface="Myriad Condensed Web" panose="020B0506030403020204" pitchFamily="34" charset="0"/>
                <a:cs typeface="Lato Light"/>
              </a:rPr>
              <a:t>obtenus</a:t>
            </a:r>
            <a:r>
              <a:rPr lang="en-US" dirty="0" smtClean="0">
                <a:solidFill>
                  <a:schemeClr val="bg1"/>
                </a:solidFill>
                <a:latin typeface="Myriad Condensed Web" panose="020B0506030403020204" pitchFamily="34" charset="0"/>
                <a:cs typeface="Lato Light"/>
              </a:rPr>
              <a:t> par purification des </a:t>
            </a:r>
            <a:r>
              <a:rPr lang="en-US" dirty="0" err="1" smtClean="0">
                <a:solidFill>
                  <a:schemeClr val="bg1"/>
                </a:solidFill>
                <a:latin typeface="Myriad Condensed Web" panose="020B0506030403020204" pitchFamily="34" charset="0"/>
                <a:cs typeface="Lato Light"/>
              </a:rPr>
              <a:t>facteurs</a:t>
            </a:r>
            <a:r>
              <a:rPr lang="en-US" dirty="0" smtClean="0">
                <a:solidFill>
                  <a:schemeClr val="bg1"/>
                </a:solidFill>
                <a:latin typeface="Myriad Condensed Web" panose="020B0506030403020204" pitchFamily="34" charset="0"/>
                <a:cs typeface="Lato Light"/>
              </a:rPr>
              <a:t> de la coagulation </a:t>
            </a:r>
            <a:r>
              <a:rPr lang="en-US" dirty="0" err="1" smtClean="0">
                <a:solidFill>
                  <a:schemeClr val="bg1"/>
                </a:solidFill>
                <a:latin typeface="Myriad Condensed Web" panose="020B0506030403020204" pitchFamily="34" charset="0"/>
                <a:cs typeface="Lato Light"/>
              </a:rPr>
              <a:t>en</a:t>
            </a:r>
            <a:r>
              <a:rPr lang="en-US" dirty="0" smtClean="0">
                <a:solidFill>
                  <a:schemeClr val="bg1"/>
                </a:solidFill>
                <a:latin typeface="Myriad Condensed Web" panose="020B0506030403020204" pitchFamily="34" charset="0"/>
                <a:cs typeface="Lato Light"/>
              </a:rPr>
              <a:t> </a:t>
            </a:r>
            <a:r>
              <a:rPr lang="en-US" dirty="0" err="1" smtClean="0">
                <a:solidFill>
                  <a:schemeClr val="bg1"/>
                </a:solidFill>
                <a:latin typeface="Myriad Condensed Web" panose="020B0506030403020204" pitchFamily="34" charset="0"/>
                <a:cs typeface="Lato Light"/>
              </a:rPr>
              <a:t>utlisant</a:t>
            </a:r>
            <a:r>
              <a:rPr lang="en-US" dirty="0" smtClean="0">
                <a:solidFill>
                  <a:schemeClr val="bg1"/>
                </a:solidFill>
                <a:latin typeface="Myriad Condensed Web" panose="020B0506030403020204" pitchFamily="34" charset="0"/>
                <a:cs typeface="Lato Light"/>
              </a:rPr>
              <a:t> la </a:t>
            </a:r>
            <a:r>
              <a:rPr lang="en-US" dirty="0" err="1" smtClean="0">
                <a:solidFill>
                  <a:schemeClr val="bg1"/>
                </a:solidFill>
                <a:latin typeface="Myriad Condensed Web" panose="020B0506030403020204" pitchFamily="34" charset="0"/>
                <a:cs typeface="Lato Light"/>
              </a:rPr>
              <a:t>lyophilisations</a:t>
            </a:r>
            <a:endParaRPr lang="en-US" dirty="0">
              <a:solidFill>
                <a:schemeClr val="bg1"/>
              </a:solidFill>
              <a:latin typeface="Myriad Condensed Web" panose="020B0506030403020204" pitchFamily="34" charset="0"/>
              <a:cs typeface="Lato Light"/>
            </a:endParaRPr>
          </a:p>
        </p:txBody>
      </p:sp>
      <p:sp>
        <p:nvSpPr>
          <p:cNvPr id="57" name="TextBox 56"/>
          <p:cNvSpPr txBox="1"/>
          <p:nvPr/>
        </p:nvSpPr>
        <p:spPr>
          <a:xfrm>
            <a:off x="5240638" y="4922380"/>
            <a:ext cx="1710725" cy="646331"/>
          </a:xfrm>
          <a:prstGeom prst="rect">
            <a:avLst/>
          </a:prstGeom>
          <a:noFill/>
        </p:spPr>
        <p:txBody>
          <a:bodyPr wrap="none" rtlCol="0">
            <a:spAutoFit/>
          </a:bodyPr>
          <a:lstStyle/>
          <a:p>
            <a:pPr algn="ctr"/>
            <a:r>
              <a:rPr lang="en-US" b="1" dirty="0">
                <a:solidFill>
                  <a:schemeClr val="accent3"/>
                </a:solidFill>
                <a:cs typeface="Lato Regular"/>
              </a:rPr>
              <a:t>La </a:t>
            </a:r>
            <a:r>
              <a:rPr lang="en-US" b="1" dirty="0" err="1">
                <a:solidFill>
                  <a:schemeClr val="accent3"/>
                </a:solidFill>
                <a:cs typeface="Lato Regular"/>
              </a:rPr>
              <a:t>maladie</a:t>
            </a:r>
            <a:r>
              <a:rPr lang="en-US" b="1" dirty="0">
                <a:solidFill>
                  <a:schemeClr val="accent3"/>
                </a:solidFill>
                <a:cs typeface="Lato Regular"/>
              </a:rPr>
              <a:t> </a:t>
            </a:r>
            <a:endParaRPr lang="en-US" b="1" dirty="0" smtClean="0">
              <a:solidFill>
                <a:schemeClr val="accent3"/>
              </a:solidFill>
              <a:cs typeface="Lato Regular"/>
            </a:endParaRPr>
          </a:p>
          <a:p>
            <a:pPr algn="ctr"/>
            <a:r>
              <a:rPr lang="en-US" b="1" dirty="0" smtClean="0">
                <a:solidFill>
                  <a:schemeClr val="accent3"/>
                </a:solidFill>
                <a:cs typeface="Lato Regular"/>
              </a:rPr>
              <a:t>de </a:t>
            </a:r>
            <a:r>
              <a:rPr lang="en-US" b="1" dirty="0">
                <a:solidFill>
                  <a:schemeClr val="accent3"/>
                </a:solidFill>
                <a:cs typeface="Lato Regular"/>
              </a:rPr>
              <a:t>Christmas </a:t>
            </a:r>
            <a:endParaRPr lang="id-ID" b="1" dirty="0">
              <a:solidFill>
                <a:schemeClr val="accent3"/>
              </a:solidFill>
              <a:cs typeface="Lato Regular"/>
            </a:endParaRPr>
          </a:p>
        </p:txBody>
      </p:sp>
      <p:sp>
        <p:nvSpPr>
          <p:cNvPr id="58" name="TextBox 57"/>
          <p:cNvSpPr txBox="1"/>
          <p:nvPr/>
        </p:nvSpPr>
        <p:spPr>
          <a:xfrm>
            <a:off x="5089221" y="5408466"/>
            <a:ext cx="2013556" cy="1089529"/>
          </a:xfrm>
          <a:prstGeom prst="rect">
            <a:avLst/>
          </a:prstGeom>
          <a:noFill/>
        </p:spPr>
        <p:txBody>
          <a:bodyPr wrap="square" rtlCol="0">
            <a:spAutoFit/>
          </a:bodyPr>
          <a:lstStyle/>
          <a:p>
            <a:pPr algn="ctr">
              <a:lnSpc>
                <a:spcPct val="120000"/>
              </a:lnSpc>
            </a:pPr>
            <a:r>
              <a:rPr lang="fr-FR" dirty="0">
                <a:solidFill>
                  <a:schemeClr val="bg1"/>
                </a:solidFill>
                <a:latin typeface="Myriad Condensed Web" panose="020B0506030403020204" pitchFamily="34" charset="0"/>
              </a:rPr>
              <a:t>Cette maladie est aujourd'hui appelée hémophilie B</a:t>
            </a:r>
            <a:endParaRPr lang="en-US" dirty="0">
              <a:solidFill>
                <a:schemeClr val="bg1"/>
              </a:solidFill>
              <a:latin typeface="Myriad Condensed Web" panose="020B0506030403020204" pitchFamily="34" charset="0"/>
              <a:cs typeface="Lato Light"/>
            </a:endParaRPr>
          </a:p>
        </p:txBody>
      </p:sp>
      <p:sp>
        <p:nvSpPr>
          <p:cNvPr id="44" name="TextBox 43"/>
          <p:cNvSpPr txBox="1"/>
          <p:nvPr/>
        </p:nvSpPr>
        <p:spPr>
          <a:xfrm>
            <a:off x="7026002" y="4885176"/>
            <a:ext cx="2557110" cy="646331"/>
          </a:xfrm>
          <a:prstGeom prst="rect">
            <a:avLst/>
          </a:prstGeom>
          <a:noFill/>
        </p:spPr>
        <p:txBody>
          <a:bodyPr wrap="none" rtlCol="0">
            <a:spAutoFit/>
          </a:bodyPr>
          <a:lstStyle/>
          <a:p>
            <a:pPr algn="ctr"/>
            <a:r>
              <a:rPr lang="en-US" b="1" dirty="0" err="1" smtClean="0">
                <a:solidFill>
                  <a:schemeClr val="accent4"/>
                </a:solidFill>
                <a:cs typeface="Lato Regular"/>
              </a:rPr>
              <a:t>Concentrés</a:t>
            </a:r>
            <a:r>
              <a:rPr lang="en-US" b="1" dirty="0" smtClean="0">
                <a:solidFill>
                  <a:schemeClr val="accent4"/>
                </a:solidFill>
                <a:cs typeface="Lato Regular"/>
              </a:rPr>
              <a:t> </a:t>
            </a:r>
          </a:p>
          <a:p>
            <a:pPr algn="ctr"/>
            <a:r>
              <a:rPr lang="en-US" b="1" dirty="0" smtClean="0">
                <a:solidFill>
                  <a:schemeClr val="accent4"/>
                </a:solidFill>
                <a:cs typeface="Lato Regular"/>
              </a:rPr>
              <a:t>plasmatiques </a:t>
            </a:r>
            <a:r>
              <a:rPr lang="en-US" b="1" dirty="0" err="1" smtClean="0">
                <a:solidFill>
                  <a:schemeClr val="accent4"/>
                </a:solidFill>
                <a:cs typeface="Lato Regular"/>
              </a:rPr>
              <a:t>purifiés</a:t>
            </a:r>
            <a:endParaRPr lang="id-ID" b="1" dirty="0">
              <a:solidFill>
                <a:schemeClr val="accent4"/>
              </a:solidFill>
              <a:cs typeface="Lato Regular"/>
            </a:endParaRPr>
          </a:p>
        </p:txBody>
      </p:sp>
      <p:sp>
        <p:nvSpPr>
          <p:cNvPr id="42" name="Freeform 26"/>
          <p:cNvSpPr>
            <a:spLocks/>
          </p:cNvSpPr>
          <p:nvPr/>
        </p:nvSpPr>
        <p:spPr bwMode="auto">
          <a:xfrm rot="21391711">
            <a:off x="6792225" y="6330119"/>
            <a:ext cx="6703102" cy="1484167"/>
          </a:xfrm>
          <a:custGeom>
            <a:avLst/>
            <a:gdLst>
              <a:gd name="T0" fmla="*/ 3071 w 3200"/>
              <a:gd name="T1" fmla="*/ 377 h 709"/>
              <a:gd name="T2" fmla="*/ 2877 w 3200"/>
              <a:gd name="T3" fmla="*/ 447 h 709"/>
              <a:gd name="T4" fmla="*/ 2611 w 3200"/>
              <a:gd name="T5" fmla="*/ 232 h 709"/>
              <a:gd name="T6" fmla="*/ 2488 w 3200"/>
              <a:gd name="T7" fmla="*/ 262 h 709"/>
              <a:gd name="T8" fmla="*/ 2220 w 3200"/>
              <a:gd name="T9" fmla="*/ 56 h 709"/>
              <a:gd name="T10" fmla="*/ 2116 w 3200"/>
              <a:gd name="T11" fmla="*/ 76 h 709"/>
              <a:gd name="T12" fmla="*/ 1916 w 3200"/>
              <a:gd name="T13" fmla="*/ 0 h 709"/>
              <a:gd name="T14" fmla="*/ 1677 w 3200"/>
              <a:gd name="T15" fmla="*/ 117 h 709"/>
              <a:gd name="T16" fmla="*/ 1600 w 3200"/>
              <a:gd name="T17" fmla="*/ 109 h 709"/>
              <a:gd name="T18" fmla="*/ 1288 w 3200"/>
              <a:gd name="T19" fmla="*/ 272 h 709"/>
              <a:gd name="T20" fmla="*/ 1134 w 3200"/>
              <a:gd name="T21" fmla="*/ 232 h 709"/>
              <a:gd name="T22" fmla="*/ 902 w 3200"/>
              <a:gd name="T23" fmla="*/ 334 h 709"/>
              <a:gd name="T24" fmla="*/ 818 w 3200"/>
              <a:gd name="T25" fmla="*/ 321 h 709"/>
              <a:gd name="T26" fmla="*/ 566 w 3200"/>
              <a:gd name="T27" fmla="*/ 472 h 709"/>
              <a:gd name="T28" fmla="*/ 420 w 3200"/>
              <a:gd name="T29" fmla="*/ 432 h 709"/>
              <a:gd name="T30" fmla="*/ 312 w 3200"/>
              <a:gd name="T31" fmla="*/ 453 h 709"/>
              <a:gd name="T32" fmla="*/ 116 w 3200"/>
              <a:gd name="T33" fmla="*/ 381 h 709"/>
              <a:gd name="T34" fmla="*/ 0 w 3200"/>
              <a:gd name="T35" fmla="*/ 404 h 709"/>
              <a:gd name="T36" fmla="*/ 0 w 3200"/>
              <a:gd name="T37" fmla="*/ 518 h 709"/>
              <a:gd name="T38" fmla="*/ 0 w 3200"/>
              <a:gd name="T39" fmla="*/ 709 h 709"/>
              <a:gd name="T40" fmla="*/ 3200 w 3200"/>
              <a:gd name="T41" fmla="*/ 709 h 709"/>
              <a:gd name="T42" fmla="*/ 3200 w 3200"/>
              <a:gd name="T43" fmla="*/ 518 h 709"/>
              <a:gd name="T44" fmla="*/ 3200 w 3200"/>
              <a:gd name="T45" fmla="*/ 406 h 709"/>
              <a:gd name="T46" fmla="*/ 3071 w 3200"/>
              <a:gd name="T47" fmla="*/ 377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00" h="709">
                <a:moveTo>
                  <a:pt x="3071" y="377"/>
                </a:moveTo>
                <a:cubicBezTo>
                  <a:pt x="2997" y="377"/>
                  <a:pt x="2930" y="403"/>
                  <a:pt x="2877" y="447"/>
                </a:cubicBezTo>
                <a:cubicBezTo>
                  <a:pt x="2848" y="324"/>
                  <a:pt x="2740" y="232"/>
                  <a:pt x="2611" y="232"/>
                </a:cubicBezTo>
                <a:cubicBezTo>
                  <a:pt x="2567" y="232"/>
                  <a:pt x="2525" y="243"/>
                  <a:pt x="2488" y="262"/>
                </a:cubicBezTo>
                <a:cubicBezTo>
                  <a:pt x="2460" y="144"/>
                  <a:pt x="2351" y="56"/>
                  <a:pt x="2220" y="56"/>
                </a:cubicBezTo>
                <a:cubicBezTo>
                  <a:pt x="2183" y="56"/>
                  <a:pt x="2148" y="63"/>
                  <a:pt x="2116" y="76"/>
                </a:cubicBezTo>
                <a:cubicBezTo>
                  <a:pt x="2063" y="29"/>
                  <a:pt x="1993" y="0"/>
                  <a:pt x="1916" y="0"/>
                </a:cubicBezTo>
                <a:cubicBezTo>
                  <a:pt x="1819" y="0"/>
                  <a:pt x="1733" y="46"/>
                  <a:pt x="1677" y="117"/>
                </a:cubicBezTo>
                <a:cubicBezTo>
                  <a:pt x="1652" y="112"/>
                  <a:pt x="1626" y="109"/>
                  <a:pt x="1600" y="109"/>
                </a:cubicBezTo>
                <a:cubicBezTo>
                  <a:pt x="1471" y="109"/>
                  <a:pt x="1357" y="174"/>
                  <a:pt x="1288" y="272"/>
                </a:cubicBezTo>
                <a:cubicBezTo>
                  <a:pt x="1242" y="247"/>
                  <a:pt x="1190" y="232"/>
                  <a:pt x="1134" y="232"/>
                </a:cubicBezTo>
                <a:cubicBezTo>
                  <a:pt x="1042" y="232"/>
                  <a:pt x="960" y="271"/>
                  <a:pt x="902" y="334"/>
                </a:cubicBezTo>
                <a:cubicBezTo>
                  <a:pt x="875" y="326"/>
                  <a:pt x="847" y="321"/>
                  <a:pt x="818" y="321"/>
                </a:cubicBezTo>
                <a:cubicBezTo>
                  <a:pt x="709" y="321"/>
                  <a:pt x="614" y="382"/>
                  <a:pt x="566" y="472"/>
                </a:cubicBezTo>
                <a:cubicBezTo>
                  <a:pt x="523" y="447"/>
                  <a:pt x="473" y="432"/>
                  <a:pt x="420" y="432"/>
                </a:cubicBezTo>
                <a:cubicBezTo>
                  <a:pt x="382" y="432"/>
                  <a:pt x="345" y="440"/>
                  <a:pt x="312" y="453"/>
                </a:cubicBezTo>
                <a:cubicBezTo>
                  <a:pt x="259" y="408"/>
                  <a:pt x="191" y="381"/>
                  <a:pt x="116" y="381"/>
                </a:cubicBezTo>
                <a:cubicBezTo>
                  <a:pt x="75" y="381"/>
                  <a:pt x="36" y="389"/>
                  <a:pt x="0" y="404"/>
                </a:cubicBezTo>
                <a:cubicBezTo>
                  <a:pt x="0" y="518"/>
                  <a:pt x="0" y="518"/>
                  <a:pt x="0" y="518"/>
                </a:cubicBezTo>
                <a:cubicBezTo>
                  <a:pt x="0" y="709"/>
                  <a:pt x="0" y="709"/>
                  <a:pt x="0" y="709"/>
                </a:cubicBezTo>
                <a:cubicBezTo>
                  <a:pt x="3200" y="709"/>
                  <a:pt x="3200" y="709"/>
                  <a:pt x="3200" y="709"/>
                </a:cubicBezTo>
                <a:cubicBezTo>
                  <a:pt x="3200" y="518"/>
                  <a:pt x="3200" y="518"/>
                  <a:pt x="3200" y="518"/>
                </a:cubicBezTo>
                <a:cubicBezTo>
                  <a:pt x="3200" y="406"/>
                  <a:pt x="3200" y="406"/>
                  <a:pt x="3200" y="406"/>
                </a:cubicBezTo>
                <a:cubicBezTo>
                  <a:pt x="3161" y="388"/>
                  <a:pt x="3117" y="377"/>
                  <a:pt x="3071" y="37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 name="Group 3"/>
          <p:cNvGrpSpPr/>
          <p:nvPr/>
        </p:nvGrpSpPr>
        <p:grpSpPr>
          <a:xfrm>
            <a:off x="10266217" y="1928968"/>
            <a:ext cx="1294481" cy="4250387"/>
            <a:chOff x="10411644" y="1780212"/>
            <a:chExt cx="1294481" cy="4250387"/>
          </a:xfrm>
        </p:grpSpPr>
        <p:grpSp>
          <p:nvGrpSpPr>
            <p:cNvPr id="2" name="Group 1"/>
            <p:cNvGrpSpPr/>
            <p:nvPr/>
          </p:nvGrpSpPr>
          <p:grpSpPr>
            <a:xfrm>
              <a:off x="10411644" y="1780212"/>
              <a:ext cx="1294481" cy="4048038"/>
              <a:chOff x="10411644" y="1780212"/>
              <a:chExt cx="1294481" cy="4048038"/>
            </a:xfrm>
          </p:grpSpPr>
          <p:sp>
            <p:nvSpPr>
              <p:cNvPr id="80" name="Freeform 28"/>
              <p:cNvSpPr>
                <a:spLocks/>
              </p:cNvSpPr>
              <p:nvPr/>
            </p:nvSpPr>
            <p:spPr bwMode="auto">
              <a:xfrm>
                <a:off x="10861508" y="4028250"/>
                <a:ext cx="394752" cy="1800000"/>
              </a:xfrm>
              <a:custGeom>
                <a:avLst/>
                <a:gdLst>
                  <a:gd name="T0" fmla="*/ 64 w 308"/>
                  <a:gd name="T1" fmla="*/ 258 h 2948"/>
                  <a:gd name="T2" fmla="*/ 0 w 308"/>
                  <a:gd name="T3" fmla="*/ 2948 h 2948"/>
                  <a:gd name="T4" fmla="*/ 308 w 308"/>
                  <a:gd name="T5" fmla="*/ 2948 h 2948"/>
                  <a:gd name="T6" fmla="*/ 242 w 308"/>
                  <a:gd name="T7" fmla="*/ 258 h 2948"/>
                  <a:gd name="T8" fmla="*/ 237 w 308"/>
                  <a:gd name="T9" fmla="*/ 0 h 2948"/>
                  <a:gd name="T10" fmla="*/ 71 w 308"/>
                  <a:gd name="T11" fmla="*/ 0 h 2948"/>
                  <a:gd name="T12" fmla="*/ 64 w 308"/>
                  <a:gd name="T13" fmla="*/ 258 h 2948"/>
                </a:gdLst>
                <a:ahLst/>
                <a:cxnLst>
                  <a:cxn ang="0">
                    <a:pos x="T0" y="T1"/>
                  </a:cxn>
                  <a:cxn ang="0">
                    <a:pos x="T2" y="T3"/>
                  </a:cxn>
                  <a:cxn ang="0">
                    <a:pos x="T4" y="T5"/>
                  </a:cxn>
                  <a:cxn ang="0">
                    <a:pos x="T6" y="T7"/>
                  </a:cxn>
                  <a:cxn ang="0">
                    <a:pos x="T8" y="T9"/>
                  </a:cxn>
                  <a:cxn ang="0">
                    <a:pos x="T10" y="T11"/>
                  </a:cxn>
                  <a:cxn ang="0">
                    <a:pos x="T12" y="T13"/>
                  </a:cxn>
                </a:cxnLst>
                <a:rect l="0" t="0" r="r" b="b"/>
                <a:pathLst>
                  <a:path w="308" h="2948">
                    <a:moveTo>
                      <a:pt x="64" y="258"/>
                    </a:moveTo>
                    <a:lnTo>
                      <a:pt x="0" y="2948"/>
                    </a:lnTo>
                    <a:lnTo>
                      <a:pt x="308" y="2948"/>
                    </a:lnTo>
                    <a:lnTo>
                      <a:pt x="242" y="258"/>
                    </a:lnTo>
                    <a:lnTo>
                      <a:pt x="237" y="0"/>
                    </a:lnTo>
                    <a:lnTo>
                      <a:pt x="71" y="0"/>
                    </a:lnTo>
                    <a:lnTo>
                      <a:pt x="64" y="258"/>
                    </a:lnTo>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5" name="Group 44"/>
              <p:cNvGrpSpPr/>
              <p:nvPr/>
            </p:nvGrpSpPr>
            <p:grpSpPr>
              <a:xfrm>
                <a:off x="10411644" y="1780212"/>
                <a:ext cx="1294481" cy="2924757"/>
                <a:chOff x="5443749" y="1780212"/>
                <a:chExt cx="1294481" cy="2924757"/>
              </a:xfrm>
            </p:grpSpPr>
            <p:sp>
              <p:nvSpPr>
                <p:cNvPr id="46" name="Freeform 29"/>
                <p:cNvSpPr>
                  <a:spLocks/>
                </p:cNvSpPr>
                <p:nvPr/>
              </p:nvSpPr>
              <p:spPr bwMode="auto">
                <a:xfrm>
                  <a:off x="5887204" y="3938534"/>
                  <a:ext cx="407569" cy="766435"/>
                </a:xfrm>
                <a:custGeom>
                  <a:avLst/>
                  <a:gdLst>
                    <a:gd name="T0" fmla="*/ 0 w 318"/>
                    <a:gd name="T1" fmla="*/ 0 h 598"/>
                    <a:gd name="T2" fmla="*/ 159 w 318"/>
                    <a:gd name="T3" fmla="*/ 598 h 598"/>
                    <a:gd name="T4" fmla="*/ 318 w 318"/>
                    <a:gd name="T5" fmla="*/ 0 h 598"/>
                    <a:gd name="T6" fmla="*/ 0 w 318"/>
                    <a:gd name="T7" fmla="*/ 0 h 598"/>
                  </a:gdLst>
                  <a:ahLst/>
                  <a:cxnLst>
                    <a:cxn ang="0">
                      <a:pos x="T0" y="T1"/>
                    </a:cxn>
                    <a:cxn ang="0">
                      <a:pos x="T2" y="T3"/>
                    </a:cxn>
                    <a:cxn ang="0">
                      <a:pos x="T4" y="T5"/>
                    </a:cxn>
                    <a:cxn ang="0">
                      <a:pos x="T6" y="T7"/>
                    </a:cxn>
                  </a:cxnLst>
                  <a:rect l="0" t="0" r="r" b="b"/>
                  <a:pathLst>
                    <a:path w="318" h="598">
                      <a:moveTo>
                        <a:pt x="0" y="0"/>
                      </a:moveTo>
                      <a:lnTo>
                        <a:pt x="159" y="598"/>
                      </a:lnTo>
                      <a:lnTo>
                        <a:pt x="318" y="0"/>
                      </a:lnTo>
                      <a:lnTo>
                        <a:pt x="0" y="0"/>
                      </a:ln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30"/>
                <p:cNvSpPr>
                  <a:spLocks/>
                </p:cNvSpPr>
                <p:nvPr/>
              </p:nvSpPr>
              <p:spPr bwMode="auto">
                <a:xfrm>
                  <a:off x="5887204" y="3938534"/>
                  <a:ext cx="407569" cy="766435"/>
                </a:xfrm>
                <a:custGeom>
                  <a:avLst/>
                  <a:gdLst>
                    <a:gd name="T0" fmla="*/ 0 w 318"/>
                    <a:gd name="T1" fmla="*/ 0 h 598"/>
                    <a:gd name="T2" fmla="*/ 159 w 318"/>
                    <a:gd name="T3" fmla="*/ 598 h 598"/>
                    <a:gd name="T4" fmla="*/ 318 w 318"/>
                    <a:gd name="T5" fmla="*/ 0 h 598"/>
                    <a:gd name="T6" fmla="*/ 0 w 318"/>
                    <a:gd name="T7" fmla="*/ 0 h 598"/>
                  </a:gdLst>
                  <a:ahLst/>
                  <a:cxnLst>
                    <a:cxn ang="0">
                      <a:pos x="T0" y="T1"/>
                    </a:cxn>
                    <a:cxn ang="0">
                      <a:pos x="T2" y="T3"/>
                    </a:cxn>
                    <a:cxn ang="0">
                      <a:pos x="T4" y="T5"/>
                    </a:cxn>
                    <a:cxn ang="0">
                      <a:pos x="T6" y="T7"/>
                    </a:cxn>
                  </a:cxnLst>
                  <a:rect l="0" t="0" r="r" b="b"/>
                  <a:pathLst>
                    <a:path w="318" h="598">
                      <a:moveTo>
                        <a:pt x="0" y="0"/>
                      </a:moveTo>
                      <a:lnTo>
                        <a:pt x="159" y="598"/>
                      </a:lnTo>
                      <a:lnTo>
                        <a:pt x="31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31"/>
                <p:cNvSpPr>
                  <a:spLocks/>
                </p:cNvSpPr>
                <p:nvPr/>
              </p:nvSpPr>
              <p:spPr bwMode="auto">
                <a:xfrm>
                  <a:off x="5950006" y="4007744"/>
                  <a:ext cx="279403" cy="522919"/>
                </a:xfrm>
                <a:custGeom>
                  <a:avLst/>
                  <a:gdLst>
                    <a:gd name="T0" fmla="*/ 0 w 218"/>
                    <a:gd name="T1" fmla="*/ 0 h 408"/>
                    <a:gd name="T2" fmla="*/ 110 w 218"/>
                    <a:gd name="T3" fmla="*/ 408 h 408"/>
                    <a:gd name="T4" fmla="*/ 218 w 218"/>
                    <a:gd name="T5" fmla="*/ 0 h 408"/>
                    <a:gd name="T6" fmla="*/ 0 w 218"/>
                    <a:gd name="T7" fmla="*/ 0 h 408"/>
                  </a:gdLst>
                  <a:ahLst/>
                  <a:cxnLst>
                    <a:cxn ang="0">
                      <a:pos x="T0" y="T1"/>
                    </a:cxn>
                    <a:cxn ang="0">
                      <a:pos x="T2" y="T3"/>
                    </a:cxn>
                    <a:cxn ang="0">
                      <a:pos x="T4" y="T5"/>
                    </a:cxn>
                    <a:cxn ang="0">
                      <a:pos x="T6" y="T7"/>
                    </a:cxn>
                  </a:cxnLst>
                  <a:rect l="0" t="0" r="r" b="b"/>
                  <a:pathLst>
                    <a:path w="218" h="408">
                      <a:moveTo>
                        <a:pt x="0" y="0"/>
                      </a:moveTo>
                      <a:lnTo>
                        <a:pt x="110" y="408"/>
                      </a:lnTo>
                      <a:lnTo>
                        <a:pt x="218" y="0"/>
                      </a:lnTo>
                      <a:lnTo>
                        <a:pt x="0" y="0"/>
                      </a:ln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32"/>
                <p:cNvSpPr>
                  <a:spLocks/>
                </p:cNvSpPr>
                <p:nvPr/>
              </p:nvSpPr>
              <p:spPr bwMode="auto">
                <a:xfrm>
                  <a:off x="5950006" y="4007744"/>
                  <a:ext cx="279403" cy="522919"/>
                </a:xfrm>
                <a:custGeom>
                  <a:avLst/>
                  <a:gdLst>
                    <a:gd name="T0" fmla="*/ 0 w 218"/>
                    <a:gd name="T1" fmla="*/ 0 h 408"/>
                    <a:gd name="T2" fmla="*/ 110 w 218"/>
                    <a:gd name="T3" fmla="*/ 408 h 408"/>
                    <a:gd name="T4" fmla="*/ 218 w 218"/>
                    <a:gd name="T5" fmla="*/ 0 h 408"/>
                    <a:gd name="T6" fmla="*/ 0 w 218"/>
                    <a:gd name="T7" fmla="*/ 0 h 408"/>
                  </a:gdLst>
                  <a:ahLst/>
                  <a:cxnLst>
                    <a:cxn ang="0">
                      <a:pos x="T0" y="T1"/>
                    </a:cxn>
                    <a:cxn ang="0">
                      <a:pos x="T2" y="T3"/>
                    </a:cxn>
                    <a:cxn ang="0">
                      <a:pos x="T4" y="T5"/>
                    </a:cxn>
                    <a:cxn ang="0">
                      <a:pos x="T6" y="T7"/>
                    </a:cxn>
                  </a:cxnLst>
                  <a:rect l="0" t="0" r="r" b="b"/>
                  <a:pathLst>
                    <a:path w="218" h="408">
                      <a:moveTo>
                        <a:pt x="0" y="0"/>
                      </a:moveTo>
                      <a:lnTo>
                        <a:pt x="110" y="408"/>
                      </a:lnTo>
                      <a:lnTo>
                        <a:pt x="21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33"/>
                <p:cNvSpPr>
                  <a:spLocks noChangeArrowheads="1"/>
                </p:cNvSpPr>
                <p:nvPr/>
              </p:nvSpPr>
              <p:spPr bwMode="auto">
                <a:xfrm>
                  <a:off x="6038441" y="4019279"/>
                  <a:ext cx="105096" cy="378091"/>
                </a:xfrm>
                <a:prstGeom prst="ellipse">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34"/>
                <p:cNvSpPr>
                  <a:spLocks/>
                </p:cNvSpPr>
                <p:nvPr/>
              </p:nvSpPr>
              <p:spPr bwMode="auto">
                <a:xfrm>
                  <a:off x="5992301" y="3504050"/>
                  <a:ext cx="197376" cy="114068"/>
                </a:xfrm>
                <a:custGeom>
                  <a:avLst/>
                  <a:gdLst>
                    <a:gd name="T0" fmla="*/ 0 w 94"/>
                    <a:gd name="T1" fmla="*/ 4 h 54"/>
                    <a:gd name="T2" fmla="*/ 6 w 94"/>
                    <a:gd name="T3" fmla="*/ 0 h 54"/>
                    <a:gd name="T4" fmla="*/ 87 w 94"/>
                    <a:gd name="T5" fmla="*/ 0 h 54"/>
                    <a:gd name="T6" fmla="*/ 94 w 94"/>
                    <a:gd name="T7" fmla="*/ 4 h 54"/>
                    <a:gd name="T8" fmla="*/ 94 w 94"/>
                    <a:gd name="T9" fmla="*/ 51 h 54"/>
                    <a:gd name="T10" fmla="*/ 87 w 94"/>
                    <a:gd name="T11" fmla="*/ 54 h 54"/>
                    <a:gd name="T12" fmla="*/ 6 w 94"/>
                    <a:gd name="T13" fmla="*/ 54 h 54"/>
                    <a:gd name="T14" fmla="*/ 0 w 94"/>
                    <a:gd name="T15" fmla="*/ 51 h 54"/>
                    <a:gd name="T16" fmla="*/ 0 w 94"/>
                    <a:gd name="T17" fmla="*/ 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54">
                      <a:moveTo>
                        <a:pt x="0" y="4"/>
                      </a:moveTo>
                      <a:cubicBezTo>
                        <a:pt x="0" y="2"/>
                        <a:pt x="3" y="0"/>
                        <a:pt x="6" y="0"/>
                      </a:cubicBezTo>
                      <a:cubicBezTo>
                        <a:pt x="87" y="0"/>
                        <a:pt x="87" y="0"/>
                        <a:pt x="87" y="0"/>
                      </a:cubicBezTo>
                      <a:cubicBezTo>
                        <a:pt x="91" y="0"/>
                        <a:pt x="94" y="2"/>
                        <a:pt x="94" y="4"/>
                      </a:cubicBezTo>
                      <a:cubicBezTo>
                        <a:pt x="94" y="51"/>
                        <a:pt x="94" y="51"/>
                        <a:pt x="94" y="51"/>
                      </a:cubicBezTo>
                      <a:cubicBezTo>
                        <a:pt x="94" y="53"/>
                        <a:pt x="91" y="54"/>
                        <a:pt x="87" y="54"/>
                      </a:cubicBezTo>
                      <a:cubicBezTo>
                        <a:pt x="6" y="54"/>
                        <a:pt x="6" y="54"/>
                        <a:pt x="6" y="54"/>
                      </a:cubicBezTo>
                      <a:cubicBezTo>
                        <a:pt x="3" y="54"/>
                        <a:pt x="0" y="53"/>
                        <a:pt x="0" y="51"/>
                      </a:cubicBezTo>
                      <a:lnTo>
                        <a:pt x="0" y="4"/>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35"/>
                <p:cNvSpPr>
                  <a:spLocks/>
                </p:cNvSpPr>
                <p:nvPr/>
              </p:nvSpPr>
              <p:spPr bwMode="auto">
                <a:xfrm>
                  <a:off x="5992301" y="3436122"/>
                  <a:ext cx="197376" cy="85871"/>
                </a:xfrm>
                <a:custGeom>
                  <a:avLst/>
                  <a:gdLst>
                    <a:gd name="T0" fmla="*/ 56 w 94"/>
                    <a:gd name="T1" fmla="*/ 0 h 41"/>
                    <a:gd name="T2" fmla="*/ 38 w 94"/>
                    <a:gd name="T3" fmla="*/ 0 h 41"/>
                    <a:gd name="T4" fmla="*/ 0 w 94"/>
                    <a:gd name="T5" fmla="*/ 41 h 41"/>
                    <a:gd name="T6" fmla="*/ 94 w 94"/>
                    <a:gd name="T7" fmla="*/ 41 h 41"/>
                    <a:gd name="T8" fmla="*/ 56 w 94"/>
                    <a:gd name="T9" fmla="*/ 0 h 41"/>
                  </a:gdLst>
                  <a:ahLst/>
                  <a:cxnLst>
                    <a:cxn ang="0">
                      <a:pos x="T0" y="T1"/>
                    </a:cxn>
                    <a:cxn ang="0">
                      <a:pos x="T2" y="T3"/>
                    </a:cxn>
                    <a:cxn ang="0">
                      <a:pos x="T4" y="T5"/>
                    </a:cxn>
                    <a:cxn ang="0">
                      <a:pos x="T6" y="T7"/>
                    </a:cxn>
                    <a:cxn ang="0">
                      <a:pos x="T8" y="T9"/>
                    </a:cxn>
                  </a:cxnLst>
                  <a:rect l="0" t="0" r="r" b="b"/>
                  <a:pathLst>
                    <a:path w="94" h="41">
                      <a:moveTo>
                        <a:pt x="56" y="0"/>
                      </a:moveTo>
                      <a:cubicBezTo>
                        <a:pt x="38" y="0"/>
                        <a:pt x="38" y="0"/>
                        <a:pt x="38" y="0"/>
                      </a:cubicBezTo>
                      <a:cubicBezTo>
                        <a:pt x="17" y="0"/>
                        <a:pt x="0" y="18"/>
                        <a:pt x="0" y="41"/>
                      </a:cubicBezTo>
                      <a:cubicBezTo>
                        <a:pt x="94" y="41"/>
                        <a:pt x="94" y="41"/>
                        <a:pt x="94" y="41"/>
                      </a:cubicBezTo>
                      <a:cubicBezTo>
                        <a:pt x="94" y="18"/>
                        <a:pt x="77" y="0"/>
                        <a:pt x="56" y="0"/>
                      </a:cubicBez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36"/>
                <p:cNvSpPr>
                  <a:spLocks/>
                </p:cNvSpPr>
                <p:nvPr/>
              </p:nvSpPr>
              <p:spPr bwMode="auto">
                <a:xfrm>
                  <a:off x="5876951" y="3598893"/>
                  <a:ext cx="428076" cy="508821"/>
                </a:xfrm>
                <a:custGeom>
                  <a:avLst/>
                  <a:gdLst>
                    <a:gd name="T0" fmla="*/ 0 w 204"/>
                    <a:gd name="T1" fmla="*/ 130 h 243"/>
                    <a:gd name="T2" fmla="*/ 102 w 204"/>
                    <a:gd name="T3" fmla="*/ 243 h 243"/>
                    <a:gd name="T4" fmla="*/ 204 w 204"/>
                    <a:gd name="T5" fmla="*/ 130 h 243"/>
                    <a:gd name="T6" fmla="*/ 187 w 204"/>
                    <a:gd name="T7" fmla="*/ 68 h 243"/>
                    <a:gd name="T8" fmla="*/ 187 w 204"/>
                    <a:gd name="T9" fmla="*/ 68 h 243"/>
                    <a:gd name="T10" fmla="*/ 151 w 204"/>
                    <a:gd name="T11" fmla="*/ 0 h 243"/>
                    <a:gd name="T12" fmla="*/ 53 w 204"/>
                    <a:gd name="T13" fmla="*/ 0 h 243"/>
                    <a:gd name="T14" fmla="*/ 17 w 204"/>
                    <a:gd name="T15" fmla="*/ 68 h 243"/>
                    <a:gd name="T16" fmla="*/ 17 w 204"/>
                    <a:gd name="T17" fmla="*/ 68 h 243"/>
                    <a:gd name="T18" fmla="*/ 0 w 204"/>
                    <a:gd name="T19" fmla="*/ 13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243">
                      <a:moveTo>
                        <a:pt x="0" y="130"/>
                      </a:moveTo>
                      <a:cubicBezTo>
                        <a:pt x="0" y="193"/>
                        <a:pt x="46" y="243"/>
                        <a:pt x="102" y="243"/>
                      </a:cubicBezTo>
                      <a:cubicBezTo>
                        <a:pt x="158" y="243"/>
                        <a:pt x="204" y="193"/>
                        <a:pt x="204" y="130"/>
                      </a:cubicBezTo>
                      <a:cubicBezTo>
                        <a:pt x="204" y="107"/>
                        <a:pt x="197" y="86"/>
                        <a:pt x="187" y="68"/>
                      </a:cubicBezTo>
                      <a:cubicBezTo>
                        <a:pt x="187" y="68"/>
                        <a:pt x="187" y="68"/>
                        <a:pt x="187" y="68"/>
                      </a:cubicBezTo>
                      <a:cubicBezTo>
                        <a:pt x="151" y="0"/>
                        <a:pt x="151" y="0"/>
                        <a:pt x="151" y="0"/>
                      </a:cubicBezTo>
                      <a:cubicBezTo>
                        <a:pt x="53" y="0"/>
                        <a:pt x="53" y="0"/>
                        <a:pt x="53" y="0"/>
                      </a:cubicBezTo>
                      <a:cubicBezTo>
                        <a:pt x="17" y="68"/>
                        <a:pt x="17" y="68"/>
                        <a:pt x="17" y="68"/>
                      </a:cubicBezTo>
                      <a:cubicBezTo>
                        <a:pt x="17" y="68"/>
                        <a:pt x="17" y="68"/>
                        <a:pt x="17" y="68"/>
                      </a:cubicBezTo>
                      <a:cubicBezTo>
                        <a:pt x="6" y="86"/>
                        <a:pt x="0" y="107"/>
                        <a:pt x="0" y="130"/>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37"/>
                <p:cNvSpPr>
                  <a:spLocks/>
                </p:cNvSpPr>
                <p:nvPr/>
              </p:nvSpPr>
              <p:spPr bwMode="auto">
                <a:xfrm>
                  <a:off x="6005118" y="3598893"/>
                  <a:ext cx="169180" cy="278121"/>
                </a:xfrm>
                <a:custGeom>
                  <a:avLst/>
                  <a:gdLst>
                    <a:gd name="T0" fmla="*/ 66 w 81"/>
                    <a:gd name="T1" fmla="*/ 0 h 133"/>
                    <a:gd name="T2" fmla="*/ 75 w 81"/>
                    <a:gd name="T3" fmla="*/ 120 h 133"/>
                    <a:gd name="T4" fmla="*/ 66 w 81"/>
                    <a:gd name="T5" fmla="*/ 106 h 133"/>
                    <a:gd name="T6" fmla="*/ 63 w 81"/>
                    <a:gd name="T7" fmla="*/ 105 h 133"/>
                    <a:gd name="T8" fmla="*/ 61 w 81"/>
                    <a:gd name="T9" fmla="*/ 107 h 133"/>
                    <a:gd name="T10" fmla="*/ 52 w 81"/>
                    <a:gd name="T11" fmla="*/ 124 h 133"/>
                    <a:gd name="T12" fmla="*/ 42 w 81"/>
                    <a:gd name="T13" fmla="*/ 105 h 133"/>
                    <a:gd name="T14" fmla="*/ 39 w 81"/>
                    <a:gd name="T15" fmla="*/ 104 h 133"/>
                    <a:gd name="T16" fmla="*/ 37 w 81"/>
                    <a:gd name="T17" fmla="*/ 105 h 133"/>
                    <a:gd name="T18" fmla="*/ 27 w 81"/>
                    <a:gd name="T19" fmla="*/ 123 h 133"/>
                    <a:gd name="T20" fmla="*/ 20 w 81"/>
                    <a:gd name="T21" fmla="*/ 107 h 133"/>
                    <a:gd name="T22" fmla="*/ 18 w 81"/>
                    <a:gd name="T23" fmla="*/ 105 h 133"/>
                    <a:gd name="T24" fmla="*/ 15 w 81"/>
                    <a:gd name="T25" fmla="*/ 106 h 133"/>
                    <a:gd name="T26" fmla="*/ 7 w 81"/>
                    <a:gd name="T27" fmla="*/ 119 h 133"/>
                    <a:gd name="T28" fmla="*/ 16 w 81"/>
                    <a:gd name="T29" fmla="*/ 0 h 133"/>
                    <a:gd name="T30" fmla="*/ 11 w 81"/>
                    <a:gd name="T31" fmla="*/ 0 h 133"/>
                    <a:gd name="T32" fmla="*/ 0 w 81"/>
                    <a:gd name="T33" fmla="*/ 130 h 133"/>
                    <a:gd name="T34" fmla="*/ 2 w 81"/>
                    <a:gd name="T35" fmla="*/ 133 h 133"/>
                    <a:gd name="T36" fmla="*/ 6 w 81"/>
                    <a:gd name="T37" fmla="*/ 132 h 133"/>
                    <a:gd name="T38" fmla="*/ 17 w 81"/>
                    <a:gd name="T39" fmla="*/ 114 h 133"/>
                    <a:gd name="T40" fmla="*/ 24 w 81"/>
                    <a:gd name="T41" fmla="*/ 131 h 133"/>
                    <a:gd name="T42" fmla="*/ 26 w 81"/>
                    <a:gd name="T43" fmla="*/ 133 h 133"/>
                    <a:gd name="T44" fmla="*/ 29 w 81"/>
                    <a:gd name="T45" fmla="*/ 131 h 133"/>
                    <a:gd name="T46" fmla="*/ 39 w 81"/>
                    <a:gd name="T47" fmla="*/ 113 h 133"/>
                    <a:gd name="T48" fmla="*/ 49 w 81"/>
                    <a:gd name="T49" fmla="*/ 131 h 133"/>
                    <a:gd name="T50" fmla="*/ 52 w 81"/>
                    <a:gd name="T51" fmla="*/ 133 h 133"/>
                    <a:gd name="T52" fmla="*/ 54 w 81"/>
                    <a:gd name="T53" fmla="*/ 131 h 133"/>
                    <a:gd name="T54" fmla="*/ 64 w 81"/>
                    <a:gd name="T55" fmla="*/ 114 h 133"/>
                    <a:gd name="T56" fmla="*/ 76 w 81"/>
                    <a:gd name="T57" fmla="*/ 132 h 133"/>
                    <a:gd name="T58" fmla="*/ 79 w 81"/>
                    <a:gd name="T59" fmla="*/ 133 h 133"/>
                    <a:gd name="T60" fmla="*/ 81 w 81"/>
                    <a:gd name="T61" fmla="*/ 130 h 133"/>
                    <a:gd name="T62" fmla="*/ 72 w 81"/>
                    <a:gd name="T63" fmla="*/ 0 h 133"/>
                    <a:gd name="T64" fmla="*/ 66 w 81"/>
                    <a:gd name="T6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1" h="133">
                      <a:moveTo>
                        <a:pt x="66" y="0"/>
                      </a:moveTo>
                      <a:cubicBezTo>
                        <a:pt x="75" y="120"/>
                        <a:pt x="75" y="120"/>
                        <a:pt x="75" y="120"/>
                      </a:cubicBezTo>
                      <a:cubicBezTo>
                        <a:pt x="66" y="106"/>
                        <a:pt x="66" y="106"/>
                        <a:pt x="66" y="106"/>
                      </a:cubicBezTo>
                      <a:cubicBezTo>
                        <a:pt x="65" y="105"/>
                        <a:pt x="64" y="105"/>
                        <a:pt x="63" y="105"/>
                      </a:cubicBezTo>
                      <a:cubicBezTo>
                        <a:pt x="62" y="105"/>
                        <a:pt x="62" y="106"/>
                        <a:pt x="61" y="107"/>
                      </a:cubicBezTo>
                      <a:cubicBezTo>
                        <a:pt x="52" y="124"/>
                        <a:pt x="52" y="124"/>
                        <a:pt x="52" y="124"/>
                      </a:cubicBezTo>
                      <a:cubicBezTo>
                        <a:pt x="42" y="105"/>
                        <a:pt x="42" y="105"/>
                        <a:pt x="42" y="105"/>
                      </a:cubicBezTo>
                      <a:cubicBezTo>
                        <a:pt x="41" y="105"/>
                        <a:pt x="40" y="104"/>
                        <a:pt x="39" y="104"/>
                      </a:cubicBezTo>
                      <a:cubicBezTo>
                        <a:pt x="38" y="104"/>
                        <a:pt x="37" y="105"/>
                        <a:pt x="37" y="105"/>
                      </a:cubicBezTo>
                      <a:cubicBezTo>
                        <a:pt x="27" y="123"/>
                        <a:pt x="27" y="123"/>
                        <a:pt x="27" y="123"/>
                      </a:cubicBezTo>
                      <a:cubicBezTo>
                        <a:pt x="20" y="107"/>
                        <a:pt x="20" y="107"/>
                        <a:pt x="20" y="107"/>
                      </a:cubicBezTo>
                      <a:cubicBezTo>
                        <a:pt x="20" y="106"/>
                        <a:pt x="19" y="105"/>
                        <a:pt x="18" y="105"/>
                      </a:cubicBezTo>
                      <a:cubicBezTo>
                        <a:pt x="17" y="105"/>
                        <a:pt x="16" y="106"/>
                        <a:pt x="15" y="106"/>
                      </a:cubicBezTo>
                      <a:cubicBezTo>
                        <a:pt x="7" y="119"/>
                        <a:pt x="7" y="119"/>
                        <a:pt x="7" y="119"/>
                      </a:cubicBezTo>
                      <a:cubicBezTo>
                        <a:pt x="16" y="0"/>
                        <a:pt x="16" y="0"/>
                        <a:pt x="16" y="0"/>
                      </a:cubicBezTo>
                      <a:cubicBezTo>
                        <a:pt x="11" y="0"/>
                        <a:pt x="11" y="0"/>
                        <a:pt x="11" y="0"/>
                      </a:cubicBezTo>
                      <a:cubicBezTo>
                        <a:pt x="0" y="130"/>
                        <a:pt x="0" y="130"/>
                        <a:pt x="0" y="130"/>
                      </a:cubicBezTo>
                      <a:cubicBezTo>
                        <a:pt x="0" y="131"/>
                        <a:pt x="1" y="132"/>
                        <a:pt x="2" y="133"/>
                      </a:cubicBezTo>
                      <a:cubicBezTo>
                        <a:pt x="4" y="133"/>
                        <a:pt x="5" y="133"/>
                        <a:pt x="6" y="132"/>
                      </a:cubicBezTo>
                      <a:cubicBezTo>
                        <a:pt x="17" y="114"/>
                        <a:pt x="17" y="114"/>
                        <a:pt x="17" y="114"/>
                      </a:cubicBezTo>
                      <a:cubicBezTo>
                        <a:pt x="24" y="131"/>
                        <a:pt x="24" y="131"/>
                        <a:pt x="24" y="131"/>
                      </a:cubicBezTo>
                      <a:cubicBezTo>
                        <a:pt x="24" y="132"/>
                        <a:pt x="25" y="133"/>
                        <a:pt x="26" y="133"/>
                      </a:cubicBezTo>
                      <a:cubicBezTo>
                        <a:pt x="27" y="133"/>
                        <a:pt x="29" y="132"/>
                        <a:pt x="29" y="131"/>
                      </a:cubicBezTo>
                      <a:cubicBezTo>
                        <a:pt x="39" y="113"/>
                        <a:pt x="39" y="113"/>
                        <a:pt x="39" y="113"/>
                      </a:cubicBezTo>
                      <a:cubicBezTo>
                        <a:pt x="49" y="131"/>
                        <a:pt x="49" y="131"/>
                        <a:pt x="49" y="131"/>
                      </a:cubicBezTo>
                      <a:cubicBezTo>
                        <a:pt x="50" y="132"/>
                        <a:pt x="51" y="133"/>
                        <a:pt x="52" y="133"/>
                      </a:cubicBezTo>
                      <a:cubicBezTo>
                        <a:pt x="53" y="133"/>
                        <a:pt x="53" y="132"/>
                        <a:pt x="54" y="131"/>
                      </a:cubicBezTo>
                      <a:cubicBezTo>
                        <a:pt x="64" y="114"/>
                        <a:pt x="64" y="114"/>
                        <a:pt x="64" y="114"/>
                      </a:cubicBezTo>
                      <a:cubicBezTo>
                        <a:pt x="76" y="132"/>
                        <a:pt x="76" y="132"/>
                        <a:pt x="76" y="132"/>
                      </a:cubicBezTo>
                      <a:cubicBezTo>
                        <a:pt x="77" y="133"/>
                        <a:pt x="78" y="133"/>
                        <a:pt x="79" y="133"/>
                      </a:cubicBezTo>
                      <a:cubicBezTo>
                        <a:pt x="80" y="132"/>
                        <a:pt x="81" y="131"/>
                        <a:pt x="81" y="130"/>
                      </a:cubicBezTo>
                      <a:cubicBezTo>
                        <a:pt x="72" y="0"/>
                        <a:pt x="72" y="0"/>
                        <a:pt x="72" y="0"/>
                      </a:cubicBezTo>
                      <a:lnTo>
                        <a:pt x="6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38"/>
                <p:cNvSpPr>
                  <a:spLocks/>
                </p:cNvSpPr>
                <p:nvPr/>
              </p:nvSpPr>
              <p:spPr bwMode="auto">
                <a:xfrm>
                  <a:off x="5443749" y="1780212"/>
                  <a:ext cx="1294481" cy="1901989"/>
                </a:xfrm>
                <a:custGeom>
                  <a:avLst/>
                  <a:gdLst>
                    <a:gd name="T0" fmla="*/ 505 w 1010"/>
                    <a:gd name="T1" fmla="*/ 0 h 1484"/>
                    <a:gd name="T2" fmla="*/ 0 w 1010"/>
                    <a:gd name="T3" fmla="*/ 1484 h 1484"/>
                    <a:gd name="T4" fmla="*/ 505 w 1010"/>
                    <a:gd name="T5" fmla="*/ 1334 h 1484"/>
                    <a:gd name="T6" fmla="*/ 1010 w 1010"/>
                    <a:gd name="T7" fmla="*/ 1484 h 1484"/>
                    <a:gd name="T8" fmla="*/ 505 w 1010"/>
                    <a:gd name="T9" fmla="*/ 0 h 1484"/>
                  </a:gdLst>
                  <a:ahLst/>
                  <a:cxnLst>
                    <a:cxn ang="0">
                      <a:pos x="T0" y="T1"/>
                    </a:cxn>
                    <a:cxn ang="0">
                      <a:pos x="T2" y="T3"/>
                    </a:cxn>
                    <a:cxn ang="0">
                      <a:pos x="T4" y="T5"/>
                    </a:cxn>
                    <a:cxn ang="0">
                      <a:pos x="T6" y="T7"/>
                    </a:cxn>
                    <a:cxn ang="0">
                      <a:pos x="T8" y="T9"/>
                    </a:cxn>
                  </a:cxnLst>
                  <a:rect l="0" t="0" r="r" b="b"/>
                  <a:pathLst>
                    <a:path w="1010" h="1484">
                      <a:moveTo>
                        <a:pt x="505" y="0"/>
                      </a:moveTo>
                      <a:lnTo>
                        <a:pt x="0" y="1484"/>
                      </a:lnTo>
                      <a:lnTo>
                        <a:pt x="505" y="1334"/>
                      </a:lnTo>
                      <a:lnTo>
                        <a:pt x="1010" y="1484"/>
                      </a:lnTo>
                      <a:lnTo>
                        <a:pt x="505"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39"/>
                <p:cNvSpPr>
                  <a:spLocks/>
                </p:cNvSpPr>
                <p:nvPr/>
              </p:nvSpPr>
              <p:spPr bwMode="auto">
                <a:xfrm>
                  <a:off x="5969231" y="1780212"/>
                  <a:ext cx="240953" cy="1745626"/>
                </a:xfrm>
                <a:custGeom>
                  <a:avLst/>
                  <a:gdLst>
                    <a:gd name="T0" fmla="*/ 95 w 188"/>
                    <a:gd name="T1" fmla="*/ 0 h 1362"/>
                    <a:gd name="T2" fmla="*/ 0 w 188"/>
                    <a:gd name="T3" fmla="*/ 1362 h 1362"/>
                    <a:gd name="T4" fmla="*/ 95 w 188"/>
                    <a:gd name="T5" fmla="*/ 1334 h 1362"/>
                    <a:gd name="T6" fmla="*/ 188 w 188"/>
                    <a:gd name="T7" fmla="*/ 1362 h 1362"/>
                    <a:gd name="T8" fmla="*/ 95 w 188"/>
                    <a:gd name="T9" fmla="*/ 0 h 1362"/>
                    <a:gd name="T10" fmla="*/ 95 w 188"/>
                    <a:gd name="T11" fmla="*/ 0 h 1362"/>
                  </a:gdLst>
                  <a:ahLst/>
                  <a:cxnLst>
                    <a:cxn ang="0">
                      <a:pos x="T0" y="T1"/>
                    </a:cxn>
                    <a:cxn ang="0">
                      <a:pos x="T2" y="T3"/>
                    </a:cxn>
                    <a:cxn ang="0">
                      <a:pos x="T4" y="T5"/>
                    </a:cxn>
                    <a:cxn ang="0">
                      <a:pos x="T6" y="T7"/>
                    </a:cxn>
                    <a:cxn ang="0">
                      <a:pos x="T8" y="T9"/>
                    </a:cxn>
                    <a:cxn ang="0">
                      <a:pos x="T10" y="T11"/>
                    </a:cxn>
                  </a:cxnLst>
                  <a:rect l="0" t="0" r="r" b="b"/>
                  <a:pathLst>
                    <a:path w="188" h="1362">
                      <a:moveTo>
                        <a:pt x="95" y="0"/>
                      </a:moveTo>
                      <a:lnTo>
                        <a:pt x="0" y="1362"/>
                      </a:lnTo>
                      <a:lnTo>
                        <a:pt x="95" y="1334"/>
                      </a:lnTo>
                      <a:lnTo>
                        <a:pt x="188" y="1362"/>
                      </a:lnTo>
                      <a:lnTo>
                        <a:pt x="95" y="0"/>
                      </a:lnTo>
                      <a:lnTo>
                        <a:pt x="95"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81" name="Oval 80"/>
            <p:cNvSpPr/>
            <p:nvPr/>
          </p:nvSpPr>
          <p:spPr>
            <a:xfrm>
              <a:off x="10855360" y="5629699"/>
              <a:ext cx="400900" cy="400900"/>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endParaRPr lang="en-GB" dirty="0"/>
            </a:p>
          </p:txBody>
        </p:sp>
      </p:grpSp>
    </p:spTree>
    <p:extLst>
      <p:ext uri="{BB962C8B-B14F-4D97-AF65-F5344CB8AC3E}">
        <p14:creationId xmlns:p14="http://schemas.microsoft.com/office/powerpoint/2010/main" val="91274425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000"/>
                            </p:stCondLst>
                            <p:childTnLst>
                              <p:par>
                                <p:cTn id="20" presetID="1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p:tgtEl>
                                          <p:spTgt spid="34"/>
                                        </p:tgtEl>
                                        <p:attrNameLst>
                                          <p:attrName>ppt_y</p:attrName>
                                        </p:attrNameLst>
                                      </p:cBhvr>
                                      <p:tavLst>
                                        <p:tav tm="0">
                                          <p:val>
                                            <p:strVal val="#ppt_y+#ppt_h*1.125000"/>
                                          </p:val>
                                        </p:tav>
                                        <p:tav tm="100000">
                                          <p:val>
                                            <p:strVal val="#ppt_y"/>
                                          </p:val>
                                        </p:tav>
                                      </p:tavLst>
                                    </p:anim>
                                    <p:animEffect transition="in" filter="wipe(up)">
                                      <p:cBhvr>
                                        <p:cTn id="23" dur="500"/>
                                        <p:tgtEl>
                                          <p:spTgt spid="34"/>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p:tgtEl>
                                          <p:spTgt spid="35"/>
                                        </p:tgtEl>
                                        <p:attrNameLst>
                                          <p:attrName>ppt_y</p:attrName>
                                        </p:attrNameLst>
                                      </p:cBhvr>
                                      <p:tavLst>
                                        <p:tav tm="0">
                                          <p:val>
                                            <p:strVal val="#ppt_y+#ppt_h*1.125000"/>
                                          </p:val>
                                        </p:tav>
                                        <p:tav tm="100000">
                                          <p:val>
                                            <p:strVal val="#ppt_y"/>
                                          </p:val>
                                        </p:tav>
                                      </p:tavLst>
                                    </p:anim>
                                    <p:animEffect transition="in" filter="wipe(up)">
                                      <p:cBhvr>
                                        <p:cTn id="27" dur="500"/>
                                        <p:tgtEl>
                                          <p:spTgt spid="35"/>
                                        </p:tgtEl>
                                      </p:cBhvr>
                                    </p:animEffect>
                                  </p:childTnLst>
                                </p:cTn>
                              </p:par>
                            </p:childTnLst>
                          </p:cTn>
                        </p:par>
                        <p:par>
                          <p:cTn id="28" fill="hold">
                            <p:stCondLst>
                              <p:cond delay="1500"/>
                            </p:stCondLst>
                            <p:childTnLst>
                              <p:par>
                                <p:cTn id="29" presetID="16" presetClass="entr" presetSubtype="42"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outHorizontal)">
                                      <p:cBhvr>
                                        <p:cTn id="31" dur="500"/>
                                        <p:tgtEl>
                                          <p:spTgt spid="7"/>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2500"/>
                            </p:stCondLst>
                            <p:childTnLst>
                              <p:par>
                                <p:cTn id="44" presetID="12" presetClass="entr" presetSubtype="4"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500"/>
                                        <p:tgtEl>
                                          <p:spTgt spid="48"/>
                                        </p:tgtEl>
                                        <p:attrNameLst>
                                          <p:attrName>ppt_y</p:attrName>
                                        </p:attrNameLst>
                                      </p:cBhvr>
                                      <p:tavLst>
                                        <p:tav tm="0">
                                          <p:val>
                                            <p:strVal val="#ppt_y+#ppt_h*1.125000"/>
                                          </p:val>
                                        </p:tav>
                                        <p:tav tm="100000">
                                          <p:val>
                                            <p:strVal val="#ppt_y"/>
                                          </p:val>
                                        </p:tav>
                                      </p:tavLst>
                                    </p:anim>
                                    <p:animEffect transition="in" filter="wipe(up)">
                                      <p:cBhvr>
                                        <p:cTn id="47" dur="500"/>
                                        <p:tgtEl>
                                          <p:spTgt spid="48"/>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49"/>
                                        </p:tgtEl>
                                        <p:attrNameLst>
                                          <p:attrName>style.visibility</p:attrName>
                                        </p:attrNameLst>
                                      </p:cBhvr>
                                      <p:to>
                                        <p:strVal val="visible"/>
                                      </p:to>
                                    </p:set>
                                    <p:anim calcmode="lin" valueType="num">
                                      <p:cBhvr additive="base">
                                        <p:cTn id="50" dur="500"/>
                                        <p:tgtEl>
                                          <p:spTgt spid="49"/>
                                        </p:tgtEl>
                                        <p:attrNameLst>
                                          <p:attrName>ppt_y</p:attrName>
                                        </p:attrNameLst>
                                      </p:cBhvr>
                                      <p:tavLst>
                                        <p:tav tm="0">
                                          <p:val>
                                            <p:strVal val="#ppt_y+#ppt_h*1.125000"/>
                                          </p:val>
                                        </p:tav>
                                        <p:tav tm="100000">
                                          <p:val>
                                            <p:strVal val="#ppt_y"/>
                                          </p:val>
                                        </p:tav>
                                      </p:tavLst>
                                    </p:anim>
                                    <p:animEffect transition="in" filter="wipe(up)">
                                      <p:cBhvr>
                                        <p:cTn id="51" dur="500"/>
                                        <p:tgtEl>
                                          <p:spTgt spid="49"/>
                                        </p:tgtEl>
                                      </p:cBhvr>
                                    </p:animEffect>
                                  </p:childTnLst>
                                </p:cTn>
                              </p:par>
                            </p:childTnLst>
                          </p:cTn>
                        </p:par>
                        <p:par>
                          <p:cTn id="52" fill="hold">
                            <p:stCondLst>
                              <p:cond delay="3000"/>
                            </p:stCondLst>
                            <p:childTnLst>
                              <p:par>
                                <p:cTn id="53" presetID="16" presetClass="entr" presetSubtype="42"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barn(outHorizontal)">
                                      <p:cBhvr>
                                        <p:cTn id="55" dur="500"/>
                                        <p:tgtEl>
                                          <p:spTgt spid="8"/>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fltVal val="0"/>
                                          </p:val>
                                        </p:tav>
                                        <p:tav tm="100000">
                                          <p:val>
                                            <p:strVal val="#ppt_w"/>
                                          </p:val>
                                        </p:tav>
                                      </p:tavLst>
                                    </p:anim>
                                    <p:anim calcmode="lin" valueType="num">
                                      <p:cBhvr>
                                        <p:cTn id="60" dur="500" fill="hold"/>
                                        <p:tgtEl>
                                          <p:spTgt spid="18"/>
                                        </p:tgtEl>
                                        <p:attrNameLst>
                                          <p:attrName>ppt_h</p:attrName>
                                        </p:attrNameLst>
                                      </p:cBhvr>
                                      <p:tavLst>
                                        <p:tav tm="0">
                                          <p:val>
                                            <p:fltVal val="0"/>
                                          </p:val>
                                        </p:tav>
                                        <p:tav tm="100000">
                                          <p:val>
                                            <p:strVal val="#ppt_h"/>
                                          </p:val>
                                        </p:tav>
                                      </p:tavLst>
                                    </p:anim>
                                    <p:animEffect transition="in" filter="fade">
                                      <p:cBhvr>
                                        <p:cTn id="61" dur="500"/>
                                        <p:tgtEl>
                                          <p:spTgt spid="18"/>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childTnLst>
                          </p:cTn>
                        </p:par>
                        <p:par>
                          <p:cTn id="67" fill="hold">
                            <p:stCondLst>
                              <p:cond delay="4000"/>
                            </p:stCondLst>
                            <p:childTnLst>
                              <p:par>
                                <p:cTn id="68" presetID="12" presetClass="entr" presetSubtype="4"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additive="base">
                                        <p:cTn id="70" dur="500"/>
                                        <p:tgtEl>
                                          <p:spTgt spid="57"/>
                                        </p:tgtEl>
                                        <p:attrNameLst>
                                          <p:attrName>ppt_y</p:attrName>
                                        </p:attrNameLst>
                                      </p:cBhvr>
                                      <p:tavLst>
                                        <p:tav tm="0">
                                          <p:val>
                                            <p:strVal val="#ppt_y+#ppt_h*1.125000"/>
                                          </p:val>
                                        </p:tav>
                                        <p:tav tm="100000">
                                          <p:val>
                                            <p:strVal val="#ppt_y"/>
                                          </p:val>
                                        </p:tav>
                                      </p:tavLst>
                                    </p:anim>
                                    <p:animEffect transition="in" filter="wipe(up)">
                                      <p:cBhvr>
                                        <p:cTn id="71" dur="500"/>
                                        <p:tgtEl>
                                          <p:spTgt spid="57"/>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58"/>
                                        </p:tgtEl>
                                        <p:attrNameLst>
                                          <p:attrName>style.visibility</p:attrName>
                                        </p:attrNameLst>
                                      </p:cBhvr>
                                      <p:to>
                                        <p:strVal val="visible"/>
                                      </p:to>
                                    </p:set>
                                    <p:anim calcmode="lin" valueType="num">
                                      <p:cBhvr additive="base">
                                        <p:cTn id="74" dur="500"/>
                                        <p:tgtEl>
                                          <p:spTgt spid="58"/>
                                        </p:tgtEl>
                                        <p:attrNameLst>
                                          <p:attrName>ppt_y</p:attrName>
                                        </p:attrNameLst>
                                      </p:cBhvr>
                                      <p:tavLst>
                                        <p:tav tm="0">
                                          <p:val>
                                            <p:strVal val="#ppt_y+#ppt_h*1.125000"/>
                                          </p:val>
                                        </p:tav>
                                        <p:tav tm="100000">
                                          <p:val>
                                            <p:strVal val="#ppt_y"/>
                                          </p:val>
                                        </p:tav>
                                      </p:tavLst>
                                    </p:anim>
                                    <p:animEffect transition="in" filter="wipe(up)">
                                      <p:cBhvr>
                                        <p:cTn id="75" dur="500"/>
                                        <p:tgtEl>
                                          <p:spTgt spid="58"/>
                                        </p:tgtEl>
                                      </p:cBhvr>
                                    </p:animEffect>
                                  </p:childTnLst>
                                </p:cTn>
                              </p:par>
                            </p:childTnLst>
                          </p:cTn>
                        </p:par>
                        <p:par>
                          <p:cTn id="76" fill="hold">
                            <p:stCondLst>
                              <p:cond delay="4500"/>
                            </p:stCondLst>
                            <p:childTnLst>
                              <p:par>
                                <p:cTn id="77" presetID="16" presetClass="entr" presetSubtype="42"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barn(outHorizontal)">
                                      <p:cBhvr>
                                        <p:cTn id="79" dur="500"/>
                                        <p:tgtEl>
                                          <p:spTgt spid="14"/>
                                        </p:tgtEl>
                                      </p:cBhvr>
                                    </p:animEffect>
                                  </p:childTnLst>
                                </p:cTn>
                              </p:par>
                            </p:childTnLst>
                          </p:cTn>
                        </p:par>
                        <p:par>
                          <p:cTn id="80" fill="hold">
                            <p:stCondLst>
                              <p:cond delay="500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2"/>
                                        </p:tgtEl>
                                        <p:attrNameLst>
                                          <p:attrName>style.visibility</p:attrName>
                                        </p:attrNameLst>
                                      </p:cBhvr>
                                      <p:to>
                                        <p:strVal val="visible"/>
                                      </p:to>
                                    </p:set>
                                    <p:anim calcmode="lin" valueType="num">
                                      <p:cBhvr>
                                        <p:cTn id="88" dur="500" fill="hold"/>
                                        <p:tgtEl>
                                          <p:spTgt spid="12"/>
                                        </p:tgtEl>
                                        <p:attrNameLst>
                                          <p:attrName>ppt_w</p:attrName>
                                        </p:attrNameLst>
                                      </p:cBhvr>
                                      <p:tavLst>
                                        <p:tav tm="0">
                                          <p:val>
                                            <p:fltVal val="0"/>
                                          </p:val>
                                        </p:tav>
                                        <p:tav tm="100000">
                                          <p:val>
                                            <p:strVal val="#ppt_w"/>
                                          </p:val>
                                        </p:tav>
                                      </p:tavLst>
                                    </p:anim>
                                    <p:anim calcmode="lin" valueType="num">
                                      <p:cBhvr>
                                        <p:cTn id="89" dur="500" fill="hold"/>
                                        <p:tgtEl>
                                          <p:spTgt spid="12"/>
                                        </p:tgtEl>
                                        <p:attrNameLst>
                                          <p:attrName>ppt_h</p:attrName>
                                        </p:attrNameLst>
                                      </p:cBhvr>
                                      <p:tavLst>
                                        <p:tav tm="0">
                                          <p:val>
                                            <p:fltVal val="0"/>
                                          </p:val>
                                        </p:tav>
                                        <p:tav tm="100000">
                                          <p:val>
                                            <p:strVal val="#ppt_h"/>
                                          </p:val>
                                        </p:tav>
                                      </p:tavLst>
                                    </p:anim>
                                    <p:animEffect transition="in" filter="fade">
                                      <p:cBhvr>
                                        <p:cTn id="90" dur="500"/>
                                        <p:tgtEl>
                                          <p:spTgt spid="12"/>
                                        </p:tgtEl>
                                      </p:cBhvr>
                                    </p:animEffect>
                                  </p:childTnLst>
                                </p:cTn>
                              </p:par>
                            </p:childTnLst>
                          </p:cTn>
                        </p:par>
                        <p:par>
                          <p:cTn id="91" fill="hold">
                            <p:stCondLst>
                              <p:cond delay="5500"/>
                            </p:stCondLst>
                            <p:childTnLst>
                              <p:par>
                                <p:cTn id="92" presetID="12" presetClass="entr" presetSubtype="4" fill="hold" grpId="0" nodeType="after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additive="base">
                                        <p:cTn id="94" dur="500"/>
                                        <p:tgtEl>
                                          <p:spTgt spid="44"/>
                                        </p:tgtEl>
                                        <p:attrNameLst>
                                          <p:attrName>ppt_y</p:attrName>
                                        </p:attrNameLst>
                                      </p:cBhvr>
                                      <p:tavLst>
                                        <p:tav tm="0">
                                          <p:val>
                                            <p:strVal val="#ppt_y+#ppt_h*1.125000"/>
                                          </p:val>
                                        </p:tav>
                                        <p:tav tm="100000">
                                          <p:val>
                                            <p:strVal val="#ppt_y"/>
                                          </p:val>
                                        </p:tav>
                                      </p:tavLst>
                                    </p:anim>
                                    <p:animEffect transition="in" filter="wipe(up)">
                                      <p:cBhvr>
                                        <p:cTn id="95" dur="500"/>
                                        <p:tgtEl>
                                          <p:spTgt spid="44"/>
                                        </p:tgtEl>
                                      </p:cBhvr>
                                    </p:animEffect>
                                  </p:childTnLst>
                                </p:cTn>
                              </p:par>
                              <p:par>
                                <p:cTn id="96" presetID="12" presetClass="entr" presetSubtype="4" fill="hold" grpId="0" nodeType="withEffect">
                                  <p:stCondLst>
                                    <p:cond delay="0"/>
                                  </p:stCondLst>
                                  <p:childTnLst>
                                    <p:set>
                                      <p:cBhvr>
                                        <p:cTn id="97" dur="1" fill="hold">
                                          <p:stCondLst>
                                            <p:cond delay="0"/>
                                          </p:stCondLst>
                                        </p:cTn>
                                        <p:tgtEl>
                                          <p:spTgt spid="55"/>
                                        </p:tgtEl>
                                        <p:attrNameLst>
                                          <p:attrName>style.visibility</p:attrName>
                                        </p:attrNameLst>
                                      </p:cBhvr>
                                      <p:to>
                                        <p:strVal val="visible"/>
                                      </p:to>
                                    </p:set>
                                    <p:anim calcmode="lin" valueType="num">
                                      <p:cBhvr additive="base">
                                        <p:cTn id="98" dur="500"/>
                                        <p:tgtEl>
                                          <p:spTgt spid="55"/>
                                        </p:tgtEl>
                                        <p:attrNameLst>
                                          <p:attrName>ppt_y</p:attrName>
                                        </p:attrNameLst>
                                      </p:cBhvr>
                                      <p:tavLst>
                                        <p:tav tm="0">
                                          <p:val>
                                            <p:strVal val="#ppt_y+#ppt_h*1.125000"/>
                                          </p:val>
                                        </p:tav>
                                        <p:tav tm="100000">
                                          <p:val>
                                            <p:strVal val="#ppt_y"/>
                                          </p:val>
                                        </p:tav>
                                      </p:tavLst>
                                    </p:anim>
                                    <p:animEffect transition="in" filter="wipe(up)">
                                      <p:cBhvr>
                                        <p:cTn id="99" dur="500"/>
                                        <p:tgtEl>
                                          <p:spTgt spid="55"/>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42"/>
                                        </p:tgtEl>
                                        <p:attrNameLst>
                                          <p:attrName>style.visibility</p:attrName>
                                        </p:attrNameLst>
                                      </p:cBhvr>
                                      <p:to>
                                        <p:strVal val="visible"/>
                                      </p:to>
                                    </p:set>
                                    <p:animEffect transition="in" filter="fade">
                                      <p:cBhvr>
                                        <p:cTn id="104" dur="500"/>
                                        <p:tgtEl>
                                          <p:spTgt spid="42"/>
                                        </p:tgtEl>
                                      </p:cBhvr>
                                    </p:animEffect>
                                  </p:childTnLst>
                                </p:cTn>
                              </p:par>
                              <p:par>
                                <p:cTn id="105" presetID="2" presetClass="entr" presetSubtype="4" fill="hold" nodeType="withEffect">
                                  <p:stCondLst>
                                    <p:cond delay="0"/>
                                  </p:stCondLst>
                                  <p:childTnLst>
                                    <p:set>
                                      <p:cBhvr>
                                        <p:cTn id="106" dur="1" fill="hold">
                                          <p:stCondLst>
                                            <p:cond delay="0"/>
                                          </p:stCondLst>
                                        </p:cTn>
                                        <p:tgtEl>
                                          <p:spTgt spid="4"/>
                                        </p:tgtEl>
                                        <p:attrNameLst>
                                          <p:attrName>style.visibility</p:attrName>
                                        </p:attrNameLst>
                                      </p:cBhvr>
                                      <p:to>
                                        <p:strVal val="visible"/>
                                      </p:to>
                                    </p:set>
                                    <p:anim calcmode="lin" valueType="num">
                                      <p:cBhvr additive="base">
                                        <p:cTn id="107" dur="500" fill="hold"/>
                                        <p:tgtEl>
                                          <p:spTgt spid="4"/>
                                        </p:tgtEl>
                                        <p:attrNameLst>
                                          <p:attrName>ppt_x</p:attrName>
                                        </p:attrNameLst>
                                      </p:cBhvr>
                                      <p:tavLst>
                                        <p:tav tm="0">
                                          <p:val>
                                            <p:strVal val="#ppt_x"/>
                                          </p:val>
                                        </p:tav>
                                        <p:tav tm="100000">
                                          <p:val>
                                            <p:strVal val="#ppt_x"/>
                                          </p:val>
                                        </p:tav>
                                      </p:tavLst>
                                    </p:anim>
                                    <p:anim calcmode="lin" valueType="num">
                                      <p:cBhvr additive="base">
                                        <p:cTn id="108" dur="500" fill="hold"/>
                                        <p:tgtEl>
                                          <p:spTgt spid="4"/>
                                        </p:tgtEl>
                                        <p:attrNameLst>
                                          <p:attrName>ppt_y</p:attrName>
                                        </p:attrNameLst>
                                      </p:cBhvr>
                                      <p:tavLst>
                                        <p:tav tm="0">
                                          <p:val>
                                            <p:strVal val="1+#ppt_h/2"/>
                                          </p:val>
                                        </p:tav>
                                        <p:tav tm="100000">
                                          <p:val>
                                            <p:strVal val="#ppt_y"/>
                                          </p:val>
                                        </p:tav>
                                      </p:tavLst>
                                    </p:anim>
                                  </p:childTnLst>
                                </p:cTn>
                              </p:par>
                            </p:childTnLst>
                          </p:cTn>
                        </p:par>
                        <p:par>
                          <p:cTn id="109" fill="hold">
                            <p:stCondLst>
                              <p:cond delay="500"/>
                            </p:stCondLst>
                            <p:childTnLst>
                              <p:par>
                                <p:cTn id="110" presetID="2" presetClass="exit" presetSubtype="1" fill="hold" nodeType="afterEffect">
                                  <p:stCondLst>
                                    <p:cond delay="0"/>
                                  </p:stCondLst>
                                  <p:childTnLst>
                                    <p:anim calcmode="lin" valueType="num">
                                      <p:cBhvr additive="base">
                                        <p:cTn id="111" dur="500"/>
                                        <p:tgtEl>
                                          <p:spTgt spid="4"/>
                                        </p:tgtEl>
                                        <p:attrNameLst>
                                          <p:attrName>ppt_x</p:attrName>
                                        </p:attrNameLst>
                                      </p:cBhvr>
                                      <p:tavLst>
                                        <p:tav tm="0">
                                          <p:val>
                                            <p:strVal val="ppt_x"/>
                                          </p:val>
                                        </p:tav>
                                        <p:tav tm="100000">
                                          <p:val>
                                            <p:strVal val="ppt_x"/>
                                          </p:val>
                                        </p:tav>
                                      </p:tavLst>
                                    </p:anim>
                                    <p:anim calcmode="lin" valueType="num">
                                      <p:cBhvr additive="base">
                                        <p:cTn id="112" dur="500"/>
                                        <p:tgtEl>
                                          <p:spTgt spid="4"/>
                                        </p:tgtEl>
                                        <p:attrNameLst>
                                          <p:attrName>ppt_y</p:attrName>
                                        </p:attrNameLst>
                                      </p:cBhvr>
                                      <p:tavLst>
                                        <p:tav tm="0">
                                          <p:val>
                                            <p:strVal val="ppt_y"/>
                                          </p:val>
                                        </p:tav>
                                        <p:tav tm="100000">
                                          <p:val>
                                            <p:strVal val="0-ppt_h/2"/>
                                          </p:val>
                                        </p:tav>
                                      </p:tavLst>
                                    </p:anim>
                                    <p:set>
                                      <p:cBhvr>
                                        <p:cTn id="113"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6" grpId="0" animBg="1"/>
      <p:bldP spid="17" grpId="0" animBg="1"/>
      <p:bldP spid="18" grpId="0" animBg="1"/>
      <p:bldP spid="20" grpId="0" animBg="1"/>
      <p:bldP spid="34" grpId="0"/>
      <p:bldP spid="35" grpId="0"/>
      <p:bldP spid="48" grpId="0"/>
      <p:bldP spid="49" grpId="0"/>
      <p:bldP spid="55" grpId="0"/>
      <p:bldP spid="57" grpId="0"/>
      <p:bldP spid="58" grpId="0"/>
      <p:bldP spid="44" grpId="0"/>
      <p:bldP spid="4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28" name="Group 27"/>
          <p:cNvGrpSpPr/>
          <p:nvPr/>
        </p:nvGrpSpPr>
        <p:grpSpPr>
          <a:xfrm>
            <a:off x="-2193100" y="953018"/>
            <a:ext cx="8972756" cy="705084"/>
            <a:chOff x="4325287" y="4957194"/>
            <a:chExt cx="4880696" cy="383528"/>
          </a:xfrm>
          <a:solidFill>
            <a:srgbClr val="BC1D2F"/>
          </a:solidFill>
        </p:grpSpPr>
        <p:sp>
          <p:nvSpPr>
            <p:cNvPr id="34" name="Flowchart: Terminator 33"/>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4791076" y="4957194"/>
              <a:ext cx="3421304"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lowchart: Terminator 35"/>
            <p:cNvSpPr/>
            <p:nvPr/>
          </p:nvSpPr>
          <p:spPr>
            <a:xfrm>
              <a:off x="804377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7" name="TextBox 36"/>
          <p:cNvSpPr txBox="1"/>
          <p:nvPr/>
        </p:nvSpPr>
        <p:spPr>
          <a:xfrm>
            <a:off x="622517" y="920839"/>
            <a:ext cx="5966313" cy="769441"/>
          </a:xfrm>
          <a:prstGeom prst="rect">
            <a:avLst/>
          </a:prstGeom>
          <a:noFill/>
        </p:spPr>
        <p:txBody>
          <a:bodyPr wrap="none" rtlCol="0">
            <a:spAutoFit/>
          </a:bodyPr>
          <a:lstStyle/>
          <a:p>
            <a:r>
              <a:rPr lang="en-US" sz="4400" b="1" dirty="0" smtClean="0">
                <a:solidFill>
                  <a:schemeClr val="bg1"/>
                </a:solidFill>
              </a:rPr>
              <a:t>PHYSIOPATHOLOGIE</a:t>
            </a:r>
            <a:endParaRPr lang="en-US" sz="4400" b="1" dirty="0">
              <a:solidFill>
                <a:schemeClr val="bg1"/>
              </a:solidFill>
            </a:endParaRPr>
          </a:p>
        </p:txBody>
      </p:sp>
      <p:sp>
        <p:nvSpPr>
          <p:cNvPr id="38" name="Rectangle 37"/>
          <p:cNvSpPr/>
          <p:nvPr/>
        </p:nvSpPr>
        <p:spPr>
          <a:xfrm>
            <a:off x="0" y="6169598"/>
            <a:ext cx="12192000" cy="73029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Freeform 155"/>
          <p:cNvSpPr>
            <a:spLocks/>
          </p:cNvSpPr>
          <p:nvPr/>
        </p:nvSpPr>
        <p:spPr bwMode="auto">
          <a:xfrm>
            <a:off x="4172798" y="2076902"/>
            <a:ext cx="3827573" cy="3632762"/>
          </a:xfrm>
          <a:custGeom>
            <a:avLst/>
            <a:gdLst>
              <a:gd name="T0" fmla="*/ 1064 w 2115"/>
              <a:gd name="T1" fmla="*/ 0 h 2007"/>
              <a:gd name="T2" fmla="*/ 1031 w 2115"/>
              <a:gd name="T3" fmla="*/ 1 h 2007"/>
              <a:gd name="T4" fmla="*/ 18 w 2115"/>
              <a:gd name="T5" fmla="*/ 1079 h 2007"/>
              <a:gd name="T6" fmla="*/ 1067 w 2115"/>
              <a:gd name="T7" fmla="*/ 2007 h 2007"/>
              <a:gd name="T8" fmla="*/ 1118 w 2115"/>
              <a:gd name="T9" fmla="*/ 2007 h 2007"/>
              <a:gd name="T10" fmla="*/ 222 w 2115"/>
              <a:gd name="T11" fmla="*/ 1073 h 2007"/>
              <a:gd name="T12" fmla="*/ 1038 w 2115"/>
              <a:gd name="T13" fmla="*/ 206 h 2007"/>
              <a:gd name="T14" fmla="*/ 1064 w 2115"/>
              <a:gd name="T15" fmla="*/ 205 h 2007"/>
              <a:gd name="T16" fmla="*/ 1905 w 2115"/>
              <a:gd name="T17" fmla="*/ 1021 h 2007"/>
              <a:gd name="T18" fmla="*/ 1817 w 2115"/>
              <a:gd name="T19" fmla="*/ 1416 h 2007"/>
              <a:gd name="T20" fmla="*/ 1755 w 2115"/>
              <a:gd name="T21" fmla="*/ 1391 h 2007"/>
              <a:gd name="T22" fmla="*/ 1788 w 2115"/>
              <a:gd name="T23" fmla="*/ 1705 h 2007"/>
              <a:gd name="T24" fmla="*/ 2072 w 2115"/>
              <a:gd name="T25" fmla="*/ 1521 h 2007"/>
              <a:gd name="T26" fmla="*/ 2005 w 2115"/>
              <a:gd name="T27" fmla="*/ 1493 h 2007"/>
              <a:gd name="T28" fmla="*/ 2110 w 2115"/>
              <a:gd name="T29" fmla="*/ 1014 h 2007"/>
              <a:gd name="T30" fmla="*/ 1064 w 2115"/>
              <a:gd name="T31" fmla="*/ 0 h 2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15" h="2007">
                <a:moveTo>
                  <a:pt x="1064" y="0"/>
                </a:moveTo>
                <a:cubicBezTo>
                  <a:pt x="1053" y="0"/>
                  <a:pt x="1042" y="1"/>
                  <a:pt x="1031" y="1"/>
                </a:cubicBezTo>
                <a:cubicBezTo>
                  <a:pt x="454" y="19"/>
                  <a:pt x="0" y="502"/>
                  <a:pt x="18" y="1079"/>
                </a:cubicBezTo>
                <a:cubicBezTo>
                  <a:pt x="29" y="1454"/>
                  <a:pt x="293" y="2007"/>
                  <a:pt x="1067" y="2007"/>
                </a:cubicBezTo>
                <a:cubicBezTo>
                  <a:pt x="1084" y="2007"/>
                  <a:pt x="1101" y="2007"/>
                  <a:pt x="1118" y="2007"/>
                </a:cubicBezTo>
                <a:cubicBezTo>
                  <a:pt x="419" y="1828"/>
                  <a:pt x="231" y="1336"/>
                  <a:pt x="222" y="1073"/>
                </a:cubicBezTo>
                <a:cubicBezTo>
                  <a:pt x="208" y="608"/>
                  <a:pt x="573" y="220"/>
                  <a:pt x="1038" y="206"/>
                </a:cubicBezTo>
                <a:cubicBezTo>
                  <a:pt x="1047" y="205"/>
                  <a:pt x="1055" y="205"/>
                  <a:pt x="1064" y="205"/>
                </a:cubicBezTo>
                <a:cubicBezTo>
                  <a:pt x="1517" y="205"/>
                  <a:pt x="1891" y="565"/>
                  <a:pt x="1905" y="1021"/>
                </a:cubicBezTo>
                <a:cubicBezTo>
                  <a:pt x="1909" y="1135"/>
                  <a:pt x="1867" y="1292"/>
                  <a:pt x="1817" y="1416"/>
                </a:cubicBezTo>
                <a:cubicBezTo>
                  <a:pt x="1755" y="1391"/>
                  <a:pt x="1755" y="1391"/>
                  <a:pt x="1755" y="1391"/>
                </a:cubicBezTo>
                <a:cubicBezTo>
                  <a:pt x="1788" y="1705"/>
                  <a:pt x="1788" y="1705"/>
                  <a:pt x="1788" y="1705"/>
                </a:cubicBezTo>
                <a:cubicBezTo>
                  <a:pt x="2072" y="1521"/>
                  <a:pt x="2072" y="1521"/>
                  <a:pt x="2072" y="1521"/>
                </a:cubicBezTo>
                <a:cubicBezTo>
                  <a:pt x="2005" y="1493"/>
                  <a:pt x="2005" y="1493"/>
                  <a:pt x="2005" y="1493"/>
                </a:cubicBezTo>
                <a:cubicBezTo>
                  <a:pt x="2080" y="1355"/>
                  <a:pt x="2115" y="1204"/>
                  <a:pt x="2110" y="1014"/>
                </a:cubicBezTo>
                <a:cubicBezTo>
                  <a:pt x="2092" y="448"/>
                  <a:pt x="1627" y="0"/>
                  <a:pt x="1064" y="0"/>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1" name="Oval 200"/>
          <p:cNvSpPr/>
          <p:nvPr/>
        </p:nvSpPr>
        <p:spPr>
          <a:xfrm>
            <a:off x="3889033" y="3630570"/>
            <a:ext cx="996715" cy="996715"/>
          </a:xfrm>
          <a:prstGeom prst="ellipse">
            <a:avLst/>
          </a:prstGeom>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01</a:t>
            </a:r>
            <a:endParaRPr lang="en-US" dirty="0"/>
          </a:p>
        </p:txBody>
      </p:sp>
      <p:sp>
        <p:nvSpPr>
          <p:cNvPr id="202" name="Oval 201"/>
          <p:cNvSpPr/>
          <p:nvPr/>
        </p:nvSpPr>
        <p:spPr>
          <a:xfrm>
            <a:off x="4498722" y="2060662"/>
            <a:ext cx="996715" cy="996715"/>
          </a:xfrm>
          <a:prstGeom prst="ellipse">
            <a:avLst/>
          </a:prstGeom>
          <a:solidFill>
            <a:schemeClr val="accent2"/>
          </a:solidFill>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02</a:t>
            </a:r>
            <a:endParaRPr lang="en-US" dirty="0"/>
          </a:p>
        </p:txBody>
      </p:sp>
      <p:sp>
        <p:nvSpPr>
          <p:cNvPr id="203" name="Oval 202"/>
          <p:cNvSpPr/>
          <p:nvPr/>
        </p:nvSpPr>
        <p:spPr>
          <a:xfrm>
            <a:off x="6341222" y="1904481"/>
            <a:ext cx="996715" cy="996715"/>
          </a:xfrm>
          <a:prstGeom prst="ellipse">
            <a:avLst/>
          </a:prstGeom>
          <a:solidFill>
            <a:schemeClr val="accent3"/>
          </a:solidFill>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03</a:t>
            </a:r>
            <a:endParaRPr lang="en-US" dirty="0"/>
          </a:p>
        </p:txBody>
      </p:sp>
      <p:sp>
        <p:nvSpPr>
          <p:cNvPr id="204" name="Oval 203"/>
          <p:cNvSpPr/>
          <p:nvPr/>
        </p:nvSpPr>
        <p:spPr>
          <a:xfrm>
            <a:off x="7315541" y="3132212"/>
            <a:ext cx="996715" cy="996715"/>
          </a:xfrm>
          <a:prstGeom prst="ellipse">
            <a:avLst/>
          </a:prstGeom>
          <a:solidFill>
            <a:schemeClr val="accent4"/>
          </a:solidFill>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04</a:t>
            </a:r>
            <a:endParaRPr lang="en-US" dirty="0"/>
          </a:p>
        </p:txBody>
      </p:sp>
      <p:sp>
        <p:nvSpPr>
          <p:cNvPr id="282" name="TextBox 281"/>
          <p:cNvSpPr txBox="1"/>
          <p:nvPr/>
        </p:nvSpPr>
        <p:spPr>
          <a:xfrm>
            <a:off x="8793875" y="1940094"/>
            <a:ext cx="2842445" cy="338554"/>
          </a:xfrm>
          <a:prstGeom prst="rect">
            <a:avLst/>
          </a:prstGeom>
          <a:noFill/>
        </p:spPr>
        <p:txBody>
          <a:bodyPr wrap="none" rtlCol="0">
            <a:spAutoFit/>
          </a:bodyPr>
          <a:lstStyle/>
          <a:p>
            <a:r>
              <a:rPr lang="en-US" sz="1600" b="1" dirty="0" smtClean="0">
                <a:solidFill>
                  <a:schemeClr val="accent3"/>
                </a:solidFill>
              </a:rPr>
              <a:t>03: variation </a:t>
            </a:r>
            <a:r>
              <a:rPr lang="en-US" sz="1600" b="1" dirty="0" err="1" smtClean="0">
                <a:solidFill>
                  <a:schemeClr val="accent3"/>
                </a:solidFill>
              </a:rPr>
              <a:t>physiologique</a:t>
            </a:r>
            <a:endParaRPr lang="en-US" sz="1600" b="1" dirty="0">
              <a:solidFill>
                <a:schemeClr val="accent3"/>
              </a:solidFill>
            </a:endParaRPr>
          </a:p>
        </p:txBody>
      </p:sp>
      <p:sp>
        <p:nvSpPr>
          <p:cNvPr id="283" name="Rectangle 282"/>
          <p:cNvSpPr/>
          <p:nvPr/>
        </p:nvSpPr>
        <p:spPr>
          <a:xfrm>
            <a:off x="8638180" y="2395657"/>
            <a:ext cx="3414120" cy="1323439"/>
          </a:xfrm>
          <a:prstGeom prst="rect">
            <a:avLst/>
          </a:prstGeom>
        </p:spPr>
        <p:txBody>
          <a:bodyPr wrap="square">
            <a:spAutoFit/>
          </a:bodyPr>
          <a:lstStyle/>
          <a:p>
            <a:pPr marL="285750" indent="-285750">
              <a:buFont typeface="Wingdings" panose="05000000000000000000" pitchFamily="2" charset="2"/>
              <a:buChar char="§"/>
            </a:pPr>
            <a:r>
              <a:rPr lang="fr-FR" dirty="0">
                <a:solidFill>
                  <a:schemeClr val="bg1"/>
                </a:solidFill>
              </a:rPr>
              <a:t>la naissance </a:t>
            </a:r>
            <a:r>
              <a:rPr lang="fr-FR" dirty="0" smtClean="0">
                <a:solidFill>
                  <a:schemeClr val="bg1"/>
                </a:solidFill>
              </a:rPr>
              <a:t>:</a:t>
            </a:r>
            <a:r>
              <a:rPr lang="fr-FR" sz="1200" dirty="0" smtClean="0">
                <a:solidFill>
                  <a:schemeClr val="bg1"/>
                </a:solidFill>
              </a:rPr>
              <a:t>entre </a:t>
            </a:r>
            <a:r>
              <a:rPr lang="fr-FR" sz="1200" dirty="0">
                <a:solidFill>
                  <a:schemeClr val="bg1"/>
                </a:solidFill>
              </a:rPr>
              <a:t>50 et 200 </a:t>
            </a:r>
            <a:r>
              <a:rPr lang="fr-FR" sz="1200" dirty="0" smtClean="0">
                <a:solidFill>
                  <a:schemeClr val="bg1"/>
                </a:solidFill>
              </a:rPr>
              <a:t>%</a:t>
            </a:r>
          </a:p>
          <a:p>
            <a:endParaRPr lang="en-GB" sz="1200" dirty="0">
              <a:solidFill>
                <a:schemeClr val="bg1"/>
              </a:solidFill>
            </a:endParaRPr>
          </a:p>
          <a:p>
            <a:pPr marL="285750" indent="-285750">
              <a:buFont typeface="Wingdings" panose="05000000000000000000" pitchFamily="2" charset="2"/>
              <a:buChar char="§"/>
            </a:pPr>
            <a:r>
              <a:rPr lang="fr-FR" dirty="0" smtClean="0">
                <a:solidFill>
                  <a:schemeClr val="bg1"/>
                </a:solidFill>
              </a:rPr>
              <a:t>Grossesse: </a:t>
            </a:r>
            <a:r>
              <a:rPr lang="fr-FR" sz="1200" dirty="0">
                <a:solidFill>
                  <a:schemeClr val="bg1"/>
                </a:solidFill>
              </a:rPr>
              <a:t>jusqu'à 500 </a:t>
            </a:r>
            <a:r>
              <a:rPr lang="fr-FR" sz="1200" dirty="0" smtClean="0">
                <a:solidFill>
                  <a:schemeClr val="bg1"/>
                </a:solidFill>
              </a:rPr>
              <a:t>%</a:t>
            </a:r>
          </a:p>
          <a:p>
            <a:endParaRPr lang="en-GB" sz="1400" dirty="0" smtClean="0">
              <a:solidFill>
                <a:schemeClr val="bg1"/>
              </a:solidFill>
            </a:endParaRPr>
          </a:p>
          <a:p>
            <a:pPr marL="285750" indent="-285750">
              <a:buFont typeface="Wingdings" panose="05000000000000000000" pitchFamily="2" charset="2"/>
              <a:buChar char="§"/>
            </a:pPr>
            <a:r>
              <a:rPr lang="fr-FR" dirty="0" smtClean="0">
                <a:solidFill>
                  <a:schemeClr val="bg1"/>
                </a:solidFill>
              </a:rPr>
              <a:t>Exercice physique: </a:t>
            </a:r>
            <a:r>
              <a:rPr lang="fr-FR" sz="1200" dirty="0">
                <a:solidFill>
                  <a:schemeClr val="bg1"/>
                </a:solidFill>
              </a:rPr>
              <a:t>jusqu'à 250 </a:t>
            </a:r>
            <a:r>
              <a:rPr lang="fr-FR" sz="1200" dirty="0" smtClean="0">
                <a:solidFill>
                  <a:schemeClr val="bg1"/>
                </a:solidFill>
              </a:rPr>
              <a:t>%</a:t>
            </a:r>
            <a:endParaRPr lang="en-GB" dirty="0">
              <a:solidFill>
                <a:schemeClr val="bg1"/>
              </a:solidFill>
            </a:endParaRPr>
          </a:p>
        </p:txBody>
      </p:sp>
      <p:sp>
        <p:nvSpPr>
          <p:cNvPr id="284" name="TextBox 283"/>
          <p:cNvSpPr txBox="1"/>
          <p:nvPr/>
        </p:nvSpPr>
        <p:spPr>
          <a:xfrm>
            <a:off x="8949311" y="4309926"/>
            <a:ext cx="2739853" cy="338554"/>
          </a:xfrm>
          <a:prstGeom prst="rect">
            <a:avLst/>
          </a:prstGeom>
          <a:noFill/>
        </p:spPr>
        <p:txBody>
          <a:bodyPr wrap="none" rtlCol="0">
            <a:spAutoFit/>
          </a:bodyPr>
          <a:lstStyle/>
          <a:p>
            <a:r>
              <a:rPr lang="en-US" sz="1600" b="1" dirty="0" smtClean="0">
                <a:solidFill>
                  <a:schemeClr val="accent4"/>
                </a:solidFill>
              </a:rPr>
              <a:t>04: variation </a:t>
            </a:r>
            <a:r>
              <a:rPr lang="en-US" sz="1600" b="1" dirty="0" err="1" smtClean="0">
                <a:solidFill>
                  <a:schemeClr val="accent4"/>
                </a:solidFill>
              </a:rPr>
              <a:t>pathologique</a:t>
            </a:r>
            <a:endParaRPr lang="en-US" sz="1600" b="1" dirty="0">
              <a:solidFill>
                <a:schemeClr val="accent4"/>
              </a:solidFill>
            </a:endParaRPr>
          </a:p>
        </p:txBody>
      </p:sp>
      <p:sp>
        <p:nvSpPr>
          <p:cNvPr id="285" name="Rectangle 284"/>
          <p:cNvSpPr/>
          <p:nvPr/>
        </p:nvSpPr>
        <p:spPr>
          <a:xfrm>
            <a:off x="8365305" y="4760912"/>
            <a:ext cx="3907863" cy="2308324"/>
          </a:xfrm>
          <a:prstGeom prst="rect">
            <a:avLst/>
          </a:prstGeom>
        </p:spPr>
        <p:txBody>
          <a:bodyPr wrap="square">
            <a:spAutoFit/>
          </a:bodyPr>
          <a:lstStyle/>
          <a:p>
            <a:pPr marL="285750" indent="-285750">
              <a:buFont typeface="Arial" panose="020B0604020202020204" pitchFamily="34" charset="0"/>
              <a:buChar char="•"/>
            </a:pPr>
            <a:r>
              <a:rPr lang="fr-FR" sz="1600" b="1" u="sng" dirty="0" err="1" smtClean="0">
                <a:solidFill>
                  <a:schemeClr val="accent5"/>
                </a:solidFill>
              </a:rPr>
              <a:t>Déficite</a:t>
            </a:r>
            <a:r>
              <a:rPr lang="fr-FR" sz="1600" b="1" u="sng" dirty="0" smtClean="0">
                <a:solidFill>
                  <a:schemeClr val="accent5"/>
                </a:solidFill>
              </a:rPr>
              <a:t>:</a:t>
            </a:r>
          </a:p>
          <a:p>
            <a:pPr marL="285750" indent="-285750">
              <a:buFont typeface="Arial" panose="020B0604020202020204" pitchFamily="34" charset="0"/>
              <a:buChar char="•"/>
            </a:pPr>
            <a:r>
              <a:rPr lang="fr-FR" sz="1600" b="1" dirty="0" smtClean="0">
                <a:solidFill>
                  <a:schemeClr val="bg1"/>
                </a:solidFill>
              </a:rPr>
              <a:t>Hémophilie </a:t>
            </a:r>
            <a:r>
              <a:rPr lang="fr-FR" sz="1600" b="1" dirty="0">
                <a:solidFill>
                  <a:schemeClr val="bg1"/>
                </a:solidFill>
              </a:rPr>
              <a:t>A constitutionnel </a:t>
            </a:r>
            <a:endParaRPr lang="en-GB" sz="1600" dirty="0">
              <a:solidFill>
                <a:schemeClr val="bg1"/>
              </a:solidFill>
            </a:endParaRPr>
          </a:p>
          <a:p>
            <a:pPr marL="285750" indent="-285750">
              <a:buFont typeface="Arial" panose="020B0604020202020204" pitchFamily="34" charset="0"/>
              <a:buChar char="•"/>
            </a:pPr>
            <a:r>
              <a:rPr lang="fr-FR" sz="1600" b="1" dirty="0">
                <a:solidFill>
                  <a:schemeClr val="bg1"/>
                </a:solidFill>
              </a:rPr>
              <a:t>Hémophilie A acquise</a:t>
            </a:r>
            <a:endParaRPr lang="en-GB" sz="1600" dirty="0">
              <a:solidFill>
                <a:schemeClr val="bg1"/>
              </a:solidFill>
            </a:endParaRPr>
          </a:p>
          <a:p>
            <a:pPr marL="285750" indent="-285750">
              <a:buFont typeface="Arial" panose="020B0604020202020204" pitchFamily="34" charset="0"/>
              <a:buChar char="•"/>
            </a:pPr>
            <a:r>
              <a:rPr lang="fr-FR" sz="1600" b="1" dirty="0">
                <a:solidFill>
                  <a:schemeClr val="bg1"/>
                </a:solidFill>
              </a:rPr>
              <a:t>Déficit combiné en FVIII et FV</a:t>
            </a:r>
            <a:endParaRPr lang="en-GB" sz="1600" dirty="0">
              <a:solidFill>
                <a:schemeClr val="bg1"/>
              </a:solidFill>
            </a:endParaRPr>
          </a:p>
          <a:p>
            <a:pPr marL="285750" indent="-285750">
              <a:buFont typeface="Arial" panose="020B0604020202020204" pitchFamily="34" charset="0"/>
              <a:buChar char="•"/>
            </a:pPr>
            <a:r>
              <a:rPr lang="fr-FR" sz="1600" b="1" dirty="0">
                <a:solidFill>
                  <a:schemeClr val="bg1"/>
                </a:solidFill>
              </a:rPr>
              <a:t>Maladies de </a:t>
            </a:r>
            <a:r>
              <a:rPr lang="fr-FR" sz="1600" b="1" dirty="0" err="1" smtClean="0">
                <a:solidFill>
                  <a:schemeClr val="bg1"/>
                </a:solidFill>
              </a:rPr>
              <a:t>Willebrand</a:t>
            </a:r>
            <a:endParaRPr lang="fr-FR" sz="1600" b="1" dirty="0" smtClean="0">
              <a:solidFill>
                <a:schemeClr val="bg1"/>
              </a:solidFill>
            </a:endParaRPr>
          </a:p>
          <a:p>
            <a:pPr marL="285750" indent="-285750">
              <a:buFont typeface="Arial" panose="020B0604020202020204" pitchFamily="34" charset="0"/>
              <a:buChar char="•"/>
            </a:pPr>
            <a:r>
              <a:rPr lang="fr-FR" sz="1600" b="1" u="sng" dirty="0" smtClean="0">
                <a:solidFill>
                  <a:schemeClr val="accent5"/>
                </a:solidFill>
              </a:rPr>
              <a:t>Augmentation:</a:t>
            </a:r>
          </a:p>
          <a:p>
            <a:pPr marL="285750" indent="-285750">
              <a:buFont typeface="Arial" panose="020B0604020202020204" pitchFamily="34" charset="0"/>
              <a:buChar char="•"/>
            </a:pPr>
            <a:r>
              <a:rPr lang="fr-FR" sz="1600" b="1" dirty="0">
                <a:solidFill>
                  <a:schemeClr val="bg1"/>
                </a:solidFill>
              </a:rPr>
              <a:t>inflammation, pathologies hépatiques</a:t>
            </a:r>
            <a:endParaRPr lang="fr-FR" sz="1400" b="1" u="sng" dirty="0" smtClean="0">
              <a:solidFill>
                <a:schemeClr val="bg1"/>
              </a:solidFill>
            </a:endParaRPr>
          </a:p>
          <a:p>
            <a:pPr marL="285750" indent="-285750">
              <a:buFont typeface="Arial" panose="020B0604020202020204" pitchFamily="34" charset="0"/>
              <a:buChar char="•"/>
            </a:pPr>
            <a:endParaRPr lang="en-GB" sz="1600" dirty="0">
              <a:solidFill>
                <a:schemeClr val="bg1"/>
              </a:solidFill>
            </a:endParaRPr>
          </a:p>
        </p:txBody>
      </p:sp>
      <p:sp>
        <p:nvSpPr>
          <p:cNvPr id="286" name="TextBox 285"/>
          <p:cNvSpPr txBox="1"/>
          <p:nvPr/>
        </p:nvSpPr>
        <p:spPr>
          <a:xfrm flipH="1">
            <a:off x="1308485" y="1940094"/>
            <a:ext cx="2148345" cy="338554"/>
          </a:xfrm>
          <a:prstGeom prst="rect">
            <a:avLst/>
          </a:prstGeom>
          <a:noFill/>
        </p:spPr>
        <p:txBody>
          <a:bodyPr wrap="none" rtlCol="0">
            <a:spAutoFit/>
          </a:bodyPr>
          <a:lstStyle/>
          <a:p>
            <a:pPr algn="r"/>
            <a:r>
              <a:rPr lang="en-US" sz="1600" b="1" dirty="0" smtClean="0">
                <a:solidFill>
                  <a:schemeClr val="accent2"/>
                </a:solidFill>
              </a:rPr>
              <a:t> 02:facteur </a:t>
            </a:r>
            <a:r>
              <a:rPr lang="en-US" sz="1600" b="1" dirty="0" err="1" smtClean="0">
                <a:solidFill>
                  <a:schemeClr val="accent2"/>
                </a:solidFill>
              </a:rPr>
              <a:t>circulant</a:t>
            </a:r>
            <a:endParaRPr lang="en-US" sz="1600" b="1" dirty="0">
              <a:solidFill>
                <a:schemeClr val="accent2"/>
              </a:solidFill>
            </a:endParaRPr>
          </a:p>
        </p:txBody>
      </p:sp>
      <p:sp>
        <p:nvSpPr>
          <p:cNvPr id="287" name="Rectangle 286"/>
          <p:cNvSpPr/>
          <p:nvPr/>
        </p:nvSpPr>
        <p:spPr>
          <a:xfrm flipH="1">
            <a:off x="622516" y="2269006"/>
            <a:ext cx="2834313" cy="1938992"/>
          </a:xfrm>
          <a:prstGeom prst="rect">
            <a:avLst/>
          </a:prstGeom>
        </p:spPr>
        <p:txBody>
          <a:bodyPr wrap="square">
            <a:spAutoFit/>
          </a:bodyPr>
          <a:lstStyle/>
          <a:p>
            <a:pPr>
              <a:lnSpc>
                <a:spcPct val="150000"/>
              </a:lnSpc>
            </a:pPr>
            <a:r>
              <a:rPr lang="fr-FR" sz="1600" dirty="0" smtClean="0">
                <a:solidFill>
                  <a:schemeClr val="bg1"/>
                </a:solidFill>
              </a:rPr>
              <a:t>C’est un </a:t>
            </a:r>
            <a:r>
              <a:rPr lang="fr-FR" sz="1600" dirty="0" err="1" smtClean="0">
                <a:solidFill>
                  <a:schemeClr val="bg1"/>
                </a:solidFill>
              </a:rPr>
              <a:t>hétérodimères</a:t>
            </a:r>
            <a:r>
              <a:rPr lang="fr-FR" sz="1600" dirty="0" smtClean="0">
                <a:solidFill>
                  <a:schemeClr val="bg1"/>
                </a:solidFill>
              </a:rPr>
              <a:t> </a:t>
            </a:r>
            <a:r>
              <a:rPr lang="fr-FR" sz="1600" dirty="0">
                <a:solidFill>
                  <a:schemeClr val="bg1"/>
                </a:solidFill>
              </a:rPr>
              <a:t>avec une chaîne lourde N terminal (domaines Al, A2, B), et légère c terminal (domaines A3, Cl et C2</a:t>
            </a:r>
            <a:r>
              <a:rPr lang="fr-FR" sz="1600" dirty="0" smtClean="0">
                <a:solidFill>
                  <a:schemeClr val="bg1"/>
                </a:solidFill>
              </a:rPr>
              <a:t>),</a:t>
            </a:r>
            <a:endParaRPr lang="en-US" sz="1100" dirty="0">
              <a:solidFill>
                <a:schemeClr val="bg1"/>
              </a:solidFill>
            </a:endParaRPr>
          </a:p>
        </p:txBody>
      </p:sp>
      <p:sp>
        <p:nvSpPr>
          <p:cNvPr id="288" name="TextBox 287"/>
          <p:cNvSpPr txBox="1"/>
          <p:nvPr/>
        </p:nvSpPr>
        <p:spPr>
          <a:xfrm flipH="1">
            <a:off x="2053203" y="4309926"/>
            <a:ext cx="1176925" cy="338554"/>
          </a:xfrm>
          <a:prstGeom prst="rect">
            <a:avLst/>
          </a:prstGeom>
          <a:noFill/>
        </p:spPr>
        <p:txBody>
          <a:bodyPr wrap="none" rtlCol="0">
            <a:spAutoFit/>
          </a:bodyPr>
          <a:lstStyle/>
          <a:p>
            <a:pPr algn="r"/>
            <a:r>
              <a:rPr lang="en-US" sz="1600" b="1" dirty="0" smtClean="0">
                <a:solidFill>
                  <a:schemeClr val="accent1"/>
                </a:solidFill>
              </a:rPr>
              <a:t> 01: GÈNE</a:t>
            </a:r>
            <a:endParaRPr lang="en-US" sz="1600" b="1" dirty="0">
              <a:solidFill>
                <a:schemeClr val="accent1"/>
              </a:solidFill>
            </a:endParaRPr>
          </a:p>
        </p:txBody>
      </p:sp>
      <p:sp>
        <p:nvSpPr>
          <p:cNvPr id="289" name="Rectangle 288"/>
          <p:cNvSpPr/>
          <p:nvPr/>
        </p:nvSpPr>
        <p:spPr>
          <a:xfrm flipH="1">
            <a:off x="622517" y="4638838"/>
            <a:ext cx="2607611" cy="1454244"/>
          </a:xfrm>
          <a:prstGeom prst="rect">
            <a:avLst/>
          </a:prstGeom>
        </p:spPr>
        <p:txBody>
          <a:bodyPr wrap="square">
            <a:spAutoFit/>
          </a:bodyPr>
          <a:lstStyle/>
          <a:p>
            <a:pPr>
              <a:lnSpc>
                <a:spcPct val="150000"/>
              </a:lnSpc>
            </a:pPr>
            <a:r>
              <a:rPr lang="fr-FR" sz="1600" dirty="0">
                <a:solidFill>
                  <a:schemeClr val="bg1"/>
                </a:solidFill>
              </a:rPr>
              <a:t>situé à l'extrémité du bras long du chromosome X</a:t>
            </a:r>
            <a:r>
              <a:rPr lang="fr-FR" sz="1600" dirty="0" smtClean="0">
                <a:solidFill>
                  <a:schemeClr val="bg1"/>
                </a:solidFill>
              </a:rPr>
              <a:t>. </a:t>
            </a:r>
            <a:r>
              <a:rPr lang="fr-FR" sz="1600" dirty="0">
                <a:solidFill>
                  <a:schemeClr val="bg1"/>
                </a:solidFill>
              </a:rPr>
              <a:t>26 exons 25 introns. </a:t>
            </a:r>
            <a:endParaRPr lang="en-GB" sz="1600" dirty="0">
              <a:solidFill>
                <a:schemeClr val="bg1"/>
              </a:solidFill>
            </a:endParaRPr>
          </a:p>
          <a:p>
            <a:pPr>
              <a:lnSpc>
                <a:spcPct val="150000"/>
              </a:lnSpc>
            </a:pPr>
            <a:endParaRPr lang="en-US" sz="1100" dirty="0">
              <a:solidFill>
                <a:schemeClr val="bg1"/>
              </a:solidFill>
            </a:endParaRPr>
          </a:p>
        </p:txBody>
      </p:sp>
      <p:sp>
        <p:nvSpPr>
          <p:cNvPr id="290" name="TextBox 289"/>
          <p:cNvSpPr txBox="1"/>
          <p:nvPr/>
        </p:nvSpPr>
        <p:spPr>
          <a:xfrm>
            <a:off x="4906801" y="3337457"/>
            <a:ext cx="2462918" cy="1027974"/>
          </a:xfrm>
          <a:prstGeom prst="rect">
            <a:avLst/>
          </a:prstGeom>
          <a:noFill/>
        </p:spPr>
        <p:txBody>
          <a:bodyPr wrap="none" rtlCol="0">
            <a:spAutoFit/>
          </a:bodyPr>
          <a:lstStyle/>
          <a:p>
            <a:pPr algn="ctr">
              <a:lnSpc>
                <a:spcPct val="80000"/>
              </a:lnSpc>
            </a:pPr>
            <a:r>
              <a:rPr lang="en-US" sz="3800" dirty="0" smtClean="0">
                <a:solidFill>
                  <a:schemeClr val="bg1"/>
                </a:solidFill>
                <a:latin typeface="+mj-lt"/>
              </a:rPr>
              <a:t>FACTEUR</a:t>
            </a:r>
          </a:p>
          <a:p>
            <a:pPr algn="ctr">
              <a:lnSpc>
                <a:spcPct val="80000"/>
              </a:lnSpc>
            </a:pPr>
            <a:r>
              <a:rPr lang="en-US" sz="3800" b="1" dirty="0" smtClean="0">
                <a:solidFill>
                  <a:schemeClr val="bg1"/>
                </a:solidFill>
                <a:latin typeface="+mj-lt"/>
              </a:rPr>
              <a:t>VIII</a:t>
            </a:r>
          </a:p>
        </p:txBody>
      </p:sp>
    </p:spTree>
    <p:extLst>
      <p:ext uri="{BB962C8B-B14F-4D97-AF65-F5344CB8AC3E}">
        <p14:creationId xmlns:p14="http://schemas.microsoft.com/office/powerpoint/2010/main" val="294184598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wheel(4)">
                                      <p:cBhvr>
                                        <p:cTn id="7" dur="2000"/>
                                        <p:tgtEl>
                                          <p:spTgt spid="20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90"/>
                                        </p:tgtEl>
                                        <p:attrNameLst>
                                          <p:attrName>style.visibility</p:attrName>
                                        </p:attrNameLst>
                                      </p:cBhvr>
                                      <p:to>
                                        <p:strVal val="visible"/>
                                      </p:to>
                                    </p:set>
                                    <p:anim calcmode="lin" valueType="num">
                                      <p:cBhvr>
                                        <p:cTn id="10" dur="500" fill="hold"/>
                                        <p:tgtEl>
                                          <p:spTgt spid="290"/>
                                        </p:tgtEl>
                                        <p:attrNameLst>
                                          <p:attrName>ppt_w</p:attrName>
                                        </p:attrNameLst>
                                      </p:cBhvr>
                                      <p:tavLst>
                                        <p:tav tm="0">
                                          <p:val>
                                            <p:fltVal val="0"/>
                                          </p:val>
                                        </p:tav>
                                        <p:tav tm="100000">
                                          <p:val>
                                            <p:strVal val="#ppt_w"/>
                                          </p:val>
                                        </p:tav>
                                      </p:tavLst>
                                    </p:anim>
                                    <p:anim calcmode="lin" valueType="num">
                                      <p:cBhvr>
                                        <p:cTn id="11" dur="500" fill="hold"/>
                                        <p:tgtEl>
                                          <p:spTgt spid="290"/>
                                        </p:tgtEl>
                                        <p:attrNameLst>
                                          <p:attrName>ppt_h</p:attrName>
                                        </p:attrNameLst>
                                      </p:cBhvr>
                                      <p:tavLst>
                                        <p:tav tm="0">
                                          <p:val>
                                            <p:fltVal val="0"/>
                                          </p:val>
                                        </p:tav>
                                        <p:tav tm="100000">
                                          <p:val>
                                            <p:strVal val="#ppt_h"/>
                                          </p:val>
                                        </p:tav>
                                      </p:tavLst>
                                    </p:anim>
                                    <p:animEffect transition="in" filter="fade">
                                      <p:cBhvr>
                                        <p:cTn id="12" dur="500"/>
                                        <p:tgtEl>
                                          <p:spTgt spid="29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01"/>
                                        </p:tgtEl>
                                        <p:attrNameLst>
                                          <p:attrName>style.visibility</p:attrName>
                                        </p:attrNameLst>
                                      </p:cBhvr>
                                      <p:to>
                                        <p:strVal val="visible"/>
                                      </p:to>
                                    </p:set>
                                    <p:anim calcmode="lin" valueType="num">
                                      <p:cBhvr>
                                        <p:cTn id="15" dur="500" fill="hold"/>
                                        <p:tgtEl>
                                          <p:spTgt spid="201"/>
                                        </p:tgtEl>
                                        <p:attrNameLst>
                                          <p:attrName>ppt_w</p:attrName>
                                        </p:attrNameLst>
                                      </p:cBhvr>
                                      <p:tavLst>
                                        <p:tav tm="0">
                                          <p:val>
                                            <p:fltVal val="0"/>
                                          </p:val>
                                        </p:tav>
                                        <p:tav tm="100000">
                                          <p:val>
                                            <p:strVal val="#ppt_w"/>
                                          </p:val>
                                        </p:tav>
                                      </p:tavLst>
                                    </p:anim>
                                    <p:anim calcmode="lin" valueType="num">
                                      <p:cBhvr>
                                        <p:cTn id="16" dur="500" fill="hold"/>
                                        <p:tgtEl>
                                          <p:spTgt spid="201"/>
                                        </p:tgtEl>
                                        <p:attrNameLst>
                                          <p:attrName>ppt_h</p:attrName>
                                        </p:attrNameLst>
                                      </p:cBhvr>
                                      <p:tavLst>
                                        <p:tav tm="0">
                                          <p:val>
                                            <p:fltVal val="0"/>
                                          </p:val>
                                        </p:tav>
                                        <p:tav tm="100000">
                                          <p:val>
                                            <p:strVal val="#ppt_h"/>
                                          </p:val>
                                        </p:tav>
                                      </p:tavLst>
                                    </p:anim>
                                    <p:animEffect transition="in" filter="fade">
                                      <p:cBhvr>
                                        <p:cTn id="17" dur="500"/>
                                        <p:tgtEl>
                                          <p:spTgt spid="201"/>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02"/>
                                        </p:tgtEl>
                                        <p:attrNameLst>
                                          <p:attrName>style.visibility</p:attrName>
                                        </p:attrNameLst>
                                      </p:cBhvr>
                                      <p:to>
                                        <p:strVal val="visible"/>
                                      </p:to>
                                    </p:set>
                                    <p:anim calcmode="lin" valueType="num">
                                      <p:cBhvr>
                                        <p:cTn id="20" dur="500" fill="hold"/>
                                        <p:tgtEl>
                                          <p:spTgt spid="202"/>
                                        </p:tgtEl>
                                        <p:attrNameLst>
                                          <p:attrName>ppt_w</p:attrName>
                                        </p:attrNameLst>
                                      </p:cBhvr>
                                      <p:tavLst>
                                        <p:tav tm="0">
                                          <p:val>
                                            <p:fltVal val="0"/>
                                          </p:val>
                                        </p:tav>
                                        <p:tav tm="100000">
                                          <p:val>
                                            <p:strVal val="#ppt_w"/>
                                          </p:val>
                                        </p:tav>
                                      </p:tavLst>
                                    </p:anim>
                                    <p:anim calcmode="lin" valueType="num">
                                      <p:cBhvr>
                                        <p:cTn id="21" dur="500" fill="hold"/>
                                        <p:tgtEl>
                                          <p:spTgt spid="202"/>
                                        </p:tgtEl>
                                        <p:attrNameLst>
                                          <p:attrName>ppt_h</p:attrName>
                                        </p:attrNameLst>
                                      </p:cBhvr>
                                      <p:tavLst>
                                        <p:tav tm="0">
                                          <p:val>
                                            <p:fltVal val="0"/>
                                          </p:val>
                                        </p:tav>
                                        <p:tav tm="100000">
                                          <p:val>
                                            <p:strVal val="#ppt_h"/>
                                          </p:val>
                                        </p:tav>
                                      </p:tavLst>
                                    </p:anim>
                                    <p:animEffect transition="in" filter="fade">
                                      <p:cBhvr>
                                        <p:cTn id="22" dur="500"/>
                                        <p:tgtEl>
                                          <p:spTgt spid="202"/>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03"/>
                                        </p:tgtEl>
                                        <p:attrNameLst>
                                          <p:attrName>style.visibility</p:attrName>
                                        </p:attrNameLst>
                                      </p:cBhvr>
                                      <p:to>
                                        <p:strVal val="visible"/>
                                      </p:to>
                                    </p:set>
                                    <p:anim calcmode="lin" valueType="num">
                                      <p:cBhvr>
                                        <p:cTn id="25" dur="500" fill="hold"/>
                                        <p:tgtEl>
                                          <p:spTgt spid="203"/>
                                        </p:tgtEl>
                                        <p:attrNameLst>
                                          <p:attrName>ppt_w</p:attrName>
                                        </p:attrNameLst>
                                      </p:cBhvr>
                                      <p:tavLst>
                                        <p:tav tm="0">
                                          <p:val>
                                            <p:fltVal val="0"/>
                                          </p:val>
                                        </p:tav>
                                        <p:tav tm="100000">
                                          <p:val>
                                            <p:strVal val="#ppt_w"/>
                                          </p:val>
                                        </p:tav>
                                      </p:tavLst>
                                    </p:anim>
                                    <p:anim calcmode="lin" valueType="num">
                                      <p:cBhvr>
                                        <p:cTn id="26" dur="500" fill="hold"/>
                                        <p:tgtEl>
                                          <p:spTgt spid="203"/>
                                        </p:tgtEl>
                                        <p:attrNameLst>
                                          <p:attrName>ppt_h</p:attrName>
                                        </p:attrNameLst>
                                      </p:cBhvr>
                                      <p:tavLst>
                                        <p:tav tm="0">
                                          <p:val>
                                            <p:fltVal val="0"/>
                                          </p:val>
                                        </p:tav>
                                        <p:tav tm="100000">
                                          <p:val>
                                            <p:strVal val="#ppt_h"/>
                                          </p:val>
                                        </p:tav>
                                      </p:tavLst>
                                    </p:anim>
                                    <p:animEffect transition="in" filter="fade">
                                      <p:cBhvr>
                                        <p:cTn id="27" dur="500"/>
                                        <p:tgtEl>
                                          <p:spTgt spid="203"/>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04"/>
                                        </p:tgtEl>
                                        <p:attrNameLst>
                                          <p:attrName>style.visibility</p:attrName>
                                        </p:attrNameLst>
                                      </p:cBhvr>
                                      <p:to>
                                        <p:strVal val="visible"/>
                                      </p:to>
                                    </p:set>
                                    <p:anim calcmode="lin" valueType="num">
                                      <p:cBhvr>
                                        <p:cTn id="30" dur="500" fill="hold"/>
                                        <p:tgtEl>
                                          <p:spTgt spid="204"/>
                                        </p:tgtEl>
                                        <p:attrNameLst>
                                          <p:attrName>ppt_w</p:attrName>
                                        </p:attrNameLst>
                                      </p:cBhvr>
                                      <p:tavLst>
                                        <p:tav tm="0">
                                          <p:val>
                                            <p:fltVal val="0"/>
                                          </p:val>
                                        </p:tav>
                                        <p:tav tm="100000">
                                          <p:val>
                                            <p:strVal val="#ppt_w"/>
                                          </p:val>
                                        </p:tav>
                                      </p:tavLst>
                                    </p:anim>
                                    <p:anim calcmode="lin" valueType="num">
                                      <p:cBhvr>
                                        <p:cTn id="31" dur="500" fill="hold"/>
                                        <p:tgtEl>
                                          <p:spTgt spid="204"/>
                                        </p:tgtEl>
                                        <p:attrNameLst>
                                          <p:attrName>ppt_h</p:attrName>
                                        </p:attrNameLst>
                                      </p:cBhvr>
                                      <p:tavLst>
                                        <p:tav tm="0">
                                          <p:val>
                                            <p:fltVal val="0"/>
                                          </p:val>
                                        </p:tav>
                                        <p:tav tm="100000">
                                          <p:val>
                                            <p:strVal val="#ppt_h"/>
                                          </p:val>
                                        </p:tav>
                                      </p:tavLst>
                                    </p:anim>
                                    <p:animEffect transition="in" filter="fade">
                                      <p:cBhvr>
                                        <p:cTn id="32" dur="500"/>
                                        <p:tgtEl>
                                          <p:spTgt spid="204"/>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288"/>
                                        </p:tgtEl>
                                        <p:attrNameLst>
                                          <p:attrName>style.visibility</p:attrName>
                                        </p:attrNameLst>
                                      </p:cBhvr>
                                      <p:to>
                                        <p:strVal val="visible"/>
                                      </p:to>
                                    </p:set>
                                    <p:animEffect transition="in" filter="wipe(left)">
                                      <p:cBhvr>
                                        <p:cTn id="36" dur="500"/>
                                        <p:tgtEl>
                                          <p:spTgt spid="288"/>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89"/>
                                        </p:tgtEl>
                                        <p:attrNameLst>
                                          <p:attrName>style.visibility</p:attrName>
                                        </p:attrNameLst>
                                      </p:cBhvr>
                                      <p:to>
                                        <p:strVal val="visible"/>
                                      </p:to>
                                    </p:set>
                                    <p:animEffect transition="in" filter="fade">
                                      <p:cBhvr>
                                        <p:cTn id="40" dur="500"/>
                                        <p:tgtEl>
                                          <p:spTgt spid="28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86"/>
                                        </p:tgtEl>
                                        <p:attrNameLst>
                                          <p:attrName>style.visibility</p:attrName>
                                        </p:attrNameLst>
                                      </p:cBhvr>
                                      <p:to>
                                        <p:strVal val="visible"/>
                                      </p:to>
                                    </p:set>
                                    <p:animEffect transition="in" filter="wipe(left)">
                                      <p:cBhvr>
                                        <p:cTn id="45" dur="500"/>
                                        <p:tgtEl>
                                          <p:spTgt spid="286"/>
                                        </p:tgtEl>
                                      </p:cBhvr>
                                    </p:animEffec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287"/>
                                        </p:tgtEl>
                                        <p:attrNameLst>
                                          <p:attrName>style.visibility</p:attrName>
                                        </p:attrNameLst>
                                      </p:cBhvr>
                                      <p:to>
                                        <p:strVal val="visible"/>
                                      </p:to>
                                    </p:set>
                                    <p:animEffect transition="in" filter="fade">
                                      <p:cBhvr>
                                        <p:cTn id="49" dur="500"/>
                                        <p:tgtEl>
                                          <p:spTgt spid="28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82"/>
                                        </p:tgtEl>
                                        <p:attrNameLst>
                                          <p:attrName>style.visibility</p:attrName>
                                        </p:attrNameLst>
                                      </p:cBhvr>
                                      <p:to>
                                        <p:strVal val="visible"/>
                                      </p:to>
                                    </p:set>
                                    <p:animEffect transition="in" filter="wipe(left)">
                                      <p:cBhvr>
                                        <p:cTn id="54" dur="500"/>
                                        <p:tgtEl>
                                          <p:spTgt spid="282"/>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283"/>
                                        </p:tgtEl>
                                        <p:attrNameLst>
                                          <p:attrName>style.visibility</p:attrName>
                                        </p:attrNameLst>
                                      </p:cBhvr>
                                      <p:to>
                                        <p:strVal val="visible"/>
                                      </p:to>
                                    </p:set>
                                    <p:animEffect transition="in" filter="fade">
                                      <p:cBhvr>
                                        <p:cTn id="58" dur="500"/>
                                        <p:tgtEl>
                                          <p:spTgt spid="283"/>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284"/>
                                        </p:tgtEl>
                                        <p:attrNameLst>
                                          <p:attrName>style.visibility</p:attrName>
                                        </p:attrNameLst>
                                      </p:cBhvr>
                                      <p:to>
                                        <p:strVal val="visible"/>
                                      </p:to>
                                    </p:set>
                                    <p:animEffect transition="in" filter="wipe(left)">
                                      <p:cBhvr>
                                        <p:cTn id="63" dur="500"/>
                                        <p:tgtEl>
                                          <p:spTgt spid="284"/>
                                        </p:tgtEl>
                                      </p:cBhvr>
                                    </p:animEffect>
                                  </p:childTnLst>
                                </p:cTn>
                              </p:par>
                            </p:childTnLst>
                          </p:cTn>
                        </p:par>
                        <p:par>
                          <p:cTn id="64" fill="hold">
                            <p:stCondLst>
                              <p:cond delay="500"/>
                            </p:stCondLst>
                            <p:childTnLst>
                              <p:par>
                                <p:cTn id="65" presetID="10" presetClass="entr" presetSubtype="0" fill="hold" grpId="0" nodeType="afterEffect">
                                  <p:stCondLst>
                                    <p:cond delay="0"/>
                                  </p:stCondLst>
                                  <p:childTnLst>
                                    <p:set>
                                      <p:cBhvr>
                                        <p:cTn id="66" dur="1" fill="hold">
                                          <p:stCondLst>
                                            <p:cond delay="0"/>
                                          </p:stCondLst>
                                        </p:cTn>
                                        <p:tgtEl>
                                          <p:spTgt spid="285"/>
                                        </p:tgtEl>
                                        <p:attrNameLst>
                                          <p:attrName>style.visibility</p:attrName>
                                        </p:attrNameLst>
                                      </p:cBhvr>
                                      <p:to>
                                        <p:strVal val="visible"/>
                                      </p:to>
                                    </p:set>
                                    <p:animEffect transition="in" filter="fade">
                                      <p:cBhvr>
                                        <p:cTn id="67" dur="500"/>
                                        <p:tgtEl>
                                          <p:spTgt spid="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animBg="1"/>
      <p:bldP spid="201" grpId="0" animBg="1"/>
      <p:bldP spid="202" grpId="0" animBg="1"/>
      <p:bldP spid="203" grpId="0" animBg="1"/>
      <p:bldP spid="204" grpId="0" animBg="1"/>
      <p:bldP spid="282" grpId="0"/>
      <p:bldP spid="283" grpId="0"/>
      <p:bldP spid="284" grpId="0"/>
      <p:bldP spid="285" grpId="0"/>
      <p:bldP spid="286" grpId="0"/>
      <p:bldP spid="287" grpId="0"/>
      <p:bldP spid="288" grpId="0"/>
      <p:bldP spid="289" grpId="0"/>
      <p:bldP spid="29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28" name="Group 27"/>
          <p:cNvGrpSpPr/>
          <p:nvPr/>
        </p:nvGrpSpPr>
        <p:grpSpPr>
          <a:xfrm>
            <a:off x="-2193100" y="953018"/>
            <a:ext cx="8972756" cy="705084"/>
            <a:chOff x="4325287" y="4957194"/>
            <a:chExt cx="4880696" cy="383528"/>
          </a:xfrm>
          <a:solidFill>
            <a:srgbClr val="BC1D2F"/>
          </a:solidFill>
        </p:grpSpPr>
        <p:sp>
          <p:nvSpPr>
            <p:cNvPr id="34" name="Flowchart: Terminator 33"/>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4791076" y="4957194"/>
              <a:ext cx="3421304"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lowchart: Terminator 35"/>
            <p:cNvSpPr/>
            <p:nvPr/>
          </p:nvSpPr>
          <p:spPr>
            <a:xfrm>
              <a:off x="804377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7" name="TextBox 36"/>
          <p:cNvSpPr txBox="1"/>
          <p:nvPr/>
        </p:nvSpPr>
        <p:spPr>
          <a:xfrm>
            <a:off x="622517" y="920839"/>
            <a:ext cx="5966313" cy="769441"/>
          </a:xfrm>
          <a:prstGeom prst="rect">
            <a:avLst/>
          </a:prstGeom>
          <a:noFill/>
        </p:spPr>
        <p:txBody>
          <a:bodyPr wrap="none" rtlCol="0">
            <a:spAutoFit/>
          </a:bodyPr>
          <a:lstStyle/>
          <a:p>
            <a:r>
              <a:rPr lang="en-US" sz="4400" b="1" dirty="0" smtClean="0">
                <a:solidFill>
                  <a:schemeClr val="bg1"/>
                </a:solidFill>
              </a:rPr>
              <a:t>PHYSIOPATHOLOGIE</a:t>
            </a:r>
            <a:endParaRPr lang="en-US" sz="4400" b="1" dirty="0">
              <a:solidFill>
                <a:schemeClr val="bg1"/>
              </a:solidFill>
            </a:endParaRPr>
          </a:p>
        </p:txBody>
      </p:sp>
      <p:sp>
        <p:nvSpPr>
          <p:cNvPr id="38" name="Rectangle 37"/>
          <p:cNvSpPr/>
          <p:nvPr/>
        </p:nvSpPr>
        <p:spPr>
          <a:xfrm>
            <a:off x="0" y="6169598"/>
            <a:ext cx="12192000" cy="73029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Freeform 155"/>
          <p:cNvSpPr>
            <a:spLocks/>
          </p:cNvSpPr>
          <p:nvPr/>
        </p:nvSpPr>
        <p:spPr bwMode="auto">
          <a:xfrm>
            <a:off x="4172798" y="2076902"/>
            <a:ext cx="3827573" cy="3632762"/>
          </a:xfrm>
          <a:custGeom>
            <a:avLst/>
            <a:gdLst>
              <a:gd name="T0" fmla="*/ 1064 w 2115"/>
              <a:gd name="T1" fmla="*/ 0 h 2007"/>
              <a:gd name="T2" fmla="*/ 1031 w 2115"/>
              <a:gd name="T3" fmla="*/ 1 h 2007"/>
              <a:gd name="T4" fmla="*/ 18 w 2115"/>
              <a:gd name="T5" fmla="*/ 1079 h 2007"/>
              <a:gd name="T6" fmla="*/ 1067 w 2115"/>
              <a:gd name="T7" fmla="*/ 2007 h 2007"/>
              <a:gd name="T8" fmla="*/ 1118 w 2115"/>
              <a:gd name="T9" fmla="*/ 2007 h 2007"/>
              <a:gd name="T10" fmla="*/ 222 w 2115"/>
              <a:gd name="T11" fmla="*/ 1073 h 2007"/>
              <a:gd name="T12" fmla="*/ 1038 w 2115"/>
              <a:gd name="T13" fmla="*/ 206 h 2007"/>
              <a:gd name="T14" fmla="*/ 1064 w 2115"/>
              <a:gd name="T15" fmla="*/ 205 h 2007"/>
              <a:gd name="T16" fmla="*/ 1905 w 2115"/>
              <a:gd name="T17" fmla="*/ 1021 h 2007"/>
              <a:gd name="T18" fmla="*/ 1817 w 2115"/>
              <a:gd name="T19" fmla="*/ 1416 h 2007"/>
              <a:gd name="T20" fmla="*/ 1755 w 2115"/>
              <a:gd name="T21" fmla="*/ 1391 h 2007"/>
              <a:gd name="T22" fmla="*/ 1788 w 2115"/>
              <a:gd name="T23" fmla="*/ 1705 h 2007"/>
              <a:gd name="T24" fmla="*/ 2072 w 2115"/>
              <a:gd name="T25" fmla="*/ 1521 h 2007"/>
              <a:gd name="T26" fmla="*/ 2005 w 2115"/>
              <a:gd name="T27" fmla="*/ 1493 h 2007"/>
              <a:gd name="T28" fmla="*/ 2110 w 2115"/>
              <a:gd name="T29" fmla="*/ 1014 h 2007"/>
              <a:gd name="T30" fmla="*/ 1064 w 2115"/>
              <a:gd name="T31" fmla="*/ 0 h 2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15" h="2007">
                <a:moveTo>
                  <a:pt x="1064" y="0"/>
                </a:moveTo>
                <a:cubicBezTo>
                  <a:pt x="1053" y="0"/>
                  <a:pt x="1042" y="1"/>
                  <a:pt x="1031" y="1"/>
                </a:cubicBezTo>
                <a:cubicBezTo>
                  <a:pt x="454" y="19"/>
                  <a:pt x="0" y="502"/>
                  <a:pt x="18" y="1079"/>
                </a:cubicBezTo>
                <a:cubicBezTo>
                  <a:pt x="29" y="1454"/>
                  <a:pt x="293" y="2007"/>
                  <a:pt x="1067" y="2007"/>
                </a:cubicBezTo>
                <a:cubicBezTo>
                  <a:pt x="1084" y="2007"/>
                  <a:pt x="1101" y="2007"/>
                  <a:pt x="1118" y="2007"/>
                </a:cubicBezTo>
                <a:cubicBezTo>
                  <a:pt x="419" y="1828"/>
                  <a:pt x="231" y="1336"/>
                  <a:pt x="222" y="1073"/>
                </a:cubicBezTo>
                <a:cubicBezTo>
                  <a:pt x="208" y="608"/>
                  <a:pt x="573" y="220"/>
                  <a:pt x="1038" y="206"/>
                </a:cubicBezTo>
                <a:cubicBezTo>
                  <a:pt x="1047" y="205"/>
                  <a:pt x="1055" y="205"/>
                  <a:pt x="1064" y="205"/>
                </a:cubicBezTo>
                <a:cubicBezTo>
                  <a:pt x="1517" y="205"/>
                  <a:pt x="1891" y="565"/>
                  <a:pt x="1905" y="1021"/>
                </a:cubicBezTo>
                <a:cubicBezTo>
                  <a:pt x="1909" y="1135"/>
                  <a:pt x="1867" y="1292"/>
                  <a:pt x="1817" y="1416"/>
                </a:cubicBezTo>
                <a:cubicBezTo>
                  <a:pt x="1755" y="1391"/>
                  <a:pt x="1755" y="1391"/>
                  <a:pt x="1755" y="1391"/>
                </a:cubicBezTo>
                <a:cubicBezTo>
                  <a:pt x="1788" y="1705"/>
                  <a:pt x="1788" y="1705"/>
                  <a:pt x="1788" y="1705"/>
                </a:cubicBezTo>
                <a:cubicBezTo>
                  <a:pt x="2072" y="1521"/>
                  <a:pt x="2072" y="1521"/>
                  <a:pt x="2072" y="1521"/>
                </a:cubicBezTo>
                <a:cubicBezTo>
                  <a:pt x="2005" y="1493"/>
                  <a:pt x="2005" y="1493"/>
                  <a:pt x="2005" y="1493"/>
                </a:cubicBezTo>
                <a:cubicBezTo>
                  <a:pt x="2080" y="1355"/>
                  <a:pt x="2115" y="1204"/>
                  <a:pt x="2110" y="1014"/>
                </a:cubicBezTo>
                <a:cubicBezTo>
                  <a:pt x="2092" y="448"/>
                  <a:pt x="1627" y="0"/>
                  <a:pt x="1064" y="0"/>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1" name="Oval 200"/>
          <p:cNvSpPr/>
          <p:nvPr/>
        </p:nvSpPr>
        <p:spPr>
          <a:xfrm>
            <a:off x="3889033" y="3630570"/>
            <a:ext cx="996715" cy="996715"/>
          </a:xfrm>
          <a:prstGeom prst="ellipse">
            <a:avLst/>
          </a:prstGeom>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01</a:t>
            </a:r>
            <a:endParaRPr lang="en-US" dirty="0"/>
          </a:p>
        </p:txBody>
      </p:sp>
      <p:sp>
        <p:nvSpPr>
          <p:cNvPr id="202" name="Oval 201"/>
          <p:cNvSpPr/>
          <p:nvPr/>
        </p:nvSpPr>
        <p:spPr>
          <a:xfrm>
            <a:off x="4498722" y="2060662"/>
            <a:ext cx="996715" cy="996715"/>
          </a:xfrm>
          <a:prstGeom prst="ellipse">
            <a:avLst/>
          </a:prstGeom>
          <a:solidFill>
            <a:schemeClr val="accent2"/>
          </a:solidFill>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02</a:t>
            </a:r>
            <a:endParaRPr lang="en-US" dirty="0"/>
          </a:p>
        </p:txBody>
      </p:sp>
      <p:sp>
        <p:nvSpPr>
          <p:cNvPr id="203" name="Oval 202"/>
          <p:cNvSpPr/>
          <p:nvPr/>
        </p:nvSpPr>
        <p:spPr>
          <a:xfrm>
            <a:off x="6341222" y="1904481"/>
            <a:ext cx="996715" cy="996715"/>
          </a:xfrm>
          <a:prstGeom prst="ellipse">
            <a:avLst/>
          </a:prstGeom>
          <a:solidFill>
            <a:schemeClr val="accent3"/>
          </a:solidFill>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03</a:t>
            </a:r>
            <a:endParaRPr lang="en-US" dirty="0"/>
          </a:p>
        </p:txBody>
      </p:sp>
      <p:sp>
        <p:nvSpPr>
          <p:cNvPr id="204" name="Oval 203"/>
          <p:cNvSpPr/>
          <p:nvPr/>
        </p:nvSpPr>
        <p:spPr>
          <a:xfrm>
            <a:off x="7315541" y="3132212"/>
            <a:ext cx="996715" cy="996715"/>
          </a:xfrm>
          <a:prstGeom prst="ellipse">
            <a:avLst/>
          </a:prstGeom>
          <a:solidFill>
            <a:schemeClr val="accent4"/>
          </a:solidFill>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04</a:t>
            </a:r>
            <a:endParaRPr lang="en-US" dirty="0"/>
          </a:p>
        </p:txBody>
      </p:sp>
      <p:sp>
        <p:nvSpPr>
          <p:cNvPr id="282" name="TextBox 281"/>
          <p:cNvSpPr txBox="1"/>
          <p:nvPr/>
        </p:nvSpPr>
        <p:spPr>
          <a:xfrm>
            <a:off x="8793875" y="1940094"/>
            <a:ext cx="2842445" cy="338554"/>
          </a:xfrm>
          <a:prstGeom prst="rect">
            <a:avLst/>
          </a:prstGeom>
          <a:noFill/>
        </p:spPr>
        <p:txBody>
          <a:bodyPr wrap="none" rtlCol="0">
            <a:spAutoFit/>
          </a:bodyPr>
          <a:lstStyle/>
          <a:p>
            <a:r>
              <a:rPr lang="en-US" sz="1600" b="1" dirty="0" smtClean="0">
                <a:solidFill>
                  <a:schemeClr val="accent3"/>
                </a:solidFill>
              </a:rPr>
              <a:t>03: variation </a:t>
            </a:r>
            <a:r>
              <a:rPr lang="en-US" sz="1600" b="1" dirty="0" err="1" smtClean="0">
                <a:solidFill>
                  <a:schemeClr val="accent3"/>
                </a:solidFill>
              </a:rPr>
              <a:t>physiologique</a:t>
            </a:r>
            <a:endParaRPr lang="en-US" sz="1600" b="1" dirty="0">
              <a:solidFill>
                <a:schemeClr val="accent3"/>
              </a:solidFill>
            </a:endParaRPr>
          </a:p>
        </p:txBody>
      </p:sp>
      <p:sp>
        <p:nvSpPr>
          <p:cNvPr id="283" name="Rectangle 282"/>
          <p:cNvSpPr/>
          <p:nvPr/>
        </p:nvSpPr>
        <p:spPr>
          <a:xfrm>
            <a:off x="8454586" y="2372338"/>
            <a:ext cx="3042525" cy="923330"/>
          </a:xfrm>
          <a:prstGeom prst="rect">
            <a:avLst/>
          </a:prstGeom>
        </p:spPr>
        <p:txBody>
          <a:bodyPr wrap="square">
            <a:spAutoFit/>
          </a:bodyPr>
          <a:lstStyle/>
          <a:p>
            <a:pPr marL="285750" indent="-285750">
              <a:buFont typeface="Arial" panose="020B0604020202020204" pitchFamily="34" charset="0"/>
              <a:buChar char="•"/>
            </a:pPr>
            <a:r>
              <a:rPr lang="fr-FR" dirty="0" smtClean="0">
                <a:solidFill>
                  <a:schemeClr val="bg1"/>
                </a:solidFill>
              </a:rPr>
              <a:t>Nouveau-né: </a:t>
            </a:r>
            <a:r>
              <a:rPr lang="fr-FR" sz="1200" dirty="0" smtClean="0">
                <a:solidFill>
                  <a:schemeClr val="bg1"/>
                </a:solidFill>
              </a:rPr>
              <a:t>entre </a:t>
            </a:r>
            <a:r>
              <a:rPr lang="fr-FR" sz="1200" dirty="0">
                <a:solidFill>
                  <a:schemeClr val="bg1"/>
                </a:solidFill>
              </a:rPr>
              <a:t>20 et 80%.</a:t>
            </a:r>
            <a:r>
              <a:rPr lang="fr-FR" sz="1200" dirty="0" smtClean="0">
                <a:solidFill>
                  <a:schemeClr val="bg1"/>
                </a:solidFill>
              </a:rPr>
              <a:t> </a:t>
            </a:r>
          </a:p>
          <a:p>
            <a:endParaRPr lang="en-GB" dirty="0">
              <a:solidFill>
                <a:schemeClr val="bg1"/>
              </a:solidFill>
            </a:endParaRPr>
          </a:p>
          <a:p>
            <a:pPr marL="285750" indent="-285750">
              <a:buFont typeface="Arial" panose="020B0604020202020204" pitchFamily="34" charset="0"/>
              <a:buChar char="•"/>
            </a:pPr>
            <a:r>
              <a:rPr lang="fr-FR" dirty="0">
                <a:solidFill>
                  <a:schemeClr val="bg1"/>
                </a:solidFill>
              </a:rPr>
              <a:t>Grossesse </a:t>
            </a:r>
            <a:r>
              <a:rPr lang="fr-FR" dirty="0" smtClean="0">
                <a:solidFill>
                  <a:schemeClr val="bg1"/>
                </a:solidFill>
              </a:rPr>
              <a:t>: </a:t>
            </a:r>
            <a:r>
              <a:rPr lang="fr-FR" sz="1200" dirty="0">
                <a:solidFill>
                  <a:schemeClr val="bg1"/>
                </a:solidFill>
              </a:rPr>
              <a:t>10 à 30%.</a:t>
            </a:r>
            <a:r>
              <a:rPr lang="fr-FR" sz="1200" dirty="0" smtClean="0">
                <a:solidFill>
                  <a:schemeClr val="bg1"/>
                </a:solidFill>
              </a:rPr>
              <a:t> </a:t>
            </a:r>
            <a:endParaRPr lang="en-GB" dirty="0">
              <a:solidFill>
                <a:schemeClr val="bg1"/>
              </a:solidFill>
            </a:endParaRPr>
          </a:p>
        </p:txBody>
      </p:sp>
      <p:sp>
        <p:nvSpPr>
          <p:cNvPr id="284" name="TextBox 283"/>
          <p:cNvSpPr txBox="1"/>
          <p:nvPr/>
        </p:nvSpPr>
        <p:spPr>
          <a:xfrm>
            <a:off x="8949311" y="4309926"/>
            <a:ext cx="2739853" cy="338554"/>
          </a:xfrm>
          <a:prstGeom prst="rect">
            <a:avLst/>
          </a:prstGeom>
          <a:noFill/>
        </p:spPr>
        <p:txBody>
          <a:bodyPr wrap="none" rtlCol="0">
            <a:spAutoFit/>
          </a:bodyPr>
          <a:lstStyle/>
          <a:p>
            <a:r>
              <a:rPr lang="en-US" sz="1600" b="1" dirty="0" smtClean="0">
                <a:solidFill>
                  <a:schemeClr val="accent4"/>
                </a:solidFill>
              </a:rPr>
              <a:t>04: variation </a:t>
            </a:r>
            <a:r>
              <a:rPr lang="en-US" sz="1600" b="1" dirty="0" err="1" smtClean="0">
                <a:solidFill>
                  <a:schemeClr val="accent4"/>
                </a:solidFill>
              </a:rPr>
              <a:t>pathologique</a:t>
            </a:r>
            <a:endParaRPr lang="en-US" sz="1600" b="1" dirty="0">
              <a:solidFill>
                <a:schemeClr val="accent4"/>
              </a:solidFill>
            </a:endParaRPr>
          </a:p>
        </p:txBody>
      </p:sp>
      <p:sp>
        <p:nvSpPr>
          <p:cNvPr id="285" name="Rectangle 284"/>
          <p:cNvSpPr/>
          <p:nvPr/>
        </p:nvSpPr>
        <p:spPr>
          <a:xfrm>
            <a:off x="8115300" y="4733764"/>
            <a:ext cx="4076700" cy="2062103"/>
          </a:xfrm>
          <a:prstGeom prst="rect">
            <a:avLst/>
          </a:prstGeom>
        </p:spPr>
        <p:txBody>
          <a:bodyPr wrap="square">
            <a:spAutoFit/>
          </a:bodyPr>
          <a:lstStyle/>
          <a:p>
            <a:pPr marL="285750" indent="-285750">
              <a:buFont typeface="Arial" panose="020B0604020202020204" pitchFamily="34" charset="0"/>
              <a:buChar char="•"/>
            </a:pPr>
            <a:r>
              <a:rPr lang="fr-FR" sz="1600" b="1" u="sng" dirty="0" err="1">
                <a:solidFill>
                  <a:schemeClr val="accent5"/>
                </a:solidFill>
              </a:rPr>
              <a:t>Déficite</a:t>
            </a:r>
            <a:r>
              <a:rPr lang="fr-FR" sz="1600" b="1" u="sng" dirty="0" smtClean="0">
                <a:solidFill>
                  <a:schemeClr val="accent5"/>
                </a:solidFill>
              </a:rPr>
              <a:t>:</a:t>
            </a:r>
          </a:p>
          <a:p>
            <a:pPr marL="285750" indent="-285750">
              <a:lnSpc>
                <a:spcPct val="150000"/>
              </a:lnSpc>
              <a:buFont typeface="Arial" panose="020B0604020202020204" pitchFamily="34" charset="0"/>
              <a:buChar char="•"/>
            </a:pPr>
            <a:r>
              <a:rPr lang="fr-FR" sz="1600" b="1" dirty="0">
                <a:solidFill>
                  <a:schemeClr val="bg1"/>
                </a:solidFill>
              </a:rPr>
              <a:t>Déficit </a:t>
            </a:r>
            <a:r>
              <a:rPr lang="fr-FR" sz="1600" b="1" dirty="0" smtClean="0">
                <a:solidFill>
                  <a:schemeClr val="bg1"/>
                </a:solidFill>
              </a:rPr>
              <a:t>constitutionnel</a:t>
            </a:r>
            <a:endParaRPr lang="en-GB" sz="1600" b="1" dirty="0">
              <a:solidFill>
                <a:schemeClr val="bg1"/>
              </a:solidFill>
            </a:endParaRPr>
          </a:p>
          <a:p>
            <a:pPr marL="285750" indent="-285750">
              <a:buFont typeface="Arial" panose="020B0604020202020204" pitchFamily="34" charset="0"/>
              <a:buChar char="•"/>
            </a:pPr>
            <a:r>
              <a:rPr lang="fr-FR" sz="1600" b="1" dirty="0" smtClean="0">
                <a:solidFill>
                  <a:schemeClr val="bg1"/>
                </a:solidFill>
              </a:rPr>
              <a:t>Déficits </a:t>
            </a:r>
            <a:r>
              <a:rPr lang="fr-FR" sz="1600" b="1" dirty="0">
                <a:solidFill>
                  <a:schemeClr val="bg1"/>
                </a:solidFill>
              </a:rPr>
              <a:t>acquis en facteur </a:t>
            </a:r>
            <a:r>
              <a:rPr lang="fr-FR" sz="1600" b="1" dirty="0" smtClean="0">
                <a:solidFill>
                  <a:schemeClr val="bg1"/>
                </a:solidFill>
              </a:rPr>
              <a:t>IX</a:t>
            </a:r>
            <a:endParaRPr lang="fr-FR" sz="1600" b="1" u="sng" dirty="0">
              <a:solidFill>
                <a:schemeClr val="accent5"/>
              </a:solidFill>
            </a:endParaRPr>
          </a:p>
          <a:p>
            <a:pPr marL="285750" indent="-285750">
              <a:buFont typeface="Arial" panose="020B0604020202020204" pitchFamily="34" charset="0"/>
              <a:buChar char="•"/>
            </a:pPr>
            <a:r>
              <a:rPr lang="fr-FR" sz="1600" b="1" u="sng" dirty="0" smtClean="0">
                <a:solidFill>
                  <a:schemeClr val="accent5"/>
                </a:solidFill>
              </a:rPr>
              <a:t>Augmentation:</a:t>
            </a:r>
          </a:p>
          <a:p>
            <a:pPr marL="285750" indent="-285750">
              <a:lnSpc>
                <a:spcPct val="150000"/>
              </a:lnSpc>
              <a:buFont typeface="Arial" panose="020B0604020202020204" pitchFamily="34" charset="0"/>
              <a:buChar char="•"/>
            </a:pPr>
            <a:r>
              <a:rPr lang="fr-FR" sz="1600" dirty="0" smtClean="0">
                <a:solidFill>
                  <a:schemeClr val="bg1"/>
                </a:solidFill>
              </a:rPr>
              <a:t>accident </a:t>
            </a:r>
            <a:r>
              <a:rPr lang="fr-FR" sz="1600" dirty="0">
                <a:solidFill>
                  <a:schemeClr val="bg1"/>
                </a:solidFill>
              </a:rPr>
              <a:t>ischémique transitoire </a:t>
            </a:r>
            <a:endParaRPr lang="en-GB" sz="1600" dirty="0">
              <a:solidFill>
                <a:schemeClr val="bg1"/>
              </a:solidFill>
            </a:endParaRPr>
          </a:p>
          <a:p>
            <a:pPr marL="285750" indent="-285750">
              <a:buFont typeface="Arial" panose="020B0604020202020204" pitchFamily="34" charset="0"/>
              <a:buChar char="•"/>
            </a:pPr>
            <a:r>
              <a:rPr lang="fr-FR" sz="1600" dirty="0" smtClean="0">
                <a:solidFill>
                  <a:schemeClr val="bg1"/>
                </a:solidFill>
              </a:rPr>
              <a:t>événement </a:t>
            </a:r>
            <a:r>
              <a:rPr lang="fr-FR" sz="1600" dirty="0">
                <a:solidFill>
                  <a:schemeClr val="bg1"/>
                </a:solidFill>
              </a:rPr>
              <a:t>thromboembolique veineux   </a:t>
            </a:r>
            <a:endParaRPr lang="en-GB" sz="1600" dirty="0">
              <a:solidFill>
                <a:schemeClr val="bg1"/>
              </a:solidFill>
            </a:endParaRPr>
          </a:p>
          <a:p>
            <a:pPr marL="285750" indent="-285750">
              <a:buFont typeface="Arial" panose="020B0604020202020204" pitchFamily="34" charset="0"/>
              <a:buChar char="•"/>
            </a:pPr>
            <a:endParaRPr lang="en-US" sz="1600" dirty="0">
              <a:solidFill>
                <a:schemeClr val="bg1"/>
              </a:solidFill>
            </a:endParaRPr>
          </a:p>
        </p:txBody>
      </p:sp>
      <p:sp>
        <p:nvSpPr>
          <p:cNvPr id="286" name="TextBox 285"/>
          <p:cNvSpPr txBox="1"/>
          <p:nvPr/>
        </p:nvSpPr>
        <p:spPr>
          <a:xfrm flipH="1">
            <a:off x="1308485" y="1940094"/>
            <a:ext cx="2148345" cy="338554"/>
          </a:xfrm>
          <a:prstGeom prst="rect">
            <a:avLst/>
          </a:prstGeom>
          <a:noFill/>
        </p:spPr>
        <p:txBody>
          <a:bodyPr wrap="none" rtlCol="0">
            <a:spAutoFit/>
          </a:bodyPr>
          <a:lstStyle/>
          <a:p>
            <a:pPr algn="r"/>
            <a:r>
              <a:rPr lang="en-US" sz="1600" b="1" dirty="0" smtClean="0">
                <a:solidFill>
                  <a:schemeClr val="accent2"/>
                </a:solidFill>
              </a:rPr>
              <a:t> 02:facteur </a:t>
            </a:r>
            <a:r>
              <a:rPr lang="en-US" sz="1600" b="1" dirty="0" err="1" smtClean="0">
                <a:solidFill>
                  <a:schemeClr val="accent2"/>
                </a:solidFill>
              </a:rPr>
              <a:t>circulant</a:t>
            </a:r>
            <a:endParaRPr lang="en-US" sz="1600" b="1" dirty="0">
              <a:solidFill>
                <a:schemeClr val="accent2"/>
              </a:solidFill>
            </a:endParaRPr>
          </a:p>
        </p:txBody>
      </p:sp>
      <p:sp>
        <p:nvSpPr>
          <p:cNvPr id="287" name="Rectangle 286"/>
          <p:cNvSpPr/>
          <p:nvPr/>
        </p:nvSpPr>
        <p:spPr>
          <a:xfrm flipH="1">
            <a:off x="644277" y="2372338"/>
            <a:ext cx="2954632" cy="2354491"/>
          </a:xfrm>
          <a:prstGeom prst="rect">
            <a:avLst/>
          </a:prstGeom>
        </p:spPr>
        <p:txBody>
          <a:bodyPr wrap="square">
            <a:spAutoFit/>
          </a:bodyPr>
          <a:lstStyle/>
          <a:p>
            <a:pPr>
              <a:lnSpc>
                <a:spcPct val="150000"/>
              </a:lnSpc>
            </a:pPr>
            <a:r>
              <a:rPr lang="fr-FR" sz="1400" dirty="0" smtClean="0">
                <a:solidFill>
                  <a:schemeClr val="bg1"/>
                </a:solidFill>
              </a:rPr>
              <a:t>C’est</a:t>
            </a:r>
            <a:r>
              <a:rPr lang="en-US" sz="1400" dirty="0" smtClean="0">
                <a:solidFill>
                  <a:schemeClr val="bg1"/>
                </a:solidFill>
              </a:rPr>
              <a:t> un  </a:t>
            </a:r>
            <a:r>
              <a:rPr lang="en-US" sz="1400" dirty="0" err="1" smtClean="0">
                <a:solidFill>
                  <a:schemeClr val="bg1"/>
                </a:solidFill>
              </a:rPr>
              <a:t>protéine</a:t>
            </a:r>
            <a:r>
              <a:rPr lang="en-US" sz="1400" dirty="0" smtClean="0">
                <a:solidFill>
                  <a:schemeClr val="bg1"/>
                </a:solidFill>
              </a:rPr>
              <a:t> </a:t>
            </a:r>
            <a:r>
              <a:rPr lang="en-US" sz="1400" dirty="0" err="1" smtClean="0">
                <a:solidFill>
                  <a:schemeClr val="bg1"/>
                </a:solidFill>
              </a:rPr>
              <a:t>monocatinaire</a:t>
            </a:r>
            <a:endParaRPr lang="en-US" sz="1400" dirty="0" smtClean="0">
              <a:solidFill>
                <a:schemeClr val="bg1"/>
              </a:solidFill>
            </a:endParaRPr>
          </a:p>
          <a:p>
            <a:pPr>
              <a:lnSpc>
                <a:spcPct val="150000"/>
              </a:lnSpc>
            </a:pPr>
            <a:r>
              <a:rPr lang="fr-FR" sz="1400" dirty="0">
                <a:solidFill>
                  <a:schemeClr val="bg1"/>
                </a:solidFill>
              </a:rPr>
              <a:t>La partie N-terminale comporte 12 résidus </a:t>
            </a:r>
            <a:r>
              <a:rPr lang="fr-FR" sz="1400" b="1" dirty="0">
                <a:solidFill>
                  <a:schemeClr val="bg1"/>
                </a:solidFill>
              </a:rPr>
              <a:t>GLA</a:t>
            </a:r>
            <a:r>
              <a:rPr lang="fr-FR" sz="1400" dirty="0">
                <a:solidFill>
                  <a:schemeClr val="bg1"/>
                </a:solidFill>
              </a:rPr>
              <a:t>, puis s'enchaînent deux domaines </a:t>
            </a:r>
            <a:r>
              <a:rPr lang="fr-FR" sz="1400" b="1" dirty="0">
                <a:solidFill>
                  <a:schemeClr val="bg1"/>
                </a:solidFill>
              </a:rPr>
              <a:t>EGF </a:t>
            </a:r>
            <a:r>
              <a:rPr lang="fr-FR" sz="1400" dirty="0">
                <a:solidFill>
                  <a:schemeClr val="bg1"/>
                </a:solidFill>
              </a:rPr>
              <a:t>(</a:t>
            </a:r>
            <a:r>
              <a:rPr lang="fr-FR" sz="1400" dirty="0" err="1">
                <a:solidFill>
                  <a:schemeClr val="bg1"/>
                </a:solidFill>
              </a:rPr>
              <a:t>epidermal</a:t>
            </a:r>
            <a:r>
              <a:rPr lang="fr-FR" sz="1400" dirty="0">
                <a:solidFill>
                  <a:schemeClr val="bg1"/>
                </a:solidFill>
              </a:rPr>
              <a:t> </a:t>
            </a:r>
            <a:r>
              <a:rPr lang="fr-FR" sz="1400" dirty="0" err="1">
                <a:solidFill>
                  <a:schemeClr val="bg1"/>
                </a:solidFill>
              </a:rPr>
              <a:t>growth</a:t>
            </a:r>
            <a:r>
              <a:rPr lang="fr-FR" sz="1400" dirty="0">
                <a:solidFill>
                  <a:schemeClr val="bg1"/>
                </a:solidFill>
              </a:rPr>
              <a:t> </a:t>
            </a:r>
            <a:r>
              <a:rPr lang="fr-FR" sz="1400" dirty="0" smtClean="0">
                <a:solidFill>
                  <a:schemeClr val="bg1"/>
                </a:solidFill>
              </a:rPr>
              <a:t>factor) et </a:t>
            </a:r>
            <a:r>
              <a:rPr lang="fr-FR" sz="1400" dirty="0">
                <a:solidFill>
                  <a:schemeClr val="bg1"/>
                </a:solidFill>
              </a:rPr>
              <a:t>un site sérine-protéase (SP) dans la partie C-terminale</a:t>
            </a:r>
            <a:r>
              <a:rPr lang="en-US" sz="1400" dirty="0" smtClean="0">
                <a:solidFill>
                  <a:schemeClr val="bg1"/>
                </a:solidFill>
              </a:rPr>
              <a:t> </a:t>
            </a:r>
            <a:endParaRPr lang="en-US" sz="1400" dirty="0">
              <a:solidFill>
                <a:schemeClr val="bg1"/>
              </a:solidFill>
            </a:endParaRPr>
          </a:p>
        </p:txBody>
      </p:sp>
      <p:sp>
        <p:nvSpPr>
          <p:cNvPr id="288" name="TextBox 287"/>
          <p:cNvSpPr txBox="1"/>
          <p:nvPr/>
        </p:nvSpPr>
        <p:spPr>
          <a:xfrm flipH="1">
            <a:off x="2020974" y="4769182"/>
            <a:ext cx="1176925" cy="338554"/>
          </a:xfrm>
          <a:prstGeom prst="rect">
            <a:avLst/>
          </a:prstGeom>
          <a:noFill/>
        </p:spPr>
        <p:txBody>
          <a:bodyPr wrap="none" rtlCol="0">
            <a:spAutoFit/>
          </a:bodyPr>
          <a:lstStyle/>
          <a:p>
            <a:pPr algn="r"/>
            <a:r>
              <a:rPr lang="en-US" sz="1600" b="1" dirty="0" smtClean="0">
                <a:solidFill>
                  <a:schemeClr val="accent1"/>
                </a:solidFill>
              </a:rPr>
              <a:t> 01: GÈNE</a:t>
            </a:r>
            <a:endParaRPr lang="en-US" sz="1600" b="1" dirty="0">
              <a:solidFill>
                <a:schemeClr val="accent1"/>
              </a:solidFill>
            </a:endParaRPr>
          </a:p>
        </p:txBody>
      </p:sp>
      <p:sp>
        <p:nvSpPr>
          <p:cNvPr id="289" name="Rectangle 288"/>
          <p:cNvSpPr/>
          <p:nvPr/>
        </p:nvSpPr>
        <p:spPr>
          <a:xfrm flipH="1">
            <a:off x="962910" y="5109499"/>
            <a:ext cx="2260948" cy="1200329"/>
          </a:xfrm>
          <a:prstGeom prst="rect">
            <a:avLst/>
          </a:prstGeom>
        </p:spPr>
        <p:txBody>
          <a:bodyPr wrap="square">
            <a:spAutoFit/>
          </a:bodyPr>
          <a:lstStyle/>
          <a:p>
            <a:pPr>
              <a:lnSpc>
                <a:spcPct val="150000"/>
              </a:lnSpc>
            </a:pPr>
            <a:r>
              <a:rPr lang="fr-FR" sz="1600" dirty="0">
                <a:solidFill>
                  <a:schemeClr val="bg1"/>
                </a:solidFill>
              </a:rPr>
              <a:t>situe sur le bras long du chromosome </a:t>
            </a:r>
            <a:r>
              <a:rPr lang="fr-FR" sz="1600" dirty="0" smtClean="0">
                <a:solidFill>
                  <a:schemeClr val="bg1"/>
                </a:solidFill>
              </a:rPr>
              <a:t>X, </a:t>
            </a:r>
          </a:p>
          <a:p>
            <a:pPr>
              <a:lnSpc>
                <a:spcPct val="150000"/>
              </a:lnSpc>
            </a:pPr>
            <a:r>
              <a:rPr lang="fr-FR" sz="1600" dirty="0" smtClean="0">
                <a:solidFill>
                  <a:schemeClr val="bg1"/>
                </a:solidFill>
              </a:rPr>
              <a:t>8 </a:t>
            </a:r>
            <a:r>
              <a:rPr lang="fr-FR" sz="1600" dirty="0">
                <a:solidFill>
                  <a:schemeClr val="bg1"/>
                </a:solidFill>
              </a:rPr>
              <a:t>exons et 7 introns</a:t>
            </a:r>
            <a:r>
              <a:rPr lang="en-US" sz="1600" dirty="0" smtClean="0">
                <a:solidFill>
                  <a:schemeClr val="bg1"/>
                </a:solidFill>
              </a:rPr>
              <a:t>.</a:t>
            </a:r>
            <a:endParaRPr lang="en-US" sz="1600" dirty="0">
              <a:solidFill>
                <a:schemeClr val="bg1"/>
              </a:solidFill>
            </a:endParaRPr>
          </a:p>
        </p:txBody>
      </p:sp>
      <p:sp>
        <p:nvSpPr>
          <p:cNvPr id="290" name="TextBox 289"/>
          <p:cNvSpPr txBox="1"/>
          <p:nvPr/>
        </p:nvSpPr>
        <p:spPr>
          <a:xfrm>
            <a:off x="4906801" y="3337457"/>
            <a:ext cx="2462918" cy="1027974"/>
          </a:xfrm>
          <a:prstGeom prst="rect">
            <a:avLst/>
          </a:prstGeom>
          <a:noFill/>
        </p:spPr>
        <p:txBody>
          <a:bodyPr wrap="none" rtlCol="0">
            <a:spAutoFit/>
          </a:bodyPr>
          <a:lstStyle/>
          <a:p>
            <a:pPr algn="ctr">
              <a:lnSpc>
                <a:spcPct val="80000"/>
              </a:lnSpc>
            </a:pPr>
            <a:r>
              <a:rPr lang="en-US" sz="3800" dirty="0" smtClean="0">
                <a:solidFill>
                  <a:schemeClr val="bg1"/>
                </a:solidFill>
                <a:latin typeface="+mj-lt"/>
              </a:rPr>
              <a:t>FACTEUR</a:t>
            </a:r>
            <a:endParaRPr lang="en-US" sz="3800" b="1" dirty="0">
              <a:solidFill>
                <a:schemeClr val="bg1"/>
              </a:solidFill>
              <a:latin typeface="+mj-lt"/>
            </a:endParaRPr>
          </a:p>
          <a:p>
            <a:pPr algn="ctr">
              <a:lnSpc>
                <a:spcPct val="80000"/>
              </a:lnSpc>
            </a:pPr>
            <a:r>
              <a:rPr lang="en-US" sz="3800" b="1" dirty="0" smtClean="0">
                <a:solidFill>
                  <a:schemeClr val="bg1"/>
                </a:solidFill>
                <a:latin typeface="+mj-lt"/>
              </a:rPr>
              <a:t>IX</a:t>
            </a:r>
            <a:endParaRPr lang="en-US" sz="3800" dirty="0" smtClean="0">
              <a:solidFill>
                <a:schemeClr val="bg1"/>
              </a:solidFill>
              <a:latin typeface="+mj-lt"/>
            </a:endParaRPr>
          </a:p>
        </p:txBody>
      </p:sp>
    </p:spTree>
    <p:extLst>
      <p:ext uri="{BB962C8B-B14F-4D97-AF65-F5344CB8AC3E}">
        <p14:creationId xmlns:p14="http://schemas.microsoft.com/office/powerpoint/2010/main" val="25326308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wheel(4)">
                                      <p:cBhvr>
                                        <p:cTn id="7" dur="2000"/>
                                        <p:tgtEl>
                                          <p:spTgt spid="20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90"/>
                                        </p:tgtEl>
                                        <p:attrNameLst>
                                          <p:attrName>style.visibility</p:attrName>
                                        </p:attrNameLst>
                                      </p:cBhvr>
                                      <p:to>
                                        <p:strVal val="visible"/>
                                      </p:to>
                                    </p:set>
                                    <p:anim calcmode="lin" valueType="num">
                                      <p:cBhvr>
                                        <p:cTn id="10" dur="500" fill="hold"/>
                                        <p:tgtEl>
                                          <p:spTgt spid="290"/>
                                        </p:tgtEl>
                                        <p:attrNameLst>
                                          <p:attrName>ppt_w</p:attrName>
                                        </p:attrNameLst>
                                      </p:cBhvr>
                                      <p:tavLst>
                                        <p:tav tm="0">
                                          <p:val>
                                            <p:fltVal val="0"/>
                                          </p:val>
                                        </p:tav>
                                        <p:tav tm="100000">
                                          <p:val>
                                            <p:strVal val="#ppt_w"/>
                                          </p:val>
                                        </p:tav>
                                      </p:tavLst>
                                    </p:anim>
                                    <p:anim calcmode="lin" valueType="num">
                                      <p:cBhvr>
                                        <p:cTn id="11" dur="500" fill="hold"/>
                                        <p:tgtEl>
                                          <p:spTgt spid="290"/>
                                        </p:tgtEl>
                                        <p:attrNameLst>
                                          <p:attrName>ppt_h</p:attrName>
                                        </p:attrNameLst>
                                      </p:cBhvr>
                                      <p:tavLst>
                                        <p:tav tm="0">
                                          <p:val>
                                            <p:fltVal val="0"/>
                                          </p:val>
                                        </p:tav>
                                        <p:tav tm="100000">
                                          <p:val>
                                            <p:strVal val="#ppt_h"/>
                                          </p:val>
                                        </p:tav>
                                      </p:tavLst>
                                    </p:anim>
                                    <p:animEffect transition="in" filter="fade">
                                      <p:cBhvr>
                                        <p:cTn id="12" dur="500"/>
                                        <p:tgtEl>
                                          <p:spTgt spid="29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01"/>
                                        </p:tgtEl>
                                        <p:attrNameLst>
                                          <p:attrName>style.visibility</p:attrName>
                                        </p:attrNameLst>
                                      </p:cBhvr>
                                      <p:to>
                                        <p:strVal val="visible"/>
                                      </p:to>
                                    </p:set>
                                    <p:anim calcmode="lin" valueType="num">
                                      <p:cBhvr>
                                        <p:cTn id="15" dur="500" fill="hold"/>
                                        <p:tgtEl>
                                          <p:spTgt spid="201"/>
                                        </p:tgtEl>
                                        <p:attrNameLst>
                                          <p:attrName>ppt_w</p:attrName>
                                        </p:attrNameLst>
                                      </p:cBhvr>
                                      <p:tavLst>
                                        <p:tav tm="0">
                                          <p:val>
                                            <p:fltVal val="0"/>
                                          </p:val>
                                        </p:tav>
                                        <p:tav tm="100000">
                                          <p:val>
                                            <p:strVal val="#ppt_w"/>
                                          </p:val>
                                        </p:tav>
                                      </p:tavLst>
                                    </p:anim>
                                    <p:anim calcmode="lin" valueType="num">
                                      <p:cBhvr>
                                        <p:cTn id="16" dur="500" fill="hold"/>
                                        <p:tgtEl>
                                          <p:spTgt spid="201"/>
                                        </p:tgtEl>
                                        <p:attrNameLst>
                                          <p:attrName>ppt_h</p:attrName>
                                        </p:attrNameLst>
                                      </p:cBhvr>
                                      <p:tavLst>
                                        <p:tav tm="0">
                                          <p:val>
                                            <p:fltVal val="0"/>
                                          </p:val>
                                        </p:tav>
                                        <p:tav tm="100000">
                                          <p:val>
                                            <p:strVal val="#ppt_h"/>
                                          </p:val>
                                        </p:tav>
                                      </p:tavLst>
                                    </p:anim>
                                    <p:animEffect transition="in" filter="fade">
                                      <p:cBhvr>
                                        <p:cTn id="17" dur="500"/>
                                        <p:tgtEl>
                                          <p:spTgt spid="201"/>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02"/>
                                        </p:tgtEl>
                                        <p:attrNameLst>
                                          <p:attrName>style.visibility</p:attrName>
                                        </p:attrNameLst>
                                      </p:cBhvr>
                                      <p:to>
                                        <p:strVal val="visible"/>
                                      </p:to>
                                    </p:set>
                                    <p:anim calcmode="lin" valueType="num">
                                      <p:cBhvr>
                                        <p:cTn id="20" dur="500" fill="hold"/>
                                        <p:tgtEl>
                                          <p:spTgt spid="202"/>
                                        </p:tgtEl>
                                        <p:attrNameLst>
                                          <p:attrName>ppt_w</p:attrName>
                                        </p:attrNameLst>
                                      </p:cBhvr>
                                      <p:tavLst>
                                        <p:tav tm="0">
                                          <p:val>
                                            <p:fltVal val="0"/>
                                          </p:val>
                                        </p:tav>
                                        <p:tav tm="100000">
                                          <p:val>
                                            <p:strVal val="#ppt_w"/>
                                          </p:val>
                                        </p:tav>
                                      </p:tavLst>
                                    </p:anim>
                                    <p:anim calcmode="lin" valueType="num">
                                      <p:cBhvr>
                                        <p:cTn id="21" dur="500" fill="hold"/>
                                        <p:tgtEl>
                                          <p:spTgt spid="202"/>
                                        </p:tgtEl>
                                        <p:attrNameLst>
                                          <p:attrName>ppt_h</p:attrName>
                                        </p:attrNameLst>
                                      </p:cBhvr>
                                      <p:tavLst>
                                        <p:tav tm="0">
                                          <p:val>
                                            <p:fltVal val="0"/>
                                          </p:val>
                                        </p:tav>
                                        <p:tav tm="100000">
                                          <p:val>
                                            <p:strVal val="#ppt_h"/>
                                          </p:val>
                                        </p:tav>
                                      </p:tavLst>
                                    </p:anim>
                                    <p:animEffect transition="in" filter="fade">
                                      <p:cBhvr>
                                        <p:cTn id="22" dur="500"/>
                                        <p:tgtEl>
                                          <p:spTgt spid="202"/>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03"/>
                                        </p:tgtEl>
                                        <p:attrNameLst>
                                          <p:attrName>style.visibility</p:attrName>
                                        </p:attrNameLst>
                                      </p:cBhvr>
                                      <p:to>
                                        <p:strVal val="visible"/>
                                      </p:to>
                                    </p:set>
                                    <p:anim calcmode="lin" valueType="num">
                                      <p:cBhvr>
                                        <p:cTn id="25" dur="500" fill="hold"/>
                                        <p:tgtEl>
                                          <p:spTgt spid="203"/>
                                        </p:tgtEl>
                                        <p:attrNameLst>
                                          <p:attrName>ppt_w</p:attrName>
                                        </p:attrNameLst>
                                      </p:cBhvr>
                                      <p:tavLst>
                                        <p:tav tm="0">
                                          <p:val>
                                            <p:fltVal val="0"/>
                                          </p:val>
                                        </p:tav>
                                        <p:tav tm="100000">
                                          <p:val>
                                            <p:strVal val="#ppt_w"/>
                                          </p:val>
                                        </p:tav>
                                      </p:tavLst>
                                    </p:anim>
                                    <p:anim calcmode="lin" valueType="num">
                                      <p:cBhvr>
                                        <p:cTn id="26" dur="500" fill="hold"/>
                                        <p:tgtEl>
                                          <p:spTgt spid="203"/>
                                        </p:tgtEl>
                                        <p:attrNameLst>
                                          <p:attrName>ppt_h</p:attrName>
                                        </p:attrNameLst>
                                      </p:cBhvr>
                                      <p:tavLst>
                                        <p:tav tm="0">
                                          <p:val>
                                            <p:fltVal val="0"/>
                                          </p:val>
                                        </p:tav>
                                        <p:tav tm="100000">
                                          <p:val>
                                            <p:strVal val="#ppt_h"/>
                                          </p:val>
                                        </p:tav>
                                      </p:tavLst>
                                    </p:anim>
                                    <p:animEffect transition="in" filter="fade">
                                      <p:cBhvr>
                                        <p:cTn id="27" dur="500"/>
                                        <p:tgtEl>
                                          <p:spTgt spid="203"/>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04"/>
                                        </p:tgtEl>
                                        <p:attrNameLst>
                                          <p:attrName>style.visibility</p:attrName>
                                        </p:attrNameLst>
                                      </p:cBhvr>
                                      <p:to>
                                        <p:strVal val="visible"/>
                                      </p:to>
                                    </p:set>
                                    <p:anim calcmode="lin" valueType="num">
                                      <p:cBhvr>
                                        <p:cTn id="30" dur="500" fill="hold"/>
                                        <p:tgtEl>
                                          <p:spTgt spid="204"/>
                                        </p:tgtEl>
                                        <p:attrNameLst>
                                          <p:attrName>ppt_w</p:attrName>
                                        </p:attrNameLst>
                                      </p:cBhvr>
                                      <p:tavLst>
                                        <p:tav tm="0">
                                          <p:val>
                                            <p:fltVal val="0"/>
                                          </p:val>
                                        </p:tav>
                                        <p:tav tm="100000">
                                          <p:val>
                                            <p:strVal val="#ppt_w"/>
                                          </p:val>
                                        </p:tav>
                                      </p:tavLst>
                                    </p:anim>
                                    <p:anim calcmode="lin" valueType="num">
                                      <p:cBhvr>
                                        <p:cTn id="31" dur="500" fill="hold"/>
                                        <p:tgtEl>
                                          <p:spTgt spid="204"/>
                                        </p:tgtEl>
                                        <p:attrNameLst>
                                          <p:attrName>ppt_h</p:attrName>
                                        </p:attrNameLst>
                                      </p:cBhvr>
                                      <p:tavLst>
                                        <p:tav tm="0">
                                          <p:val>
                                            <p:fltVal val="0"/>
                                          </p:val>
                                        </p:tav>
                                        <p:tav tm="100000">
                                          <p:val>
                                            <p:strVal val="#ppt_h"/>
                                          </p:val>
                                        </p:tav>
                                      </p:tavLst>
                                    </p:anim>
                                    <p:animEffect transition="in" filter="fade">
                                      <p:cBhvr>
                                        <p:cTn id="32" dur="500"/>
                                        <p:tgtEl>
                                          <p:spTgt spid="204"/>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288"/>
                                        </p:tgtEl>
                                        <p:attrNameLst>
                                          <p:attrName>style.visibility</p:attrName>
                                        </p:attrNameLst>
                                      </p:cBhvr>
                                      <p:to>
                                        <p:strVal val="visible"/>
                                      </p:to>
                                    </p:set>
                                    <p:animEffect transition="in" filter="wipe(left)">
                                      <p:cBhvr>
                                        <p:cTn id="36" dur="500"/>
                                        <p:tgtEl>
                                          <p:spTgt spid="288"/>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89"/>
                                        </p:tgtEl>
                                        <p:attrNameLst>
                                          <p:attrName>style.visibility</p:attrName>
                                        </p:attrNameLst>
                                      </p:cBhvr>
                                      <p:to>
                                        <p:strVal val="visible"/>
                                      </p:to>
                                    </p:set>
                                    <p:animEffect transition="in" filter="fade">
                                      <p:cBhvr>
                                        <p:cTn id="40" dur="500"/>
                                        <p:tgtEl>
                                          <p:spTgt spid="28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86"/>
                                        </p:tgtEl>
                                        <p:attrNameLst>
                                          <p:attrName>style.visibility</p:attrName>
                                        </p:attrNameLst>
                                      </p:cBhvr>
                                      <p:to>
                                        <p:strVal val="visible"/>
                                      </p:to>
                                    </p:set>
                                    <p:animEffect transition="in" filter="wipe(left)">
                                      <p:cBhvr>
                                        <p:cTn id="45" dur="500"/>
                                        <p:tgtEl>
                                          <p:spTgt spid="286"/>
                                        </p:tgtEl>
                                      </p:cBhvr>
                                    </p:animEffec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287"/>
                                        </p:tgtEl>
                                        <p:attrNameLst>
                                          <p:attrName>style.visibility</p:attrName>
                                        </p:attrNameLst>
                                      </p:cBhvr>
                                      <p:to>
                                        <p:strVal val="visible"/>
                                      </p:to>
                                    </p:set>
                                    <p:animEffect transition="in" filter="fade">
                                      <p:cBhvr>
                                        <p:cTn id="49" dur="500"/>
                                        <p:tgtEl>
                                          <p:spTgt spid="28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82"/>
                                        </p:tgtEl>
                                        <p:attrNameLst>
                                          <p:attrName>style.visibility</p:attrName>
                                        </p:attrNameLst>
                                      </p:cBhvr>
                                      <p:to>
                                        <p:strVal val="visible"/>
                                      </p:to>
                                    </p:set>
                                    <p:animEffect transition="in" filter="wipe(left)">
                                      <p:cBhvr>
                                        <p:cTn id="54" dur="500"/>
                                        <p:tgtEl>
                                          <p:spTgt spid="282"/>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283"/>
                                        </p:tgtEl>
                                        <p:attrNameLst>
                                          <p:attrName>style.visibility</p:attrName>
                                        </p:attrNameLst>
                                      </p:cBhvr>
                                      <p:to>
                                        <p:strVal val="visible"/>
                                      </p:to>
                                    </p:set>
                                    <p:animEffect transition="in" filter="fade">
                                      <p:cBhvr>
                                        <p:cTn id="58" dur="500"/>
                                        <p:tgtEl>
                                          <p:spTgt spid="283"/>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284"/>
                                        </p:tgtEl>
                                        <p:attrNameLst>
                                          <p:attrName>style.visibility</p:attrName>
                                        </p:attrNameLst>
                                      </p:cBhvr>
                                      <p:to>
                                        <p:strVal val="visible"/>
                                      </p:to>
                                    </p:set>
                                    <p:animEffect transition="in" filter="wipe(left)">
                                      <p:cBhvr>
                                        <p:cTn id="63" dur="500"/>
                                        <p:tgtEl>
                                          <p:spTgt spid="284"/>
                                        </p:tgtEl>
                                      </p:cBhvr>
                                    </p:animEffect>
                                  </p:childTnLst>
                                </p:cTn>
                              </p:par>
                            </p:childTnLst>
                          </p:cTn>
                        </p:par>
                        <p:par>
                          <p:cTn id="64" fill="hold">
                            <p:stCondLst>
                              <p:cond delay="500"/>
                            </p:stCondLst>
                            <p:childTnLst>
                              <p:par>
                                <p:cTn id="65" presetID="10" presetClass="entr" presetSubtype="0" fill="hold" grpId="0" nodeType="afterEffect">
                                  <p:stCondLst>
                                    <p:cond delay="0"/>
                                  </p:stCondLst>
                                  <p:childTnLst>
                                    <p:set>
                                      <p:cBhvr>
                                        <p:cTn id="66" dur="1" fill="hold">
                                          <p:stCondLst>
                                            <p:cond delay="0"/>
                                          </p:stCondLst>
                                        </p:cTn>
                                        <p:tgtEl>
                                          <p:spTgt spid="285"/>
                                        </p:tgtEl>
                                        <p:attrNameLst>
                                          <p:attrName>style.visibility</p:attrName>
                                        </p:attrNameLst>
                                      </p:cBhvr>
                                      <p:to>
                                        <p:strVal val="visible"/>
                                      </p:to>
                                    </p:set>
                                    <p:animEffect transition="in" filter="fade">
                                      <p:cBhvr>
                                        <p:cTn id="67" dur="500"/>
                                        <p:tgtEl>
                                          <p:spTgt spid="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animBg="1"/>
      <p:bldP spid="201" grpId="0" animBg="1"/>
      <p:bldP spid="202" grpId="0" animBg="1"/>
      <p:bldP spid="203" grpId="0" animBg="1"/>
      <p:bldP spid="204" grpId="0" animBg="1"/>
      <p:bldP spid="282" grpId="0"/>
      <p:bldP spid="283" grpId="0"/>
      <p:bldP spid="284" grpId="0"/>
      <p:bldP spid="285" grpId="0"/>
      <p:bldP spid="286" grpId="0"/>
      <p:bldP spid="287" grpId="0"/>
      <p:bldP spid="288" grpId="0"/>
      <p:bldP spid="289" grpId="0"/>
      <p:bldP spid="29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97400"/>
            <a:ext cx="12192000" cy="22606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flipH="1">
            <a:off x="1724659" y="5272011"/>
            <a:ext cx="3404206" cy="861774"/>
          </a:xfrm>
          <a:prstGeom prst="rect">
            <a:avLst/>
          </a:prstGeom>
          <a:noFill/>
        </p:spPr>
        <p:txBody>
          <a:bodyPr wrap="square" lIns="0" tIns="0" rIns="0" bIns="0" rtlCol="0">
            <a:spAutoFit/>
          </a:bodyPr>
          <a:lstStyle/>
          <a:p>
            <a:pPr algn="ctr"/>
            <a:r>
              <a:rPr lang="fr-FR" sz="2800" dirty="0" smtClean="0">
                <a:solidFill>
                  <a:schemeClr val="bg1"/>
                </a:solidFill>
                <a:latin typeface="Keep Calm Med" pitchFamily="2" charset="0"/>
                <a:cs typeface="Lato Regular"/>
              </a:rPr>
              <a:t>PARTIE</a:t>
            </a:r>
            <a:r>
              <a:rPr lang="en-US" sz="2800" dirty="0" smtClean="0">
                <a:solidFill>
                  <a:schemeClr val="bg1"/>
                </a:solidFill>
                <a:latin typeface="Keep Calm Med" pitchFamily="2" charset="0"/>
                <a:cs typeface="Lato Regular"/>
              </a:rPr>
              <a:t> </a:t>
            </a:r>
            <a:r>
              <a:rPr lang="en-US" sz="2800" dirty="0" smtClean="0">
                <a:solidFill>
                  <a:srgbClr val="BC1D2F"/>
                </a:solidFill>
                <a:latin typeface="Keep Calm Med" pitchFamily="2" charset="0"/>
                <a:cs typeface="Lato Regular"/>
              </a:rPr>
              <a:t>THÉORIQUE</a:t>
            </a:r>
            <a:endParaRPr lang="id-ID" sz="2800" dirty="0">
              <a:solidFill>
                <a:srgbClr val="BC1D2F"/>
              </a:solidFill>
              <a:latin typeface="Keep Calm Med" pitchFamily="2" charset="0"/>
              <a:cs typeface="Lato Regular"/>
            </a:endParaRPr>
          </a:p>
        </p:txBody>
      </p:sp>
      <p:sp>
        <p:nvSpPr>
          <p:cNvPr id="28" name="TextBox 27"/>
          <p:cNvSpPr txBox="1"/>
          <p:nvPr/>
        </p:nvSpPr>
        <p:spPr>
          <a:xfrm flipH="1">
            <a:off x="5841999" y="5272011"/>
            <a:ext cx="4952031" cy="861774"/>
          </a:xfrm>
          <a:prstGeom prst="rect">
            <a:avLst/>
          </a:prstGeom>
          <a:noFill/>
        </p:spPr>
        <p:txBody>
          <a:bodyPr wrap="square" lIns="0" tIns="0" rIns="0" bIns="0" rtlCol="0">
            <a:spAutoFit/>
          </a:bodyPr>
          <a:lstStyle/>
          <a:p>
            <a:pPr algn="ctr"/>
            <a:r>
              <a:rPr lang="en-US" sz="2800" dirty="0" smtClean="0">
                <a:solidFill>
                  <a:schemeClr val="bg1"/>
                </a:solidFill>
                <a:latin typeface="Keep Calm Med" pitchFamily="2" charset="0"/>
                <a:cs typeface="Lato Regular"/>
              </a:rPr>
              <a:t>PARTIE </a:t>
            </a:r>
          </a:p>
          <a:p>
            <a:pPr algn="ctr"/>
            <a:r>
              <a:rPr lang="fr-FR" sz="2800" dirty="0" smtClean="0">
                <a:solidFill>
                  <a:schemeClr val="accent3"/>
                </a:solidFill>
                <a:latin typeface="Keep Calm Med" pitchFamily="2" charset="0"/>
                <a:cs typeface="Lato Regular"/>
              </a:rPr>
              <a:t>PRATIQUE</a:t>
            </a:r>
            <a:endParaRPr lang="fr-FR" sz="2800" dirty="0">
              <a:solidFill>
                <a:schemeClr val="accent3"/>
              </a:solidFill>
              <a:latin typeface="Keep Calm Med" pitchFamily="2" charset="0"/>
              <a:cs typeface="Lato Regular"/>
            </a:endParaRPr>
          </a:p>
        </p:txBody>
      </p:sp>
      <p:grpSp>
        <p:nvGrpSpPr>
          <p:cNvPr id="49" name="Group 48"/>
          <p:cNvGrpSpPr/>
          <p:nvPr/>
        </p:nvGrpSpPr>
        <p:grpSpPr>
          <a:xfrm>
            <a:off x="1372829" y="3200400"/>
            <a:ext cx="1107638" cy="1843807"/>
            <a:chOff x="1372829" y="3200400"/>
            <a:chExt cx="1107638" cy="1843807"/>
          </a:xfrm>
        </p:grpSpPr>
        <p:sp>
          <p:nvSpPr>
            <p:cNvPr id="3" name="Oval 2"/>
            <p:cNvSpPr/>
            <p:nvPr/>
          </p:nvSpPr>
          <p:spPr>
            <a:xfrm>
              <a:off x="1560286" y="4318492"/>
              <a:ext cx="725715" cy="725715"/>
            </a:xfrm>
            <a:prstGeom prst="ellipse">
              <a:avLst/>
            </a:prstGeom>
            <a:solidFill>
              <a:srgbClr val="BC1D2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Keep Calm Med" pitchFamily="2" charset="0"/>
                </a:rPr>
                <a:t>01</a:t>
              </a:r>
              <a:endParaRPr lang="en-US" sz="1600" dirty="0">
                <a:latin typeface="Keep Calm Med" pitchFamily="2" charset="0"/>
              </a:endParaRPr>
            </a:p>
          </p:txBody>
        </p:sp>
        <p:grpSp>
          <p:nvGrpSpPr>
            <p:cNvPr id="8" name="Group 7"/>
            <p:cNvGrpSpPr/>
            <p:nvPr/>
          </p:nvGrpSpPr>
          <p:grpSpPr>
            <a:xfrm>
              <a:off x="1372829" y="3200400"/>
              <a:ext cx="1107638" cy="996028"/>
              <a:chOff x="1372829" y="3200400"/>
              <a:chExt cx="1107638" cy="996028"/>
            </a:xfrm>
          </p:grpSpPr>
          <p:sp>
            <p:nvSpPr>
              <p:cNvPr id="29" name="Freeform 5"/>
              <p:cNvSpPr>
                <a:spLocks/>
              </p:cNvSpPr>
              <p:nvPr/>
            </p:nvSpPr>
            <p:spPr bwMode="auto">
              <a:xfrm rot="10800000">
                <a:off x="1372831" y="3200400"/>
                <a:ext cx="1100621" cy="996028"/>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BC1D2F"/>
              </a:solidFill>
              <a:ln>
                <a:noFill/>
              </a:ln>
            </p:spPr>
            <p:txBody>
              <a:bodyPr vert="horz" wrap="square" lIns="121920" tIns="60960" rIns="121920" bIns="60960" numCol="1" anchor="t" anchorCtr="0" compatLnSpc="1">
                <a:prstTxWarp prst="textNoShape">
                  <a:avLst/>
                </a:prstTxWarp>
              </a:bodyPr>
              <a:lstStyle/>
              <a:p>
                <a:endParaRPr lang="en-US" sz="3200" dirty="0"/>
              </a:p>
            </p:txBody>
          </p:sp>
          <p:sp>
            <p:nvSpPr>
              <p:cNvPr id="37" name="Content Placeholder 2"/>
              <p:cNvSpPr txBox="1">
                <a:spLocks/>
              </p:cNvSpPr>
              <p:nvPr/>
            </p:nvSpPr>
            <p:spPr>
              <a:xfrm>
                <a:off x="1372829" y="3434388"/>
                <a:ext cx="1107638" cy="33703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200" dirty="0" smtClean="0">
                    <a:solidFill>
                      <a:schemeClr val="bg1"/>
                    </a:solidFill>
                    <a:latin typeface="Myriad Condensed Web" panose="020B0506030403020204" pitchFamily="34" charset="0"/>
                  </a:rPr>
                  <a:t>L’HÉMOSTASE</a:t>
                </a:r>
                <a:endParaRPr lang="en-US" sz="1200" dirty="0">
                  <a:solidFill>
                    <a:schemeClr val="bg1"/>
                  </a:solidFill>
                  <a:latin typeface="Myriad Condensed Web" panose="020B0506030403020204" pitchFamily="34" charset="0"/>
                </a:endParaRPr>
              </a:p>
            </p:txBody>
          </p:sp>
        </p:grpSp>
      </p:grpSp>
      <p:grpSp>
        <p:nvGrpSpPr>
          <p:cNvPr id="50" name="Group 49"/>
          <p:cNvGrpSpPr/>
          <p:nvPr/>
        </p:nvGrpSpPr>
        <p:grpSpPr>
          <a:xfrm>
            <a:off x="2704359" y="3200400"/>
            <a:ext cx="1167061" cy="1843806"/>
            <a:chOff x="2704359" y="3200400"/>
            <a:chExt cx="1167061" cy="1843806"/>
          </a:xfrm>
        </p:grpSpPr>
        <p:sp>
          <p:nvSpPr>
            <p:cNvPr id="22" name="Oval 21"/>
            <p:cNvSpPr/>
            <p:nvPr/>
          </p:nvSpPr>
          <p:spPr>
            <a:xfrm>
              <a:off x="2951238" y="4318491"/>
              <a:ext cx="725715" cy="725715"/>
            </a:xfrm>
            <a:prstGeom prst="ellipse">
              <a:avLst/>
            </a:prstGeom>
            <a:solidFill>
              <a:srgbClr val="BC1D2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Keep Calm Med" pitchFamily="2" charset="0"/>
                </a:rPr>
                <a:t>02</a:t>
              </a:r>
              <a:endParaRPr lang="en-US" sz="1600" dirty="0">
                <a:latin typeface="Keep Calm Med" pitchFamily="2" charset="0"/>
              </a:endParaRPr>
            </a:p>
          </p:txBody>
        </p:sp>
        <p:grpSp>
          <p:nvGrpSpPr>
            <p:cNvPr id="12" name="Group 11"/>
            <p:cNvGrpSpPr/>
            <p:nvPr/>
          </p:nvGrpSpPr>
          <p:grpSpPr>
            <a:xfrm>
              <a:off x="2704359" y="3200400"/>
              <a:ext cx="1167061" cy="1003648"/>
              <a:chOff x="2704359" y="3200400"/>
              <a:chExt cx="1167061" cy="1003648"/>
            </a:xfrm>
          </p:grpSpPr>
          <p:sp>
            <p:nvSpPr>
              <p:cNvPr id="30" name="Freeform 5"/>
              <p:cNvSpPr>
                <a:spLocks/>
              </p:cNvSpPr>
              <p:nvPr/>
            </p:nvSpPr>
            <p:spPr bwMode="auto">
              <a:xfrm rot="10800000">
                <a:off x="2745663" y="3200400"/>
                <a:ext cx="1100621" cy="1003648"/>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BC1D2F"/>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38" name="Content Placeholder 2"/>
              <p:cNvSpPr txBox="1">
                <a:spLocks/>
              </p:cNvSpPr>
              <p:nvPr/>
            </p:nvSpPr>
            <p:spPr>
              <a:xfrm>
                <a:off x="2704359" y="3434388"/>
                <a:ext cx="1167061" cy="33703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200" dirty="0" smtClean="0">
                    <a:solidFill>
                      <a:schemeClr val="bg1"/>
                    </a:solidFill>
                    <a:latin typeface="Myriad Condensed Web" panose="020B0506030403020204" pitchFamily="34" charset="0"/>
                  </a:rPr>
                  <a:t>L’HÉMOPHILIE</a:t>
                </a:r>
                <a:endParaRPr lang="en-US" sz="1200" dirty="0">
                  <a:solidFill>
                    <a:schemeClr val="bg1"/>
                  </a:solidFill>
                  <a:latin typeface="Myriad Condensed Web" panose="020B0506030403020204" pitchFamily="34" charset="0"/>
                </a:endParaRPr>
              </a:p>
            </p:txBody>
          </p:sp>
        </p:grpSp>
      </p:grpSp>
      <p:grpSp>
        <p:nvGrpSpPr>
          <p:cNvPr id="51" name="Group 50"/>
          <p:cNvGrpSpPr/>
          <p:nvPr/>
        </p:nvGrpSpPr>
        <p:grpSpPr>
          <a:xfrm>
            <a:off x="4091014" y="3200400"/>
            <a:ext cx="1167061" cy="1843807"/>
            <a:chOff x="4091014" y="3200400"/>
            <a:chExt cx="1167061" cy="1843807"/>
          </a:xfrm>
        </p:grpSpPr>
        <p:sp>
          <p:nvSpPr>
            <p:cNvPr id="7" name="Oval 6"/>
            <p:cNvSpPr/>
            <p:nvPr/>
          </p:nvSpPr>
          <p:spPr>
            <a:xfrm>
              <a:off x="4342191" y="4318492"/>
              <a:ext cx="725715" cy="725715"/>
            </a:xfrm>
            <a:prstGeom prst="ellipse">
              <a:avLst/>
            </a:prstGeom>
            <a:solidFill>
              <a:srgbClr val="BC1D2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Keep Calm Med" pitchFamily="2" charset="0"/>
                </a:rPr>
                <a:t>03</a:t>
              </a:r>
              <a:endParaRPr lang="en-US" sz="1600" dirty="0">
                <a:latin typeface="Keep Calm Med" pitchFamily="2" charset="0"/>
              </a:endParaRPr>
            </a:p>
          </p:txBody>
        </p:sp>
        <p:grpSp>
          <p:nvGrpSpPr>
            <p:cNvPr id="48" name="Group 47"/>
            <p:cNvGrpSpPr/>
            <p:nvPr/>
          </p:nvGrpSpPr>
          <p:grpSpPr>
            <a:xfrm>
              <a:off x="4091014" y="3200400"/>
              <a:ext cx="1167061" cy="996028"/>
              <a:chOff x="4091014" y="3200400"/>
              <a:chExt cx="1167061" cy="996028"/>
            </a:xfrm>
          </p:grpSpPr>
          <p:sp>
            <p:nvSpPr>
              <p:cNvPr id="31" name="Freeform 5"/>
              <p:cNvSpPr>
                <a:spLocks/>
              </p:cNvSpPr>
              <p:nvPr/>
            </p:nvSpPr>
            <p:spPr bwMode="auto">
              <a:xfrm rot="10800000">
                <a:off x="4136616" y="3200400"/>
                <a:ext cx="1100621" cy="996028"/>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BC1D2F"/>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39" name="Content Placeholder 2"/>
              <p:cNvSpPr txBox="1">
                <a:spLocks/>
              </p:cNvSpPr>
              <p:nvPr/>
            </p:nvSpPr>
            <p:spPr>
              <a:xfrm>
                <a:off x="4091014" y="3344008"/>
                <a:ext cx="1167061" cy="51779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200" dirty="0" smtClean="0">
                    <a:solidFill>
                      <a:schemeClr val="bg1"/>
                    </a:solidFill>
                    <a:latin typeface="Myriad Condensed Web" panose="020B0506030403020204" pitchFamily="34" charset="0"/>
                  </a:rPr>
                  <a:t>LA PRISE EN CHARGE</a:t>
                </a:r>
                <a:endParaRPr lang="en-US" sz="1200" dirty="0">
                  <a:solidFill>
                    <a:schemeClr val="bg1"/>
                  </a:solidFill>
                  <a:latin typeface="Myriad Condensed Web" panose="020B0506030403020204" pitchFamily="34" charset="0"/>
                </a:endParaRPr>
              </a:p>
            </p:txBody>
          </p:sp>
        </p:grpSp>
      </p:grpSp>
      <p:grpSp>
        <p:nvGrpSpPr>
          <p:cNvPr id="53" name="Group 52"/>
          <p:cNvGrpSpPr/>
          <p:nvPr/>
        </p:nvGrpSpPr>
        <p:grpSpPr>
          <a:xfrm>
            <a:off x="5477669" y="3200400"/>
            <a:ext cx="1167061" cy="1827483"/>
            <a:chOff x="5477669" y="3200400"/>
            <a:chExt cx="1167061" cy="1827483"/>
          </a:xfrm>
        </p:grpSpPr>
        <p:sp>
          <p:nvSpPr>
            <p:cNvPr id="23" name="Oval 22"/>
            <p:cNvSpPr/>
            <p:nvPr/>
          </p:nvSpPr>
          <p:spPr>
            <a:xfrm>
              <a:off x="5694673" y="4302168"/>
              <a:ext cx="725715" cy="725715"/>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latin typeface="Keep Calm Med" pitchFamily="2" charset="0"/>
                </a:rPr>
                <a:t>01</a:t>
              </a:r>
              <a:endParaRPr lang="en-US" sz="1600" dirty="0">
                <a:solidFill>
                  <a:schemeClr val="bg1"/>
                </a:solidFill>
                <a:latin typeface="Keep Calm Med" pitchFamily="2" charset="0"/>
              </a:endParaRPr>
            </a:p>
          </p:txBody>
        </p:sp>
        <p:grpSp>
          <p:nvGrpSpPr>
            <p:cNvPr id="52" name="Group 51"/>
            <p:cNvGrpSpPr/>
            <p:nvPr/>
          </p:nvGrpSpPr>
          <p:grpSpPr>
            <a:xfrm>
              <a:off x="5477669" y="3200400"/>
              <a:ext cx="1167061" cy="989330"/>
              <a:chOff x="5477669" y="3200400"/>
              <a:chExt cx="1167061" cy="989330"/>
            </a:xfrm>
          </p:grpSpPr>
          <p:sp>
            <p:nvSpPr>
              <p:cNvPr id="33" name="Freeform 5"/>
              <p:cNvSpPr>
                <a:spLocks/>
              </p:cNvSpPr>
              <p:nvPr/>
            </p:nvSpPr>
            <p:spPr bwMode="auto">
              <a:xfrm rot="10800000">
                <a:off x="5514449" y="3200400"/>
                <a:ext cx="1100621" cy="989330"/>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41" name="Content Placeholder 2"/>
              <p:cNvSpPr txBox="1">
                <a:spLocks/>
              </p:cNvSpPr>
              <p:nvPr/>
            </p:nvSpPr>
            <p:spPr>
              <a:xfrm>
                <a:off x="5477669" y="3344008"/>
                <a:ext cx="1167061" cy="51779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200" dirty="0" smtClean="0">
                    <a:solidFill>
                      <a:schemeClr val="bg1"/>
                    </a:solidFill>
                    <a:latin typeface="Myriad Condensed Web" panose="020B0506030403020204" pitchFamily="34" charset="0"/>
                  </a:rPr>
                  <a:t>PATIENT ET MÉTHODE</a:t>
                </a:r>
                <a:endParaRPr lang="en-US" sz="1200" dirty="0">
                  <a:solidFill>
                    <a:schemeClr val="bg1"/>
                  </a:solidFill>
                  <a:latin typeface="Myriad Condensed Web" panose="020B0506030403020204" pitchFamily="34" charset="0"/>
                </a:endParaRPr>
              </a:p>
            </p:txBody>
          </p:sp>
        </p:grpSp>
      </p:grpSp>
      <p:grpSp>
        <p:nvGrpSpPr>
          <p:cNvPr id="55" name="Group 54"/>
          <p:cNvGrpSpPr/>
          <p:nvPr/>
        </p:nvGrpSpPr>
        <p:grpSpPr>
          <a:xfrm>
            <a:off x="6915293" y="3200399"/>
            <a:ext cx="1167061" cy="1843808"/>
            <a:chOff x="6915293" y="3200399"/>
            <a:chExt cx="1167061" cy="1843808"/>
          </a:xfrm>
        </p:grpSpPr>
        <p:sp>
          <p:nvSpPr>
            <p:cNvPr id="11" name="Oval 10"/>
            <p:cNvSpPr/>
            <p:nvPr/>
          </p:nvSpPr>
          <p:spPr>
            <a:xfrm>
              <a:off x="7124096" y="4318492"/>
              <a:ext cx="725715" cy="725715"/>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latin typeface="Keep Calm Med" pitchFamily="2" charset="0"/>
                </a:rPr>
                <a:t>02</a:t>
              </a:r>
              <a:endParaRPr lang="en-US" sz="1600" dirty="0">
                <a:solidFill>
                  <a:schemeClr val="bg1"/>
                </a:solidFill>
                <a:latin typeface="Keep Calm Med" pitchFamily="2" charset="0"/>
              </a:endParaRPr>
            </a:p>
          </p:txBody>
        </p:sp>
        <p:grpSp>
          <p:nvGrpSpPr>
            <p:cNvPr id="54" name="Group 53"/>
            <p:cNvGrpSpPr/>
            <p:nvPr/>
          </p:nvGrpSpPr>
          <p:grpSpPr>
            <a:xfrm>
              <a:off x="6915293" y="3200399"/>
              <a:ext cx="1167061" cy="996951"/>
              <a:chOff x="6915293" y="3200399"/>
              <a:chExt cx="1167061" cy="996951"/>
            </a:xfrm>
          </p:grpSpPr>
          <p:sp>
            <p:nvSpPr>
              <p:cNvPr id="34" name="Freeform 5"/>
              <p:cNvSpPr>
                <a:spLocks/>
              </p:cNvSpPr>
              <p:nvPr/>
            </p:nvSpPr>
            <p:spPr bwMode="auto">
              <a:xfrm rot="10800000">
                <a:off x="6936641" y="3200399"/>
                <a:ext cx="1100621" cy="996951"/>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42" name="Content Placeholder 2"/>
              <p:cNvSpPr txBox="1">
                <a:spLocks/>
              </p:cNvSpPr>
              <p:nvPr/>
            </p:nvSpPr>
            <p:spPr>
              <a:xfrm>
                <a:off x="6915293" y="3344008"/>
                <a:ext cx="1167061" cy="51779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200" dirty="0" smtClean="0">
                    <a:solidFill>
                      <a:schemeClr val="bg1"/>
                    </a:solidFill>
                    <a:latin typeface="Myriad Condensed Web" panose="020B0506030403020204" pitchFamily="34" charset="0"/>
                  </a:rPr>
                  <a:t>RÉSULTATS</a:t>
                </a:r>
                <a:endParaRPr lang="en-US" sz="1200" dirty="0">
                  <a:solidFill>
                    <a:schemeClr val="bg1"/>
                  </a:solidFill>
                  <a:latin typeface="Myriad Condensed Web" panose="020B0506030403020204" pitchFamily="34" charset="0"/>
                </a:endParaRPr>
              </a:p>
            </p:txBody>
          </p:sp>
        </p:grpSp>
      </p:grpSp>
      <p:grpSp>
        <p:nvGrpSpPr>
          <p:cNvPr id="57" name="Group 56"/>
          <p:cNvGrpSpPr/>
          <p:nvPr/>
        </p:nvGrpSpPr>
        <p:grpSpPr>
          <a:xfrm>
            <a:off x="8272342" y="3200399"/>
            <a:ext cx="1167061" cy="1832646"/>
            <a:chOff x="8272342" y="3200399"/>
            <a:chExt cx="1167061" cy="1832646"/>
          </a:xfrm>
        </p:grpSpPr>
        <p:sp>
          <p:nvSpPr>
            <p:cNvPr id="24" name="Oval 23"/>
            <p:cNvSpPr/>
            <p:nvPr/>
          </p:nvSpPr>
          <p:spPr>
            <a:xfrm>
              <a:off x="8515048" y="4307330"/>
              <a:ext cx="725715" cy="725715"/>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n w="0"/>
                  <a:solidFill>
                    <a:schemeClr val="bg1"/>
                  </a:solidFill>
                  <a:latin typeface="Keep Calm Med" pitchFamily="2" charset="0"/>
                </a:rPr>
                <a:t>03</a:t>
              </a:r>
              <a:endParaRPr lang="en-US" sz="1600" dirty="0">
                <a:ln w="0"/>
                <a:solidFill>
                  <a:schemeClr val="bg1"/>
                </a:solidFill>
                <a:latin typeface="Keep Calm Med" pitchFamily="2" charset="0"/>
              </a:endParaRPr>
            </a:p>
          </p:txBody>
        </p:sp>
        <p:grpSp>
          <p:nvGrpSpPr>
            <p:cNvPr id="56" name="Group 55"/>
            <p:cNvGrpSpPr/>
            <p:nvPr/>
          </p:nvGrpSpPr>
          <p:grpSpPr>
            <a:xfrm>
              <a:off x="8272342" y="3200399"/>
              <a:ext cx="1167061" cy="1014380"/>
              <a:chOff x="8272342" y="3200399"/>
              <a:chExt cx="1167061" cy="1014380"/>
            </a:xfrm>
          </p:grpSpPr>
          <p:sp>
            <p:nvSpPr>
              <p:cNvPr id="35" name="Freeform 5"/>
              <p:cNvSpPr>
                <a:spLocks/>
              </p:cNvSpPr>
              <p:nvPr/>
            </p:nvSpPr>
            <p:spPr bwMode="auto">
              <a:xfrm rot="10800000">
                <a:off x="8327593" y="3200399"/>
                <a:ext cx="1100621" cy="1014380"/>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43" name="Content Placeholder 2"/>
              <p:cNvSpPr txBox="1">
                <a:spLocks/>
              </p:cNvSpPr>
              <p:nvPr/>
            </p:nvSpPr>
            <p:spPr>
              <a:xfrm>
                <a:off x="8272342" y="3344008"/>
                <a:ext cx="1167061" cy="51779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200" dirty="0" smtClean="0">
                    <a:solidFill>
                      <a:schemeClr val="bg1"/>
                    </a:solidFill>
                    <a:latin typeface="Myriad Condensed Web" panose="020B0506030403020204" pitchFamily="34" charset="0"/>
                  </a:rPr>
                  <a:t>DISCUSSION</a:t>
                </a:r>
                <a:endParaRPr lang="en-US" sz="1200" dirty="0">
                  <a:solidFill>
                    <a:schemeClr val="bg1"/>
                  </a:solidFill>
                  <a:latin typeface="Myriad Condensed Web" panose="020B0506030403020204" pitchFamily="34" charset="0"/>
                </a:endParaRPr>
              </a:p>
            </p:txBody>
          </p:sp>
        </p:grpSp>
      </p:grpSp>
      <p:grpSp>
        <p:nvGrpSpPr>
          <p:cNvPr id="59" name="Group 58"/>
          <p:cNvGrpSpPr/>
          <p:nvPr/>
        </p:nvGrpSpPr>
        <p:grpSpPr>
          <a:xfrm>
            <a:off x="9629392" y="3200393"/>
            <a:ext cx="1496647" cy="1843814"/>
            <a:chOff x="9629392" y="3200393"/>
            <a:chExt cx="1496647" cy="1843814"/>
          </a:xfrm>
        </p:grpSpPr>
        <p:sp>
          <p:nvSpPr>
            <p:cNvPr id="15" name="Oval 14"/>
            <p:cNvSpPr/>
            <p:nvPr/>
          </p:nvSpPr>
          <p:spPr>
            <a:xfrm>
              <a:off x="9982943" y="4318492"/>
              <a:ext cx="725715" cy="725715"/>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latin typeface="Keep Calm Med" pitchFamily="2" charset="0"/>
                </a:rPr>
                <a:t>04</a:t>
              </a:r>
              <a:endParaRPr lang="en-US" sz="1600" dirty="0">
                <a:solidFill>
                  <a:schemeClr val="bg1"/>
                </a:solidFill>
                <a:latin typeface="Keep Calm Med" pitchFamily="2" charset="0"/>
              </a:endParaRPr>
            </a:p>
          </p:txBody>
        </p:sp>
        <p:grpSp>
          <p:nvGrpSpPr>
            <p:cNvPr id="58" name="Group 57"/>
            <p:cNvGrpSpPr/>
            <p:nvPr/>
          </p:nvGrpSpPr>
          <p:grpSpPr>
            <a:xfrm>
              <a:off x="9629392" y="3200393"/>
              <a:ext cx="1496647" cy="1003649"/>
              <a:chOff x="9629392" y="3200393"/>
              <a:chExt cx="1496647" cy="1003649"/>
            </a:xfrm>
          </p:grpSpPr>
          <p:sp>
            <p:nvSpPr>
              <p:cNvPr id="36" name="Freeform 5"/>
              <p:cNvSpPr>
                <a:spLocks/>
              </p:cNvSpPr>
              <p:nvPr/>
            </p:nvSpPr>
            <p:spPr bwMode="auto">
              <a:xfrm rot="10800000">
                <a:off x="9693403" y="3200393"/>
                <a:ext cx="1304796" cy="100364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44" name="Content Placeholder 2"/>
              <p:cNvSpPr txBox="1">
                <a:spLocks/>
              </p:cNvSpPr>
              <p:nvPr/>
            </p:nvSpPr>
            <p:spPr>
              <a:xfrm>
                <a:off x="9629392" y="3344008"/>
                <a:ext cx="1496647" cy="51779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200" dirty="0" smtClean="0">
                    <a:solidFill>
                      <a:schemeClr val="bg1"/>
                    </a:solidFill>
                    <a:latin typeface="Myriad Condensed Web" panose="020B0506030403020204" pitchFamily="34" charset="0"/>
                  </a:rPr>
                  <a:t>RECOMMANDATIONS</a:t>
                </a:r>
                <a:endParaRPr lang="en-US" sz="1200" dirty="0">
                  <a:solidFill>
                    <a:schemeClr val="bg1"/>
                  </a:solidFill>
                  <a:latin typeface="Myriad Condensed Web" panose="020B0506030403020204" pitchFamily="34" charset="0"/>
                </a:endParaRPr>
              </a:p>
            </p:txBody>
          </p:sp>
        </p:grpSp>
      </p:grpSp>
      <p:sp>
        <p:nvSpPr>
          <p:cNvPr id="47" name="Rectangle 46"/>
          <p:cNvSpPr/>
          <p:nvPr/>
        </p:nvSpPr>
        <p:spPr>
          <a:xfrm>
            <a:off x="0" y="0"/>
            <a:ext cx="12192000" cy="22606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59"/>
          <p:cNvGrpSpPr/>
          <p:nvPr/>
        </p:nvGrpSpPr>
        <p:grpSpPr>
          <a:xfrm>
            <a:off x="-2193098" y="920826"/>
            <a:ext cx="4902657" cy="769441"/>
            <a:chOff x="-2193098" y="920826"/>
            <a:chExt cx="4902657" cy="769441"/>
          </a:xfrm>
        </p:grpSpPr>
        <p:grpSp>
          <p:nvGrpSpPr>
            <p:cNvPr id="61" name="Group 60"/>
            <p:cNvGrpSpPr/>
            <p:nvPr/>
          </p:nvGrpSpPr>
          <p:grpSpPr>
            <a:xfrm>
              <a:off x="-2193098" y="953005"/>
              <a:ext cx="4902657" cy="705083"/>
              <a:chOff x="4325287" y="4957194"/>
              <a:chExt cx="2666781" cy="383528"/>
            </a:xfrm>
            <a:solidFill>
              <a:srgbClr val="BC1D2F"/>
            </a:solidFill>
          </p:grpSpPr>
          <p:sp>
            <p:nvSpPr>
              <p:cNvPr id="63" name="Flowchart: Terminator 62"/>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p:cNvSpPr/>
              <p:nvPr/>
            </p:nvSpPr>
            <p:spPr>
              <a:xfrm>
                <a:off x="4791075" y="4957194"/>
                <a:ext cx="1773225"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Flowchart: Terminator 64"/>
              <p:cNvSpPr/>
              <p:nvPr/>
            </p:nvSpPr>
            <p:spPr>
              <a:xfrm>
                <a:off x="5829862"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2" name="TextBox 61"/>
            <p:cNvSpPr txBox="1"/>
            <p:nvPr/>
          </p:nvSpPr>
          <p:spPr>
            <a:xfrm>
              <a:off x="597072" y="920826"/>
              <a:ext cx="1720344" cy="769441"/>
            </a:xfrm>
            <a:prstGeom prst="rect">
              <a:avLst/>
            </a:prstGeom>
            <a:noFill/>
          </p:spPr>
          <p:txBody>
            <a:bodyPr wrap="none" rtlCol="0">
              <a:spAutoFit/>
            </a:bodyPr>
            <a:lstStyle/>
            <a:p>
              <a:pPr algn="ctr"/>
              <a:r>
                <a:rPr lang="en-US" sz="4400" b="1" dirty="0" smtClean="0">
                  <a:solidFill>
                    <a:schemeClr val="bg1"/>
                  </a:solidFill>
                  <a:latin typeface="+mj-lt"/>
                </a:rPr>
                <a:t>PLAN</a:t>
              </a:r>
              <a:endParaRPr lang="en-US" sz="4400" b="1" dirty="0">
                <a:solidFill>
                  <a:schemeClr val="bg1"/>
                </a:solidFill>
                <a:latin typeface="+mj-lt"/>
              </a:endParaRPr>
            </a:p>
          </p:txBody>
        </p:sp>
      </p:grpSp>
    </p:spTree>
    <p:extLst>
      <p:ext uri="{BB962C8B-B14F-4D97-AF65-F5344CB8AC3E}">
        <p14:creationId xmlns:p14="http://schemas.microsoft.com/office/powerpoint/2010/main" val="12324414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down)">
                                      <p:cBhvr>
                                        <p:cTn id="11" dur="500"/>
                                        <p:tgtEl>
                                          <p:spTgt spid="4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down)">
                                      <p:cBhvr>
                                        <p:cTn id="15" dur="500"/>
                                        <p:tgtEl>
                                          <p:spTgt spid="50"/>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down)">
                                      <p:cBhvr>
                                        <p:cTn id="19" dur="500"/>
                                        <p:tgtEl>
                                          <p:spTgt spid="5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down)">
                                      <p:cBhvr>
                                        <p:cTn id="28" dur="500"/>
                                        <p:tgtEl>
                                          <p:spTgt spid="53"/>
                                        </p:tgtEl>
                                      </p:cBhvr>
                                    </p:animEffect>
                                  </p:childTnLst>
                                </p:cTn>
                              </p:par>
                            </p:childTnLst>
                          </p:cTn>
                        </p:par>
                        <p:par>
                          <p:cTn id="29" fill="hold">
                            <p:stCondLst>
                              <p:cond delay="1000"/>
                            </p:stCondLst>
                            <p:childTnLst>
                              <p:par>
                                <p:cTn id="30" presetID="22" presetClass="entr" presetSubtype="4" fill="hold" nodeType="after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wipe(down)">
                                      <p:cBhvr>
                                        <p:cTn id="32" dur="500"/>
                                        <p:tgtEl>
                                          <p:spTgt spid="55"/>
                                        </p:tgtEl>
                                      </p:cBhvr>
                                    </p:animEffect>
                                  </p:childTnLst>
                                </p:cTn>
                              </p:par>
                            </p:childTnLst>
                          </p:cTn>
                        </p:par>
                        <p:par>
                          <p:cTn id="33" fill="hold">
                            <p:stCondLst>
                              <p:cond delay="1500"/>
                            </p:stCondLst>
                            <p:childTnLst>
                              <p:par>
                                <p:cTn id="34" presetID="22" presetClass="entr" presetSubtype="4"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wipe(down)">
                                      <p:cBhvr>
                                        <p:cTn id="36" dur="500"/>
                                        <p:tgtEl>
                                          <p:spTgt spid="57"/>
                                        </p:tgtEl>
                                      </p:cBhvr>
                                    </p:animEffect>
                                  </p:childTnLst>
                                </p:cTn>
                              </p:par>
                            </p:childTnLst>
                          </p:cTn>
                        </p:par>
                        <p:par>
                          <p:cTn id="37" fill="hold">
                            <p:stCondLst>
                              <p:cond delay="2000"/>
                            </p:stCondLst>
                            <p:childTnLst>
                              <p:par>
                                <p:cTn id="38" presetID="22" presetClass="entr" presetSubtype="4"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down)">
                                      <p:cBhvr>
                                        <p:cTn id="4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0"/>
            <a:ext cx="7209599" cy="705136"/>
            <a:chOff x="4325287" y="4957167"/>
            <a:chExt cx="4351144" cy="383555"/>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68"/>
              <a:ext cx="3317068" cy="3835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514225" y="4957167"/>
              <a:ext cx="1162206" cy="38352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896338" y="2093990"/>
            <a:ext cx="10211192" cy="830997"/>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Elle est basée sur la quantité d'activité du facteur de coagulation dans le </a:t>
            </a:r>
            <a:r>
              <a:rPr lang="fr-FR" sz="2400" dirty="0" smtClean="0">
                <a:solidFill>
                  <a:schemeClr val="bg1"/>
                </a:solidFill>
                <a:latin typeface="Myriad Condensed Web" panose="020B0506030403020204" pitchFamily="34" charset="0"/>
              </a:rPr>
              <a:t>sang , donc on peut classer la </a:t>
            </a:r>
            <a:r>
              <a:rPr lang="fr-FR" sz="2400" dirty="0">
                <a:solidFill>
                  <a:schemeClr val="bg1"/>
                </a:solidFill>
                <a:latin typeface="Myriad Condensed Web" panose="020B0506030403020204" pitchFamily="34" charset="0"/>
              </a:rPr>
              <a:t>gravité de l'hémophilie A et B </a:t>
            </a:r>
            <a:r>
              <a:rPr lang="fr-FR" sz="2400" dirty="0" smtClean="0">
                <a:solidFill>
                  <a:schemeClr val="bg1"/>
                </a:solidFill>
                <a:latin typeface="Myriad Condensed Web" panose="020B0506030403020204" pitchFamily="34" charset="0"/>
              </a:rPr>
              <a:t>en </a:t>
            </a:r>
            <a:r>
              <a:rPr lang="fr-FR" sz="2400" dirty="0">
                <a:solidFill>
                  <a:schemeClr val="bg1"/>
                </a:solidFill>
                <a:latin typeface="Myriad Condensed Web" panose="020B0506030403020204" pitchFamily="34" charset="0"/>
              </a:rPr>
              <a:t>légère, modérée ou sévère </a:t>
            </a:r>
          </a:p>
        </p:txBody>
      </p:sp>
      <p:sp>
        <p:nvSpPr>
          <p:cNvPr id="26" name="TextBox 25"/>
          <p:cNvSpPr txBox="1"/>
          <p:nvPr/>
        </p:nvSpPr>
        <p:spPr>
          <a:xfrm>
            <a:off x="896338" y="920826"/>
            <a:ext cx="3865032" cy="769441"/>
          </a:xfrm>
          <a:prstGeom prst="rect">
            <a:avLst/>
          </a:prstGeom>
          <a:noFill/>
        </p:spPr>
        <p:txBody>
          <a:bodyPr wrap="none" rtlCol="0">
            <a:spAutoFit/>
          </a:bodyPr>
          <a:lstStyle/>
          <a:p>
            <a:r>
              <a:rPr lang="en-US" sz="4400" b="1" dirty="0" smtClean="0">
                <a:solidFill>
                  <a:schemeClr val="bg1"/>
                </a:solidFill>
              </a:rPr>
              <a:t>LA SEVÉRITE</a:t>
            </a:r>
            <a:endParaRPr lang="en-US" sz="4400" b="1" dirty="0">
              <a:solidFill>
                <a:schemeClr val="bg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4086137726"/>
              </p:ext>
            </p:extLst>
          </p:nvPr>
        </p:nvGraphicFramePr>
        <p:xfrm>
          <a:off x="1384300" y="3452654"/>
          <a:ext cx="8978900" cy="1919448"/>
        </p:xfrm>
        <a:graphic>
          <a:graphicData uri="http://schemas.openxmlformats.org/drawingml/2006/table">
            <a:tbl>
              <a:tblPr firstRow="1" firstCol="1" bandRow="1">
                <a:tableStyleId>{5C22544A-7EE6-4342-B048-85BDC9FD1C3A}</a:tableStyleId>
              </a:tblPr>
              <a:tblGrid>
                <a:gridCol w="1811119">
                  <a:extLst>
                    <a:ext uri="{9D8B030D-6E8A-4147-A177-3AD203B41FA5}">
                      <a16:colId xmlns:a16="http://schemas.microsoft.com/office/drawing/2014/main" val="668624237"/>
                    </a:ext>
                  </a:extLst>
                </a:gridCol>
                <a:gridCol w="4174814">
                  <a:extLst>
                    <a:ext uri="{9D8B030D-6E8A-4147-A177-3AD203B41FA5}">
                      <a16:colId xmlns:a16="http://schemas.microsoft.com/office/drawing/2014/main" val="1839298797"/>
                    </a:ext>
                  </a:extLst>
                </a:gridCol>
                <a:gridCol w="2992967">
                  <a:extLst>
                    <a:ext uri="{9D8B030D-6E8A-4147-A177-3AD203B41FA5}">
                      <a16:colId xmlns:a16="http://schemas.microsoft.com/office/drawing/2014/main" val="2381130357"/>
                    </a:ext>
                  </a:extLst>
                </a:gridCol>
              </a:tblGrid>
              <a:tr h="479862">
                <a:tc>
                  <a:txBody>
                    <a:bodyPr/>
                    <a:lstStyle/>
                    <a:p>
                      <a:pPr algn="l">
                        <a:lnSpc>
                          <a:spcPct val="150000"/>
                        </a:lnSpc>
                        <a:spcAft>
                          <a:spcPts val="400"/>
                        </a:spcAft>
                      </a:pPr>
                      <a:r>
                        <a:rPr lang="en-US" sz="1800" dirty="0">
                          <a:effectLst/>
                        </a:rPr>
                        <a:t>Classification</a:t>
                      </a:r>
                      <a:endParaRPr lang="en-GB"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400"/>
                        </a:spcAft>
                      </a:pPr>
                      <a:r>
                        <a:rPr lang="fr-FR" sz="1800">
                          <a:effectLst/>
                        </a:rPr>
                        <a:t>Taux de facteur VIII dans le sang</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400"/>
                        </a:spcAft>
                      </a:pPr>
                      <a:r>
                        <a:rPr lang="en-US" sz="1800">
                          <a:effectLst/>
                        </a:rPr>
                        <a:t>Pourcentage des patients</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39450367"/>
                  </a:ext>
                </a:extLst>
              </a:tr>
              <a:tr h="479862">
                <a:tc>
                  <a:txBody>
                    <a:bodyPr/>
                    <a:lstStyle/>
                    <a:p>
                      <a:pPr algn="l">
                        <a:lnSpc>
                          <a:spcPct val="150000"/>
                        </a:lnSpc>
                        <a:spcAft>
                          <a:spcPts val="400"/>
                        </a:spcAft>
                      </a:pPr>
                      <a:r>
                        <a:rPr lang="en-US" sz="1800">
                          <a:effectLst/>
                        </a:rPr>
                        <a:t>Sévère</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400"/>
                        </a:spcAft>
                      </a:pPr>
                      <a:r>
                        <a:rPr lang="fr-FR" sz="1800">
                          <a:effectLst/>
                        </a:rPr>
                        <a:t>Moins de 1% de la normale</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400"/>
                        </a:spcAft>
                      </a:pPr>
                      <a:r>
                        <a:rPr lang="en-US" sz="1800">
                          <a:effectLst/>
                        </a:rPr>
                        <a:t>50%</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56324457"/>
                  </a:ext>
                </a:extLst>
              </a:tr>
              <a:tr h="479862">
                <a:tc>
                  <a:txBody>
                    <a:bodyPr/>
                    <a:lstStyle/>
                    <a:p>
                      <a:pPr algn="l">
                        <a:lnSpc>
                          <a:spcPct val="150000"/>
                        </a:lnSpc>
                        <a:spcAft>
                          <a:spcPts val="400"/>
                        </a:spcAft>
                      </a:pPr>
                      <a:r>
                        <a:rPr lang="en-US" sz="1800">
                          <a:effectLst/>
                        </a:rPr>
                        <a:t>Modérée</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400"/>
                        </a:spcAft>
                      </a:pPr>
                      <a:r>
                        <a:rPr lang="en-US" sz="1800">
                          <a:effectLst/>
                        </a:rPr>
                        <a:t>1 à 5% de la normale</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400"/>
                        </a:spcAft>
                      </a:pPr>
                      <a:r>
                        <a:rPr lang="en-US" sz="1800">
                          <a:effectLst/>
                        </a:rPr>
                        <a:t>10 à 20%</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2923800"/>
                  </a:ext>
                </a:extLst>
              </a:tr>
              <a:tr h="479862">
                <a:tc>
                  <a:txBody>
                    <a:bodyPr/>
                    <a:lstStyle/>
                    <a:p>
                      <a:pPr algn="l">
                        <a:lnSpc>
                          <a:spcPct val="150000"/>
                        </a:lnSpc>
                        <a:spcAft>
                          <a:spcPts val="400"/>
                        </a:spcAft>
                      </a:pPr>
                      <a:r>
                        <a:rPr lang="en-US" sz="1800">
                          <a:effectLst/>
                        </a:rPr>
                        <a:t>Légère</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400"/>
                        </a:spcAft>
                      </a:pPr>
                      <a:r>
                        <a:rPr lang="en-US" sz="1800">
                          <a:effectLst/>
                        </a:rPr>
                        <a:t>5 à 40% de la normale</a:t>
                      </a:r>
                      <a:endParaRPr lang="en-GB"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400"/>
                        </a:spcAft>
                      </a:pPr>
                      <a:r>
                        <a:rPr lang="en-US" sz="1800" dirty="0">
                          <a:effectLst/>
                        </a:rPr>
                        <a:t>30 à 40%</a:t>
                      </a:r>
                      <a:endParaRPr lang="en-GB"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60774788"/>
                  </a:ext>
                </a:extLst>
              </a:tr>
            </a:tbl>
          </a:graphicData>
        </a:graphic>
      </p:graphicFrame>
    </p:spTree>
    <p:extLst>
      <p:ext uri="{BB962C8B-B14F-4D97-AF65-F5344CB8AC3E}">
        <p14:creationId xmlns:p14="http://schemas.microsoft.com/office/powerpoint/2010/main" val="2678180969"/>
      </p:ext>
    </p:extLst>
  </p:cSld>
  <p:clrMapOvr>
    <a:masterClrMapping/>
  </p:clrMapOvr>
  <p:transition spd="slow">
    <p:comb/>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0"/>
            <a:ext cx="10664012" cy="705136"/>
            <a:chOff x="4325287" y="4957167"/>
            <a:chExt cx="4952783" cy="383555"/>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5" y="4957168"/>
              <a:ext cx="3731997" cy="3835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115864" y="4957167"/>
              <a:ext cx="1162206" cy="38352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990404" y="1963221"/>
            <a:ext cx="10211192" cy="1569660"/>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Les </a:t>
            </a:r>
            <a:r>
              <a:rPr lang="fr-FR" sz="2400" dirty="0" smtClean="0">
                <a:solidFill>
                  <a:schemeClr val="bg1"/>
                </a:solidFill>
                <a:latin typeface="Myriad Condensed Web" panose="020B0506030403020204" pitchFamily="34" charset="0"/>
              </a:rPr>
              <a:t>deux </a:t>
            </a:r>
            <a:r>
              <a:rPr lang="fr-FR" sz="2400" dirty="0">
                <a:solidFill>
                  <a:schemeClr val="bg1"/>
                </a:solidFill>
                <a:latin typeface="Myriad Condensed Web" panose="020B0506030403020204" pitchFamily="34" charset="0"/>
              </a:rPr>
              <a:t>hémophilies A et B sont cliniquement identiques </a:t>
            </a:r>
            <a:r>
              <a:rPr lang="fr-FR" sz="2400" dirty="0" smtClean="0">
                <a:solidFill>
                  <a:schemeClr val="bg1"/>
                </a:solidFill>
                <a:latin typeface="Myriad Condensed Web" panose="020B0506030403020204" pitchFamily="34" charset="0"/>
              </a:rPr>
              <a:t>et </a:t>
            </a:r>
            <a:r>
              <a:rPr lang="fr-FR" sz="2400" dirty="0">
                <a:solidFill>
                  <a:schemeClr val="bg1"/>
                </a:solidFill>
                <a:latin typeface="Myriad Condensed Web" panose="020B0506030403020204" pitchFamily="34" charset="0"/>
              </a:rPr>
              <a:t>la symptomatologie clinique dépend </a:t>
            </a:r>
            <a:r>
              <a:rPr lang="fr-FR" sz="2400" dirty="0" smtClean="0">
                <a:solidFill>
                  <a:schemeClr val="bg1"/>
                </a:solidFill>
                <a:latin typeface="Myriad Condensed Web" panose="020B0506030403020204" pitchFamily="34" charset="0"/>
              </a:rPr>
              <a:t>du </a:t>
            </a:r>
            <a:r>
              <a:rPr lang="fr-FR" sz="2400" dirty="0">
                <a:solidFill>
                  <a:schemeClr val="bg1"/>
                </a:solidFill>
                <a:latin typeface="Myriad Condensed Web" panose="020B0506030403020204" pitchFamily="34" charset="0"/>
              </a:rPr>
              <a:t>taux de facteur </a:t>
            </a:r>
            <a:r>
              <a:rPr lang="fr-FR" sz="2400" dirty="0" smtClean="0">
                <a:solidFill>
                  <a:schemeClr val="bg1"/>
                </a:solidFill>
                <a:latin typeface="Myriad Condensed Web" panose="020B0506030403020204" pitchFamily="34" charset="0"/>
              </a:rPr>
              <a:t> de coagulation donc </a:t>
            </a:r>
            <a:r>
              <a:rPr lang="fr-FR" sz="2400" dirty="0">
                <a:solidFill>
                  <a:schemeClr val="bg1"/>
                </a:solidFill>
                <a:latin typeface="Myriad Condensed Web" panose="020B0506030403020204" pitchFamily="34" charset="0"/>
              </a:rPr>
              <a:t>de la sévérité de l’hémophilie</a:t>
            </a:r>
            <a:r>
              <a:rPr lang="fr-FR" sz="2400" dirty="0" smtClean="0">
                <a:solidFill>
                  <a:schemeClr val="bg1"/>
                </a:solidFill>
                <a:latin typeface="Myriad Condensed Web" panose="020B0506030403020204" pitchFamily="34" charset="0"/>
              </a:rPr>
              <a:t>.</a:t>
            </a:r>
          </a:p>
          <a:p>
            <a:pPr algn="just"/>
            <a:endParaRPr lang="fr-FR" sz="2400" dirty="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p:txBody>
      </p:sp>
      <p:sp>
        <p:nvSpPr>
          <p:cNvPr id="26" name="TextBox 25"/>
          <p:cNvSpPr txBox="1"/>
          <p:nvPr/>
        </p:nvSpPr>
        <p:spPr>
          <a:xfrm>
            <a:off x="1256600" y="920820"/>
            <a:ext cx="6803466" cy="769441"/>
          </a:xfrm>
          <a:prstGeom prst="rect">
            <a:avLst/>
          </a:prstGeom>
          <a:noFill/>
        </p:spPr>
        <p:txBody>
          <a:bodyPr wrap="none" rtlCol="0">
            <a:spAutoFit/>
          </a:bodyPr>
          <a:lstStyle/>
          <a:p>
            <a:r>
              <a:rPr lang="en-US" sz="4400" b="1" dirty="0" smtClean="0">
                <a:solidFill>
                  <a:schemeClr val="bg1"/>
                </a:solidFill>
              </a:rPr>
              <a:t>LES SIGNES CLINIQUES</a:t>
            </a:r>
            <a:endParaRPr lang="en-US" sz="4400" b="1" dirty="0">
              <a:solidFill>
                <a:schemeClr val="bg1"/>
              </a:solidFill>
            </a:endParaRPr>
          </a:p>
        </p:txBody>
      </p:sp>
      <p:grpSp>
        <p:nvGrpSpPr>
          <p:cNvPr id="55" name="Group 54"/>
          <p:cNvGrpSpPr/>
          <p:nvPr/>
        </p:nvGrpSpPr>
        <p:grpSpPr>
          <a:xfrm>
            <a:off x="6124792" y="3035004"/>
            <a:ext cx="2387600" cy="3821005"/>
            <a:chOff x="3556265" y="1947334"/>
            <a:chExt cx="2387600" cy="3821005"/>
          </a:xfrm>
        </p:grpSpPr>
        <p:sp>
          <p:nvSpPr>
            <p:cNvPr id="56" name="Rectangle 55"/>
            <p:cNvSpPr/>
            <p:nvPr/>
          </p:nvSpPr>
          <p:spPr>
            <a:xfrm>
              <a:off x="3557059" y="2940316"/>
              <a:ext cx="2360612" cy="28280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p>
          </p:txBody>
        </p:sp>
        <p:sp>
          <p:nvSpPr>
            <p:cNvPr id="57" name="Rectangle 56"/>
            <p:cNvSpPr/>
            <p:nvPr/>
          </p:nvSpPr>
          <p:spPr>
            <a:xfrm>
              <a:off x="3569759" y="1947334"/>
              <a:ext cx="2360612" cy="9546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p>
          </p:txBody>
        </p:sp>
        <p:sp>
          <p:nvSpPr>
            <p:cNvPr id="58" name="Oval 57"/>
            <p:cNvSpPr/>
            <p:nvPr/>
          </p:nvSpPr>
          <p:spPr>
            <a:xfrm>
              <a:off x="4293507" y="2477295"/>
              <a:ext cx="887716" cy="887714"/>
            </a:xfrm>
            <a:prstGeom prst="ellipse">
              <a:avLst/>
            </a:prstGeom>
            <a:solidFill>
              <a:schemeClr val="accent3"/>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p>
          </p:txBody>
        </p:sp>
        <p:sp>
          <p:nvSpPr>
            <p:cNvPr id="59" name="TextBox 58"/>
            <p:cNvSpPr txBox="1"/>
            <p:nvPr/>
          </p:nvSpPr>
          <p:spPr>
            <a:xfrm>
              <a:off x="4230817" y="2101927"/>
              <a:ext cx="1013099" cy="323165"/>
            </a:xfrm>
            <a:prstGeom prst="rect">
              <a:avLst/>
            </a:prstGeom>
            <a:noFill/>
          </p:spPr>
          <p:txBody>
            <a:bodyPr wrap="none" lIns="0" tIns="0" rIns="0" rtlCol="0">
              <a:spAutoFit/>
            </a:bodyPr>
            <a:lstStyle/>
            <a:p>
              <a:pPr algn="ctr"/>
              <a:r>
                <a:rPr lang="fr-FR" b="1" dirty="0" smtClean="0">
                  <a:solidFill>
                    <a:schemeClr val="bg1"/>
                  </a:solidFill>
                  <a:latin typeface="+mj-lt"/>
                </a:rPr>
                <a:t>MODÉRE</a:t>
              </a:r>
              <a:endParaRPr lang="en-US" b="1" dirty="0">
                <a:solidFill>
                  <a:schemeClr val="bg1"/>
                </a:solidFill>
                <a:latin typeface="+mj-lt"/>
              </a:endParaRPr>
            </a:p>
          </p:txBody>
        </p:sp>
        <p:sp>
          <p:nvSpPr>
            <p:cNvPr id="65" name="TextBox 64"/>
            <p:cNvSpPr txBox="1"/>
            <p:nvPr/>
          </p:nvSpPr>
          <p:spPr>
            <a:xfrm>
              <a:off x="3556265" y="3401578"/>
              <a:ext cx="2387600" cy="1708160"/>
            </a:xfrm>
            <a:prstGeom prst="rect">
              <a:avLst/>
            </a:prstGeom>
            <a:noFill/>
          </p:spPr>
          <p:txBody>
            <a:bodyPr wrap="square" lIns="0" tIns="0" rIns="0" rtlCol="0">
              <a:spAutoFit/>
            </a:bodyPr>
            <a:lstStyle/>
            <a:p>
              <a:pPr algn="ctr"/>
              <a:r>
                <a:rPr lang="fr-FR" dirty="0"/>
                <a:t>ne présentent habituellement pas d'épisodes hémorragiques spontanés mais plutôt suite à un traumatisme</a:t>
              </a:r>
              <a:endParaRPr lang="en-US" sz="1200" b="1" dirty="0">
                <a:solidFill>
                  <a:schemeClr val="tx2"/>
                </a:solidFill>
              </a:endParaRPr>
            </a:p>
          </p:txBody>
        </p:sp>
      </p:grpSp>
      <p:grpSp>
        <p:nvGrpSpPr>
          <p:cNvPr id="66" name="Group 65"/>
          <p:cNvGrpSpPr/>
          <p:nvPr/>
        </p:nvGrpSpPr>
        <p:grpSpPr>
          <a:xfrm>
            <a:off x="9291633" y="3035004"/>
            <a:ext cx="2360612" cy="3821005"/>
            <a:chOff x="6274330" y="1947334"/>
            <a:chExt cx="2360612" cy="3821005"/>
          </a:xfrm>
        </p:grpSpPr>
        <p:sp>
          <p:nvSpPr>
            <p:cNvPr id="67" name="Rectangle 66"/>
            <p:cNvSpPr/>
            <p:nvPr/>
          </p:nvSpPr>
          <p:spPr>
            <a:xfrm>
              <a:off x="6274330" y="2940316"/>
              <a:ext cx="2360612" cy="28280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p>
          </p:txBody>
        </p:sp>
        <p:sp>
          <p:nvSpPr>
            <p:cNvPr id="68" name="Rectangle 67"/>
            <p:cNvSpPr/>
            <p:nvPr/>
          </p:nvSpPr>
          <p:spPr>
            <a:xfrm>
              <a:off x="6274330" y="1947334"/>
              <a:ext cx="2360612" cy="9546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p>
          </p:txBody>
        </p:sp>
        <p:sp>
          <p:nvSpPr>
            <p:cNvPr id="69" name="Oval 68"/>
            <p:cNvSpPr/>
            <p:nvPr/>
          </p:nvSpPr>
          <p:spPr>
            <a:xfrm>
              <a:off x="7010778" y="2477295"/>
              <a:ext cx="887716" cy="887714"/>
            </a:xfrm>
            <a:prstGeom prst="ellipse">
              <a:avLst/>
            </a:prstGeom>
            <a:solidFill>
              <a:schemeClr val="accent4"/>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p>
          </p:txBody>
        </p:sp>
        <p:sp>
          <p:nvSpPr>
            <p:cNvPr id="70" name="TextBox 69"/>
            <p:cNvSpPr txBox="1"/>
            <p:nvPr/>
          </p:nvSpPr>
          <p:spPr>
            <a:xfrm>
              <a:off x="6922443" y="2101927"/>
              <a:ext cx="1064395" cy="323165"/>
            </a:xfrm>
            <a:prstGeom prst="rect">
              <a:avLst/>
            </a:prstGeom>
            <a:noFill/>
          </p:spPr>
          <p:txBody>
            <a:bodyPr wrap="none" lIns="0" tIns="0" rIns="0" rtlCol="0">
              <a:spAutoFit/>
            </a:bodyPr>
            <a:lstStyle/>
            <a:p>
              <a:pPr algn="ctr"/>
              <a:r>
                <a:rPr lang="fr-FR" b="1" dirty="0" smtClean="0">
                  <a:solidFill>
                    <a:schemeClr val="bg1"/>
                  </a:solidFill>
                  <a:latin typeface="+mj-lt"/>
                </a:rPr>
                <a:t>MINEURE</a:t>
              </a:r>
              <a:endParaRPr lang="en-US" b="1" dirty="0">
                <a:solidFill>
                  <a:schemeClr val="bg1"/>
                </a:solidFill>
                <a:latin typeface="+mj-lt"/>
              </a:endParaRPr>
            </a:p>
          </p:txBody>
        </p:sp>
        <p:sp>
          <p:nvSpPr>
            <p:cNvPr id="76" name="TextBox 75"/>
            <p:cNvSpPr txBox="1"/>
            <p:nvPr/>
          </p:nvSpPr>
          <p:spPr>
            <a:xfrm>
              <a:off x="6300524" y="3484956"/>
              <a:ext cx="2334418" cy="2262158"/>
            </a:xfrm>
            <a:prstGeom prst="rect">
              <a:avLst/>
            </a:prstGeom>
            <a:noFill/>
          </p:spPr>
          <p:txBody>
            <a:bodyPr wrap="square" lIns="0" tIns="0" rIns="0" rtlCol="0">
              <a:spAutoFit/>
            </a:bodyPr>
            <a:lstStyle/>
            <a:p>
              <a:pPr algn="ctr"/>
              <a:r>
                <a:rPr lang="fr-FR" dirty="0"/>
                <a:t>la symptomatologie passe </a:t>
              </a:r>
              <a:r>
                <a:rPr lang="fr-FR" dirty="0" smtClean="0"/>
                <a:t>inaperçus ,elle </a:t>
              </a:r>
              <a:r>
                <a:rPr lang="fr-FR" dirty="0"/>
                <a:t>ne sont diagnostiquées que plus tard dans leur vie, qu'elles soient adolescentes ou même adultes</a:t>
              </a:r>
              <a:endParaRPr lang="en-US" sz="1200" b="1" dirty="0">
                <a:solidFill>
                  <a:schemeClr val="tx2"/>
                </a:solidFill>
              </a:endParaRPr>
            </a:p>
          </p:txBody>
        </p:sp>
      </p:grpSp>
      <p:grpSp>
        <p:nvGrpSpPr>
          <p:cNvPr id="3" name="Group 2"/>
          <p:cNvGrpSpPr/>
          <p:nvPr/>
        </p:nvGrpSpPr>
        <p:grpSpPr>
          <a:xfrm>
            <a:off x="703668" y="3052427"/>
            <a:ext cx="5074832" cy="3911244"/>
            <a:chOff x="703668" y="3052427"/>
            <a:chExt cx="5074832" cy="3911244"/>
          </a:xfrm>
        </p:grpSpPr>
        <p:grpSp>
          <p:nvGrpSpPr>
            <p:cNvPr id="44" name="Group 43"/>
            <p:cNvGrpSpPr/>
            <p:nvPr/>
          </p:nvGrpSpPr>
          <p:grpSpPr>
            <a:xfrm>
              <a:off x="703668" y="3052427"/>
              <a:ext cx="5074832" cy="3911244"/>
              <a:chOff x="839788" y="1947334"/>
              <a:chExt cx="2502384" cy="3911244"/>
            </a:xfrm>
          </p:grpSpPr>
          <p:sp>
            <p:nvSpPr>
              <p:cNvPr id="45" name="Rectangle 44"/>
              <p:cNvSpPr/>
              <p:nvPr/>
            </p:nvSpPr>
            <p:spPr>
              <a:xfrm>
                <a:off x="839788" y="2940316"/>
                <a:ext cx="2360612" cy="27931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p>
            </p:txBody>
          </p:sp>
          <p:sp>
            <p:nvSpPr>
              <p:cNvPr id="46" name="Rectangle 45"/>
              <p:cNvSpPr/>
              <p:nvPr/>
            </p:nvSpPr>
            <p:spPr>
              <a:xfrm>
                <a:off x="839788" y="1947334"/>
                <a:ext cx="2360612" cy="9546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p>
            </p:txBody>
          </p:sp>
          <p:sp>
            <p:nvSpPr>
              <p:cNvPr id="48" name="TextBox 47"/>
              <p:cNvSpPr txBox="1"/>
              <p:nvPr/>
            </p:nvSpPr>
            <p:spPr>
              <a:xfrm>
                <a:off x="1771606" y="2101927"/>
                <a:ext cx="496980" cy="323165"/>
              </a:xfrm>
              <a:prstGeom prst="rect">
                <a:avLst/>
              </a:prstGeom>
              <a:noFill/>
            </p:spPr>
            <p:txBody>
              <a:bodyPr wrap="none" lIns="0" tIns="0" rIns="0" rtlCol="0">
                <a:spAutoFit/>
              </a:bodyPr>
              <a:lstStyle/>
              <a:p>
                <a:pPr algn="ctr"/>
                <a:r>
                  <a:rPr lang="fr-FR" b="1" dirty="0" smtClean="0">
                    <a:solidFill>
                      <a:schemeClr val="bg1"/>
                    </a:solidFill>
                    <a:latin typeface="+mj-lt"/>
                  </a:rPr>
                  <a:t>S</a:t>
                </a:r>
                <a:r>
                  <a:rPr lang="fr-FR" b="1" dirty="0" smtClean="0">
                    <a:solidFill>
                      <a:schemeClr val="bg1"/>
                    </a:solidFill>
                    <a:latin typeface="Keep Calm Med" pitchFamily="2" charset="0"/>
                  </a:rPr>
                  <a:t>É</a:t>
                </a:r>
                <a:r>
                  <a:rPr lang="fr-FR" b="1" dirty="0" smtClean="0">
                    <a:solidFill>
                      <a:schemeClr val="bg1"/>
                    </a:solidFill>
                    <a:latin typeface="+mj-lt"/>
                  </a:rPr>
                  <a:t>VÈRE</a:t>
                </a:r>
                <a:endParaRPr lang="en-US" b="1" dirty="0">
                  <a:solidFill>
                    <a:schemeClr val="bg1"/>
                  </a:solidFill>
                  <a:latin typeface="+mj-lt"/>
                </a:endParaRPr>
              </a:p>
            </p:txBody>
          </p:sp>
          <p:sp>
            <p:nvSpPr>
              <p:cNvPr id="54" name="TextBox 53"/>
              <p:cNvSpPr txBox="1"/>
              <p:nvPr/>
            </p:nvSpPr>
            <p:spPr>
              <a:xfrm>
                <a:off x="863672" y="3411754"/>
                <a:ext cx="2478500" cy="2446824"/>
              </a:xfrm>
              <a:prstGeom prst="rect">
                <a:avLst/>
              </a:prstGeom>
              <a:noFill/>
            </p:spPr>
            <p:txBody>
              <a:bodyPr wrap="square" lIns="0" tIns="0" rIns="0" rtlCol="0">
                <a:spAutoFit/>
              </a:bodyPr>
              <a:lstStyle/>
              <a:p>
                <a:r>
                  <a:rPr lang="fr-FR" dirty="0" smtClean="0"/>
                  <a:t>  les </a:t>
                </a:r>
                <a:r>
                  <a:rPr lang="fr-FR" dirty="0"/>
                  <a:t>hémorragies sont </a:t>
                </a:r>
                <a:r>
                  <a:rPr lang="fr-FR" dirty="0" smtClean="0"/>
                  <a:t>fréquentes</a:t>
                </a:r>
                <a:r>
                  <a:rPr lang="fr-FR" dirty="0"/>
                  <a:t> </a:t>
                </a:r>
                <a:r>
                  <a:rPr lang="fr-FR" dirty="0" smtClean="0"/>
                  <a:t>et peuvent </a:t>
                </a:r>
                <a:r>
                  <a:rPr lang="fr-FR" dirty="0"/>
                  <a:t>survenir sans notion de traumatisme </a:t>
                </a:r>
                <a:r>
                  <a:rPr lang="fr-FR" dirty="0" smtClean="0"/>
                  <a:t>évident,</a:t>
                </a:r>
              </a:p>
              <a:p>
                <a:pPr marL="285750" indent="-285750">
                  <a:buFont typeface="Arial" panose="020B0604020202020204" pitchFamily="34" charset="0"/>
                  <a:buChar char="•"/>
                </a:pPr>
                <a:r>
                  <a:rPr lang="fr-FR" b="1" dirty="0"/>
                  <a:t>Des hémarthroses</a:t>
                </a:r>
                <a:r>
                  <a:rPr lang="fr-FR" dirty="0"/>
                  <a:t> répétées sur la même articulation </a:t>
                </a:r>
                <a:r>
                  <a:rPr lang="fr-FR" dirty="0" smtClean="0"/>
                  <a:t>provoque des arthropathie,</a:t>
                </a:r>
                <a:endParaRPr lang="en-GB" dirty="0"/>
              </a:p>
              <a:p>
                <a:pPr marL="285750" indent="-285750">
                  <a:buFont typeface="Arial" panose="020B0604020202020204" pitchFamily="34" charset="0"/>
                  <a:buChar char="•"/>
                </a:pPr>
                <a:r>
                  <a:rPr lang="fr-FR" dirty="0"/>
                  <a:t>Des </a:t>
                </a:r>
                <a:r>
                  <a:rPr lang="fr-FR" b="1" dirty="0"/>
                  <a:t>hématomes</a:t>
                </a:r>
                <a:r>
                  <a:rPr lang="fr-FR" dirty="0"/>
                  <a:t> intramusculaires </a:t>
                </a:r>
                <a:r>
                  <a:rPr lang="fr-FR" dirty="0" smtClean="0"/>
                  <a:t>répété</a:t>
                </a:r>
                <a:endParaRPr lang="en-GB" dirty="0"/>
              </a:p>
              <a:p>
                <a:pPr marL="285750" indent="-285750">
                  <a:buFont typeface="Arial" panose="020B0604020202020204" pitchFamily="34" charset="0"/>
                  <a:buChar char="•"/>
                </a:pPr>
                <a:r>
                  <a:rPr lang="fr-FR" dirty="0" smtClean="0"/>
                  <a:t>des </a:t>
                </a:r>
                <a:r>
                  <a:rPr lang="fr-FR" dirty="0"/>
                  <a:t>saignements de nez fréquents, des hématuries </a:t>
                </a:r>
                <a:endParaRPr lang="en-GB" dirty="0"/>
              </a:p>
              <a:p>
                <a:pPr marL="285750" indent="-285750">
                  <a:buFont typeface="Arial" panose="020B0604020202020204" pitchFamily="34" charset="0"/>
                  <a:buChar char="•"/>
                </a:pPr>
                <a:r>
                  <a:rPr lang="fr-FR" dirty="0"/>
                  <a:t>saignements dans les intestins ou l’estomac</a:t>
                </a:r>
                <a:endParaRPr lang="en-GB" dirty="0"/>
              </a:p>
              <a:p>
                <a:endParaRPr lang="en-US" sz="1200" b="1" dirty="0">
                  <a:solidFill>
                    <a:schemeClr val="tx2"/>
                  </a:solidFill>
                </a:endParaRPr>
              </a:p>
            </p:txBody>
          </p:sp>
        </p:grpSp>
        <p:sp>
          <p:nvSpPr>
            <p:cNvPr id="86" name="Oval 85"/>
            <p:cNvSpPr/>
            <p:nvPr/>
          </p:nvSpPr>
          <p:spPr>
            <a:xfrm>
              <a:off x="2593394" y="3564965"/>
              <a:ext cx="887716" cy="887714"/>
            </a:xfrm>
            <a:prstGeom prst="ellipse">
              <a:avLst/>
            </a:prstGeom>
            <a:solidFill>
              <a:schemeClr val="accent3"/>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a:p>
          </p:txBody>
        </p:sp>
      </p:grpSp>
    </p:spTree>
    <p:extLst>
      <p:ext uri="{BB962C8B-B14F-4D97-AF65-F5344CB8AC3E}">
        <p14:creationId xmlns:p14="http://schemas.microsoft.com/office/powerpoint/2010/main" val="422190237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1000"/>
                                        <p:tgtEl>
                                          <p:spTgt spid="55"/>
                                        </p:tgtEl>
                                        <p:attrNameLst>
                                          <p:attrName>ppt_y</p:attrName>
                                        </p:attrNameLst>
                                      </p:cBhvr>
                                      <p:tavLst>
                                        <p:tav tm="0">
                                          <p:val>
                                            <p:strVal val="#ppt_y+#ppt_h*1.125000"/>
                                          </p:val>
                                        </p:tav>
                                        <p:tav tm="100000">
                                          <p:val>
                                            <p:strVal val="#ppt_y"/>
                                          </p:val>
                                        </p:tav>
                                      </p:tavLst>
                                    </p:anim>
                                    <p:animEffect transition="in" filter="wipe(up)">
                                      <p:cBhvr>
                                        <p:cTn id="12" dur="1000"/>
                                        <p:tgtEl>
                                          <p:spTgt spid="55"/>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1000"/>
                                        <p:tgtEl>
                                          <p:spTgt spid="66"/>
                                        </p:tgtEl>
                                        <p:attrNameLst>
                                          <p:attrName>ppt_y</p:attrName>
                                        </p:attrNameLst>
                                      </p:cBhvr>
                                      <p:tavLst>
                                        <p:tav tm="0">
                                          <p:val>
                                            <p:strVal val="#ppt_y+#ppt_h*1.125000"/>
                                          </p:val>
                                        </p:tav>
                                        <p:tav tm="100000">
                                          <p:val>
                                            <p:strVal val="#ppt_y"/>
                                          </p:val>
                                        </p:tav>
                                      </p:tavLst>
                                    </p:anim>
                                    <p:animEffect transition="in" filter="wipe(up)">
                                      <p:cBhvr>
                                        <p:cTn id="17"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6" name="Group 5"/>
          <p:cNvGrpSpPr/>
          <p:nvPr/>
        </p:nvGrpSpPr>
        <p:grpSpPr>
          <a:xfrm>
            <a:off x="7194465" y="3517866"/>
            <a:ext cx="1331535" cy="512064"/>
            <a:chOff x="7194465" y="3517866"/>
            <a:chExt cx="1331535" cy="512064"/>
          </a:xfrm>
        </p:grpSpPr>
        <p:sp>
          <p:nvSpPr>
            <p:cNvPr id="40" name="Rectangle 39"/>
            <p:cNvSpPr/>
            <p:nvPr/>
          </p:nvSpPr>
          <p:spPr>
            <a:xfrm>
              <a:off x="7194465" y="3517866"/>
              <a:ext cx="1075502" cy="512064"/>
            </a:xfrm>
            <a:prstGeom prst="rect">
              <a:avLst/>
            </a:prstGeom>
            <a:gradFill flip="none" rotWithShape="1">
              <a:gsLst>
                <a:gs pos="0">
                  <a:schemeClr val="accent1">
                    <a:lumMod val="5000"/>
                    <a:lumOff val="95000"/>
                    <a:alpha val="0"/>
                  </a:schemeClr>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ounded Rectangle 40"/>
            <p:cNvSpPr>
              <a:spLocks noChangeAspect="1"/>
            </p:cNvSpPr>
            <p:nvPr/>
          </p:nvSpPr>
          <p:spPr>
            <a:xfrm rot="2700000">
              <a:off x="8013936" y="3517866"/>
              <a:ext cx="512064" cy="51206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p:cNvGrpSpPr/>
          <p:nvPr/>
        </p:nvGrpSpPr>
        <p:grpSpPr>
          <a:xfrm>
            <a:off x="7194465" y="2386192"/>
            <a:ext cx="1331535" cy="512064"/>
            <a:chOff x="7194465" y="2386192"/>
            <a:chExt cx="1331535" cy="512064"/>
          </a:xfrm>
        </p:grpSpPr>
        <p:sp>
          <p:nvSpPr>
            <p:cNvPr id="43" name="Rectangle 42"/>
            <p:cNvSpPr/>
            <p:nvPr/>
          </p:nvSpPr>
          <p:spPr>
            <a:xfrm>
              <a:off x="7194465" y="2386192"/>
              <a:ext cx="1075502" cy="512064"/>
            </a:xfrm>
            <a:prstGeom prst="rect">
              <a:avLst/>
            </a:prstGeom>
            <a:gradFill flip="none" rotWithShape="1">
              <a:gsLst>
                <a:gs pos="0">
                  <a:schemeClr val="accent1">
                    <a:lumMod val="5000"/>
                    <a:lumOff val="95000"/>
                    <a:alpha val="0"/>
                  </a:schemeClr>
                </a:gs>
                <a:gs pos="100000">
                  <a:schemeClr val="accent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p:cNvSpPr>
              <a:spLocks noChangeAspect="1"/>
            </p:cNvSpPr>
            <p:nvPr/>
          </p:nvSpPr>
          <p:spPr>
            <a:xfrm rot="2700000">
              <a:off x="8013936" y="2386192"/>
              <a:ext cx="512064" cy="512064"/>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3665999" y="5362495"/>
            <a:ext cx="1331535" cy="516024"/>
            <a:chOff x="3665999" y="4087598"/>
            <a:chExt cx="1331535" cy="516024"/>
          </a:xfrm>
        </p:grpSpPr>
        <p:sp>
          <p:nvSpPr>
            <p:cNvPr id="46" name="Rectangle 45"/>
            <p:cNvSpPr/>
            <p:nvPr/>
          </p:nvSpPr>
          <p:spPr>
            <a:xfrm flipH="1">
              <a:off x="3922032" y="4087598"/>
              <a:ext cx="1075502" cy="512064"/>
            </a:xfrm>
            <a:prstGeom prst="rect">
              <a:avLst/>
            </a:prstGeom>
            <a:gradFill flip="none" rotWithShape="1">
              <a:gsLst>
                <a:gs pos="0">
                  <a:schemeClr val="accent1">
                    <a:lumMod val="5000"/>
                    <a:lumOff val="95000"/>
                    <a:alpha val="0"/>
                  </a:schemeClr>
                </a:gs>
                <a:gs pos="10000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46"/>
            <p:cNvSpPr>
              <a:spLocks noChangeAspect="1"/>
            </p:cNvSpPr>
            <p:nvPr/>
          </p:nvSpPr>
          <p:spPr>
            <a:xfrm rot="18900000" flipH="1">
              <a:off x="3665999" y="4091558"/>
              <a:ext cx="512064" cy="51206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p:cNvGrpSpPr/>
          <p:nvPr/>
        </p:nvGrpSpPr>
        <p:grpSpPr>
          <a:xfrm>
            <a:off x="3665999" y="4227549"/>
            <a:ext cx="1331535" cy="512064"/>
            <a:chOff x="3665999" y="2952652"/>
            <a:chExt cx="1331535" cy="512064"/>
          </a:xfrm>
        </p:grpSpPr>
        <p:sp>
          <p:nvSpPr>
            <p:cNvPr id="49" name="Rectangle 48"/>
            <p:cNvSpPr/>
            <p:nvPr/>
          </p:nvSpPr>
          <p:spPr>
            <a:xfrm flipH="1">
              <a:off x="3922032" y="2952652"/>
              <a:ext cx="1075502" cy="512064"/>
            </a:xfrm>
            <a:prstGeom prst="rect">
              <a:avLst/>
            </a:prstGeom>
            <a:gradFill flip="none" rotWithShape="1">
              <a:gsLst>
                <a:gs pos="0">
                  <a:schemeClr val="accent1">
                    <a:lumMod val="5000"/>
                    <a:lumOff val="95000"/>
                    <a:alpha val="0"/>
                  </a:schemeClr>
                </a:gs>
                <a:gs pos="100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ounded Rectangle 49"/>
            <p:cNvSpPr>
              <a:spLocks noChangeAspect="1"/>
            </p:cNvSpPr>
            <p:nvPr/>
          </p:nvSpPr>
          <p:spPr>
            <a:xfrm rot="18900000" flipH="1">
              <a:off x="3665999" y="2952652"/>
              <a:ext cx="512064" cy="51206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2" name="TextBox 71"/>
          <p:cNvSpPr txBox="1"/>
          <p:nvPr/>
        </p:nvSpPr>
        <p:spPr>
          <a:xfrm flipH="1">
            <a:off x="8925780" y="2349836"/>
            <a:ext cx="1883849" cy="584775"/>
          </a:xfrm>
          <a:prstGeom prst="rect">
            <a:avLst/>
          </a:prstGeom>
          <a:noFill/>
        </p:spPr>
        <p:txBody>
          <a:bodyPr wrap="none" rtlCol="0">
            <a:spAutoFit/>
          </a:bodyPr>
          <a:lstStyle/>
          <a:p>
            <a:r>
              <a:rPr lang="en-US" sz="1600" b="1" dirty="0">
                <a:solidFill>
                  <a:schemeClr val="accent5"/>
                </a:solidFill>
              </a:rPr>
              <a:t>Les </a:t>
            </a:r>
            <a:r>
              <a:rPr lang="en-US" sz="1600" b="1" dirty="0" err="1">
                <a:solidFill>
                  <a:schemeClr val="accent5"/>
                </a:solidFill>
              </a:rPr>
              <a:t>hémorragies</a:t>
            </a:r>
            <a:r>
              <a:rPr lang="en-US" sz="1600" b="1" dirty="0">
                <a:solidFill>
                  <a:schemeClr val="accent5"/>
                </a:solidFill>
              </a:rPr>
              <a:t> </a:t>
            </a:r>
            <a:endParaRPr lang="en-US" sz="1600" b="1" dirty="0" smtClean="0">
              <a:solidFill>
                <a:schemeClr val="accent5"/>
              </a:solidFill>
            </a:endParaRPr>
          </a:p>
          <a:p>
            <a:r>
              <a:rPr lang="en-US" sz="1600" b="1" dirty="0" err="1" smtClean="0">
                <a:solidFill>
                  <a:schemeClr val="accent5"/>
                </a:solidFill>
              </a:rPr>
              <a:t>intracrâniennes</a:t>
            </a:r>
            <a:endParaRPr lang="en-US" sz="1600" b="1" dirty="0">
              <a:solidFill>
                <a:schemeClr val="accent5"/>
              </a:solidFill>
            </a:endParaRPr>
          </a:p>
        </p:txBody>
      </p:sp>
      <p:sp>
        <p:nvSpPr>
          <p:cNvPr id="88" name="TextBox 87"/>
          <p:cNvSpPr txBox="1"/>
          <p:nvPr/>
        </p:nvSpPr>
        <p:spPr>
          <a:xfrm flipH="1">
            <a:off x="8925780" y="3489645"/>
            <a:ext cx="1702710" cy="584775"/>
          </a:xfrm>
          <a:prstGeom prst="rect">
            <a:avLst/>
          </a:prstGeom>
          <a:noFill/>
        </p:spPr>
        <p:txBody>
          <a:bodyPr wrap="none" rtlCol="0">
            <a:spAutoFit/>
          </a:bodyPr>
          <a:lstStyle/>
          <a:p>
            <a:r>
              <a:rPr lang="en-US" sz="1600" b="1" dirty="0">
                <a:solidFill>
                  <a:schemeClr val="accent3"/>
                </a:solidFill>
              </a:rPr>
              <a:t>Les </a:t>
            </a:r>
            <a:r>
              <a:rPr lang="en-US" sz="1600" b="1" dirty="0" err="1">
                <a:solidFill>
                  <a:schemeClr val="accent3"/>
                </a:solidFill>
              </a:rPr>
              <a:t>inhibiteurs</a:t>
            </a:r>
            <a:r>
              <a:rPr lang="en-US" sz="1600" b="1" dirty="0">
                <a:solidFill>
                  <a:schemeClr val="accent3"/>
                </a:solidFill>
              </a:rPr>
              <a:t> </a:t>
            </a:r>
            <a:endParaRPr lang="en-US" sz="1600" b="1" dirty="0" smtClean="0">
              <a:solidFill>
                <a:schemeClr val="accent3"/>
              </a:solidFill>
            </a:endParaRPr>
          </a:p>
          <a:p>
            <a:r>
              <a:rPr lang="en-US" sz="1600" b="1" dirty="0" smtClean="0">
                <a:solidFill>
                  <a:schemeClr val="accent3"/>
                </a:solidFill>
              </a:rPr>
              <a:t>anti-</a:t>
            </a:r>
            <a:r>
              <a:rPr lang="en-US" sz="1600" b="1" dirty="0" err="1" smtClean="0">
                <a:solidFill>
                  <a:schemeClr val="accent3"/>
                </a:solidFill>
              </a:rPr>
              <a:t>facteurs</a:t>
            </a:r>
            <a:r>
              <a:rPr lang="en-US" sz="1600" b="1" dirty="0" smtClean="0">
                <a:solidFill>
                  <a:schemeClr val="accent3"/>
                </a:solidFill>
              </a:rPr>
              <a:t> </a:t>
            </a:r>
            <a:endParaRPr lang="en-US" sz="1600" b="1" dirty="0">
              <a:solidFill>
                <a:schemeClr val="accent3"/>
              </a:solidFill>
            </a:endParaRPr>
          </a:p>
        </p:txBody>
      </p:sp>
      <p:sp>
        <p:nvSpPr>
          <p:cNvPr id="94" name="TextBox 93"/>
          <p:cNvSpPr txBox="1"/>
          <p:nvPr/>
        </p:nvSpPr>
        <p:spPr>
          <a:xfrm flipH="1">
            <a:off x="423779" y="4167588"/>
            <a:ext cx="2842445" cy="584775"/>
          </a:xfrm>
          <a:prstGeom prst="rect">
            <a:avLst/>
          </a:prstGeom>
          <a:noFill/>
        </p:spPr>
        <p:txBody>
          <a:bodyPr wrap="none" rtlCol="0">
            <a:spAutoFit/>
          </a:bodyPr>
          <a:lstStyle/>
          <a:p>
            <a:pPr algn="r"/>
            <a:r>
              <a:rPr lang="en-US" sz="1600" b="1" dirty="0">
                <a:solidFill>
                  <a:schemeClr val="accent4"/>
                </a:solidFill>
              </a:rPr>
              <a:t>Complications </a:t>
            </a:r>
            <a:r>
              <a:rPr lang="en-US" sz="1600" b="1" dirty="0" err="1" smtClean="0">
                <a:solidFill>
                  <a:schemeClr val="accent4"/>
                </a:solidFill>
              </a:rPr>
              <a:t>infectieuses</a:t>
            </a:r>
            <a:endParaRPr lang="en-US" sz="1600" b="1" dirty="0" smtClean="0">
              <a:solidFill>
                <a:schemeClr val="accent4"/>
              </a:solidFill>
            </a:endParaRPr>
          </a:p>
          <a:p>
            <a:pPr algn="r"/>
            <a:r>
              <a:rPr lang="en-US" sz="1600" b="1" dirty="0" smtClean="0">
                <a:solidFill>
                  <a:schemeClr val="accent4"/>
                </a:solidFill>
              </a:rPr>
              <a:t>post </a:t>
            </a:r>
            <a:r>
              <a:rPr lang="en-US" sz="1600" b="1" dirty="0">
                <a:solidFill>
                  <a:schemeClr val="accent4"/>
                </a:solidFill>
              </a:rPr>
              <a:t>-</a:t>
            </a:r>
            <a:r>
              <a:rPr lang="en-US" sz="1600" b="1" dirty="0" err="1">
                <a:solidFill>
                  <a:schemeClr val="accent4"/>
                </a:solidFill>
              </a:rPr>
              <a:t>transfusionnelles</a:t>
            </a:r>
            <a:endParaRPr lang="en-US" sz="1600" b="1" dirty="0">
              <a:solidFill>
                <a:schemeClr val="accent4"/>
              </a:solidFill>
            </a:endParaRPr>
          </a:p>
        </p:txBody>
      </p:sp>
      <p:sp>
        <p:nvSpPr>
          <p:cNvPr id="97" name="TextBox 96"/>
          <p:cNvSpPr txBox="1"/>
          <p:nvPr/>
        </p:nvSpPr>
        <p:spPr>
          <a:xfrm flipH="1">
            <a:off x="707510" y="5289784"/>
            <a:ext cx="2558714" cy="584775"/>
          </a:xfrm>
          <a:prstGeom prst="rect">
            <a:avLst/>
          </a:prstGeom>
          <a:noFill/>
        </p:spPr>
        <p:txBody>
          <a:bodyPr wrap="none" rtlCol="0">
            <a:spAutoFit/>
          </a:bodyPr>
          <a:lstStyle/>
          <a:p>
            <a:pPr algn="r"/>
            <a:r>
              <a:rPr lang="en-US" sz="1600" b="1" dirty="0" smtClean="0">
                <a:solidFill>
                  <a:schemeClr val="accent2"/>
                </a:solidFill>
              </a:rPr>
              <a:t>Complications</a:t>
            </a:r>
          </a:p>
          <a:p>
            <a:pPr algn="r"/>
            <a:r>
              <a:rPr lang="en-US" sz="1600" b="1" dirty="0" smtClean="0">
                <a:solidFill>
                  <a:schemeClr val="accent2"/>
                </a:solidFill>
              </a:rPr>
              <a:t>de </a:t>
            </a:r>
            <a:r>
              <a:rPr lang="en-US" sz="1600" b="1" dirty="0" err="1">
                <a:solidFill>
                  <a:schemeClr val="accent2"/>
                </a:solidFill>
              </a:rPr>
              <a:t>l’appareil</a:t>
            </a:r>
            <a:r>
              <a:rPr lang="en-US" sz="1600" b="1" dirty="0">
                <a:solidFill>
                  <a:schemeClr val="accent2"/>
                </a:solidFill>
              </a:rPr>
              <a:t> </a:t>
            </a:r>
            <a:r>
              <a:rPr lang="en-US" sz="1600" b="1" dirty="0" err="1">
                <a:solidFill>
                  <a:schemeClr val="accent2"/>
                </a:solidFill>
              </a:rPr>
              <a:t>locomoteur</a:t>
            </a:r>
            <a:endParaRPr lang="en-US" sz="1600" b="1" dirty="0">
              <a:solidFill>
                <a:schemeClr val="accent2"/>
              </a:solidFill>
            </a:endParaRPr>
          </a:p>
        </p:txBody>
      </p:sp>
      <p:grpSp>
        <p:nvGrpSpPr>
          <p:cNvPr id="56" name="Group 55"/>
          <p:cNvGrpSpPr/>
          <p:nvPr/>
        </p:nvGrpSpPr>
        <p:grpSpPr>
          <a:xfrm>
            <a:off x="-2193099" y="953000"/>
            <a:ext cx="8584514" cy="705136"/>
            <a:chOff x="4325287" y="4957167"/>
            <a:chExt cx="3986983" cy="383555"/>
          </a:xfrm>
          <a:solidFill>
            <a:srgbClr val="BC1D2F"/>
          </a:solidFill>
        </p:grpSpPr>
        <p:sp>
          <p:nvSpPr>
            <p:cNvPr id="58" name="Flowchart: Terminator 57"/>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p:cNvSpPr/>
            <p:nvPr/>
          </p:nvSpPr>
          <p:spPr>
            <a:xfrm>
              <a:off x="4791075" y="4957168"/>
              <a:ext cx="3308788" cy="3835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Flowchart: Terminator 63"/>
            <p:cNvSpPr/>
            <p:nvPr/>
          </p:nvSpPr>
          <p:spPr>
            <a:xfrm>
              <a:off x="7150064" y="4957167"/>
              <a:ext cx="1162206" cy="38352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5" name="TextBox 64"/>
          <p:cNvSpPr txBox="1"/>
          <p:nvPr/>
        </p:nvSpPr>
        <p:spPr>
          <a:xfrm>
            <a:off x="1256600" y="920820"/>
            <a:ext cx="4876463" cy="769441"/>
          </a:xfrm>
          <a:prstGeom prst="rect">
            <a:avLst/>
          </a:prstGeom>
          <a:noFill/>
        </p:spPr>
        <p:txBody>
          <a:bodyPr wrap="none" rtlCol="0">
            <a:spAutoFit/>
          </a:bodyPr>
          <a:lstStyle/>
          <a:p>
            <a:r>
              <a:rPr lang="en-US" sz="4400" b="1" dirty="0" smtClean="0">
                <a:solidFill>
                  <a:schemeClr val="bg1"/>
                </a:solidFill>
              </a:rPr>
              <a:t>COMPLICATIONS</a:t>
            </a:r>
            <a:endParaRPr lang="en-US" sz="4400" b="1" dirty="0">
              <a:solidFill>
                <a:schemeClr val="bg1"/>
              </a:solidFill>
            </a:endParaRPr>
          </a:p>
        </p:txBody>
      </p:sp>
      <p:sp>
        <p:nvSpPr>
          <p:cNvPr id="73" name="Rectangle 72"/>
          <p:cNvSpPr/>
          <p:nvPr/>
        </p:nvSpPr>
        <p:spPr>
          <a:xfrm>
            <a:off x="0" y="6288862"/>
            <a:ext cx="12192000" cy="716332"/>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rotWithShape="1">
          <a:blip r:embed="rId2">
            <a:extLst>
              <a:ext uri="{28A0092B-C50C-407E-A947-70E740481C1C}">
                <a14:useLocalDpi xmlns:a14="http://schemas.microsoft.com/office/drawing/2010/main" val="0"/>
              </a:ext>
            </a:extLst>
          </a:blip>
          <a:srcRect l="29943" r="29943"/>
          <a:stretch/>
        </p:blipFill>
        <p:spPr>
          <a:xfrm>
            <a:off x="5134321" y="1275203"/>
            <a:ext cx="1672880" cy="5901554"/>
          </a:xfrm>
          <a:prstGeom prst="rect">
            <a:avLst/>
          </a:prstGeom>
        </p:spPr>
      </p:pic>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l="8441" t="23120" r="8441" b="17670"/>
          <a:stretch/>
        </p:blipFill>
        <p:spPr>
          <a:xfrm>
            <a:off x="8072577" y="2465469"/>
            <a:ext cx="394780" cy="397974"/>
          </a:xfrm>
          <a:prstGeom prst="rect">
            <a:avLst/>
          </a:prstGeom>
        </p:spPr>
      </p:pic>
      <p:pic>
        <p:nvPicPr>
          <p:cNvPr id="75" name="Picture 7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162" y="3549030"/>
            <a:ext cx="483610" cy="440532"/>
          </a:xfrm>
          <a:prstGeom prst="rect">
            <a:avLst/>
          </a:prstGeom>
        </p:spPr>
      </p:pic>
      <p:pic>
        <p:nvPicPr>
          <p:cNvPr id="76" name="Picture 7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80226" y="5400565"/>
            <a:ext cx="483609" cy="440532"/>
          </a:xfrm>
          <a:prstGeom prst="rect">
            <a:avLst/>
          </a:prstGeom>
        </p:spPr>
      </p:pic>
      <p:pic>
        <p:nvPicPr>
          <p:cNvPr id="77" name="Picture 7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80226" y="4251571"/>
            <a:ext cx="483609" cy="440531"/>
          </a:xfrm>
          <a:prstGeom prst="rect">
            <a:avLst/>
          </a:prstGeom>
        </p:spPr>
      </p:pic>
      <p:sp>
        <p:nvSpPr>
          <p:cNvPr id="17" name="Rectangle 16"/>
          <p:cNvSpPr/>
          <p:nvPr/>
        </p:nvSpPr>
        <p:spPr>
          <a:xfrm>
            <a:off x="309288" y="1859625"/>
            <a:ext cx="5123772" cy="923330"/>
          </a:xfrm>
          <a:prstGeom prst="rect">
            <a:avLst/>
          </a:prstGeom>
        </p:spPr>
        <p:txBody>
          <a:bodyPr wrap="square">
            <a:spAutoFit/>
          </a:bodyPr>
          <a:lstStyle/>
          <a:p>
            <a:r>
              <a:rPr lang="fr-FR" dirty="0">
                <a:solidFill>
                  <a:schemeClr val="bg1"/>
                </a:solidFill>
              </a:rPr>
              <a:t>Il existe à </a:t>
            </a:r>
            <a:r>
              <a:rPr lang="fr-FR" dirty="0" smtClean="0">
                <a:solidFill>
                  <a:schemeClr val="bg1"/>
                </a:solidFill>
              </a:rPr>
              <a:t>cot</a:t>
            </a:r>
            <a:r>
              <a:rPr lang="fr-FR" sz="1600" dirty="0" smtClean="0">
                <a:solidFill>
                  <a:schemeClr val="bg1"/>
                </a:solidFill>
              </a:rPr>
              <a:t>é</a:t>
            </a:r>
            <a:r>
              <a:rPr lang="fr-FR" dirty="0" smtClean="0">
                <a:solidFill>
                  <a:schemeClr val="bg1"/>
                </a:solidFill>
              </a:rPr>
              <a:t> </a:t>
            </a:r>
            <a:r>
              <a:rPr lang="fr-FR" dirty="0">
                <a:solidFill>
                  <a:schemeClr val="bg1"/>
                </a:solidFill>
              </a:rPr>
              <a:t>des </a:t>
            </a:r>
            <a:r>
              <a:rPr lang="fr-FR" dirty="0" smtClean="0">
                <a:solidFill>
                  <a:schemeClr val="bg1"/>
                </a:solidFill>
              </a:rPr>
              <a:t>douleurs </a:t>
            </a:r>
            <a:r>
              <a:rPr lang="fr-FR" dirty="0">
                <a:solidFill>
                  <a:schemeClr val="bg1"/>
                </a:solidFill>
              </a:rPr>
              <a:t>associées à</a:t>
            </a:r>
            <a:r>
              <a:rPr lang="fr-FR" dirty="0" smtClean="0">
                <a:solidFill>
                  <a:schemeClr val="bg1"/>
                </a:solidFill>
              </a:rPr>
              <a:t> </a:t>
            </a:r>
            <a:r>
              <a:rPr lang="fr-FR" dirty="0" smtClean="0">
                <a:solidFill>
                  <a:schemeClr val="accent3"/>
                </a:solidFill>
              </a:rPr>
              <a:t>l’hémophilie</a:t>
            </a:r>
            <a:r>
              <a:rPr lang="fr-FR" dirty="0" smtClean="0">
                <a:solidFill>
                  <a:schemeClr val="bg1"/>
                </a:solidFill>
              </a:rPr>
              <a:t> </a:t>
            </a:r>
            <a:r>
              <a:rPr lang="fr-FR" dirty="0">
                <a:solidFill>
                  <a:schemeClr val="bg1"/>
                </a:solidFill>
              </a:rPr>
              <a:t>quatre complications fréquentes et graves </a:t>
            </a:r>
            <a:r>
              <a:rPr lang="fr-FR" dirty="0" smtClean="0">
                <a:solidFill>
                  <a:schemeClr val="bg1"/>
                </a:solidFill>
              </a:rPr>
              <a:t>:</a:t>
            </a:r>
            <a:r>
              <a:rPr lang="fr-FR" dirty="0" smtClean="0"/>
              <a:t>.</a:t>
            </a:r>
            <a:endParaRPr lang="en-GB" dirty="0"/>
          </a:p>
        </p:txBody>
      </p:sp>
    </p:spTree>
    <p:extLst>
      <p:ext uri="{BB962C8B-B14F-4D97-AF65-F5344CB8AC3E}">
        <p14:creationId xmlns:p14="http://schemas.microsoft.com/office/powerpoint/2010/main" val="408649711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p:tgtEl>
                                          <p:spTgt spid="13"/>
                                        </p:tgtEl>
                                        <p:attrNameLst>
                                          <p:attrName>ppt_x</p:attrName>
                                        </p:attrNameLst>
                                      </p:cBhvr>
                                      <p:tavLst>
                                        <p:tav tm="0">
                                          <p:val>
                                            <p:strVal val="#ppt_x+#ppt_w*1.125000"/>
                                          </p:val>
                                        </p:tav>
                                        <p:tav tm="100000">
                                          <p:val>
                                            <p:strVal val="#ppt_x"/>
                                          </p:val>
                                        </p:tav>
                                      </p:tavLst>
                                    </p:anim>
                                    <p:animEffect transition="in" filter="wipe(left)">
                                      <p:cBhvr>
                                        <p:cTn id="14" dur="500"/>
                                        <p:tgtEl>
                                          <p:spTgt spid="13"/>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76"/>
                                        </p:tgtEl>
                                        <p:attrNameLst>
                                          <p:attrName>style.visibility</p:attrName>
                                        </p:attrNameLst>
                                      </p:cBhvr>
                                      <p:to>
                                        <p:strVal val="visible"/>
                                      </p:to>
                                    </p:set>
                                    <p:animEffect transition="in" filter="fade">
                                      <p:cBhvr>
                                        <p:cTn id="18" dur="500"/>
                                        <p:tgtEl>
                                          <p:spTgt spid="76"/>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righ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2"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ppt_x</p:attrName>
                                        </p:attrNameLst>
                                      </p:cBhvr>
                                      <p:tavLst>
                                        <p:tav tm="0">
                                          <p:val>
                                            <p:strVal val="#ppt_x+#ppt_w*1.125000"/>
                                          </p:val>
                                        </p:tav>
                                        <p:tav tm="100000">
                                          <p:val>
                                            <p:strVal val="#ppt_x"/>
                                          </p:val>
                                        </p:tav>
                                      </p:tavLst>
                                    </p:anim>
                                    <p:animEffect transition="in" filter="wipe(left)">
                                      <p:cBhvr>
                                        <p:cTn id="28" dur="500"/>
                                        <p:tgtEl>
                                          <p:spTgt spid="7"/>
                                        </p:tgtEl>
                                      </p:cBhvr>
                                    </p:animEffect>
                                  </p:childTnLst>
                                </p:cTn>
                              </p:par>
                              <p:par>
                                <p:cTn id="29" presetID="10" presetClass="entr" presetSubtype="0"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right)">
                                      <p:cBhvr>
                                        <p:cTn id="34" dur="500"/>
                                        <p:tgtEl>
                                          <p:spTgt spid="94"/>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8"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p:tgtEl>
                                          <p:spTgt spid="6"/>
                                        </p:tgtEl>
                                        <p:attrNameLst>
                                          <p:attrName>ppt_x</p:attrName>
                                        </p:attrNameLst>
                                      </p:cBhvr>
                                      <p:tavLst>
                                        <p:tav tm="0">
                                          <p:val>
                                            <p:strVal val="#ppt_x-#ppt_w*1.125000"/>
                                          </p:val>
                                        </p:tav>
                                        <p:tav tm="100000">
                                          <p:val>
                                            <p:strVal val="#ppt_x"/>
                                          </p:val>
                                        </p:tav>
                                      </p:tavLst>
                                    </p:anim>
                                    <p:animEffect transition="in" filter="wipe(right)">
                                      <p:cBhvr>
                                        <p:cTn id="40" dur="500"/>
                                        <p:tgtEl>
                                          <p:spTgt spid="6"/>
                                        </p:tgtEl>
                                      </p:cBhvr>
                                    </p:animEffec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fade">
                                      <p:cBhvr>
                                        <p:cTn id="44" dur="500"/>
                                        <p:tgtEl>
                                          <p:spTgt spid="75"/>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wipe(left)">
                                      <p:cBhvr>
                                        <p:cTn id="47" dur="500"/>
                                        <p:tgtEl>
                                          <p:spTgt spid="88"/>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8" fill="hold" nodeType="click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additive="base">
                                        <p:cTn id="52" dur="500"/>
                                        <p:tgtEl>
                                          <p:spTgt spid="5"/>
                                        </p:tgtEl>
                                        <p:attrNameLst>
                                          <p:attrName>ppt_x</p:attrName>
                                        </p:attrNameLst>
                                      </p:cBhvr>
                                      <p:tavLst>
                                        <p:tav tm="0">
                                          <p:val>
                                            <p:strVal val="#ppt_x-#ppt_w*1.125000"/>
                                          </p:val>
                                        </p:tav>
                                        <p:tav tm="100000">
                                          <p:val>
                                            <p:strVal val="#ppt_x"/>
                                          </p:val>
                                        </p:tav>
                                      </p:tavLst>
                                    </p:anim>
                                    <p:animEffect transition="in" filter="wipe(right)">
                                      <p:cBhvr>
                                        <p:cTn id="53" dur="500"/>
                                        <p:tgtEl>
                                          <p:spTgt spid="5"/>
                                        </p:tgtEl>
                                      </p:cBhvr>
                                    </p:animEffect>
                                  </p:childTnLst>
                                </p:cTn>
                              </p:par>
                            </p:childTnLst>
                          </p:cTn>
                        </p:par>
                        <p:par>
                          <p:cTn id="54" fill="hold">
                            <p:stCondLst>
                              <p:cond delay="500"/>
                            </p:stCondLst>
                            <p:childTnLst>
                              <p:par>
                                <p:cTn id="55" presetID="10" presetClass="entr" presetSubtype="0" fill="hold"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8" grpId="0"/>
      <p:bldP spid="94" grpId="0"/>
      <p:bldP spid="9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8" name="Rectangle 57"/>
          <p:cNvSpPr/>
          <p:nvPr/>
        </p:nvSpPr>
        <p:spPr>
          <a:xfrm>
            <a:off x="0" y="6288274"/>
            <a:ext cx="12192000" cy="650244"/>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p:cNvGraphicFramePr/>
          <p:nvPr>
            <p:extLst>
              <p:ext uri="{D42A27DB-BD31-4B8C-83A1-F6EECF244321}">
                <p14:modId xmlns:p14="http://schemas.microsoft.com/office/powerpoint/2010/main" val="2953114895"/>
              </p:ext>
            </p:extLst>
          </p:nvPr>
        </p:nvGraphicFramePr>
        <p:xfrm>
          <a:off x="2803236" y="1524761"/>
          <a:ext cx="6585527" cy="42885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9002359" y="2160278"/>
            <a:ext cx="2978099" cy="812530"/>
          </a:xfrm>
          <a:prstGeom prst="rect">
            <a:avLst/>
          </a:prstGeom>
          <a:noFill/>
        </p:spPr>
        <p:txBody>
          <a:bodyPr wrap="square" rtlCol="0">
            <a:spAutoFit/>
          </a:bodyPr>
          <a:lstStyle/>
          <a:p>
            <a:pPr>
              <a:lnSpc>
                <a:spcPct val="130000"/>
              </a:lnSpc>
            </a:pPr>
            <a:r>
              <a:rPr lang="fr-FR" sz="1200" dirty="0" smtClean="0">
                <a:solidFill>
                  <a:schemeClr val="bg1"/>
                </a:solidFill>
              </a:rPr>
              <a:t>La présence D’</a:t>
            </a:r>
            <a:r>
              <a:rPr lang="fr-FR" sz="1200" dirty="0" err="1" smtClean="0">
                <a:solidFill>
                  <a:schemeClr val="bg1"/>
                </a:solidFill>
              </a:rPr>
              <a:t>ATCDs</a:t>
            </a:r>
            <a:r>
              <a:rPr lang="fr-FR" sz="1200" dirty="0" smtClean="0">
                <a:solidFill>
                  <a:schemeClr val="bg1"/>
                </a:solidFill>
              </a:rPr>
              <a:t> </a:t>
            </a:r>
            <a:r>
              <a:rPr lang="fr-FR" sz="1200" dirty="0">
                <a:solidFill>
                  <a:schemeClr val="bg1"/>
                </a:solidFill>
              </a:rPr>
              <a:t>personnels ou familiaux </a:t>
            </a:r>
            <a:r>
              <a:rPr lang="fr-FR" sz="1200" dirty="0" smtClean="0">
                <a:solidFill>
                  <a:schemeClr val="bg1"/>
                </a:solidFill>
              </a:rPr>
              <a:t>d’épisodes hémorragiques</a:t>
            </a:r>
            <a:r>
              <a:rPr lang="en-US" sz="1200" dirty="0" smtClean="0">
                <a:solidFill>
                  <a:schemeClr val="bg1"/>
                </a:solidFill>
              </a:rPr>
              <a:t> </a:t>
            </a:r>
            <a:r>
              <a:rPr lang="en-US" sz="1200" dirty="0" err="1" smtClean="0">
                <a:solidFill>
                  <a:schemeClr val="bg1"/>
                </a:solidFill>
              </a:rPr>
              <a:t>ou</a:t>
            </a:r>
            <a:r>
              <a:rPr lang="en-US" sz="1200" dirty="0" smtClean="0">
                <a:solidFill>
                  <a:schemeClr val="bg1"/>
                </a:solidFill>
              </a:rPr>
              <a:t> ACC</a:t>
            </a:r>
            <a:endParaRPr lang="en-US" sz="1200" dirty="0">
              <a:solidFill>
                <a:schemeClr val="bg1"/>
              </a:solidFill>
            </a:endParaRPr>
          </a:p>
        </p:txBody>
      </p:sp>
      <p:sp>
        <p:nvSpPr>
          <p:cNvPr id="12" name="TextBox 11"/>
          <p:cNvSpPr txBox="1"/>
          <p:nvPr/>
        </p:nvSpPr>
        <p:spPr>
          <a:xfrm>
            <a:off x="9002360" y="1887581"/>
            <a:ext cx="1566839" cy="338554"/>
          </a:xfrm>
          <a:prstGeom prst="rect">
            <a:avLst/>
          </a:prstGeom>
          <a:noFill/>
        </p:spPr>
        <p:txBody>
          <a:bodyPr wrap="none" rtlCol="0">
            <a:spAutoFit/>
          </a:bodyPr>
          <a:lstStyle/>
          <a:p>
            <a:r>
              <a:rPr lang="en-US" sz="1600" b="1" dirty="0">
                <a:solidFill>
                  <a:schemeClr val="accent1"/>
                </a:solidFill>
              </a:rPr>
              <a:t>0</a:t>
            </a:r>
            <a:r>
              <a:rPr lang="en-US" sz="1600" b="1" dirty="0" smtClean="0">
                <a:solidFill>
                  <a:schemeClr val="accent1"/>
                </a:solidFill>
              </a:rPr>
              <a:t>1: </a:t>
            </a:r>
            <a:r>
              <a:rPr lang="en-US" sz="1600" b="1" dirty="0" err="1">
                <a:solidFill>
                  <a:schemeClr val="accent1"/>
                </a:solidFill>
              </a:rPr>
              <a:t>Anamnèse</a:t>
            </a:r>
            <a:endParaRPr lang="en-US" sz="1600" b="1" dirty="0">
              <a:solidFill>
                <a:schemeClr val="accent1"/>
              </a:solidFill>
            </a:endParaRPr>
          </a:p>
        </p:txBody>
      </p:sp>
      <p:grpSp>
        <p:nvGrpSpPr>
          <p:cNvPr id="13" name="Group 12"/>
          <p:cNvGrpSpPr/>
          <p:nvPr/>
        </p:nvGrpSpPr>
        <p:grpSpPr>
          <a:xfrm>
            <a:off x="8344461" y="1951815"/>
            <a:ext cx="548640" cy="548640"/>
            <a:chOff x="8344461" y="1951815"/>
            <a:chExt cx="548640" cy="548640"/>
          </a:xfrm>
        </p:grpSpPr>
        <p:sp>
          <p:nvSpPr>
            <p:cNvPr id="10" name="Oval 9"/>
            <p:cNvSpPr/>
            <p:nvPr/>
          </p:nvSpPr>
          <p:spPr>
            <a:xfrm>
              <a:off x="8344461" y="1951815"/>
              <a:ext cx="548640" cy="5486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8409429" y="2056858"/>
              <a:ext cx="418704" cy="338554"/>
            </a:xfrm>
            <a:prstGeom prst="rect">
              <a:avLst/>
            </a:prstGeom>
            <a:noFill/>
          </p:spPr>
          <p:txBody>
            <a:bodyPr wrap="none" rtlCol="0" anchor="ctr">
              <a:spAutoFit/>
            </a:bodyPr>
            <a:lstStyle/>
            <a:p>
              <a:pPr algn="ctr"/>
              <a:r>
                <a:rPr lang="en-US" sz="1600" b="1" smtClean="0">
                  <a:solidFill>
                    <a:schemeClr val="bg1"/>
                  </a:solidFill>
                  <a:latin typeface="+mj-lt"/>
                </a:rPr>
                <a:t>01</a:t>
              </a:r>
              <a:endParaRPr lang="en-US" sz="1600" b="1">
                <a:solidFill>
                  <a:schemeClr val="bg1"/>
                </a:solidFill>
                <a:latin typeface="+mj-lt"/>
              </a:endParaRPr>
            </a:p>
          </p:txBody>
        </p:sp>
      </p:grpSp>
      <p:sp>
        <p:nvSpPr>
          <p:cNvPr id="24" name="TextBox 23"/>
          <p:cNvSpPr txBox="1"/>
          <p:nvPr/>
        </p:nvSpPr>
        <p:spPr>
          <a:xfrm>
            <a:off x="9011970" y="5742075"/>
            <a:ext cx="2989530" cy="547522"/>
          </a:xfrm>
          <a:prstGeom prst="rect">
            <a:avLst/>
          </a:prstGeom>
          <a:noFill/>
        </p:spPr>
        <p:txBody>
          <a:bodyPr wrap="square" rtlCol="0">
            <a:spAutoFit/>
          </a:bodyPr>
          <a:lstStyle/>
          <a:p>
            <a:pPr>
              <a:lnSpc>
                <a:spcPct val="130000"/>
              </a:lnSpc>
            </a:pPr>
            <a:r>
              <a:rPr lang="fr-FR" sz="1200" dirty="0">
                <a:solidFill>
                  <a:schemeClr val="bg1"/>
                </a:solidFill>
              </a:rPr>
              <a:t>Un diagnostic différentiel avec la maladie de Von </a:t>
            </a:r>
            <a:r>
              <a:rPr lang="fr-FR" sz="1200" dirty="0" err="1">
                <a:solidFill>
                  <a:schemeClr val="bg1"/>
                </a:solidFill>
              </a:rPr>
              <a:t>Willebrand</a:t>
            </a:r>
            <a:r>
              <a:rPr lang="fr-FR" sz="1200" dirty="0">
                <a:solidFill>
                  <a:schemeClr val="bg1"/>
                </a:solidFill>
              </a:rPr>
              <a:t> doit être effectué</a:t>
            </a:r>
            <a:endParaRPr lang="en-US" sz="1200" dirty="0">
              <a:solidFill>
                <a:schemeClr val="bg1"/>
              </a:solidFill>
            </a:endParaRPr>
          </a:p>
        </p:txBody>
      </p:sp>
      <p:sp>
        <p:nvSpPr>
          <p:cNvPr id="25" name="TextBox 24"/>
          <p:cNvSpPr txBox="1"/>
          <p:nvPr/>
        </p:nvSpPr>
        <p:spPr>
          <a:xfrm>
            <a:off x="8971450" y="3386732"/>
            <a:ext cx="2739853" cy="338554"/>
          </a:xfrm>
          <a:prstGeom prst="rect">
            <a:avLst/>
          </a:prstGeom>
          <a:noFill/>
        </p:spPr>
        <p:txBody>
          <a:bodyPr wrap="none" rtlCol="0">
            <a:spAutoFit/>
          </a:bodyPr>
          <a:lstStyle/>
          <a:p>
            <a:r>
              <a:rPr lang="en-US" sz="1600" b="1" dirty="0">
                <a:solidFill>
                  <a:schemeClr val="accent3"/>
                </a:solidFill>
              </a:rPr>
              <a:t>0</a:t>
            </a:r>
            <a:r>
              <a:rPr lang="en-US" sz="1600" b="1" dirty="0" smtClean="0">
                <a:solidFill>
                  <a:schemeClr val="accent3"/>
                </a:solidFill>
              </a:rPr>
              <a:t>3: Diagnostic </a:t>
            </a:r>
            <a:r>
              <a:rPr lang="en-US" sz="1600" b="1" dirty="0" err="1">
                <a:solidFill>
                  <a:schemeClr val="accent3"/>
                </a:solidFill>
              </a:rPr>
              <a:t>biologique</a:t>
            </a:r>
            <a:r>
              <a:rPr lang="en-US" sz="1600" b="1" dirty="0">
                <a:solidFill>
                  <a:schemeClr val="accent3"/>
                </a:solidFill>
              </a:rPr>
              <a:t> </a:t>
            </a:r>
          </a:p>
        </p:txBody>
      </p:sp>
      <p:grpSp>
        <p:nvGrpSpPr>
          <p:cNvPr id="14" name="Group 13"/>
          <p:cNvGrpSpPr/>
          <p:nvPr/>
        </p:nvGrpSpPr>
        <p:grpSpPr>
          <a:xfrm>
            <a:off x="8344461" y="3301843"/>
            <a:ext cx="548640" cy="536732"/>
            <a:chOff x="8344461" y="4200638"/>
            <a:chExt cx="548640" cy="548640"/>
          </a:xfrm>
        </p:grpSpPr>
        <p:sp>
          <p:nvSpPr>
            <p:cNvPr id="23" name="Oval 22"/>
            <p:cNvSpPr/>
            <p:nvPr/>
          </p:nvSpPr>
          <p:spPr>
            <a:xfrm>
              <a:off x="8344461" y="4200638"/>
              <a:ext cx="548640" cy="5486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8409429" y="4305681"/>
              <a:ext cx="418704" cy="338554"/>
            </a:xfrm>
            <a:prstGeom prst="rect">
              <a:avLst/>
            </a:prstGeom>
            <a:noFill/>
          </p:spPr>
          <p:txBody>
            <a:bodyPr wrap="none" rtlCol="0" anchor="ctr">
              <a:spAutoFit/>
            </a:bodyPr>
            <a:lstStyle/>
            <a:p>
              <a:pPr algn="ctr"/>
              <a:r>
                <a:rPr lang="en-US" sz="1600" b="1" dirty="0" smtClean="0">
                  <a:solidFill>
                    <a:schemeClr val="bg1"/>
                  </a:solidFill>
                  <a:latin typeface="+mj-lt"/>
                </a:rPr>
                <a:t>03</a:t>
              </a:r>
              <a:endParaRPr lang="en-US" sz="1600" b="1" dirty="0">
                <a:solidFill>
                  <a:schemeClr val="bg1"/>
                </a:solidFill>
                <a:latin typeface="+mj-lt"/>
              </a:endParaRPr>
            </a:p>
          </p:txBody>
        </p:sp>
      </p:grpSp>
      <p:cxnSp>
        <p:nvCxnSpPr>
          <p:cNvPr id="20" name="Straight Connector 19"/>
          <p:cNvCxnSpPr/>
          <p:nvPr/>
        </p:nvCxnSpPr>
        <p:spPr>
          <a:xfrm>
            <a:off x="7255071" y="2226135"/>
            <a:ext cx="875744" cy="0"/>
          </a:xfrm>
          <a:prstGeom prst="line">
            <a:avLst/>
          </a:prstGeom>
          <a:ln>
            <a:solidFill>
              <a:schemeClr val="tx2">
                <a:lumMod val="20000"/>
                <a:lumOff val="8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6924675" y="3630326"/>
            <a:ext cx="1301390" cy="18760"/>
          </a:xfrm>
          <a:prstGeom prst="line">
            <a:avLst/>
          </a:prstGeom>
          <a:ln>
            <a:solidFill>
              <a:schemeClr val="tx2">
                <a:lumMod val="20000"/>
                <a:lumOff val="8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flipH="1">
            <a:off x="1149740" y="2939929"/>
            <a:ext cx="2039900" cy="572464"/>
          </a:xfrm>
          <a:prstGeom prst="rect">
            <a:avLst/>
          </a:prstGeom>
          <a:noFill/>
        </p:spPr>
        <p:txBody>
          <a:bodyPr wrap="square" rtlCol="0">
            <a:spAutoFit/>
          </a:bodyPr>
          <a:lstStyle/>
          <a:p>
            <a:pPr algn="ctr">
              <a:lnSpc>
                <a:spcPct val="130000"/>
              </a:lnSpc>
            </a:pPr>
            <a:r>
              <a:rPr lang="en-US" sz="1200" dirty="0" err="1" smtClean="0">
                <a:solidFill>
                  <a:schemeClr val="bg1"/>
                </a:solidFill>
              </a:rPr>
              <a:t>Examin</a:t>
            </a:r>
            <a:r>
              <a:rPr lang="en-US" sz="1200" dirty="0" smtClean="0">
                <a:solidFill>
                  <a:schemeClr val="bg1"/>
                </a:solidFill>
              </a:rPr>
              <a:t> des </a:t>
            </a:r>
            <a:r>
              <a:rPr lang="en-US" sz="1200" dirty="0" err="1" smtClean="0">
                <a:solidFill>
                  <a:schemeClr val="bg1"/>
                </a:solidFill>
              </a:rPr>
              <a:t>membres</a:t>
            </a:r>
            <a:r>
              <a:rPr lang="en-US" sz="1200" dirty="0" smtClean="0">
                <a:solidFill>
                  <a:schemeClr val="bg1"/>
                </a:solidFill>
              </a:rPr>
              <a:t> </a:t>
            </a:r>
            <a:r>
              <a:rPr lang="en-US" sz="1200" dirty="0" err="1" smtClean="0">
                <a:solidFill>
                  <a:schemeClr val="bg1"/>
                </a:solidFill>
              </a:rPr>
              <a:t>ou</a:t>
            </a:r>
            <a:r>
              <a:rPr lang="en-US" sz="1200" dirty="0" smtClean="0">
                <a:solidFill>
                  <a:schemeClr val="bg1"/>
                </a:solidFill>
              </a:rPr>
              <a:t> du site de </a:t>
            </a:r>
            <a:r>
              <a:rPr lang="fr-FR" sz="1200" dirty="0" smtClean="0">
                <a:solidFill>
                  <a:schemeClr val="bg1"/>
                </a:solidFill>
              </a:rPr>
              <a:t>traumatisme</a:t>
            </a:r>
            <a:endParaRPr lang="fr-FR" sz="1200" dirty="0">
              <a:solidFill>
                <a:schemeClr val="bg1"/>
              </a:solidFill>
            </a:endParaRPr>
          </a:p>
        </p:txBody>
      </p:sp>
      <p:sp>
        <p:nvSpPr>
          <p:cNvPr id="35" name="TextBox 34"/>
          <p:cNvSpPr txBox="1"/>
          <p:nvPr/>
        </p:nvSpPr>
        <p:spPr>
          <a:xfrm flipH="1">
            <a:off x="973969" y="2667232"/>
            <a:ext cx="2215671" cy="338554"/>
          </a:xfrm>
          <a:prstGeom prst="rect">
            <a:avLst/>
          </a:prstGeom>
          <a:noFill/>
        </p:spPr>
        <p:txBody>
          <a:bodyPr wrap="none" rtlCol="0">
            <a:spAutoFit/>
          </a:bodyPr>
          <a:lstStyle/>
          <a:p>
            <a:pPr algn="r"/>
            <a:r>
              <a:rPr lang="en-US" sz="1600" b="1" dirty="0">
                <a:solidFill>
                  <a:schemeClr val="accent2"/>
                </a:solidFill>
              </a:rPr>
              <a:t>0</a:t>
            </a:r>
            <a:r>
              <a:rPr lang="en-US" sz="1600" b="1" dirty="0" smtClean="0">
                <a:solidFill>
                  <a:schemeClr val="accent2"/>
                </a:solidFill>
              </a:rPr>
              <a:t>2: </a:t>
            </a:r>
            <a:r>
              <a:rPr lang="en-US" sz="1600" b="1" dirty="0" err="1">
                <a:solidFill>
                  <a:schemeClr val="accent2"/>
                </a:solidFill>
              </a:rPr>
              <a:t>Examen</a:t>
            </a:r>
            <a:r>
              <a:rPr lang="en-US" sz="1600" b="1" dirty="0">
                <a:solidFill>
                  <a:schemeClr val="accent2"/>
                </a:solidFill>
              </a:rPr>
              <a:t> </a:t>
            </a:r>
            <a:r>
              <a:rPr lang="en-US" sz="1600" b="1" dirty="0" err="1">
                <a:solidFill>
                  <a:schemeClr val="accent2"/>
                </a:solidFill>
              </a:rPr>
              <a:t>clinique</a:t>
            </a:r>
            <a:r>
              <a:rPr lang="en-US" sz="1600" b="1" dirty="0">
                <a:solidFill>
                  <a:schemeClr val="accent2"/>
                </a:solidFill>
              </a:rPr>
              <a:t> </a:t>
            </a:r>
          </a:p>
        </p:txBody>
      </p:sp>
      <p:grpSp>
        <p:nvGrpSpPr>
          <p:cNvPr id="15" name="Group 14"/>
          <p:cNvGrpSpPr/>
          <p:nvPr/>
        </p:nvGrpSpPr>
        <p:grpSpPr>
          <a:xfrm>
            <a:off x="3298899" y="2731466"/>
            <a:ext cx="548640" cy="548640"/>
            <a:chOff x="3298899" y="2731466"/>
            <a:chExt cx="548640" cy="548640"/>
          </a:xfrm>
        </p:grpSpPr>
        <p:sp>
          <p:nvSpPr>
            <p:cNvPr id="33" name="Oval 32"/>
            <p:cNvSpPr/>
            <p:nvPr/>
          </p:nvSpPr>
          <p:spPr>
            <a:xfrm flipH="1">
              <a:off x="3298899" y="2731466"/>
              <a:ext cx="548640" cy="5486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flipH="1">
              <a:off x="3363867" y="2836509"/>
              <a:ext cx="418704" cy="338554"/>
            </a:xfrm>
            <a:prstGeom prst="rect">
              <a:avLst/>
            </a:prstGeom>
            <a:noFill/>
          </p:spPr>
          <p:txBody>
            <a:bodyPr wrap="none" rtlCol="0" anchor="ctr">
              <a:spAutoFit/>
            </a:bodyPr>
            <a:lstStyle/>
            <a:p>
              <a:pPr algn="ctr"/>
              <a:r>
                <a:rPr lang="en-US" sz="1600" b="1" smtClean="0">
                  <a:solidFill>
                    <a:schemeClr val="bg1"/>
                  </a:solidFill>
                  <a:latin typeface="+mj-lt"/>
                </a:rPr>
                <a:t>02</a:t>
              </a:r>
              <a:endParaRPr lang="en-US" sz="1600" b="1">
                <a:solidFill>
                  <a:schemeClr val="bg1"/>
                </a:solidFill>
                <a:latin typeface="+mj-lt"/>
              </a:endParaRPr>
            </a:p>
          </p:txBody>
        </p:sp>
      </p:grpSp>
      <p:sp>
        <p:nvSpPr>
          <p:cNvPr id="38" name="TextBox 37"/>
          <p:cNvSpPr txBox="1"/>
          <p:nvPr/>
        </p:nvSpPr>
        <p:spPr>
          <a:xfrm flipH="1">
            <a:off x="289440" y="4849879"/>
            <a:ext cx="3173368" cy="1732782"/>
          </a:xfrm>
          <a:prstGeom prst="rect">
            <a:avLst/>
          </a:prstGeom>
          <a:noFill/>
        </p:spPr>
        <p:txBody>
          <a:bodyPr wrap="square" rtlCol="0">
            <a:spAutoFit/>
          </a:bodyPr>
          <a:lstStyle/>
          <a:p>
            <a:pPr>
              <a:lnSpc>
                <a:spcPct val="130000"/>
              </a:lnSpc>
            </a:pPr>
            <a:r>
              <a:rPr lang="fr-FR" sz="1200" dirty="0" smtClean="0">
                <a:solidFill>
                  <a:schemeClr val="bg1"/>
                </a:solidFill>
              </a:rPr>
              <a:t>il </a:t>
            </a:r>
            <a:r>
              <a:rPr lang="fr-FR" sz="1200" dirty="0">
                <a:solidFill>
                  <a:schemeClr val="bg1"/>
                </a:solidFill>
              </a:rPr>
              <a:t>est indispensable pour la détection des conductrices d’hémophilie et permet d’établir un diagnostic pré natal dans beaucoup </a:t>
            </a:r>
            <a:r>
              <a:rPr lang="fr-FR" sz="1200" dirty="0" smtClean="0">
                <a:solidFill>
                  <a:schemeClr val="bg1"/>
                </a:solidFill>
              </a:rPr>
              <a:t>de cas donc il n’apporte </a:t>
            </a:r>
            <a:r>
              <a:rPr lang="fr-FR" sz="1200" dirty="0">
                <a:solidFill>
                  <a:schemeClr val="bg1"/>
                </a:solidFill>
              </a:rPr>
              <a:t>aucun élément pour le diagnostic d’hémophilie chez un sujet </a:t>
            </a:r>
            <a:r>
              <a:rPr lang="fr-FR" sz="1200" dirty="0" smtClean="0">
                <a:solidFill>
                  <a:schemeClr val="bg1"/>
                </a:solidFill>
              </a:rPr>
              <a:t>déjà atteint</a:t>
            </a:r>
            <a:endParaRPr lang="fr-FR" sz="1200" dirty="0">
              <a:solidFill>
                <a:schemeClr val="bg1"/>
              </a:solidFill>
            </a:endParaRPr>
          </a:p>
          <a:p>
            <a:pPr>
              <a:lnSpc>
                <a:spcPct val="130000"/>
              </a:lnSpc>
            </a:pPr>
            <a:endParaRPr lang="en-US" sz="1000" dirty="0">
              <a:solidFill>
                <a:schemeClr val="bg1"/>
              </a:solidFill>
            </a:endParaRPr>
          </a:p>
        </p:txBody>
      </p:sp>
      <p:sp>
        <p:nvSpPr>
          <p:cNvPr id="39" name="TextBox 38"/>
          <p:cNvSpPr txBox="1"/>
          <p:nvPr/>
        </p:nvSpPr>
        <p:spPr>
          <a:xfrm flipH="1">
            <a:off x="951663" y="4452051"/>
            <a:ext cx="2047740" cy="338554"/>
          </a:xfrm>
          <a:prstGeom prst="rect">
            <a:avLst/>
          </a:prstGeom>
          <a:noFill/>
        </p:spPr>
        <p:txBody>
          <a:bodyPr wrap="none" rtlCol="0">
            <a:spAutoFit/>
          </a:bodyPr>
          <a:lstStyle/>
          <a:p>
            <a:pPr algn="r"/>
            <a:r>
              <a:rPr lang="en-US" sz="1600" b="1" dirty="0">
                <a:solidFill>
                  <a:schemeClr val="accent4"/>
                </a:solidFill>
              </a:rPr>
              <a:t>0</a:t>
            </a:r>
            <a:r>
              <a:rPr lang="en-US" sz="1600" b="1" dirty="0" smtClean="0">
                <a:solidFill>
                  <a:schemeClr val="accent4"/>
                </a:solidFill>
              </a:rPr>
              <a:t>3: </a:t>
            </a:r>
            <a:r>
              <a:rPr lang="en-US" sz="1600" b="1" dirty="0" err="1">
                <a:solidFill>
                  <a:schemeClr val="accent4"/>
                </a:solidFill>
              </a:rPr>
              <a:t>Analyse</a:t>
            </a:r>
            <a:r>
              <a:rPr lang="en-US" sz="1600" b="1" dirty="0">
                <a:solidFill>
                  <a:schemeClr val="accent4"/>
                </a:solidFill>
              </a:rPr>
              <a:t> </a:t>
            </a:r>
            <a:r>
              <a:rPr lang="en-US" sz="1600" b="1" dirty="0" err="1" smtClean="0">
                <a:solidFill>
                  <a:schemeClr val="accent4"/>
                </a:solidFill>
              </a:rPr>
              <a:t>d’ADN</a:t>
            </a:r>
            <a:r>
              <a:rPr lang="en-US" sz="1600" b="1" dirty="0" smtClean="0">
                <a:solidFill>
                  <a:schemeClr val="accent4"/>
                </a:solidFill>
              </a:rPr>
              <a:t> </a:t>
            </a:r>
            <a:endParaRPr lang="en-US" sz="1600" b="1" dirty="0">
              <a:solidFill>
                <a:schemeClr val="accent4"/>
              </a:solidFill>
            </a:endParaRPr>
          </a:p>
        </p:txBody>
      </p:sp>
      <p:grpSp>
        <p:nvGrpSpPr>
          <p:cNvPr id="16" name="Group 15"/>
          <p:cNvGrpSpPr/>
          <p:nvPr/>
        </p:nvGrpSpPr>
        <p:grpSpPr>
          <a:xfrm>
            <a:off x="3259451" y="4370422"/>
            <a:ext cx="548640" cy="548640"/>
            <a:chOff x="3298899" y="4980289"/>
            <a:chExt cx="548640" cy="548640"/>
          </a:xfrm>
        </p:grpSpPr>
        <p:sp>
          <p:nvSpPr>
            <p:cNvPr id="37" name="Oval 36"/>
            <p:cNvSpPr/>
            <p:nvPr/>
          </p:nvSpPr>
          <p:spPr>
            <a:xfrm flipH="1">
              <a:off x="3298899" y="4980289"/>
              <a:ext cx="548640" cy="5486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flipH="1">
              <a:off x="3363867" y="5085332"/>
              <a:ext cx="418704" cy="338554"/>
            </a:xfrm>
            <a:prstGeom prst="rect">
              <a:avLst/>
            </a:prstGeom>
            <a:noFill/>
          </p:spPr>
          <p:txBody>
            <a:bodyPr wrap="none" rtlCol="0" anchor="ctr">
              <a:spAutoFit/>
            </a:bodyPr>
            <a:lstStyle/>
            <a:p>
              <a:pPr algn="ctr"/>
              <a:r>
                <a:rPr lang="en-US" sz="1600" b="1" dirty="0" smtClean="0">
                  <a:solidFill>
                    <a:schemeClr val="bg1"/>
                  </a:solidFill>
                  <a:latin typeface="+mj-lt"/>
                </a:rPr>
                <a:t>04</a:t>
              </a:r>
              <a:endParaRPr lang="en-US" sz="1600" b="1" dirty="0">
                <a:solidFill>
                  <a:schemeClr val="bg1"/>
                </a:solidFill>
                <a:latin typeface="+mj-lt"/>
              </a:endParaRPr>
            </a:p>
          </p:txBody>
        </p:sp>
      </p:grpSp>
      <p:cxnSp>
        <p:nvCxnSpPr>
          <p:cNvPr id="42" name="Straight Connector 41"/>
          <p:cNvCxnSpPr/>
          <p:nvPr/>
        </p:nvCxnSpPr>
        <p:spPr>
          <a:xfrm flipH="1">
            <a:off x="4061185" y="3005786"/>
            <a:ext cx="875744" cy="0"/>
          </a:xfrm>
          <a:prstGeom prst="line">
            <a:avLst/>
          </a:prstGeom>
          <a:ln>
            <a:solidFill>
              <a:schemeClr val="tx2">
                <a:lumMod val="20000"/>
                <a:lumOff val="8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4061185" y="4633312"/>
            <a:ext cx="875744" cy="0"/>
          </a:xfrm>
          <a:prstGeom prst="line">
            <a:avLst/>
          </a:prstGeom>
          <a:ln>
            <a:solidFill>
              <a:schemeClr val="tx2">
                <a:lumMod val="20000"/>
                <a:lumOff val="8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7"/>
          <a:stretch>
            <a:fillRect/>
          </a:stretch>
        </p:blipFill>
        <p:spPr>
          <a:xfrm>
            <a:off x="5235619" y="4371439"/>
            <a:ext cx="1138327" cy="1313486"/>
          </a:xfrm>
          <a:prstGeom prst="rect">
            <a:avLst/>
          </a:prstGeom>
        </p:spPr>
      </p:pic>
      <p:sp>
        <p:nvSpPr>
          <p:cNvPr id="44" name="TextBox 43"/>
          <p:cNvSpPr txBox="1"/>
          <p:nvPr/>
        </p:nvSpPr>
        <p:spPr>
          <a:xfrm>
            <a:off x="9056261" y="5474720"/>
            <a:ext cx="2924198" cy="338554"/>
          </a:xfrm>
          <a:prstGeom prst="rect">
            <a:avLst/>
          </a:prstGeom>
          <a:noFill/>
        </p:spPr>
        <p:txBody>
          <a:bodyPr wrap="none" rtlCol="0">
            <a:spAutoFit/>
          </a:bodyPr>
          <a:lstStyle/>
          <a:p>
            <a:r>
              <a:rPr lang="en-US" sz="1600" b="1" dirty="0" smtClean="0">
                <a:solidFill>
                  <a:schemeClr val="accent3"/>
                </a:solidFill>
              </a:rPr>
              <a:t>05</a:t>
            </a:r>
            <a:r>
              <a:rPr lang="en-US" sz="1600" b="1" dirty="0">
                <a:solidFill>
                  <a:schemeClr val="accent3"/>
                </a:solidFill>
              </a:rPr>
              <a:t>: Diagnostics </a:t>
            </a:r>
            <a:r>
              <a:rPr lang="en-US" sz="1600" b="1" dirty="0" err="1">
                <a:solidFill>
                  <a:schemeClr val="accent3"/>
                </a:solidFill>
              </a:rPr>
              <a:t>différentiels</a:t>
            </a:r>
            <a:endParaRPr lang="en-US" sz="1600" b="1" dirty="0">
              <a:solidFill>
                <a:schemeClr val="accent3"/>
              </a:solidFill>
            </a:endParaRPr>
          </a:p>
        </p:txBody>
      </p:sp>
      <p:grpSp>
        <p:nvGrpSpPr>
          <p:cNvPr id="45" name="Group 44"/>
          <p:cNvGrpSpPr/>
          <p:nvPr/>
        </p:nvGrpSpPr>
        <p:grpSpPr>
          <a:xfrm>
            <a:off x="8398362" y="5538954"/>
            <a:ext cx="548640" cy="548640"/>
            <a:chOff x="8344461" y="4200638"/>
            <a:chExt cx="548640" cy="548640"/>
          </a:xfrm>
        </p:grpSpPr>
        <p:sp>
          <p:nvSpPr>
            <p:cNvPr id="46" name="Oval 45"/>
            <p:cNvSpPr/>
            <p:nvPr/>
          </p:nvSpPr>
          <p:spPr>
            <a:xfrm>
              <a:off x="8344461" y="4200638"/>
              <a:ext cx="548640" cy="5486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8412635" y="4305681"/>
              <a:ext cx="412293" cy="338554"/>
            </a:xfrm>
            <a:prstGeom prst="rect">
              <a:avLst/>
            </a:prstGeom>
            <a:noFill/>
          </p:spPr>
          <p:txBody>
            <a:bodyPr wrap="none" rtlCol="0" anchor="ctr">
              <a:spAutoFit/>
            </a:bodyPr>
            <a:lstStyle/>
            <a:p>
              <a:pPr algn="ctr"/>
              <a:r>
                <a:rPr lang="en-US" sz="1600" b="1" dirty="0" smtClean="0">
                  <a:solidFill>
                    <a:schemeClr val="bg1"/>
                  </a:solidFill>
                  <a:latin typeface="+mj-lt"/>
                </a:rPr>
                <a:t>0</a:t>
              </a:r>
              <a:r>
                <a:rPr lang="en-US" sz="1600" b="1" dirty="0">
                  <a:solidFill>
                    <a:schemeClr val="bg1"/>
                  </a:solidFill>
                  <a:latin typeface="+mj-lt"/>
                </a:rPr>
                <a:t>5</a:t>
              </a:r>
            </a:p>
          </p:txBody>
        </p:sp>
      </p:grpSp>
      <p:sp>
        <p:nvSpPr>
          <p:cNvPr id="51" name="TextBox 50"/>
          <p:cNvSpPr txBox="1"/>
          <p:nvPr/>
        </p:nvSpPr>
        <p:spPr>
          <a:xfrm>
            <a:off x="8878829" y="3746456"/>
            <a:ext cx="3008342" cy="1532727"/>
          </a:xfrm>
          <a:prstGeom prst="rect">
            <a:avLst/>
          </a:prstGeom>
          <a:noFill/>
        </p:spPr>
        <p:txBody>
          <a:bodyPr wrap="square" rtlCol="0">
            <a:spAutoFit/>
          </a:bodyPr>
          <a:lstStyle/>
          <a:p>
            <a:pPr marL="171450" indent="-171450">
              <a:lnSpc>
                <a:spcPct val="130000"/>
              </a:lnSpc>
              <a:buFont typeface="Arial" panose="020B0604020202020204" pitchFamily="34" charset="0"/>
              <a:buChar char="•"/>
            </a:pPr>
            <a:r>
              <a:rPr lang="fr-FR" sz="1200" dirty="0">
                <a:solidFill>
                  <a:schemeClr val="bg1"/>
                </a:solidFill>
              </a:rPr>
              <a:t>Temps de saignement (TS) et le taux de plaquettes </a:t>
            </a:r>
            <a:r>
              <a:rPr lang="fr-FR" sz="1200" dirty="0">
                <a:solidFill>
                  <a:schemeClr val="accent3"/>
                </a:solidFill>
              </a:rPr>
              <a:t>normaux</a:t>
            </a:r>
            <a:r>
              <a:rPr lang="fr-FR" sz="1200" dirty="0">
                <a:solidFill>
                  <a:schemeClr val="bg1"/>
                </a:solidFill>
              </a:rPr>
              <a:t> </a:t>
            </a:r>
          </a:p>
          <a:p>
            <a:pPr marL="171450" indent="-171450">
              <a:lnSpc>
                <a:spcPct val="130000"/>
              </a:lnSpc>
              <a:buFont typeface="Arial" panose="020B0604020202020204" pitchFamily="34" charset="0"/>
              <a:buChar char="•"/>
            </a:pPr>
            <a:r>
              <a:rPr lang="fr-FR" sz="1200" dirty="0">
                <a:solidFill>
                  <a:schemeClr val="bg1"/>
                </a:solidFill>
              </a:rPr>
              <a:t>TCK allongé avec un temps de quick </a:t>
            </a:r>
            <a:r>
              <a:rPr lang="fr-FR" sz="1200" dirty="0">
                <a:solidFill>
                  <a:schemeClr val="accent3"/>
                </a:solidFill>
              </a:rPr>
              <a:t>normal </a:t>
            </a:r>
          </a:p>
          <a:p>
            <a:pPr marL="171450" indent="-171450">
              <a:lnSpc>
                <a:spcPct val="130000"/>
              </a:lnSpc>
              <a:buFont typeface="Arial" panose="020B0604020202020204" pitchFamily="34" charset="0"/>
              <a:buChar char="•"/>
            </a:pPr>
            <a:r>
              <a:rPr lang="fr-FR" sz="1200" dirty="0">
                <a:solidFill>
                  <a:schemeClr val="bg1"/>
                </a:solidFill>
              </a:rPr>
              <a:t> Affirmé par le dosage des facteurs VIII et </a:t>
            </a:r>
            <a:r>
              <a:rPr lang="fr-FR" sz="1200" dirty="0" smtClean="0">
                <a:solidFill>
                  <a:schemeClr val="bg1"/>
                </a:solidFill>
              </a:rPr>
              <a:t>IX</a:t>
            </a:r>
            <a:endParaRPr lang="en-US" sz="1200" dirty="0">
              <a:solidFill>
                <a:schemeClr val="bg1"/>
              </a:solidFill>
            </a:endParaRPr>
          </a:p>
        </p:txBody>
      </p:sp>
      <p:cxnSp>
        <p:nvCxnSpPr>
          <p:cNvPr id="52" name="Straight Connector 51"/>
          <p:cNvCxnSpPr/>
          <p:nvPr/>
        </p:nvCxnSpPr>
        <p:spPr>
          <a:xfrm>
            <a:off x="7331271" y="5830532"/>
            <a:ext cx="875744" cy="0"/>
          </a:xfrm>
          <a:prstGeom prst="line">
            <a:avLst/>
          </a:prstGeom>
          <a:ln>
            <a:solidFill>
              <a:schemeClr val="tx2">
                <a:lumMod val="20000"/>
                <a:lumOff val="8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a:off x="-2193099" y="953000"/>
            <a:ext cx="8584514" cy="705136"/>
            <a:chOff x="4325287" y="4957167"/>
            <a:chExt cx="3986983" cy="383555"/>
          </a:xfrm>
          <a:solidFill>
            <a:srgbClr val="BC1D2F"/>
          </a:solidFill>
        </p:grpSpPr>
        <p:sp>
          <p:nvSpPr>
            <p:cNvPr id="54" name="Flowchart: Terminator 53"/>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4791075" y="4957168"/>
              <a:ext cx="3308788" cy="3835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Flowchart: Terminator 55"/>
            <p:cNvSpPr/>
            <p:nvPr/>
          </p:nvSpPr>
          <p:spPr>
            <a:xfrm>
              <a:off x="7150064" y="4957167"/>
              <a:ext cx="1162206" cy="38352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7" name="TextBox 56"/>
          <p:cNvSpPr txBox="1"/>
          <p:nvPr/>
        </p:nvSpPr>
        <p:spPr>
          <a:xfrm>
            <a:off x="1256600" y="920820"/>
            <a:ext cx="4104009" cy="769441"/>
          </a:xfrm>
          <a:prstGeom prst="rect">
            <a:avLst/>
          </a:prstGeom>
          <a:noFill/>
        </p:spPr>
        <p:txBody>
          <a:bodyPr wrap="none" rtlCol="0">
            <a:spAutoFit/>
          </a:bodyPr>
          <a:lstStyle/>
          <a:p>
            <a:r>
              <a:rPr lang="en-US" sz="4400" b="1" dirty="0" smtClean="0">
                <a:solidFill>
                  <a:schemeClr val="bg1"/>
                </a:solidFill>
              </a:rPr>
              <a:t>DIAGNOSTICS</a:t>
            </a:r>
            <a:endParaRPr lang="en-US" sz="4400" b="1" dirty="0">
              <a:solidFill>
                <a:schemeClr val="bg1"/>
              </a:solidFill>
            </a:endParaRPr>
          </a:p>
        </p:txBody>
      </p:sp>
    </p:spTree>
    <p:extLst>
      <p:ext uri="{BB962C8B-B14F-4D97-AF65-F5344CB8AC3E}">
        <p14:creationId xmlns:p14="http://schemas.microsoft.com/office/powerpoint/2010/main" val="414730768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2" presetClass="entr" presetSubtype="4"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ppt_x"/>
                                          </p:val>
                                        </p:tav>
                                        <p:tav tm="100000">
                                          <p:val>
                                            <p:strVal val="#ppt_x"/>
                                          </p:val>
                                        </p:tav>
                                      </p:tavLst>
                                    </p:anim>
                                    <p:anim calcmode="lin" valueType="num">
                                      <p:cBhvr additive="base">
                                        <p:cTn id="11" dur="500" fill="hold"/>
                                        <p:tgtEl>
                                          <p:spTgt spid="19"/>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p:tgtEl>
                                          <p:spTgt spid="13"/>
                                        </p:tgtEl>
                                        <p:attrNameLst>
                                          <p:attrName>ppt_x</p:attrName>
                                        </p:attrNameLst>
                                      </p:cBhvr>
                                      <p:tavLst>
                                        <p:tav tm="0">
                                          <p:val>
                                            <p:strVal val="#ppt_x-#ppt_w*1.125000"/>
                                          </p:val>
                                        </p:tav>
                                        <p:tav tm="100000">
                                          <p:val>
                                            <p:strVal val="#ppt_x"/>
                                          </p:val>
                                        </p:tav>
                                      </p:tavLst>
                                    </p:anim>
                                    <p:animEffect transition="in" filter="wipe(right)">
                                      <p:cBhvr>
                                        <p:cTn id="20" dur="500"/>
                                        <p:tgtEl>
                                          <p:spTgt spid="1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2500"/>
                            </p:stCondLst>
                            <p:childTnLst>
                              <p:par>
                                <p:cTn id="30" presetID="22" presetClass="entr" presetSubtype="2"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childTnLst>
                          </p:cTn>
                        </p:par>
                        <p:par>
                          <p:cTn id="33" fill="hold">
                            <p:stCondLst>
                              <p:cond delay="3000"/>
                            </p:stCondLst>
                            <p:childTnLst>
                              <p:par>
                                <p:cTn id="34" presetID="12" presetClass="entr" presetSubtype="2"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p:tgtEl>
                                          <p:spTgt spid="15"/>
                                        </p:tgtEl>
                                        <p:attrNameLst>
                                          <p:attrName>ppt_x</p:attrName>
                                        </p:attrNameLst>
                                      </p:cBhvr>
                                      <p:tavLst>
                                        <p:tav tm="0">
                                          <p:val>
                                            <p:strVal val="#ppt_x+#ppt_w*1.125000"/>
                                          </p:val>
                                        </p:tav>
                                        <p:tav tm="100000">
                                          <p:val>
                                            <p:strVal val="#ppt_x"/>
                                          </p:val>
                                        </p:tav>
                                      </p:tavLst>
                                    </p:anim>
                                    <p:animEffect transition="in" filter="wipe(left)">
                                      <p:cBhvr>
                                        <p:cTn id="37" dur="500"/>
                                        <p:tgtEl>
                                          <p:spTgt spid="15"/>
                                        </p:tgtEl>
                                      </p:cBhvr>
                                    </p:animEffect>
                                  </p:childTnLst>
                                </p:cTn>
                              </p:par>
                            </p:childTnLst>
                          </p:cTn>
                        </p:par>
                        <p:par>
                          <p:cTn id="38" fill="hold">
                            <p:stCondLst>
                              <p:cond delay="35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5000"/>
                            </p:stCondLst>
                            <p:childTnLst>
                              <p:par>
                                <p:cTn id="51" presetID="12" presetClass="entr" presetSubtype="8"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p:tgtEl>
                                          <p:spTgt spid="14"/>
                                        </p:tgtEl>
                                        <p:attrNameLst>
                                          <p:attrName>ppt_x</p:attrName>
                                        </p:attrNameLst>
                                      </p:cBhvr>
                                      <p:tavLst>
                                        <p:tav tm="0">
                                          <p:val>
                                            <p:strVal val="#ppt_x-#ppt_w*1.125000"/>
                                          </p:val>
                                        </p:tav>
                                        <p:tav tm="100000">
                                          <p:val>
                                            <p:strVal val="#ppt_x"/>
                                          </p:val>
                                        </p:tav>
                                      </p:tavLst>
                                    </p:anim>
                                    <p:animEffect transition="in" filter="wipe(right)">
                                      <p:cBhvr>
                                        <p:cTn id="54" dur="500"/>
                                        <p:tgtEl>
                                          <p:spTgt spid="14"/>
                                        </p:tgtEl>
                                      </p:cBhvr>
                                    </p:animEffect>
                                  </p:childTnLst>
                                </p:cTn>
                              </p:par>
                            </p:childTnLst>
                          </p:cTn>
                        </p:par>
                        <p:par>
                          <p:cTn id="55" fill="hold">
                            <p:stCondLst>
                              <p:cond delay="5500"/>
                            </p:stCondLst>
                            <p:childTnLst>
                              <p:par>
                                <p:cTn id="56" presetID="22" presetClass="entr" presetSubtype="8"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childTnLst>
                          </p:cTn>
                        </p:par>
                        <p:par>
                          <p:cTn id="59" fill="hold">
                            <p:stCondLst>
                              <p:cond delay="6000"/>
                            </p:stCondLst>
                            <p:childTnLst>
                              <p:par>
                                <p:cTn id="60" presetID="10" presetClass="entr" presetSubtype="0" fill="hold" grpId="0" nodeType="after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500"/>
                                        <p:tgtEl>
                                          <p:spTgt spid="51"/>
                                        </p:tgtEl>
                                      </p:cBhvr>
                                    </p:animEffect>
                                  </p:childTnLst>
                                </p:cTn>
                              </p:par>
                            </p:childTnLst>
                          </p:cTn>
                        </p:par>
                        <p:par>
                          <p:cTn id="63" fill="hold">
                            <p:stCondLst>
                              <p:cond delay="6500"/>
                            </p:stCondLst>
                            <p:childTnLst>
                              <p:par>
                                <p:cTn id="64" presetID="22" presetClass="entr" presetSubtype="2"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right)">
                                      <p:cBhvr>
                                        <p:cTn id="66" dur="500"/>
                                        <p:tgtEl>
                                          <p:spTgt spid="43"/>
                                        </p:tgtEl>
                                      </p:cBhvr>
                                    </p:animEffect>
                                  </p:childTnLst>
                                </p:cTn>
                              </p:par>
                            </p:childTnLst>
                          </p:cTn>
                        </p:par>
                        <p:par>
                          <p:cTn id="67" fill="hold">
                            <p:stCondLst>
                              <p:cond delay="7000"/>
                            </p:stCondLst>
                            <p:childTnLst>
                              <p:par>
                                <p:cTn id="68" presetID="12" presetClass="entr" presetSubtype="2"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p:tgtEl>
                                          <p:spTgt spid="16"/>
                                        </p:tgtEl>
                                        <p:attrNameLst>
                                          <p:attrName>ppt_x</p:attrName>
                                        </p:attrNameLst>
                                      </p:cBhvr>
                                      <p:tavLst>
                                        <p:tav tm="0">
                                          <p:val>
                                            <p:strVal val="#ppt_x+#ppt_w*1.125000"/>
                                          </p:val>
                                        </p:tav>
                                        <p:tav tm="100000">
                                          <p:val>
                                            <p:strVal val="#ppt_x"/>
                                          </p:val>
                                        </p:tav>
                                      </p:tavLst>
                                    </p:anim>
                                    <p:animEffect transition="in" filter="wipe(left)">
                                      <p:cBhvr>
                                        <p:cTn id="71" dur="500"/>
                                        <p:tgtEl>
                                          <p:spTgt spid="16"/>
                                        </p:tgtEl>
                                      </p:cBhvr>
                                    </p:animEffect>
                                  </p:childTnLst>
                                </p:cTn>
                              </p:par>
                            </p:childTnLst>
                          </p:cTn>
                        </p:par>
                        <p:par>
                          <p:cTn id="72" fill="hold">
                            <p:stCondLst>
                              <p:cond delay="7500"/>
                            </p:stCondLst>
                            <p:childTnLst>
                              <p:par>
                                <p:cTn id="73" presetID="22" presetClass="entr" presetSubtype="2"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right)">
                                      <p:cBhvr>
                                        <p:cTn id="75" dur="500"/>
                                        <p:tgtEl>
                                          <p:spTgt spid="39"/>
                                        </p:tgtEl>
                                      </p:cBhvr>
                                    </p:animEffect>
                                  </p:childTnLst>
                                </p:cTn>
                              </p:par>
                            </p:childTnLst>
                          </p:cTn>
                        </p:par>
                        <p:par>
                          <p:cTn id="76" fill="hold">
                            <p:stCondLst>
                              <p:cond delay="8000"/>
                            </p:stCondLst>
                            <p:childTnLst>
                              <p:par>
                                <p:cTn id="77" presetID="10" presetClass="entr" presetSubtype="0"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childTnLst>
                          </p:cTn>
                        </p:par>
                        <p:par>
                          <p:cTn id="80" fill="hold">
                            <p:stCondLst>
                              <p:cond delay="8500"/>
                            </p:stCondLst>
                            <p:childTnLst>
                              <p:par>
                                <p:cTn id="81" presetID="12" presetClass="entr" presetSubtype="8" fill="hold" nodeType="afterEffect">
                                  <p:stCondLst>
                                    <p:cond delay="0"/>
                                  </p:stCondLst>
                                  <p:childTnLst>
                                    <p:set>
                                      <p:cBhvr>
                                        <p:cTn id="82" dur="1" fill="hold">
                                          <p:stCondLst>
                                            <p:cond delay="0"/>
                                          </p:stCondLst>
                                        </p:cTn>
                                        <p:tgtEl>
                                          <p:spTgt spid="45"/>
                                        </p:tgtEl>
                                        <p:attrNameLst>
                                          <p:attrName>style.visibility</p:attrName>
                                        </p:attrNameLst>
                                      </p:cBhvr>
                                      <p:to>
                                        <p:strVal val="visible"/>
                                      </p:to>
                                    </p:set>
                                    <p:anim calcmode="lin" valueType="num">
                                      <p:cBhvr additive="base">
                                        <p:cTn id="83" dur="500"/>
                                        <p:tgtEl>
                                          <p:spTgt spid="45"/>
                                        </p:tgtEl>
                                        <p:attrNameLst>
                                          <p:attrName>ppt_x</p:attrName>
                                        </p:attrNameLst>
                                      </p:cBhvr>
                                      <p:tavLst>
                                        <p:tav tm="0">
                                          <p:val>
                                            <p:strVal val="#ppt_x-#ppt_w*1.125000"/>
                                          </p:val>
                                        </p:tav>
                                        <p:tav tm="100000">
                                          <p:val>
                                            <p:strVal val="#ppt_x"/>
                                          </p:val>
                                        </p:tav>
                                      </p:tavLst>
                                    </p:anim>
                                    <p:animEffect transition="in" filter="wipe(right)">
                                      <p:cBhvr>
                                        <p:cTn id="84" dur="500"/>
                                        <p:tgtEl>
                                          <p:spTgt spid="45"/>
                                        </p:tgtEl>
                                      </p:cBhvr>
                                    </p:animEffect>
                                  </p:childTnLst>
                                </p:cTn>
                              </p:par>
                            </p:childTnLst>
                          </p:cTn>
                        </p:par>
                        <p:par>
                          <p:cTn id="85" fill="hold">
                            <p:stCondLst>
                              <p:cond delay="9000"/>
                            </p:stCondLst>
                            <p:childTnLst>
                              <p:par>
                                <p:cTn id="86" presetID="22" presetClass="entr" presetSubtype="8" fill="hold" grpId="0" nodeType="afterEffect">
                                  <p:stCondLst>
                                    <p:cond delay="0"/>
                                  </p:stCondLst>
                                  <p:childTnLst>
                                    <p:set>
                                      <p:cBhvr>
                                        <p:cTn id="87" dur="1" fill="hold">
                                          <p:stCondLst>
                                            <p:cond delay="0"/>
                                          </p:stCondLst>
                                        </p:cTn>
                                        <p:tgtEl>
                                          <p:spTgt spid="44"/>
                                        </p:tgtEl>
                                        <p:attrNameLst>
                                          <p:attrName>style.visibility</p:attrName>
                                        </p:attrNameLst>
                                      </p:cBhvr>
                                      <p:to>
                                        <p:strVal val="visible"/>
                                      </p:to>
                                    </p:set>
                                    <p:animEffect transition="in" filter="wipe(left)">
                                      <p:cBhvr>
                                        <p:cTn id="88" dur="500"/>
                                        <p:tgtEl>
                                          <p:spTgt spid="44"/>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wipe(left)">
                                      <p:cBhvr>
                                        <p:cTn id="92" dur="500"/>
                                        <p:tgtEl>
                                          <p:spTgt spid="52"/>
                                        </p:tgtEl>
                                      </p:cBhvr>
                                    </p:animEffect>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fade">
                                      <p:cBhvr>
                                        <p:cTn id="9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11" grpId="0"/>
      <p:bldP spid="12" grpId="0"/>
      <p:bldP spid="24" grpId="0"/>
      <p:bldP spid="25" grpId="0"/>
      <p:bldP spid="34" grpId="0"/>
      <p:bldP spid="35" grpId="0"/>
      <p:bldP spid="38" grpId="0"/>
      <p:bldP spid="39" grpId="0"/>
      <p:bldP spid="44" grpId="0"/>
      <p:bldP spid="51"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7" name="Rectangle 86"/>
          <p:cNvSpPr/>
          <p:nvPr/>
        </p:nvSpPr>
        <p:spPr>
          <a:xfrm>
            <a:off x="0" y="6280479"/>
            <a:ext cx="12192000" cy="658039"/>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p:nvPr/>
        </p:nvGrpSpPr>
        <p:grpSpPr>
          <a:xfrm>
            <a:off x="5717718" y="1167030"/>
            <a:ext cx="1782799" cy="5488420"/>
            <a:chOff x="5717718" y="1167030"/>
            <a:chExt cx="1782799" cy="5488420"/>
          </a:xfrm>
        </p:grpSpPr>
        <p:sp>
          <p:nvSpPr>
            <p:cNvPr id="80" name="Rectangle 839"/>
            <p:cNvSpPr>
              <a:spLocks noChangeArrowheads="1"/>
            </p:cNvSpPr>
            <p:nvPr/>
          </p:nvSpPr>
          <p:spPr bwMode="auto">
            <a:xfrm rot="1949953">
              <a:off x="5717718" y="1167030"/>
              <a:ext cx="109408" cy="5488420"/>
            </a:xfrm>
            <a:custGeom>
              <a:avLst/>
              <a:gdLst>
                <a:gd name="connsiteX0" fmla="*/ 0 w 111398"/>
                <a:gd name="connsiteY0" fmla="*/ 0 h 5671708"/>
                <a:gd name="connsiteX1" fmla="*/ 111398 w 111398"/>
                <a:gd name="connsiteY1" fmla="*/ 0 h 5671708"/>
                <a:gd name="connsiteX2" fmla="*/ 111398 w 111398"/>
                <a:gd name="connsiteY2" fmla="*/ 5671708 h 5671708"/>
                <a:gd name="connsiteX3" fmla="*/ 0 w 111398"/>
                <a:gd name="connsiteY3" fmla="*/ 5671708 h 5671708"/>
                <a:gd name="connsiteX4" fmla="*/ 0 w 111398"/>
                <a:gd name="connsiteY4" fmla="*/ 0 h 5671708"/>
                <a:gd name="connsiteX0" fmla="*/ 0 w 113062"/>
                <a:gd name="connsiteY0" fmla="*/ 0 h 5671708"/>
                <a:gd name="connsiteX1" fmla="*/ 111398 w 113062"/>
                <a:gd name="connsiteY1" fmla="*/ 0 h 5671708"/>
                <a:gd name="connsiteX2" fmla="*/ 113062 w 113062"/>
                <a:gd name="connsiteY2" fmla="*/ 5489950 h 5671708"/>
                <a:gd name="connsiteX3" fmla="*/ 0 w 113062"/>
                <a:gd name="connsiteY3" fmla="*/ 5671708 h 5671708"/>
                <a:gd name="connsiteX4" fmla="*/ 0 w 113062"/>
                <a:gd name="connsiteY4" fmla="*/ 0 h 5671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62" h="5671708">
                  <a:moveTo>
                    <a:pt x="0" y="0"/>
                  </a:moveTo>
                  <a:lnTo>
                    <a:pt x="111398" y="0"/>
                  </a:lnTo>
                  <a:cubicBezTo>
                    <a:pt x="111953" y="1829983"/>
                    <a:pt x="112507" y="3659967"/>
                    <a:pt x="113062" y="5489950"/>
                  </a:cubicBezTo>
                  <a:lnTo>
                    <a:pt x="0" y="5671708"/>
                  </a:lnTo>
                  <a:lnTo>
                    <a:pt x="0" y="0"/>
                  </a:ln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1" name="Rectangle 851"/>
            <p:cNvSpPr>
              <a:spLocks noChangeArrowheads="1"/>
            </p:cNvSpPr>
            <p:nvPr/>
          </p:nvSpPr>
          <p:spPr bwMode="auto">
            <a:xfrm rot="1949953">
              <a:off x="6919671" y="1564370"/>
              <a:ext cx="580846" cy="182392"/>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8" name="Straight Connector 7"/>
          <p:cNvCxnSpPr/>
          <p:nvPr/>
        </p:nvCxnSpPr>
        <p:spPr>
          <a:xfrm>
            <a:off x="8502278" y="2680000"/>
            <a:ext cx="394978" cy="0"/>
          </a:xfrm>
          <a:prstGeom prst="line">
            <a:avLst/>
          </a:prstGeom>
          <a:ln>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flipH="1">
            <a:off x="9035759" y="2862969"/>
            <a:ext cx="2959026" cy="830997"/>
          </a:xfrm>
          <a:prstGeom prst="rect">
            <a:avLst/>
          </a:prstGeom>
          <a:noFill/>
        </p:spPr>
        <p:txBody>
          <a:bodyPr wrap="square" rtlCol="0">
            <a:spAutoFit/>
          </a:bodyPr>
          <a:lstStyle/>
          <a:p>
            <a:r>
              <a:rPr lang="en-US" sz="1600" dirty="0" err="1" smtClean="0">
                <a:solidFill>
                  <a:schemeClr val="bg1"/>
                </a:solidFill>
                <a:latin typeface="Myriad Condensed Web" panose="020B0506030403020204" pitchFamily="34" charset="0"/>
              </a:rPr>
              <a:t>c’est</a:t>
            </a:r>
            <a:r>
              <a:rPr lang="en-US" sz="1600" dirty="0" smtClean="0">
                <a:solidFill>
                  <a:schemeClr val="bg1"/>
                </a:solidFill>
                <a:latin typeface="Myriad Condensed Web" panose="020B0506030403020204" pitchFamily="34" charset="0"/>
              </a:rPr>
              <a:t> le plasma </a:t>
            </a:r>
            <a:r>
              <a:rPr lang="en-US" sz="1600" dirty="0" err="1" smtClean="0">
                <a:solidFill>
                  <a:schemeClr val="bg1"/>
                </a:solidFill>
                <a:latin typeface="Myriad Condensed Web" panose="020B0506030403020204" pitchFamily="34" charset="0"/>
              </a:rPr>
              <a:t>frais</a:t>
            </a:r>
            <a:r>
              <a:rPr lang="en-US" sz="1600" dirty="0" smtClean="0">
                <a:solidFill>
                  <a:schemeClr val="bg1"/>
                </a:solidFill>
                <a:latin typeface="Myriad Condensed Web" panose="020B0506030403020204" pitchFamily="34" charset="0"/>
              </a:rPr>
              <a:t> </a:t>
            </a:r>
            <a:r>
              <a:rPr lang="en-US" sz="1600" dirty="0" err="1" smtClean="0">
                <a:solidFill>
                  <a:schemeClr val="bg1"/>
                </a:solidFill>
                <a:latin typeface="Myriad Condensed Web" panose="020B0506030403020204" pitchFamily="34" charset="0"/>
              </a:rPr>
              <a:t>conglé</a:t>
            </a:r>
            <a:r>
              <a:rPr lang="en-US" sz="1600" dirty="0" smtClean="0">
                <a:solidFill>
                  <a:schemeClr val="bg1"/>
                </a:solidFill>
                <a:latin typeface="Myriad Condensed Web" panose="020B0506030403020204" pitchFamily="34" charset="0"/>
              </a:rPr>
              <a:t> </a:t>
            </a:r>
            <a:r>
              <a:rPr lang="en-US" sz="1600" dirty="0" err="1" smtClean="0">
                <a:solidFill>
                  <a:schemeClr val="bg1"/>
                </a:solidFill>
                <a:latin typeface="Myriad Condensed Web" panose="020B0506030403020204" pitchFamily="34" charset="0"/>
              </a:rPr>
              <a:t>préparé</a:t>
            </a:r>
            <a:r>
              <a:rPr lang="en-US" sz="1600" dirty="0" smtClean="0">
                <a:solidFill>
                  <a:schemeClr val="bg1"/>
                </a:solidFill>
                <a:latin typeface="Myriad Condensed Web" panose="020B0506030403020204" pitchFamily="34" charset="0"/>
              </a:rPr>
              <a:t> par centrifugation de sang total </a:t>
            </a:r>
            <a:r>
              <a:rPr lang="en-US" sz="1600" dirty="0" err="1" smtClean="0">
                <a:solidFill>
                  <a:schemeClr val="bg1"/>
                </a:solidFill>
                <a:latin typeface="Myriad Condensed Web" panose="020B0506030403020204" pitchFamily="34" charset="0"/>
              </a:rPr>
              <a:t>ou</a:t>
            </a:r>
            <a:r>
              <a:rPr lang="en-US" sz="1600" dirty="0" smtClean="0">
                <a:solidFill>
                  <a:schemeClr val="bg1"/>
                </a:solidFill>
                <a:latin typeface="Myriad Condensed Web" panose="020B0506030403020204" pitchFamily="34" charset="0"/>
              </a:rPr>
              <a:t> </a:t>
            </a:r>
            <a:r>
              <a:rPr lang="en-US" sz="1600" dirty="0" err="1" smtClean="0">
                <a:solidFill>
                  <a:schemeClr val="bg1"/>
                </a:solidFill>
                <a:latin typeface="Myriad Condensed Web" panose="020B0506030403020204" pitchFamily="34" charset="0"/>
              </a:rPr>
              <a:t>bien</a:t>
            </a:r>
            <a:r>
              <a:rPr lang="en-US" sz="1600" dirty="0" smtClean="0">
                <a:solidFill>
                  <a:schemeClr val="bg1"/>
                </a:solidFill>
                <a:latin typeface="Myriad Condensed Web" panose="020B0506030403020204" pitchFamily="34" charset="0"/>
              </a:rPr>
              <a:t> un  </a:t>
            </a:r>
            <a:r>
              <a:rPr lang="en-US" sz="1600" dirty="0" err="1" smtClean="0">
                <a:solidFill>
                  <a:schemeClr val="bg1"/>
                </a:solidFill>
                <a:latin typeface="Myriad Condensed Web" panose="020B0506030403020204" pitchFamily="34" charset="0"/>
              </a:rPr>
              <a:t>plasmaphérèse</a:t>
            </a:r>
            <a:endParaRPr lang="en-US" sz="1600" dirty="0">
              <a:solidFill>
                <a:schemeClr val="bg1"/>
              </a:solidFill>
            </a:endParaRPr>
          </a:p>
        </p:txBody>
      </p:sp>
      <p:sp>
        <p:nvSpPr>
          <p:cNvPr id="111" name="TextBox 110"/>
          <p:cNvSpPr txBox="1"/>
          <p:nvPr/>
        </p:nvSpPr>
        <p:spPr>
          <a:xfrm flipH="1">
            <a:off x="9035759" y="2510723"/>
            <a:ext cx="2385589" cy="338554"/>
          </a:xfrm>
          <a:prstGeom prst="rect">
            <a:avLst/>
          </a:prstGeom>
          <a:noFill/>
        </p:spPr>
        <p:txBody>
          <a:bodyPr wrap="none" rtlCol="0">
            <a:spAutoFit/>
          </a:bodyPr>
          <a:lstStyle/>
          <a:p>
            <a:r>
              <a:rPr lang="en-US" sz="1600" b="1" dirty="0" err="1" smtClean="0">
                <a:solidFill>
                  <a:schemeClr val="accent1"/>
                </a:solidFill>
              </a:rPr>
              <a:t>Produits</a:t>
            </a:r>
            <a:r>
              <a:rPr lang="en-US" sz="1600" b="1" dirty="0" smtClean="0">
                <a:solidFill>
                  <a:schemeClr val="accent1"/>
                </a:solidFill>
              </a:rPr>
              <a:t> </a:t>
            </a:r>
            <a:r>
              <a:rPr lang="en-US" sz="1600" b="1" dirty="0">
                <a:solidFill>
                  <a:schemeClr val="accent1"/>
                </a:solidFill>
              </a:rPr>
              <a:t>plasmatiques</a:t>
            </a:r>
          </a:p>
        </p:txBody>
      </p:sp>
      <p:grpSp>
        <p:nvGrpSpPr>
          <p:cNvPr id="5" name="Group 4"/>
          <p:cNvGrpSpPr/>
          <p:nvPr/>
        </p:nvGrpSpPr>
        <p:grpSpPr>
          <a:xfrm>
            <a:off x="6389976" y="2329831"/>
            <a:ext cx="1973805" cy="711530"/>
            <a:chOff x="6389976" y="2329831"/>
            <a:chExt cx="1973805" cy="711530"/>
          </a:xfrm>
        </p:grpSpPr>
        <p:sp>
          <p:nvSpPr>
            <p:cNvPr id="76" name="Oval 75"/>
            <p:cNvSpPr/>
            <p:nvPr/>
          </p:nvSpPr>
          <p:spPr>
            <a:xfrm flipV="1">
              <a:off x="7652251" y="2329831"/>
              <a:ext cx="711530" cy="71153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flipV="1">
              <a:off x="6389976" y="2393046"/>
              <a:ext cx="1429028" cy="5739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flipV="1">
              <a:off x="7721062" y="2398642"/>
              <a:ext cx="573908" cy="5739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927160" y="4624535"/>
            <a:ext cx="1973805" cy="711530"/>
            <a:chOff x="4927160" y="4624535"/>
            <a:chExt cx="1973805" cy="711530"/>
          </a:xfrm>
        </p:grpSpPr>
        <p:sp>
          <p:nvSpPr>
            <p:cNvPr id="63" name="Rectangle 62"/>
            <p:cNvSpPr/>
            <p:nvPr/>
          </p:nvSpPr>
          <p:spPr>
            <a:xfrm flipV="1">
              <a:off x="4927160" y="4687750"/>
              <a:ext cx="1429028" cy="5739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flipV="1">
              <a:off x="6189435" y="4624535"/>
              <a:ext cx="711530" cy="71153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flipV="1">
              <a:off x="6258246" y="4693346"/>
              <a:ext cx="573908" cy="5739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6" name="Group 65"/>
          <p:cNvGrpSpPr/>
          <p:nvPr/>
        </p:nvGrpSpPr>
        <p:grpSpPr>
          <a:xfrm>
            <a:off x="5656487" y="3476685"/>
            <a:ext cx="1973805" cy="711530"/>
            <a:chOff x="5656487" y="3476685"/>
            <a:chExt cx="1973805" cy="711530"/>
          </a:xfrm>
        </p:grpSpPr>
        <p:sp>
          <p:nvSpPr>
            <p:cNvPr id="71" name="Rectangle 70"/>
            <p:cNvSpPr/>
            <p:nvPr/>
          </p:nvSpPr>
          <p:spPr>
            <a:xfrm flipV="1">
              <a:off x="5656487" y="3539900"/>
              <a:ext cx="1429028" cy="5739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flipV="1">
              <a:off x="6918762" y="3476685"/>
              <a:ext cx="711530" cy="71153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flipV="1">
              <a:off x="6987573" y="3545496"/>
              <a:ext cx="573908" cy="5739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4564360" y="2569132"/>
            <a:ext cx="1973805" cy="711530"/>
            <a:chOff x="4564360" y="2569132"/>
            <a:chExt cx="1973805" cy="711530"/>
          </a:xfrm>
        </p:grpSpPr>
        <p:sp>
          <p:nvSpPr>
            <p:cNvPr id="67" name="Rectangle 66"/>
            <p:cNvSpPr/>
            <p:nvPr/>
          </p:nvSpPr>
          <p:spPr>
            <a:xfrm flipH="1" flipV="1">
              <a:off x="5109137" y="2632347"/>
              <a:ext cx="1429028" cy="5739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flipH="1" flipV="1">
              <a:off x="4564360" y="2569132"/>
              <a:ext cx="711530" cy="71153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flipH="1" flipV="1">
              <a:off x="4633171" y="2637943"/>
              <a:ext cx="573908" cy="5739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p:cNvGrpSpPr/>
          <p:nvPr/>
        </p:nvGrpSpPr>
        <p:grpSpPr>
          <a:xfrm>
            <a:off x="3828218" y="3719310"/>
            <a:ext cx="1973805" cy="711530"/>
            <a:chOff x="3828218" y="3719310"/>
            <a:chExt cx="1973805" cy="711530"/>
          </a:xfrm>
        </p:grpSpPr>
        <p:sp>
          <p:nvSpPr>
            <p:cNvPr id="143" name="Rectangle 142"/>
            <p:cNvSpPr/>
            <p:nvPr/>
          </p:nvSpPr>
          <p:spPr>
            <a:xfrm flipH="1" flipV="1">
              <a:off x="4372995" y="3782525"/>
              <a:ext cx="1429028" cy="5739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flipH="1" flipV="1">
              <a:off x="3828218" y="3719310"/>
              <a:ext cx="711530" cy="7115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p:cNvSpPr/>
            <p:nvPr/>
          </p:nvSpPr>
          <p:spPr>
            <a:xfrm flipH="1" flipV="1">
              <a:off x="3897029" y="3788121"/>
              <a:ext cx="573908" cy="5739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5" name="Straight Connector 114"/>
          <p:cNvCxnSpPr/>
          <p:nvPr/>
        </p:nvCxnSpPr>
        <p:spPr>
          <a:xfrm>
            <a:off x="7768789" y="3827041"/>
            <a:ext cx="394978" cy="0"/>
          </a:xfrm>
          <a:prstGeom prst="line">
            <a:avLst/>
          </a:prstGeom>
          <a:ln>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flipH="1">
            <a:off x="8387786" y="4025427"/>
            <a:ext cx="3176684" cy="830997"/>
          </a:xfrm>
          <a:prstGeom prst="rect">
            <a:avLst/>
          </a:prstGeom>
          <a:noFill/>
        </p:spPr>
        <p:txBody>
          <a:bodyPr wrap="square" rtlCol="0">
            <a:spAutoFit/>
          </a:bodyPr>
          <a:lstStyle/>
          <a:p>
            <a:pPr marL="171450" indent="-171450">
              <a:buFont typeface="Arial" panose="020B0604020202020204" pitchFamily="34" charset="0"/>
              <a:buChar char="•"/>
            </a:pPr>
            <a:r>
              <a:rPr lang="en-US" sz="1600" dirty="0">
                <a:solidFill>
                  <a:schemeClr val="bg1"/>
                </a:solidFill>
                <a:latin typeface="Myriad Condensed Web" panose="020B0506030403020204" pitchFamily="34" charset="0"/>
              </a:rPr>
              <a:t>DESMOPRESSINE                  </a:t>
            </a:r>
            <a:r>
              <a:rPr lang="en-US" sz="1600" dirty="0" smtClean="0">
                <a:solidFill>
                  <a:schemeClr val="bg1"/>
                </a:solidFill>
                <a:latin typeface="Myriad Condensed Web" panose="020B0506030403020204" pitchFamily="34" charset="0"/>
              </a:rPr>
              <a:t>( DDAVP)</a:t>
            </a:r>
            <a:endParaRPr lang="en-US" sz="1600" dirty="0">
              <a:solidFill>
                <a:schemeClr val="bg1"/>
              </a:solidFill>
              <a:latin typeface="Myriad Condensed Web" panose="020B0506030403020204" pitchFamily="34" charset="0"/>
            </a:endParaRPr>
          </a:p>
          <a:p>
            <a:pPr marL="171450" indent="-171450">
              <a:buFont typeface="Arial" panose="020B0604020202020204" pitchFamily="34" charset="0"/>
              <a:buChar char="•"/>
            </a:pPr>
            <a:r>
              <a:rPr lang="en-US" sz="1600" dirty="0" err="1" smtClean="0">
                <a:solidFill>
                  <a:schemeClr val="bg1"/>
                </a:solidFill>
                <a:latin typeface="Myriad Condensed Web" panose="020B0506030403020204" pitchFamily="34" charset="0"/>
              </a:rPr>
              <a:t>Acide</a:t>
            </a:r>
            <a:r>
              <a:rPr lang="en-US" sz="1600" dirty="0" smtClean="0">
                <a:solidFill>
                  <a:schemeClr val="bg1"/>
                </a:solidFill>
                <a:latin typeface="Myriad Condensed Web" panose="020B0506030403020204" pitchFamily="34" charset="0"/>
              </a:rPr>
              <a:t> </a:t>
            </a:r>
            <a:r>
              <a:rPr lang="el-GR" sz="1600" dirty="0">
                <a:solidFill>
                  <a:schemeClr val="bg1"/>
                </a:solidFill>
                <a:latin typeface="Myriad Condensed Web" panose="020B0506030403020204" pitchFamily="34" charset="0"/>
              </a:rPr>
              <a:t>ε-</a:t>
            </a:r>
            <a:r>
              <a:rPr lang="en-US" sz="1600" dirty="0" err="1" smtClean="0">
                <a:solidFill>
                  <a:schemeClr val="bg1"/>
                </a:solidFill>
                <a:latin typeface="Myriad Condensed Web" panose="020B0506030403020204" pitchFamily="34" charset="0"/>
              </a:rPr>
              <a:t>Aminocaproïque</a:t>
            </a:r>
            <a:r>
              <a:rPr lang="en-US" sz="1600" dirty="0">
                <a:solidFill>
                  <a:schemeClr val="bg1"/>
                </a:solidFill>
                <a:latin typeface="Myriad Condensed Web" panose="020B0506030403020204" pitchFamily="34" charset="0"/>
              </a:rPr>
              <a:t>     (EACA)</a:t>
            </a:r>
            <a:endParaRPr lang="en-US" sz="1600" dirty="0" smtClean="0">
              <a:solidFill>
                <a:schemeClr val="bg1"/>
              </a:solidFill>
              <a:latin typeface="Myriad Condensed Web" panose="020B0506030403020204" pitchFamily="34" charset="0"/>
            </a:endParaRPr>
          </a:p>
          <a:p>
            <a:pPr marL="171450" indent="-171450">
              <a:buFont typeface="Arial" panose="020B0604020202020204" pitchFamily="34" charset="0"/>
              <a:buChar char="•"/>
            </a:pPr>
            <a:r>
              <a:rPr lang="en-US" sz="1600" dirty="0" smtClean="0">
                <a:solidFill>
                  <a:schemeClr val="bg1"/>
                </a:solidFill>
                <a:latin typeface="Myriad Condensed Web" panose="020B0506030403020204" pitchFamily="34" charset="0"/>
              </a:rPr>
              <a:t>L’ACIDE TRANEXAMIQUE</a:t>
            </a:r>
            <a:endParaRPr lang="en-US" sz="1600" dirty="0">
              <a:solidFill>
                <a:schemeClr val="bg1"/>
              </a:solidFill>
              <a:latin typeface="Myriad Condensed Web" panose="020B0506030403020204" pitchFamily="34" charset="0"/>
            </a:endParaRPr>
          </a:p>
        </p:txBody>
      </p:sp>
      <p:sp>
        <p:nvSpPr>
          <p:cNvPr id="117" name="TextBox 116"/>
          <p:cNvSpPr txBox="1"/>
          <p:nvPr/>
        </p:nvSpPr>
        <p:spPr>
          <a:xfrm flipH="1">
            <a:off x="8302270" y="3657764"/>
            <a:ext cx="3049104" cy="338554"/>
          </a:xfrm>
          <a:prstGeom prst="rect">
            <a:avLst/>
          </a:prstGeom>
          <a:noFill/>
        </p:spPr>
        <p:txBody>
          <a:bodyPr wrap="none" rtlCol="0">
            <a:spAutoFit/>
          </a:bodyPr>
          <a:lstStyle/>
          <a:p>
            <a:r>
              <a:rPr lang="en-US" sz="1600" b="1" dirty="0" err="1" smtClean="0">
                <a:solidFill>
                  <a:schemeClr val="accent3"/>
                </a:solidFill>
              </a:rPr>
              <a:t>Traitements</a:t>
            </a:r>
            <a:r>
              <a:rPr lang="en-US" sz="1600" b="1" dirty="0" smtClean="0">
                <a:solidFill>
                  <a:schemeClr val="accent3"/>
                </a:solidFill>
              </a:rPr>
              <a:t> </a:t>
            </a:r>
            <a:r>
              <a:rPr lang="en-US" sz="1600" b="1" dirty="0">
                <a:solidFill>
                  <a:schemeClr val="accent3"/>
                </a:solidFill>
              </a:rPr>
              <a:t>non </a:t>
            </a:r>
            <a:r>
              <a:rPr lang="en-US" sz="1600" b="1" dirty="0" err="1">
                <a:solidFill>
                  <a:schemeClr val="accent3"/>
                </a:solidFill>
              </a:rPr>
              <a:t>substitutifs</a:t>
            </a:r>
            <a:endParaRPr lang="en-US" sz="1600" b="1" dirty="0">
              <a:solidFill>
                <a:schemeClr val="accent3"/>
              </a:solidFill>
            </a:endParaRPr>
          </a:p>
        </p:txBody>
      </p:sp>
      <p:cxnSp>
        <p:nvCxnSpPr>
          <p:cNvPr id="120" name="Straight Connector 119"/>
          <p:cNvCxnSpPr/>
          <p:nvPr/>
        </p:nvCxnSpPr>
        <p:spPr>
          <a:xfrm>
            <a:off x="7039462" y="4973576"/>
            <a:ext cx="394978" cy="0"/>
          </a:xfrm>
          <a:prstGeom prst="line">
            <a:avLst/>
          </a:prstGeom>
          <a:ln>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flipH="1">
            <a:off x="7572936" y="5190815"/>
            <a:ext cx="4215651" cy="1384995"/>
          </a:xfrm>
          <a:prstGeom prst="rect">
            <a:avLst/>
          </a:prstGeom>
          <a:noFill/>
        </p:spPr>
        <p:txBody>
          <a:bodyPr wrap="square" rtlCol="0">
            <a:spAutoFit/>
          </a:bodyPr>
          <a:lstStyle/>
          <a:p>
            <a:pPr marL="171450" indent="-171450">
              <a:buFont typeface="Arial" panose="020B0604020202020204" pitchFamily="34" charset="0"/>
              <a:buChar char="•"/>
            </a:pPr>
            <a:r>
              <a:rPr lang="fr-FR" dirty="0" smtClean="0">
                <a:solidFill>
                  <a:schemeClr val="bg1"/>
                </a:solidFill>
                <a:latin typeface="Myriad Condensed Web" panose="020B0506030403020204" pitchFamily="34" charset="0"/>
              </a:rPr>
              <a:t>Les </a:t>
            </a:r>
            <a:r>
              <a:rPr lang="fr-FR" dirty="0">
                <a:solidFill>
                  <a:schemeClr val="bg1"/>
                </a:solidFill>
                <a:latin typeface="Myriad Condensed Web" panose="020B0506030403020204" pitchFamily="34" charset="0"/>
              </a:rPr>
              <a:t>FAH à demi-vie </a:t>
            </a:r>
            <a:r>
              <a:rPr lang="fr-FR" dirty="0" smtClean="0">
                <a:solidFill>
                  <a:schemeClr val="bg1"/>
                </a:solidFill>
                <a:latin typeface="Myriad Condensed Web" panose="020B0506030403020204" pitchFamily="34" charset="0"/>
              </a:rPr>
              <a:t>prolongée</a:t>
            </a:r>
            <a:endParaRPr lang="fr-FR" dirty="0">
              <a:solidFill>
                <a:schemeClr val="bg1"/>
              </a:solidFill>
              <a:latin typeface="Myriad Condensed Web" panose="020B0506030403020204" pitchFamily="34" charset="0"/>
            </a:endParaRPr>
          </a:p>
          <a:p>
            <a:pPr marL="171450" indent="-171450">
              <a:buFont typeface="Arial" panose="020B0604020202020204" pitchFamily="34" charset="0"/>
              <a:buChar char="•"/>
            </a:pPr>
            <a:r>
              <a:rPr lang="fr-FR" dirty="0" smtClean="0">
                <a:solidFill>
                  <a:schemeClr val="bg1"/>
                </a:solidFill>
                <a:latin typeface="Myriad Condensed Web" panose="020B0506030403020204" pitchFamily="34" charset="0"/>
              </a:rPr>
              <a:t>Anti </a:t>
            </a:r>
            <a:r>
              <a:rPr lang="fr-FR" dirty="0">
                <a:solidFill>
                  <a:schemeClr val="bg1"/>
                </a:solidFill>
                <a:latin typeface="Myriad Condensed Web" panose="020B0506030403020204" pitchFamily="34" charset="0"/>
              </a:rPr>
              <a:t>TFPI (</a:t>
            </a:r>
            <a:r>
              <a:rPr lang="fr-FR" dirty="0" err="1">
                <a:solidFill>
                  <a:schemeClr val="bg1"/>
                </a:solidFill>
                <a:latin typeface="Myriad Condensed Web" panose="020B0506030403020204" pitchFamily="34" charset="0"/>
              </a:rPr>
              <a:t>Concizumab</a:t>
            </a:r>
            <a:r>
              <a:rPr lang="fr-FR" dirty="0" smtClean="0">
                <a:solidFill>
                  <a:schemeClr val="bg1"/>
                </a:solidFill>
                <a:latin typeface="Myriad Condensed Web" panose="020B0506030403020204" pitchFamily="34" charset="0"/>
              </a:rPr>
              <a:t>®)</a:t>
            </a:r>
            <a:endParaRPr lang="fr-FR" dirty="0">
              <a:solidFill>
                <a:schemeClr val="bg1"/>
              </a:solidFill>
              <a:latin typeface="Myriad Condensed Web" panose="020B0506030403020204" pitchFamily="34" charset="0"/>
            </a:endParaRPr>
          </a:p>
          <a:p>
            <a:pPr marL="171450" indent="-171450">
              <a:buFont typeface="Arial" panose="020B0604020202020204" pitchFamily="34" charset="0"/>
              <a:buChar char="•"/>
            </a:pPr>
            <a:r>
              <a:rPr lang="fr-FR" dirty="0" smtClean="0">
                <a:solidFill>
                  <a:schemeClr val="bg1"/>
                </a:solidFill>
                <a:latin typeface="Myriad Condensed Web" panose="020B0506030403020204" pitchFamily="34" charset="0"/>
              </a:rPr>
              <a:t>Facteur </a:t>
            </a:r>
            <a:r>
              <a:rPr lang="fr-FR" dirty="0" err="1">
                <a:solidFill>
                  <a:schemeClr val="bg1"/>
                </a:solidFill>
                <a:latin typeface="Myriad Condensed Web" panose="020B0506030403020204" pitchFamily="34" charset="0"/>
              </a:rPr>
              <a:t>Xa</a:t>
            </a:r>
            <a:r>
              <a:rPr lang="fr-FR" dirty="0">
                <a:solidFill>
                  <a:schemeClr val="bg1"/>
                </a:solidFill>
                <a:latin typeface="Myriad Condensed Web" panose="020B0506030403020204" pitchFamily="34" charset="0"/>
              </a:rPr>
              <a:t> </a:t>
            </a:r>
            <a:r>
              <a:rPr lang="fr-FR" dirty="0" smtClean="0">
                <a:solidFill>
                  <a:schemeClr val="bg1"/>
                </a:solidFill>
                <a:latin typeface="Myriad Condensed Web" panose="020B0506030403020204" pitchFamily="34" charset="0"/>
              </a:rPr>
              <a:t>recombiné</a:t>
            </a:r>
            <a:endParaRPr lang="fr-FR" dirty="0">
              <a:solidFill>
                <a:schemeClr val="bg1"/>
              </a:solidFill>
              <a:latin typeface="Myriad Condensed Web" panose="020B0506030403020204" pitchFamily="34" charset="0"/>
            </a:endParaRPr>
          </a:p>
          <a:p>
            <a:pPr marL="171450" indent="-171450">
              <a:buFont typeface="Arial" panose="020B0604020202020204" pitchFamily="34" charset="0"/>
              <a:buChar char="•"/>
            </a:pPr>
            <a:r>
              <a:rPr lang="fr-FR" dirty="0" smtClean="0">
                <a:solidFill>
                  <a:schemeClr val="bg1"/>
                </a:solidFill>
                <a:latin typeface="Myriad Condensed Web" panose="020B0506030403020204" pitchFamily="34" charset="0"/>
              </a:rPr>
              <a:t>Thérapie </a:t>
            </a:r>
            <a:r>
              <a:rPr lang="fr-FR" dirty="0">
                <a:solidFill>
                  <a:schemeClr val="bg1"/>
                </a:solidFill>
                <a:latin typeface="Myriad Condensed Web" panose="020B0506030403020204" pitchFamily="34" charset="0"/>
              </a:rPr>
              <a:t>génique</a:t>
            </a:r>
          </a:p>
          <a:p>
            <a:endParaRPr lang="en-US" sz="1200" dirty="0">
              <a:solidFill>
                <a:schemeClr val="bg1"/>
              </a:solidFill>
            </a:endParaRPr>
          </a:p>
        </p:txBody>
      </p:sp>
      <p:sp>
        <p:nvSpPr>
          <p:cNvPr id="125" name="TextBox 124"/>
          <p:cNvSpPr txBox="1"/>
          <p:nvPr/>
        </p:nvSpPr>
        <p:spPr>
          <a:xfrm flipH="1">
            <a:off x="7572943" y="4858089"/>
            <a:ext cx="3432350" cy="338554"/>
          </a:xfrm>
          <a:prstGeom prst="rect">
            <a:avLst/>
          </a:prstGeom>
          <a:noFill/>
        </p:spPr>
        <p:txBody>
          <a:bodyPr wrap="none" rtlCol="0">
            <a:spAutoFit/>
          </a:bodyPr>
          <a:lstStyle/>
          <a:p>
            <a:r>
              <a:rPr lang="en-US" sz="1600" b="1" dirty="0" smtClean="0">
                <a:solidFill>
                  <a:schemeClr val="accent5"/>
                </a:solidFill>
              </a:rPr>
              <a:t>Nouvelle </a:t>
            </a:r>
            <a:r>
              <a:rPr lang="en-US" sz="1600" b="1" dirty="0" err="1">
                <a:solidFill>
                  <a:schemeClr val="accent5"/>
                </a:solidFill>
              </a:rPr>
              <a:t>approche</a:t>
            </a:r>
            <a:r>
              <a:rPr lang="en-US" sz="1600" b="1" dirty="0">
                <a:solidFill>
                  <a:schemeClr val="accent5"/>
                </a:solidFill>
              </a:rPr>
              <a:t> </a:t>
            </a:r>
            <a:r>
              <a:rPr lang="en-US" sz="1600" b="1" dirty="0" err="1">
                <a:solidFill>
                  <a:schemeClr val="accent5"/>
                </a:solidFill>
              </a:rPr>
              <a:t>thérapeutique</a:t>
            </a:r>
            <a:endParaRPr lang="en-US" sz="1600" b="1" dirty="0">
              <a:solidFill>
                <a:schemeClr val="accent5"/>
              </a:solidFill>
            </a:endParaRPr>
          </a:p>
        </p:txBody>
      </p:sp>
      <p:cxnSp>
        <p:nvCxnSpPr>
          <p:cNvPr id="150" name="Straight Connector 149"/>
          <p:cNvCxnSpPr/>
          <p:nvPr/>
        </p:nvCxnSpPr>
        <p:spPr>
          <a:xfrm flipH="1">
            <a:off x="4029278" y="2918245"/>
            <a:ext cx="394978" cy="0"/>
          </a:xfrm>
          <a:prstGeom prst="line">
            <a:avLst/>
          </a:prstGeom>
          <a:ln>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1" name="TextBox 150"/>
          <p:cNvSpPr txBox="1"/>
          <p:nvPr/>
        </p:nvSpPr>
        <p:spPr>
          <a:xfrm>
            <a:off x="309290" y="3018941"/>
            <a:ext cx="3581492" cy="830997"/>
          </a:xfrm>
          <a:prstGeom prst="rect">
            <a:avLst/>
          </a:prstGeom>
          <a:noFill/>
        </p:spPr>
        <p:txBody>
          <a:bodyPr wrap="square" rtlCol="0">
            <a:spAutoFit/>
          </a:bodyPr>
          <a:lstStyle/>
          <a:p>
            <a:r>
              <a:rPr lang="en-US" sz="1600" dirty="0" err="1" smtClean="0">
                <a:solidFill>
                  <a:schemeClr val="bg1"/>
                </a:solidFill>
                <a:latin typeface="Myriad Condensed Web" panose="020B0506030403020204" pitchFamily="34" charset="0"/>
              </a:rPr>
              <a:t>ce</a:t>
            </a:r>
            <a:r>
              <a:rPr lang="en-US" sz="1600" dirty="0" smtClean="0">
                <a:solidFill>
                  <a:schemeClr val="bg1"/>
                </a:solidFill>
                <a:latin typeface="Myriad Condensed Web" panose="020B0506030403020204" pitchFamily="34" charset="0"/>
              </a:rPr>
              <a:t> </a:t>
            </a:r>
            <a:r>
              <a:rPr lang="en-US" sz="1600" dirty="0" err="1" smtClean="0">
                <a:solidFill>
                  <a:schemeClr val="bg1"/>
                </a:solidFill>
                <a:latin typeface="Myriad Condensed Web" panose="020B0506030403020204" pitchFamily="34" charset="0"/>
              </a:rPr>
              <a:t>sont</a:t>
            </a:r>
            <a:r>
              <a:rPr lang="en-US" sz="1600" dirty="0" smtClean="0">
                <a:solidFill>
                  <a:schemeClr val="bg1"/>
                </a:solidFill>
                <a:latin typeface="Myriad Condensed Web" panose="020B0506030403020204" pitchFamily="34" charset="0"/>
              </a:rPr>
              <a:t> des </a:t>
            </a:r>
            <a:r>
              <a:rPr lang="en-US" sz="1600" dirty="0" err="1" smtClean="0">
                <a:solidFill>
                  <a:schemeClr val="bg1"/>
                </a:solidFill>
                <a:latin typeface="Myriad Condensed Web" panose="020B0506030403020204" pitchFamily="34" charset="0"/>
              </a:rPr>
              <a:t>facteurs</a:t>
            </a:r>
            <a:r>
              <a:rPr lang="en-US" sz="1600" dirty="0" smtClean="0">
                <a:solidFill>
                  <a:schemeClr val="bg1"/>
                </a:solidFill>
                <a:latin typeface="Myriad Condensed Web" panose="020B0506030403020204" pitchFamily="34" charset="0"/>
              </a:rPr>
              <a:t> VIII et IX </a:t>
            </a:r>
            <a:r>
              <a:rPr lang="en-US" sz="1600" dirty="0" err="1" smtClean="0">
                <a:solidFill>
                  <a:schemeClr val="bg1"/>
                </a:solidFill>
                <a:latin typeface="Myriad Condensed Web" panose="020B0506030403020204" pitchFamily="34" charset="0"/>
              </a:rPr>
              <a:t>préparés</a:t>
            </a:r>
            <a:r>
              <a:rPr lang="en-US" sz="1600" dirty="0" smtClean="0">
                <a:solidFill>
                  <a:schemeClr val="bg1"/>
                </a:solidFill>
                <a:latin typeface="Myriad Condensed Web" panose="020B0506030403020204" pitchFamily="34" charset="0"/>
              </a:rPr>
              <a:t> après </a:t>
            </a:r>
            <a:r>
              <a:rPr lang="en-US" sz="1600" dirty="0" err="1" smtClean="0">
                <a:solidFill>
                  <a:schemeClr val="bg1"/>
                </a:solidFill>
                <a:latin typeface="Myriad Condensed Web" panose="020B0506030403020204" pitchFamily="34" charset="0"/>
              </a:rPr>
              <a:t>l’isolement</a:t>
            </a:r>
            <a:r>
              <a:rPr lang="en-US" sz="1600" dirty="0" smtClean="0">
                <a:solidFill>
                  <a:schemeClr val="bg1"/>
                </a:solidFill>
                <a:latin typeface="Myriad Condensed Web" panose="020B0506030403020204" pitchFamily="34" charset="0"/>
              </a:rPr>
              <a:t> des </a:t>
            </a:r>
            <a:r>
              <a:rPr lang="en-US" sz="1600" dirty="0" err="1" smtClean="0">
                <a:solidFill>
                  <a:schemeClr val="bg1"/>
                </a:solidFill>
                <a:latin typeface="Myriad Condensed Web" panose="020B0506030403020204" pitchFamily="34" charset="0"/>
              </a:rPr>
              <a:t>gènes</a:t>
            </a:r>
            <a:r>
              <a:rPr lang="en-US" sz="1600" dirty="0" smtClean="0">
                <a:solidFill>
                  <a:schemeClr val="bg1"/>
                </a:solidFill>
                <a:latin typeface="Myriad Condensed Web" panose="020B0506030403020204" pitchFamily="34" charset="0"/>
              </a:rPr>
              <a:t> </a:t>
            </a:r>
            <a:r>
              <a:rPr lang="en-US" sz="1600" dirty="0" err="1" smtClean="0">
                <a:solidFill>
                  <a:schemeClr val="bg1"/>
                </a:solidFill>
                <a:latin typeface="Myriad Condensed Web" panose="020B0506030403020204" pitchFamily="34" charset="0"/>
              </a:rPr>
              <a:t>correspondants</a:t>
            </a:r>
            <a:r>
              <a:rPr lang="en-US" sz="1600" dirty="0" smtClean="0">
                <a:solidFill>
                  <a:schemeClr val="bg1"/>
                </a:solidFill>
                <a:latin typeface="Myriad Condensed Web" panose="020B0506030403020204" pitchFamily="34" charset="0"/>
              </a:rPr>
              <a:t> par la </a:t>
            </a:r>
            <a:r>
              <a:rPr lang="en-US" sz="1600" dirty="0" err="1" smtClean="0">
                <a:solidFill>
                  <a:schemeClr val="bg1"/>
                </a:solidFill>
                <a:latin typeface="Myriad Condensed Web" panose="020B0506030403020204" pitchFamily="34" charset="0"/>
              </a:rPr>
              <a:t>génie</a:t>
            </a:r>
            <a:r>
              <a:rPr lang="en-US" sz="1600" dirty="0" smtClean="0">
                <a:solidFill>
                  <a:schemeClr val="bg1"/>
                </a:solidFill>
                <a:latin typeface="Myriad Condensed Web" panose="020B0506030403020204" pitchFamily="34" charset="0"/>
              </a:rPr>
              <a:t> </a:t>
            </a:r>
            <a:r>
              <a:rPr lang="en-US" sz="1600" dirty="0" err="1" smtClean="0">
                <a:solidFill>
                  <a:schemeClr val="bg1"/>
                </a:solidFill>
                <a:latin typeface="Myriad Condensed Web" panose="020B0506030403020204" pitchFamily="34" charset="0"/>
              </a:rPr>
              <a:t>génétique</a:t>
            </a:r>
            <a:r>
              <a:rPr lang="en-US" sz="1600" dirty="0" smtClean="0">
                <a:solidFill>
                  <a:schemeClr val="bg1"/>
                </a:solidFill>
                <a:latin typeface="Myriad Condensed Web" panose="020B0506030403020204" pitchFamily="34" charset="0"/>
              </a:rPr>
              <a:t> </a:t>
            </a:r>
            <a:r>
              <a:rPr lang="en-US" sz="1600" dirty="0" err="1" smtClean="0">
                <a:solidFill>
                  <a:schemeClr val="bg1"/>
                </a:solidFill>
                <a:latin typeface="Myriad Condensed Web" panose="020B0506030403020204" pitchFamily="34" charset="0"/>
              </a:rPr>
              <a:t>puis</a:t>
            </a:r>
            <a:r>
              <a:rPr lang="en-US" sz="1600" dirty="0" smtClean="0">
                <a:solidFill>
                  <a:schemeClr val="bg1"/>
                </a:solidFill>
                <a:latin typeface="Myriad Condensed Web" panose="020B0506030403020204" pitchFamily="34" charset="0"/>
              </a:rPr>
              <a:t> les </a:t>
            </a:r>
            <a:r>
              <a:rPr lang="en-US" sz="1600" dirty="0" err="1" smtClean="0">
                <a:solidFill>
                  <a:schemeClr val="bg1"/>
                </a:solidFill>
                <a:latin typeface="Myriad Condensed Web" panose="020B0506030403020204" pitchFamily="34" charset="0"/>
              </a:rPr>
              <a:t>cultiver</a:t>
            </a:r>
            <a:endParaRPr lang="en-US" sz="1600" dirty="0">
              <a:solidFill>
                <a:schemeClr val="bg1"/>
              </a:solidFill>
              <a:latin typeface="Myriad Condensed Web" panose="020B0506030403020204" pitchFamily="34" charset="0"/>
            </a:endParaRPr>
          </a:p>
        </p:txBody>
      </p:sp>
      <p:sp>
        <p:nvSpPr>
          <p:cNvPr id="152" name="TextBox 151"/>
          <p:cNvSpPr txBox="1"/>
          <p:nvPr/>
        </p:nvSpPr>
        <p:spPr>
          <a:xfrm>
            <a:off x="1471523" y="2748968"/>
            <a:ext cx="2419252" cy="338554"/>
          </a:xfrm>
          <a:prstGeom prst="rect">
            <a:avLst/>
          </a:prstGeom>
          <a:noFill/>
        </p:spPr>
        <p:txBody>
          <a:bodyPr wrap="none" rtlCol="0">
            <a:spAutoFit/>
          </a:bodyPr>
          <a:lstStyle/>
          <a:p>
            <a:pPr algn="r"/>
            <a:r>
              <a:rPr lang="en-US" sz="1600" b="1" dirty="0" err="1" smtClean="0">
                <a:solidFill>
                  <a:schemeClr val="accent2"/>
                </a:solidFill>
              </a:rPr>
              <a:t>Produits</a:t>
            </a:r>
            <a:r>
              <a:rPr lang="en-US" sz="1600" b="1" dirty="0" smtClean="0">
                <a:solidFill>
                  <a:schemeClr val="accent2"/>
                </a:solidFill>
              </a:rPr>
              <a:t> </a:t>
            </a:r>
            <a:r>
              <a:rPr lang="en-US" sz="1600" b="1" dirty="0">
                <a:solidFill>
                  <a:schemeClr val="accent2"/>
                </a:solidFill>
              </a:rPr>
              <a:t>recombinants</a:t>
            </a:r>
          </a:p>
        </p:txBody>
      </p:sp>
      <p:cxnSp>
        <p:nvCxnSpPr>
          <p:cNvPr id="154" name="Straight Connector 153"/>
          <p:cNvCxnSpPr>
            <a:stCxn id="144" idx="6"/>
            <a:endCxn id="156" idx="3"/>
          </p:cNvCxnSpPr>
          <p:nvPr/>
        </p:nvCxnSpPr>
        <p:spPr>
          <a:xfrm flipH="1">
            <a:off x="3476322" y="4075075"/>
            <a:ext cx="351896" cy="42875"/>
          </a:xfrm>
          <a:prstGeom prst="line">
            <a:avLst/>
          </a:prstGeom>
          <a:ln>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5" name="TextBox 154"/>
          <p:cNvSpPr txBox="1"/>
          <p:nvPr/>
        </p:nvSpPr>
        <p:spPr>
          <a:xfrm>
            <a:off x="298451" y="4311029"/>
            <a:ext cx="3876667" cy="2554545"/>
          </a:xfrm>
          <a:prstGeom prst="rect">
            <a:avLst/>
          </a:prstGeom>
          <a:noFill/>
        </p:spPr>
        <p:txBody>
          <a:bodyPr wrap="square" rtlCol="0">
            <a:spAutoFit/>
          </a:bodyPr>
          <a:lstStyle/>
          <a:p>
            <a:r>
              <a:rPr lang="en-US" sz="1600" dirty="0">
                <a:solidFill>
                  <a:schemeClr val="bg1"/>
                </a:solidFill>
                <a:latin typeface="Myriad Condensed Web" panose="020B0506030403020204" pitchFamily="34" charset="0"/>
              </a:rPr>
              <a:t>Les agents </a:t>
            </a:r>
            <a:r>
              <a:rPr lang="en-US" sz="1600" dirty="0" smtClean="0">
                <a:solidFill>
                  <a:schemeClr val="accent5"/>
                </a:solidFill>
                <a:latin typeface="Myriad Condensed Web" panose="020B0506030403020204" pitchFamily="34" charset="0"/>
              </a:rPr>
              <a:t>by-</a:t>
            </a:r>
            <a:r>
              <a:rPr lang="en-US" sz="1600" dirty="0" err="1" smtClean="0">
                <a:solidFill>
                  <a:schemeClr val="accent5"/>
                </a:solidFill>
                <a:latin typeface="Myriad Condensed Web" panose="020B0506030403020204" pitchFamily="34" charset="0"/>
              </a:rPr>
              <a:t>passants</a:t>
            </a:r>
            <a:r>
              <a:rPr lang="en-US" sz="1600" dirty="0" smtClean="0">
                <a:solidFill>
                  <a:schemeClr val="accent5"/>
                </a:solidFill>
                <a:latin typeface="Myriad Condensed Web" panose="020B0506030403020204" pitchFamily="34" charset="0"/>
              </a:rPr>
              <a:t>:</a:t>
            </a:r>
          </a:p>
          <a:p>
            <a:pPr marL="171450" indent="-171450">
              <a:buFont typeface="Arial" panose="020B0604020202020204" pitchFamily="34" charset="0"/>
              <a:buChar char="•"/>
            </a:pPr>
            <a:r>
              <a:rPr lang="fr-FR" sz="1600" dirty="0" smtClean="0">
                <a:solidFill>
                  <a:schemeClr val="bg1"/>
                </a:solidFill>
                <a:latin typeface="Myriad Condensed Web" panose="020B0506030403020204" pitchFamily="34" charset="0"/>
              </a:rPr>
              <a:t> Ce sont </a:t>
            </a:r>
            <a:r>
              <a:rPr lang="fr-FR" sz="1600" dirty="0">
                <a:solidFill>
                  <a:schemeClr val="bg1"/>
                </a:solidFill>
                <a:latin typeface="Myriad Condensed Web" panose="020B0506030403020204" pitchFamily="34" charset="0"/>
              </a:rPr>
              <a:t>des concentrés dits « activés » (complexe </a:t>
            </a:r>
            <a:r>
              <a:rPr lang="fr-FR" sz="1600" dirty="0" err="1">
                <a:solidFill>
                  <a:schemeClr val="bg1"/>
                </a:solidFill>
                <a:latin typeface="Myriad Condensed Web" panose="020B0506030403020204" pitchFamily="34" charset="0"/>
              </a:rPr>
              <a:t>prothrombiniques</a:t>
            </a:r>
            <a:r>
              <a:rPr lang="fr-FR" sz="1600" dirty="0">
                <a:solidFill>
                  <a:schemeClr val="bg1"/>
                </a:solidFill>
                <a:latin typeface="Myriad Condensed Web" panose="020B0506030403020204" pitchFamily="34" charset="0"/>
              </a:rPr>
              <a:t> activés FEIBA®) ou facteur VII activé recombinant (Novo </a:t>
            </a:r>
            <a:r>
              <a:rPr lang="fr-FR" sz="1600" dirty="0" err="1">
                <a:solidFill>
                  <a:schemeClr val="bg1"/>
                </a:solidFill>
                <a:latin typeface="Myriad Condensed Web" panose="020B0506030403020204" pitchFamily="34" charset="0"/>
              </a:rPr>
              <a:t>Seven</a:t>
            </a:r>
            <a:r>
              <a:rPr lang="fr-FR" sz="1600" dirty="0">
                <a:solidFill>
                  <a:schemeClr val="bg1"/>
                </a:solidFill>
                <a:latin typeface="Myriad Condensed Web" panose="020B0506030403020204" pitchFamily="34" charset="0"/>
              </a:rPr>
              <a:t>®)</a:t>
            </a:r>
            <a:r>
              <a:rPr lang="en-US" sz="1600" dirty="0" smtClean="0">
                <a:solidFill>
                  <a:schemeClr val="bg1"/>
                </a:solidFill>
                <a:latin typeface="Myriad Condensed Web" panose="020B0506030403020204" pitchFamily="34" charset="0"/>
              </a:rPr>
              <a:t> </a:t>
            </a:r>
          </a:p>
          <a:p>
            <a:endParaRPr lang="en-US" sz="1600" dirty="0" smtClean="0">
              <a:solidFill>
                <a:schemeClr val="bg1"/>
              </a:solidFill>
              <a:latin typeface="Myriad Condensed Web" panose="020B0506030403020204" pitchFamily="34" charset="0"/>
            </a:endParaRPr>
          </a:p>
          <a:p>
            <a:pPr marL="171450" indent="-171450">
              <a:buFont typeface="Arial" panose="020B0604020202020204" pitchFamily="34" charset="0"/>
              <a:buChar char="•"/>
            </a:pPr>
            <a:r>
              <a:rPr lang="fr-FR" sz="1600" dirty="0">
                <a:solidFill>
                  <a:schemeClr val="bg1"/>
                </a:solidFill>
                <a:latin typeface="Myriad Condensed Web" panose="020B0506030403020204" pitchFamily="34" charset="0"/>
              </a:rPr>
              <a:t>Lorsque le titre d’inhibiteurs est faible, il est possible d’administrer des doses élevées de concentrés de facteurs VIII ou IX pour saturer l’inhibiteur</a:t>
            </a:r>
            <a:endParaRPr lang="en-US" sz="1600" dirty="0">
              <a:solidFill>
                <a:schemeClr val="bg1"/>
              </a:solidFill>
              <a:latin typeface="Myriad Condensed Web" panose="020B0506030403020204" pitchFamily="34" charset="0"/>
            </a:endParaRPr>
          </a:p>
        </p:txBody>
      </p:sp>
      <p:sp>
        <p:nvSpPr>
          <p:cNvPr id="156" name="TextBox 155"/>
          <p:cNvSpPr txBox="1"/>
          <p:nvPr/>
        </p:nvSpPr>
        <p:spPr>
          <a:xfrm>
            <a:off x="63208" y="3948673"/>
            <a:ext cx="3413114" cy="338554"/>
          </a:xfrm>
          <a:prstGeom prst="rect">
            <a:avLst/>
          </a:prstGeom>
          <a:noFill/>
        </p:spPr>
        <p:txBody>
          <a:bodyPr wrap="none" rtlCol="0">
            <a:spAutoFit/>
          </a:bodyPr>
          <a:lstStyle/>
          <a:p>
            <a:pPr algn="r"/>
            <a:r>
              <a:rPr lang="fr-FR" sz="1600" b="1" dirty="0" smtClean="0">
                <a:solidFill>
                  <a:schemeClr val="accent4"/>
                </a:solidFill>
              </a:rPr>
              <a:t>TRT </a:t>
            </a:r>
            <a:r>
              <a:rPr lang="fr-FR" sz="1600" b="1" dirty="0">
                <a:solidFill>
                  <a:schemeClr val="accent4"/>
                </a:solidFill>
              </a:rPr>
              <a:t>d’hémophilie avec inhibiteur</a:t>
            </a:r>
            <a:endParaRPr lang="en-US" sz="1600" b="1" dirty="0">
              <a:solidFill>
                <a:schemeClr val="accent4"/>
              </a:solidFill>
            </a:endParaRPr>
          </a:p>
        </p:txBody>
      </p:sp>
      <p:grpSp>
        <p:nvGrpSpPr>
          <p:cNvPr id="12" name="Group 11"/>
          <p:cNvGrpSpPr/>
          <p:nvPr/>
        </p:nvGrpSpPr>
        <p:grpSpPr>
          <a:xfrm>
            <a:off x="4831667" y="4331456"/>
            <a:ext cx="559845" cy="1207645"/>
            <a:chOff x="4831667" y="4331456"/>
            <a:chExt cx="559845" cy="1207645"/>
          </a:xfrm>
        </p:grpSpPr>
        <p:sp>
          <p:nvSpPr>
            <p:cNvPr id="16" name="Rectangle 839"/>
            <p:cNvSpPr>
              <a:spLocks noChangeArrowheads="1"/>
            </p:cNvSpPr>
            <p:nvPr/>
          </p:nvSpPr>
          <p:spPr bwMode="auto">
            <a:xfrm rot="1949953">
              <a:off x="4831667" y="4331456"/>
              <a:ext cx="209958" cy="984407"/>
            </a:xfrm>
            <a:custGeom>
              <a:avLst/>
              <a:gdLst>
                <a:gd name="connsiteX0" fmla="*/ 0 w 208450"/>
                <a:gd name="connsiteY0" fmla="*/ 0 h 984407"/>
                <a:gd name="connsiteX1" fmla="*/ 208450 w 208450"/>
                <a:gd name="connsiteY1" fmla="*/ 0 h 984407"/>
                <a:gd name="connsiteX2" fmla="*/ 208450 w 208450"/>
                <a:gd name="connsiteY2" fmla="*/ 984407 h 984407"/>
                <a:gd name="connsiteX3" fmla="*/ 0 w 208450"/>
                <a:gd name="connsiteY3" fmla="*/ 984407 h 984407"/>
                <a:gd name="connsiteX4" fmla="*/ 0 w 208450"/>
                <a:gd name="connsiteY4" fmla="*/ 0 h 984407"/>
                <a:gd name="connsiteX0" fmla="*/ 1508 w 209958"/>
                <a:gd name="connsiteY0" fmla="*/ 0 h 984407"/>
                <a:gd name="connsiteX1" fmla="*/ 209958 w 209958"/>
                <a:gd name="connsiteY1" fmla="*/ 0 h 984407"/>
                <a:gd name="connsiteX2" fmla="*/ 209958 w 209958"/>
                <a:gd name="connsiteY2" fmla="*/ 984407 h 984407"/>
                <a:gd name="connsiteX3" fmla="*/ 0 w 209958"/>
                <a:gd name="connsiteY3" fmla="*/ 887490 h 984407"/>
                <a:gd name="connsiteX4" fmla="*/ 1508 w 209958"/>
                <a:gd name="connsiteY4" fmla="*/ 0 h 984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58" h="984407">
                  <a:moveTo>
                    <a:pt x="1508" y="0"/>
                  </a:moveTo>
                  <a:lnTo>
                    <a:pt x="209958" y="0"/>
                  </a:lnTo>
                  <a:lnTo>
                    <a:pt x="209958" y="984407"/>
                  </a:lnTo>
                  <a:lnTo>
                    <a:pt x="0" y="887490"/>
                  </a:lnTo>
                  <a:cubicBezTo>
                    <a:pt x="503" y="591660"/>
                    <a:pt x="1005" y="295830"/>
                    <a:pt x="1508" y="0"/>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840"/>
            <p:cNvSpPr>
              <a:spLocks noChangeArrowheads="1"/>
            </p:cNvSpPr>
            <p:nvPr/>
          </p:nvSpPr>
          <p:spPr bwMode="auto">
            <a:xfrm rot="1949953">
              <a:off x="5009050" y="4443219"/>
              <a:ext cx="206067" cy="984407"/>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841"/>
            <p:cNvSpPr>
              <a:spLocks noChangeArrowheads="1"/>
            </p:cNvSpPr>
            <p:nvPr/>
          </p:nvSpPr>
          <p:spPr bwMode="auto">
            <a:xfrm rot="1949953">
              <a:off x="5182626" y="4554694"/>
              <a:ext cx="208886" cy="984407"/>
            </a:xfrm>
            <a:custGeom>
              <a:avLst/>
              <a:gdLst>
                <a:gd name="connsiteX0" fmla="*/ 0 w 208450"/>
                <a:gd name="connsiteY0" fmla="*/ 0 h 984407"/>
                <a:gd name="connsiteX1" fmla="*/ 208450 w 208450"/>
                <a:gd name="connsiteY1" fmla="*/ 0 h 984407"/>
                <a:gd name="connsiteX2" fmla="*/ 208450 w 208450"/>
                <a:gd name="connsiteY2" fmla="*/ 984407 h 984407"/>
                <a:gd name="connsiteX3" fmla="*/ 0 w 208450"/>
                <a:gd name="connsiteY3" fmla="*/ 984407 h 984407"/>
                <a:gd name="connsiteX4" fmla="*/ 0 w 208450"/>
                <a:gd name="connsiteY4" fmla="*/ 0 h 984407"/>
                <a:gd name="connsiteX0" fmla="*/ 0 w 208886"/>
                <a:gd name="connsiteY0" fmla="*/ 0 h 984407"/>
                <a:gd name="connsiteX1" fmla="*/ 208450 w 208886"/>
                <a:gd name="connsiteY1" fmla="*/ 0 h 984407"/>
                <a:gd name="connsiteX2" fmla="*/ 208886 w 208886"/>
                <a:gd name="connsiteY2" fmla="*/ 878723 h 984407"/>
                <a:gd name="connsiteX3" fmla="*/ 0 w 208886"/>
                <a:gd name="connsiteY3" fmla="*/ 984407 h 984407"/>
                <a:gd name="connsiteX4" fmla="*/ 0 w 208886"/>
                <a:gd name="connsiteY4" fmla="*/ 0 h 984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886" h="984407">
                  <a:moveTo>
                    <a:pt x="0" y="0"/>
                  </a:moveTo>
                  <a:lnTo>
                    <a:pt x="208450" y="0"/>
                  </a:lnTo>
                  <a:cubicBezTo>
                    <a:pt x="208595" y="292908"/>
                    <a:pt x="208741" y="585815"/>
                    <a:pt x="208886" y="878723"/>
                  </a:cubicBezTo>
                  <a:lnTo>
                    <a:pt x="0" y="984407"/>
                  </a:lnTo>
                  <a:lnTo>
                    <a:pt x="0"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TextBox 97"/>
            <p:cNvSpPr txBox="1"/>
            <p:nvPr/>
          </p:nvSpPr>
          <p:spPr>
            <a:xfrm rot="18120000">
              <a:off x="4722302" y="4767417"/>
              <a:ext cx="854721" cy="200055"/>
            </a:xfrm>
            <a:prstGeom prst="rect">
              <a:avLst/>
            </a:prstGeom>
            <a:noFill/>
          </p:spPr>
          <p:txBody>
            <a:bodyPr wrap="none" rtlCol="0" anchor="ctr">
              <a:spAutoFit/>
            </a:bodyPr>
            <a:lstStyle/>
            <a:p>
              <a:pPr algn="ctr"/>
              <a:r>
                <a:rPr lang="en-US" sz="700" b="1" dirty="0" smtClean="0">
                  <a:solidFill>
                    <a:schemeClr val="bg1"/>
                  </a:solidFill>
                  <a:latin typeface="+mj-lt"/>
                </a:rPr>
                <a:t>NOUVEAU TRT </a:t>
              </a:r>
              <a:endParaRPr lang="en-US" sz="700" b="1" dirty="0">
                <a:solidFill>
                  <a:schemeClr val="bg1"/>
                </a:solidFill>
                <a:latin typeface="+mj-lt"/>
              </a:endParaRPr>
            </a:p>
          </p:txBody>
        </p:sp>
      </p:grpSp>
      <p:grpSp>
        <p:nvGrpSpPr>
          <p:cNvPr id="13" name="Group 12"/>
          <p:cNvGrpSpPr/>
          <p:nvPr/>
        </p:nvGrpSpPr>
        <p:grpSpPr>
          <a:xfrm>
            <a:off x="5280227" y="3782056"/>
            <a:ext cx="558053" cy="902857"/>
            <a:chOff x="5280227" y="3782056"/>
            <a:chExt cx="558053" cy="902857"/>
          </a:xfrm>
        </p:grpSpPr>
        <p:sp>
          <p:nvSpPr>
            <p:cNvPr id="19" name="Rectangle 842"/>
            <p:cNvSpPr>
              <a:spLocks noChangeArrowheads="1"/>
            </p:cNvSpPr>
            <p:nvPr/>
          </p:nvSpPr>
          <p:spPr bwMode="auto">
            <a:xfrm rot="1949953">
              <a:off x="5280227" y="3782056"/>
              <a:ext cx="208450" cy="680142"/>
            </a:xfrm>
            <a:prstGeom prst="rect">
              <a:avLst/>
            </a:prstGeom>
            <a:solidFill>
              <a:schemeClr val="accent4">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843"/>
            <p:cNvSpPr>
              <a:spLocks noChangeArrowheads="1"/>
            </p:cNvSpPr>
            <p:nvPr/>
          </p:nvSpPr>
          <p:spPr bwMode="auto">
            <a:xfrm rot="1949953">
              <a:off x="5456220" y="3893414"/>
              <a:ext cx="206067" cy="68014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844"/>
            <p:cNvSpPr>
              <a:spLocks noChangeArrowheads="1"/>
            </p:cNvSpPr>
            <p:nvPr/>
          </p:nvSpPr>
          <p:spPr bwMode="auto">
            <a:xfrm rot="1949953">
              <a:off x="5629830" y="4004771"/>
              <a:ext cx="208450" cy="680142"/>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TextBox 98"/>
            <p:cNvSpPr txBox="1"/>
            <p:nvPr/>
          </p:nvSpPr>
          <p:spPr>
            <a:xfrm rot="18120000">
              <a:off x="5343489" y="4133458"/>
              <a:ext cx="431529" cy="200055"/>
            </a:xfrm>
            <a:prstGeom prst="rect">
              <a:avLst/>
            </a:prstGeom>
            <a:noFill/>
          </p:spPr>
          <p:txBody>
            <a:bodyPr wrap="none" rtlCol="0" anchor="ctr">
              <a:spAutoFit/>
            </a:bodyPr>
            <a:lstStyle/>
            <a:p>
              <a:pPr algn="ctr"/>
              <a:r>
                <a:rPr lang="en-US" sz="700" b="1" dirty="0" smtClean="0">
                  <a:solidFill>
                    <a:schemeClr val="bg1"/>
                  </a:solidFill>
                  <a:latin typeface="+mj-lt"/>
                </a:rPr>
                <a:t>AVEC</a:t>
              </a:r>
              <a:endParaRPr lang="en-US" sz="700" b="1" dirty="0">
                <a:solidFill>
                  <a:schemeClr val="bg1"/>
                </a:solidFill>
                <a:latin typeface="+mj-lt"/>
              </a:endParaRPr>
            </a:p>
          </p:txBody>
        </p:sp>
      </p:grpSp>
      <p:grpSp>
        <p:nvGrpSpPr>
          <p:cNvPr id="14" name="Group 13"/>
          <p:cNvGrpSpPr/>
          <p:nvPr/>
        </p:nvGrpSpPr>
        <p:grpSpPr>
          <a:xfrm>
            <a:off x="5645979" y="3207328"/>
            <a:ext cx="558054" cy="904048"/>
            <a:chOff x="5645979" y="3207328"/>
            <a:chExt cx="558054" cy="904048"/>
          </a:xfrm>
        </p:grpSpPr>
        <p:sp>
          <p:nvSpPr>
            <p:cNvPr id="22" name="Rectangle 845"/>
            <p:cNvSpPr>
              <a:spLocks noChangeArrowheads="1"/>
            </p:cNvSpPr>
            <p:nvPr/>
          </p:nvSpPr>
          <p:spPr bwMode="auto">
            <a:xfrm rot="1949953">
              <a:off x="5645979" y="3207328"/>
              <a:ext cx="208450" cy="681333"/>
            </a:xfrm>
            <a:prstGeom prst="rect">
              <a:avLst/>
            </a:prstGeom>
            <a:solidFill>
              <a:schemeClr val="accent3">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846"/>
            <p:cNvSpPr>
              <a:spLocks noChangeArrowheads="1"/>
            </p:cNvSpPr>
            <p:nvPr/>
          </p:nvSpPr>
          <p:spPr bwMode="auto">
            <a:xfrm rot="1949953">
              <a:off x="5821973" y="3318685"/>
              <a:ext cx="206067" cy="681333"/>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847"/>
            <p:cNvSpPr>
              <a:spLocks noChangeArrowheads="1"/>
            </p:cNvSpPr>
            <p:nvPr/>
          </p:nvSpPr>
          <p:spPr bwMode="auto">
            <a:xfrm rot="1949953">
              <a:off x="5995583" y="3430043"/>
              <a:ext cx="208450" cy="681333"/>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TextBox 99"/>
            <p:cNvSpPr txBox="1"/>
            <p:nvPr/>
          </p:nvSpPr>
          <p:spPr>
            <a:xfrm rot="18120000">
              <a:off x="5709242" y="3559324"/>
              <a:ext cx="431529" cy="200055"/>
            </a:xfrm>
            <a:prstGeom prst="rect">
              <a:avLst/>
            </a:prstGeom>
            <a:noFill/>
          </p:spPr>
          <p:txBody>
            <a:bodyPr wrap="none" rtlCol="0" anchor="ctr">
              <a:spAutoFit/>
            </a:bodyPr>
            <a:lstStyle/>
            <a:p>
              <a:pPr algn="ctr"/>
              <a:r>
                <a:rPr lang="en-US" sz="700" b="1" dirty="0" smtClean="0">
                  <a:solidFill>
                    <a:schemeClr val="bg1"/>
                  </a:solidFill>
                  <a:latin typeface="+mj-lt"/>
                </a:rPr>
                <a:t>SANS</a:t>
              </a:r>
              <a:endParaRPr lang="en-US" sz="700" b="1" dirty="0">
                <a:solidFill>
                  <a:schemeClr val="bg1"/>
                </a:solidFill>
                <a:latin typeface="+mj-lt"/>
              </a:endParaRPr>
            </a:p>
          </p:txBody>
        </p:sp>
      </p:grpSp>
      <p:grpSp>
        <p:nvGrpSpPr>
          <p:cNvPr id="15" name="Group 14"/>
          <p:cNvGrpSpPr/>
          <p:nvPr/>
        </p:nvGrpSpPr>
        <p:grpSpPr>
          <a:xfrm>
            <a:off x="6011412" y="2634888"/>
            <a:ext cx="558053" cy="901665"/>
            <a:chOff x="6011412" y="2634888"/>
            <a:chExt cx="558053" cy="901665"/>
          </a:xfrm>
        </p:grpSpPr>
        <p:sp>
          <p:nvSpPr>
            <p:cNvPr id="25" name="Rectangle 848"/>
            <p:cNvSpPr>
              <a:spLocks noChangeArrowheads="1"/>
            </p:cNvSpPr>
            <p:nvPr/>
          </p:nvSpPr>
          <p:spPr bwMode="auto">
            <a:xfrm rot="1949953">
              <a:off x="6011412" y="2634888"/>
              <a:ext cx="208450" cy="678950"/>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849"/>
            <p:cNvSpPr>
              <a:spLocks noChangeArrowheads="1"/>
            </p:cNvSpPr>
            <p:nvPr/>
          </p:nvSpPr>
          <p:spPr bwMode="auto">
            <a:xfrm rot="1949953">
              <a:off x="6187405" y="2746245"/>
              <a:ext cx="206067" cy="6789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850"/>
            <p:cNvSpPr>
              <a:spLocks noChangeArrowheads="1"/>
            </p:cNvSpPr>
            <p:nvPr/>
          </p:nvSpPr>
          <p:spPr bwMode="auto">
            <a:xfrm rot="1949953">
              <a:off x="6361015" y="2857603"/>
              <a:ext cx="208450" cy="6789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TextBox 100"/>
            <p:cNvSpPr txBox="1"/>
            <p:nvPr/>
          </p:nvSpPr>
          <p:spPr>
            <a:xfrm rot="18120000">
              <a:off x="6074675" y="2985693"/>
              <a:ext cx="431529" cy="200055"/>
            </a:xfrm>
            <a:prstGeom prst="rect">
              <a:avLst/>
            </a:prstGeom>
            <a:noFill/>
          </p:spPr>
          <p:txBody>
            <a:bodyPr wrap="none" rtlCol="0" anchor="ctr">
              <a:spAutoFit/>
            </a:bodyPr>
            <a:lstStyle/>
            <a:p>
              <a:pPr algn="ctr"/>
              <a:r>
                <a:rPr lang="en-US" sz="700" b="1" dirty="0" smtClean="0">
                  <a:solidFill>
                    <a:schemeClr val="bg1"/>
                  </a:solidFill>
                  <a:latin typeface="+mj-lt"/>
                </a:rPr>
                <a:t>SANS</a:t>
              </a:r>
              <a:endParaRPr lang="en-US" sz="700" b="1" dirty="0">
                <a:solidFill>
                  <a:schemeClr val="bg1"/>
                </a:solidFill>
                <a:latin typeface="+mj-lt"/>
              </a:endParaRPr>
            </a:p>
          </p:txBody>
        </p:sp>
      </p:grpSp>
      <p:grpSp>
        <p:nvGrpSpPr>
          <p:cNvPr id="62" name="Group 61"/>
          <p:cNvGrpSpPr/>
          <p:nvPr/>
        </p:nvGrpSpPr>
        <p:grpSpPr>
          <a:xfrm>
            <a:off x="6376523" y="2061164"/>
            <a:ext cx="558054" cy="902857"/>
            <a:chOff x="6376523" y="2061164"/>
            <a:chExt cx="558054" cy="902857"/>
          </a:xfrm>
        </p:grpSpPr>
        <p:sp>
          <p:nvSpPr>
            <p:cNvPr id="28" name="Rectangle 851"/>
            <p:cNvSpPr>
              <a:spLocks noChangeArrowheads="1"/>
            </p:cNvSpPr>
            <p:nvPr/>
          </p:nvSpPr>
          <p:spPr bwMode="auto">
            <a:xfrm rot="1949953">
              <a:off x="6376523" y="2061164"/>
              <a:ext cx="208450" cy="680142"/>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852"/>
            <p:cNvSpPr>
              <a:spLocks noChangeArrowheads="1"/>
            </p:cNvSpPr>
            <p:nvPr/>
          </p:nvSpPr>
          <p:spPr bwMode="auto">
            <a:xfrm rot="1949953">
              <a:off x="6552516" y="2172522"/>
              <a:ext cx="206067" cy="68014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853"/>
            <p:cNvSpPr>
              <a:spLocks noChangeArrowheads="1"/>
            </p:cNvSpPr>
            <p:nvPr/>
          </p:nvSpPr>
          <p:spPr bwMode="auto">
            <a:xfrm rot="1949953">
              <a:off x="6726127" y="2283879"/>
              <a:ext cx="208450" cy="680142"/>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TextBox 101"/>
            <p:cNvSpPr txBox="1"/>
            <p:nvPr/>
          </p:nvSpPr>
          <p:spPr>
            <a:xfrm rot="18120000">
              <a:off x="6426962" y="2412566"/>
              <a:ext cx="457176" cy="200055"/>
            </a:xfrm>
            <a:prstGeom prst="rect">
              <a:avLst/>
            </a:prstGeom>
            <a:noFill/>
          </p:spPr>
          <p:txBody>
            <a:bodyPr wrap="none" rtlCol="0" anchor="ctr">
              <a:spAutoFit/>
            </a:bodyPr>
            <a:lstStyle/>
            <a:p>
              <a:pPr algn="ctr"/>
              <a:r>
                <a:rPr lang="en-US" sz="700" b="1" dirty="0" smtClean="0">
                  <a:solidFill>
                    <a:schemeClr val="bg1"/>
                  </a:solidFill>
                  <a:latin typeface="+mj-lt"/>
                </a:rPr>
                <a:t>SANS </a:t>
              </a:r>
              <a:endParaRPr lang="en-US" sz="700" b="1" dirty="0">
                <a:solidFill>
                  <a:schemeClr val="bg1"/>
                </a:solidFill>
                <a:latin typeface="+mj-lt"/>
              </a:endParaRPr>
            </a:p>
          </p:txBody>
        </p:sp>
      </p:grpSp>
      <p:grpSp>
        <p:nvGrpSpPr>
          <p:cNvPr id="82" name="Group 81"/>
          <p:cNvGrpSpPr/>
          <p:nvPr/>
        </p:nvGrpSpPr>
        <p:grpSpPr>
          <a:xfrm>
            <a:off x="-2193097" y="953000"/>
            <a:ext cx="7974897" cy="705136"/>
            <a:chOff x="4325287" y="4957167"/>
            <a:chExt cx="3703855" cy="383555"/>
          </a:xfrm>
          <a:solidFill>
            <a:srgbClr val="BC1D2F"/>
          </a:solidFill>
        </p:grpSpPr>
        <p:sp>
          <p:nvSpPr>
            <p:cNvPr id="83" name="Flowchart: Terminator 82"/>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Rectangle 83"/>
            <p:cNvSpPr/>
            <p:nvPr/>
          </p:nvSpPr>
          <p:spPr>
            <a:xfrm>
              <a:off x="4791076" y="4957168"/>
              <a:ext cx="3022085" cy="3835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lowchart: Terminator 84"/>
            <p:cNvSpPr/>
            <p:nvPr/>
          </p:nvSpPr>
          <p:spPr>
            <a:xfrm>
              <a:off x="6866936" y="4957167"/>
              <a:ext cx="1162206" cy="38352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6" name="TextBox 85"/>
          <p:cNvSpPr txBox="1"/>
          <p:nvPr/>
        </p:nvSpPr>
        <p:spPr>
          <a:xfrm>
            <a:off x="1256600" y="920820"/>
            <a:ext cx="4196983" cy="769441"/>
          </a:xfrm>
          <a:prstGeom prst="rect">
            <a:avLst/>
          </a:prstGeom>
          <a:noFill/>
        </p:spPr>
        <p:txBody>
          <a:bodyPr wrap="none" rtlCol="0">
            <a:spAutoFit/>
          </a:bodyPr>
          <a:lstStyle/>
          <a:p>
            <a:r>
              <a:rPr lang="en-US" sz="4400" b="1" dirty="0" smtClean="0">
                <a:solidFill>
                  <a:schemeClr val="bg1"/>
                </a:solidFill>
              </a:rPr>
              <a:t>TRAITEMENTS</a:t>
            </a:r>
            <a:endParaRPr lang="en-US" sz="4400" b="1" dirty="0">
              <a:solidFill>
                <a:schemeClr val="bg1"/>
              </a:solidFill>
            </a:endParaRPr>
          </a:p>
        </p:txBody>
      </p:sp>
      <p:sp>
        <p:nvSpPr>
          <p:cNvPr id="33" name="Rectangle 32"/>
          <p:cNvSpPr/>
          <p:nvPr/>
        </p:nvSpPr>
        <p:spPr>
          <a:xfrm>
            <a:off x="5816326" y="879704"/>
            <a:ext cx="6096000" cy="923330"/>
          </a:xfrm>
          <a:prstGeom prst="rect">
            <a:avLst/>
          </a:prstGeom>
        </p:spPr>
        <p:txBody>
          <a:bodyPr>
            <a:spAutoFit/>
          </a:bodyPr>
          <a:lstStyle/>
          <a:p>
            <a:pPr algn="ctr"/>
            <a:r>
              <a:rPr lang="fr-FR" dirty="0">
                <a:solidFill>
                  <a:schemeClr val="bg1"/>
                </a:solidFill>
                <a:latin typeface="Myriad Condensed Web" panose="020B0506030403020204" pitchFamily="34" charset="0"/>
                <a:ea typeface="Calibri" panose="020F0502020204030204" pitchFamily="34" charset="0"/>
              </a:rPr>
              <a:t>Il n’existe aucun traitement curatif de l’hémophilie. Les mesures thérapeutiques reposent avant tout sur la prévention </a:t>
            </a:r>
            <a:r>
              <a:rPr lang="fr-FR" dirty="0" smtClean="0">
                <a:solidFill>
                  <a:schemeClr val="bg1"/>
                </a:solidFill>
                <a:latin typeface="Myriad Condensed Web" panose="020B0506030403020204" pitchFamily="34" charset="0"/>
                <a:ea typeface="Calibri" panose="020F0502020204030204" pitchFamily="34" charset="0"/>
              </a:rPr>
              <a:t>des </a:t>
            </a:r>
            <a:r>
              <a:rPr lang="fr-FR" dirty="0">
                <a:solidFill>
                  <a:schemeClr val="bg1"/>
                </a:solidFill>
                <a:latin typeface="Myriad Condensed Web" panose="020B0506030403020204" pitchFamily="34" charset="0"/>
                <a:ea typeface="Calibri" panose="020F0502020204030204" pitchFamily="34" charset="0"/>
              </a:rPr>
              <a:t>accidents hémorragiques</a:t>
            </a:r>
            <a:endParaRPr lang="en-GB" dirty="0">
              <a:solidFill>
                <a:schemeClr val="bg1"/>
              </a:solidFill>
              <a:latin typeface="Myriad Condensed Web" panose="020B0506030403020204" pitchFamily="34" charset="0"/>
            </a:endParaRPr>
          </a:p>
        </p:txBody>
      </p:sp>
    </p:spTree>
    <p:extLst>
      <p:ext uri="{BB962C8B-B14F-4D97-AF65-F5344CB8AC3E}">
        <p14:creationId xmlns:p14="http://schemas.microsoft.com/office/powerpoint/2010/main" val="41000313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50000">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14:bounceEnd="50000">
                                          <p:cBhvr additive="base">
                                            <p:cTn id="7" dur="1000" fill="hold"/>
                                            <p:tgtEl>
                                              <p:spTgt spid="6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6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50000">
                                      <p:stCondLst>
                                        <p:cond delay="750"/>
                                      </p:stCondLst>
                                      <p:childTnLst>
                                        <p:set>
                                          <p:cBhvr>
                                            <p:cTn id="18" dur="1" fill="hold">
                                              <p:stCondLst>
                                                <p:cond delay="0"/>
                                              </p:stCondLst>
                                            </p:cTn>
                                            <p:tgtEl>
                                              <p:spTgt spid="13"/>
                                            </p:tgtEl>
                                            <p:attrNameLst>
                                              <p:attrName>style.visibility</p:attrName>
                                            </p:attrNameLst>
                                          </p:cBhvr>
                                          <p:to>
                                            <p:strVal val="visible"/>
                                          </p:to>
                                        </p:set>
                                        <p:anim calcmode="lin" valueType="num" p14:bounceEnd="50000">
                                          <p:cBhvr additive="base">
                                            <p:cTn id="19"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50000">
                                      <p:stCondLst>
                                        <p:cond delay="1000"/>
                                      </p:stCondLst>
                                      <p:childTnLst>
                                        <p:set>
                                          <p:cBhvr>
                                            <p:cTn id="22" dur="1" fill="hold">
                                              <p:stCondLst>
                                                <p:cond delay="0"/>
                                              </p:stCondLst>
                                            </p:cTn>
                                            <p:tgtEl>
                                              <p:spTgt spid="12"/>
                                            </p:tgtEl>
                                            <p:attrNameLst>
                                              <p:attrName>style.visibility</p:attrName>
                                            </p:attrNameLst>
                                          </p:cBhvr>
                                          <p:to>
                                            <p:strVal val="visible"/>
                                          </p:to>
                                        </p:set>
                                        <p:anim calcmode="lin" valueType="num" p14:bounceEnd="50000">
                                          <p:cBhvr additive="base">
                                            <p:cTn id="23"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12"/>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3"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1+#ppt_w/2"/>
                                              </p:val>
                                            </p:tav>
                                            <p:tav tm="100000">
                                              <p:val>
                                                <p:strVal val="#ppt_x"/>
                                              </p:val>
                                            </p:tav>
                                          </p:tavLst>
                                        </p:anim>
                                        <p:anim calcmode="lin" valueType="num">
                                          <p:cBhvr additive="base">
                                            <p:cTn id="29" dur="500" fill="hold"/>
                                            <p:tgtEl>
                                              <p:spTgt spid="31"/>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3500"/>
                                </p:stCondLst>
                                <p:childTnLst>
                                  <p:par>
                                    <p:cTn id="39" presetID="18" presetClass="entr" presetSubtype="12" fill="hold" grpId="0" nodeType="afterEffect">
                                      <p:stCondLst>
                                        <p:cond delay="0"/>
                                      </p:stCondLst>
                                      <p:childTnLst>
                                        <p:set>
                                          <p:cBhvr>
                                            <p:cTn id="40" dur="1" fill="hold">
                                              <p:stCondLst>
                                                <p:cond delay="0"/>
                                              </p:stCondLst>
                                            </p:cTn>
                                            <p:tgtEl>
                                              <p:spTgt spid="111"/>
                                            </p:tgtEl>
                                            <p:attrNameLst>
                                              <p:attrName>style.visibility</p:attrName>
                                            </p:attrNameLst>
                                          </p:cBhvr>
                                          <p:to>
                                            <p:strVal val="visible"/>
                                          </p:to>
                                        </p:set>
                                        <p:animEffect transition="in" filter="strips(downLeft)">
                                          <p:cBhvr>
                                            <p:cTn id="41" dur="500"/>
                                            <p:tgtEl>
                                              <p:spTgt spid="111"/>
                                            </p:tgtEl>
                                          </p:cBhvr>
                                        </p:animEffect>
                                      </p:childTnLst>
                                    </p:cTn>
                                  </p:par>
                                  <p:par>
                                    <p:cTn id="42" presetID="18" presetClass="entr" presetSubtype="12" fill="hold" grpId="0" nodeType="withEffect">
                                      <p:stCondLst>
                                        <p:cond delay="0"/>
                                      </p:stCondLst>
                                      <p:childTnLst>
                                        <p:set>
                                          <p:cBhvr>
                                            <p:cTn id="43" dur="1" fill="hold">
                                              <p:stCondLst>
                                                <p:cond delay="0"/>
                                              </p:stCondLst>
                                            </p:cTn>
                                            <p:tgtEl>
                                              <p:spTgt spid="110"/>
                                            </p:tgtEl>
                                            <p:attrNameLst>
                                              <p:attrName>style.visibility</p:attrName>
                                            </p:attrNameLst>
                                          </p:cBhvr>
                                          <p:to>
                                            <p:strVal val="visible"/>
                                          </p:to>
                                        </p:set>
                                        <p:animEffect transition="in" filter="strips(downLeft)">
                                          <p:cBhvr>
                                            <p:cTn id="44" dur="500"/>
                                            <p:tgtEl>
                                              <p:spTgt spid="110"/>
                                            </p:tgtEl>
                                          </p:cBhvr>
                                        </p:animEffect>
                                      </p:childTnLst>
                                    </p:cTn>
                                  </p:par>
                                </p:childTnLst>
                              </p:cTn>
                            </p:par>
                            <p:par>
                              <p:cTn id="45" fill="hold">
                                <p:stCondLst>
                                  <p:cond delay="4000"/>
                                </p:stCondLst>
                                <p:childTnLst>
                                  <p:par>
                                    <p:cTn id="46" presetID="22" presetClass="entr" presetSubtype="2"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right)">
                                          <p:cBhvr>
                                            <p:cTn id="48" dur="500"/>
                                            <p:tgtEl>
                                              <p:spTgt spid="6"/>
                                            </p:tgtEl>
                                          </p:cBhvr>
                                        </p:animEffect>
                                      </p:childTnLst>
                                    </p:cTn>
                                  </p:par>
                                </p:childTnLst>
                              </p:cTn>
                            </p:par>
                            <p:par>
                              <p:cTn id="49" fill="hold">
                                <p:stCondLst>
                                  <p:cond delay="4500"/>
                                </p:stCondLst>
                                <p:childTnLst>
                                  <p:par>
                                    <p:cTn id="50" presetID="22" presetClass="entr" presetSubtype="2" fill="hold" nodeType="afterEffect">
                                      <p:stCondLst>
                                        <p:cond delay="0"/>
                                      </p:stCondLst>
                                      <p:childTnLst>
                                        <p:set>
                                          <p:cBhvr>
                                            <p:cTn id="51" dur="1" fill="hold">
                                              <p:stCondLst>
                                                <p:cond delay="0"/>
                                              </p:stCondLst>
                                            </p:cTn>
                                            <p:tgtEl>
                                              <p:spTgt spid="150"/>
                                            </p:tgtEl>
                                            <p:attrNameLst>
                                              <p:attrName>style.visibility</p:attrName>
                                            </p:attrNameLst>
                                          </p:cBhvr>
                                          <p:to>
                                            <p:strVal val="visible"/>
                                          </p:to>
                                        </p:set>
                                        <p:animEffect transition="in" filter="wipe(right)">
                                          <p:cBhvr>
                                            <p:cTn id="52" dur="500"/>
                                            <p:tgtEl>
                                              <p:spTgt spid="150"/>
                                            </p:tgtEl>
                                          </p:cBhvr>
                                        </p:animEffect>
                                      </p:childTnLst>
                                    </p:cTn>
                                  </p:par>
                                </p:childTnLst>
                              </p:cTn>
                            </p:par>
                            <p:par>
                              <p:cTn id="53" fill="hold">
                                <p:stCondLst>
                                  <p:cond delay="5000"/>
                                </p:stCondLst>
                                <p:childTnLst>
                                  <p:par>
                                    <p:cTn id="54" presetID="18" presetClass="entr" presetSubtype="6" fill="hold" grpId="0" nodeType="afterEffect">
                                      <p:stCondLst>
                                        <p:cond delay="0"/>
                                      </p:stCondLst>
                                      <p:childTnLst>
                                        <p:set>
                                          <p:cBhvr>
                                            <p:cTn id="55" dur="1" fill="hold">
                                              <p:stCondLst>
                                                <p:cond delay="0"/>
                                              </p:stCondLst>
                                            </p:cTn>
                                            <p:tgtEl>
                                              <p:spTgt spid="152"/>
                                            </p:tgtEl>
                                            <p:attrNameLst>
                                              <p:attrName>style.visibility</p:attrName>
                                            </p:attrNameLst>
                                          </p:cBhvr>
                                          <p:to>
                                            <p:strVal val="visible"/>
                                          </p:to>
                                        </p:set>
                                        <p:animEffect transition="in" filter="strips(downRight)">
                                          <p:cBhvr>
                                            <p:cTn id="56" dur="500"/>
                                            <p:tgtEl>
                                              <p:spTgt spid="152"/>
                                            </p:tgtEl>
                                          </p:cBhvr>
                                        </p:animEffect>
                                      </p:childTnLst>
                                    </p:cTn>
                                  </p:par>
                                  <p:par>
                                    <p:cTn id="57" presetID="18" presetClass="entr" presetSubtype="6" fill="hold" grpId="0" nodeType="withEffect">
                                      <p:stCondLst>
                                        <p:cond delay="0"/>
                                      </p:stCondLst>
                                      <p:childTnLst>
                                        <p:set>
                                          <p:cBhvr>
                                            <p:cTn id="58" dur="1" fill="hold">
                                              <p:stCondLst>
                                                <p:cond delay="0"/>
                                              </p:stCondLst>
                                            </p:cTn>
                                            <p:tgtEl>
                                              <p:spTgt spid="151"/>
                                            </p:tgtEl>
                                            <p:attrNameLst>
                                              <p:attrName>style.visibility</p:attrName>
                                            </p:attrNameLst>
                                          </p:cBhvr>
                                          <p:to>
                                            <p:strVal val="visible"/>
                                          </p:to>
                                        </p:set>
                                        <p:animEffect transition="in" filter="strips(downRight)">
                                          <p:cBhvr>
                                            <p:cTn id="59" dur="500"/>
                                            <p:tgtEl>
                                              <p:spTgt spid="151"/>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wipe(left)">
                                          <p:cBhvr>
                                            <p:cTn id="63" dur="500"/>
                                            <p:tgtEl>
                                              <p:spTgt spid="66"/>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115"/>
                                            </p:tgtEl>
                                            <p:attrNameLst>
                                              <p:attrName>style.visibility</p:attrName>
                                            </p:attrNameLst>
                                          </p:cBhvr>
                                          <p:to>
                                            <p:strVal val="visible"/>
                                          </p:to>
                                        </p:set>
                                        <p:animEffect transition="in" filter="wipe(left)">
                                          <p:cBhvr>
                                            <p:cTn id="67" dur="500"/>
                                            <p:tgtEl>
                                              <p:spTgt spid="115"/>
                                            </p:tgtEl>
                                          </p:cBhvr>
                                        </p:animEffect>
                                      </p:childTnLst>
                                    </p:cTn>
                                  </p:par>
                                </p:childTnLst>
                              </p:cTn>
                            </p:par>
                            <p:par>
                              <p:cTn id="68" fill="hold">
                                <p:stCondLst>
                                  <p:cond delay="6500"/>
                                </p:stCondLst>
                                <p:childTnLst>
                                  <p:par>
                                    <p:cTn id="69" presetID="18" presetClass="entr" presetSubtype="12" fill="hold" grpId="0" nodeType="afterEffect">
                                      <p:stCondLst>
                                        <p:cond delay="0"/>
                                      </p:stCondLst>
                                      <p:childTnLst>
                                        <p:set>
                                          <p:cBhvr>
                                            <p:cTn id="70" dur="1" fill="hold">
                                              <p:stCondLst>
                                                <p:cond delay="0"/>
                                              </p:stCondLst>
                                            </p:cTn>
                                            <p:tgtEl>
                                              <p:spTgt spid="117"/>
                                            </p:tgtEl>
                                            <p:attrNameLst>
                                              <p:attrName>style.visibility</p:attrName>
                                            </p:attrNameLst>
                                          </p:cBhvr>
                                          <p:to>
                                            <p:strVal val="visible"/>
                                          </p:to>
                                        </p:set>
                                        <p:animEffect transition="in" filter="strips(downLeft)">
                                          <p:cBhvr>
                                            <p:cTn id="71" dur="500"/>
                                            <p:tgtEl>
                                              <p:spTgt spid="117"/>
                                            </p:tgtEl>
                                          </p:cBhvr>
                                        </p:animEffect>
                                      </p:childTnLst>
                                    </p:cTn>
                                  </p:par>
                                  <p:par>
                                    <p:cTn id="72" presetID="18" presetClass="entr" presetSubtype="12" fill="hold" grpId="0" nodeType="withEffect">
                                      <p:stCondLst>
                                        <p:cond delay="0"/>
                                      </p:stCondLst>
                                      <p:childTnLst>
                                        <p:set>
                                          <p:cBhvr>
                                            <p:cTn id="73" dur="1" fill="hold">
                                              <p:stCondLst>
                                                <p:cond delay="0"/>
                                              </p:stCondLst>
                                            </p:cTn>
                                            <p:tgtEl>
                                              <p:spTgt spid="116"/>
                                            </p:tgtEl>
                                            <p:attrNameLst>
                                              <p:attrName>style.visibility</p:attrName>
                                            </p:attrNameLst>
                                          </p:cBhvr>
                                          <p:to>
                                            <p:strVal val="visible"/>
                                          </p:to>
                                        </p:set>
                                        <p:animEffect transition="in" filter="strips(downLeft)">
                                          <p:cBhvr>
                                            <p:cTn id="74" dur="500"/>
                                            <p:tgtEl>
                                              <p:spTgt spid="116"/>
                                            </p:tgtEl>
                                          </p:cBhvr>
                                        </p:animEffect>
                                      </p:childTnLst>
                                    </p:cTn>
                                  </p:par>
                                </p:childTnLst>
                              </p:cTn>
                            </p:par>
                            <p:par>
                              <p:cTn id="75" fill="hold">
                                <p:stCondLst>
                                  <p:cond delay="7000"/>
                                </p:stCondLst>
                                <p:childTnLst>
                                  <p:par>
                                    <p:cTn id="76" presetID="22" presetClass="entr" presetSubtype="2" fill="hold"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childTnLst>
                              </p:cTn>
                            </p:par>
                            <p:par>
                              <p:cTn id="79" fill="hold">
                                <p:stCondLst>
                                  <p:cond delay="7500"/>
                                </p:stCondLst>
                                <p:childTnLst>
                                  <p:par>
                                    <p:cTn id="80" presetID="22" presetClass="entr" presetSubtype="2" fill="hold" nodeType="afterEffect">
                                      <p:stCondLst>
                                        <p:cond delay="0"/>
                                      </p:stCondLst>
                                      <p:childTnLst>
                                        <p:set>
                                          <p:cBhvr>
                                            <p:cTn id="81" dur="1" fill="hold">
                                              <p:stCondLst>
                                                <p:cond delay="0"/>
                                              </p:stCondLst>
                                            </p:cTn>
                                            <p:tgtEl>
                                              <p:spTgt spid="154"/>
                                            </p:tgtEl>
                                            <p:attrNameLst>
                                              <p:attrName>style.visibility</p:attrName>
                                            </p:attrNameLst>
                                          </p:cBhvr>
                                          <p:to>
                                            <p:strVal val="visible"/>
                                          </p:to>
                                        </p:set>
                                        <p:animEffect transition="in" filter="wipe(right)">
                                          <p:cBhvr>
                                            <p:cTn id="82" dur="500"/>
                                            <p:tgtEl>
                                              <p:spTgt spid="154"/>
                                            </p:tgtEl>
                                          </p:cBhvr>
                                        </p:animEffect>
                                      </p:childTnLst>
                                    </p:cTn>
                                  </p:par>
                                </p:childTnLst>
                              </p:cTn>
                            </p:par>
                            <p:par>
                              <p:cTn id="83" fill="hold">
                                <p:stCondLst>
                                  <p:cond delay="8000"/>
                                </p:stCondLst>
                                <p:childTnLst>
                                  <p:par>
                                    <p:cTn id="84" presetID="18" presetClass="entr" presetSubtype="6" fill="hold" grpId="0" nodeType="afterEffect">
                                      <p:stCondLst>
                                        <p:cond delay="0"/>
                                      </p:stCondLst>
                                      <p:childTnLst>
                                        <p:set>
                                          <p:cBhvr>
                                            <p:cTn id="85" dur="1" fill="hold">
                                              <p:stCondLst>
                                                <p:cond delay="0"/>
                                              </p:stCondLst>
                                            </p:cTn>
                                            <p:tgtEl>
                                              <p:spTgt spid="156"/>
                                            </p:tgtEl>
                                            <p:attrNameLst>
                                              <p:attrName>style.visibility</p:attrName>
                                            </p:attrNameLst>
                                          </p:cBhvr>
                                          <p:to>
                                            <p:strVal val="visible"/>
                                          </p:to>
                                        </p:set>
                                        <p:animEffect transition="in" filter="strips(downRight)">
                                          <p:cBhvr>
                                            <p:cTn id="86" dur="500"/>
                                            <p:tgtEl>
                                              <p:spTgt spid="156"/>
                                            </p:tgtEl>
                                          </p:cBhvr>
                                        </p:animEffect>
                                      </p:childTnLst>
                                    </p:cTn>
                                  </p:par>
                                  <p:par>
                                    <p:cTn id="87" presetID="18" presetClass="entr" presetSubtype="6" fill="hold" grpId="0" nodeType="withEffect">
                                      <p:stCondLst>
                                        <p:cond delay="0"/>
                                      </p:stCondLst>
                                      <p:childTnLst>
                                        <p:set>
                                          <p:cBhvr>
                                            <p:cTn id="88" dur="1" fill="hold">
                                              <p:stCondLst>
                                                <p:cond delay="0"/>
                                              </p:stCondLst>
                                            </p:cTn>
                                            <p:tgtEl>
                                              <p:spTgt spid="155"/>
                                            </p:tgtEl>
                                            <p:attrNameLst>
                                              <p:attrName>style.visibility</p:attrName>
                                            </p:attrNameLst>
                                          </p:cBhvr>
                                          <p:to>
                                            <p:strVal val="visible"/>
                                          </p:to>
                                        </p:set>
                                        <p:animEffect transition="in" filter="strips(downRight)">
                                          <p:cBhvr>
                                            <p:cTn id="89" dur="500"/>
                                            <p:tgtEl>
                                              <p:spTgt spid="155"/>
                                            </p:tgtEl>
                                          </p:cBhvr>
                                        </p:animEffect>
                                      </p:childTnLst>
                                    </p:cTn>
                                  </p:par>
                                </p:childTnLst>
                              </p:cTn>
                            </p:par>
                            <p:par>
                              <p:cTn id="90" fill="hold">
                                <p:stCondLst>
                                  <p:cond delay="8500"/>
                                </p:stCondLst>
                                <p:childTnLst>
                                  <p:par>
                                    <p:cTn id="91" presetID="22" presetClass="entr" presetSubtype="8"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ipe(left)">
                                          <p:cBhvr>
                                            <p:cTn id="93" dur="500"/>
                                            <p:tgtEl>
                                              <p:spTgt spid="9"/>
                                            </p:tgtEl>
                                          </p:cBhvr>
                                        </p:animEffect>
                                      </p:childTnLst>
                                    </p:cTn>
                                  </p:par>
                                </p:childTnLst>
                              </p:cTn>
                            </p:par>
                            <p:par>
                              <p:cTn id="94" fill="hold">
                                <p:stCondLst>
                                  <p:cond delay="9000"/>
                                </p:stCondLst>
                                <p:childTnLst>
                                  <p:par>
                                    <p:cTn id="95" presetID="22" presetClass="entr" presetSubtype="8" fill="hold" nodeType="afterEffect">
                                      <p:stCondLst>
                                        <p:cond delay="0"/>
                                      </p:stCondLst>
                                      <p:childTnLst>
                                        <p:set>
                                          <p:cBhvr>
                                            <p:cTn id="96" dur="1" fill="hold">
                                              <p:stCondLst>
                                                <p:cond delay="0"/>
                                              </p:stCondLst>
                                            </p:cTn>
                                            <p:tgtEl>
                                              <p:spTgt spid="120"/>
                                            </p:tgtEl>
                                            <p:attrNameLst>
                                              <p:attrName>style.visibility</p:attrName>
                                            </p:attrNameLst>
                                          </p:cBhvr>
                                          <p:to>
                                            <p:strVal val="visible"/>
                                          </p:to>
                                        </p:set>
                                        <p:animEffect transition="in" filter="wipe(left)">
                                          <p:cBhvr>
                                            <p:cTn id="97" dur="500"/>
                                            <p:tgtEl>
                                              <p:spTgt spid="120"/>
                                            </p:tgtEl>
                                          </p:cBhvr>
                                        </p:animEffect>
                                      </p:childTnLst>
                                    </p:cTn>
                                  </p:par>
                                </p:childTnLst>
                              </p:cTn>
                            </p:par>
                            <p:par>
                              <p:cTn id="98" fill="hold">
                                <p:stCondLst>
                                  <p:cond delay="9500"/>
                                </p:stCondLst>
                                <p:childTnLst>
                                  <p:par>
                                    <p:cTn id="99" presetID="18" presetClass="entr" presetSubtype="12" fill="hold" grpId="0" nodeType="afterEffect">
                                      <p:stCondLst>
                                        <p:cond delay="0"/>
                                      </p:stCondLst>
                                      <p:childTnLst>
                                        <p:set>
                                          <p:cBhvr>
                                            <p:cTn id="100" dur="1" fill="hold">
                                              <p:stCondLst>
                                                <p:cond delay="0"/>
                                              </p:stCondLst>
                                            </p:cTn>
                                            <p:tgtEl>
                                              <p:spTgt spid="125"/>
                                            </p:tgtEl>
                                            <p:attrNameLst>
                                              <p:attrName>style.visibility</p:attrName>
                                            </p:attrNameLst>
                                          </p:cBhvr>
                                          <p:to>
                                            <p:strVal val="visible"/>
                                          </p:to>
                                        </p:set>
                                        <p:animEffect transition="in" filter="strips(downLeft)">
                                          <p:cBhvr>
                                            <p:cTn id="101" dur="500"/>
                                            <p:tgtEl>
                                              <p:spTgt spid="125"/>
                                            </p:tgtEl>
                                          </p:cBhvr>
                                        </p:animEffect>
                                      </p:childTnLst>
                                    </p:cTn>
                                  </p:par>
                                  <p:par>
                                    <p:cTn id="102" presetID="18" presetClass="entr" presetSubtype="12" fill="hold" grpId="0" nodeType="withEffect">
                                      <p:stCondLst>
                                        <p:cond delay="0"/>
                                      </p:stCondLst>
                                      <p:childTnLst>
                                        <p:set>
                                          <p:cBhvr>
                                            <p:cTn id="103" dur="1" fill="hold">
                                              <p:stCondLst>
                                                <p:cond delay="0"/>
                                              </p:stCondLst>
                                            </p:cTn>
                                            <p:tgtEl>
                                              <p:spTgt spid="124"/>
                                            </p:tgtEl>
                                            <p:attrNameLst>
                                              <p:attrName>style.visibility</p:attrName>
                                            </p:attrNameLst>
                                          </p:cBhvr>
                                          <p:to>
                                            <p:strVal val="visible"/>
                                          </p:to>
                                        </p:set>
                                        <p:animEffect transition="in" filter="strips(downLeft)">
                                          <p:cBhvr>
                                            <p:cTn id="104"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1" grpId="0"/>
          <p:bldP spid="116" grpId="0"/>
          <p:bldP spid="117" grpId="0"/>
          <p:bldP spid="124" grpId="0"/>
          <p:bldP spid="125" grpId="0"/>
          <p:bldP spid="151" grpId="0"/>
          <p:bldP spid="152" grpId="0"/>
          <p:bldP spid="155" grpId="0"/>
          <p:bldP spid="1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1000" fill="hold"/>
                                            <p:tgtEl>
                                              <p:spTgt spid="62"/>
                                            </p:tgtEl>
                                            <p:attrNameLst>
                                              <p:attrName>ppt_x</p:attrName>
                                            </p:attrNameLst>
                                          </p:cBhvr>
                                          <p:tavLst>
                                            <p:tav tm="0">
                                              <p:val>
                                                <p:strVal val="1+#ppt_w/2"/>
                                              </p:val>
                                            </p:tav>
                                            <p:tav tm="100000">
                                              <p:val>
                                                <p:strVal val="#ppt_x"/>
                                              </p:val>
                                            </p:tav>
                                          </p:tavLst>
                                        </p:anim>
                                        <p:anim calcmode="lin" valueType="num">
                                          <p:cBhvr additive="base">
                                            <p:cTn id="8" dur="1000" fill="hold"/>
                                            <p:tgtEl>
                                              <p:spTgt spid="6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0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000" fill="hold"/>
                                            <p:tgtEl>
                                              <p:spTgt spid="12"/>
                                            </p:tgtEl>
                                            <p:attrNameLst>
                                              <p:attrName>ppt_x</p:attrName>
                                            </p:attrNameLst>
                                          </p:cBhvr>
                                          <p:tavLst>
                                            <p:tav tm="0">
                                              <p:val>
                                                <p:strVal val="1+#ppt_w/2"/>
                                              </p:val>
                                            </p:tav>
                                            <p:tav tm="100000">
                                              <p:val>
                                                <p:strVal val="#ppt_x"/>
                                              </p:val>
                                            </p:tav>
                                          </p:tavLst>
                                        </p:anim>
                                        <p:anim calcmode="lin" valueType="num">
                                          <p:cBhvr additive="base">
                                            <p:cTn id="24" dur="1000" fill="hold"/>
                                            <p:tgtEl>
                                              <p:spTgt spid="12"/>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3"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1+#ppt_w/2"/>
                                              </p:val>
                                            </p:tav>
                                            <p:tav tm="100000">
                                              <p:val>
                                                <p:strVal val="#ppt_x"/>
                                              </p:val>
                                            </p:tav>
                                          </p:tavLst>
                                        </p:anim>
                                        <p:anim calcmode="lin" valueType="num">
                                          <p:cBhvr additive="base">
                                            <p:cTn id="29" dur="500" fill="hold"/>
                                            <p:tgtEl>
                                              <p:spTgt spid="31"/>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3500"/>
                                </p:stCondLst>
                                <p:childTnLst>
                                  <p:par>
                                    <p:cTn id="39" presetID="18" presetClass="entr" presetSubtype="12" fill="hold" grpId="0" nodeType="afterEffect">
                                      <p:stCondLst>
                                        <p:cond delay="0"/>
                                      </p:stCondLst>
                                      <p:childTnLst>
                                        <p:set>
                                          <p:cBhvr>
                                            <p:cTn id="40" dur="1" fill="hold">
                                              <p:stCondLst>
                                                <p:cond delay="0"/>
                                              </p:stCondLst>
                                            </p:cTn>
                                            <p:tgtEl>
                                              <p:spTgt spid="111"/>
                                            </p:tgtEl>
                                            <p:attrNameLst>
                                              <p:attrName>style.visibility</p:attrName>
                                            </p:attrNameLst>
                                          </p:cBhvr>
                                          <p:to>
                                            <p:strVal val="visible"/>
                                          </p:to>
                                        </p:set>
                                        <p:animEffect transition="in" filter="strips(downLeft)">
                                          <p:cBhvr>
                                            <p:cTn id="41" dur="500"/>
                                            <p:tgtEl>
                                              <p:spTgt spid="111"/>
                                            </p:tgtEl>
                                          </p:cBhvr>
                                        </p:animEffect>
                                      </p:childTnLst>
                                    </p:cTn>
                                  </p:par>
                                  <p:par>
                                    <p:cTn id="42" presetID="18" presetClass="entr" presetSubtype="12" fill="hold" grpId="0" nodeType="withEffect">
                                      <p:stCondLst>
                                        <p:cond delay="0"/>
                                      </p:stCondLst>
                                      <p:childTnLst>
                                        <p:set>
                                          <p:cBhvr>
                                            <p:cTn id="43" dur="1" fill="hold">
                                              <p:stCondLst>
                                                <p:cond delay="0"/>
                                              </p:stCondLst>
                                            </p:cTn>
                                            <p:tgtEl>
                                              <p:spTgt spid="110"/>
                                            </p:tgtEl>
                                            <p:attrNameLst>
                                              <p:attrName>style.visibility</p:attrName>
                                            </p:attrNameLst>
                                          </p:cBhvr>
                                          <p:to>
                                            <p:strVal val="visible"/>
                                          </p:to>
                                        </p:set>
                                        <p:animEffect transition="in" filter="strips(downLeft)">
                                          <p:cBhvr>
                                            <p:cTn id="44" dur="500"/>
                                            <p:tgtEl>
                                              <p:spTgt spid="110"/>
                                            </p:tgtEl>
                                          </p:cBhvr>
                                        </p:animEffect>
                                      </p:childTnLst>
                                    </p:cTn>
                                  </p:par>
                                </p:childTnLst>
                              </p:cTn>
                            </p:par>
                            <p:par>
                              <p:cTn id="45" fill="hold">
                                <p:stCondLst>
                                  <p:cond delay="4000"/>
                                </p:stCondLst>
                                <p:childTnLst>
                                  <p:par>
                                    <p:cTn id="46" presetID="22" presetClass="entr" presetSubtype="2"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right)">
                                          <p:cBhvr>
                                            <p:cTn id="48" dur="500"/>
                                            <p:tgtEl>
                                              <p:spTgt spid="6"/>
                                            </p:tgtEl>
                                          </p:cBhvr>
                                        </p:animEffect>
                                      </p:childTnLst>
                                    </p:cTn>
                                  </p:par>
                                </p:childTnLst>
                              </p:cTn>
                            </p:par>
                            <p:par>
                              <p:cTn id="49" fill="hold">
                                <p:stCondLst>
                                  <p:cond delay="4500"/>
                                </p:stCondLst>
                                <p:childTnLst>
                                  <p:par>
                                    <p:cTn id="50" presetID="22" presetClass="entr" presetSubtype="2" fill="hold" nodeType="afterEffect">
                                      <p:stCondLst>
                                        <p:cond delay="0"/>
                                      </p:stCondLst>
                                      <p:childTnLst>
                                        <p:set>
                                          <p:cBhvr>
                                            <p:cTn id="51" dur="1" fill="hold">
                                              <p:stCondLst>
                                                <p:cond delay="0"/>
                                              </p:stCondLst>
                                            </p:cTn>
                                            <p:tgtEl>
                                              <p:spTgt spid="150"/>
                                            </p:tgtEl>
                                            <p:attrNameLst>
                                              <p:attrName>style.visibility</p:attrName>
                                            </p:attrNameLst>
                                          </p:cBhvr>
                                          <p:to>
                                            <p:strVal val="visible"/>
                                          </p:to>
                                        </p:set>
                                        <p:animEffect transition="in" filter="wipe(right)">
                                          <p:cBhvr>
                                            <p:cTn id="52" dur="500"/>
                                            <p:tgtEl>
                                              <p:spTgt spid="150"/>
                                            </p:tgtEl>
                                          </p:cBhvr>
                                        </p:animEffect>
                                      </p:childTnLst>
                                    </p:cTn>
                                  </p:par>
                                </p:childTnLst>
                              </p:cTn>
                            </p:par>
                            <p:par>
                              <p:cTn id="53" fill="hold">
                                <p:stCondLst>
                                  <p:cond delay="5000"/>
                                </p:stCondLst>
                                <p:childTnLst>
                                  <p:par>
                                    <p:cTn id="54" presetID="18" presetClass="entr" presetSubtype="6" fill="hold" grpId="0" nodeType="afterEffect">
                                      <p:stCondLst>
                                        <p:cond delay="0"/>
                                      </p:stCondLst>
                                      <p:childTnLst>
                                        <p:set>
                                          <p:cBhvr>
                                            <p:cTn id="55" dur="1" fill="hold">
                                              <p:stCondLst>
                                                <p:cond delay="0"/>
                                              </p:stCondLst>
                                            </p:cTn>
                                            <p:tgtEl>
                                              <p:spTgt spid="152"/>
                                            </p:tgtEl>
                                            <p:attrNameLst>
                                              <p:attrName>style.visibility</p:attrName>
                                            </p:attrNameLst>
                                          </p:cBhvr>
                                          <p:to>
                                            <p:strVal val="visible"/>
                                          </p:to>
                                        </p:set>
                                        <p:animEffect transition="in" filter="strips(downRight)">
                                          <p:cBhvr>
                                            <p:cTn id="56" dur="500"/>
                                            <p:tgtEl>
                                              <p:spTgt spid="152"/>
                                            </p:tgtEl>
                                          </p:cBhvr>
                                        </p:animEffect>
                                      </p:childTnLst>
                                    </p:cTn>
                                  </p:par>
                                  <p:par>
                                    <p:cTn id="57" presetID="18" presetClass="entr" presetSubtype="6" fill="hold" grpId="0" nodeType="withEffect">
                                      <p:stCondLst>
                                        <p:cond delay="0"/>
                                      </p:stCondLst>
                                      <p:childTnLst>
                                        <p:set>
                                          <p:cBhvr>
                                            <p:cTn id="58" dur="1" fill="hold">
                                              <p:stCondLst>
                                                <p:cond delay="0"/>
                                              </p:stCondLst>
                                            </p:cTn>
                                            <p:tgtEl>
                                              <p:spTgt spid="151"/>
                                            </p:tgtEl>
                                            <p:attrNameLst>
                                              <p:attrName>style.visibility</p:attrName>
                                            </p:attrNameLst>
                                          </p:cBhvr>
                                          <p:to>
                                            <p:strVal val="visible"/>
                                          </p:to>
                                        </p:set>
                                        <p:animEffect transition="in" filter="strips(downRight)">
                                          <p:cBhvr>
                                            <p:cTn id="59" dur="500"/>
                                            <p:tgtEl>
                                              <p:spTgt spid="151"/>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wipe(left)">
                                          <p:cBhvr>
                                            <p:cTn id="63" dur="500"/>
                                            <p:tgtEl>
                                              <p:spTgt spid="66"/>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115"/>
                                            </p:tgtEl>
                                            <p:attrNameLst>
                                              <p:attrName>style.visibility</p:attrName>
                                            </p:attrNameLst>
                                          </p:cBhvr>
                                          <p:to>
                                            <p:strVal val="visible"/>
                                          </p:to>
                                        </p:set>
                                        <p:animEffect transition="in" filter="wipe(left)">
                                          <p:cBhvr>
                                            <p:cTn id="67" dur="500"/>
                                            <p:tgtEl>
                                              <p:spTgt spid="115"/>
                                            </p:tgtEl>
                                          </p:cBhvr>
                                        </p:animEffect>
                                      </p:childTnLst>
                                    </p:cTn>
                                  </p:par>
                                </p:childTnLst>
                              </p:cTn>
                            </p:par>
                            <p:par>
                              <p:cTn id="68" fill="hold">
                                <p:stCondLst>
                                  <p:cond delay="6500"/>
                                </p:stCondLst>
                                <p:childTnLst>
                                  <p:par>
                                    <p:cTn id="69" presetID="18" presetClass="entr" presetSubtype="12" fill="hold" grpId="0" nodeType="afterEffect">
                                      <p:stCondLst>
                                        <p:cond delay="0"/>
                                      </p:stCondLst>
                                      <p:childTnLst>
                                        <p:set>
                                          <p:cBhvr>
                                            <p:cTn id="70" dur="1" fill="hold">
                                              <p:stCondLst>
                                                <p:cond delay="0"/>
                                              </p:stCondLst>
                                            </p:cTn>
                                            <p:tgtEl>
                                              <p:spTgt spid="117"/>
                                            </p:tgtEl>
                                            <p:attrNameLst>
                                              <p:attrName>style.visibility</p:attrName>
                                            </p:attrNameLst>
                                          </p:cBhvr>
                                          <p:to>
                                            <p:strVal val="visible"/>
                                          </p:to>
                                        </p:set>
                                        <p:animEffect transition="in" filter="strips(downLeft)">
                                          <p:cBhvr>
                                            <p:cTn id="71" dur="500"/>
                                            <p:tgtEl>
                                              <p:spTgt spid="117"/>
                                            </p:tgtEl>
                                          </p:cBhvr>
                                        </p:animEffect>
                                      </p:childTnLst>
                                    </p:cTn>
                                  </p:par>
                                  <p:par>
                                    <p:cTn id="72" presetID="18" presetClass="entr" presetSubtype="12" fill="hold" grpId="0" nodeType="withEffect">
                                      <p:stCondLst>
                                        <p:cond delay="0"/>
                                      </p:stCondLst>
                                      <p:childTnLst>
                                        <p:set>
                                          <p:cBhvr>
                                            <p:cTn id="73" dur="1" fill="hold">
                                              <p:stCondLst>
                                                <p:cond delay="0"/>
                                              </p:stCondLst>
                                            </p:cTn>
                                            <p:tgtEl>
                                              <p:spTgt spid="116"/>
                                            </p:tgtEl>
                                            <p:attrNameLst>
                                              <p:attrName>style.visibility</p:attrName>
                                            </p:attrNameLst>
                                          </p:cBhvr>
                                          <p:to>
                                            <p:strVal val="visible"/>
                                          </p:to>
                                        </p:set>
                                        <p:animEffect transition="in" filter="strips(downLeft)">
                                          <p:cBhvr>
                                            <p:cTn id="74" dur="500"/>
                                            <p:tgtEl>
                                              <p:spTgt spid="116"/>
                                            </p:tgtEl>
                                          </p:cBhvr>
                                        </p:animEffect>
                                      </p:childTnLst>
                                    </p:cTn>
                                  </p:par>
                                </p:childTnLst>
                              </p:cTn>
                            </p:par>
                            <p:par>
                              <p:cTn id="75" fill="hold">
                                <p:stCondLst>
                                  <p:cond delay="7000"/>
                                </p:stCondLst>
                                <p:childTnLst>
                                  <p:par>
                                    <p:cTn id="76" presetID="22" presetClass="entr" presetSubtype="2" fill="hold"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childTnLst>
                              </p:cTn>
                            </p:par>
                            <p:par>
                              <p:cTn id="79" fill="hold">
                                <p:stCondLst>
                                  <p:cond delay="7500"/>
                                </p:stCondLst>
                                <p:childTnLst>
                                  <p:par>
                                    <p:cTn id="80" presetID="22" presetClass="entr" presetSubtype="2" fill="hold" nodeType="afterEffect">
                                      <p:stCondLst>
                                        <p:cond delay="0"/>
                                      </p:stCondLst>
                                      <p:childTnLst>
                                        <p:set>
                                          <p:cBhvr>
                                            <p:cTn id="81" dur="1" fill="hold">
                                              <p:stCondLst>
                                                <p:cond delay="0"/>
                                              </p:stCondLst>
                                            </p:cTn>
                                            <p:tgtEl>
                                              <p:spTgt spid="154"/>
                                            </p:tgtEl>
                                            <p:attrNameLst>
                                              <p:attrName>style.visibility</p:attrName>
                                            </p:attrNameLst>
                                          </p:cBhvr>
                                          <p:to>
                                            <p:strVal val="visible"/>
                                          </p:to>
                                        </p:set>
                                        <p:animEffect transition="in" filter="wipe(right)">
                                          <p:cBhvr>
                                            <p:cTn id="82" dur="500"/>
                                            <p:tgtEl>
                                              <p:spTgt spid="154"/>
                                            </p:tgtEl>
                                          </p:cBhvr>
                                        </p:animEffect>
                                      </p:childTnLst>
                                    </p:cTn>
                                  </p:par>
                                </p:childTnLst>
                              </p:cTn>
                            </p:par>
                            <p:par>
                              <p:cTn id="83" fill="hold">
                                <p:stCondLst>
                                  <p:cond delay="8000"/>
                                </p:stCondLst>
                                <p:childTnLst>
                                  <p:par>
                                    <p:cTn id="84" presetID="18" presetClass="entr" presetSubtype="6" fill="hold" grpId="0" nodeType="afterEffect">
                                      <p:stCondLst>
                                        <p:cond delay="0"/>
                                      </p:stCondLst>
                                      <p:childTnLst>
                                        <p:set>
                                          <p:cBhvr>
                                            <p:cTn id="85" dur="1" fill="hold">
                                              <p:stCondLst>
                                                <p:cond delay="0"/>
                                              </p:stCondLst>
                                            </p:cTn>
                                            <p:tgtEl>
                                              <p:spTgt spid="156"/>
                                            </p:tgtEl>
                                            <p:attrNameLst>
                                              <p:attrName>style.visibility</p:attrName>
                                            </p:attrNameLst>
                                          </p:cBhvr>
                                          <p:to>
                                            <p:strVal val="visible"/>
                                          </p:to>
                                        </p:set>
                                        <p:animEffect transition="in" filter="strips(downRight)">
                                          <p:cBhvr>
                                            <p:cTn id="86" dur="500"/>
                                            <p:tgtEl>
                                              <p:spTgt spid="156"/>
                                            </p:tgtEl>
                                          </p:cBhvr>
                                        </p:animEffect>
                                      </p:childTnLst>
                                    </p:cTn>
                                  </p:par>
                                  <p:par>
                                    <p:cTn id="87" presetID="18" presetClass="entr" presetSubtype="6" fill="hold" grpId="0" nodeType="withEffect">
                                      <p:stCondLst>
                                        <p:cond delay="0"/>
                                      </p:stCondLst>
                                      <p:childTnLst>
                                        <p:set>
                                          <p:cBhvr>
                                            <p:cTn id="88" dur="1" fill="hold">
                                              <p:stCondLst>
                                                <p:cond delay="0"/>
                                              </p:stCondLst>
                                            </p:cTn>
                                            <p:tgtEl>
                                              <p:spTgt spid="155"/>
                                            </p:tgtEl>
                                            <p:attrNameLst>
                                              <p:attrName>style.visibility</p:attrName>
                                            </p:attrNameLst>
                                          </p:cBhvr>
                                          <p:to>
                                            <p:strVal val="visible"/>
                                          </p:to>
                                        </p:set>
                                        <p:animEffect transition="in" filter="strips(downRight)">
                                          <p:cBhvr>
                                            <p:cTn id="89" dur="500"/>
                                            <p:tgtEl>
                                              <p:spTgt spid="155"/>
                                            </p:tgtEl>
                                          </p:cBhvr>
                                        </p:animEffect>
                                      </p:childTnLst>
                                    </p:cTn>
                                  </p:par>
                                </p:childTnLst>
                              </p:cTn>
                            </p:par>
                            <p:par>
                              <p:cTn id="90" fill="hold">
                                <p:stCondLst>
                                  <p:cond delay="8500"/>
                                </p:stCondLst>
                                <p:childTnLst>
                                  <p:par>
                                    <p:cTn id="91" presetID="22" presetClass="entr" presetSubtype="8"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ipe(left)">
                                          <p:cBhvr>
                                            <p:cTn id="93" dur="500"/>
                                            <p:tgtEl>
                                              <p:spTgt spid="9"/>
                                            </p:tgtEl>
                                          </p:cBhvr>
                                        </p:animEffect>
                                      </p:childTnLst>
                                    </p:cTn>
                                  </p:par>
                                </p:childTnLst>
                              </p:cTn>
                            </p:par>
                            <p:par>
                              <p:cTn id="94" fill="hold">
                                <p:stCondLst>
                                  <p:cond delay="9000"/>
                                </p:stCondLst>
                                <p:childTnLst>
                                  <p:par>
                                    <p:cTn id="95" presetID="22" presetClass="entr" presetSubtype="8" fill="hold" nodeType="afterEffect">
                                      <p:stCondLst>
                                        <p:cond delay="0"/>
                                      </p:stCondLst>
                                      <p:childTnLst>
                                        <p:set>
                                          <p:cBhvr>
                                            <p:cTn id="96" dur="1" fill="hold">
                                              <p:stCondLst>
                                                <p:cond delay="0"/>
                                              </p:stCondLst>
                                            </p:cTn>
                                            <p:tgtEl>
                                              <p:spTgt spid="120"/>
                                            </p:tgtEl>
                                            <p:attrNameLst>
                                              <p:attrName>style.visibility</p:attrName>
                                            </p:attrNameLst>
                                          </p:cBhvr>
                                          <p:to>
                                            <p:strVal val="visible"/>
                                          </p:to>
                                        </p:set>
                                        <p:animEffect transition="in" filter="wipe(left)">
                                          <p:cBhvr>
                                            <p:cTn id="97" dur="500"/>
                                            <p:tgtEl>
                                              <p:spTgt spid="120"/>
                                            </p:tgtEl>
                                          </p:cBhvr>
                                        </p:animEffect>
                                      </p:childTnLst>
                                    </p:cTn>
                                  </p:par>
                                </p:childTnLst>
                              </p:cTn>
                            </p:par>
                            <p:par>
                              <p:cTn id="98" fill="hold">
                                <p:stCondLst>
                                  <p:cond delay="9500"/>
                                </p:stCondLst>
                                <p:childTnLst>
                                  <p:par>
                                    <p:cTn id="99" presetID="18" presetClass="entr" presetSubtype="12" fill="hold" grpId="0" nodeType="afterEffect">
                                      <p:stCondLst>
                                        <p:cond delay="0"/>
                                      </p:stCondLst>
                                      <p:childTnLst>
                                        <p:set>
                                          <p:cBhvr>
                                            <p:cTn id="100" dur="1" fill="hold">
                                              <p:stCondLst>
                                                <p:cond delay="0"/>
                                              </p:stCondLst>
                                            </p:cTn>
                                            <p:tgtEl>
                                              <p:spTgt spid="125"/>
                                            </p:tgtEl>
                                            <p:attrNameLst>
                                              <p:attrName>style.visibility</p:attrName>
                                            </p:attrNameLst>
                                          </p:cBhvr>
                                          <p:to>
                                            <p:strVal val="visible"/>
                                          </p:to>
                                        </p:set>
                                        <p:animEffect transition="in" filter="strips(downLeft)">
                                          <p:cBhvr>
                                            <p:cTn id="101" dur="500"/>
                                            <p:tgtEl>
                                              <p:spTgt spid="125"/>
                                            </p:tgtEl>
                                          </p:cBhvr>
                                        </p:animEffect>
                                      </p:childTnLst>
                                    </p:cTn>
                                  </p:par>
                                  <p:par>
                                    <p:cTn id="102" presetID="18" presetClass="entr" presetSubtype="12" fill="hold" grpId="0" nodeType="withEffect">
                                      <p:stCondLst>
                                        <p:cond delay="0"/>
                                      </p:stCondLst>
                                      <p:childTnLst>
                                        <p:set>
                                          <p:cBhvr>
                                            <p:cTn id="103" dur="1" fill="hold">
                                              <p:stCondLst>
                                                <p:cond delay="0"/>
                                              </p:stCondLst>
                                            </p:cTn>
                                            <p:tgtEl>
                                              <p:spTgt spid="124"/>
                                            </p:tgtEl>
                                            <p:attrNameLst>
                                              <p:attrName>style.visibility</p:attrName>
                                            </p:attrNameLst>
                                          </p:cBhvr>
                                          <p:to>
                                            <p:strVal val="visible"/>
                                          </p:to>
                                        </p:set>
                                        <p:animEffect transition="in" filter="strips(downLeft)">
                                          <p:cBhvr>
                                            <p:cTn id="104"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1" grpId="0"/>
          <p:bldP spid="116" grpId="0"/>
          <p:bldP spid="117" grpId="0"/>
          <p:bldP spid="124" grpId="0"/>
          <p:bldP spid="125" grpId="0"/>
          <p:bldP spid="151" grpId="0"/>
          <p:bldP spid="152" grpId="0"/>
          <p:bldP spid="155" grpId="0"/>
          <p:bldP spid="15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275294"/>
            <a:ext cx="12192000" cy="729900"/>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0"/>
            <a:ext cx="8769447" cy="705136"/>
            <a:chOff x="4325287" y="4957167"/>
            <a:chExt cx="5292545" cy="383555"/>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68"/>
              <a:ext cx="3887609" cy="3835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455626" y="4957167"/>
              <a:ext cx="1162206" cy="383526"/>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896338" y="1842976"/>
            <a:ext cx="10211192" cy="1077218"/>
          </a:xfrm>
          <a:prstGeom prst="rect">
            <a:avLst/>
          </a:prstGeom>
        </p:spPr>
        <p:txBody>
          <a:bodyPr wrap="square">
            <a:spAutoFit/>
          </a:bodyPr>
          <a:lstStyle/>
          <a:p>
            <a:pPr algn="just"/>
            <a:r>
              <a:rPr lang="fr-FR" sz="2000" dirty="0">
                <a:solidFill>
                  <a:schemeClr val="bg1"/>
                </a:solidFill>
                <a:latin typeface="Myriad Condensed Web" panose="020B0506030403020204" pitchFamily="34" charset="0"/>
              </a:rPr>
              <a:t>La prophylaxie consiste à injecter régulièrement 1 à 3 fois par </a:t>
            </a:r>
            <a:r>
              <a:rPr lang="fr-FR" sz="2000" dirty="0" smtClean="0">
                <a:solidFill>
                  <a:schemeClr val="bg1"/>
                </a:solidFill>
                <a:latin typeface="Myriad Condensed Web" panose="020B0506030403020204" pitchFamily="34" charset="0"/>
              </a:rPr>
              <a:t>semaine les facteurs VIII ou IX </a:t>
            </a:r>
            <a:r>
              <a:rPr lang="fr-FR" sz="2000" dirty="0">
                <a:solidFill>
                  <a:schemeClr val="bg1"/>
                </a:solidFill>
                <a:latin typeface="Myriad Condensed Web" panose="020B0506030403020204" pitchFamily="34" charset="0"/>
              </a:rPr>
              <a:t>avant la survenue de saignements. Il s’agit d’un traitement préventif permettant une augmentation du taux de facteur circulant afin de prévenir les accidents hémorragiques</a:t>
            </a:r>
            <a:r>
              <a:rPr lang="fr-FR" sz="2400" dirty="0">
                <a:solidFill>
                  <a:schemeClr val="bg1"/>
                </a:solidFill>
                <a:latin typeface="Myriad Condensed Web" panose="020B0506030403020204" pitchFamily="34" charset="0"/>
              </a:rPr>
              <a:t>.</a:t>
            </a:r>
          </a:p>
        </p:txBody>
      </p:sp>
      <p:sp>
        <p:nvSpPr>
          <p:cNvPr id="26" name="TextBox 25"/>
          <p:cNvSpPr txBox="1"/>
          <p:nvPr/>
        </p:nvSpPr>
        <p:spPr>
          <a:xfrm>
            <a:off x="977419" y="920820"/>
            <a:ext cx="5118581" cy="769441"/>
          </a:xfrm>
          <a:prstGeom prst="rect">
            <a:avLst/>
          </a:prstGeom>
          <a:noFill/>
        </p:spPr>
        <p:txBody>
          <a:bodyPr wrap="none" rtlCol="0">
            <a:spAutoFit/>
          </a:bodyPr>
          <a:lstStyle/>
          <a:p>
            <a:r>
              <a:rPr lang="en-US" sz="4400" b="1" dirty="0" smtClean="0">
                <a:solidFill>
                  <a:schemeClr val="bg1"/>
                </a:solidFill>
              </a:rPr>
              <a:t>LA PROPHYLAXIE</a:t>
            </a:r>
            <a:endParaRPr lang="en-US" sz="4400" b="1" dirty="0">
              <a:solidFill>
                <a:schemeClr val="bg1"/>
              </a:solidFill>
            </a:endParaRPr>
          </a:p>
        </p:txBody>
      </p:sp>
      <p:sp>
        <p:nvSpPr>
          <p:cNvPr id="68" name="Title 20"/>
          <p:cNvSpPr txBox="1">
            <a:spLocks/>
          </p:cNvSpPr>
          <p:nvPr/>
        </p:nvSpPr>
        <p:spPr>
          <a:xfrm>
            <a:off x="1620581" y="3391961"/>
            <a:ext cx="5479466" cy="307748"/>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fr-FR" sz="1200" dirty="0" smtClean="0">
                <a:solidFill>
                  <a:schemeClr val="bg1"/>
                </a:solidFill>
                <a:latin typeface="+mn-lt"/>
              </a:rPr>
              <a:t>ADMINISTRÉ PENDANT PLUSIEURS JOURS OU PLUSIEURS SEMAINES,</a:t>
            </a:r>
            <a:endParaRPr lang="en-US" sz="1200" dirty="0">
              <a:solidFill>
                <a:schemeClr val="bg1"/>
              </a:solidFill>
              <a:latin typeface="+mn-lt"/>
              <a:cs typeface="Lato Light"/>
            </a:endParaRPr>
          </a:p>
        </p:txBody>
      </p:sp>
      <p:sp>
        <p:nvSpPr>
          <p:cNvPr id="69" name="TextBox 68"/>
          <p:cNvSpPr txBox="1"/>
          <p:nvPr/>
        </p:nvSpPr>
        <p:spPr>
          <a:xfrm>
            <a:off x="1309018" y="3107145"/>
            <a:ext cx="373820" cy="646331"/>
          </a:xfrm>
          <a:prstGeom prst="rect">
            <a:avLst/>
          </a:prstGeom>
          <a:noFill/>
        </p:spPr>
        <p:txBody>
          <a:bodyPr wrap="none" rtlCol="0">
            <a:spAutoFit/>
          </a:bodyPr>
          <a:lstStyle/>
          <a:p>
            <a:pPr algn="r"/>
            <a:r>
              <a:rPr lang="en-US" sz="3600" smtClean="0">
                <a:solidFill>
                  <a:schemeClr val="accent1"/>
                </a:solidFill>
                <a:latin typeface="+mj-lt"/>
              </a:rPr>
              <a:t>1</a:t>
            </a:r>
            <a:endParaRPr lang="en-US" sz="3600">
              <a:solidFill>
                <a:schemeClr val="accent1"/>
              </a:solidFill>
              <a:latin typeface="+mj-lt"/>
            </a:endParaRPr>
          </a:p>
        </p:txBody>
      </p:sp>
      <p:sp>
        <p:nvSpPr>
          <p:cNvPr id="70" name="Title 20"/>
          <p:cNvSpPr txBox="1">
            <a:spLocks/>
          </p:cNvSpPr>
          <p:nvPr/>
        </p:nvSpPr>
        <p:spPr>
          <a:xfrm>
            <a:off x="1620580" y="4144896"/>
            <a:ext cx="5766337" cy="492414"/>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fr-FR" sz="1200" dirty="0">
                <a:solidFill>
                  <a:schemeClr val="bg1"/>
                </a:solidFill>
              </a:rPr>
              <a:t>ADMINISTRÉ PENDANT </a:t>
            </a:r>
            <a:r>
              <a:rPr lang="fr-FR" sz="1200" dirty="0" smtClean="0">
                <a:solidFill>
                  <a:schemeClr val="bg1"/>
                </a:solidFill>
              </a:rPr>
              <a:t> </a:t>
            </a:r>
            <a:r>
              <a:rPr lang="fr-FR" sz="1200" dirty="0" smtClean="0">
                <a:solidFill>
                  <a:schemeClr val="bg1"/>
                </a:solidFill>
                <a:latin typeface="+mn-lt"/>
              </a:rPr>
              <a:t>UNE PÉRIODE PROLONGÉE, EN GÉNÉRAL PENDANT AU MOINS UN AN</a:t>
            </a:r>
            <a:endParaRPr lang="en-US" sz="1200" dirty="0">
              <a:solidFill>
                <a:schemeClr val="bg1"/>
              </a:solidFill>
              <a:latin typeface="+mn-lt"/>
              <a:cs typeface="Lato Light"/>
            </a:endParaRPr>
          </a:p>
        </p:txBody>
      </p:sp>
      <p:sp>
        <p:nvSpPr>
          <p:cNvPr id="71" name="TextBox 70"/>
          <p:cNvSpPr txBox="1"/>
          <p:nvPr/>
        </p:nvSpPr>
        <p:spPr>
          <a:xfrm>
            <a:off x="1264134" y="3916553"/>
            <a:ext cx="418704" cy="646331"/>
          </a:xfrm>
          <a:prstGeom prst="rect">
            <a:avLst/>
          </a:prstGeom>
          <a:noFill/>
        </p:spPr>
        <p:txBody>
          <a:bodyPr wrap="none" rtlCol="0">
            <a:spAutoFit/>
          </a:bodyPr>
          <a:lstStyle/>
          <a:p>
            <a:pPr algn="r"/>
            <a:r>
              <a:rPr lang="en-US" sz="3600" smtClean="0">
                <a:solidFill>
                  <a:schemeClr val="accent3"/>
                </a:solidFill>
                <a:latin typeface="+mj-lt"/>
              </a:rPr>
              <a:t>2</a:t>
            </a:r>
            <a:endParaRPr lang="en-US" sz="3600">
              <a:solidFill>
                <a:schemeClr val="accent3"/>
              </a:solidFill>
              <a:latin typeface="+mj-lt"/>
            </a:endParaRPr>
          </a:p>
        </p:txBody>
      </p:sp>
      <p:sp>
        <p:nvSpPr>
          <p:cNvPr id="72" name="Title 20"/>
          <p:cNvSpPr txBox="1">
            <a:spLocks/>
          </p:cNvSpPr>
          <p:nvPr/>
        </p:nvSpPr>
        <p:spPr>
          <a:xfrm>
            <a:off x="2382581" y="4972234"/>
            <a:ext cx="6752453" cy="492414"/>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fr-FR" sz="1200" dirty="0" smtClean="0">
                <a:solidFill>
                  <a:schemeClr val="bg1"/>
                </a:solidFill>
                <a:latin typeface="+mn-lt"/>
              </a:rPr>
              <a:t>AVANT L'ÂGE DE 2 ANS OU DÉBUTÉE AVANT LA DEUXIÈME HÉMORRAGIE ARTICULAIRE OU LA TROISIÈME ET POURSUIVI AU MOINS JUSQU’À LA FIN DE L’ADOLESCENCE</a:t>
            </a:r>
            <a:endParaRPr lang="en-US" sz="1200" dirty="0">
              <a:solidFill>
                <a:schemeClr val="bg1"/>
              </a:solidFill>
              <a:latin typeface="+mn-lt"/>
              <a:cs typeface="Lato Light"/>
            </a:endParaRPr>
          </a:p>
        </p:txBody>
      </p:sp>
      <p:sp>
        <p:nvSpPr>
          <p:cNvPr id="73" name="TextBox 72"/>
          <p:cNvSpPr txBox="1"/>
          <p:nvPr/>
        </p:nvSpPr>
        <p:spPr>
          <a:xfrm>
            <a:off x="2140897" y="4725961"/>
            <a:ext cx="312907" cy="646331"/>
          </a:xfrm>
          <a:prstGeom prst="rect">
            <a:avLst/>
          </a:prstGeom>
          <a:noFill/>
        </p:spPr>
        <p:txBody>
          <a:bodyPr wrap="none" rtlCol="0">
            <a:spAutoFit/>
          </a:bodyPr>
          <a:lstStyle/>
          <a:p>
            <a:pPr algn="r"/>
            <a:r>
              <a:rPr lang="en-US" sz="3600" dirty="0">
                <a:solidFill>
                  <a:schemeClr val="accent4"/>
                </a:solidFill>
                <a:latin typeface="+mj-lt"/>
              </a:rPr>
              <a:t>I</a:t>
            </a:r>
          </a:p>
        </p:txBody>
      </p:sp>
      <p:sp>
        <p:nvSpPr>
          <p:cNvPr id="74" name="Title 20"/>
          <p:cNvSpPr txBox="1">
            <a:spLocks/>
          </p:cNvSpPr>
          <p:nvPr/>
        </p:nvSpPr>
        <p:spPr>
          <a:xfrm>
            <a:off x="2463265" y="5734135"/>
            <a:ext cx="6519370" cy="677080"/>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fr-FR" sz="1200" dirty="0" smtClean="0">
                <a:solidFill>
                  <a:schemeClr val="bg1"/>
                </a:solidFill>
                <a:latin typeface="+mn-lt"/>
              </a:rPr>
              <a:t>CONCERNE TOUS LES PAH, ENFANTS OU ADULTES, N’AYANT PAS BÉNÉFICIÉS D’UNE PROPHYLAXIE PRIMAIRE. DÉBUTE APRÈS AU MOINS 3 SAIGNEMENTS APRÈS L’ÂGE DE 2 ANS. </a:t>
            </a:r>
            <a:endParaRPr lang="en-US" sz="1200" dirty="0">
              <a:solidFill>
                <a:schemeClr val="bg1"/>
              </a:solidFill>
              <a:latin typeface="+mn-lt"/>
              <a:cs typeface="Lato Light"/>
            </a:endParaRPr>
          </a:p>
        </p:txBody>
      </p:sp>
      <p:sp>
        <p:nvSpPr>
          <p:cNvPr id="75" name="TextBox 74"/>
          <p:cNvSpPr txBox="1"/>
          <p:nvPr/>
        </p:nvSpPr>
        <p:spPr>
          <a:xfrm>
            <a:off x="1994731" y="5517440"/>
            <a:ext cx="441147" cy="646331"/>
          </a:xfrm>
          <a:prstGeom prst="rect">
            <a:avLst/>
          </a:prstGeom>
          <a:noFill/>
        </p:spPr>
        <p:txBody>
          <a:bodyPr wrap="none" rtlCol="0">
            <a:spAutoFit/>
          </a:bodyPr>
          <a:lstStyle/>
          <a:p>
            <a:pPr algn="r"/>
            <a:r>
              <a:rPr lang="en-US" sz="3600" dirty="0" smtClean="0">
                <a:solidFill>
                  <a:schemeClr val="accent5"/>
                </a:solidFill>
                <a:latin typeface="+mj-lt"/>
              </a:rPr>
              <a:t>II</a:t>
            </a:r>
            <a:endParaRPr lang="en-US" sz="3600" dirty="0">
              <a:solidFill>
                <a:schemeClr val="accent5"/>
              </a:solidFill>
              <a:latin typeface="+mj-lt"/>
            </a:endParaRPr>
          </a:p>
        </p:txBody>
      </p:sp>
      <p:sp>
        <p:nvSpPr>
          <p:cNvPr id="77" name="TextBox 76"/>
          <p:cNvSpPr txBox="1"/>
          <p:nvPr/>
        </p:nvSpPr>
        <p:spPr>
          <a:xfrm>
            <a:off x="1620581" y="3118220"/>
            <a:ext cx="2991525" cy="246221"/>
          </a:xfrm>
          <a:prstGeom prst="rect">
            <a:avLst/>
          </a:prstGeom>
          <a:noFill/>
        </p:spPr>
        <p:txBody>
          <a:bodyPr wrap="none" tIns="0" bIns="0" rtlCol="0">
            <a:spAutoFit/>
          </a:bodyPr>
          <a:lstStyle/>
          <a:p>
            <a:r>
              <a:rPr lang="fr-FR" sz="1600" b="1" dirty="0" smtClean="0">
                <a:solidFill>
                  <a:schemeClr val="bg1"/>
                </a:solidFill>
                <a:cs typeface="Lato Regular"/>
              </a:rPr>
              <a:t>La </a:t>
            </a:r>
            <a:r>
              <a:rPr lang="fr-FR" sz="1600" b="1" dirty="0">
                <a:solidFill>
                  <a:schemeClr val="bg1"/>
                </a:solidFill>
                <a:cs typeface="Lato Regular"/>
              </a:rPr>
              <a:t>prophylaxie à court terme</a:t>
            </a:r>
            <a:endParaRPr lang="en-US" sz="1600" b="1" dirty="0">
              <a:solidFill>
                <a:schemeClr val="bg1"/>
              </a:solidFill>
              <a:cs typeface="Lato Regular"/>
            </a:endParaRPr>
          </a:p>
        </p:txBody>
      </p:sp>
      <p:sp>
        <p:nvSpPr>
          <p:cNvPr id="78" name="TextBox 77"/>
          <p:cNvSpPr txBox="1"/>
          <p:nvPr/>
        </p:nvSpPr>
        <p:spPr>
          <a:xfrm>
            <a:off x="1620581" y="3891768"/>
            <a:ext cx="2911374" cy="246221"/>
          </a:xfrm>
          <a:prstGeom prst="rect">
            <a:avLst/>
          </a:prstGeom>
          <a:noFill/>
        </p:spPr>
        <p:txBody>
          <a:bodyPr wrap="none" tIns="0" bIns="0" rtlCol="0">
            <a:spAutoFit/>
          </a:bodyPr>
          <a:lstStyle/>
          <a:p>
            <a:r>
              <a:rPr lang="fr-FR" sz="1600" b="1" dirty="0" smtClean="0">
                <a:solidFill>
                  <a:schemeClr val="bg1"/>
                </a:solidFill>
                <a:cs typeface="Lato Regular"/>
              </a:rPr>
              <a:t>La </a:t>
            </a:r>
            <a:r>
              <a:rPr lang="fr-FR" sz="1600" b="1" dirty="0">
                <a:solidFill>
                  <a:schemeClr val="bg1"/>
                </a:solidFill>
                <a:cs typeface="Lato Regular"/>
              </a:rPr>
              <a:t>prophylaxie à long terme</a:t>
            </a:r>
            <a:endParaRPr lang="en-US" sz="1600" b="1" dirty="0">
              <a:solidFill>
                <a:schemeClr val="bg1"/>
              </a:solidFill>
              <a:cs typeface="Lato Regular"/>
            </a:endParaRPr>
          </a:p>
        </p:txBody>
      </p:sp>
      <p:sp>
        <p:nvSpPr>
          <p:cNvPr id="79" name="TextBox 78"/>
          <p:cNvSpPr txBox="1"/>
          <p:nvPr/>
        </p:nvSpPr>
        <p:spPr>
          <a:xfrm>
            <a:off x="2382582" y="4772896"/>
            <a:ext cx="1186543" cy="246221"/>
          </a:xfrm>
          <a:prstGeom prst="rect">
            <a:avLst/>
          </a:prstGeom>
          <a:noFill/>
        </p:spPr>
        <p:txBody>
          <a:bodyPr wrap="none" tIns="0" bIns="0" rtlCol="0">
            <a:spAutoFit/>
          </a:bodyPr>
          <a:lstStyle/>
          <a:p>
            <a:r>
              <a:rPr lang="en-US" sz="1600" b="1" dirty="0" smtClean="0">
                <a:solidFill>
                  <a:schemeClr val="bg1"/>
                </a:solidFill>
                <a:cs typeface="Lato Regular"/>
              </a:rPr>
              <a:t>PRIMAIRE</a:t>
            </a:r>
            <a:endParaRPr lang="en-US" sz="1600" b="1" dirty="0">
              <a:solidFill>
                <a:schemeClr val="bg1"/>
              </a:solidFill>
              <a:cs typeface="Lato Regular"/>
            </a:endParaRPr>
          </a:p>
        </p:txBody>
      </p:sp>
      <p:sp>
        <p:nvSpPr>
          <p:cNvPr id="80" name="TextBox 79"/>
          <p:cNvSpPr txBox="1"/>
          <p:nvPr/>
        </p:nvSpPr>
        <p:spPr>
          <a:xfrm>
            <a:off x="2508088" y="5546445"/>
            <a:ext cx="1548822" cy="246221"/>
          </a:xfrm>
          <a:prstGeom prst="rect">
            <a:avLst/>
          </a:prstGeom>
          <a:noFill/>
        </p:spPr>
        <p:txBody>
          <a:bodyPr wrap="none" tIns="0" bIns="0" rtlCol="0">
            <a:spAutoFit/>
          </a:bodyPr>
          <a:lstStyle/>
          <a:p>
            <a:r>
              <a:rPr lang="en-US" sz="1600" b="1" dirty="0" smtClean="0">
                <a:solidFill>
                  <a:schemeClr val="bg1"/>
                </a:solidFill>
                <a:cs typeface="Lato Regular"/>
              </a:rPr>
              <a:t>SECONDAIRE</a:t>
            </a:r>
            <a:endParaRPr lang="en-US" sz="1600" b="1" dirty="0">
              <a:solidFill>
                <a:schemeClr val="bg1"/>
              </a:solidFill>
              <a:cs typeface="Lato Regular"/>
            </a:endParaRPr>
          </a:p>
        </p:txBody>
      </p:sp>
    </p:spTree>
    <p:extLst>
      <p:ext uri="{BB962C8B-B14F-4D97-AF65-F5344CB8AC3E}">
        <p14:creationId xmlns:p14="http://schemas.microsoft.com/office/powerpoint/2010/main" val="1815308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9"/>
                                        </p:tgtEl>
                                        <p:attrNameLst>
                                          <p:attrName>style.visibility</p:attrName>
                                        </p:attrNameLst>
                                      </p:cBhvr>
                                      <p:to>
                                        <p:strVal val="visible"/>
                                      </p:to>
                                    </p:set>
                                    <p:anim calcmode="lin" valueType="num">
                                      <p:cBhvr additive="base">
                                        <p:cTn id="13" dur="500"/>
                                        <p:tgtEl>
                                          <p:spTgt spid="69"/>
                                        </p:tgtEl>
                                        <p:attrNameLst>
                                          <p:attrName>ppt_y</p:attrName>
                                        </p:attrNameLst>
                                      </p:cBhvr>
                                      <p:tavLst>
                                        <p:tav tm="0">
                                          <p:val>
                                            <p:strVal val="#ppt_y+#ppt_h*1.125000"/>
                                          </p:val>
                                        </p:tav>
                                        <p:tav tm="100000">
                                          <p:val>
                                            <p:strVal val="#ppt_y"/>
                                          </p:val>
                                        </p:tav>
                                      </p:tavLst>
                                    </p:anim>
                                    <p:animEffect transition="in" filter="wipe(up)">
                                      <p:cBhvr>
                                        <p:cTn id="14" dur="500"/>
                                        <p:tgtEl>
                                          <p:spTgt spid="69"/>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fade">
                                      <p:cBhvr>
                                        <p:cTn id="18" dur="500"/>
                                        <p:tgtEl>
                                          <p:spTgt spid="7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fade">
                                      <p:cBhvr>
                                        <p:cTn id="21" dur="500"/>
                                        <p:tgtEl>
                                          <p:spTgt spid="68"/>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additive="base">
                                        <p:cTn id="25" dur="500"/>
                                        <p:tgtEl>
                                          <p:spTgt spid="71"/>
                                        </p:tgtEl>
                                        <p:attrNameLst>
                                          <p:attrName>ppt_y</p:attrName>
                                        </p:attrNameLst>
                                      </p:cBhvr>
                                      <p:tavLst>
                                        <p:tav tm="0">
                                          <p:val>
                                            <p:strVal val="#ppt_y+#ppt_h*1.125000"/>
                                          </p:val>
                                        </p:tav>
                                        <p:tav tm="100000">
                                          <p:val>
                                            <p:strVal val="#ppt_y"/>
                                          </p:val>
                                        </p:tav>
                                      </p:tavLst>
                                    </p:anim>
                                    <p:animEffect transition="in" filter="wipe(up)">
                                      <p:cBhvr>
                                        <p:cTn id="26" dur="500"/>
                                        <p:tgtEl>
                                          <p:spTgt spid="71"/>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500"/>
                                        <p:tgtEl>
                                          <p:spTgt spid="7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fade">
                                      <p:cBhvr>
                                        <p:cTn id="33" dur="500"/>
                                        <p:tgtEl>
                                          <p:spTgt spid="70"/>
                                        </p:tgtEl>
                                      </p:cBhvr>
                                    </p:animEffect>
                                  </p:childTnLst>
                                </p:cTn>
                              </p:par>
                            </p:childTnLst>
                          </p:cTn>
                        </p:par>
                        <p:par>
                          <p:cTn id="34" fill="hold">
                            <p:stCondLst>
                              <p:cond delay="2000"/>
                            </p:stCondLst>
                            <p:childTnLst>
                              <p:par>
                                <p:cTn id="35" presetID="12" presetClass="entr" presetSubtype="4"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500"/>
                                        <p:tgtEl>
                                          <p:spTgt spid="73"/>
                                        </p:tgtEl>
                                        <p:attrNameLst>
                                          <p:attrName>ppt_y</p:attrName>
                                        </p:attrNameLst>
                                      </p:cBhvr>
                                      <p:tavLst>
                                        <p:tav tm="0">
                                          <p:val>
                                            <p:strVal val="#ppt_y+#ppt_h*1.125000"/>
                                          </p:val>
                                        </p:tav>
                                        <p:tav tm="100000">
                                          <p:val>
                                            <p:strVal val="#ppt_y"/>
                                          </p:val>
                                        </p:tav>
                                      </p:tavLst>
                                    </p:anim>
                                    <p:animEffect transition="in" filter="wipe(up)">
                                      <p:cBhvr>
                                        <p:cTn id="38" dur="500"/>
                                        <p:tgtEl>
                                          <p:spTgt spid="73"/>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500"/>
                                        <p:tgtEl>
                                          <p:spTgt spid="72"/>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75"/>
                                        </p:tgtEl>
                                        <p:attrNameLst>
                                          <p:attrName>style.visibility</p:attrName>
                                        </p:attrNameLst>
                                      </p:cBhvr>
                                      <p:to>
                                        <p:strVal val="visible"/>
                                      </p:to>
                                    </p:set>
                                    <p:anim calcmode="lin" valueType="num">
                                      <p:cBhvr additive="base">
                                        <p:cTn id="49" dur="500"/>
                                        <p:tgtEl>
                                          <p:spTgt spid="75"/>
                                        </p:tgtEl>
                                        <p:attrNameLst>
                                          <p:attrName>ppt_y</p:attrName>
                                        </p:attrNameLst>
                                      </p:cBhvr>
                                      <p:tavLst>
                                        <p:tav tm="0">
                                          <p:val>
                                            <p:strVal val="#ppt_y+#ppt_h*1.125000"/>
                                          </p:val>
                                        </p:tav>
                                        <p:tav tm="100000">
                                          <p:val>
                                            <p:strVal val="#ppt_y"/>
                                          </p:val>
                                        </p:tav>
                                      </p:tavLst>
                                    </p:anim>
                                    <p:animEffect transition="in" filter="wipe(up)">
                                      <p:cBhvr>
                                        <p:cTn id="50" dur="500"/>
                                        <p:tgtEl>
                                          <p:spTgt spid="75"/>
                                        </p:tgtEl>
                                      </p:cBhvr>
                                    </p:animEffect>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fade">
                                      <p:cBhvr>
                                        <p:cTn id="54" dur="500"/>
                                        <p:tgtEl>
                                          <p:spTgt spid="8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fade">
                                      <p:cBhvr>
                                        <p:cTn id="5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8" grpId="0"/>
      <p:bldP spid="69" grpId="0"/>
      <p:bldP spid="70" grpId="0"/>
      <p:bldP spid="71" grpId="0"/>
      <p:bldP spid="72" grpId="0"/>
      <p:bldP spid="73" grpId="0"/>
      <p:bldP spid="74" grpId="0"/>
      <p:bldP spid="75" grpId="0"/>
      <p:bldP spid="77" grpId="0"/>
      <p:bldP spid="78" grpId="0"/>
      <p:bldP spid="79" grpId="0"/>
      <p:bldP spid="8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9" name="Group 8"/>
          <p:cNvGrpSpPr/>
          <p:nvPr/>
        </p:nvGrpSpPr>
        <p:grpSpPr>
          <a:xfrm>
            <a:off x="1123062" y="2950149"/>
            <a:ext cx="9945876" cy="957705"/>
            <a:chOff x="-2193099" y="953005"/>
            <a:chExt cx="7322372" cy="705083"/>
          </a:xfrm>
        </p:grpSpPr>
        <p:grpSp>
          <p:nvGrpSpPr>
            <p:cNvPr id="10" name="Group 9"/>
            <p:cNvGrpSpPr/>
            <p:nvPr/>
          </p:nvGrpSpPr>
          <p:grpSpPr>
            <a:xfrm>
              <a:off x="-2193099" y="953005"/>
              <a:ext cx="7322372" cy="705083"/>
              <a:chOff x="4325287" y="4957194"/>
              <a:chExt cx="3982976"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TextBox 10"/>
            <p:cNvSpPr txBox="1"/>
            <p:nvPr/>
          </p:nvSpPr>
          <p:spPr>
            <a:xfrm>
              <a:off x="-1856482" y="1022307"/>
              <a:ext cx="6649138" cy="566479"/>
            </a:xfrm>
            <a:prstGeom prst="rect">
              <a:avLst/>
            </a:prstGeom>
            <a:noFill/>
          </p:spPr>
          <p:txBody>
            <a:bodyPr wrap="square" rtlCol="0" anchor="ctr">
              <a:spAutoFit/>
            </a:bodyPr>
            <a:lstStyle/>
            <a:p>
              <a:pPr algn="ctr"/>
              <a:r>
                <a:rPr lang="en-US" sz="4400" b="1" dirty="0" smtClean="0">
                  <a:solidFill>
                    <a:schemeClr val="bg1"/>
                  </a:solidFill>
                  <a:latin typeface="+mj-lt"/>
                </a:rPr>
                <a:t>LA PRISE EN CHARGE</a:t>
              </a:r>
              <a:endParaRPr lang="en-US" sz="4400" b="1" dirty="0">
                <a:solidFill>
                  <a:schemeClr val="bg1"/>
                </a:solidFill>
                <a:latin typeface="+mj-lt"/>
              </a:endParaRPr>
            </a:p>
          </p:txBody>
        </p:sp>
      </p:grpSp>
      <p:sp>
        <p:nvSpPr>
          <p:cNvPr id="19" name="Rectangle 18"/>
          <p:cNvSpPr/>
          <p:nvPr/>
        </p:nvSpPr>
        <p:spPr>
          <a:xfrm>
            <a:off x="0" y="6192982"/>
            <a:ext cx="12192000" cy="812212"/>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164307" y="2393271"/>
            <a:ext cx="3863387" cy="461665"/>
          </a:xfrm>
          <a:prstGeom prst="rect">
            <a:avLst/>
          </a:prstGeom>
          <a:noFill/>
        </p:spPr>
        <p:txBody>
          <a:bodyPr wrap="square" rtlCol="0" anchor="ctr">
            <a:spAutoFit/>
          </a:bodyPr>
          <a:lstStyle/>
          <a:p>
            <a:pPr algn="ctr"/>
            <a:r>
              <a:rPr lang="en-US" sz="2400" b="1" dirty="0" smtClean="0">
                <a:solidFill>
                  <a:schemeClr val="bg1"/>
                </a:solidFill>
                <a:latin typeface="+mj-lt"/>
              </a:rPr>
              <a:t>PARTIE THÉORIQUE</a:t>
            </a:r>
            <a:endParaRPr lang="en-US" sz="2400" b="1" dirty="0">
              <a:solidFill>
                <a:schemeClr val="bg1"/>
              </a:solidFill>
              <a:latin typeface="+mj-lt"/>
            </a:endParaRPr>
          </a:p>
        </p:txBody>
      </p:sp>
    </p:spTree>
    <p:extLst>
      <p:ext uri="{BB962C8B-B14F-4D97-AF65-F5344CB8AC3E}">
        <p14:creationId xmlns:p14="http://schemas.microsoft.com/office/powerpoint/2010/main" val="4217730225"/>
      </p:ext>
    </p:extLst>
  </p:cSld>
  <p:clrMapOvr>
    <a:masterClrMapping/>
  </p:clrMapOvr>
  <p:transition spd="slow">
    <p:comb/>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46" name="Rectangle 839"/>
          <p:cNvSpPr>
            <a:spLocks noChangeArrowheads="1"/>
          </p:cNvSpPr>
          <p:nvPr/>
        </p:nvSpPr>
        <p:spPr bwMode="auto">
          <a:xfrm>
            <a:off x="1994969" y="1923621"/>
            <a:ext cx="147188" cy="4849924"/>
          </a:xfrm>
          <a:custGeom>
            <a:avLst/>
            <a:gdLst>
              <a:gd name="connsiteX0" fmla="*/ 0 w 187804"/>
              <a:gd name="connsiteY0" fmla="*/ 0 h 612777"/>
              <a:gd name="connsiteX1" fmla="*/ 187804 w 187804"/>
              <a:gd name="connsiteY1" fmla="*/ 0 h 612777"/>
              <a:gd name="connsiteX2" fmla="*/ 187804 w 187804"/>
              <a:gd name="connsiteY2" fmla="*/ 612777 h 612777"/>
              <a:gd name="connsiteX3" fmla="*/ 0 w 187804"/>
              <a:gd name="connsiteY3" fmla="*/ 612777 h 612777"/>
              <a:gd name="connsiteX4" fmla="*/ 0 w 187804"/>
              <a:gd name="connsiteY4" fmla="*/ 0 h 612777"/>
              <a:gd name="connsiteX0" fmla="*/ 0 w 187804"/>
              <a:gd name="connsiteY0" fmla="*/ 0 h 612777"/>
              <a:gd name="connsiteX1" fmla="*/ 187804 w 187804"/>
              <a:gd name="connsiteY1" fmla="*/ 0 h 612777"/>
              <a:gd name="connsiteX2" fmla="*/ 187804 w 187804"/>
              <a:gd name="connsiteY2" fmla="*/ 469902 h 612777"/>
              <a:gd name="connsiteX3" fmla="*/ 0 w 187804"/>
              <a:gd name="connsiteY3" fmla="*/ 612777 h 612777"/>
              <a:gd name="connsiteX4" fmla="*/ 0 w 187804"/>
              <a:gd name="connsiteY4" fmla="*/ 0 h 612777"/>
              <a:gd name="connsiteX0" fmla="*/ 0 w 187804"/>
              <a:gd name="connsiteY0" fmla="*/ 0 h 612777"/>
              <a:gd name="connsiteX1" fmla="*/ 187804 w 187804"/>
              <a:gd name="connsiteY1" fmla="*/ 0 h 612777"/>
              <a:gd name="connsiteX2" fmla="*/ 164623 w 187804"/>
              <a:gd name="connsiteY2" fmla="*/ 585434 h 612777"/>
              <a:gd name="connsiteX3" fmla="*/ 0 w 187804"/>
              <a:gd name="connsiteY3" fmla="*/ 612777 h 612777"/>
              <a:gd name="connsiteX4" fmla="*/ 0 w 187804"/>
              <a:gd name="connsiteY4" fmla="*/ 0 h 61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804" h="612777">
                <a:moveTo>
                  <a:pt x="0" y="0"/>
                </a:moveTo>
                <a:lnTo>
                  <a:pt x="187804" y="0"/>
                </a:lnTo>
                <a:lnTo>
                  <a:pt x="164623" y="585434"/>
                </a:lnTo>
                <a:lnTo>
                  <a:pt x="0" y="612777"/>
                </a:lnTo>
                <a:lnTo>
                  <a:pt x="0" y="0"/>
                </a:ln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2329202" y="1972639"/>
            <a:ext cx="1913452" cy="621362"/>
            <a:chOff x="2329202" y="2848939"/>
            <a:chExt cx="1913452" cy="621362"/>
          </a:xfrm>
        </p:grpSpPr>
        <p:sp>
          <p:nvSpPr>
            <p:cNvPr id="10016" name="Freeform 829"/>
            <p:cNvSpPr>
              <a:spLocks/>
            </p:cNvSpPr>
            <p:nvPr/>
          </p:nvSpPr>
          <p:spPr bwMode="auto">
            <a:xfrm>
              <a:off x="2332422" y="2854305"/>
              <a:ext cx="1910232" cy="612777"/>
            </a:xfrm>
            <a:custGeom>
              <a:avLst/>
              <a:gdLst>
                <a:gd name="T0" fmla="*/ 1080 w 1089"/>
                <a:gd name="T1" fmla="*/ 158 h 349"/>
                <a:gd name="T2" fmla="*/ 928 w 1089"/>
                <a:gd name="T3" fmla="*/ 6 h 349"/>
                <a:gd name="T4" fmla="*/ 913 w 1089"/>
                <a:gd name="T5" fmla="*/ 0 h 349"/>
                <a:gd name="T6" fmla="*/ 913 w 1089"/>
                <a:gd name="T7" fmla="*/ 0 h 349"/>
                <a:gd name="T8" fmla="*/ 0 w 1089"/>
                <a:gd name="T9" fmla="*/ 0 h 349"/>
                <a:gd name="T10" fmla="*/ 0 w 1089"/>
                <a:gd name="T11" fmla="*/ 349 h 349"/>
                <a:gd name="T12" fmla="*/ 912 w 1089"/>
                <a:gd name="T13" fmla="*/ 349 h 349"/>
                <a:gd name="T14" fmla="*/ 912 w 1089"/>
                <a:gd name="T15" fmla="*/ 349 h 349"/>
                <a:gd name="T16" fmla="*/ 913 w 1089"/>
                <a:gd name="T17" fmla="*/ 349 h 349"/>
                <a:gd name="T18" fmla="*/ 913 w 1089"/>
                <a:gd name="T19" fmla="*/ 349 h 349"/>
                <a:gd name="T20" fmla="*/ 913 w 1089"/>
                <a:gd name="T21" fmla="*/ 349 h 349"/>
                <a:gd name="T22" fmla="*/ 928 w 1089"/>
                <a:gd name="T23" fmla="*/ 342 h 349"/>
                <a:gd name="T24" fmla="*/ 1080 w 1089"/>
                <a:gd name="T25" fmla="*/ 190 h 349"/>
                <a:gd name="T26" fmla="*/ 1080 w 1089"/>
                <a:gd name="T27" fmla="*/ 158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9" h="349">
                  <a:moveTo>
                    <a:pt x="1080" y="158"/>
                  </a:moveTo>
                  <a:cubicBezTo>
                    <a:pt x="928" y="6"/>
                    <a:pt x="928" y="6"/>
                    <a:pt x="928" y="6"/>
                  </a:cubicBezTo>
                  <a:cubicBezTo>
                    <a:pt x="924" y="2"/>
                    <a:pt x="919" y="0"/>
                    <a:pt x="913" y="0"/>
                  </a:cubicBezTo>
                  <a:cubicBezTo>
                    <a:pt x="913" y="0"/>
                    <a:pt x="913" y="0"/>
                    <a:pt x="913" y="0"/>
                  </a:cubicBezTo>
                  <a:cubicBezTo>
                    <a:pt x="0" y="0"/>
                    <a:pt x="0" y="0"/>
                    <a:pt x="0" y="0"/>
                  </a:cubicBezTo>
                  <a:cubicBezTo>
                    <a:pt x="0" y="349"/>
                    <a:pt x="0" y="349"/>
                    <a:pt x="0" y="349"/>
                  </a:cubicBezTo>
                  <a:cubicBezTo>
                    <a:pt x="912" y="349"/>
                    <a:pt x="912" y="349"/>
                    <a:pt x="912" y="349"/>
                  </a:cubicBezTo>
                  <a:cubicBezTo>
                    <a:pt x="912" y="349"/>
                    <a:pt x="912" y="349"/>
                    <a:pt x="912" y="349"/>
                  </a:cubicBezTo>
                  <a:cubicBezTo>
                    <a:pt x="913" y="349"/>
                    <a:pt x="913" y="349"/>
                    <a:pt x="913" y="349"/>
                  </a:cubicBezTo>
                  <a:cubicBezTo>
                    <a:pt x="913" y="349"/>
                    <a:pt x="913" y="349"/>
                    <a:pt x="913" y="349"/>
                  </a:cubicBezTo>
                  <a:cubicBezTo>
                    <a:pt x="913" y="349"/>
                    <a:pt x="913" y="349"/>
                    <a:pt x="913" y="349"/>
                  </a:cubicBezTo>
                  <a:cubicBezTo>
                    <a:pt x="918" y="349"/>
                    <a:pt x="924" y="347"/>
                    <a:pt x="928" y="342"/>
                  </a:cubicBezTo>
                  <a:cubicBezTo>
                    <a:pt x="1080" y="190"/>
                    <a:pt x="1080" y="190"/>
                    <a:pt x="1080" y="190"/>
                  </a:cubicBezTo>
                  <a:cubicBezTo>
                    <a:pt x="1089" y="182"/>
                    <a:pt x="1089" y="167"/>
                    <a:pt x="1080" y="15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17" name="Freeform 830"/>
            <p:cNvSpPr>
              <a:spLocks noEditPoints="1"/>
            </p:cNvSpPr>
            <p:nvPr/>
          </p:nvSpPr>
          <p:spPr bwMode="auto">
            <a:xfrm>
              <a:off x="2329202" y="2848939"/>
              <a:ext cx="1913452" cy="621362"/>
            </a:xfrm>
            <a:custGeom>
              <a:avLst/>
              <a:gdLst>
                <a:gd name="T0" fmla="*/ 914 w 1091"/>
                <a:gd name="T1" fmla="*/ 354 h 354"/>
                <a:gd name="T2" fmla="*/ 0 w 1091"/>
                <a:gd name="T3" fmla="*/ 354 h 354"/>
                <a:gd name="T4" fmla="*/ 0 w 1091"/>
                <a:gd name="T5" fmla="*/ 0 h 354"/>
                <a:gd name="T6" fmla="*/ 917 w 1091"/>
                <a:gd name="T7" fmla="*/ 0 h 354"/>
                <a:gd name="T8" fmla="*/ 917 w 1091"/>
                <a:gd name="T9" fmla="*/ 1 h 354"/>
                <a:gd name="T10" fmla="*/ 932 w 1091"/>
                <a:gd name="T11" fmla="*/ 8 h 354"/>
                <a:gd name="T12" fmla="*/ 1084 w 1091"/>
                <a:gd name="T13" fmla="*/ 160 h 354"/>
                <a:gd name="T14" fmla="*/ 1091 w 1091"/>
                <a:gd name="T15" fmla="*/ 177 h 354"/>
                <a:gd name="T16" fmla="*/ 1084 w 1091"/>
                <a:gd name="T17" fmla="*/ 195 h 354"/>
                <a:gd name="T18" fmla="*/ 932 w 1091"/>
                <a:gd name="T19" fmla="*/ 347 h 354"/>
                <a:gd name="T20" fmla="*/ 917 w 1091"/>
                <a:gd name="T21" fmla="*/ 354 h 354"/>
                <a:gd name="T22" fmla="*/ 917 w 1091"/>
                <a:gd name="T23" fmla="*/ 354 h 354"/>
                <a:gd name="T24" fmla="*/ 914 w 1091"/>
                <a:gd name="T25" fmla="*/ 354 h 354"/>
                <a:gd name="T26" fmla="*/ 4 w 1091"/>
                <a:gd name="T27" fmla="*/ 350 h 354"/>
                <a:gd name="T28" fmla="*/ 915 w 1091"/>
                <a:gd name="T29" fmla="*/ 350 h 354"/>
                <a:gd name="T30" fmla="*/ 928 w 1091"/>
                <a:gd name="T31" fmla="*/ 344 h 354"/>
                <a:gd name="T32" fmla="*/ 1080 w 1091"/>
                <a:gd name="T33" fmla="*/ 192 h 354"/>
                <a:gd name="T34" fmla="*/ 1086 w 1091"/>
                <a:gd name="T35" fmla="*/ 177 h 354"/>
                <a:gd name="T36" fmla="*/ 1080 w 1091"/>
                <a:gd name="T37" fmla="*/ 163 h 354"/>
                <a:gd name="T38" fmla="*/ 929 w 1091"/>
                <a:gd name="T39" fmla="*/ 11 h 354"/>
                <a:gd name="T40" fmla="*/ 915 w 1091"/>
                <a:gd name="T41" fmla="*/ 5 h 354"/>
                <a:gd name="T42" fmla="*/ 913 w 1091"/>
                <a:gd name="T43" fmla="*/ 5 h 354"/>
                <a:gd name="T44" fmla="*/ 4 w 1091"/>
                <a:gd name="T45" fmla="*/ 5 h 354"/>
                <a:gd name="T46" fmla="*/ 4 w 1091"/>
                <a:gd name="T47" fmla="*/ 35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91" h="354">
                  <a:moveTo>
                    <a:pt x="914" y="354"/>
                  </a:moveTo>
                  <a:cubicBezTo>
                    <a:pt x="0" y="354"/>
                    <a:pt x="0" y="354"/>
                    <a:pt x="0" y="354"/>
                  </a:cubicBezTo>
                  <a:cubicBezTo>
                    <a:pt x="0" y="0"/>
                    <a:pt x="0" y="0"/>
                    <a:pt x="0" y="0"/>
                  </a:cubicBezTo>
                  <a:cubicBezTo>
                    <a:pt x="917" y="0"/>
                    <a:pt x="917" y="0"/>
                    <a:pt x="917" y="0"/>
                  </a:cubicBezTo>
                  <a:cubicBezTo>
                    <a:pt x="917" y="1"/>
                    <a:pt x="917" y="1"/>
                    <a:pt x="917" y="1"/>
                  </a:cubicBezTo>
                  <a:cubicBezTo>
                    <a:pt x="923" y="1"/>
                    <a:pt x="928" y="4"/>
                    <a:pt x="932" y="8"/>
                  </a:cubicBezTo>
                  <a:cubicBezTo>
                    <a:pt x="1084" y="160"/>
                    <a:pt x="1084" y="160"/>
                    <a:pt x="1084" y="160"/>
                  </a:cubicBezTo>
                  <a:cubicBezTo>
                    <a:pt x="1088" y="164"/>
                    <a:pt x="1091" y="171"/>
                    <a:pt x="1091" y="177"/>
                  </a:cubicBezTo>
                  <a:cubicBezTo>
                    <a:pt x="1091" y="184"/>
                    <a:pt x="1088" y="190"/>
                    <a:pt x="1084" y="195"/>
                  </a:cubicBezTo>
                  <a:cubicBezTo>
                    <a:pt x="932" y="347"/>
                    <a:pt x="932" y="347"/>
                    <a:pt x="932" y="347"/>
                  </a:cubicBezTo>
                  <a:cubicBezTo>
                    <a:pt x="928" y="351"/>
                    <a:pt x="923" y="353"/>
                    <a:pt x="917" y="354"/>
                  </a:cubicBezTo>
                  <a:cubicBezTo>
                    <a:pt x="917" y="354"/>
                    <a:pt x="917" y="354"/>
                    <a:pt x="917" y="354"/>
                  </a:cubicBezTo>
                  <a:lnTo>
                    <a:pt x="914" y="354"/>
                  </a:lnTo>
                  <a:close/>
                  <a:moveTo>
                    <a:pt x="4" y="350"/>
                  </a:moveTo>
                  <a:cubicBezTo>
                    <a:pt x="915" y="350"/>
                    <a:pt x="915" y="350"/>
                    <a:pt x="915" y="350"/>
                  </a:cubicBezTo>
                  <a:cubicBezTo>
                    <a:pt x="919" y="349"/>
                    <a:pt x="924" y="348"/>
                    <a:pt x="928" y="344"/>
                  </a:cubicBezTo>
                  <a:cubicBezTo>
                    <a:pt x="1080" y="192"/>
                    <a:pt x="1080" y="192"/>
                    <a:pt x="1080" y="192"/>
                  </a:cubicBezTo>
                  <a:cubicBezTo>
                    <a:pt x="1084" y="188"/>
                    <a:pt x="1086" y="183"/>
                    <a:pt x="1086" y="177"/>
                  </a:cubicBezTo>
                  <a:cubicBezTo>
                    <a:pt x="1086" y="172"/>
                    <a:pt x="1084" y="167"/>
                    <a:pt x="1080" y="163"/>
                  </a:cubicBezTo>
                  <a:cubicBezTo>
                    <a:pt x="929" y="11"/>
                    <a:pt x="929" y="11"/>
                    <a:pt x="929" y="11"/>
                  </a:cubicBezTo>
                  <a:cubicBezTo>
                    <a:pt x="924" y="6"/>
                    <a:pt x="919" y="5"/>
                    <a:pt x="915" y="5"/>
                  </a:cubicBezTo>
                  <a:cubicBezTo>
                    <a:pt x="913" y="5"/>
                    <a:pt x="913" y="5"/>
                    <a:pt x="913" y="5"/>
                  </a:cubicBezTo>
                  <a:cubicBezTo>
                    <a:pt x="4" y="5"/>
                    <a:pt x="4" y="5"/>
                    <a:pt x="4" y="5"/>
                  </a:cubicBezTo>
                  <a:lnTo>
                    <a:pt x="4" y="35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TextBox 5"/>
            <p:cNvSpPr txBox="1"/>
            <p:nvPr/>
          </p:nvSpPr>
          <p:spPr>
            <a:xfrm>
              <a:off x="2815678" y="2928661"/>
              <a:ext cx="559769" cy="461665"/>
            </a:xfrm>
            <a:prstGeom prst="rect">
              <a:avLst/>
            </a:prstGeom>
            <a:noFill/>
          </p:spPr>
          <p:txBody>
            <a:bodyPr wrap="none" rtlCol="0">
              <a:spAutoFit/>
            </a:bodyPr>
            <a:lstStyle/>
            <a:p>
              <a:pPr algn="ctr"/>
              <a:r>
                <a:rPr lang="en-US" sz="2400" b="1" dirty="0">
                  <a:solidFill>
                    <a:schemeClr val="bg1"/>
                  </a:solidFill>
                  <a:latin typeface="Keep Calm Med" pitchFamily="2" charset="0"/>
                </a:rPr>
                <a:t>01</a:t>
              </a:r>
            </a:p>
          </p:txBody>
        </p:sp>
      </p:grpSp>
      <p:grpSp>
        <p:nvGrpSpPr>
          <p:cNvPr id="20" name="Group 19"/>
          <p:cNvGrpSpPr/>
          <p:nvPr/>
        </p:nvGrpSpPr>
        <p:grpSpPr>
          <a:xfrm>
            <a:off x="2329202" y="2585416"/>
            <a:ext cx="2181743" cy="622435"/>
            <a:chOff x="2329202" y="3461716"/>
            <a:chExt cx="2181743" cy="622435"/>
          </a:xfrm>
        </p:grpSpPr>
        <p:sp>
          <p:nvSpPr>
            <p:cNvPr id="10018" name="Freeform 831"/>
            <p:cNvSpPr>
              <a:spLocks/>
            </p:cNvSpPr>
            <p:nvPr/>
          </p:nvSpPr>
          <p:spPr bwMode="auto">
            <a:xfrm>
              <a:off x="2332422" y="3467081"/>
              <a:ext cx="2178523" cy="611703"/>
            </a:xfrm>
            <a:custGeom>
              <a:avLst/>
              <a:gdLst>
                <a:gd name="T0" fmla="*/ 1233 w 1242"/>
                <a:gd name="T1" fmla="*/ 159 h 349"/>
                <a:gd name="T2" fmla="*/ 1081 w 1242"/>
                <a:gd name="T3" fmla="*/ 7 h 349"/>
                <a:gd name="T4" fmla="*/ 1065 w 1242"/>
                <a:gd name="T5" fmla="*/ 0 h 349"/>
                <a:gd name="T6" fmla="*/ 1065 w 1242"/>
                <a:gd name="T7" fmla="*/ 0 h 349"/>
                <a:gd name="T8" fmla="*/ 0 w 1242"/>
                <a:gd name="T9" fmla="*/ 0 h 349"/>
                <a:gd name="T10" fmla="*/ 0 w 1242"/>
                <a:gd name="T11" fmla="*/ 349 h 349"/>
                <a:gd name="T12" fmla="*/ 1065 w 1242"/>
                <a:gd name="T13" fmla="*/ 349 h 349"/>
                <a:gd name="T14" fmla="*/ 1065 w 1242"/>
                <a:gd name="T15" fmla="*/ 349 h 349"/>
                <a:gd name="T16" fmla="*/ 1081 w 1242"/>
                <a:gd name="T17" fmla="*/ 343 h 349"/>
                <a:gd name="T18" fmla="*/ 1233 w 1242"/>
                <a:gd name="T19" fmla="*/ 191 h 349"/>
                <a:gd name="T20" fmla="*/ 1233 w 1242"/>
                <a:gd name="T21" fmla="*/ 15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2" h="349">
                  <a:moveTo>
                    <a:pt x="1233" y="159"/>
                  </a:moveTo>
                  <a:cubicBezTo>
                    <a:pt x="1081" y="7"/>
                    <a:pt x="1081" y="7"/>
                    <a:pt x="1081" y="7"/>
                  </a:cubicBezTo>
                  <a:cubicBezTo>
                    <a:pt x="1077" y="2"/>
                    <a:pt x="1071" y="0"/>
                    <a:pt x="1065" y="0"/>
                  </a:cubicBezTo>
                  <a:cubicBezTo>
                    <a:pt x="1065" y="0"/>
                    <a:pt x="1065" y="0"/>
                    <a:pt x="1065" y="0"/>
                  </a:cubicBezTo>
                  <a:cubicBezTo>
                    <a:pt x="0" y="0"/>
                    <a:pt x="0" y="0"/>
                    <a:pt x="0" y="0"/>
                  </a:cubicBezTo>
                  <a:cubicBezTo>
                    <a:pt x="0" y="349"/>
                    <a:pt x="0" y="349"/>
                    <a:pt x="0" y="349"/>
                  </a:cubicBezTo>
                  <a:cubicBezTo>
                    <a:pt x="1065" y="349"/>
                    <a:pt x="1065" y="349"/>
                    <a:pt x="1065" y="349"/>
                  </a:cubicBezTo>
                  <a:cubicBezTo>
                    <a:pt x="1065" y="349"/>
                    <a:pt x="1065" y="349"/>
                    <a:pt x="1065" y="349"/>
                  </a:cubicBezTo>
                  <a:cubicBezTo>
                    <a:pt x="1071" y="349"/>
                    <a:pt x="1077" y="347"/>
                    <a:pt x="1081" y="343"/>
                  </a:cubicBezTo>
                  <a:cubicBezTo>
                    <a:pt x="1233" y="191"/>
                    <a:pt x="1233" y="191"/>
                    <a:pt x="1233" y="191"/>
                  </a:cubicBezTo>
                  <a:cubicBezTo>
                    <a:pt x="1242" y="182"/>
                    <a:pt x="1242" y="167"/>
                    <a:pt x="1233" y="15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19" name="Freeform 832"/>
            <p:cNvSpPr>
              <a:spLocks noEditPoints="1"/>
            </p:cNvSpPr>
            <p:nvPr/>
          </p:nvSpPr>
          <p:spPr bwMode="auto">
            <a:xfrm>
              <a:off x="2329202" y="3461716"/>
              <a:ext cx="2181743" cy="622435"/>
            </a:xfrm>
            <a:custGeom>
              <a:avLst/>
              <a:gdLst>
                <a:gd name="T0" fmla="*/ 1067 w 1244"/>
                <a:gd name="T1" fmla="*/ 355 h 355"/>
                <a:gd name="T2" fmla="*/ 1067 w 1244"/>
                <a:gd name="T3" fmla="*/ 355 h 355"/>
                <a:gd name="T4" fmla="*/ 0 w 1244"/>
                <a:gd name="T5" fmla="*/ 355 h 355"/>
                <a:gd name="T6" fmla="*/ 0 w 1244"/>
                <a:gd name="T7" fmla="*/ 1 h 355"/>
                <a:gd name="T8" fmla="*/ 1067 w 1244"/>
                <a:gd name="T9" fmla="*/ 1 h 355"/>
                <a:gd name="T10" fmla="*/ 1085 w 1244"/>
                <a:gd name="T11" fmla="*/ 8 h 355"/>
                <a:gd name="T12" fmla="*/ 1237 w 1244"/>
                <a:gd name="T13" fmla="*/ 160 h 355"/>
                <a:gd name="T14" fmla="*/ 1244 w 1244"/>
                <a:gd name="T15" fmla="*/ 178 h 355"/>
                <a:gd name="T16" fmla="*/ 1237 w 1244"/>
                <a:gd name="T17" fmla="*/ 195 h 355"/>
                <a:gd name="T18" fmla="*/ 1085 w 1244"/>
                <a:gd name="T19" fmla="*/ 347 h 355"/>
                <a:gd name="T20" fmla="*/ 1067 w 1244"/>
                <a:gd name="T21" fmla="*/ 355 h 355"/>
                <a:gd name="T22" fmla="*/ 4 w 1244"/>
                <a:gd name="T23" fmla="*/ 350 h 355"/>
                <a:gd name="T24" fmla="*/ 1068 w 1244"/>
                <a:gd name="T25" fmla="*/ 350 h 355"/>
                <a:gd name="T26" fmla="*/ 1082 w 1244"/>
                <a:gd name="T27" fmla="*/ 344 h 355"/>
                <a:gd name="T28" fmla="*/ 1234 w 1244"/>
                <a:gd name="T29" fmla="*/ 192 h 355"/>
                <a:gd name="T30" fmla="*/ 1240 w 1244"/>
                <a:gd name="T31" fmla="*/ 178 h 355"/>
                <a:gd name="T32" fmla="*/ 1234 w 1244"/>
                <a:gd name="T33" fmla="*/ 163 h 355"/>
                <a:gd name="T34" fmla="*/ 1082 w 1244"/>
                <a:gd name="T35" fmla="*/ 11 h 355"/>
                <a:gd name="T36" fmla="*/ 1067 w 1244"/>
                <a:gd name="T37" fmla="*/ 5 h 355"/>
                <a:gd name="T38" fmla="*/ 4 w 1244"/>
                <a:gd name="T39" fmla="*/ 5 h 355"/>
                <a:gd name="T40" fmla="*/ 4 w 1244"/>
                <a:gd name="T41" fmla="*/ 35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44" h="355">
                  <a:moveTo>
                    <a:pt x="1067" y="355"/>
                  </a:moveTo>
                  <a:cubicBezTo>
                    <a:pt x="1067" y="355"/>
                    <a:pt x="1067" y="355"/>
                    <a:pt x="1067" y="355"/>
                  </a:cubicBezTo>
                  <a:cubicBezTo>
                    <a:pt x="0" y="355"/>
                    <a:pt x="0" y="355"/>
                    <a:pt x="0" y="355"/>
                  </a:cubicBezTo>
                  <a:cubicBezTo>
                    <a:pt x="0" y="1"/>
                    <a:pt x="0" y="1"/>
                    <a:pt x="0" y="1"/>
                  </a:cubicBezTo>
                  <a:cubicBezTo>
                    <a:pt x="1067" y="1"/>
                    <a:pt x="1067" y="1"/>
                    <a:pt x="1067" y="1"/>
                  </a:cubicBezTo>
                  <a:cubicBezTo>
                    <a:pt x="1074" y="0"/>
                    <a:pt x="1080" y="3"/>
                    <a:pt x="1085" y="8"/>
                  </a:cubicBezTo>
                  <a:cubicBezTo>
                    <a:pt x="1237" y="160"/>
                    <a:pt x="1237" y="160"/>
                    <a:pt x="1237" y="160"/>
                  </a:cubicBezTo>
                  <a:cubicBezTo>
                    <a:pt x="1242" y="165"/>
                    <a:pt x="1244" y="171"/>
                    <a:pt x="1244" y="178"/>
                  </a:cubicBezTo>
                  <a:cubicBezTo>
                    <a:pt x="1244" y="184"/>
                    <a:pt x="1242" y="190"/>
                    <a:pt x="1237" y="195"/>
                  </a:cubicBezTo>
                  <a:cubicBezTo>
                    <a:pt x="1085" y="347"/>
                    <a:pt x="1085" y="347"/>
                    <a:pt x="1085" y="347"/>
                  </a:cubicBezTo>
                  <a:cubicBezTo>
                    <a:pt x="1080" y="352"/>
                    <a:pt x="1074" y="355"/>
                    <a:pt x="1067" y="355"/>
                  </a:cubicBezTo>
                  <a:close/>
                  <a:moveTo>
                    <a:pt x="4" y="350"/>
                  </a:moveTo>
                  <a:cubicBezTo>
                    <a:pt x="1068" y="350"/>
                    <a:pt x="1068" y="350"/>
                    <a:pt x="1068" y="350"/>
                  </a:cubicBezTo>
                  <a:cubicBezTo>
                    <a:pt x="1073" y="350"/>
                    <a:pt x="1078" y="348"/>
                    <a:pt x="1082" y="344"/>
                  </a:cubicBezTo>
                  <a:cubicBezTo>
                    <a:pt x="1234" y="192"/>
                    <a:pt x="1234" y="192"/>
                    <a:pt x="1234" y="192"/>
                  </a:cubicBezTo>
                  <a:cubicBezTo>
                    <a:pt x="1238" y="188"/>
                    <a:pt x="1240" y="183"/>
                    <a:pt x="1240" y="178"/>
                  </a:cubicBezTo>
                  <a:cubicBezTo>
                    <a:pt x="1240" y="172"/>
                    <a:pt x="1238" y="167"/>
                    <a:pt x="1234" y="163"/>
                  </a:cubicBezTo>
                  <a:cubicBezTo>
                    <a:pt x="1082" y="11"/>
                    <a:pt x="1082" y="11"/>
                    <a:pt x="1082" y="11"/>
                  </a:cubicBezTo>
                  <a:cubicBezTo>
                    <a:pt x="1078" y="7"/>
                    <a:pt x="1073" y="5"/>
                    <a:pt x="1067" y="5"/>
                  </a:cubicBezTo>
                  <a:cubicBezTo>
                    <a:pt x="4" y="5"/>
                    <a:pt x="4" y="5"/>
                    <a:pt x="4" y="5"/>
                  </a:cubicBezTo>
                  <a:lnTo>
                    <a:pt x="4" y="35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TextBox 175"/>
            <p:cNvSpPr txBox="1"/>
            <p:nvPr/>
          </p:nvSpPr>
          <p:spPr>
            <a:xfrm>
              <a:off x="3041799" y="3555445"/>
              <a:ext cx="618246" cy="461665"/>
            </a:xfrm>
            <a:prstGeom prst="rect">
              <a:avLst/>
            </a:prstGeom>
            <a:noFill/>
          </p:spPr>
          <p:txBody>
            <a:bodyPr wrap="none" rtlCol="0">
              <a:spAutoFit/>
            </a:bodyPr>
            <a:lstStyle/>
            <a:p>
              <a:pPr algn="ctr"/>
              <a:r>
                <a:rPr lang="en-US" sz="2400" b="1" dirty="0" smtClean="0">
                  <a:solidFill>
                    <a:schemeClr val="bg1"/>
                  </a:solidFill>
                  <a:latin typeface="Keep Calm Med" pitchFamily="2" charset="0"/>
                </a:rPr>
                <a:t>02</a:t>
              </a:r>
              <a:endParaRPr lang="en-US" sz="2400" b="1" dirty="0">
                <a:solidFill>
                  <a:schemeClr val="bg1"/>
                </a:solidFill>
                <a:latin typeface="Keep Calm Med" pitchFamily="2" charset="0"/>
              </a:endParaRPr>
            </a:p>
          </p:txBody>
        </p:sp>
      </p:grpSp>
      <p:grpSp>
        <p:nvGrpSpPr>
          <p:cNvPr id="21" name="Group 20"/>
          <p:cNvGrpSpPr/>
          <p:nvPr/>
        </p:nvGrpSpPr>
        <p:grpSpPr>
          <a:xfrm>
            <a:off x="2329202" y="3199265"/>
            <a:ext cx="2448961" cy="621362"/>
            <a:chOff x="2329202" y="4075565"/>
            <a:chExt cx="2448961" cy="621362"/>
          </a:xfrm>
        </p:grpSpPr>
        <p:sp>
          <p:nvSpPr>
            <p:cNvPr id="10020" name="Freeform 833"/>
            <p:cNvSpPr>
              <a:spLocks/>
            </p:cNvSpPr>
            <p:nvPr/>
          </p:nvSpPr>
          <p:spPr bwMode="auto">
            <a:xfrm>
              <a:off x="2332422" y="4078785"/>
              <a:ext cx="2445741" cy="613850"/>
            </a:xfrm>
            <a:custGeom>
              <a:avLst/>
              <a:gdLst>
                <a:gd name="T0" fmla="*/ 1386 w 1394"/>
                <a:gd name="T1" fmla="*/ 159 h 350"/>
                <a:gd name="T2" fmla="*/ 1234 w 1394"/>
                <a:gd name="T3" fmla="*/ 7 h 350"/>
                <a:gd name="T4" fmla="*/ 1217 w 1394"/>
                <a:gd name="T5" fmla="*/ 0 h 350"/>
                <a:gd name="T6" fmla="*/ 1217 w 1394"/>
                <a:gd name="T7" fmla="*/ 0 h 350"/>
                <a:gd name="T8" fmla="*/ 0 w 1394"/>
                <a:gd name="T9" fmla="*/ 0 h 350"/>
                <a:gd name="T10" fmla="*/ 0 w 1394"/>
                <a:gd name="T11" fmla="*/ 350 h 350"/>
                <a:gd name="T12" fmla="*/ 1217 w 1394"/>
                <a:gd name="T13" fmla="*/ 350 h 350"/>
                <a:gd name="T14" fmla="*/ 1217 w 1394"/>
                <a:gd name="T15" fmla="*/ 349 h 350"/>
                <a:gd name="T16" fmla="*/ 1234 w 1394"/>
                <a:gd name="T17" fmla="*/ 343 h 350"/>
                <a:gd name="T18" fmla="*/ 1386 w 1394"/>
                <a:gd name="T19" fmla="*/ 191 h 350"/>
                <a:gd name="T20" fmla="*/ 1386 w 1394"/>
                <a:gd name="T21" fmla="*/ 159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94" h="350">
                  <a:moveTo>
                    <a:pt x="1386" y="159"/>
                  </a:moveTo>
                  <a:cubicBezTo>
                    <a:pt x="1234" y="7"/>
                    <a:pt x="1234" y="7"/>
                    <a:pt x="1234" y="7"/>
                  </a:cubicBezTo>
                  <a:cubicBezTo>
                    <a:pt x="1229" y="2"/>
                    <a:pt x="1223" y="0"/>
                    <a:pt x="1217" y="0"/>
                  </a:cubicBezTo>
                  <a:cubicBezTo>
                    <a:pt x="1217" y="0"/>
                    <a:pt x="1217" y="0"/>
                    <a:pt x="1217" y="0"/>
                  </a:cubicBezTo>
                  <a:cubicBezTo>
                    <a:pt x="0" y="0"/>
                    <a:pt x="0" y="0"/>
                    <a:pt x="0" y="0"/>
                  </a:cubicBezTo>
                  <a:cubicBezTo>
                    <a:pt x="0" y="350"/>
                    <a:pt x="0" y="350"/>
                    <a:pt x="0" y="350"/>
                  </a:cubicBezTo>
                  <a:cubicBezTo>
                    <a:pt x="1217" y="350"/>
                    <a:pt x="1217" y="350"/>
                    <a:pt x="1217" y="350"/>
                  </a:cubicBezTo>
                  <a:cubicBezTo>
                    <a:pt x="1217" y="349"/>
                    <a:pt x="1217" y="349"/>
                    <a:pt x="1217" y="349"/>
                  </a:cubicBezTo>
                  <a:cubicBezTo>
                    <a:pt x="1223" y="349"/>
                    <a:pt x="1229" y="347"/>
                    <a:pt x="1234" y="343"/>
                  </a:cubicBezTo>
                  <a:cubicBezTo>
                    <a:pt x="1386" y="191"/>
                    <a:pt x="1386" y="191"/>
                    <a:pt x="1386" y="191"/>
                  </a:cubicBezTo>
                  <a:cubicBezTo>
                    <a:pt x="1394" y="182"/>
                    <a:pt x="1394" y="168"/>
                    <a:pt x="1386" y="159"/>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21" name="Freeform 834"/>
            <p:cNvSpPr>
              <a:spLocks noEditPoints="1"/>
            </p:cNvSpPr>
            <p:nvPr/>
          </p:nvSpPr>
          <p:spPr bwMode="auto">
            <a:xfrm>
              <a:off x="2329202" y="4075565"/>
              <a:ext cx="2448960" cy="621362"/>
            </a:xfrm>
            <a:custGeom>
              <a:avLst/>
              <a:gdLst>
                <a:gd name="T0" fmla="*/ 1219 w 1396"/>
                <a:gd name="T1" fmla="*/ 354 h 354"/>
                <a:gd name="T2" fmla="*/ 0 w 1396"/>
                <a:gd name="T3" fmla="*/ 354 h 354"/>
                <a:gd name="T4" fmla="*/ 0 w 1396"/>
                <a:gd name="T5" fmla="*/ 0 h 354"/>
                <a:gd name="T6" fmla="*/ 1219 w 1396"/>
                <a:gd name="T7" fmla="*/ 0 h 354"/>
                <a:gd name="T8" fmla="*/ 1237 w 1396"/>
                <a:gd name="T9" fmla="*/ 7 h 354"/>
                <a:gd name="T10" fmla="*/ 1389 w 1396"/>
                <a:gd name="T11" fmla="*/ 159 h 354"/>
                <a:gd name="T12" fmla="*/ 1396 w 1396"/>
                <a:gd name="T13" fmla="*/ 177 h 354"/>
                <a:gd name="T14" fmla="*/ 1389 w 1396"/>
                <a:gd name="T15" fmla="*/ 194 h 354"/>
                <a:gd name="T16" fmla="*/ 1237 w 1396"/>
                <a:gd name="T17" fmla="*/ 346 h 354"/>
                <a:gd name="T18" fmla="*/ 1222 w 1396"/>
                <a:gd name="T19" fmla="*/ 354 h 354"/>
                <a:gd name="T20" fmla="*/ 1222 w 1396"/>
                <a:gd name="T21" fmla="*/ 354 h 354"/>
                <a:gd name="T22" fmla="*/ 1219 w 1396"/>
                <a:gd name="T23" fmla="*/ 354 h 354"/>
                <a:gd name="T24" fmla="*/ 4 w 1396"/>
                <a:gd name="T25" fmla="*/ 349 h 354"/>
                <a:gd name="T26" fmla="*/ 1219 w 1396"/>
                <a:gd name="T27" fmla="*/ 349 h 354"/>
                <a:gd name="T28" fmla="*/ 1234 w 1396"/>
                <a:gd name="T29" fmla="*/ 343 h 354"/>
                <a:gd name="T30" fmla="*/ 1386 w 1396"/>
                <a:gd name="T31" fmla="*/ 191 h 354"/>
                <a:gd name="T32" fmla="*/ 1392 w 1396"/>
                <a:gd name="T33" fmla="*/ 177 h 354"/>
                <a:gd name="T34" fmla="*/ 1386 w 1396"/>
                <a:gd name="T35" fmla="*/ 162 h 354"/>
                <a:gd name="T36" fmla="*/ 1234 w 1396"/>
                <a:gd name="T37" fmla="*/ 10 h 354"/>
                <a:gd name="T38" fmla="*/ 1220 w 1396"/>
                <a:gd name="T39" fmla="*/ 4 h 354"/>
                <a:gd name="T40" fmla="*/ 1219 w 1396"/>
                <a:gd name="T41" fmla="*/ 5 h 354"/>
                <a:gd name="T42" fmla="*/ 4 w 1396"/>
                <a:gd name="T43" fmla="*/ 5 h 354"/>
                <a:gd name="T44" fmla="*/ 4 w 1396"/>
                <a:gd name="T45" fmla="*/ 349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96" h="354">
                  <a:moveTo>
                    <a:pt x="1219" y="354"/>
                  </a:moveTo>
                  <a:cubicBezTo>
                    <a:pt x="0" y="354"/>
                    <a:pt x="0" y="354"/>
                    <a:pt x="0" y="354"/>
                  </a:cubicBezTo>
                  <a:cubicBezTo>
                    <a:pt x="0" y="0"/>
                    <a:pt x="0" y="0"/>
                    <a:pt x="0" y="0"/>
                  </a:cubicBezTo>
                  <a:cubicBezTo>
                    <a:pt x="1219" y="0"/>
                    <a:pt x="1219" y="0"/>
                    <a:pt x="1219" y="0"/>
                  </a:cubicBezTo>
                  <a:cubicBezTo>
                    <a:pt x="1226" y="0"/>
                    <a:pt x="1233" y="2"/>
                    <a:pt x="1237" y="7"/>
                  </a:cubicBezTo>
                  <a:cubicBezTo>
                    <a:pt x="1389" y="159"/>
                    <a:pt x="1389" y="159"/>
                    <a:pt x="1389" y="159"/>
                  </a:cubicBezTo>
                  <a:cubicBezTo>
                    <a:pt x="1394" y="164"/>
                    <a:pt x="1396" y="170"/>
                    <a:pt x="1396" y="177"/>
                  </a:cubicBezTo>
                  <a:cubicBezTo>
                    <a:pt x="1396" y="183"/>
                    <a:pt x="1394" y="190"/>
                    <a:pt x="1389" y="194"/>
                  </a:cubicBezTo>
                  <a:cubicBezTo>
                    <a:pt x="1237" y="346"/>
                    <a:pt x="1237" y="346"/>
                    <a:pt x="1237" y="346"/>
                  </a:cubicBezTo>
                  <a:cubicBezTo>
                    <a:pt x="1233" y="351"/>
                    <a:pt x="1228" y="353"/>
                    <a:pt x="1222" y="354"/>
                  </a:cubicBezTo>
                  <a:cubicBezTo>
                    <a:pt x="1222" y="354"/>
                    <a:pt x="1222" y="354"/>
                    <a:pt x="1222" y="354"/>
                  </a:cubicBezTo>
                  <a:lnTo>
                    <a:pt x="1219" y="354"/>
                  </a:lnTo>
                  <a:close/>
                  <a:moveTo>
                    <a:pt x="4" y="349"/>
                  </a:moveTo>
                  <a:cubicBezTo>
                    <a:pt x="1219" y="349"/>
                    <a:pt x="1219" y="349"/>
                    <a:pt x="1219" y="349"/>
                  </a:cubicBezTo>
                  <a:cubicBezTo>
                    <a:pt x="1225" y="349"/>
                    <a:pt x="1230" y="347"/>
                    <a:pt x="1234" y="343"/>
                  </a:cubicBezTo>
                  <a:cubicBezTo>
                    <a:pt x="1386" y="191"/>
                    <a:pt x="1386" y="191"/>
                    <a:pt x="1386" y="191"/>
                  </a:cubicBezTo>
                  <a:cubicBezTo>
                    <a:pt x="1390" y="187"/>
                    <a:pt x="1392" y="182"/>
                    <a:pt x="1392" y="177"/>
                  </a:cubicBezTo>
                  <a:cubicBezTo>
                    <a:pt x="1392" y="171"/>
                    <a:pt x="1390" y="166"/>
                    <a:pt x="1386" y="162"/>
                  </a:cubicBezTo>
                  <a:cubicBezTo>
                    <a:pt x="1234" y="10"/>
                    <a:pt x="1234" y="10"/>
                    <a:pt x="1234" y="10"/>
                  </a:cubicBezTo>
                  <a:cubicBezTo>
                    <a:pt x="1230" y="7"/>
                    <a:pt x="1226" y="5"/>
                    <a:pt x="1220" y="4"/>
                  </a:cubicBezTo>
                  <a:cubicBezTo>
                    <a:pt x="1219" y="5"/>
                    <a:pt x="1219" y="5"/>
                    <a:pt x="1219" y="5"/>
                  </a:cubicBezTo>
                  <a:cubicBezTo>
                    <a:pt x="4" y="5"/>
                    <a:pt x="4" y="5"/>
                    <a:pt x="4" y="5"/>
                  </a:cubicBezTo>
                  <a:lnTo>
                    <a:pt x="4" y="34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TextBox 176"/>
            <p:cNvSpPr txBox="1"/>
            <p:nvPr/>
          </p:nvSpPr>
          <p:spPr>
            <a:xfrm>
              <a:off x="3317823" y="4137241"/>
              <a:ext cx="639150" cy="461665"/>
            </a:xfrm>
            <a:prstGeom prst="rect">
              <a:avLst/>
            </a:prstGeom>
            <a:noFill/>
          </p:spPr>
          <p:txBody>
            <a:bodyPr wrap="none" rtlCol="0">
              <a:spAutoFit/>
            </a:bodyPr>
            <a:lstStyle/>
            <a:p>
              <a:pPr algn="ctr"/>
              <a:r>
                <a:rPr lang="en-US" sz="2400" b="1" dirty="0" smtClean="0">
                  <a:solidFill>
                    <a:schemeClr val="bg1"/>
                  </a:solidFill>
                  <a:latin typeface="Keep Calm Med" pitchFamily="2" charset="0"/>
                </a:rPr>
                <a:t>03</a:t>
              </a:r>
              <a:endParaRPr lang="en-US" sz="2400" b="1" dirty="0">
                <a:solidFill>
                  <a:schemeClr val="bg1"/>
                </a:solidFill>
                <a:latin typeface="Keep Calm Med" pitchFamily="2" charset="0"/>
              </a:endParaRPr>
            </a:p>
          </p:txBody>
        </p:sp>
      </p:grpSp>
      <p:grpSp>
        <p:nvGrpSpPr>
          <p:cNvPr id="22" name="Group 21"/>
          <p:cNvGrpSpPr/>
          <p:nvPr/>
        </p:nvGrpSpPr>
        <p:grpSpPr>
          <a:xfrm>
            <a:off x="2329202" y="3810969"/>
            <a:ext cx="2720471" cy="621362"/>
            <a:chOff x="2329202" y="4687269"/>
            <a:chExt cx="2720471" cy="621362"/>
          </a:xfrm>
        </p:grpSpPr>
        <p:sp>
          <p:nvSpPr>
            <p:cNvPr id="10022" name="Freeform 835"/>
            <p:cNvSpPr>
              <a:spLocks/>
            </p:cNvSpPr>
            <p:nvPr/>
          </p:nvSpPr>
          <p:spPr bwMode="auto">
            <a:xfrm>
              <a:off x="2332422" y="4691562"/>
              <a:ext cx="2714032" cy="613850"/>
            </a:xfrm>
            <a:custGeom>
              <a:avLst/>
              <a:gdLst>
                <a:gd name="T0" fmla="*/ 1538 w 1547"/>
                <a:gd name="T1" fmla="*/ 159 h 350"/>
                <a:gd name="T2" fmla="*/ 1386 w 1547"/>
                <a:gd name="T3" fmla="*/ 7 h 350"/>
                <a:gd name="T4" fmla="*/ 1370 w 1547"/>
                <a:gd name="T5" fmla="*/ 0 h 350"/>
                <a:gd name="T6" fmla="*/ 1370 w 1547"/>
                <a:gd name="T7" fmla="*/ 0 h 350"/>
                <a:gd name="T8" fmla="*/ 0 w 1547"/>
                <a:gd name="T9" fmla="*/ 0 h 350"/>
                <a:gd name="T10" fmla="*/ 0 w 1547"/>
                <a:gd name="T11" fmla="*/ 350 h 350"/>
                <a:gd name="T12" fmla="*/ 1370 w 1547"/>
                <a:gd name="T13" fmla="*/ 350 h 350"/>
                <a:gd name="T14" fmla="*/ 1370 w 1547"/>
                <a:gd name="T15" fmla="*/ 350 h 350"/>
                <a:gd name="T16" fmla="*/ 1386 w 1547"/>
                <a:gd name="T17" fmla="*/ 343 h 350"/>
                <a:gd name="T18" fmla="*/ 1538 w 1547"/>
                <a:gd name="T19" fmla="*/ 191 h 350"/>
                <a:gd name="T20" fmla="*/ 1538 w 1547"/>
                <a:gd name="T21" fmla="*/ 159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7" h="350">
                  <a:moveTo>
                    <a:pt x="1538" y="159"/>
                  </a:moveTo>
                  <a:cubicBezTo>
                    <a:pt x="1386" y="7"/>
                    <a:pt x="1386" y="7"/>
                    <a:pt x="1386" y="7"/>
                  </a:cubicBezTo>
                  <a:cubicBezTo>
                    <a:pt x="1381" y="3"/>
                    <a:pt x="1375" y="0"/>
                    <a:pt x="1370" y="0"/>
                  </a:cubicBezTo>
                  <a:cubicBezTo>
                    <a:pt x="1370" y="0"/>
                    <a:pt x="1370" y="0"/>
                    <a:pt x="1370" y="0"/>
                  </a:cubicBezTo>
                  <a:cubicBezTo>
                    <a:pt x="0" y="0"/>
                    <a:pt x="0" y="0"/>
                    <a:pt x="0" y="0"/>
                  </a:cubicBezTo>
                  <a:cubicBezTo>
                    <a:pt x="0" y="350"/>
                    <a:pt x="0" y="350"/>
                    <a:pt x="0" y="350"/>
                  </a:cubicBezTo>
                  <a:cubicBezTo>
                    <a:pt x="1370" y="350"/>
                    <a:pt x="1370" y="350"/>
                    <a:pt x="1370" y="350"/>
                  </a:cubicBezTo>
                  <a:cubicBezTo>
                    <a:pt x="1370" y="350"/>
                    <a:pt x="1370" y="350"/>
                    <a:pt x="1370" y="350"/>
                  </a:cubicBezTo>
                  <a:cubicBezTo>
                    <a:pt x="1375" y="350"/>
                    <a:pt x="1381" y="348"/>
                    <a:pt x="1386" y="343"/>
                  </a:cubicBezTo>
                  <a:cubicBezTo>
                    <a:pt x="1538" y="191"/>
                    <a:pt x="1538" y="191"/>
                    <a:pt x="1538" y="191"/>
                  </a:cubicBezTo>
                  <a:cubicBezTo>
                    <a:pt x="1547" y="182"/>
                    <a:pt x="1547" y="168"/>
                    <a:pt x="1538" y="15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23" name="Freeform 836"/>
            <p:cNvSpPr>
              <a:spLocks noEditPoints="1"/>
            </p:cNvSpPr>
            <p:nvPr/>
          </p:nvSpPr>
          <p:spPr bwMode="auto">
            <a:xfrm>
              <a:off x="2329202" y="4687269"/>
              <a:ext cx="2720471" cy="621362"/>
            </a:xfrm>
            <a:custGeom>
              <a:avLst/>
              <a:gdLst>
                <a:gd name="T0" fmla="*/ 1372 w 1551"/>
                <a:gd name="T1" fmla="*/ 354 h 354"/>
                <a:gd name="T2" fmla="*/ 0 w 1551"/>
                <a:gd name="T3" fmla="*/ 354 h 354"/>
                <a:gd name="T4" fmla="*/ 0 w 1551"/>
                <a:gd name="T5" fmla="*/ 0 h 354"/>
                <a:gd name="T6" fmla="*/ 1372 w 1551"/>
                <a:gd name="T7" fmla="*/ 0 h 354"/>
                <a:gd name="T8" fmla="*/ 1389 w 1551"/>
                <a:gd name="T9" fmla="*/ 7 h 354"/>
                <a:gd name="T10" fmla="*/ 1541 w 1551"/>
                <a:gd name="T11" fmla="*/ 159 h 354"/>
                <a:gd name="T12" fmla="*/ 1541 w 1551"/>
                <a:gd name="T13" fmla="*/ 195 h 354"/>
                <a:gd name="T14" fmla="*/ 1389 w 1551"/>
                <a:gd name="T15" fmla="*/ 347 h 354"/>
                <a:gd name="T16" fmla="*/ 1374 w 1551"/>
                <a:gd name="T17" fmla="*/ 354 h 354"/>
                <a:gd name="T18" fmla="*/ 1374 w 1551"/>
                <a:gd name="T19" fmla="*/ 354 h 354"/>
                <a:gd name="T20" fmla="*/ 1372 w 1551"/>
                <a:gd name="T21" fmla="*/ 354 h 354"/>
                <a:gd name="T22" fmla="*/ 4 w 1551"/>
                <a:gd name="T23" fmla="*/ 350 h 354"/>
                <a:gd name="T24" fmla="*/ 1372 w 1551"/>
                <a:gd name="T25" fmla="*/ 349 h 354"/>
                <a:gd name="T26" fmla="*/ 1386 w 1551"/>
                <a:gd name="T27" fmla="*/ 343 h 354"/>
                <a:gd name="T28" fmla="*/ 1538 w 1551"/>
                <a:gd name="T29" fmla="*/ 191 h 354"/>
                <a:gd name="T30" fmla="*/ 1538 w 1551"/>
                <a:gd name="T31" fmla="*/ 163 h 354"/>
                <a:gd name="T32" fmla="*/ 1386 w 1551"/>
                <a:gd name="T33" fmla="*/ 11 h 354"/>
                <a:gd name="T34" fmla="*/ 1373 w 1551"/>
                <a:gd name="T35" fmla="*/ 5 h 354"/>
                <a:gd name="T36" fmla="*/ 1372 w 1551"/>
                <a:gd name="T37" fmla="*/ 5 h 354"/>
                <a:gd name="T38" fmla="*/ 4 w 1551"/>
                <a:gd name="T39" fmla="*/ 5 h 354"/>
                <a:gd name="T40" fmla="*/ 4 w 1551"/>
                <a:gd name="T41" fmla="*/ 35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51" h="354">
                  <a:moveTo>
                    <a:pt x="1372" y="354"/>
                  </a:moveTo>
                  <a:cubicBezTo>
                    <a:pt x="0" y="354"/>
                    <a:pt x="0" y="354"/>
                    <a:pt x="0" y="354"/>
                  </a:cubicBezTo>
                  <a:cubicBezTo>
                    <a:pt x="0" y="0"/>
                    <a:pt x="0" y="0"/>
                    <a:pt x="0" y="0"/>
                  </a:cubicBezTo>
                  <a:cubicBezTo>
                    <a:pt x="1372" y="0"/>
                    <a:pt x="1372" y="0"/>
                    <a:pt x="1372" y="0"/>
                  </a:cubicBezTo>
                  <a:cubicBezTo>
                    <a:pt x="1378" y="0"/>
                    <a:pt x="1385" y="3"/>
                    <a:pt x="1389" y="7"/>
                  </a:cubicBezTo>
                  <a:cubicBezTo>
                    <a:pt x="1541" y="159"/>
                    <a:pt x="1541" y="159"/>
                    <a:pt x="1541" y="159"/>
                  </a:cubicBezTo>
                  <a:cubicBezTo>
                    <a:pt x="1551" y="169"/>
                    <a:pt x="1551" y="185"/>
                    <a:pt x="1541" y="195"/>
                  </a:cubicBezTo>
                  <a:cubicBezTo>
                    <a:pt x="1389" y="347"/>
                    <a:pt x="1389" y="347"/>
                    <a:pt x="1389" y="347"/>
                  </a:cubicBezTo>
                  <a:cubicBezTo>
                    <a:pt x="1385" y="351"/>
                    <a:pt x="1380" y="353"/>
                    <a:pt x="1374" y="354"/>
                  </a:cubicBezTo>
                  <a:cubicBezTo>
                    <a:pt x="1374" y="354"/>
                    <a:pt x="1374" y="354"/>
                    <a:pt x="1374" y="354"/>
                  </a:cubicBezTo>
                  <a:lnTo>
                    <a:pt x="1372" y="354"/>
                  </a:lnTo>
                  <a:close/>
                  <a:moveTo>
                    <a:pt x="4" y="350"/>
                  </a:moveTo>
                  <a:cubicBezTo>
                    <a:pt x="1372" y="349"/>
                    <a:pt x="1372" y="349"/>
                    <a:pt x="1372" y="349"/>
                  </a:cubicBezTo>
                  <a:cubicBezTo>
                    <a:pt x="1377" y="349"/>
                    <a:pt x="1382" y="347"/>
                    <a:pt x="1386" y="343"/>
                  </a:cubicBezTo>
                  <a:cubicBezTo>
                    <a:pt x="1538" y="191"/>
                    <a:pt x="1538" y="191"/>
                    <a:pt x="1538" y="191"/>
                  </a:cubicBezTo>
                  <a:cubicBezTo>
                    <a:pt x="1546" y="183"/>
                    <a:pt x="1546" y="170"/>
                    <a:pt x="1538" y="163"/>
                  </a:cubicBezTo>
                  <a:cubicBezTo>
                    <a:pt x="1386" y="11"/>
                    <a:pt x="1386" y="11"/>
                    <a:pt x="1386" y="11"/>
                  </a:cubicBezTo>
                  <a:cubicBezTo>
                    <a:pt x="1383" y="7"/>
                    <a:pt x="1378" y="5"/>
                    <a:pt x="1373" y="5"/>
                  </a:cubicBezTo>
                  <a:cubicBezTo>
                    <a:pt x="1372" y="5"/>
                    <a:pt x="1372" y="5"/>
                    <a:pt x="1372" y="5"/>
                  </a:cubicBezTo>
                  <a:cubicBezTo>
                    <a:pt x="4" y="5"/>
                    <a:pt x="4" y="5"/>
                    <a:pt x="4" y="5"/>
                  </a:cubicBezTo>
                  <a:lnTo>
                    <a:pt x="4" y="35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TextBox 177"/>
            <p:cNvSpPr txBox="1"/>
            <p:nvPr/>
          </p:nvSpPr>
          <p:spPr>
            <a:xfrm>
              <a:off x="3562888" y="4785290"/>
              <a:ext cx="643125" cy="461665"/>
            </a:xfrm>
            <a:prstGeom prst="rect">
              <a:avLst/>
            </a:prstGeom>
            <a:noFill/>
          </p:spPr>
          <p:txBody>
            <a:bodyPr wrap="none" rtlCol="0">
              <a:spAutoFit/>
            </a:bodyPr>
            <a:lstStyle/>
            <a:p>
              <a:pPr algn="ctr"/>
              <a:r>
                <a:rPr lang="en-US" sz="2400" b="1" dirty="0" smtClean="0">
                  <a:solidFill>
                    <a:schemeClr val="bg1"/>
                  </a:solidFill>
                  <a:latin typeface="Keep Calm Med" pitchFamily="2" charset="0"/>
                </a:rPr>
                <a:t>0</a:t>
              </a:r>
              <a:r>
                <a:rPr lang="en-US" sz="2400" b="1" dirty="0">
                  <a:solidFill>
                    <a:schemeClr val="bg1"/>
                  </a:solidFill>
                  <a:latin typeface="Keep Calm Med" pitchFamily="2" charset="0"/>
                </a:rPr>
                <a:t>4</a:t>
              </a:r>
            </a:p>
          </p:txBody>
        </p:sp>
      </p:grpSp>
      <p:grpSp>
        <p:nvGrpSpPr>
          <p:cNvPr id="23" name="Group 22"/>
          <p:cNvGrpSpPr/>
          <p:nvPr/>
        </p:nvGrpSpPr>
        <p:grpSpPr>
          <a:xfrm>
            <a:off x="2329202" y="4423746"/>
            <a:ext cx="2987689" cy="621362"/>
            <a:chOff x="2329202" y="5300046"/>
            <a:chExt cx="2987689" cy="621362"/>
          </a:xfrm>
        </p:grpSpPr>
        <p:sp>
          <p:nvSpPr>
            <p:cNvPr id="10024" name="Freeform 837"/>
            <p:cNvSpPr>
              <a:spLocks/>
            </p:cNvSpPr>
            <p:nvPr/>
          </p:nvSpPr>
          <p:spPr bwMode="auto">
            <a:xfrm>
              <a:off x="2332422" y="5305411"/>
              <a:ext cx="2981250" cy="612777"/>
            </a:xfrm>
            <a:custGeom>
              <a:avLst/>
              <a:gdLst>
                <a:gd name="T0" fmla="*/ 1690 w 1699"/>
                <a:gd name="T1" fmla="*/ 158 h 349"/>
                <a:gd name="T2" fmla="*/ 1538 w 1699"/>
                <a:gd name="T3" fmla="*/ 6 h 349"/>
                <a:gd name="T4" fmla="*/ 1522 w 1699"/>
                <a:gd name="T5" fmla="*/ 0 h 349"/>
                <a:gd name="T6" fmla="*/ 1522 w 1699"/>
                <a:gd name="T7" fmla="*/ 0 h 349"/>
                <a:gd name="T8" fmla="*/ 0 w 1699"/>
                <a:gd name="T9" fmla="*/ 0 h 349"/>
                <a:gd name="T10" fmla="*/ 0 w 1699"/>
                <a:gd name="T11" fmla="*/ 349 h 349"/>
                <a:gd name="T12" fmla="*/ 1522 w 1699"/>
                <a:gd name="T13" fmla="*/ 349 h 349"/>
                <a:gd name="T14" fmla="*/ 1522 w 1699"/>
                <a:gd name="T15" fmla="*/ 349 h 349"/>
                <a:gd name="T16" fmla="*/ 1538 w 1699"/>
                <a:gd name="T17" fmla="*/ 342 h 349"/>
                <a:gd name="T18" fmla="*/ 1690 w 1699"/>
                <a:gd name="T19" fmla="*/ 190 h 349"/>
                <a:gd name="T20" fmla="*/ 1690 w 1699"/>
                <a:gd name="T21" fmla="*/ 158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9" h="349">
                  <a:moveTo>
                    <a:pt x="1690" y="158"/>
                  </a:moveTo>
                  <a:cubicBezTo>
                    <a:pt x="1538" y="6"/>
                    <a:pt x="1538" y="6"/>
                    <a:pt x="1538" y="6"/>
                  </a:cubicBezTo>
                  <a:cubicBezTo>
                    <a:pt x="1533" y="2"/>
                    <a:pt x="1528" y="0"/>
                    <a:pt x="1522" y="0"/>
                  </a:cubicBezTo>
                  <a:cubicBezTo>
                    <a:pt x="1522" y="0"/>
                    <a:pt x="1522" y="0"/>
                    <a:pt x="1522" y="0"/>
                  </a:cubicBezTo>
                  <a:cubicBezTo>
                    <a:pt x="0" y="0"/>
                    <a:pt x="0" y="0"/>
                    <a:pt x="0" y="0"/>
                  </a:cubicBezTo>
                  <a:cubicBezTo>
                    <a:pt x="0" y="349"/>
                    <a:pt x="0" y="349"/>
                    <a:pt x="0" y="349"/>
                  </a:cubicBezTo>
                  <a:cubicBezTo>
                    <a:pt x="1522" y="349"/>
                    <a:pt x="1522" y="349"/>
                    <a:pt x="1522" y="349"/>
                  </a:cubicBezTo>
                  <a:cubicBezTo>
                    <a:pt x="1522" y="349"/>
                    <a:pt x="1522" y="349"/>
                    <a:pt x="1522" y="349"/>
                  </a:cubicBezTo>
                  <a:cubicBezTo>
                    <a:pt x="1528" y="349"/>
                    <a:pt x="1533" y="347"/>
                    <a:pt x="1538" y="342"/>
                  </a:cubicBezTo>
                  <a:cubicBezTo>
                    <a:pt x="1690" y="190"/>
                    <a:pt x="1690" y="190"/>
                    <a:pt x="1690" y="190"/>
                  </a:cubicBezTo>
                  <a:cubicBezTo>
                    <a:pt x="1699" y="181"/>
                    <a:pt x="1699" y="167"/>
                    <a:pt x="1690" y="158"/>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25" name="Freeform 838"/>
            <p:cNvSpPr>
              <a:spLocks noEditPoints="1"/>
            </p:cNvSpPr>
            <p:nvPr/>
          </p:nvSpPr>
          <p:spPr bwMode="auto">
            <a:xfrm>
              <a:off x="2329202" y="5300046"/>
              <a:ext cx="2987689" cy="621362"/>
            </a:xfrm>
            <a:custGeom>
              <a:avLst/>
              <a:gdLst>
                <a:gd name="T0" fmla="*/ 1524 w 1703"/>
                <a:gd name="T1" fmla="*/ 354 h 354"/>
                <a:gd name="T2" fmla="*/ 0 w 1703"/>
                <a:gd name="T3" fmla="*/ 354 h 354"/>
                <a:gd name="T4" fmla="*/ 0 w 1703"/>
                <a:gd name="T5" fmla="*/ 0 h 354"/>
                <a:gd name="T6" fmla="*/ 1524 w 1703"/>
                <a:gd name="T7" fmla="*/ 0 h 354"/>
                <a:gd name="T8" fmla="*/ 1542 w 1703"/>
                <a:gd name="T9" fmla="*/ 8 h 354"/>
                <a:gd name="T10" fmla="*/ 1694 w 1703"/>
                <a:gd name="T11" fmla="*/ 160 h 354"/>
                <a:gd name="T12" fmla="*/ 1694 w 1703"/>
                <a:gd name="T13" fmla="*/ 195 h 354"/>
                <a:gd name="T14" fmla="*/ 1541 w 1703"/>
                <a:gd name="T15" fmla="*/ 347 h 354"/>
                <a:gd name="T16" fmla="*/ 1526 w 1703"/>
                <a:gd name="T17" fmla="*/ 354 h 354"/>
                <a:gd name="T18" fmla="*/ 1526 w 1703"/>
                <a:gd name="T19" fmla="*/ 354 h 354"/>
                <a:gd name="T20" fmla="*/ 1524 w 1703"/>
                <a:gd name="T21" fmla="*/ 354 h 354"/>
                <a:gd name="T22" fmla="*/ 4 w 1703"/>
                <a:gd name="T23" fmla="*/ 350 h 354"/>
                <a:gd name="T24" fmla="*/ 1522 w 1703"/>
                <a:gd name="T25" fmla="*/ 350 h 354"/>
                <a:gd name="T26" fmla="*/ 1522 w 1703"/>
                <a:gd name="T27" fmla="*/ 350 h 354"/>
                <a:gd name="T28" fmla="*/ 1524 w 1703"/>
                <a:gd name="T29" fmla="*/ 350 h 354"/>
                <a:gd name="T30" fmla="*/ 1538 w 1703"/>
                <a:gd name="T31" fmla="*/ 344 h 354"/>
                <a:gd name="T32" fmla="*/ 1690 w 1703"/>
                <a:gd name="T33" fmla="*/ 192 h 354"/>
                <a:gd name="T34" fmla="*/ 1690 w 1703"/>
                <a:gd name="T35" fmla="*/ 163 h 354"/>
                <a:gd name="T36" fmla="*/ 1538 w 1703"/>
                <a:gd name="T37" fmla="*/ 11 h 354"/>
                <a:gd name="T38" fmla="*/ 1525 w 1703"/>
                <a:gd name="T39" fmla="*/ 5 h 354"/>
                <a:gd name="T40" fmla="*/ 1524 w 1703"/>
                <a:gd name="T41" fmla="*/ 5 h 354"/>
                <a:gd name="T42" fmla="*/ 4 w 1703"/>
                <a:gd name="T43" fmla="*/ 5 h 354"/>
                <a:gd name="T44" fmla="*/ 4 w 1703"/>
                <a:gd name="T45" fmla="*/ 35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3" h="354">
                  <a:moveTo>
                    <a:pt x="1524" y="354"/>
                  </a:moveTo>
                  <a:cubicBezTo>
                    <a:pt x="0" y="354"/>
                    <a:pt x="0" y="354"/>
                    <a:pt x="0" y="354"/>
                  </a:cubicBezTo>
                  <a:cubicBezTo>
                    <a:pt x="0" y="0"/>
                    <a:pt x="0" y="0"/>
                    <a:pt x="0" y="0"/>
                  </a:cubicBezTo>
                  <a:cubicBezTo>
                    <a:pt x="1524" y="0"/>
                    <a:pt x="1524" y="0"/>
                    <a:pt x="1524" y="0"/>
                  </a:cubicBezTo>
                  <a:cubicBezTo>
                    <a:pt x="1531" y="0"/>
                    <a:pt x="1537" y="3"/>
                    <a:pt x="1542" y="8"/>
                  </a:cubicBezTo>
                  <a:cubicBezTo>
                    <a:pt x="1694" y="160"/>
                    <a:pt x="1694" y="160"/>
                    <a:pt x="1694" y="160"/>
                  </a:cubicBezTo>
                  <a:cubicBezTo>
                    <a:pt x="1703" y="169"/>
                    <a:pt x="1703" y="185"/>
                    <a:pt x="1694" y="195"/>
                  </a:cubicBezTo>
                  <a:cubicBezTo>
                    <a:pt x="1541" y="347"/>
                    <a:pt x="1541" y="347"/>
                    <a:pt x="1541" y="347"/>
                  </a:cubicBezTo>
                  <a:cubicBezTo>
                    <a:pt x="1537" y="351"/>
                    <a:pt x="1532" y="354"/>
                    <a:pt x="1526" y="354"/>
                  </a:cubicBezTo>
                  <a:cubicBezTo>
                    <a:pt x="1526" y="354"/>
                    <a:pt x="1526" y="354"/>
                    <a:pt x="1526" y="354"/>
                  </a:cubicBezTo>
                  <a:lnTo>
                    <a:pt x="1524" y="354"/>
                  </a:lnTo>
                  <a:close/>
                  <a:moveTo>
                    <a:pt x="4" y="350"/>
                  </a:moveTo>
                  <a:cubicBezTo>
                    <a:pt x="1522" y="350"/>
                    <a:pt x="1522" y="350"/>
                    <a:pt x="1522" y="350"/>
                  </a:cubicBezTo>
                  <a:cubicBezTo>
                    <a:pt x="1522" y="350"/>
                    <a:pt x="1522" y="350"/>
                    <a:pt x="1522" y="350"/>
                  </a:cubicBezTo>
                  <a:cubicBezTo>
                    <a:pt x="1524" y="350"/>
                    <a:pt x="1524" y="350"/>
                    <a:pt x="1524" y="350"/>
                  </a:cubicBezTo>
                  <a:cubicBezTo>
                    <a:pt x="1529" y="350"/>
                    <a:pt x="1534" y="348"/>
                    <a:pt x="1538" y="344"/>
                  </a:cubicBezTo>
                  <a:cubicBezTo>
                    <a:pt x="1690" y="192"/>
                    <a:pt x="1690" y="192"/>
                    <a:pt x="1690" y="192"/>
                  </a:cubicBezTo>
                  <a:cubicBezTo>
                    <a:pt x="1698" y="184"/>
                    <a:pt x="1698" y="171"/>
                    <a:pt x="1690" y="163"/>
                  </a:cubicBezTo>
                  <a:cubicBezTo>
                    <a:pt x="1538" y="11"/>
                    <a:pt x="1538" y="11"/>
                    <a:pt x="1538" y="11"/>
                  </a:cubicBezTo>
                  <a:cubicBezTo>
                    <a:pt x="1535" y="7"/>
                    <a:pt x="1530" y="5"/>
                    <a:pt x="1525" y="5"/>
                  </a:cubicBezTo>
                  <a:cubicBezTo>
                    <a:pt x="1524" y="5"/>
                    <a:pt x="1524" y="5"/>
                    <a:pt x="1524" y="5"/>
                  </a:cubicBezTo>
                  <a:cubicBezTo>
                    <a:pt x="4" y="5"/>
                    <a:pt x="4" y="5"/>
                    <a:pt x="4" y="5"/>
                  </a:cubicBezTo>
                  <a:lnTo>
                    <a:pt x="4" y="35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9" name="TextBox 178"/>
            <p:cNvSpPr txBox="1"/>
            <p:nvPr/>
          </p:nvSpPr>
          <p:spPr>
            <a:xfrm>
              <a:off x="3733323" y="5385413"/>
              <a:ext cx="631070" cy="461665"/>
            </a:xfrm>
            <a:prstGeom prst="rect">
              <a:avLst/>
            </a:prstGeom>
            <a:noFill/>
          </p:spPr>
          <p:txBody>
            <a:bodyPr wrap="none" rtlCol="0">
              <a:spAutoFit/>
            </a:bodyPr>
            <a:lstStyle/>
            <a:p>
              <a:pPr algn="ctr"/>
              <a:r>
                <a:rPr lang="en-US" sz="2400" b="1" dirty="0" smtClean="0">
                  <a:solidFill>
                    <a:schemeClr val="bg1"/>
                  </a:solidFill>
                  <a:latin typeface="Keep Calm Med" pitchFamily="2" charset="0"/>
                </a:rPr>
                <a:t>05</a:t>
              </a:r>
              <a:endParaRPr lang="en-US" sz="1600" b="1" dirty="0">
                <a:solidFill>
                  <a:schemeClr val="bg1"/>
                </a:solidFill>
                <a:latin typeface="Keep Calm Med" pitchFamily="2" charset="0"/>
              </a:endParaRPr>
            </a:p>
          </p:txBody>
        </p:sp>
      </p:grpSp>
      <p:grpSp>
        <p:nvGrpSpPr>
          <p:cNvPr id="960" name="Group 959"/>
          <p:cNvGrpSpPr/>
          <p:nvPr/>
        </p:nvGrpSpPr>
        <p:grpSpPr>
          <a:xfrm>
            <a:off x="1226860" y="69524"/>
            <a:ext cx="1653173" cy="2347715"/>
            <a:chOff x="5115873" y="679181"/>
            <a:chExt cx="1104829" cy="1568997"/>
          </a:xfrm>
        </p:grpSpPr>
        <p:sp>
          <p:nvSpPr>
            <p:cNvPr id="961" name="Freeform 37"/>
            <p:cNvSpPr>
              <a:spLocks/>
            </p:cNvSpPr>
            <p:nvPr/>
          </p:nvSpPr>
          <p:spPr bwMode="auto">
            <a:xfrm>
              <a:off x="5115873" y="679181"/>
              <a:ext cx="1104829" cy="1428635"/>
            </a:xfrm>
            <a:custGeom>
              <a:avLst/>
              <a:gdLst>
                <a:gd name="T0" fmla="*/ 243 w 486"/>
                <a:gd name="T1" fmla="*/ 0 h 629"/>
                <a:gd name="T2" fmla="*/ 486 w 486"/>
                <a:gd name="T3" fmla="*/ 244 h 629"/>
                <a:gd name="T4" fmla="*/ 420 w 486"/>
                <a:gd name="T5" fmla="*/ 410 h 629"/>
                <a:gd name="T6" fmla="*/ 420 w 486"/>
                <a:gd name="T7" fmla="*/ 410 h 629"/>
                <a:gd name="T8" fmla="*/ 325 w 486"/>
                <a:gd name="T9" fmla="*/ 567 h 629"/>
                <a:gd name="T10" fmla="*/ 243 w 486"/>
                <a:gd name="T11" fmla="*/ 629 h 629"/>
                <a:gd name="T12" fmla="*/ 243 w 486"/>
                <a:gd name="T13" fmla="*/ 629 h 629"/>
                <a:gd name="T14" fmla="*/ 161 w 486"/>
                <a:gd name="T15" fmla="*/ 567 h 629"/>
                <a:gd name="T16" fmla="*/ 65 w 486"/>
                <a:gd name="T17" fmla="*/ 410 h 629"/>
                <a:gd name="T18" fmla="*/ 65 w 486"/>
                <a:gd name="T19" fmla="*/ 410 h 629"/>
                <a:gd name="T20" fmla="*/ 0 w 486"/>
                <a:gd name="T21" fmla="*/ 244 h 629"/>
                <a:gd name="T22" fmla="*/ 243 w 486"/>
                <a:gd name="T23"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6" h="629">
                  <a:moveTo>
                    <a:pt x="243" y="0"/>
                  </a:moveTo>
                  <a:cubicBezTo>
                    <a:pt x="377" y="0"/>
                    <a:pt x="486" y="109"/>
                    <a:pt x="486" y="244"/>
                  </a:cubicBezTo>
                  <a:cubicBezTo>
                    <a:pt x="486" y="308"/>
                    <a:pt x="461" y="366"/>
                    <a:pt x="420" y="410"/>
                  </a:cubicBezTo>
                  <a:cubicBezTo>
                    <a:pt x="420" y="410"/>
                    <a:pt x="420" y="410"/>
                    <a:pt x="420" y="410"/>
                  </a:cubicBezTo>
                  <a:cubicBezTo>
                    <a:pt x="379" y="460"/>
                    <a:pt x="325" y="507"/>
                    <a:pt x="325" y="567"/>
                  </a:cubicBezTo>
                  <a:cubicBezTo>
                    <a:pt x="325" y="627"/>
                    <a:pt x="243" y="629"/>
                    <a:pt x="243" y="629"/>
                  </a:cubicBezTo>
                  <a:cubicBezTo>
                    <a:pt x="243" y="629"/>
                    <a:pt x="243" y="629"/>
                    <a:pt x="243" y="629"/>
                  </a:cubicBezTo>
                  <a:cubicBezTo>
                    <a:pt x="243" y="629"/>
                    <a:pt x="161" y="627"/>
                    <a:pt x="161" y="567"/>
                  </a:cubicBezTo>
                  <a:cubicBezTo>
                    <a:pt x="161" y="507"/>
                    <a:pt x="107" y="460"/>
                    <a:pt x="65" y="410"/>
                  </a:cubicBezTo>
                  <a:cubicBezTo>
                    <a:pt x="65" y="410"/>
                    <a:pt x="65" y="410"/>
                    <a:pt x="65" y="410"/>
                  </a:cubicBezTo>
                  <a:cubicBezTo>
                    <a:pt x="24" y="366"/>
                    <a:pt x="0" y="308"/>
                    <a:pt x="0" y="244"/>
                  </a:cubicBezTo>
                  <a:cubicBezTo>
                    <a:pt x="0" y="109"/>
                    <a:pt x="108" y="0"/>
                    <a:pt x="243"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2" name="Line 38"/>
            <p:cNvSpPr>
              <a:spLocks noChangeShapeType="1"/>
            </p:cNvSpPr>
            <p:nvPr/>
          </p:nvSpPr>
          <p:spPr bwMode="auto">
            <a:xfrm flipV="1">
              <a:off x="5720403" y="1610295"/>
              <a:ext cx="107009" cy="364107"/>
            </a:xfrm>
            <a:prstGeom prst="line">
              <a:avLst/>
            </a:prstGeom>
            <a:noFill/>
            <a:ln w="49213"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3" name="Line 39"/>
            <p:cNvSpPr>
              <a:spLocks noChangeShapeType="1"/>
            </p:cNvSpPr>
            <p:nvPr/>
          </p:nvSpPr>
          <p:spPr bwMode="auto">
            <a:xfrm flipH="1" flipV="1">
              <a:off x="5509165" y="1610295"/>
              <a:ext cx="107009" cy="364107"/>
            </a:xfrm>
            <a:prstGeom prst="line">
              <a:avLst/>
            </a:prstGeom>
            <a:noFill/>
            <a:ln w="49213"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4" name="Oval 40"/>
            <p:cNvSpPr>
              <a:spLocks noChangeArrowheads="1"/>
            </p:cNvSpPr>
            <p:nvPr/>
          </p:nvSpPr>
          <p:spPr bwMode="auto">
            <a:xfrm>
              <a:off x="5659255" y="808425"/>
              <a:ext cx="268216" cy="26821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5" name="Oval 41"/>
            <p:cNvSpPr>
              <a:spLocks noChangeArrowheads="1"/>
            </p:cNvSpPr>
            <p:nvPr/>
          </p:nvSpPr>
          <p:spPr bwMode="auto">
            <a:xfrm>
              <a:off x="5849647" y="894588"/>
              <a:ext cx="202900" cy="2029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6" name="Oval 42"/>
            <p:cNvSpPr>
              <a:spLocks noChangeArrowheads="1"/>
            </p:cNvSpPr>
            <p:nvPr/>
          </p:nvSpPr>
          <p:spPr bwMode="auto">
            <a:xfrm>
              <a:off x="5855206" y="1026612"/>
              <a:ext cx="268216" cy="26821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7" name="Oval 43"/>
            <p:cNvSpPr>
              <a:spLocks noChangeArrowheads="1"/>
            </p:cNvSpPr>
            <p:nvPr/>
          </p:nvSpPr>
          <p:spPr bwMode="auto">
            <a:xfrm>
              <a:off x="5899677" y="1235070"/>
              <a:ext cx="202900" cy="20012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8" name="Oval 44"/>
            <p:cNvSpPr>
              <a:spLocks noChangeArrowheads="1"/>
            </p:cNvSpPr>
            <p:nvPr/>
          </p:nvSpPr>
          <p:spPr bwMode="auto">
            <a:xfrm>
              <a:off x="5766263" y="1355976"/>
              <a:ext cx="268216" cy="26821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9" name="Oval 45"/>
            <p:cNvSpPr>
              <a:spLocks noChangeArrowheads="1"/>
            </p:cNvSpPr>
            <p:nvPr/>
          </p:nvSpPr>
          <p:spPr bwMode="auto">
            <a:xfrm>
              <a:off x="5655086" y="1462985"/>
              <a:ext cx="201510" cy="20151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0" name="Oval 46"/>
            <p:cNvSpPr>
              <a:spLocks noChangeArrowheads="1"/>
            </p:cNvSpPr>
            <p:nvPr/>
          </p:nvSpPr>
          <p:spPr bwMode="auto">
            <a:xfrm>
              <a:off x="5666203" y="1280931"/>
              <a:ext cx="268216" cy="26821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1" name="Oval 47"/>
            <p:cNvSpPr>
              <a:spLocks noChangeArrowheads="1"/>
            </p:cNvSpPr>
            <p:nvPr/>
          </p:nvSpPr>
          <p:spPr bwMode="auto">
            <a:xfrm>
              <a:off x="5666203" y="1126672"/>
              <a:ext cx="283503" cy="28628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2" name="Oval 48"/>
            <p:cNvSpPr>
              <a:spLocks noChangeArrowheads="1"/>
            </p:cNvSpPr>
            <p:nvPr/>
          </p:nvSpPr>
          <p:spPr bwMode="auto">
            <a:xfrm>
              <a:off x="5652306" y="983530"/>
              <a:ext cx="275165" cy="27516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3" name="Oval 49"/>
            <p:cNvSpPr>
              <a:spLocks noChangeArrowheads="1"/>
            </p:cNvSpPr>
            <p:nvPr/>
          </p:nvSpPr>
          <p:spPr bwMode="auto">
            <a:xfrm>
              <a:off x="5409105" y="808425"/>
              <a:ext cx="268216" cy="26821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4" name="Oval 50"/>
            <p:cNvSpPr>
              <a:spLocks noChangeArrowheads="1"/>
            </p:cNvSpPr>
            <p:nvPr/>
          </p:nvSpPr>
          <p:spPr bwMode="auto">
            <a:xfrm>
              <a:off x="5284030" y="894588"/>
              <a:ext cx="202900" cy="2029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5" name="Oval 51"/>
            <p:cNvSpPr>
              <a:spLocks noChangeArrowheads="1"/>
            </p:cNvSpPr>
            <p:nvPr/>
          </p:nvSpPr>
          <p:spPr bwMode="auto">
            <a:xfrm>
              <a:off x="5214544" y="1026612"/>
              <a:ext cx="268216" cy="26821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6" name="Oval 52"/>
            <p:cNvSpPr>
              <a:spLocks noChangeArrowheads="1"/>
            </p:cNvSpPr>
            <p:nvPr/>
          </p:nvSpPr>
          <p:spPr bwMode="auto">
            <a:xfrm>
              <a:off x="5234000" y="1235070"/>
              <a:ext cx="202900" cy="20012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7" name="Oval 53"/>
            <p:cNvSpPr>
              <a:spLocks noChangeArrowheads="1"/>
            </p:cNvSpPr>
            <p:nvPr/>
          </p:nvSpPr>
          <p:spPr bwMode="auto">
            <a:xfrm>
              <a:off x="5300706" y="1355976"/>
              <a:ext cx="269606" cy="26821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8" name="Oval 54"/>
            <p:cNvSpPr>
              <a:spLocks noChangeArrowheads="1"/>
            </p:cNvSpPr>
            <p:nvPr/>
          </p:nvSpPr>
          <p:spPr bwMode="auto">
            <a:xfrm>
              <a:off x="5479981" y="1462985"/>
              <a:ext cx="200120" cy="20151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9" name="Oval 55"/>
            <p:cNvSpPr>
              <a:spLocks noChangeArrowheads="1"/>
            </p:cNvSpPr>
            <p:nvPr/>
          </p:nvSpPr>
          <p:spPr bwMode="auto">
            <a:xfrm>
              <a:off x="5402156" y="1280931"/>
              <a:ext cx="268216" cy="26821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0" name="Oval 56"/>
            <p:cNvSpPr>
              <a:spLocks noChangeArrowheads="1"/>
            </p:cNvSpPr>
            <p:nvPr/>
          </p:nvSpPr>
          <p:spPr bwMode="auto">
            <a:xfrm>
              <a:off x="5384090" y="1126672"/>
              <a:ext cx="286283" cy="28628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1" name="Oval 57"/>
            <p:cNvSpPr>
              <a:spLocks noChangeArrowheads="1"/>
            </p:cNvSpPr>
            <p:nvPr/>
          </p:nvSpPr>
          <p:spPr bwMode="auto">
            <a:xfrm>
              <a:off x="5409105" y="983530"/>
              <a:ext cx="275165" cy="27516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2" name="Freeform 58"/>
            <p:cNvSpPr>
              <a:spLocks/>
            </p:cNvSpPr>
            <p:nvPr/>
          </p:nvSpPr>
          <p:spPr bwMode="auto">
            <a:xfrm>
              <a:off x="5427171" y="922382"/>
              <a:ext cx="170936" cy="170936"/>
            </a:xfrm>
            <a:custGeom>
              <a:avLst/>
              <a:gdLst>
                <a:gd name="T0" fmla="*/ 37 w 75"/>
                <a:gd name="T1" fmla="*/ 75 h 75"/>
                <a:gd name="T2" fmla="*/ 75 w 75"/>
                <a:gd name="T3" fmla="*/ 38 h 75"/>
                <a:gd name="T4" fmla="*/ 37 w 75"/>
                <a:gd name="T5" fmla="*/ 0 h 75"/>
                <a:gd name="T6" fmla="*/ 0 w 75"/>
                <a:gd name="T7" fmla="*/ 38 h 75"/>
              </a:gdLst>
              <a:ahLst/>
              <a:cxnLst>
                <a:cxn ang="0">
                  <a:pos x="T0" y="T1"/>
                </a:cxn>
                <a:cxn ang="0">
                  <a:pos x="T2" y="T3"/>
                </a:cxn>
                <a:cxn ang="0">
                  <a:pos x="T4" y="T5"/>
                </a:cxn>
                <a:cxn ang="0">
                  <a:pos x="T6" y="T7"/>
                </a:cxn>
              </a:cxnLst>
              <a:rect l="0" t="0" r="r" b="b"/>
              <a:pathLst>
                <a:path w="75" h="75">
                  <a:moveTo>
                    <a:pt x="37" y="75"/>
                  </a:moveTo>
                  <a:cubicBezTo>
                    <a:pt x="58" y="75"/>
                    <a:pt x="75" y="58"/>
                    <a:pt x="75" y="38"/>
                  </a:cubicBezTo>
                  <a:cubicBezTo>
                    <a:pt x="75" y="17"/>
                    <a:pt x="58" y="0"/>
                    <a:pt x="37" y="0"/>
                  </a:cubicBezTo>
                  <a:cubicBezTo>
                    <a:pt x="16" y="0"/>
                    <a:pt x="0" y="17"/>
                    <a:pt x="0" y="38"/>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3" name="Freeform 59"/>
            <p:cNvSpPr>
              <a:spLocks/>
            </p:cNvSpPr>
            <p:nvPr/>
          </p:nvSpPr>
          <p:spPr bwMode="auto">
            <a:xfrm>
              <a:off x="5339619" y="1001597"/>
              <a:ext cx="86163" cy="129244"/>
            </a:xfrm>
            <a:custGeom>
              <a:avLst/>
              <a:gdLst>
                <a:gd name="T0" fmla="*/ 38 w 38"/>
                <a:gd name="T1" fmla="*/ 2 h 57"/>
                <a:gd name="T2" fmla="*/ 28 w 38"/>
                <a:gd name="T3" fmla="*/ 0 h 57"/>
                <a:gd name="T4" fmla="*/ 0 w 38"/>
                <a:gd name="T5" fmla="*/ 29 h 57"/>
                <a:gd name="T6" fmla="*/ 28 w 38"/>
                <a:gd name="T7" fmla="*/ 57 h 57"/>
              </a:gdLst>
              <a:ahLst/>
              <a:cxnLst>
                <a:cxn ang="0">
                  <a:pos x="T0" y="T1"/>
                </a:cxn>
                <a:cxn ang="0">
                  <a:pos x="T2" y="T3"/>
                </a:cxn>
                <a:cxn ang="0">
                  <a:pos x="T4" y="T5"/>
                </a:cxn>
                <a:cxn ang="0">
                  <a:pos x="T6" y="T7"/>
                </a:cxn>
              </a:cxnLst>
              <a:rect l="0" t="0" r="r" b="b"/>
              <a:pathLst>
                <a:path w="38" h="57">
                  <a:moveTo>
                    <a:pt x="38" y="2"/>
                  </a:moveTo>
                  <a:cubicBezTo>
                    <a:pt x="35" y="1"/>
                    <a:pt x="32" y="0"/>
                    <a:pt x="28" y="0"/>
                  </a:cubicBezTo>
                  <a:cubicBezTo>
                    <a:pt x="13" y="0"/>
                    <a:pt x="0" y="13"/>
                    <a:pt x="0" y="29"/>
                  </a:cubicBezTo>
                  <a:cubicBezTo>
                    <a:pt x="0" y="44"/>
                    <a:pt x="13" y="57"/>
                    <a:pt x="28" y="57"/>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4" name="Freeform 60"/>
            <p:cNvSpPr>
              <a:spLocks/>
            </p:cNvSpPr>
            <p:nvPr/>
          </p:nvSpPr>
          <p:spPr bwMode="auto">
            <a:xfrm>
              <a:off x="5347957" y="1130841"/>
              <a:ext cx="111178" cy="136193"/>
            </a:xfrm>
            <a:custGeom>
              <a:avLst/>
              <a:gdLst>
                <a:gd name="T0" fmla="*/ 24 w 49"/>
                <a:gd name="T1" fmla="*/ 0 h 60"/>
                <a:gd name="T2" fmla="*/ 15 w 49"/>
                <a:gd name="T3" fmla="*/ 5 h 60"/>
                <a:gd name="T4" fmla="*/ 9 w 49"/>
                <a:gd name="T5" fmla="*/ 45 h 60"/>
                <a:gd name="T6" fmla="*/ 49 w 49"/>
                <a:gd name="T7" fmla="*/ 50 h 60"/>
              </a:gdLst>
              <a:ahLst/>
              <a:cxnLst>
                <a:cxn ang="0">
                  <a:pos x="T0" y="T1"/>
                </a:cxn>
                <a:cxn ang="0">
                  <a:pos x="T2" y="T3"/>
                </a:cxn>
                <a:cxn ang="0">
                  <a:pos x="T4" y="T5"/>
                </a:cxn>
                <a:cxn ang="0">
                  <a:pos x="T6" y="T7"/>
                </a:cxn>
              </a:cxnLst>
              <a:rect l="0" t="0" r="r" b="b"/>
              <a:pathLst>
                <a:path w="49" h="60">
                  <a:moveTo>
                    <a:pt x="24" y="0"/>
                  </a:moveTo>
                  <a:cubicBezTo>
                    <a:pt x="21" y="1"/>
                    <a:pt x="18" y="3"/>
                    <a:pt x="15" y="5"/>
                  </a:cubicBezTo>
                  <a:cubicBezTo>
                    <a:pt x="2" y="14"/>
                    <a:pt x="0" y="32"/>
                    <a:pt x="9" y="45"/>
                  </a:cubicBezTo>
                  <a:cubicBezTo>
                    <a:pt x="19" y="57"/>
                    <a:pt x="36" y="60"/>
                    <a:pt x="49" y="50"/>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5" name="Freeform 61"/>
            <p:cNvSpPr>
              <a:spLocks/>
            </p:cNvSpPr>
            <p:nvPr/>
          </p:nvSpPr>
          <p:spPr bwMode="auto">
            <a:xfrm>
              <a:off x="5509165" y="1166974"/>
              <a:ext cx="109788" cy="134803"/>
            </a:xfrm>
            <a:custGeom>
              <a:avLst/>
              <a:gdLst>
                <a:gd name="T0" fmla="*/ 0 w 48"/>
                <a:gd name="T1" fmla="*/ 8 h 59"/>
                <a:gd name="T2" fmla="*/ 10 w 48"/>
                <a:gd name="T3" fmla="*/ 4 h 59"/>
                <a:gd name="T4" fmla="*/ 44 w 48"/>
                <a:gd name="T5" fmla="*/ 25 h 59"/>
                <a:gd name="T6" fmla="*/ 23 w 48"/>
                <a:gd name="T7" fmla="*/ 59 h 59"/>
              </a:gdLst>
              <a:ahLst/>
              <a:cxnLst>
                <a:cxn ang="0">
                  <a:pos x="T0" y="T1"/>
                </a:cxn>
                <a:cxn ang="0">
                  <a:pos x="T2" y="T3"/>
                </a:cxn>
                <a:cxn ang="0">
                  <a:pos x="T4" y="T5"/>
                </a:cxn>
                <a:cxn ang="0">
                  <a:pos x="T6" y="T7"/>
                </a:cxn>
              </a:cxnLst>
              <a:rect l="0" t="0" r="r" b="b"/>
              <a:pathLst>
                <a:path w="48" h="59">
                  <a:moveTo>
                    <a:pt x="0" y="8"/>
                  </a:moveTo>
                  <a:cubicBezTo>
                    <a:pt x="3" y="6"/>
                    <a:pt x="6" y="4"/>
                    <a:pt x="10" y="4"/>
                  </a:cubicBezTo>
                  <a:cubicBezTo>
                    <a:pt x="25" y="0"/>
                    <a:pt x="40" y="10"/>
                    <a:pt x="44" y="25"/>
                  </a:cubicBezTo>
                  <a:cubicBezTo>
                    <a:pt x="48" y="40"/>
                    <a:pt x="38" y="56"/>
                    <a:pt x="23" y="59"/>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6" name="Freeform 62"/>
            <p:cNvSpPr>
              <a:spLocks/>
            </p:cNvSpPr>
            <p:nvPr/>
          </p:nvSpPr>
          <p:spPr bwMode="auto">
            <a:xfrm>
              <a:off x="5459135" y="1304556"/>
              <a:ext cx="132024" cy="122296"/>
            </a:xfrm>
            <a:custGeom>
              <a:avLst/>
              <a:gdLst>
                <a:gd name="T0" fmla="*/ 44 w 58"/>
                <a:gd name="T1" fmla="*/ 0 h 54"/>
                <a:gd name="T2" fmla="*/ 50 w 58"/>
                <a:gd name="T3" fmla="*/ 8 h 54"/>
                <a:gd name="T4" fmla="*/ 38 w 58"/>
                <a:gd name="T5" fmla="*/ 47 h 54"/>
                <a:gd name="T6" fmla="*/ 0 w 58"/>
                <a:gd name="T7" fmla="*/ 35 h 54"/>
              </a:gdLst>
              <a:ahLst/>
              <a:cxnLst>
                <a:cxn ang="0">
                  <a:pos x="T0" y="T1"/>
                </a:cxn>
                <a:cxn ang="0">
                  <a:pos x="T2" y="T3"/>
                </a:cxn>
                <a:cxn ang="0">
                  <a:pos x="T4" y="T5"/>
                </a:cxn>
                <a:cxn ang="0">
                  <a:pos x="T6" y="T7"/>
                </a:cxn>
              </a:cxnLst>
              <a:rect l="0" t="0" r="r" b="b"/>
              <a:pathLst>
                <a:path w="58" h="54">
                  <a:moveTo>
                    <a:pt x="44" y="0"/>
                  </a:moveTo>
                  <a:cubicBezTo>
                    <a:pt x="46" y="2"/>
                    <a:pt x="48" y="5"/>
                    <a:pt x="50" y="8"/>
                  </a:cubicBezTo>
                  <a:cubicBezTo>
                    <a:pt x="58" y="22"/>
                    <a:pt x="52" y="39"/>
                    <a:pt x="38" y="47"/>
                  </a:cubicBezTo>
                  <a:cubicBezTo>
                    <a:pt x="25" y="54"/>
                    <a:pt x="7" y="49"/>
                    <a:pt x="0" y="35"/>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7" name="Freeform 63"/>
            <p:cNvSpPr>
              <a:spLocks/>
            </p:cNvSpPr>
            <p:nvPr/>
          </p:nvSpPr>
          <p:spPr bwMode="auto">
            <a:xfrm>
              <a:off x="5368803" y="1349027"/>
              <a:ext cx="108398" cy="134803"/>
            </a:xfrm>
            <a:custGeom>
              <a:avLst/>
              <a:gdLst>
                <a:gd name="T0" fmla="*/ 0 w 48"/>
                <a:gd name="T1" fmla="*/ 8 h 59"/>
                <a:gd name="T2" fmla="*/ 10 w 48"/>
                <a:gd name="T3" fmla="*/ 3 h 59"/>
                <a:gd name="T4" fmla="*/ 44 w 48"/>
                <a:gd name="T5" fmla="*/ 25 h 59"/>
                <a:gd name="T6" fmla="*/ 23 w 48"/>
                <a:gd name="T7" fmla="*/ 59 h 59"/>
              </a:gdLst>
              <a:ahLst/>
              <a:cxnLst>
                <a:cxn ang="0">
                  <a:pos x="T0" y="T1"/>
                </a:cxn>
                <a:cxn ang="0">
                  <a:pos x="T2" y="T3"/>
                </a:cxn>
                <a:cxn ang="0">
                  <a:pos x="T4" y="T5"/>
                </a:cxn>
                <a:cxn ang="0">
                  <a:pos x="T6" y="T7"/>
                </a:cxn>
              </a:cxnLst>
              <a:rect l="0" t="0" r="r" b="b"/>
              <a:pathLst>
                <a:path w="48" h="59">
                  <a:moveTo>
                    <a:pt x="0" y="8"/>
                  </a:moveTo>
                  <a:cubicBezTo>
                    <a:pt x="3" y="6"/>
                    <a:pt x="6" y="4"/>
                    <a:pt x="10" y="3"/>
                  </a:cubicBezTo>
                  <a:cubicBezTo>
                    <a:pt x="25" y="0"/>
                    <a:pt x="40" y="9"/>
                    <a:pt x="44" y="25"/>
                  </a:cubicBezTo>
                  <a:cubicBezTo>
                    <a:pt x="48" y="40"/>
                    <a:pt x="38" y="55"/>
                    <a:pt x="23" y="59"/>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8" name="Freeform 64"/>
            <p:cNvSpPr>
              <a:spLocks/>
            </p:cNvSpPr>
            <p:nvPr/>
          </p:nvSpPr>
          <p:spPr bwMode="auto">
            <a:xfrm>
              <a:off x="5439679" y="1510235"/>
              <a:ext cx="133413" cy="134803"/>
            </a:xfrm>
            <a:custGeom>
              <a:avLst/>
              <a:gdLst>
                <a:gd name="T0" fmla="*/ 0 w 59"/>
                <a:gd name="T1" fmla="*/ 59 h 59"/>
                <a:gd name="T2" fmla="*/ 59 w 59"/>
                <a:gd name="T3" fmla="*/ 0 h 59"/>
              </a:gdLst>
              <a:ahLst/>
              <a:cxnLst>
                <a:cxn ang="0">
                  <a:pos x="T0" y="T1"/>
                </a:cxn>
                <a:cxn ang="0">
                  <a:pos x="T2" y="T3"/>
                </a:cxn>
              </a:cxnLst>
              <a:rect l="0" t="0" r="r" b="b"/>
              <a:pathLst>
                <a:path w="59" h="59">
                  <a:moveTo>
                    <a:pt x="0" y="59"/>
                  </a:moveTo>
                  <a:cubicBezTo>
                    <a:pt x="33" y="59"/>
                    <a:pt x="59" y="32"/>
                    <a:pt x="59" y="0"/>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9" name="Freeform 65"/>
            <p:cNvSpPr>
              <a:spLocks/>
            </p:cNvSpPr>
            <p:nvPr/>
          </p:nvSpPr>
          <p:spPr bwMode="auto">
            <a:xfrm>
              <a:off x="5214544" y="1230901"/>
              <a:ext cx="100060" cy="100060"/>
            </a:xfrm>
            <a:custGeom>
              <a:avLst/>
              <a:gdLst>
                <a:gd name="T0" fmla="*/ 44 w 44"/>
                <a:gd name="T1" fmla="*/ 0 h 44"/>
                <a:gd name="T2" fmla="*/ 0 w 44"/>
                <a:gd name="T3" fmla="*/ 44 h 44"/>
              </a:gdLst>
              <a:ahLst/>
              <a:cxnLst>
                <a:cxn ang="0">
                  <a:pos x="T0" y="T1"/>
                </a:cxn>
                <a:cxn ang="0">
                  <a:pos x="T2" y="T3"/>
                </a:cxn>
              </a:cxnLst>
              <a:rect l="0" t="0" r="r" b="b"/>
              <a:pathLst>
                <a:path w="44" h="44">
                  <a:moveTo>
                    <a:pt x="44" y="0"/>
                  </a:moveTo>
                  <a:cubicBezTo>
                    <a:pt x="20" y="0"/>
                    <a:pt x="0" y="20"/>
                    <a:pt x="0" y="44"/>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0" name="Line 66"/>
            <p:cNvSpPr>
              <a:spLocks noChangeShapeType="1"/>
            </p:cNvSpPr>
            <p:nvPr/>
          </p:nvSpPr>
          <p:spPr bwMode="auto">
            <a:xfrm>
              <a:off x="5668983" y="779241"/>
              <a:ext cx="0" cy="1127065"/>
            </a:xfrm>
            <a:prstGeom prst="line">
              <a:avLst/>
            </a:prstGeom>
            <a:noFill/>
            <a:ln w="39688"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1" name="Freeform 67"/>
            <p:cNvSpPr>
              <a:spLocks/>
            </p:cNvSpPr>
            <p:nvPr/>
          </p:nvSpPr>
          <p:spPr bwMode="auto">
            <a:xfrm>
              <a:off x="5738469" y="922382"/>
              <a:ext cx="170936" cy="170936"/>
            </a:xfrm>
            <a:custGeom>
              <a:avLst/>
              <a:gdLst>
                <a:gd name="T0" fmla="*/ 38 w 75"/>
                <a:gd name="T1" fmla="*/ 75 h 75"/>
                <a:gd name="T2" fmla="*/ 0 w 75"/>
                <a:gd name="T3" fmla="*/ 38 h 75"/>
                <a:gd name="T4" fmla="*/ 38 w 75"/>
                <a:gd name="T5" fmla="*/ 0 h 75"/>
                <a:gd name="T6" fmla="*/ 75 w 75"/>
                <a:gd name="T7" fmla="*/ 38 h 75"/>
              </a:gdLst>
              <a:ahLst/>
              <a:cxnLst>
                <a:cxn ang="0">
                  <a:pos x="T0" y="T1"/>
                </a:cxn>
                <a:cxn ang="0">
                  <a:pos x="T2" y="T3"/>
                </a:cxn>
                <a:cxn ang="0">
                  <a:pos x="T4" y="T5"/>
                </a:cxn>
                <a:cxn ang="0">
                  <a:pos x="T6" y="T7"/>
                </a:cxn>
              </a:cxnLst>
              <a:rect l="0" t="0" r="r" b="b"/>
              <a:pathLst>
                <a:path w="75" h="75">
                  <a:moveTo>
                    <a:pt x="38" y="75"/>
                  </a:moveTo>
                  <a:cubicBezTo>
                    <a:pt x="17" y="75"/>
                    <a:pt x="0" y="58"/>
                    <a:pt x="0" y="38"/>
                  </a:cubicBezTo>
                  <a:cubicBezTo>
                    <a:pt x="0" y="17"/>
                    <a:pt x="17" y="0"/>
                    <a:pt x="38" y="0"/>
                  </a:cubicBezTo>
                  <a:cubicBezTo>
                    <a:pt x="58" y="0"/>
                    <a:pt x="75" y="17"/>
                    <a:pt x="75" y="38"/>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2" name="Freeform 68"/>
            <p:cNvSpPr>
              <a:spLocks/>
            </p:cNvSpPr>
            <p:nvPr/>
          </p:nvSpPr>
          <p:spPr bwMode="auto">
            <a:xfrm>
              <a:off x="5909405" y="1001597"/>
              <a:ext cx="88942" cy="129244"/>
            </a:xfrm>
            <a:custGeom>
              <a:avLst/>
              <a:gdLst>
                <a:gd name="T0" fmla="*/ 0 w 39"/>
                <a:gd name="T1" fmla="*/ 2 h 57"/>
                <a:gd name="T2" fmla="*/ 10 w 39"/>
                <a:gd name="T3" fmla="*/ 0 h 57"/>
                <a:gd name="T4" fmla="*/ 39 w 39"/>
                <a:gd name="T5" fmla="*/ 29 h 57"/>
                <a:gd name="T6" fmla="*/ 10 w 39"/>
                <a:gd name="T7" fmla="*/ 57 h 57"/>
              </a:gdLst>
              <a:ahLst/>
              <a:cxnLst>
                <a:cxn ang="0">
                  <a:pos x="T0" y="T1"/>
                </a:cxn>
                <a:cxn ang="0">
                  <a:pos x="T2" y="T3"/>
                </a:cxn>
                <a:cxn ang="0">
                  <a:pos x="T4" y="T5"/>
                </a:cxn>
                <a:cxn ang="0">
                  <a:pos x="T6" y="T7"/>
                </a:cxn>
              </a:cxnLst>
              <a:rect l="0" t="0" r="r" b="b"/>
              <a:pathLst>
                <a:path w="39" h="57">
                  <a:moveTo>
                    <a:pt x="0" y="2"/>
                  </a:moveTo>
                  <a:cubicBezTo>
                    <a:pt x="3" y="1"/>
                    <a:pt x="7" y="0"/>
                    <a:pt x="10" y="0"/>
                  </a:cubicBezTo>
                  <a:cubicBezTo>
                    <a:pt x="26" y="0"/>
                    <a:pt x="39" y="13"/>
                    <a:pt x="39" y="29"/>
                  </a:cubicBezTo>
                  <a:cubicBezTo>
                    <a:pt x="39" y="44"/>
                    <a:pt x="26" y="57"/>
                    <a:pt x="10" y="57"/>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3" name="Freeform 69"/>
            <p:cNvSpPr>
              <a:spLocks/>
            </p:cNvSpPr>
            <p:nvPr/>
          </p:nvSpPr>
          <p:spPr bwMode="auto">
            <a:xfrm>
              <a:off x="5877441" y="1130841"/>
              <a:ext cx="111178" cy="136193"/>
            </a:xfrm>
            <a:custGeom>
              <a:avLst/>
              <a:gdLst>
                <a:gd name="T0" fmla="*/ 24 w 49"/>
                <a:gd name="T1" fmla="*/ 0 h 60"/>
                <a:gd name="T2" fmla="*/ 34 w 49"/>
                <a:gd name="T3" fmla="*/ 5 h 60"/>
                <a:gd name="T4" fmla="*/ 40 w 49"/>
                <a:gd name="T5" fmla="*/ 45 h 60"/>
                <a:gd name="T6" fmla="*/ 0 w 49"/>
                <a:gd name="T7" fmla="*/ 50 h 60"/>
              </a:gdLst>
              <a:ahLst/>
              <a:cxnLst>
                <a:cxn ang="0">
                  <a:pos x="T0" y="T1"/>
                </a:cxn>
                <a:cxn ang="0">
                  <a:pos x="T2" y="T3"/>
                </a:cxn>
                <a:cxn ang="0">
                  <a:pos x="T4" y="T5"/>
                </a:cxn>
                <a:cxn ang="0">
                  <a:pos x="T6" y="T7"/>
                </a:cxn>
              </a:cxnLst>
              <a:rect l="0" t="0" r="r" b="b"/>
              <a:pathLst>
                <a:path w="49" h="60">
                  <a:moveTo>
                    <a:pt x="24" y="0"/>
                  </a:moveTo>
                  <a:cubicBezTo>
                    <a:pt x="28" y="1"/>
                    <a:pt x="31" y="3"/>
                    <a:pt x="34" y="5"/>
                  </a:cubicBezTo>
                  <a:cubicBezTo>
                    <a:pt x="46" y="14"/>
                    <a:pt x="49" y="32"/>
                    <a:pt x="40" y="45"/>
                  </a:cubicBezTo>
                  <a:cubicBezTo>
                    <a:pt x="30" y="57"/>
                    <a:pt x="12" y="60"/>
                    <a:pt x="0" y="50"/>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4" name="Freeform 70"/>
            <p:cNvSpPr>
              <a:spLocks/>
            </p:cNvSpPr>
            <p:nvPr/>
          </p:nvSpPr>
          <p:spPr bwMode="auto">
            <a:xfrm>
              <a:off x="5719013" y="1166974"/>
              <a:ext cx="108398" cy="134803"/>
            </a:xfrm>
            <a:custGeom>
              <a:avLst/>
              <a:gdLst>
                <a:gd name="T0" fmla="*/ 48 w 48"/>
                <a:gd name="T1" fmla="*/ 8 h 59"/>
                <a:gd name="T2" fmla="*/ 38 w 48"/>
                <a:gd name="T3" fmla="*/ 4 h 59"/>
                <a:gd name="T4" fmla="*/ 4 w 48"/>
                <a:gd name="T5" fmla="*/ 25 h 59"/>
                <a:gd name="T6" fmla="*/ 25 w 48"/>
                <a:gd name="T7" fmla="*/ 59 h 59"/>
              </a:gdLst>
              <a:ahLst/>
              <a:cxnLst>
                <a:cxn ang="0">
                  <a:pos x="T0" y="T1"/>
                </a:cxn>
                <a:cxn ang="0">
                  <a:pos x="T2" y="T3"/>
                </a:cxn>
                <a:cxn ang="0">
                  <a:pos x="T4" y="T5"/>
                </a:cxn>
                <a:cxn ang="0">
                  <a:pos x="T6" y="T7"/>
                </a:cxn>
              </a:cxnLst>
              <a:rect l="0" t="0" r="r" b="b"/>
              <a:pathLst>
                <a:path w="48" h="59">
                  <a:moveTo>
                    <a:pt x="48" y="8"/>
                  </a:moveTo>
                  <a:cubicBezTo>
                    <a:pt x="45" y="6"/>
                    <a:pt x="42" y="4"/>
                    <a:pt x="38" y="4"/>
                  </a:cubicBezTo>
                  <a:cubicBezTo>
                    <a:pt x="23" y="0"/>
                    <a:pt x="7" y="10"/>
                    <a:pt x="4" y="25"/>
                  </a:cubicBezTo>
                  <a:cubicBezTo>
                    <a:pt x="0" y="40"/>
                    <a:pt x="10" y="56"/>
                    <a:pt x="25" y="59"/>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5" name="Freeform 71"/>
            <p:cNvSpPr>
              <a:spLocks/>
            </p:cNvSpPr>
            <p:nvPr/>
          </p:nvSpPr>
          <p:spPr bwMode="auto">
            <a:xfrm>
              <a:off x="5745418" y="1304556"/>
              <a:ext cx="132024" cy="122296"/>
            </a:xfrm>
            <a:custGeom>
              <a:avLst/>
              <a:gdLst>
                <a:gd name="T0" fmla="*/ 14 w 58"/>
                <a:gd name="T1" fmla="*/ 0 h 54"/>
                <a:gd name="T2" fmla="*/ 8 w 58"/>
                <a:gd name="T3" fmla="*/ 8 h 54"/>
                <a:gd name="T4" fmla="*/ 19 w 58"/>
                <a:gd name="T5" fmla="*/ 47 h 54"/>
                <a:gd name="T6" fmla="*/ 58 w 58"/>
                <a:gd name="T7" fmla="*/ 35 h 54"/>
              </a:gdLst>
              <a:ahLst/>
              <a:cxnLst>
                <a:cxn ang="0">
                  <a:pos x="T0" y="T1"/>
                </a:cxn>
                <a:cxn ang="0">
                  <a:pos x="T2" y="T3"/>
                </a:cxn>
                <a:cxn ang="0">
                  <a:pos x="T4" y="T5"/>
                </a:cxn>
                <a:cxn ang="0">
                  <a:pos x="T6" y="T7"/>
                </a:cxn>
              </a:cxnLst>
              <a:rect l="0" t="0" r="r" b="b"/>
              <a:pathLst>
                <a:path w="58" h="54">
                  <a:moveTo>
                    <a:pt x="14" y="0"/>
                  </a:moveTo>
                  <a:cubicBezTo>
                    <a:pt x="12" y="2"/>
                    <a:pt x="9" y="5"/>
                    <a:pt x="8" y="8"/>
                  </a:cubicBezTo>
                  <a:cubicBezTo>
                    <a:pt x="0" y="22"/>
                    <a:pt x="5" y="39"/>
                    <a:pt x="19" y="47"/>
                  </a:cubicBezTo>
                  <a:cubicBezTo>
                    <a:pt x="33" y="54"/>
                    <a:pt x="50" y="49"/>
                    <a:pt x="58" y="35"/>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6" name="Freeform 72"/>
            <p:cNvSpPr>
              <a:spLocks/>
            </p:cNvSpPr>
            <p:nvPr/>
          </p:nvSpPr>
          <p:spPr bwMode="auto">
            <a:xfrm>
              <a:off x="5859375" y="1349027"/>
              <a:ext cx="107009" cy="134803"/>
            </a:xfrm>
            <a:custGeom>
              <a:avLst/>
              <a:gdLst>
                <a:gd name="T0" fmla="*/ 47 w 47"/>
                <a:gd name="T1" fmla="*/ 8 h 59"/>
                <a:gd name="T2" fmla="*/ 38 w 47"/>
                <a:gd name="T3" fmla="*/ 3 h 59"/>
                <a:gd name="T4" fmla="*/ 4 w 47"/>
                <a:gd name="T5" fmla="*/ 25 h 59"/>
                <a:gd name="T6" fmla="*/ 25 w 47"/>
                <a:gd name="T7" fmla="*/ 59 h 59"/>
              </a:gdLst>
              <a:ahLst/>
              <a:cxnLst>
                <a:cxn ang="0">
                  <a:pos x="T0" y="T1"/>
                </a:cxn>
                <a:cxn ang="0">
                  <a:pos x="T2" y="T3"/>
                </a:cxn>
                <a:cxn ang="0">
                  <a:pos x="T4" y="T5"/>
                </a:cxn>
                <a:cxn ang="0">
                  <a:pos x="T6" y="T7"/>
                </a:cxn>
              </a:cxnLst>
              <a:rect l="0" t="0" r="r" b="b"/>
              <a:pathLst>
                <a:path w="47" h="59">
                  <a:moveTo>
                    <a:pt x="47" y="8"/>
                  </a:moveTo>
                  <a:cubicBezTo>
                    <a:pt x="45" y="6"/>
                    <a:pt x="41" y="4"/>
                    <a:pt x="38" y="3"/>
                  </a:cubicBezTo>
                  <a:cubicBezTo>
                    <a:pt x="23" y="0"/>
                    <a:pt x="7" y="9"/>
                    <a:pt x="4" y="25"/>
                  </a:cubicBezTo>
                  <a:cubicBezTo>
                    <a:pt x="0" y="40"/>
                    <a:pt x="10" y="55"/>
                    <a:pt x="25" y="59"/>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7" name="Freeform 73"/>
            <p:cNvSpPr>
              <a:spLocks/>
            </p:cNvSpPr>
            <p:nvPr/>
          </p:nvSpPr>
          <p:spPr bwMode="auto">
            <a:xfrm>
              <a:off x="5763484" y="1510235"/>
              <a:ext cx="134803" cy="134803"/>
            </a:xfrm>
            <a:custGeom>
              <a:avLst/>
              <a:gdLst>
                <a:gd name="T0" fmla="*/ 59 w 59"/>
                <a:gd name="T1" fmla="*/ 59 h 59"/>
                <a:gd name="T2" fmla="*/ 0 w 59"/>
                <a:gd name="T3" fmla="*/ 0 h 59"/>
              </a:gdLst>
              <a:ahLst/>
              <a:cxnLst>
                <a:cxn ang="0">
                  <a:pos x="T0" y="T1"/>
                </a:cxn>
                <a:cxn ang="0">
                  <a:pos x="T2" y="T3"/>
                </a:cxn>
              </a:cxnLst>
              <a:rect l="0" t="0" r="r" b="b"/>
              <a:pathLst>
                <a:path w="59" h="59">
                  <a:moveTo>
                    <a:pt x="59" y="59"/>
                  </a:moveTo>
                  <a:cubicBezTo>
                    <a:pt x="26" y="59"/>
                    <a:pt x="0" y="32"/>
                    <a:pt x="0" y="0"/>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8" name="Freeform 74"/>
            <p:cNvSpPr>
              <a:spLocks/>
            </p:cNvSpPr>
            <p:nvPr/>
          </p:nvSpPr>
          <p:spPr bwMode="auto">
            <a:xfrm>
              <a:off x="6020583" y="1230901"/>
              <a:ext cx="102839" cy="100060"/>
            </a:xfrm>
            <a:custGeom>
              <a:avLst/>
              <a:gdLst>
                <a:gd name="T0" fmla="*/ 0 w 45"/>
                <a:gd name="T1" fmla="*/ 0 h 44"/>
                <a:gd name="T2" fmla="*/ 45 w 45"/>
                <a:gd name="T3" fmla="*/ 44 h 44"/>
              </a:gdLst>
              <a:ahLst/>
              <a:cxnLst>
                <a:cxn ang="0">
                  <a:pos x="T0" y="T1"/>
                </a:cxn>
                <a:cxn ang="0">
                  <a:pos x="T2" y="T3"/>
                </a:cxn>
              </a:cxnLst>
              <a:rect l="0" t="0" r="r" b="b"/>
              <a:pathLst>
                <a:path w="45" h="44">
                  <a:moveTo>
                    <a:pt x="0" y="0"/>
                  </a:moveTo>
                  <a:cubicBezTo>
                    <a:pt x="25" y="0"/>
                    <a:pt x="45" y="20"/>
                    <a:pt x="45" y="44"/>
                  </a:cubicBezTo>
                </a:path>
              </a:pathLst>
            </a:custGeom>
            <a:noFill/>
            <a:ln w="396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9" name="Freeform 75"/>
            <p:cNvSpPr>
              <a:spLocks/>
            </p:cNvSpPr>
            <p:nvPr/>
          </p:nvSpPr>
          <p:spPr bwMode="auto">
            <a:xfrm>
              <a:off x="5482760" y="1967454"/>
              <a:ext cx="372446" cy="280724"/>
            </a:xfrm>
            <a:custGeom>
              <a:avLst/>
              <a:gdLst>
                <a:gd name="T0" fmla="*/ 164 w 164"/>
                <a:gd name="T1" fmla="*/ 0 h 124"/>
                <a:gd name="T2" fmla="*/ 164 w 164"/>
                <a:gd name="T3" fmla="*/ 95 h 124"/>
                <a:gd name="T4" fmla="*/ 135 w 164"/>
                <a:gd name="T5" fmla="*/ 124 h 124"/>
                <a:gd name="T6" fmla="*/ 28 w 164"/>
                <a:gd name="T7" fmla="*/ 124 h 124"/>
                <a:gd name="T8" fmla="*/ 0 w 164"/>
                <a:gd name="T9" fmla="*/ 95 h 124"/>
                <a:gd name="T10" fmla="*/ 0 w 164"/>
                <a:gd name="T11" fmla="*/ 0 h 124"/>
                <a:gd name="T12" fmla="*/ 164 w 164"/>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164" h="124">
                  <a:moveTo>
                    <a:pt x="164" y="0"/>
                  </a:moveTo>
                  <a:cubicBezTo>
                    <a:pt x="164" y="95"/>
                    <a:pt x="164" y="95"/>
                    <a:pt x="164" y="95"/>
                  </a:cubicBezTo>
                  <a:cubicBezTo>
                    <a:pt x="164" y="111"/>
                    <a:pt x="151" y="124"/>
                    <a:pt x="135" y="124"/>
                  </a:cubicBezTo>
                  <a:cubicBezTo>
                    <a:pt x="28" y="124"/>
                    <a:pt x="28" y="124"/>
                    <a:pt x="28" y="124"/>
                  </a:cubicBezTo>
                  <a:cubicBezTo>
                    <a:pt x="12" y="124"/>
                    <a:pt x="0" y="111"/>
                    <a:pt x="0" y="95"/>
                  </a:cubicBezTo>
                  <a:cubicBezTo>
                    <a:pt x="0" y="0"/>
                    <a:pt x="0" y="0"/>
                    <a:pt x="0" y="0"/>
                  </a:cubicBezTo>
                  <a:lnTo>
                    <a:pt x="164"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 name="Group 16"/>
          <p:cNvGrpSpPr/>
          <p:nvPr/>
        </p:nvGrpSpPr>
        <p:grpSpPr>
          <a:xfrm>
            <a:off x="1774376" y="4429111"/>
            <a:ext cx="561265" cy="612777"/>
            <a:chOff x="1774376" y="5305411"/>
            <a:chExt cx="561265" cy="612777"/>
          </a:xfrm>
        </p:grpSpPr>
        <p:sp>
          <p:nvSpPr>
            <p:cNvPr id="10026" name="Rectangle 839"/>
            <p:cNvSpPr>
              <a:spLocks noChangeArrowheads="1"/>
            </p:cNvSpPr>
            <p:nvPr/>
          </p:nvSpPr>
          <p:spPr bwMode="auto">
            <a:xfrm>
              <a:off x="1774376" y="5305411"/>
              <a:ext cx="187804" cy="612777"/>
            </a:xfrm>
            <a:prstGeom prst="rect">
              <a:avLst/>
            </a:prstGeom>
            <a:solidFill>
              <a:schemeClr val="accent5">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27" name="Rectangle 840"/>
            <p:cNvSpPr>
              <a:spLocks noChangeArrowheads="1"/>
            </p:cNvSpPr>
            <p:nvPr/>
          </p:nvSpPr>
          <p:spPr bwMode="auto">
            <a:xfrm>
              <a:off x="1962180" y="5305411"/>
              <a:ext cx="185657" cy="612777"/>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28" name="Rectangle 841"/>
            <p:cNvSpPr>
              <a:spLocks noChangeArrowheads="1"/>
            </p:cNvSpPr>
            <p:nvPr/>
          </p:nvSpPr>
          <p:spPr bwMode="auto">
            <a:xfrm>
              <a:off x="2147837" y="5305411"/>
              <a:ext cx="187804" cy="612777"/>
            </a:xfrm>
            <a:prstGeom prst="rect">
              <a:avLst/>
            </a:prstGeom>
            <a:solidFill>
              <a:schemeClr val="accent5">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1774376" y="3816335"/>
            <a:ext cx="561265" cy="612777"/>
            <a:chOff x="1774376" y="4692635"/>
            <a:chExt cx="561265" cy="612777"/>
          </a:xfrm>
        </p:grpSpPr>
        <p:sp>
          <p:nvSpPr>
            <p:cNvPr id="10029" name="Rectangle 842"/>
            <p:cNvSpPr>
              <a:spLocks noChangeArrowheads="1"/>
            </p:cNvSpPr>
            <p:nvPr/>
          </p:nvSpPr>
          <p:spPr bwMode="auto">
            <a:xfrm>
              <a:off x="1774376" y="4692635"/>
              <a:ext cx="187804" cy="612777"/>
            </a:xfrm>
            <a:prstGeom prst="rect">
              <a:avLst/>
            </a:prstGeom>
            <a:solidFill>
              <a:schemeClr val="accent4">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30" name="Rectangle 843"/>
            <p:cNvSpPr>
              <a:spLocks noChangeArrowheads="1"/>
            </p:cNvSpPr>
            <p:nvPr/>
          </p:nvSpPr>
          <p:spPr bwMode="auto">
            <a:xfrm>
              <a:off x="1962180" y="4692635"/>
              <a:ext cx="185657" cy="612777"/>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31" name="Rectangle 844"/>
            <p:cNvSpPr>
              <a:spLocks noChangeArrowheads="1"/>
            </p:cNvSpPr>
            <p:nvPr/>
          </p:nvSpPr>
          <p:spPr bwMode="auto">
            <a:xfrm>
              <a:off x="2147837" y="4692635"/>
              <a:ext cx="187804" cy="612777"/>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8"/>
          <p:cNvGrpSpPr/>
          <p:nvPr/>
        </p:nvGrpSpPr>
        <p:grpSpPr>
          <a:xfrm>
            <a:off x="1774376" y="3202485"/>
            <a:ext cx="561265" cy="613850"/>
            <a:chOff x="1774376" y="4078785"/>
            <a:chExt cx="561265" cy="613850"/>
          </a:xfrm>
        </p:grpSpPr>
        <p:sp>
          <p:nvSpPr>
            <p:cNvPr id="10032" name="Rectangle 845"/>
            <p:cNvSpPr>
              <a:spLocks noChangeArrowheads="1"/>
            </p:cNvSpPr>
            <p:nvPr/>
          </p:nvSpPr>
          <p:spPr bwMode="auto">
            <a:xfrm>
              <a:off x="1774376" y="4078785"/>
              <a:ext cx="187804" cy="613850"/>
            </a:xfrm>
            <a:prstGeom prst="rect">
              <a:avLst/>
            </a:prstGeom>
            <a:solidFill>
              <a:schemeClr val="accent3">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33" name="Rectangle 846"/>
            <p:cNvSpPr>
              <a:spLocks noChangeArrowheads="1"/>
            </p:cNvSpPr>
            <p:nvPr/>
          </p:nvSpPr>
          <p:spPr bwMode="auto">
            <a:xfrm>
              <a:off x="1962180" y="4078785"/>
              <a:ext cx="185657" cy="61385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34" name="Rectangle 847"/>
            <p:cNvSpPr>
              <a:spLocks noChangeArrowheads="1"/>
            </p:cNvSpPr>
            <p:nvPr/>
          </p:nvSpPr>
          <p:spPr bwMode="auto">
            <a:xfrm>
              <a:off x="2147837" y="4078785"/>
              <a:ext cx="187804" cy="613850"/>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p:cNvGrpSpPr/>
          <p:nvPr/>
        </p:nvGrpSpPr>
        <p:grpSpPr>
          <a:xfrm>
            <a:off x="1774376" y="2590781"/>
            <a:ext cx="561265" cy="611703"/>
            <a:chOff x="1774376" y="3467081"/>
            <a:chExt cx="561265" cy="611703"/>
          </a:xfrm>
        </p:grpSpPr>
        <p:sp>
          <p:nvSpPr>
            <p:cNvPr id="10035" name="Rectangle 848"/>
            <p:cNvSpPr>
              <a:spLocks noChangeArrowheads="1"/>
            </p:cNvSpPr>
            <p:nvPr/>
          </p:nvSpPr>
          <p:spPr bwMode="auto">
            <a:xfrm>
              <a:off x="1774376" y="3467081"/>
              <a:ext cx="187804" cy="611703"/>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37" name="Rectangle 849"/>
            <p:cNvSpPr>
              <a:spLocks noChangeArrowheads="1"/>
            </p:cNvSpPr>
            <p:nvPr/>
          </p:nvSpPr>
          <p:spPr bwMode="auto">
            <a:xfrm>
              <a:off x="1962180" y="3467081"/>
              <a:ext cx="185657" cy="61170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38" name="Rectangle 850"/>
            <p:cNvSpPr>
              <a:spLocks noChangeArrowheads="1"/>
            </p:cNvSpPr>
            <p:nvPr/>
          </p:nvSpPr>
          <p:spPr bwMode="auto">
            <a:xfrm>
              <a:off x="2147837" y="3467081"/>
              <a:ext cx="187804" cy="611703"/>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6"/>
          <p:cNvGrpSpPr/>
          <p:nvPr/>
        </p:nvGrpSpPr>
        <p:grpSpPr>
          <a:xfrm>
            <a:off x="1774376" y="1978005"/>
            <a:ext cx="561265" cy="612777"/>
            <a:chOff x="1774376" y="2854305"/>
            <a:chExt cx="561265" cy="612777"/>
          </a:xfrm>
        </p:grpSpPr>
        <p:sp>
          <p:nvSpPr>
            <p:cNvPr id="10039" name="Rectangle 851"/>
            <p:cNvSpPr>
              <a:spLocks noChangeArrowheads="1"/>
            </p:cNvSpPr>
            <p:nvPr/>
          </p:nvSpPr>
          <p:spPr bwMode="auto">
            <a:xfrm>
              <a:off x="1774376" y="2854305"/>
              <a:ext cx="187804" cy="612777"/>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40" name="Rectangle 852"/>
            <p:cNvSpPr>
              <a:spLocks noChangeArrowheads="1"/>
            </p:cNvSpPr>
            <p:nvPr/>
          </p:nvSpPr>
          <p:spPr bwMode="auto">
            <a:xfrm>
              <a:off x="1962180" y="2854305"/>
              <a:ext cx="185657" cy="61277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41" name="Rectangle 853"/>
            <p:cNvSpPr>
              <a:spLocks noChangeArrowheads="1"/>
            </p:cNvSpPr>
            <p:nvPr/>
          </p:nvSpPr>
          <p:spPr bwMode="auto">
            <a:xfrm>
              <a:off x="2147837" y="2854305"/>
              <a:ext cx="187804" cy="612777"/>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8" name="Group 127"/>
          <p:cNvGrpSpPr/>
          <p:nvPr/>
        </p:nvGrpSpPr>
        <p:grpSpPr>
          <a:xfrm>
            <a:off x="1774376" y="5027211"/>
            <a:ext cx="561265" cy="612777"/>
            <a:chOff x="1774376" y="5305411"/>
            <a:chExt cx="561265" cy="612777"/>
          </a:xfrm>
        </p:grpSpPr>
        <p:sp>
          <p:nvSpPr>
            <p:cNvPr id="129" name="Rectangle 839"/>
            <p:cNvSpPr>
              <a:spLocks noChangeArrowheads="1"/>
            </p:cNvSpPr>
            <p:nvPr/>
          </p:nvSpPr>
          <p:spPr bwMode="auto">
            <a:xfrm>
              <a:off x="1774376" y="5305411"/>
              <a:ext cx="187804" cy="612777"/>
            </a:xfrm>
            <a:prstGeom prst="rect">
              <a:avLst/>
            </a:prstGeom>
            <a:solidFill>
              <a:schemeClr val="accent5">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840"/>
            <p:cNvSpPr>
              <a:spLocks noChangeArrowheads="1"/>
            </p:cNvSpPr>
            <p:nvPr/>
          </p:nvSpPr>
          <p:spPr bwMode="auto">
            <a:xfrm>
              <a:off x="1962180" y="5305411"/>
              <a:ext cx="185657" cy="612777"/>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841"/>
            <p:cNvSpPr>
              <a:spLocks noChangeArrowheads="1"/>
            </p:cNvSpPr>
            <p:nvPr/>
          </p:nvSpPr>
          <p:spPr bwMode="auto">
            <a:xfrm>
              <a:off x="2147837" y="5305411"/>
              <a:ext cx="187804" cy="612777"/>
            </a:xfrm>
            <a:prstGeom prst="rect">
              <a:avLst/>
            </a:prstGeom>
            <a:solidFill>
              <a:schemeClr val="accent5">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3" name="Group 132"/>
          <p:cNvGrpSpPr/>
          <p:nvPr/>
        </p:nvGrpSpPr>
        <p:grpSpPr>
          <a:xfrm>
            <a:off x="2329929" y="5022705"/>
            <a:ext cx="3255084" cy="621362"/>
            <a:chOff x="2329202" y="5300046"/>
            <a:chExt cx="2987689" cy="621362"/>
          </a:xfrm>
        </p:grpSpPr>
        <p:sp>
          <p:nvSpPr>
            <p:cNvPr id="134" name="Freeform 837"/>
            <p:cNvSpPr>
              <a:spLocks/>
            </p:cNvSpPr>
            <p:nvPr/>
          </p:nvSpPr>
          <p:spPr bwMode="auto">
            <a:xfrm>
              <a:off x="2332422" y="5305411"/>
              <a:ext cx="2981250" cy="612777"/>
            </a:xfrm>
            <a:custGeom>
              <a:avLst/>
              <a:gdLst>
                <a:gd name="T0" fmla="*/ 1690 w 1699"/>
                <a:gd name="T1" fmla="*/ 158 h 349"/>
                <a:gd name="T2" fmla="*/ 1538 w 1699"/>
                <a:gd name="T3" fmla="*/ 6 h 349"/>
                <a:gd name="T4" fmla="*/ 1522 w 1699"/>
                <a:gd name="T5" fmla="*/ 0 h 349"/>
                <a:gd name="T6" fmla="*/ 1522 w 1699"/>
                <a:gd name="T7" fmla="*/ 0 h 349"/>
                <a:gd name="T8" fmla="*/ 0 w 1699"/>
                <a:gd name="T9" fmla="*/ 0 h 349"/>
                <a:gd name="T10" fmla="*/ 0 w 1699"/>
                <a:gd name="T11" fmla="*/ 349 h 349"/>
                <a:gd name="T12" fmla="*/ 1522 w 1699"/>
                <a:gd name="T13" fmla="*/ 349 h 349"/>
                <a:gd name="T14" fmla="*/ 1522 w 1699"/>
                <a:gd name="T15" fmla="*/ 349 h 349"/>
                <a:gd name="T16" fmla="*/ 1538 w 1699"/>
                <a:gd name="T17" fmla="*/ 342 h 349"/>
                <a:gd name="T18" fmla="*/ 1690 w 1699"/>
                <a:gd name="T19" fmla="*/ 190 h 349"/>
                <a:gd name="T20" fmla="*/ 1690 w 1699"/>
                <a:gd name="T21" fmla="*/ 158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9" h="349">
                  <a:moveTo>
                    <a:pt x="1690" y="158"/>
                  </a:moveTo>
                  <a:cubicBezTo>
                    <a:pt x="1538" y="6"/>
                    <a:pt x="1538" y="6"/>
                    <a:pt x="1538" y="6"/>
                  </a:cubicBezTo>
                  <a:cubicBezTo>
                    <a:pt x="1533" y="2"/>
                    <a:pt x="1528" y="0"/>
                    <a:pt x="1522" y="0"/>
                  </a:cubicBezTo>
                  <a:cubicBezTo>
                    <a:pt x="1522" y="0"/>
                    <a:pt x="1522" y="0"/>
                    <a:pt x="1522" y="0"/>
                  </a:cubicBezTo>
                  <a:cubicBezTo>
                    <a:pt x="0" y="0"/>
                    <a:pt x="0" y="0"/>
                    <a:pt x="0" y="0"/>
                  </a:cubicBezTo>
                  <a:cubicBezTo>
                    <a:pt x="0" y="349"/>
                    <a:pt x="0" y="349"/>
                    <a:pt x="0" y="349"/>
                  </a:cubicBezTo>
                  <a:cubicBezTo>
                    <a:pt x="1522" y="349"/>
                    <a:pt x="1522" y="349"/>
                    <a:pt x="1522" y="349"/>
                  </a:cubicBezTo>
                  <a:cubicBezTo>
                    <a:pt x="1522" y="349"/>
                    <a:pt x="1522" y="349"/>
                    <a:pt x="1522" y="349"/>
                  </a:cubicBezTo>
                  <a:cubicBezTo>
                    <a:pt x="1528" y="349"/>
                    <a:pt x="1533" y="347"/>
                    <a:pt x="1538" y="342"/>
                  </a:cubicBezTo>
                  <a:cubicBezTo>
                    <a:pt x="1690" y="190"/>
                    <a:pt x="1690" y="190"/>
                    <a:pt x="1690" y="190"/>
                  </a:cubicBezTo>
                  <a:cubicBezTo>
                    <a:pt x="1699" y="181"/>
                    <a:pt x="1699" y="167"/>
                    <a:pt x="1690" y="158"/>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838"/>
            <p:cNvSpPr>
              <a:spLocks noEditPoints="1"/>
            </p:cNvSpPr>
            <p:nvPr/>
          </p:nvSpPr>
          <p:spPr bwMode="auto">
            <a:xfrm>
              <a:off x="2329202" y="5300046"/>
              <a:ext cx="2987689" cy="621362"/>
            </a:xfrm>
            <a:custGeom>
              <a:avLst/>
              <a:gdLst>
                <a:gd name="T0" fmla="*/ 1524 w 1703"/>
                <a:gd name="T1" fmla="*/ 354 h 354"/>
                <a:gd name="T2" fmla="*/ 0 w 1703"/>
                <a:gd name="T3" fmla="*/ 354 h 354"/>
                <a:gd name="T4" fmla="*/ 0 w 1703"/>
                <a:gd name="T5" fmla="*/ 0 h 354"/>
                <a:gd name="T6" fmla="*/ 1524 w 1703"/>
                <a:gd name="T7" fmla="*/ 0 h 354"/>
                <a:gd name="T8" fmla="*/ 1542 w 1703"/>
                <a:gd name="T9" fmla="*/ 8 h 354"/>
                <a:gd name="T10" fmla="*/ 1694 w 1703"/>
                <a:gd name="T11" fmla="*/ 160 h 354"/>
                <a:gd name="T12" fmla="*/ 1694 w 1703"/>
                <a:gd name="T13" fmla="*/ 195 h 354"/>
                <a:gd name="T14" fmla="*/ 1541 w 1703"/>
                <a:gd name="T15" fmla="*/ 347 h 354"/>
                <a:gd name="T16" fmla="*/ 1526 w 1703"/>
                <a:gd name="T17" fmla="*/ 354 h 354"/>
                <a:gd name="T18" fmla="*/ 1526 w 1703"/>
                <a:gd name="T19" fmla="*/ 354 h 354"/>
                <a:gd name="T20" fmla="*/ 1524 w 1703"/>
                <a:gd name="T21" fmla="*/ 354 h 354"/>
                <a:gd name="T22" fmla="*/ 4 w 1703"/>
                <a:gd name="T23" fmla="*/ 350 h 354"/>
                <a:gd name="T24" fmla="*/ 1522 w 1703"/>
                <a:gd name="T25" fmla="*/ 350 h 354"/>
                <a:gd name="T26" fmla="*/ 1522 w 1703"/>
                <a:gd name="T27" fmla="*/ 350 h 354"/>
                <a:gd name="T28" fmla="*/ 1524 w 1703"/>
                <a:gd name="T29" fmla="*/ 350 h 354"/>
                <a:gd name="T30" fmla="*/ 1538 w 1703"/>
                <a:gd name="T31" fmla="*/ 344 h 354"/>
                <a:gd name="T32" fmla="*/ 1690 w 1703"/>
                <a:gd name="T33" fmla="*/ 192 h 354"/>
                <a:gd name="T34" fmla="*/ 1690 w 1703"/>
                <a:gd name="T35" fmla="*/ 163 h 354"/>
                <a:gd name="T36" fmla="*/ 1538 w 1703"/>
                <a:gd name="T37" fmla="*/ 11 h 354"/>
                <a:gd name="T38" fmla="*/ 1525 w 1703"/>
                <a:gd name="T39" fmla="*/ 5 h 354"/>
                <a:gd name="T40" fmla="*/ 1524 w 1703"/>
                <a:gd name="T41" fmla="*/ 5 h 354"/>
                <a:gd name="T42" fmla="*/ 4 w 1703"/>
                <a:gd name="T43" fmla="*/ 5 h 354"/>
                <a:gd name="T44" fmla="*/ 4 w 1703"/>
                <a:gd name="T45" fmla="*/ 35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3" h="354">
                  <a:moveTo>
                    <a:pt x="1524" y="354"/>
                  </a:moveTo>
                  <a:cubicBezTo>
                    <a:pt x="0" y="354"/>
                    <a:pt x="0" y="354"/>
                    <a:pt x="0" y="354"/>
                  </a:cubicBezTo>
                  <a:cubicBezTo>
                    <a:pt x="0" y="0"/>
                    <a:pt x="0" y="0"/>
                    <a:pt x="0" y="0"/>
                  </a:cubicBezTo>
                  <a:cubicBezTo>
                    <a:pt x="1524" y="0"/>
                    <a:pt x="1524" y="0"/>
                    <a:pt x="1524" y="0"/>
                  </a:cubicBezTo>
                  <a:cubicBezTo>
                    <a:pt x="1531" y="0"/>
                    <a:pt x="1537" y="3"/>
                    <a:pt x="1542" y="8"/>
                  </a:cubicBezTo>
                  <a:cubicBezTo>
                    <a:pt x="1694" y="160"/>
                    <a:pt x="1694" y="160"/>
                    <a:pt x="1694" y="160"/>
                  </a:cubicBezTo>
                  <a:cubicBezTo>
                    <a:pt x="1703" y="169"/>
                    <a:pt x="1703" y="185"/>
                    <a:pt x="1694" y="195"/>
                  </a:cubicBezTo>
                  <a:cubicBezTo>
                    <a:pt x="1541" y="347"/>
                    <a:pt x="1541" y="347"/>
                    <a:pt x="1541" y="347"/>
                  </a:cubicBezTo>
                  <a:cubicBezTo>
                    <a:pt x="1537" y="351"/>
                    <a:pt x="1532" y="354"/>
                    <a:pt x="1526" y="354"/>
                  </a:cubicBezTo>
                  <a:cubicBezTo>
                    <a:pt x="1526" y="354"/>
                    <a:pt x="1526" y="354"/>
                    <a:pt x="1526" y="354"/>
                  </a:cubicBezTo>
                  <a:lnTo>
                    <a:pt x="1524" y="354"/>
                  </a:lnTo>
                  <a:close/>
                  <a:moveTo>
                    <a:pt x="4" y="350"/>
                  </a:moveTo>
                  <a:cubicBezTo>
                    <a:pt x="1522" y="350"/>
                    <a:pt x="1522" y="350"/>
                    <a:pt x="1522" y="350"/>
                  </a:cubicBezTo>
                  <a:cubicBezTo>
                    <a:pt x="1522" y="350"/>
                    <a:pt x="1522" y="350"/>
                    <a:pt x="1522" y="350"/>
                  </a:cubicBezTo>
                  <a:cubicBezTo>
                    <a:pt x="1524" y="350"/>
                    <a:pt x="1524" y="350"/>
                    <a:pt x="1524" y="350"/>
                  </a:cubicBezTo>
                  <a:cubicBezTo>
                    <a:pt x="1529" y="350"/>
                    <a:pt x="1534" y="348"/>
                    <a:pt x="1538" y="344"/>
                  </a:cubicBezTo>
                  <a:cubicBezTo>
                    <a:pt x="1690" y="192"/>
                    <a:pt x="1690" y="192"/>
                    <a:pt x="1690" y="192"/>
                  </a:cubicBezTo>
                  <a:cubicBezTo>
                    <a:pt x="1698" y="184"/>
                    <a:pt x="1698" y="171"/>
                    <a:pt x="1690" y="163"/>
                  </a:cubicBezTo>
                  <a:cubicBezTo>
                    <a:pt x="1538" y="11"/>
                    <a:pt x="1538" y="11"/>
                    <a:pt x="1538" y="11"/>
                  </a:cubicBezTo>
                  <a:cubicBezTo>
                    <a:pt x="1535" y="7"/>
                    <a:pt x="1530" y="5"/>
                    <a:pt x="1525" y="5"/>
                  </a:cubicBezTo>
                  <a:cubicBezTo>
                    <a:pt x="1524" y="5"/>
                    <a:pt x="1524" y="5"/>
                    <a:pt x="1524" y="5"/>
                  </a:cubicBezTo>
                  <a:cubicBezTo>
                    <a:pt x="4" y="5"/>
                    <a:pt x="4" y="5"/>
                    <a:pt x="4" y="5"/>
                  </a:cubicBezTo>
                  <a:lnTo>
                    <a:pt x="4" y="35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6" name="TextBox 135"/>
            <p:cNvSpPr txBox="1"/>
            <p:nvPr/>
          </p:nvSpPr>
          <p:spPr>
            <a:xfrm>
              <a:off x="3801050" y="5385413"/>
              <a:ext cx="603536" cy="461665"/>
            </a:xfrm>
            <a:prstGeom prst="rect">
              <a:avLst/>
            </a:prstGeom>
            <a:noFill/>
          </p:spPr>
          <p:txBody>
            <a:bodyPr wrap="none" rtlCol="0">
              <a:spAutoFit/>
            </a:bodyPr>
            <a:lstStyle/>
            <a:p>
              <a:pPr algn="ctr"/>
              <a:r>
                <a:rPr lang="en-US" sz="2400" b="1" dirty="0" smtClean="0">
                  <a:solidFill>
                    <a:schemeClr val="bg1"/>
                  </a:solidFill>
                  <a:latin typeface="Keep Calm Med" pitchFamily="2" charset="0"/>
                </a:rPr>
                <a:t>06</a:t>
              </a:r>
              <a:endParaRPr lang="en-US" sz="2400" b="1" dirty="0">
                <a:solidFill>
                  <a:schemeClr val="bg1"/>
                </a:solidFill>
                <a:latin typeface="Keep Calm Med" pitchFamily="2" charset="0"/>
              </a:endParaRPr>
            </a:p>
          </p:txBody>
        </p:sp>
      </p:grpSp>
      <p:grpSp>
        <p:nvGrpSpPr>
          <p:cNvPr id="137" name="Group 136"/>
          <p:cNvGrpSpPr/>
          <p:nvPr/>
        </p:nvGrpSpPr>
        <p:grpSpPr>
          <a:xfrm>
            <a:off x="1774376" y="5635828"/>
            <a:ext cx="561265" cy="800831"/>
            <a:chOff x="1774376" y="5305411"/>
            <a:chExt cx="561265" cy="612777"/>
          </a:xfrm>
        </p:grpSpPr>
        <p:sp>
          <p:nvSpPr>
            <p:cNvPr id="138" name="Rectangle 839"/>
            <p:cNvSpPr>
              <a:spLocks noChangeArrowheads="1"/>
            </p:cNvSpPr>
            <p:nvPr/>
          </p:nvSpPr>
          <p:spPr bwMode="auto">
            <a:xfrm>
              <a:off x="1774376" y="5305411"/>
              <a:ext cx="187804" cy="612777"/>
            </a:xfrm>
            <a:custGeom>
              <a:avLst/>
              <a:gdLst>
                <a:gd name="connsiteX0" fmla="*/ 0 w 187804"/>
                <a:gd name="connsiteY0" fmla="*/ 0 h 800831"/>
                <a:gd name="connsiteX1" fmla="*/ 187804 w 187804"/>
                <a:gd name="connsiteY1" fmla="*/ 0 h 800831"/>
                <a:gd name="connsiteX2" fmla="*/ 187804 w 187804"/>
                <a:gd name="connsiteY2" fmla="*/ 800831 h 800831"/>
                <a:gd name="connsiteX3" fmla="*/ 0 w 187804"/>
                <a:gd name="connsiteY3" fmla="*/ 800831 h 800831"/>
                <a:gd name="connsiteX4" fmla="*/ 0 w 187804"/>
                <a:gd name="connsiteY4" fmla="*/ 0 h 800831"/>
                <a:gd name="connsiteX0" fmla="*/ 0 w 187804"/>
                <a:gd name="connsiteY0" fmla="*/ 0 h 800831"/>
                <a:gd name="connsiteX1" fmla="*/ 187804 w 187804"/>
                <a:gd name="connsiteY1" fmla="*/ 0 h 800831"/>
                <a:gd name="connsiteX2" fmla="*/ 187804 w 187804"/>
                <a:gd name="connsiteY2" fmla="*/ 800831 h 800831"/>
                <a:gd name="connsiteX3" fmla="*/ 0 w 187804"/>
                <a:gd name="connsiteY3" fmla="*/ 629381 h 800831"/>
                <a:gd name="connsiteX4" fmla="*/ 0 w 187804"/>
                <a:gd name="connsiteY4" fmla="*/ 0 h 800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804" h="800831">
                  <a:moveTo>
                    <a:pt x="0" y="0"/>
                  </a:moveTo>
                  <a:lnTo>
                    <a:pt x="187804" y="0"/>
                  </a:lnTo>
                  <a:lnTo>
                    <a:pt x="187804" y="800831"/>
                  </a:lnTo>
                  <a:lnTo>
                    <a:pt x="0" y="629381"/>
                  </a:lnTo>
                  <a:lnTo>
                    <a:pt x="0" y="0"/>
                  </a:ln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Rectangle 840"/>
            <p:cNvSpPr>
              <a:spLocks noChangeArrowheads="1"/>
            </p:cNvSpPr>
            <p:nvPr/>
          </p:nvSpPr>
          <p:spPr bwMode="auto">
            <a:xfrm>
              <a:off x="1962180" y="5305411"/>
              <a:ext cx="185657" cy="612777"/>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Rectangle 841"/>
            <p:cNvSpPr>
              <a:spLocks noChangeArrowheads="1"/>
            </p:cNvSpPr>
            <p:nvPr/>
          </p:nvSpPr>
          <p:spPr bwMode="auto">
            <a:xfrm>
              <a:off x="2147837" y="5305411"/>
              <a:ext cx="187804" cy="612777"/>
            </a:xfrm>
            <a:custGeom>
              <a:avLst/>
              <a:gdLst>
                <a:gd name="connsiteX0" fmla="*/ 0 w 187804"/>
                <a:gd name="connsiteY0" fmla="*/ 0 h 800831"/>
                <a:gd name="connsiteX1" fmla="*/ 187804 w 187804"/>
                <a:gd name="connsiteY1" fmla="*/ 0 h 800831"/>
                <a:gd name="connsiteX2" fmla="*/ 187804 w 187804"/>
                <a:gd name="connsiteY2" fmla="*/ 800831 h 800831"/>
                <a:gd name="connsiteX3" fmla="*/ 0 w 187804"/>
                <a:gd name="connsiteY3" fmla="*/ 800831 h 800831"/>
                <a:gd name="connsiteX4" fmla="*/ 0 w 187804"/>
                <a:gd name="connsiteY4" fmla="*/ 0 h 800831"/>
                <a:gd name="connsiteX0" fmla="*/ 0 w 187804"/>
                <a:gd name="connsiteY0" fmla="*/ 0 h 800831"/>
                <a:gd name="connsiteX1" fmla="*/ 187804 w 187804"/>
                <a:gd name="connsiteY1" fmla="*/ 0 h 800831"/>
                <a:gd name="connsiteX2" fmla="*/ 187804 w 187804"/>
                <a:gd name="connsiteY2" fmla="*/ 624618 h 800831"/>
                <a:gd name="connsiteX3" fmla="*/ 0 w 187804"/>
                <a:gd name="connsiteY3" fmla="*/ 800831 h 800831"/>
                <a:gd name="connsiteX4" fmla="*/ 0 w 187804"/>
                <a:gd name="connsiteY4" fmla="*/ 0 h 800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804" h="800831">
                  <a:moveTo>
                    <a:pt x="0" y="0"/>
                  </a:moveTo>
                  <a:lnTo>
                    <a:pt x="187804" y="0"/>
                  </a:lnTo>
                  <a:lnTo>
                    <a:pt x="187804" y="624618"/>
                  </a:lnTo>
                  <a:lnTo>
                    <a:pt x="0" y="800831"/>
                  </a:lnTo>
                  <a:lnTo>
                    <a:pt x="0"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41"/>
          <p:cNvGrpSpPr/>
          <p:nvPr/>
        </p:nvGrpSpPr>
        <p:grpSpPr>
          <a:xfrm>
            <a:off x="2329373" y="5641060"/>
            <a:ext cx="3550251" cy="621362"/>
            <a:chOff x="2329202" y="5300046"/>
            <a:chExt cx="2987689" cy="621362"/>
          </a:xfrm>
        </p:grpSpPr>
        <p:sp>
          <p:nvSpPr>
            <p:cNvPr id="143" name="Freeform 837"/>
            <p:cNvSpPr>
              <a:spLocks/>
            </p:cNvSpPr>
            <p:nvPr/>
          </p:nvSpPr>
          <p:spPr bwMode="auto">
            <a:xfrm>
              <a:off x="2332422" y="5305411"/>
              <a:ext cx="2981250" cy="612777"/>
            </a:xfrm>
            <a:custGeom>
              <a:avLst/>
              <a:gdLst>
                <a:gd name="T0" fmla="*/ 1690 w 1699"/>
                <a:gd name="T1" fmla="*/ 158 h 349"/>
                <a:gd name="T2" fmla="*/ 1538 w 1699"/>
                <a:gd name="T3" fmla="*/ 6 h 349"/>
                <a:gd name="T4" fmla="*/ 1522 w 1699"/>
                <a:gd name="T5" fmla="*/ 0 h 349"/>
                <a:gd name="T6" fmla="*/ 1522 w 1699"/>
                <a:gd name="T7" fmla="*/ 0 h 349"/>
                <a:gd name="T8" fmla="*/ 0 w 1699"/>
                <a:gd name="T9" fmla="*/ 0 h 349"/>
                <a:gd name="T10" fmla="*/ 0 w 1699"/>
                <a:gd name="T11" fmla="*/ 349 h 349"/>
                <a:gd name="T12" fmla="*/ 1522 w 1699"/>
                <a:gd name="T13" fmla="*/ 349 h 349"/>
                <a:gd name="T14" fmla="*/ 1522 w 1699"/>
                <a:gd name="T15" fmla="*/ 349 h 349"/>
                <a:gd name="T16" fmla="*/ 1538 w 1699"/>
                <a:gd name="T17" fmla="*/ 342 h 349"/>
                <a:gd name="T18" fmla="*/ 1690 w 1699"/>
                <a:gd name="T19" fmla="*/ 190 h 349"/>
                <a:gd name="T20" fmla="*/ 1690 w 1699"/>
                <a:gd name="T21" fmla="*/ 158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9" h="349">
                  <a:moveTo>
                    <a:pt x="1690" y="158"/>
                  </a:moveTo>
                  <a:cubicBezTo>
                    <a:pt x="1538" y="6"/>
                    <a:pt x="1538" y="6"/>
                    <a:pt x="1538" y="6"/>
                  </a:cubicBezTo>
                  <a:cubicBezTo>
                    <a:pt x="1533" y="2"/>
                    <a:pt x="1528" y="0"/>
                    <a:pt x="1522" y="0"/>
                  </a:cubicBezTo>
                  <a:cubicBezTo>
                    <a:pt x="1522" y="0"/>
                    <a:pt x="1522" y="0"/>
                    <a:pt x="1522" y="0"/>
                  </a:cubicBezTo>
                  <a:cubicBezTo>
                    <a:pt x="0" y="0"/>
                    <a:pt x="0" y="0"/>
                    <a:pt x="0" y="0"/>
                  </a:cubicBezTo>
                  <a:cubicBezTo>
                    <a:pt x="0" y="349"/>
                    <a:pt x="0" y="349"/>
                    <a:pt x="0" y="349"/>
                  </a:cubicBezTo>
                  <a:cubicBezTo>
                    <a:pt x="1522" y="349"/>
                    <a:pt x="1522" y="349"/>
                    <a:pt x="1522" y="349"/>
                  </a:cubicBezTo>
                  <a:cubicBezTo>
                    <a:pt x="1522" y="349"/>
                    <a:pt x="1522" y="349"/>
                    <a:pt x="1522" y="349"/>
                  </a:cubicBezTo>
                  <a:cubicBezTo>
                    <a:pt x="1528" y="349"/>
                    <a:pt x="1533" y="347"/>
                    <a:pt x="1538" y="342"/>
                  </a:cubicBezTo>
                  <a:cubicBezTo>
                    <a:pt x="1690" y="190"/>
                    <a:pt x="1690" y="190"/>
                    <a:pt x="1690" y="190"/>
                  </a:cubicBezTo>
                  <a:cubicBezTo>
                    <a:pt x="1699" y="181"/>
                    <a:pt x="1699" y="167"/>
                    <a:pt x="1690" y="158"/>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838"/>
            <p:cNvSpPr>
              <a:spLocks noEditPoints="1"/>
            </p:cNvSpPr>
            <p:nvPr/>
          </p:nvSpPr>
          <p:spPr bwMode="auto">
            <a:xfrm>
              <a:off x="2329202" y="5300046"/>
              <a:ext cx="2987689" cy="621362"/>
            </a:xfrm>
            <a:custGeom>
              <a:avLst/>
              <a:gdLst>
                <a:gd name="T0" fmla="*/ 1524 w 1703"/>
                <a:gd name="T1" fmla="*/ 354 h 354"/>
                <a:gd name="T2" fmla="*/ 0 w 1703"/>
                <a:gd name="T3" fmla="*/ 354 h 354"/>
                <a:gd name="T4" fmla="*/ 0 w 1703"/>
                <a:gd name="T5" fmla="*/ 0 h 354"/>
                <a:gd name="T6" fmla="*/ 1524 w 1703"/>
                <a:gd name="T7" fmla="*/ 0 h 354"/>
                <a:gd name="T8" fmla="*/ 1542 w 1703"/>
                <a:gd name="T9" fmla="*/ 8 h 354"/>
                <a:gd name="T10" fmla="*/ 1694 w 1703"/>
                <a:gd name="T11" fmla="*/ 160 h 354"/>
                <a:gd name="T12" fmla="*/ 1694 w 1703"/>
                <a:gd name="T13" fmla="*/ 195 h 354"/>
                <a:gd name="T14" fmla="*/ 1541 w 1703"/>
                <a:gd name="T15" fmla="*/ 347 h 354"/>
                <a:gd name="T16" fmla="*/ 1526 w 1703"/>
                <a:gd name="T17" fmla="*/ 354 h 354"/>
                <a:gd name="T18" fmla="*/ 1526 w 1703"/>
                <a:gd name="T19" fmla="*/ 354 h 354"/>
                <a:gd name="T20" fmla="*/ 1524 w 1703"/>
                <a:gd name="T21" fmla="*/ 354 h 354"/>
                <a:gd name="T22" fmla="*/ 4 w 1703"/>
                <a:gd name="T23" fmla="*/ 350 h 354"/>
                <a:gd name="T24" fmla="*/ 1522 w 1703"/>
                <a:gd name="T25" fmla="*/ 350 h 354"/>
                <a:gd name="T26" fmla="*/ 1522 w 1703"/>
                <a:gd name="T27" fmla="*/ 350 h 354"/>
                <a:gd name="T28" fmla="*/ 1524 w 1703"/>
                <a:gd name="T29" fmla="*/ 350 h 354"/>
                <a:gd name="T30" fmla="*/ 1538 w 1703"/>
                <a:gd name="T31" fmla="*/ 344 h 354"/>
                <a:gd name="T32" fmla="*/ 1690 w 1703"/>
                <a:gd name="T33" fmla="*/ 192 h 354"/>
                <a:gd name="T34" fmla="*/ 1690 w 1703"/>
                <a:gd name="T35" fmla="*/ 163 h 354"/>
                <a:gd name="T36" fmla="*/ 1538 w 1703"/>
                <a:gd name="T37" fmla="*/ 11 h 354"/>
                <a:gd name="T38" fmla="*/ 1525 w 1703"/>
                <a:gd name="T39" fmla="*/ 5 h 354"/>
                <a:gd name="T40" fmla="*/ 1524 w 1703"/>
                <a:gd name="T41" fmla="*/ 5 h 354"/>
                <a:gd name="T42" fmla="*/ 4 w 1703"/>
                <a:gd name="T43" fmla="*/ 5 h 354"/>
                <a:gd name="T44" fmla="*/ 4 w 1703"/>
                <a:gd name="T45" fmla="*/ 35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3" h="354">
                  <a:moveTo>
                    <a:pt x="1524" y="354"/>
                  </a:moveTo>
                  <a:cubicBezTo>
                    <a:pt x="0" y="354"/>
                    <a:pt x="0" y="354"/>
                    <a:pt x="0" y="354"/>
                  </a:cubicBezTo>
                  <a:cubicBezTo>
                    <a:pt x="0" y="0"/>
                    <a:pt x="0" y="0"/>
                    <a:pt x="0" y="0"/>
                  </a:cubicBezTo>
                  <a:cubicBezTo>
                    <a:pt x="1524" y="0"/>
                    <a:pt x="1524" y="0"/>
                    <a:pt x="1524" y="0"/>
                  </a:cubicBezTo>
                  <a:cubicBezTo>
                    <a:pt x="1531" y="0"/>
                    <a:pt x="1537" y="3"/>
                    <a:pt x="1542" y="8"/>
                  </a:cubicBezTo>
                  <a:cubicBezTo>
                    <a:pt x="1694" y="160"/>
                    <a:pt x="1694" y="160"/>
                    <a:pt x="1694" y="160"/>
                  </a:cubicBezTo>
                  <a:cubicBezTo>
                    <a:pt x="1703" y="169"/>
                    <a:pt x="1703" y="185"/>
                    <a:pt x="1694" y="195"/>
                  </a:cubicBezTo>
                  <a:cubicBezTo>
                    <a:pt x="1541" y="347"/>
                    <a:pt x="1541" y="347"/>
                    <a:pt x="1541" y="347"/>
                  </a:cubicBezTo>
                  <a:cubicBezTo>
                    <a:pt x="1537" y="351"/>
                    <a:pt x="1532" y="354"/>
                    <a:pt x="1526" y="354"/>
                  </a:cubicBezTo>
                  <a:cubicBezTo>
                    <a:pt x="1526" y="354"/>
                    <a:pt x="1526" y="354"/>
                    <a:pt x="1526" y="354"/>
                  </a:cubicBezTo>
                  <a:lnTo>
                    <a:pt x="1524" y="354"/>
                  </a:lnTo>
                  <a:close/>
                  <a:moveTo>
                    <a:pt x="4" y="350"/>
                  </a:moveTo>
                  <a:cubicBezTo>
                    <a:pt x="1522" y="350"/>
                    <a:pt x="1522" y="350"/>
                    <a:pt x="1522" y="350"/>
                  </a:cubicBezTo>
                  <a:cubicBezTo>
                    <a:pt x="1522" y="350"/>
                    <a:pt x="1522" y="350"/>
                    <a:pt x="1522" y="350"/>
                  </a:cubicBezTo>
                  <a:cubicBezTo>
                    <a:pt x="1524" y="350"/>
                    <a:pt x="1524" y="350"/>
                    <a:pt x="1524" y="350"/>
                  </a:cubicBezTo>
                  <a:cubicBezTo>
                    <a:pt x="1529" y="350"/>
                    <a:pt x="1534" y="348"/>
                    <a:pt x="1538" y="344"/>
                  </a:cubicBezTo>
                  <a:cubicBezTo>
                    <a:pt x="1690" y="192"/>
                    <a:pt x="1690" y="192"/>
                    <a:pt x="1690" y="192"/>
                  </a:cubicBezTo>
                  <a:cubicBezTo>
                    <a:pt x="1698" y="184"/>
                    <a:pt x="1698" y="171"/>
                    <a:pt x="1690" y="163"/>
                  </a:cubicBezTo>
                  <a:cubicBezTo>
                    <a:pt x="1538" y="11"/>
                    <a:pt x="1538" y="11"/>
                    <a:pt x="1538" y="11"/>
                  </a:cubicBezTo>
                  <a:cubicBezTo>
                    <a:pt x="1535" y="7"/>
                    <a:pt x="1530" y="5"/>
                    <a:pt x="1525" y="5"/>
                  </a:cubicBezTo>
                  <a:cubicBezTo>
                    <a:pt x="1524" y="5"/>
                    <a:pt x="1524" y="5"/>
                    <a:pt x="1524" y="5"/>
                  </a:cubicBezTo>
                  <a:cubicBezTo>
                    <a:pt x="4" y="5"/>
                    <a:pt x="4" y="5"/>
                    <a:pt x="4" y="5"/>
                  </a:cubicBezTo>
                  <a:lnTo>
                    <a:pt x="4" y="35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5" name="TextBox 144"/>
            <p:cNvSpPr txBox="1"/>
            <p:nvPr/>
          </p:nvSpPr>
          <p:spPr>
            <a:xfrm>
              <a:off x="3840713" y="5381398"/>
              <a:ext cx="508788" cy="461665"/>
            </a:xfrm>
            <a:prstGeom prst="rect">
              <a:avLst/>
            </a:prstGeom>
            <a:noFill/>
          </p:spPr>
          <p:txBody>
            <a:bodyPr wrap="none" rtlCol="0">
              <a:spAutoFit/>
            </a:bodyPr>
            <a:lstStyle/>
            <a:p>
              <a:pPr algn="ctr"/>
              <a:r>
                <a:rPr lang="en-US" sz="2400" b="1" dirty="0" smtClean="0">
                  <a:solidFill>
                    <a:schemeClr val="bg1"/>
                  </a:solidFill>
                  <a:latin typeface="Keep Calm Med" pitchFamily="2" charset="0"/>
                </a:rPr>
                <a:t>07</a:t>
              </a:r>
              <a:endParaRPr lang="en-US" sz="2400" b="1" dirty="0">
                <a:solidFill>
                  <a:schemeClr val="bg1"/>
                </a:solidFill>
                <a:latin typeface="Keep Calm Med" pitchFamily="2" charset="0"/>
              </a:endParaRPr>
            </a:p>
          </p:txBody>
        </p:sp>
      </p:grpSp>
      <p:sp>
        <p:nvSpPr>
          <p:cNvPr id="186" name="TextBox 185"/>
          <p:cNvSpPr txBox="1"/>
          <p:nvPr/>
        </p:nvSpPr>
        <p:spPr>
          <a:xfrm flipH="1">
            <a:off x="4591058" y="2122711"/>
            <a:ext cx="6556438" cy="338554"/>
          </a:xfrm>
          <a:prstGeom prst="rect">
            <a:avLst/>
          </a:prstGeom>
          <a:noFill/>
        </p:spPr>
        <p:txBody>
          <a:bodyPr wrap="square" rtlCol="0">
            <a:spAutoFit/>
          </a:bodyPr>
          <a:lstStyle/>
          <a:p>
            <a:r>
              <a:rPr lang="fr-FR" sz="1600" b="1" dirty="0" smtClean="0">
                <a:solidFill>
                  <a:schemeClr val="accent1"/>
                </a:solidFill>
              </a:rPr>
              <a:t>La </a:t>
            </a:r>
            <a:r>
              <a:rPr lang="fr-FR" sz="1600" b="1" dirty="0">
                <a:solidFill>
                  <a:schemeClr val="accent1"/>
                </a:solidFill>
              </a:rPr>
              <a:t>prévention des hémorragies et des lésions articulaires </a:t>
            </a:r>
            <a:endParaRPr lang="en-US" sz="1600" b="1" dirty="0">
              <a:solidFill>
                <a:schemeClr val="accent1"/>
              </a:solidFill>
            </a:endParaRPr>
          </a:p>
        </p:txBody>
      </p:sp>
      <p:sp>
        <p:nvSpPr>
          <p:cNvPr id="190" name="TextBox 189"/>
          <p:cNvSpPr txBox="1"/>
          <p:nvPr/>
        </p:nvSpPr>
        <p:spPr>
          <a:xfrm flipH="1">
            <a:off x="4822016" y="2611988"/>
            <a:ext cx="7202341" cy="584775"/>
          </a:xfrm>
          <a:prstGeom prst="rect">
            <a:avLst/>
          </a:prstGeom>
          <a:noFill/>
        </p:spPr>
        <p:txBody>
          <a:bodyPr wrap="square" rtlCol="0">
            <a:spAutoFit/>
          </a:bodyPr>
          <a:lstStyle/>
          <a:p>
            <a:r>
              <a:rPr lang="fr-FR" sz="1600" b="1" dirty="0">
                <a:solidFill>
                  <a:schemeClr val="accent2"/>
                </a:solidFill>
              </a:rPr>
              <a:t>La prise en charge des saignements </a:t>
            </a:r>
            <a:r>
              <a:rPr lang="fr-FR" sz="1600" b="1" dirty="0" smtClean="0">
                <a:solidFill>
                  <a:schemeClr val="accent2"/>
                </a:solidFill>
              </a:rPr>
              <a:t>particulier </a:t>
            </a:r>
            <a:r>
              <a:rPr lang="fr-FR" sz="1600" b="1" dirty="0">
                <a:solidFill>
                  <a:schemeClr val="accent2"/>
                </a:solidFill>
              </a:rPr>
              <a:t>e</a:t>
            </a:r>
            <a:r>
              <a:rPr lang="fr-FR" sz="1600" b="1" dirty="0" smtClean="0">
                <a:solidFill>
                  <a:schemeClr val="accent2"/>
                </a:solidFill>
              </a:rPr>
              <a:t>n respectant </a:t>
            </a:r>
            <a:r>
              <a:rPr lang="fr-FR" sz="1600" b="1" dirty="0">
                <a:solidFill>
                  <a:schemeClr val="accent2"/>
                </a:solidFill>
              </a:rPr>
              <a:t>les protocoles </a:t>
            </a:r>
            <a:r>
              <a:rPr lang="fr-FR" sz="1600" b="1" dirty="0" smtClean="0">
                <a:solidFill>
                  <a:schemeClr val="accent2"/>
                </a:solidFill>
              </a:rPr>
              <a:t>thérapeutiques et </a:t>
            </a:r>
            <a:r>
              <a:rPr lang="fr-FR" sz="1600" b="1" dirty="0">
                <a:solidFill>
                  <a:schemeClr val="accent2"/>
                </a:solidFill>
              </a:rPr>
              <a:t>des conduits à tenir pour chaque </a:t>
            </a:r>
            <a:r>
              <a:rPr lang="fr-FR" sz="1600" b="1" dirty="0" smtClean="0">
                <a:solidFill>
                  <a:schemeClr val="accent2"/>
                </a:solidFill>
              </a:rPr>
              <a:t>situation</a:t>
            </a:r>
            <a:endParaRPr lang="en-US" sz="1600" b="1" dirty="0">
              <a:solidFill>
                <a:schemeClr val="accent2"/>
              </a:solidFill>
            </a:endParaRPr>
          </a:p>
        </p:txBody>
      </p:sp>
      <p:sp>
        <p:nvSpPr>
          <p:cNvPr id="193" name="TextBox 192"/>
          <p:cNvSpPr txBox="1"/>
          <p:nvPr/>
        </p:nvSpPr>
        <p:spPr>
          <a:xfrm flipH="1">
            <a:off x="5433260" y="3827851"/>
            <a:ext cx="6476800" cy="553998"/>
          </a:xfrm>
          <a:prstGeom prst="rect">
            <a:avLst/>
          </a:prstGeom>
          <a:noFill/>
        </p:spPr>
        <p:txBody>
          <a:bodyPr wrap="square" rtlCol="0">
            <a:spAutoFit/>
          </a:bodyPr>
          <a:lstStyle/>
          <a:p>
            <a:r>
              <a:rPr lang="fr-FR" sz="1400" b="1" dirty="0" smtClean="0">
                <a:solidFill>
                  <a:schemeClr val="accent3"/>
                </a:solidFill>
              </a:rPr>
              <a:t>La </a:t>
            </a:r>
            <a:r>
              <a:rPr lang="fr-FR" sz="1400" b="1" dirty="0">
                <a:solidFill>
                  <a:schemeClr val="accent3"/>
                </a:solidFill>
              </a:rPr>
              <a:t>prise en charge rapide des hémorragies qui doivent être </a:t>
            </a:r>
            <a:r>
              <a:rPr lang="fr-FR" sz="1400" b="1" dirty="0" smtClean="0">
                <a:solidFill>
                  <a:schemeClr val="accent3"/>
                </a:solidFill>
              </a:rPr>
              <a:t>localise et soignées </a:t>
            </a:r>
            <a:r>
              <a:rPr lang="fr-FR" sz="1400" b="1" dirty="0">
                <a:solidFill>
                  <a:schemeClr val="accent3"/>
                </a:solidFill>
              </a:rPr>
              <a:t>le plus rapidement possible de préférence dans les deux heures</a:t>
            </a:r>
            <a:r>
              <a:rPr lang="fr-FR" sz="1600" b="1" dirty="0">
                <a:solidFill>
                  <a:schemeClr val="accent3"/>
                </a:solidFill>
              </a:rPr>
              <a:t>.</a:t>
            </a:r>
            <a:endParaRPr lang="en-US" sz="1600" b="1" dirty="0">
              <a:solidFill>
                <a:schemeClr val="accent3"/>
              </a:solidFill>
            </a:endParaRPr>
          </a:p>
        </p:txBody>
      </p:sp>
      <p:sp>
        <p:nvSpPr>
          <p:cNvPr id="196" name="TextBox 195"/>
          <p:cNvSpPr txBox="1"/>
          <p:nvPr/>
        </p:nvSpPr>
        <p:spPr>
          <a:xfrm flipH="1">
            <a:off x="5046454" y="3222088"/>
            <a:ext cx="6756367" cy="584775"/>
          </a:xfrm>
          <a:prstGeom prst="rect">
            <a:avLst/>
          </a:prstGeom>
          <a:noFill/>
        </p:spPr>
        <p:txBody>
          <a:bodyPr wrap="square" rtlCol="0">
            <a:spAutoFit/>
          </a:bodyPr>
          <a:lstStyle/>
          <a:p>
            <a:r>
              <a:rPr lang="fr-FR" sz="1600" b="1" dirty="0" smtClean="0">
                <a:solidFill>
                  <a:schemeClr val="accent2"/>
                </a:solidFill>
              </a:rPr>
              <a:t>Les </a:t>
            </a:r>
            <a:r>
              <a:rPr lang="fr-FR" sz="1600" b="1" dirty="0">
                <a:solidFill>
                  <a:schemeClr val="accent2"/>
                </a:solidFill>
              </a:rPr>
              <a:t>veines doivent être traitées avec précaution. Elles constituent le lien vital d’un hémophile</a:t>
            </a:r>
            <a:endParaRPr lang="en-US" sz="1600" b="1" dirty="0">
              <a:solidFill>
                <a:schemeClr val="accent2"/>
              </a:solidFill>
            </a:endParaRPr>
          </a:p>
        </p:txBody>
      </p:sp>
      <p:sp>
        <p:nvSpPr>
          <p:cNvPr id="199" name="TextBox 198"/>
          <p:cNvSpPr txBox="1"/>
          <p:nvPr/>
        </p:nvSpPr>
        <p:spPr>
          <a:xfrm flipH="1">
            <a:off x="5759905" y="4450764"/>
            <a:ext cx="6150155" cy="738664"/>
          </a:xfrm>
          <a:prstGeom prst="rect">
            <a:avLst/>
          </a:prstGeom>
          <a:noFill/>
        </p:spPr>
        <p:txBody>
          <a:bodyPr wrap="square" rtlCol="0">
            <a:spAutoFit/>
          </a:bodyPr>
          <a:lstStyle/>
          <a:p>
            <a:r>
              <a:rPr lang="fr-FR" sz="1400" b="1" dirty="0">
                <a:solidFill>
                  <a:schemeClr val="accent4"/>
                </a:solidFill>
              </a:rPr>
              <a:t>La </a:t>
            </a:r>
            <a:r>
              <a:rPr lang="fr-FR" sz="1400" b="1" dirty="0" smtClean="0">
                <a:solidFill>
                  <a:schemeClr val="accent4"/>
                </a:solidFill>
              </a:rPr>
              <a:t>physiothérapie/rééducation pour </a:t>
            </a:r>
            <a:r>
              <a:rPr lang="fr-FR" sz="1400" b="1" dirty="0">
                <a:solidFill>
                  <a:schemeClr val="accent4"/>
                </a:solidFill>
              </a:rPr>
              <a:t>l’amélioration et </a:t>
            </a:r>
            <a:r>
              <a:rPr lang="fr-FR" sz="1400" b="1" dirty="0" smtClean="0">
                <a:solidFill>
                  <a:schemeClr val="accent4"/>
                </a:solidFill>
              </a:rPr>
              <a:t>le rétablissement </a:t>
            </a:r>
            <a:r>
              <a:rPr lang="fr-FR" sz="1400" b="1" dirty="0">
                <a:solidFill>
                  <a:schemeClr val="accent4"/>
                </a:solidFill>
              </a:rPr>
              <a:t>fonctionnels après des saignements </a:t>
            </a:r>
            <a:r>
              <a:rPr lang="fr-FR" sz="1400" b="1" dirty="0" err="1">
                <a:solidFill>
                  <a:schemeClr val="accent4"/>
                </a:solidFill>
              </a:rPr>
              <a:t>musculosquelettiques</a:t>
            </a:r>
            <a:r>
              <a:rPr lang="fr-FR" sz="1400" b="1" dirty="0">
                <a:solidFill>
                  <a:schemeClr val="accent4"/>
                </a:solidFill>
              </a:rPr>
              <a:t> </a:t>
            </a:r>
            <a:r>
              <a:rPr lang="fr-FR" sz="1400" b="1" dirty="0" smtClean="0">
                <a:solidFill>
                  <a:schemeClr val="accent4"/>
                </a:solidFill>
              </a:rPr>
              <a:t>pour </a:t>
            </a:r>
            <a:r>
              <a:rPr lang="fr-FR" sz="1400" b="1" dirty="0">
                <a:solidFill>
                  <a:schemeClr val="accent4"/>
                </a:solidFill>
              </a:rPr>
              <a:t>é</a:t>
            </a:r>
            <a:r>
              <a:rPr lang="fr-FR" sz="1400" b="1" dirty="0" smtClean="0">
                <a:solidFill>
                  <a:schemeClr val="accent4"/>
                </a:solidFill>
              </a:rPr>
              <a:t>viter les complications articulaires,</a:t>
            </a:r>
            <a:endParaRPr lang="fr-FR" sz="1400" b="1" dirty="0">
              <a:solidFill>
                <a:schemeClr val="accent4"/>
              </a:solidFill>
            </a:endParaRPr>
          </a:p>
        </p:txBody>
      </p:sp>
      <p:sp>
        <p:nvSpPr>
          <p:cNvPr id="163" name="TextBox 162"/>
          <p:cNvSpPr txBox="1"/>
          <p:nvPr/>
        </p:nvSpPr>
        <p:spPr>
          <a:xfrm flipH="1">
            <a:off x="5946866" y="5179497"/>
            <a:ext cx="5203669" cy="338554"/>
          </a:xfrm>
          <a:prstGeom prst="rect">
            <a:avLst/>
          </a:prstGeom>
          <a:noFill/>
        </p:spPr>
        <p:txBody>
          <a:bodyPr wrap="none" rtlCol="0">
            <a:spAutoFit/>
          </a:bodyPr>
          <a:lstStyle/>
          <a:p>
            <a:r>
              <a:rPr lang="fr-FR" sz="1400" b="1" dirty="0">
                <a:solidFill>
                  <a:schemeClr val="accent5"/>
                </a:solidFill>
              </a:rPr>
              <a:t>RICE </a:t>
            </a:r>
            <a:r>
              <a:rPr lang="fr-FR" sz="1400" b="1" dirty="0" smtClean="0">
                <a:solidFill>
                  <a:schemeClr val="accent5"/>
                </a:solidFill>
              </a:rPr>
              <a:t>:peuvent </a:t>
            </a:r>
            <a:r>
              <a:rPr lang="fr-FR" sz="1400" b="1" dirty="0">
                <a:solidFill>
                  <a:schemeClr val="accent5"/>
                </a:solidFill>
              </a:rPr>
              <a:t>réduire la quantité de médicaments </a:t>
            </a:r>
            <a:r>
              <a:rPr lang="fr-FR" sz="1400" b="1" dirty="0" smtClean="0">
                <a:solidFill>
                  <a:schemeClr val="accent5"/>
                </a:solidFill>
              </a:rPr>
              <a:t>requise</a:t>
            </a:r>
            <a:r>
              <a:rPr lang="fr-FR" sz="1600" b="1" dirty="0" smtClean="0">
                <a:solidFill>
                  <a:schemeClr val="accent4"/>
                </a:solidFill>
              </a:rPr>
              <a:t>.</a:t>
            </a:r>
            <a:endParaRPr lang="fr-FR" sz="1600" b="1" dirty="0">
              <a:solidFill>
                <a:schemeClr val="accent4"/>
              </a:solidFill>
            </a:endParaRPr>
          </a:p>
        </p:txBody>
      </p:sp>
      <p:sp>
        <p:nvSpPr>
          <p:cNvPr id="169" name="TextBox 168"/>
          <p:cNvSpPr txBox="1"/>
          <p:nvPr/>
        </p:nvSpPr>
        <p:spPr>
          <a:xfrm flipH="1">
            <a:off x="6204146" y="5691634"/>
            <a:ext cx="5820213" cy="307777"/>
          </a:xfrm>
          <a:prstGeom prst="rect">
            <a:avLst/>
          </a:prstGeom>
          <a:noFill/>
        </p:spPr>
        <p:txBody>
          <a:bodyPr wrap="square" rtlCol="0">
            <a:spAutoFit/>
          </a:bodyPr>
          <a:lstStyle/>
          <a:p>
            <a:r>
              <a:rPr lang="fr-FR" sz="1400" b="1" dirty="0" smtClean="0">
                <a:solidFill>
                  <a:schemeClr val="accent6"/>
                </a:solidFill>
              </a:rPr>
              <a:t>La </a:t>
            </a:r>
            <a:r>
              <a:rPr lang="fr-FR" sz="1400" b="1" dirty="0">
                <a:solidFill>
                  <a:schemeClr val="accent6"/>
                </a:solidFill>
              </a:rPr>
              <a:t>prise en compte de la santé psychosociale</a:t>
            </a:r>
            <a:endParaRPr lang="en-US" sz="1400" b="1" dirty="0">
              <a:solidFill>
                <a:schemeClr val="accent6"/>
              </a:solidFill>
            </a:endParaRPr>
          </a:p>
        </p:txBody>
      </p:sp>
      <p:sp>
        <p:nvSpPr>
          <p:cNvPr id="25" name="Rectangle 24"/>
          <p:cNvSpPr/>
          <p:nvPr/>
        </p:nvSpPr>
        <p:spPr>
          <a:xfrm>
            <a:off x="2917876" y="753871"/>
            <a:ext cx="8884945" cy="707886"/>
          </a:xfrm>
          <a:prstGeom prst="rect">
            <a:avLst/>
          </a:prstGeom>
        </p:spPr>
        <p:txBody>
          <a:bodyPr wrap="square">
            <a:spAutoFit/>
          </a:bodyPr>
          <a:lstStyle/>
          <a:p>
            <a:r>
              <a:rPr lang="fr-FR" sz="2000" dirty="0">
                <a:solidFill>
                  <a:schemeClr val="bg1"/>
                </a:solidFill>
                <a:latin typeface="Myriad Condensed Web" panose="020B0506030403020204" pitchFamily="34" charset="0"/>
                <a:ea typeface="Calibri" panose="020F0502020204030204" pitchFamily="34" charset="0"/>
              </a:rPr>
              <a:t>Pour améliorer la santé et la qualité de vie des personnes atteintes d’hémophilie, il convient notamment D’accorder la priorité à :</a:t>
            </a:r>
            <a:endParaRPr lang="en-GB" sz="2000" dirty="0">
              <a:solidFill>
                <a:schemeClr val="bg1"/>
              </a:solidFill>
              <a:latin typeface="Myriad Condensed Web" panose="020B0506030403020204" pitchFamily="34" charset="0"/>
            </a:endParaRPr>
          </a:p>
        </p:txBody>
      </p:sp>
      <p:sp>
        <p:nvSpPr>
          <p:cNvPr id="182" name="Rectangle 181"/>
          <p:cNvSpPr/>
          <p:nvPr/>
        </p:nvSpPr>
        <p:spPr>
          <a:xfrm>
            <a:off x="9930560" y="6301734"/>
            <a:ext cx="2241176" cy="492548"/>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90884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0"/>
                                            </p:tgtEl>
                                            <p:attrNameLst>
                                              <p:attrName>style.visibility</p:attrName>
                                            </p:attrNameLst>
                                          </p:cBhvr>
                                          <p:to>
                                            <p:strVal val="visible"/>
                                          </p:to>
                                        </p:set>
                                        <p:anim calcmode="lin" valueType="num">
                                          <p:cBhvr additive="base">
                                            <p:cTn id="7" dur="500" fill="hold"/>
                                            <p:tgtEl>
                                              <p:spTgt spid="960"/>
                                            </p:tgtEl>
                                            <p:attrNameLst>
                                              <p:attrName>ppt_x</p:attrName>
                                            </p:attrNameLst>
                                          </p:cBhvr>
                                          <p:tavLst>
                                            <p:tav tm="0">
                                              <p:val>
                                                <p:strVal val="#ppt_x"/>
                                              </p:val>
                                            </p:tav>
                                            <p:tav tm="100000">
                                              <p:val>
                                                <p:strVal val="#ppt_x"/>
                                              </p:val>
                                            </p:tav>
                                          </p:tavLst>
                                        </p:anim>
                                        <p:anim calcmode="lin" valueType="num">
                                          <p:cBhvr additive="base">
                                            <p:cTn id="8" dur="500" fill="hold"/>
                                            <p:tgtEl>
                                              <p:spTgt spid="960"/>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6"/>
                                            </p:tgtEl>
                                            <p:attrNameLst>
                                              <p:attrName>style.visibility</p:attrName>
                                            </p:attrNameLst>
                                          </p:cBhvr>
                                          <p:to>
                                            <p:strVal val="visible"/>
                                          </p:to>
                                        </p:set>
                                        <p:anim calcmode="lin" valueType="num">
                                          <p:cBhvr additive="base">
                                            <p:cTn id="11" dur="500" fill="hold"/>
                                            <p:tgtEl>
                                              <p:spTgt spid="146"/>
                                            </p:tgtEl>
                                            <p:attrNameLst>
                                              <p:attrName>ppt_x</p:attrName>
                                            </p:attrNameLst>
                                          </p:cBhvr>
                                          <p:tavLst>
                                            <p:tav tm="0">
                                              <p:val>
                                                <p:strVal val="#ppt_x"/>
                                              </p:val>
                                            </p:tav>
                                            <p:tav tm="100000">
                                              <p:val>
                                                <p:strVal val="#ppt_x"/>
                                              </p:val>
                                            </p:tav>
                                          </p:tavLst>
                                        </p:anim>
                                        <p:anim calcmode="lin" valueType="num">
                                          <p:cBhvr additive="base">
                                            <p:cTn id="12" dur="500" fill="hold"/>
                                            <p:tgtEl>
                                              <p:spTgt spid="146"/>
                                            </p:tgtEl>
                                            <p:attrNameLst>
                                              <p:attrName>ppt_y</p:attrName>
                                            </p:attrNameLst>
                                          </p:cBhvr>
                                          <p:tavLst>
                                            <p:tav tm="0">
                                              <p:val>
                                                <p:strVal val="1+#ppt_h/2"/>
                                              </p:val>
                                            </p:tav>
                                            <p:tav tm="100000">
                                              <p:val>
                                                <p:strVal val="#ppt_y"/>
                                              </p:val>
                                            </p:tav>
                                          </p:tavLst>
                                        </p:anim>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par>
                              <p:cTn id="15" fill="hold">
                                <p:stCondLst>
                                  <p:cond delay="500"/>
                                </p:stCondLst>
                                <p:childTnLst>
                                  <p:par>
                                    <p:cTn id="16" presetID="2" presetClass="entr" presetSubtype="4" fill="hold" nodeType="afterEffect" p14:presetBounceEnd="50000">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14:bounceEnd="50000">
                                          <p:cBhvr additive="base">
                                            <p:cTn id="18"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9" dur="1000" fill="hold"/>
                                            <p:tgtEl>
                                              <p:spTgt spid="7"/>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14:presetBounceEnd="50000">
                                      <p:stCondLst>
                                        <p:cond delay="250"/>
                                      </p:stCondLst>
                                      <p:childTnLst>
                                        <p:set>
                                          <p:cBhvr>
                                            <p:cTn id="21" dur="1" fill="hold">
                                              <p:stCondLst>
                                                <p:cond delay="0"/>
                                              </p:stCondLst>
                                            </p:cTn>
                                            <p:tgtEl>
                                              <p:spTgt spid="8"/>
                                            </p:tgtEl>
                                            <p:attrNameLst>
                                              <p:attrName>style.visibility</p:attrName>
                                            </p:attrNameLst>
                                          </p:cBhvr>
                                          <p:to>
                                            <p:strVal val="visible"/>
                                          </p:to>
                                        </p:set>
                                        <p:anim calcmode="lin" valueType="num" p14:bounceEnd="50000">
                                          <p:cBhvr additive="base">
                                            <p:cTn id="22"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14:presetBounceEnd="50000">
                                      <p:stCondLst>
                                        <p:cond delay="500"/>
                                      </p:stCondLst>
                                      <p:childTnLst>
                                        <p:set>
                                          <p:cBhvr>
                                            <p:cTn id="25" dur="1" fill="hold">
                                              <p:stCondLst>
                                                <p:cond delay="0"/>
                                              </p:stCondLst>
                                            </p:cTn>
                                            <p:tgtEl>
                                              <p:spTgt spid="9"/>
                                            </p:tgtEl>
                                            <p:attrNameLst>
                                              <p:attrName>style.visibility</p:attrName>
                                            </p:attrNameLst>
                                          </p:cBhvr>
                                          <p:to>
                                            <p:strVal val="visible"/>
                                          </p:to>
                                        </p:set>
                                        <p:anim calcmode="lin" valueType="num" p14:bounceEnd="50000">
                                          <p:cBhvr additive="base">
                                            <p:cTn id="26"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27" dur="10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14:presetBounceEnd="50000">
                                      <p:stCondLst>
                                        <p:cond delay="750"/>
                                      </p:stCondLst>
                                      <p:childTnLst>
                                        <p:set>
                                          <p:cBhvr>
                                            <p:cTn id="29" dur="1" fill="hold">
                                              <p:stCondLst>
                                                <p:cond delay="0"/>
                                              </p:stCondLst>
                                            </p:cTn>
                                            <p:tgtEl>
                                              <p:spTgt spid="14"/>
                                            </p:tgtEl>
                                            <p:attrNameLst>
                                              <p:attrName>style.visibility</p:attrName>
                                            </p:attrNameLst>
                                          </p:cBhvr>
                                          <p:to>
                                            <p:strVal val="visible"/>
                                          </p:to>
                                        </p:set>
                                        <p:anim calcmode="lin" valueType="num" p14:bounceEnd="50000">
                                          <p:cBhvr additive="base">
                                            <p:cTn id="30"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31" dur="1000" fill="hold"/>
                                            <p:tgtEl>
                                              <p:spTgt spid="14"/>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14:presetBounceEnd="50000">
                                      <p:stCondLst>
                                        <p:cond delay="750"/>
                                      </p:stCondLst>
                                      <p:childTnLst>
                                        <p:set>
                                          <p:cBhvr>
                                            <p:cTn id="33" dur="1" fill="hold">
                                              <p:stCondLst>
                                                <p:cond delay="0"/>
                                              </p:stCondLst>
                                            </p:cTn>
                                            <p:tgtEl>
                                              <p:spTgt spid="128"/>
                                            </p:tgtEl>
                                            <p:attrNameLst>
                                              <p:attrName>style.visibility</p:attrName>
                                            </p:attrNameLst>
                                          </p:cBhvr>
                                          <p:to>
                                            <p:strVal val="visible"/>
                                          </p:to>
                                        </p:set>
                                        <p:anim calcmode="lin" valueType="num" p14:bounceEnd="50000">
                                          <p:cBhvr additive="base">
                                            <p:cTn id="34" dur="1000" fill="hold"/>
                                            <p:tgtEl>
                                              <p:spTgt spid="128"/>
                                            </p:tgtEl>
                                            <p:attrNameLst>
                                              <p:attrName>ppt_x</p:attrName>
                                            </p:attrNameLst>
                                          </p:cBhvr>
                                          <p:tavLst>
                                            <p:tav tm="0">
                                              <p:val>
                                                <p:strVal val="#ppt_x"/>
                                              </p:val>
                                            </p:tav>
                                            <p:tav tm="100000">
                                              <p:val>
                                                <p:strVal val="#ppt_x"/>
                                              </p:val>
                                            </p:tav>
                                          </p:tavLst>
                                        </p:anim>
                                        <p:anim calcmode="lin" valueType="num" p14:bounceEnd="50000">
                                          <p:cBhvr additive="base">
                                            <p:cTn id="35" dur="1000" fill="hold"/>
                                            <p:tgtEl>
                                              <p:spTgt spid="128"/>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14:presetBounceEnd="50000">
                                      <p:stCondLst>
                                        <p:cond delay="1000"/>
                                      </p:stCondLst>
                                      <p:childTnLst>
                                        <p:set>
                                          <p:cBhvr>
                                            <p:cTn id="37" dur="1" fill="hold">
                                              <p:stCondLst>
                                                <p:cond delay="0"/>
                                              </p:stCondLst>
                                            </p:cTn>
                                            <p:tgtEl>
                                              <p:spTgt spid="17"/>
                                            </p:tgtEl>
                                            <p:attrNameLst>
                                              <p:attrName>style.visibility</p:attrName>
                                            </p:attrNameLst>
                                          </p:cBhvr>
                                          <p:to>
                                            <p:strVal val="visible"/>
                                          </p:to>
                                        </p:set>
                                        <p:anim calcmode="lin" valueType="num" p14:bounceEnd="50000">
                                          <p:cBhvr additive="base">
                                            <p:cTn id="38" dur="10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39" dur="10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14:presetBounceEnd="50000">
                                      <p:stCondLst>
                                        <p:cond delay="1000"/>
                                      </p:stCondLst>
                                      <p:childTnLst>
                                        <p:set>
                                          <p:cBhvr>
                                            <p:cTn id="41" dur="1" fill="hold">
                                              <p:stCondLst>
                                                <p:cond delay="0"/>
                                              </p:stCondLst>
                                            </p:cTn>
                                            <p:tgtEl>
                                              <p:spTgt spid="137"/>
                                            </p:tgtEl>
                                            <p:attrNameLst>
                                              <p:attrName>style.visibility</p:attrName>
                                            </p:attrNameLst>
                                          </p:cBhvr>
                                          <p:to>
                                            <p:strVal val="visible"/>
                                          </p:to>
                                        </p:set>
                                        <p:anim calcmode="lin" valueType="num" p14:bounceEnd="50000">
                                          <p:cBhvr additive="base">
                                            <p:cTn id="42" dur="1000" fill="hold"/>
                                            <p:tgtEl>
                                              <p:spTgt spid="137"/>
                                            </p:tgtEl>
                                            <p:attrNameLst>
                                              <p:attrName>ppt_x</p:attrName>
                                            </p:attrNameLst>
                                          </p:cBhvr>
                                          <p:tavLst>
                                            <p:tav tm="0">
                                              <p:val>
                                                <p:strVal val="#ppt_x"/>
                                              </p:val>
                                            </p:tav>
                                            <p:tav tm="100000">
                                              <p:val>
                                                <p:strVal val="#ppt_x"/>
                                              </p:val>
                                            </p:tav>
                                          </p:tavLst>
                                        </p:anim>
                                        <p:anim calcmode="lin" valueType="num" p14:bounceEnd="50000">
                                          <p:cBhvr additive="base">
                                            <p:cTn id="43" dur="1000" fill="hold"/>
                                            <p:tgtEl>
                                              <p:spTgt spid="137"/>
                                            </p:tgtEl>
                                            <p:attrNameLst>
                                              <p:attrName>ppt_y</p:attrName>
                                            </p:attrNameLst>
                                          </p:cBhvr>
                                          <p:tavLst>
                                            <p:tav tm="0">
                                              <p:val>
                                                <p:strVal val="1+#ppt_h/2"/>
                                              </p:val>
                                            </p:tav>
                                            <p:tav tm="100000">
                                              <p:val>
                                                <p:strVal val="#ppt_y"/>
                                              </p:val>
                                            </p:tav>
                                          </p:tavLst>
                                        </p:anim>
                                      </p:childTnLst>
                                    </p:cTn>
                                  </p:par>
                                </p:childTnLst>
                              </p:cTn>
                            </p:par>
                            <p:par>
                              <p:cTn id="44" fill="hold">
                                <p:stCondLst>
                                  <p:cond delay="2500"/>
                                </p:stCondLst>
                                <p:childTnLst>
                                  <p:par>
                                    <p:cTn id="45" presetID="12" presetClass="entr" presetSubtype="8"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p:tgtEl>
                                              <p:spTgt spid="19"/>
                                            </p:tgtEl>
                                            <p:attrNameLst>
                                              <p:attrName>ppt_x</p:attrName>
                                            </p:attrNameLst>
                                          </p:cBhvr>
                                          <p:tavLst>
                                            <p:tav tm="0">
                                              <p:val>
                                                <p:strVal val="#ppt_x-#ppt_w*1.125000"/>
                                              </p:val>
                                            </p:tav>
                                            <p:tav tm="100000">
                                              <p:val>
                                                <p:strVal val="#ppt_x"/>
                                              </p:val>
                                            </p:tav>
                                          </p:tavLst>
                                        </p:anim>
                                        <p:animEffect transition="in" filter="wipe(right)">
                                          <p:cBhvr>
                                            <p:cTn id="48" dur="500"/>
                                            <p:tgtEl>
                                              <p:spTgt spid="19"/>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86"/>
                                            </p:tgtEl>
                                            <p:attrNameLst>
                                              <p:attrName>style.visibility</p:attrName>
                                            </p:attrNameLst>
                                          </p:cBhvr>
                                          <p:to>
                                            <p:strVal val="visible"/>
                                          </p:to>
                                        </p:set>
                                        <p:animEffect transition="in" filter="wipe(left)">
                                          <p:cBhvr>
                                            <p:cTn id="52" dur="500"/>
                                            <p:tgtEl>
                                              <p:spTgt spid="186"/>
                                            </p:tgtEl>
                                          </p:cBhvr>
                                        </p:animEffect>
                                      </p:childTnLst>
                                    </p:cTn>
                                  </p:par>
                                  <p:par>
                                    <p:cTn id="53" presetID="12" presetClass="entr" presetSubtype="8" fill="hold" nodeType="withEffect">
                                      <p:stCondLst>
                                        <p:cond delay="25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p:tgtEl>
                                              <p:spTgt spid="20"/>
                                            </p:tgtEl>
                                            <p:attrNameLst>
                                              <p:attrName>ppt_x</p:attrName>
                                            </p:attrNameLst>
                                          </p:cBhvr>
                                          <p:tavLst>
                                            <p:tav tm="0">
                                              <p:val>
                                                <p:strVal val="#ppt_x-#ppt_w*1.125000"/>
                                              </p:val>
                                            </p:tav>
                                            <p:tav tm="100000">
                                              <p:val>
                                                <p:strVal val="#ppt_x"/>
                                              </p:val>
                                            </p:tav>
                                          </p:tavLst>
                                        </p:anim>
                                        <p:animEffect transition="in" filter="wipe(right)">
                                          <p:cBhvr>
                                            <p:cTn id="56" dur="500"/>
                                            <p:tgtEl>
                                              <p:spTgt spid="20"/>
                                            </p:tgtEl>
                                          </p:cBhvr>
                                        </p:animEffect>
                                      </p:childTnLst>
                                    </p:cTn>
                                  </p:par>
                                </p:childTnLst>
                              </p:cTn>
                            </p:par>
                            <p:par>
                              <p:cTn id="57" fill="hold">
                                <p:stCondLst>
                                  <p:cond delay="3750"/>
                                </p:stCondLst>
                                <p:childTnLst>
                                  <p:par>
                                    <p:cTn id="58" presetID="22" presetClass="entr" presetSubtype="8" fill="hold" grpId="0" nodeType="afterEffect">
                                      <p:stCondLst>
                                        <p:cond delay="0"/>
                                      </p:stCondLst>
                                      <p:childTnLst>
                                        <p:set>
                                          <p:cBhvr>
                                            <p:cTn id="59" dur="1" fill="hold">
                                              <p:stCondLst>
                                                <p:cond delay="0"/>
                                              </p:stCondLst>
                                            </p:cTn>
                                            <p:tgtEl>
                                              <p:spTgt spid="190"/>
                                            </p:tgtEl>
                                            <p:attrNameLst>
                                              <p:attrName>style.visibility</p:attrName>
                                            </p:attrNameLst>
                                          </p:cBhvr>
                                          <p:to>
                                            <p:strVal val="visible"/>
                                          </p:to>
                                        </p:set>
                                        <p:animEffect transition="in" filter="wipe(left)">
                                          <p:cBhvr>
                                            <p:cTn id="60" dur="500"/>
                                            <p:tgtEl>
                                              <p:spTgt spid="190"/>
                                            </p:tgtEl>
                                          </p:cBhvr>
                                        </p:animEffect>
                                      </p:childTnLst>
                                    </p:cTn>
                                  </p:par>
                                  <p:par>
                                    <p:cTn id="61" presetID="12" presetClass="entr" presetSubtype="8" fill="hold" nodeType="withEffect">
                                      <p:stCondLst>
                                        <p:cond delay="50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p:tgtEl>
                                              <p:spTgt spid="21"/>
                                            </p:tgtEl>
                                            <p:attrNameLst>
                                              <p:attrName>ppt_x</p:attrName>
                                            </p:attrNameLst>
                                          </p:cBhvr>
                                          <p:tavLst>
                                            <p:tav tm="0">
                                              <p:val>
                                                <p:strVal val="#ppt_x-#ppt_w*1.125000"/>
                                              </p:val>
                                            </p:tav>
                                            <p:tav tm="100000">
                                              <p:val>
                                                <p:strVal val="#ppt_x"/>
                                              </p:val>
                                            </p:tav>
                                          </p:tavLst>
                                        </p:anim>
                                        <p:animEffect transition="in" filter="wipe(right)">
                                          <p:cBhvr>
                                            <p:cTn id="64" dur="500"/>
                                            <p:tgtEl>
                                              <p:spTgt spid="21"/>
                                            </p:tgtEl>
                                          </p:cBhvr>
                                        </p:animEffect>
                                      </p:childTnLst>
                                    </p:cTn>
                                  </p:par>
                                </p:childTnLst>
                              </p:cTn>
                            </p:par>
                            <p:par>
                              <p:cTn id="65" fill="hold">
                                <p:stCondLst>
                                  <p:cond delay="4750"/>
                                </p:stCondLst>
                                <p:childTnLst>
                                  <p:par>
                                    <p:cTn id="66" presetID="22" presetClass="entr" presetSubtype="8" fill="hold" grpId="0" nodeType="afterEffect">
                                      <p:stCondLst>
                                        <p:cond delay="0"/>
                                      </p:stCondLst>
                                      <p:childTnLst>
                                        <p:set>
                                          <p:cBhvr>
                                            <p:cTn id="67" dur="1" fill="hold">
                                              <p:stCondLst>
                                                <p:cond delay="0"/>
                                              </p:stCondLst>
                                            </p:cTn>
                                            <p:tgtEl>
                                              <p:spTgt spid="196"/>
                                            </p:tgtEl>
                                            <p:attrNameLst>
                                              <p:attrName>style.visibility</p:attrName>
                                            </p:attrNameLst>
                                          </p:cBhvr>
                                          <p:to>
                                            <p:strVal val="visible"/>
                                          </p:to>
                                        </p:set>
                                        <p:animEffect transition="in" filter="wipe(left)">
                                          <p:cBhvr>
                                            <p:cTn id="68" dur="500"/>
                                            <p:tgtEl>
                                              <p:spTgt spid="196"/>
                                            </p:tgtEl>
                                          </p:cBhvr>
                                        </p:animEffect>
                                      </p:childTnLst>
                                    </p:cTn>
                                  </p:par>
                                  <p:par>
                                    <p:cTn id="69" presetID="12" presetClass="entr" presetSubtype="8" fill="hold" nodeType="withEffect">
                                      <p:stCondLst>
                                        <p:cond delay="75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p:tgtEl>
                                              <p:spTgt spid="22"/>
                                            </p:tgtEl>
                                            <p:attrNameLst>
                                              <p:attrName>ppt_x</p:attrName>
                                            </p:attrNameLst>
                                          </p:cBhvr>
                                          <p:tavLst>
                                            <p:tav tm="0">
                                              <p:val>
                                                <p:strVal val="#ppt_x-#ppt_w*1.125000"/>
                                              </p:val>
                                            </p:tav>
                                            <p:tav tm="100000">
                                              <p:val>
                                                <p:strVal val="#ppt_x"/>
                                              </p:val>
                                            </p:tav>
                                          </p:tavLst>
                                        </p:anim>
                                        <p:animEffect transition="in" filter="wipe(right)">
                                          <p:cBhvr>
                                            <p:cTn id="72" dur="500"/>
                                            <p:tgtEl>
                                              <p:spTgt spid="22"/>
                                            </p:tgtEl>
                                          </p:cBhvr>
                                        </p:animEffect>
                                      </p:childTnLst>
                                    </p:cTn>
                                  </p:par>
                                </p:childTnLst>
                              </p:cTn>
                            </p:par>
                            <p:par>
                              <p:cTn id="73" fill="hold">
                                <p:stCondLst>
                                  <p:cond delay="6000"/>
                                </p:stCondLst>
                                <p:childTnLst>
                                  <p:par>
                                    <p:cTn id="74" presetID="22" presetClass="entr" presetSubtype="8" fill="hold" grpId="0" nodeType="afterEffect">
                                      <p:stCondLst>
                                        <p:cond delay="0"/>
                                      </p:stCondLst>
                                      <p:childTnLst>
                                        <p:set>
                                          <p:cBhvr>
                                            <p:cTn id="75" dur="1" fill="hold">
                                              <p:stCondLst>
                                                <p:cond delay="0"/>
                                              </p:stCondLst>
                                            </p:cTn>
                                            <p:tgtEl>
                                              <p:spTgt spid="193"/>
                                            </p:tgtEl>
                                            <p:attrNameLst>
                                              <p:attrName>style.visibility</p:attrName>
                                            </p:attrNameLst>
                                          </p:cBhvr>
                                          <p:to>
                                            <p:strVal val="visible"/>
                                          </p:to>
                                        </p:set>
                                        <p:animEffect transition="in" filter="wipe(left)">
                                          <p:cBhvr>
                                            <p:cTn id="76" dur="500"/>
                                            <p:tgtEl>
                                              <p:spTgt spid="193"/>
                                            </p:tgtEl>
                                          </p:cBhvr>
                                        </p:animEffect>
                                      </p:childTnLst>
                                    </p:cTn>
                                  </p:par>
                                  <p:par>
                                    <p:cTn id="77" presetID="12" presetClass="entr" presetSubtype="8" fill="hold" nodeType="withEffect">
                                      <p:stCondLst>
                                        <p:cond delay="75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p:tgtEl>
                                              <p:spTgt spid="23"/>
                                            </p:tgtEl>
                                            <p:attrNameLst>
                                              <p:attrName>ppt_x</p:attrName>
                                            </p:attrNameLst>
                                          </p:cBhvr>
                                          <p:tavLst>
                                            <p:tav tm="0">
                                              <p:val>
                                                <p:strVal val="#ppt_x-#ppt_w*1.125000"/>
                                              </p:val>
                                            </p:tav>
                                            <p:tav tm="100000">
                                              <p:val>
                                                <p:strVal val="#ppt_x"/>
                                              </p:val>
                                            </p:tav>
                                          </p:tavLst>
                                        </p:anim>
                                        <p:animEffect transition="in" filter="wipe(right)">
                                          <p:cBhvr>
                                            <p:cTn id="80" dur="500"/>
                                            <p:tgtEl>
                                              <p:spTgt spid="23"/>
                                            </p:tgtEl>
                                          </p:cBhvr>
                                        </p:animEffect>
                                      </p:childTnLst>
                                    </p:cTn>
                                  </p:par>
                                </p:childTnLst>
                              </p:cTn>
                            </p:par>
                            <p:par>
                              <p:cTn id="81" fill="hold">
                                <p:stCondLst>
                                  <p:cond delay="7250"/>
                                </p:stCondLst>
                                <p:childTnLst>
                                  <p:par>
                                    <p:cTn id="82" presetID="22" presetClass="entr" presetSubtype="8" fill="hold" grpId="0" nodeType="afterEffect">
                                      <p:stCondLst>
                                        <p:cond delay="0"/>
                                      </p:stCondLst>
                                      <p:childTnLst>
                                        <p:set>
                                          <p:cBhvr>
                                            <p:cTn id="83" dur="1" fill="hold">
                                              <p:stCondLst>
                                                <p:cond delay="0"/>
                                              </p:stCondLst>
                                            </p:cTn>
                                            <p:tgtEl>
                                              <p:spTgt spid="199"/>
                                            </p:tgtEl>
                                            <p:attrNameLst>
                                              <p:attrName>style.visibility</p:attrName>
                                            </p:attrNameLst>
                                          </p:cBhvr>
                                          <p:to>
                                            <p:strVal val="visible"/>
                                          </p:to>
                                        </p:set>
                                        <p:animEffect transition="in" filter="wipe(left)">
                                          <p:cBhvr>
                                            <p:cTn id="84" dur="500"/>
                                            <p:tgtEl>
                                              <p:spTgt spid="199"/>
                                            </p:tgtEl>
                                          </p:cBhvr>
                                        </p:animEffect>
                                      </p:childTnLst>
                                    </p:cTn>
                                  </p:par>
                                  <p:par>
                                    <p:cTn id="85" presetID="12" presetClass="entr" presetSubtype="8" fill="hold" nodeType="withEffect">
                                      <p:stCondLst>
                                        <p:cond delay="750"/>
                                      </p:stCondLst>
                                      <p:childTnLst>
                                        <p:set>
                                          <p:cBhvr>
                                            <p:cTn id="86" dur="1" fill="hold">
                                              <p:stCondLst>
                                                <p:cond delay="0"/>
                                              </p:stCondLst>
                                            </p:cTn>
                                            <p:tgtEl>
                                              <p:spTgt spid="133"/>
                                            </p:tgtEl>
                                            <p:attrNameLst>
                                              <p:attrName>style.visibility</p:attrName>
                                            </p:attrNameLst>
                                          </p:cBhvr>
                                          <p:to>
                                            <p:strVal val="visible"/>
                                          </p:to>
                                        </p:set>
                                        <p:anim calcmode="lin" valueType="num">
                                          <p:cBhvr additive="base">
                                            <p:cTn id="87" dur="500"/>
                                            <p:tgtEl>
                                              <p:spTgt spid="133"/>
                                            </p:tgtEl>
                                            <p:attrNameLst>
                                              <p:attrName>ppt_x</p:attrName>
                                            </p:attrNameLst>
                                          </p:cBhvr>
                                          <p:tavLst>
                                            <p:tav tm="0">
                                              <p:val>
                                                <p:strVal val="#ppt_x-#ppt_w*1.125000"/>
                                              </p:val>
                                            </p:tav>
                                            <p:tav tm="100000">
                                              <p:val>
                                                <p:strVal val="#ppt_x"/>
                                              </p:val>
                                            </p:tav>
                                          </p:tavLst>
                                        </p:anim>
                                        <p:animEffect transition="in" filter="wipe(right)">
                                          <p:cBhvr>
                                            <p:cTn id="88" dur="500"/>
                                            <p:tgtEl>
                                              <p:spTgt spid="133"/>
                                            </p:tgtEl>
                                          </p:cBhvr>
                                        </p:animEffect>
                                      </p:childTnLst>
                                    </p:cTn>
                                  </p:par>
                                </p:childTnLst>
                              </p:cTn>
                            </p:par>
                            <p:par>
                              <p:cTn id="89" fill="hold">
                                <p:stCondLst>
                                  <p:cond delay="8500"/>
                                </p:stCondLst>
                                <p:childTnLst>
                                  <p:par>
                                    <p:cTn id="90" presetID="22" presetClass="entr" presetSubtype="8" fill="hold" grpId="0" nodeType="afterEffect">
                                      <p:stCondLst>
                                        <p:cond delay="0"/>
                                      </p:stCondLst>
                                      <p:childTnLst>
                                        <p:set>
                                          <p:cBhvr>
                                            <p:cTn id="91" dur="1" fill="hold">
                                              <p:stCondLst>
                                                <p:cond delay="0"/>
                                              </p:stCondLst>
                                            </p:cTn>
                                            <p:tgtEl>
                                              <p:spTgt spid="163"/>
                                            </p:tgtEl>
                                            <p:attrNameLst>
                                              <p:attrName>style.visibility</p:attrName>
                                            </p:attrNameLst>
                                          </p:cBhvr>
                                          <p:to>
                                            <p:strVal val="visible"/>
                                          </p:to>
                                        </p:set>
                                        <p:animEffect transition="in" filter="wipe(left)">
                                          <p:cBhvr>
                                            <p:cTn id="92" dur="500"/>
                                            <p:tgtEl>
                                              <p:spTgt spid="163"/>
                                            </p:tgtEl>
                                          </p:cBhvr>
                                        </p:animEffect>
                                      </p:childTnLst>
                                    </p:cTn>
                                  </p:par>
                                  <p:par>
                                    <p:cTn id="93" presetID="12" presetClass="entr" presetSubtype="8" fill="hold" nodeType="withEffect">
                                      <p:stCondLst>
                                        <p:cond delay="1000"/>
                                      </p:stCondLst>
                                      <p:childTnLst>
                                        <p:set>
                                          <p:cBhvr>
                                            <p:cTn id="94" dur="1" fill="hold">
                                              <p:stCondLst>
                                                <p:cond delay="0"/>
                                              </p:stCondLst>
                                            </p:cTn>
                                            <p:tgtEl>
                                              <p:spTgt spid="142"/>
                                            </p:tgtEl>
                                            <p:attrNameLst>
                                              <p:attrName>style.visibility</p:attrName>
                                            </p:attrNameLst>
                                          </p:cBhvr>
                                          <p:to>
                                            <p:strVal val="visible"/>
                                          </p:to>
                                        </p:set>
                                        <p:anim calcmode="lin" valueType="num">
                                          <p:cBhvr additive="base">
                                            <p:cTn id="95" dur="500"/>
                                            <p:tgtEl>
                                              <p:spTgt spid="142"/>
                                            </p:tgtEl>
                                            <p:attrNameLst>
                                              <p:attrName>ppt_x</p:attrName>
                                            </p:attrNameLst>
                                          </p:cBhvr>
                                          <p:tavLst>
                                            <p:tav tm="0">
                                              <p:val>
                                                <p:strVal val="#ppt_x-#ppt_w*1.125000"/>
                                              </p:val>
                                            </p:tav>
                                            <p:tav tm="100000">
                                              <p:val>
                                                <p:strVal val="#ppt_x"/>
                                              </p:val>
                                            </p:tav>
                                          </p:tavLst>
                                        </p:anim>
                                        <p:animEffect transition="in" filter="wipe(right)">
                                          <p:cBhvr>
                                            <p:cTn id="96" dur="500"/>
                                            <p:tgtEl>
                                              <p:spTgt spid="142"/>
                                            </p:tgtEl>
                                          </p:cBhvr>
                                        </p:animEffect>
                                      </p:childTnLst>
                                    </p:cTn>
                                  </p:par>
                                </p:childTnLst>
                              </p:cTn>
                            </p:par>
                            <p:par>
                              <p:cTn id="97" fill="hold">
                                <p:stCondLst>
                                  <p:cond delay="10000"/>
                                </p:stCondLst>
                                <p:childTnLst>
                                  <p:par>
                                    <p:cTn id="98" presetID="22" presetClass="entr" presetSubtype="8" fill="hold" grpId="0" nodeType="afterEffect">
                                      <p:stCondLst>
                                        <p:cond delay="0"/>
                                      </p:stCondLst>
                                      <p:childTnLst>
                                        <p:set>
                                          <p:cBhvr>
                                            <p:cTn id="99" dur="1" fill="hold">
                                              <p:stCondLst>
                                                <p:cond delay="0"/>
                                              </p:stCondLst>
                                            </p:cTn>
                                            <p:tgtEl>
                                              <p:spTgt spid="169"/>
                                            </p:tgtEl>
                                            <p:attrNameLst>
                                              <p:attrName>style.visibility</p:attrName>
                                            </p:attrNameLst>
                                          </p:cBhvr>
                                          <p:to>
                                            <p:strVal val="visible"/>
                                          </p:to>
                                        </p:set>
                                        <p:animEffect transition="in" filter="wipe(left)">
                                          <p:cBhvr>
                                            <p:cTn id="100"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86" grpId="0"/>
          <p:bldP spid="190" grpId="0"/>
          <p:bldP spid="193" grpId="0"/>
          <p:bldP spid="196" grpId="0"/>
          <p:bldP spid="199" grpId="0"/>
          <p:bldP spid="163" grpId="0"/>
          <p:bldP spid="169"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0"/>
                                            </p:tgtEl>
                                            <p:attrNameLst>
                                              <p:attrName>style.visibility</p:attrName>
                                            </p:attrNameLst>
                                          </p:cBhvr>
                                          <p:to>
                                            <p:strVal val="visible"/>
                                          </p:to>
                                        </p:set>
                                        <p:anim calcmode="lin" valueType="num">
                                          <p:cBhvr additive="base">
                                            <p:cTn id="7" dur="500" fill="hold"/>
                                            <p:tgtEl>
                                              <p:spTgt spid="960"/>
                                            </p:tgtEl>
                                            <p:attrNameLst>
                                              <p:attrName>ppt_x</p:attrName>
                                            </p:attrNameLst>
                                          </p:cBhvr>
                                          <p:tavLst>
                                            <p:tav tm="0">
                                              <p:val>
                                                <p:strVal val="#ppt_x"/>
                                              </p:val>
                                            </p:tav>
                                            <p:tav tm="100000">
                                              <p:val>
                                                <p:strVal val="#ppt_x"/>
                                              </p:val>
                                            </p:tav>
                                          </p:tavLst>
                                        </p:anim>
                                        <p:anim calcmode="lin" valueType="num">
                                          <p:cBhvr additive="base">
                                            <p:cTn id="8" dur="500" fill="hold"/>
                                            <p:tgtEl>
                                              <p:spTgt spid="960"/>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6"/>
                                            </p:tgtEl>
                                            <p:attrNameLst>
                                              <p:attrName>style.visibility</p:attrName>
                                            </p:attrNameLst>
                                          </p:cBhvr>
                                          <p:to>
                                            <p:strVal val="visible"/>
                                          </p:to>
                                        </p:set>
                                        <p:anim calcmode="lin" valueType="num">
                                          <p:cBhvr additive="base">
                                            <p:cTn id="11" dur="500" fill="hold"/>
                                            <p:tgtEl>
                                              <p:spTgt spid="146"/>
                                            </p:tgtEl>
                                            <p:attrNameLst>
                                              <p:attrName>ppt_x</p:attrName>
                                            </p:attrNameLst>
                                          </p:cBhvr>
                                          <p:tavLst>
                                            <p:tav tm="0">
                                              <p:val>
                                                <p:strVal val="#ppt_x"/>
                                              </p:val>
                                            </p:tav>
                                            <p:tav tm="100000">
                                              <p:val>
                                                <p:strVal val="#ppt_x"/>
                                              </p:val>
                                            </p:tav>
                                          </p:tavLst>
                                        </p:anim>
                                        <p:anim calcmode="lin" valueType="num">
                                          <p:cBhvr additive="base">
                                            <p:cTn id="12" dur="500" fill="hold"/>
                                            <p:tgtEl>
                                              <p:spTgt spid="146"/>
                                            </p:tgtEl>
                                            <p:attrNameLst>
                                              <p:attrName>ppt_y</p:attrName>
                                            </p:attrNameLst>
                                          </p:cBhvr>
                                          <p:tavLst>
                                            <p:tav tm="0">
                                              <p:val>
                                                <p:strVal val="1+#ppt_h/2"/>
                                              </p:val>
                                            </p:tav>
                                            <p:tav tm="100000">
                                              <p:val>
                                                <p:strVal val="#ppt_y"/>
                                              </p:val>
                                            </p:tav>
                                          </p:tavLst>
                                        </p:anim>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ppt_x"/>
                                              </p:val>
                                            </p:tav>
                                            <p:tav tm="100000">
                                              <p:val>
                                                <p:strVal val="#ppt_x"/>
                                              </p:val>
                                            </p:tav>
                                          </p:tavLst>
                                        </p:anim>
                                        <p:anim calcmode="lin" valueType="num">
                                          <p:cBhvr additive="base">
                                            <p:cTn id="19" dur="1000" fill="hold"/>
                                            <p:tgtEl>
                                              <p:spTgt spid="7"/>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25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000" fill="hold"/>
                                            <p:tgtEl>
                                              <p:spTgt spid="8"/>
                                            </p:tgtEl>
                                            <p:attrNameLst>
                                              <p:attrName>ppt_x</p:attrName>
                                            </p:attrNameLst>
                                          </p:cBhvr>
                                          <p:tavLst>
                                            <p:tav tm="0">
                                              <p:val>
                                                <p:strVal val="#ppt_x"/>
                                              </p:val>
                                            </p:tav>
                                            <p:tav tm="100000">
                                              <p:val>
                                                <p:strVal val="#ppt_x"/>
                                              </p:val>
                                            </p:tav>
                                          </p:tavLst>
                                        </p:anim>
                                        <p:anim calcmode="lin" valueType="num">
                                          <p:cBhvr additive="base">
                                            <p:cTn id="23" dur="10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50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0" fill="hold"/>
                                            <p:tgtEl>
                                              <p:spTgt spid="9"/>
                                            </p:tgtEl>
                                            <p:attrNameLst>
                                              <p:attrName>ppt_x</p:attrName>
                                            </p:attrNameLst>
                                          </p:cBhvr>
                                          <p:tavLst>
                                            <p:tav tm="0">
                                              <p:val>
                                                <p:strVal val="#ppt_x"/>
                                              </p:val>
                                            </p:tav>
                                            <p:tav tm="100000">
                                              <p:val>
                                                <p:strVal val="#ppt_x"/>
                                              </p:val>
                                            </p:tav>
                                          </p:tavLst>
                                        </p:anim>
                                        <p:anim calcmode="lin" valueType="num">
                                          <p:cBhvr additive="base">
                                            <p:cTn id="27" dur="10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75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1000" fill="hold"/>
                                            <p:tgtEl>
                                              <p:spTgt spid="14"/>
                                            </p:tgtEl>
                                            <p:attrNameLst>
                                              <p:attrName>ppt_x</p:attrName>
                                            </p:attrNameLst>
                                          </p:cBhvr>
                                          <p:tavLst>
                                            <p:tav tm="0">
                                              <p:val>
                                                <p:strVal val="#ppt_x"/>
                                              </p:val>
                                            </p:tav>
                                            <p:tav tm="100000">
                                              <p:val>
                                                <p:strVal val="#ppt_x"/>
                                              </p:val>
                                            </p:tav>
                                          </p:tavLst>
                                        </p:anim>
                                        <p:anim calcmode="lin" valueType="num">
                                          <p:cBhvr additive="base">
                                            <p:cTn id="31" dur="1000" fill="hold"/>
                                            <p:tgtEl>
                                              <p:spTgt spid="14"/>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750"/>
                                      </p:stCondLst>
                                      <p:childTnLst>
                                        <p:set>
                                          <p:cBhvr>
                                            <p:cTn id="33" dur="1" fill="hold">
                                              <p:stCondLst>
                                                <p:cond delay="0"/>
                                              </p:stCondLst>
                                            </p:cTn>
                                            <p:tgtEl>
                                              <p:spTgt spid="128"/>
                                            </p:tgtEl>
                                            <p:attrNameLst>
                                              <p:attrName>style.visibility</p:attrName>
                                            </p:attrNameLst>
                                          </p:cBhvr>
                                          <p:to>
                                            <p:strVal val="visible"/>
                                          </p:to>
                                        </p:set>
                                        <p:anim calcmode="lin" valueType="num">
                                          <p:cBhvr additive="base">
                                            <p:cTn id="34" dur="1000" fill="hold"/>
                                            <p:tgtEl>
                                              <p:spTgt spid="128"/>
                                            </p:tgtEl>
                                            <p:attrNameLst>
                                              <p:attrName>ppt_x</p:attrName>
                                            </p:attrNameLst>
                                          </p:cBhvr>
                                          <p:tavLst>
                                            <p:tav tm="0">
                                              <p:val>
                                                <p:strVal val="#ppt_x"/>
                                              </p:val>
                                            </p:tav>
                                            <p:tav tm="100000">
                                              <p:val>
                                                <p:strVal val="#ppt_x"/>
                                              </p:val>
                                            </p:tav>
                                          </p:tavLst>
                                        </p:anim>
                                        <p:anim calcmode="lin" valueType="num">
                                          <p:cBhvr additive="base">
                                            <p:cTn id="35" dur="1000" fill="hold"/>
                                            <p:tgtEl>
                                              <p:spTgt spid="128"/>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10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1000" fill="hold"/>
                                            <p:tgtEl>
                                              <p:spTgt spid="17"/>
                                            </p:tgtEl>
                                            <p:attrNameLst>
                                              <p:attrName>ppt_x</p:attrName>
                                            </p:attrNameLst>
                                          </p:cBhvr>
                                          <p:tavLst>
                                            <p:tav tm="0">
                                              <p:val>
                                                <p:strVal val="#ppt_x"/>
                                              </p:val>
                                            </p:tav>
                                            <p:tav tm="100000">
                                              <p:val>
                                                <p:strVal val="#ppt_x"/>
                                              </p:val>
                                            </p:tav>
                                          </p:tavLst>
                                        </p:anim>
                                        <p:anim calcmode="lin" valueType="num">
                                          <p:cBhvr additive="base">
                                            <p:cTn id="39" dur="10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1000"/>
                                      </p:stCondLst>
                                      <p:childTnLst>
                                        <p:set>
                                          <p:cBhvr>
                                            <p:cTn id="41" dur="1" fill="hold">
                                              <p:stCondLst>
                                                <p:cond delay="0"/>
                                              </p:stCondLst>
                                            </p:cTn>
                                            <p:tgtEl>
                                              <p:spTgt spid="137"/>
                                            </p:tgtEl>
                                            <p:attrNameLst>
                                              <p:attrName>style.visibility</p:attrName>
                                            </p:attrNameLst>
                                          </p:cBhvr>
                                          <p:to>
                                            <p:strVal val="visible"/>
                                          </p:to>
                                        </p:set>
                                        <p:anim calcmode="lin" valueType="num">
                                          <p:cBhvr additive="base">
                                            <p:cTn id="42" dur="1000" fill="hold"/>
                                            <p:tgtEl>
                                              <p:spTgt spid="137"/>
                                            </p:tgtEl>
                                            <p:attrNameLst>
                                              <p:attrName>ppt_x</p:attrName>
                                            </p:attrNameLst>
                                          </p:cBhvr>
                                          <p:tavLst>
                                            <p:tav tm="0">
                                              <p:val>
                                                <p:strVal val="#ppt_x"/>
                                              </p:val>
                                            </p:tav>
                                            <p:tav tm="100000">
                                              <p:val>
                                                <p:strVal val="#ppt_x"/>
                                              </p:val>
                                            </p:tav>
                                          </p:tavLst>
                                        </p:anim>
                                        <p:anim calcmode="lin" valueType="num">
                                          <p:cBhvr additive="base">
                                            <p:cTn id="43" dur="1000" fill="hold"/>
                                            <p:tgtEl>
                                              <p:spTgt spid="137"/>
                                            </p:tgtEl>
                                            <p:attrNameLst>
                                              <p:attrName>ppt_y</p:attrName>
                                            </p:attrNameLst>
                                          </p:cBhvr>
                                          <p:tavLst>
                                            <p:tav tm="0">
                                              <p:val>
                                                <p:strVal val="1+#ppt_h/2"/>
                                              </p:val>
                                            </p:tav>
                                            <p:tav tm="100000">
                                              <p:val>
                                                <p:strVal val="#ppt_y"/>
                                              </p:val>
                                            </p:tav>
                                          </p:tavLst>
                                        </p:anim>
                                      </p:childTnLst>
                                    </p:cTn>
                                  </p:par>
                                </p:childTnLst>
                              </p:cTn>
                            </p:par>
                            <p:par>
                              <p:cTn id="44" fill="hold">
                                <p:stCondLst>
                                  <p:cond delay="2500"/>
                                </p:stCondLst>
                                <p:childTnLst>
                                  <p:par>
                                    <p:cTn id="45" presetID="12" presetClass="entr" presetSubtype="8"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p:tgtEl>
                                              <p:spTgt spid="19"/>
                                            </p:tgtEl>
                                            <p:attrNameLst>
                                              <p:attrName>ppt_x</p:attrName>
                                            </p:attrNameLst>
                                          </p:cBhvr>
                                          <p:tavLst>
                                            <p:tav tm="0">
                                              <p:val>
                                                <p:strVal val="#ppt_x-#ppt_w*1.125000"/>
                                              </p:val>
                                            </p:tav>
                                            <p:tav tm="100000">
                                              <p:val>
                                                <p:strVal val="#ppt_x"/>
                                              </p:val>
                                            </p:tav>
                                          </p:tavLst>
                                        </p:anim>
                                        <p:animEffect transition="in" filter="wipe(right)">
                                          <p:cBhvr>
                                            <p:cTn id="48" dur="500"/>
                                            <p:tgtEl>
                                              <p:spTgt spid="19"/>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86"/>
                                            </p:tgtEl>
                                            <p:attrNameLst>
                                              <p:attrName>style.visibility</p:attrName>
                                            </p:attrNameLst>
                                          </p:cBhvr>
                                          <p:to>
                                            <p:strVal val="visible"/>
                                          </p:to>
                                        </p:set>
                                        <p:animEffect transition="in" filter="wipe(left)">
                                          <p:cBhvr>
                                            <p:cTn id="52" dur="500"/>
                                            <p:tgtEl>
                                              <p:spTgt spid="186"/>
                                            </p:tgtEl>
                                          </p:cBhvr>
                                        </p:animEffect>
                                      </p:childTnLst>
                                    </p:cTn>
                                  </p:par>
                                  <p:par>
                                    <p:cTn id="53" presetID="12" presetClass="entr" presetSubtype="8" fill="hold" nodeType="withEffect">
                                      <p:stCondLst>
                                        <p:cond delay="25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p:tgtEl>
                                              <p:spTgt spid="20"/>
                                            </p:tgtEl>
                                            <p:attrNameLst>
                                              <p:attrName>ppt_x</p:attrName>
                                            </p:attrNameLst>
                                          </p:cBhvr>
                                          <p:tavLst>
                                            <p:tav tm="0">
                                              <p:val>
                                                <p:strVal val="#ppt_x-#ppt_w*1.125000"/>
                                              </p:val>
                                            </p:tav>
                                            <p:tav tm="100000">
                                              <p:val>
                                                <p:strVal val="#ppt_x"/>
                                              </p:val>
                                            </p:tav>
                                          </p:tavLst>
                                        </p:anim>
                                        <p:animEffect transition="in" filter="wipe(right)">
                                          <p:cBhvr>
                                            <p:cTn id="56" dur="500"/>
                                            <p:tgtEl>
                                              <p:spTgt spid="20"/>
                                            </p:tgtEl>
                                          </p:cBhvr>
                                        </p:animEffect>
                                      </p:childTnLst>
                                    </p:cTn>
                                  </p:par>
                                </p:childTnLst>
                              </p:cTn>
                            </p:par>
                            <p:par>
                              <p:cTn id="57" fill="hold">
                                <p:stCondLst>
                                  <p:cond delay="3750"/>
                                </p:stCondLst>
                                <p:childTnLst>
                                  <p:par>
                                    <p:cTn id="58" presetID="22" presetClass="entr" presetSubtype="8" fill="hold" grpId="0" nodeType="afterEffect">
                                      <p:stCondLst>
                                        <p:cond delay="0"/>
                                      </p:stCondLst>
                                      <p:childTnLst>
                                        <p:set>
                                          <p:cBhvr>
                                            <p:cTn id="59" dur="1" fill="hold">
                                              <p:stCondLst>
                                                <p:cond delay="0"/>
                                              </p:stCondLst>
                                            </p:cTn>
                                            <p:tgtEl>
                                              <p:spTgt spid="190"/>
                                            </p:tgtEl>
                                            <p:attrNameLst>
                                              <p:attrName>style.visibility</p:attrName>
                                            </p:attrNameLst>
                                          </p:cBhvr>
                                          <p:to>
                                            <p:strVal val="visible"/>
                                          </p:to>
                                        </p:set>
                                        <p:animEffect transition="in" filter="wipe(left)">
                                          <p:cBhvr>
                                            <p:cTn id="60" dur="500"/>
                                            <p:tgtEl>
                                              <p:spTgt spid="190"/>
                                            </p:tgtEl>
                                          </p:cBhvr>
                                        </p:animEffect>
                                      </p:childTnLst>
                                    </p:cTn>
                                  </p:par>
                                  <p:par>
                                    <p:cTn id="61" presetID="12" presetClass="entr" presetSubtype="8" fill="hold" nodeType="withEffect">
                                      <p:stCondLst>
                                        <p:cond delay="50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p:tgtEl>
                                              <p:spTgt spid="21"/>
                                            </p:tgtEl>
                                            <p:attrNameLst>
                                              <p:attrName>ppt_x</p:attrName>
                                            </p:attrNameLst>
                                          </p:cBhvr>
                                          <p:tavLst>
                                            <p:tav tm="0">
                                              <p:val>
                                                <p:strVal val="#ppt_x-#ppt_w*1.125000"/>
                                              </p:val>
                                            </p:tav>
                                            <p:tav tm="100000">
                                              <p:val>
                                                <p:strVal val="#ppt_x"/>
                                              </p:val>
                                            </p:tav>
                                          </p:tavLst>
                                        </p:anim>
                                        <p:animEffect transition="in" filter="wipe(right)">
                                          <p:cBhvr>
                                            <p:cTn id="64" dur="500"/>
                                            <p:tgtEl>
                                              <p:spTgt spid="21"/>
                                            </p:tgtEl>
                                          </p:cBhvr>
                                        </p:animEffect>
                                      </p:childTnLst>
                                    </p:cTn>
                                  </p:par>
                                </p:childTnLst>
                              </p:cTn>
                            </p:par>
                            <p:par>
                              <p:cTn id="65" fill="hold">
                                <p:stCondLst>
                                  <p:cond delay="4750"/>
                                </p:stCondLst>
                                <p:childTnLst>
                                  <p:par>
                                    <p:cTn id="66" presetID="22" presetClass="entr" presetSubtype="8" fill="hold" grpId="0" nodeType="afterEffect">
                                      <p:stCondLst>
                                        <p:cond delay="0"/>
                                      </p:stCondLst>
                                      <p:childTnLst>
                                        <p:set>
                                          <p:cBhvr>
                                            <p:cTn id="67" dur="1" fill="hold">
                                              <p:stCondLst>
                                                <p:cond delay="0"/>
                                              </p:stCondLst>
                                            </p:cTn>
                                            <p:tgtEl>
                                              <p:spTgt spid="196"/>
                                            </p:tgtEl>
                                            <p:attrNameLst>
                                              <p:attrName>style.visibility</p:attrName>
                                            </p:attrNameLst>
                                          </p:cBhvr>
                                          <p:to>
                                            <p:strVal val="visible"/>
                                          </p:to>
                                        </p:set>
                                        <p:animEffect transition="in" filter="wipe(left)">
                                          <p:cBhvr>
                                            <p:cTn id="68" dur="500"/>
                                            <p:tgtEl>
                                              <p:spTgt spid="196"/>
                                            </p:tgtEl>
                                          </p:cBhvr>
                                        </p:animEffect>
                                      </p:childTnLst>
                                    </p:cTn>
                                  </p:par>
                                  <p:par>
                                    <p:cTn id="69" presetID="12" presetClass="entr" presetSubtype="8" fill="hold" nodeType="withEffect">
                                      <p:stCondLst>
                                        <p:cond delay="75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p:tgtEl>
                                              <p:spTgt spid="22"/>
                                            </p:tgtEl>
                                            <p:attrNameLst>
                                              <p:attrName>ppt_x</p:attrName>
                                            </p:attrNameLst>
                                          </p:cBhvr>
                                          <p:tavLst>
                                            <p:tav tm="0">
                                              <p:val>
                                                <p:strVal val="#ppt_x-#ppt_w*1.125000"/>
                                              </p:val>
                                            </p:tav>
                                            <p:tav tm="100000">
                                              <p:val>
                                                <p:strVal val="#ppt_x"/>
                                              </p:val>
                                            </p:tav>
                                          </p:tavLst>
                                        </p:anim>
                                        <p:animEffect transition="in" filter="wipe(right)">
                                          <p:cBhvr>
                                            <p:cTn id="72" dur="500"/>
                                            <p:tgtEl>
                                              <p:spTgt spid="22"/>
                                            </p:tgtEl>
                                          </p:cBhvr>
                                        </p:animEffect>
                                      </p:childTnLst>
                                    </p:cTn>
                                  </p:par>
                                </p:childTnLst>
                              </p:cTn>
                            </p:par>
                            <p:par>
                              <p:cTn id="73" fill="hold">
                                <p:stCondLst>
                                  <p:cond delay="6000"/>
                                </p:stCondLst>
                                <p:childTnLst>
                                  <p:par>
                                    <p:cTn id="74" presetID="22" presetClass="entr" presetSubtype="8" fill="hold" grpId="0" nodeType="afterEffect">
                                      <p:stCondLst>
                                        <p:cond delay="0"/>
                                      </p:stCondLst>
                                      <p:childTnLst>
                                        <p:set>
                                          <p:cBhvr>
                                            <p:cTn id="75" dur="1" fill="hold">
                                              <p:stCondLst>
                                                <p:cond delay="0"/>
                                              </p:stCondLst>
                                            </p:cTn>
                                            <p:tgtEl>
                                              <p:spTgt spid="193"/>
                                            </p:tgtEl>
                                            <p:attrNameLst>
                                              <p:attrName>style.visibility</p:attrName>
                                            </p:attrNameLst>
                                          </p:cBhvr>
                                          <p:to>
                                            <p:strVal val="visible"/>
                                          </p:to>
                                        </p:set>
                                        <p:animEffect transition="in" filter="wipe(left)">
                                          <p:cBhvr>
                                            <p:cTn id="76" dur="500"/>
                                            <p:tgtEl>
                                              <p:spTgt spid="193"/>
                                            </p:tgtEl>
                                          </p:cBhvr>
                                        </p:animEffect>
                                      </p:childTnLst>
                                    </p:cTn>
                                  </p:par>
                                  <p:par>
                                    <p:cTn id="77" presetID="12" presetClass="entr" presetSubtype="8" fill="hold" nodeType="withEffect">
                                      <p:stCondLst>
                                        <p:cond delay="75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p:tgtEl>
                                              <p:spTgt spid="23"/>
                                            </p:tgtEl>
                                            <p:attrNameLst>
                                              <p:attrName>ppt_x</p:attrName>
                                            </p:attrNameLst>
                                          </p:cBhvr>
                                          <p:tavLst>
                                            <p:tav tm="0">
                                              <p:val>
                                                <p:strVal val="#ppt_x-#ppt_w*1.125000"/>
                                              </p:val>
                                            </p:tav>
                                            <p:tav tm="100000">
                                              <p:val>
                                                <p:strVal val="#ppt_x"/>
                                              </p:val>
                                            </p:tav>
                                          </p:tavLst>
                                        </p:anim>
                                        <p:animEffect transition="in" filter="wipe(right)">
                                          <p:cBhvr>
                                            <p:cTn id="80" dur="500"/>
                                            <p:tgtEl>
                                              <p:spTgt spid="23"/>
                                            </p:tgtEl>
                                          </p:cBhvr>
                                        </p:animEffect>
                                      </p:childTnLst>
                                    </p:cTn>
                                  </p:par>
                                </p:childTnLst>
                              </p:cTn>
                            </p:par>
                            <p:par>
                              <p:cTn id="81" fill="hold">
                                <p:stCondLst>
                                  <p:cond delay="7250"/>
                                </p:stCondLst>
                                <p:childTnLst>
                                  <p:par>
                                    <p:cTn id="82" presetID="22" presetClass="entr" presetSubtype="8" fill="hold" grpId="0" nodeType="afterEffect">
                                      <p:stCondLst>
                                        <p:cond delay="0"/>
                                      </p:stCondLst>
                                      <p:childTnLst>
                                        <p:set>
                                          <p:cBhvr>
                                            <p:cTn id="83" dur="1" fill="hold">
                                              <p:stCondLst>
                                                <p:cond delay="0"/>
                                              </p:stCondLst>
                                            </p:cTn>
                                            <p:tgtEl>
                                              <p:spTgt spid="199"/>
                                            </p:tgtEl>
                                            <p:attrNameLst>
                                              <p:attrName>style.visibility</p:attrName>
                                            </p:attrNameLst>
                                          </p:cBhvr>
                                          <p:to>
                                            <p:strVal val="visible"/>
                                          </p:to>
                                        </p:set>
                                        <p:animEffect transition="in" filter="wipe(left)">
                                          <p:cBhvr>
                                            <p:cTn id="84" dur="500"/>
                                            <p:tgtEl>
                                              <p:spTgt spid="199"/>
                                            </p:tgtEl>
                                          </p:cBhvr>
                                        </p:animEffect>
                                      </p:childTnLst>
                                    </p:cTn>
                                  </p:par>
                                  <p:par>
                                    <p:cTn id="85" presetID="12" presetClass="entr" presetSubtype="8" fill="hold" nodeType="withEffect">
                                      <p:stCondLst>
                                        <p:cond delay="750"/>
                                      </p:stCondLst>
                                      <p:childTnLst>
                                        <p:set>
                                          <p:cBhvr>
                                            <p:cTn id="86" dur="1" fill="hold">
                                              <p:stCondLst>
                                                <p:cond delay="0"/>
                                              </p:stCondLst>
                                            </p:cTn>
                                            <p:tgtEl>
                                              <p:spTgt spid="133"/>
                                            </p:tgtEl>
                                            <p:attrNameLst>
                                              <p:attrName>style.visibility</p:attrName>
                                            </p:attrNameLst>
                                          </p:cBhvr>
                                          <p:to>
                                            <p:strVal val="visible"/>
                                          </p:to>
                                        </p:set>
                                        <p:anim calcmode="lin" valueType="num">
                                          <p:cBhvr additive="base">
                                            <p:cTn id="87" dur="500"/>
                                            <p:tgtEl>
                                              <p:spTgt spid="133"/>
                                            </p:tgtEl>
                                            <p:attrNameLst>
                                              <p:attrName>ppt_x</p:attrName>
                                            </p:attrNameLst>
                                          </p:cBhvr>
                                          <p:tavLst>
                                            <p:tav tm="0">
                                              <p:val>
                                                <p:strVal val="#ppt_x-#ppt_w*1.125000"/>
                                              </p:val>
                                            </p:tav>
                                            <p:tav tm="100000">
                                              <p:val>
                                                <p:strVal val="#ppt_x"/>
                                              </p:val>
                                            </p:tav>
                                          </p:tavLst>
                                        </p:anim>
                                        <p:animEffect transition="in" filter="wipe(right)">
                                          <p:cBhvr>
                                            <p:cTn id="88" dur="500"/>
                                            <p:tgtEl>
                                              <p:spTgt spid="133"/>
                                            </p:tgtEl>
                                          </p:cBhvr>
                                        </p:animEffect>
                                      </p:childTnLst>
                                    </p:cTn>
                                  </p:par>
                                </p:childTnLst>
                              </p:cTn>
                            </p:par>
                            <p:par>
                              <p:cTn id="89" fill="hold">
                                <p:stCondLst>
                                  <p:cond delay="8500"/>
                                </p:stCondLst>
                                <p:childTnLst>
                                  <p:par>
                                    <p:cTn id="90" presetID="22" presetClass="entr" presetSubtype="8" fill="hold" grpId="0" nodeType="afterEffect">
                                      <p:stCondLst>
                                        <p:cond delay="0"/>
                                      </p:stCondLst>
                                      <p:childTnLst>
                                        <p:set>
                                          <p:cBhvr>
                                            <p:cTn id="91" dur="1" fill="hold">
                                              <p:stCondLst>
                                                <p:cond delay="0"/>
                                              </p:stCondLst>
                                            </p:cTn>
                                            <p:tgtEl>
                                              <p:spTgt spid="163"/>
                                            </p:tgtEl>
                                            <p:attrNameLst>
                                              <p:attrName>style.visibility</p:attrName>
                                            </p:attrNameLst>
                                          </p:cBhvr>
                                          <p:to>
                                            <p:strVal val="visible"/>
                                          </p:to>
                                        </p:set>
                                        <p:animEffect transition="in" filter="wipe(left)">
                                          <p:cBhvr>
                                            <p:cTn id="92" dur="500"/>
                                            <p:tgtEl>
                                              <p:spTgt spid="163"/>
                                            </p:tgtEl>
                                          </p:cBhvr>
                                        </p:animEffect>
                                      </p:childTnLst>
                                    </p:cTn>
                                  </p:par>
                                  <p:par>
                                    <p:cTn id="93" presetID="12" presetClass="entr" presetSubtype="8" fill="hold" nodeType="withEffect">
                                      <p:stCondLst>
                                        <p:cond delay="1000"/>
                                      </p:stCondLst>
                                      <p:childTnLst>
                                        <p:set>
                                          <p:cBhvr>
                                            <p:cTn id="94" dur="1" fill="hold">
                                              <p:stCondLst>
                                                <p:cond delay="0"/>
                                              </p:stCondLst>
                                            </p:cTn>
                                            <p:tgtEl>
                                              <p:spTgt spid="142"/>
                                            </p:tgtEl>
                                            <p:attrNameLst>
                                              <p:attrName>style.visibility</p:attrName>
                                            </p:attrNameLst>
                                          </p:cBhvr>
                                          <p:to>
                                            <p:strVal val="visible"/>
                                          </p:to>
                                        </p:set>
                                        <p:anim calcmode="lin" valueType="num">
                                          <p:cBhvr additive="base">
                                            <p:cTn id="95" dur="500"/>
                                            <p:tgtEl>
                                              <p:spTgt spid="142"/>
                                            </p:tgtEl>
                                            <p:attrNameLst>
                                              <p:attrName>ppt_x</p:attrName>
                                            </p:attrNameLst>
                                          </p:cBhvr>
                                          <p:tavLst>
                                            <p:tav tm="0">
                                              <p:val>
                                                <p:strVal val="#ppt_x-#ppt_w*1.125000"/>
                                              </p:val>
                                            </p:tav>
                                            <p:tav tm="100000">
                                              <p:val>
                                                <p:strVal val="#ppt_x"/>
                                              </p:val>
                                            </p:tav>
                                          </p:tavLst>
                                        </p:anim>
                                        <p:animEffect transition="in" filter="wipe(right)">
                                          <p:cBhvr>
                                            <p:cTn id="96" dur="500"/>
                                            <p:tgtEl>
                                              <p:spTgt spid="142"/>
                                            </p:tgtEl>
                                          </p:cBhvr>
                                        </p:animEffect>
                                      </p:childTnLst>
                                    </p:cTn>
                                  </p:par>
                                </p:childTnLst>
                              </p:cTn>
                            </p:par>
                            <p:par>
                              <p:cTn id="97" fill="hold">
                                <p:stCondLst>
                                  <p:cond delay="10000"/>
                                </p:stCondLst>
                                <p:childTnLst>
                                  <p:par>
                                    <p:cTn id="98" presetID="22" presetClass="entr" presetSubtype="8" fill="hold" grpId="0" nodeType="afterEffect">
                                      <p:stCondLst>
                                        <p:cond delay="0"/>
                                      </p:stCondLst>
                                      <p:childTnLst>
                                        <p:set>
                                          <p:cBhvr>
                                            <p:cTn id="99" dur="1" fill="hold">
                                              <p:stCondLst>
                                                <p:cond delay="0"/>
                                              </p:stCondLst>
                                            </p:cTn>
                                            <p:tgtEl>
                                              <p:spTgt spid="169"/>
                                            </p:tgtEl>
                                            <p:attrNameLst>
                                              <p:attrName>style.visibility</p:attrName>
                                            </p:attrNameLst>
                                          </p:cBhvr>
                                          <p:to>
                                            <p:strVal val="visible"/>
                                          </p:to>
                                        </p:set>
                                        <p:animEffect transition="in" filter="wipe(left)">
                                          <p:cBhvr>
                                            <p:cTn id="100"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86" grpId="0"/>
          <p:bldP spid="190" grpId="0"/>
          <p:bldP spid="193" grpId="0"/>
          <p:bldP spid="196" grpId="0"/>
          <p:bldP spid="199" grpId="0"/>
          <p:bldP spid="163" grpId="0"/>
          <p:bldP spid="169" grpId="0"/>
          <p:bldP spid="2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9" name="Group 8"/>
          <p:cNvGrpSpPr/>
          <p:nvPr/>
        </p:nvGrpSpPr>
        <p:grpSpPr>
          <a:xfrm>
            <a:off x="1123062" y="2950149"/>
            <a:ext cx="9945876" cy="957705"/>
            <a:chOff x="-2193099" y="953005"/>
            <a:chExt cx="7322372" cy="705083"/>
          </a:xfrm>
        </p:grpSpPr>
        <p:grpSp>
          <p:nvGrpSpPr>
            <p:cNvPr id="10" name="Group 9"/>
            <p:cNvGrpSpPr/>
            <p:nvPr/>
          </p:nvGrpSpPr>
          <p:grpSpPr>
            <a:xfrm>
              <a:off x="-2193099" y="953005"/>
              <a:ext cx="7322372" cy="705083"/>
              <a:chOff x="4325287" y="4957194"/>
              <a:chExt cx="3982976"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TextBox 10"/>
            <p:cNvSpPr txBox="1"/>
            <p:nvPr/>
          </p:nvSpPr>
          <p:spPr>
            <a:xfrm>
              <a:off x="-1856482" y="1022307"/>
              <a:ext cx="6649138" cy="566479"/>
            </a:xfrm>
            <a:prstGeom prst="rect">
              <a:avLst/>
            </a:prstGeom>
            <a:noFill/>
          </p:spPr>
          <p:txBody>
            <a:bodyPr wrap="square" rtlCol="0" anchor="ctr">
              <a:spAutoFit/>
            </a:bodyPr>
            <a:lstStyle/>
            <a:p>
              <a:pPr algn="ctr"/>
              <a:r>
                <a:rPr lang="en-US" sz="4400" b="1" dirty="0" smtClean="0">
                  <a:solidFill>
                    <a:schemeClr val="bg1"/>
                  </a:solidFill>
                  <a:latin typeface="+mj-lt"/>
                </a:rPr>
                <a:t>LA PARTIE PRATIQUE</a:t>
              </a:r>
              <a:endParaRPr lang="en-US" sz="4400" b="1" dirty="0">
                <a:solidFill>
                  <a:schemeClr val="bg1"/>
                </a:solidFill>
                <a:latin typeface="+mj-lt"/>
              </a:endParaRPr>
            </a:p>
          </p:txBody>
        </p:sp>
      </p:grpSp>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2400516"/>
      </p:ext>
    </p:extLst>
  </p:cSld>
  <p:clrMapOvr>
    <a:masterClrMapping/>
  </p:clrMapOvr>
  <p:transition spd="slow">
    <p:comb/>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968056" y="2607816"/>
            <a:ext cx="10211192" cy="2677656"/>
          </a:xfrm>
          <a:prstGeom prst="rect">
            <a:avLst/>
          </a:prstGeom>
        </p:spPr>
        <p:txBody>
          <a:bodyPr wrap="square">
            <a:spAutoFit/>
          </a:bodyPr>
          <a:lstStyle/>
          <a:p>
            <a:pPr algn="just"/>
            <a:r>
              <a:rPr lang="fr-FR" sz="2800" dirty="0" smtClean="0">
                <a:solidFill>
                  <a:schemeClr val="bg1"/>
                </a:solidFill>
                <a:latin typeface="Myriad Condensed Web" panose="020B0506030403020204" pitchFamily="34" charset="0"/>
              </a:rPr>
              <a:t>Il </a:t>
            </a:r>
            <a:r>
              <a:rPr lang="fr-FR" sz="2800" dirty="0">
                <a:solidFill>
                  <a:schemeClr val="bg1"/>
                </a:solidFill>
                <a:latin typeface="Myriad Condensed Web" panose="020B0506030403020204" pitchFamily="34" charset="0"/>
              </a:rPr>
              <a:t>s’agit d’une étude descriptive, rétrospective à partir des dossiers médicaux, </a:t>
            </a:r>
            <a:r>
              <a:rPr lang="fr-FR" sz="2800" dirty="0" smtClean="0">
                <a:solidFill>
                  <a:schemeClr val="bg1"/>
                </a:solidFill>
                <a:latin typeface="Myriad Condensed Web" panose="020B0506030403020204" pitchFamily="34" charset="0"/>
              </a:rPr>
              <a:t>des </a:t>
            </a:r>
            <a:r>
              <a:rPr lang="fr-FR" sz="2800" dirty="0">
                <a:solidFill>
                  <a:schemeClr val="bg1"/>
                </a:solidFill>
                <a:latin typeface="Myriad Condensed Web" panose="020B0506030403020204" pitchFamily="34" charset="0"/>
              </a:rPr>
              <a:t>Registres d’hospitalisation de </a:t>
            </a:r>
            <a:r>
              <a:rPr lang="fr-FR" sz="2800" dirty="0">
                <a:solidFill>
                  <a:schemeClr val="accent3"/>
                </a:solidFill>
                <a:latin typeface="Myriad Condensed Web" panose="020B0506030403020204" pitchFamily="34" charset="0"/>
              </a:rPr>
              <a:t>26 patients </a:t>
            </a:r>
            <a:r>
              <a:rPr lang="fr-FR" sz="2800" dirty="0">
                <a:solidFill>
                  <a:schemeClr val="bg1"/>
                </a:solidFill>
                <a:latin typeface="Myriad Condensed Web" panose="020B0506030403020204" pitchFamily="34" charset="0"/>
              </a:rPr>
              <a:t>hémophiles qui sont diagnostiqués, traités et suivis au sein du service hémato pédiatrie et CPS au </a:t>
            </a:r>
            <a:r>
              <a:rPr lang="fr-FR" sz="2800" dirty="0" smtClean="0">
                <a:solidFill>
                  <a:schemeClr val="bg1"/>
                </a:solidFill>
                <a:latin typeface="Myriad Condensed Web" panose="020B0506030403020204" pitchFamily="34" charset="0"/>
              </a:rPr>
              <a:t>niveau du </a:t>
            </a:r>
            <a:r>
              <a:rPr lang="fr-FR" sz="2800" dirty="0">
                <a:solidFill>
                  <a:schemeClr val="bg1"/>
                </a:solidFill>
                <a:latin typeface="Myriad Condensed Web" panose="020B0506030403020204" pitchFamily="34" charset="0"/>
              </a:rPr>
              <a:t>CHU Tizi-Ouzou </a:t>
            </a:r>
          </a:p>
          <a:p>
            <a:pPr algn="just"/>
            <a:r>
              <a:rPr lang="fr-FR" sz="2800" dirty="0">
                <a:solidFill>
                  <a:schemeClr val="bg1"/>
                </a:solidFill>
                <a:latin typeface="Myriad Condensed Web" panose="020B0506030403020204" pitchFamily="34" charset="0"/>
              </a:rPr>
              <a:t>Cette étude </a:t>
            </a:r>
            <a:r>
              <a:rPr lang="fr-FR" sz="2800" dirty="0" smtClean="0">
                <a:solidFill>
                  <a:schemeClr val="bg1"/>
                </a:solidFill>
                <a:latin typeface="Myriad Condensed Web" panose="020B0506030403020204" pitchFamily="34" charset="0"/>
              </a:rPr>
              <a:t>rétrospective a </a:t>
            </a:r>
            <a:r>
              <a:rPr lang="fr-FR" sz="2800" dirty="0">
                <a:solidFill>
                  <a:schemeClr val="bg1"/>
                </a:solidFill>
                <a:latin typeface="Myriad Condensed Web" panose="020B0506030403020204" pitchFamily="34" charset="0"/>
              </a:rPr>
              <a:t>été </a:t>
            </a:r>
            <a:r>
              <a:rPr lang="fr-FR" sz="2800" dirty="0" smtClean="0">
                <a:solidFill>
                  <a:schemeClr val="bg1"/>
                </a:solidFill>
                <a:latin typeface="Myriad Condensed Web" panose="020B0506030403020204" pitchFamily="34" charset="0"/>
              </a:rPr>
              <a:t>réalisée </a:t>
            </a:r>
            <a:r>
              <a:rPr lang="fr-FR" sz="2800" dirty="0">
                <a:solidFill>
                  <a:schemeClr val="bg1"/>
                </a:solidFill>
                <a:latin typeface="Myriad Condensed Web" panose="020B0506030403020204" pitchFamily="34" charset="0"/>
              </a:rPr>
              <a:t>sur des </a:t>
            </a:r>
            <a:r>
              <a:rPr lang="fr-FR" sz="2800" dirty="0" smtClean="0">
                <a:solidFill>
                  <a:schemeClr val="bg1"/>
                </a:solidFill>
                <a:latin typeface="Myriad Condensed Web" panose="020B0506030403020204" pitchFamily="34" charset="0"/>
              </a:rPr>
              <a:t>données recueillies </a:t>
            </a:r>
            <a:r>
              <a:rPr lang="fr-FR" sz="2800" dirty="0">
                <a:solidFill>
                  <a:schemeClr val="bg1"/>
                </a:solidFill>
                <a:latin typeface="Myriad Condensed Web" panose="020B0506030403020204" pitchFamily="34" charset="0"/>
              </a:rPr>
              <a:t>dans les dossiers </a:t>
            </a:r>
            <a:r>
              <a:rPr lang="fr-FR" sz="2800" dirty="0" smtClean="0">
                <a:solidFill>
                  <a:schemeClr val="bg1"/>
                </a:solidFill>
                <a:latin typeface="Myriad Condensed Web" panose="020B0506030403020204" pitchFamily="34" charset="0"/>
              </a:rPr>
              <a:t>des </a:t>
            </a:r>
            <a:r>
              <a:rPr lang="fr-FR" sz="2800" dirty="0">
                <a:solidFill>
                  <a:schemeClr val="bg1"/>
                </a:solidFill>
                <a:latin typeface="Myriad Condensed Web" panose="020B0506030403020204" pitchFamily="34" charset="0"/>
              </a:rPr>
              <a:t>malades </a:t>
            </a:r>
            <a:r>
              <a:rPr lang="fr-FR" sz="2800" dirty="0" smtClean="0">
                <a:solidFill>
                  <a:schemeClr val="bg1"/>
                </a:solidFill>
                <a:latin typeface="Myriad Condensed Web" panose="020B0506030403020204" pitchFamily="34" charset="0"/>
              </a:rPr>
              <a:t>pendant </a:t>
            </a:r>
            <a:r>
              <a:rPr lang="fr-FR" sz="2800" dirty="0">
                <a:solidFill>
                  <a:schemeClr val="bg1"/>
                </a:solidFill>
                <a:latin typeface="Myriad Condensed Web" panose="020B0506030403020204" pitchFamily="34" charset="0"/>
              </a:rPr>
              <a:t>la période allant de 2000 à 2017.</a:t>
            </a:r>
          </a:p>
        </p:txBody>
      </p:sp>
      <p:sp>
        <p:nvSpPr>
          <p:cNvPr id="26" name="TextBox 25"/>
          <p:cNvSpPr txBox="1"/>
          <p:nvPr/>
        </p:nvSpPr>
        <p:spPr>
          <a:xfrm>
            <a:off x="968056" y="920825"/>
            <a:ext cx="7249933" cy="769441"/>
          </a:xfrm>
          <a:prstGeom prst="rect">
            <a:avLst/>
          </a:prstGeom>
          <a:noFill/>
        </p:spPr>
        <p:txBody>
          <a:bodyPr wrap="none" rtlCol="0">
            <a:spAutoFit/>
          </a:bodyPr>
          <a:lstStyle/>
          <a:p>
            <a:r>
              <a:rPr lang="en-US" sz="4400" b="1" dirty="0" smtClean="0">
                <a:solidFill>
                  <a:schemeClr val="bg1"/>
                </a:solidFill>
              </a:rPr>
              <a:t>MATERIEL ET METHODES</a:t>
            </a:r>
            <a:endParaRPr lang="en-US" sz="4400" b="1" dirty="0">
              <a:solidFill>
                <a:schemeClr val="bg1"/>
              </a:solidFill>
            </a:endParaRPr>
          </a:p>
        </p:txBody>
      </p:sp>
    </p:spTree>
    <p:extLst>
      <p:ext uri="{BB962C8B-B14F-4D97-AF65-F5344CB8AC3E}">
        <p14:creationId xmlns:p14="http://schemas.microsoft.com/office/powerpoint/2010/main" val="113938264"/>
      </p:ext>
    </p:extLst>
  </p:cSld>
  <p:clrMapOvr>
    <a:masterClrMapping/>
  </p:clrMapOvr>
  <p:transition spd="slow">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566993" y="2196252"/>
            <a:ext cx="10865788" cy="3487560"/>
            <a:chOff x="1118319" y="1970905"/>
            <a:chExt cx="9622069" cy="3088368"/>
          </a:xfrm>
        </p:grpSpPr>
        <p:sp>
          <p:nvSpPr>
            <p:cNvPr id="9" name="Freeform 8"/>
            <p:cNvSpPr/>
            <p:nvPr/>
          </p:nvSpPr>
          <p:spPr>
            <a:xfrm>
              <a:off x="1118319" y="1970905"/>
              <a:ext cx="306705" cy="359968"/>
            </a:xfrm>
            <a:custGeom>
              <a:avLst/>
              <a:gdLst/>
              <a:ahLst/>
              <a:cxnLst/>
              <a:rect l="l" t="t" r="r" b="b"/>
              <a:pathLst>
                <a:path w="306705" h="359968">
                  <a:moveTo>
                    <a:pt x="221266" y="0"/>
                  </a:moveTo>
                  <a:lnTo>
                    <a:pt x="299804" y="0"/>
                  </a:lnTo>
                  <a:lnTo>
                    <a:pt x="274035" y="170194"/>
                  </a:lnTo>
                  <a:lnTo>
                    <a:pt x="306705" y="170194"/>
                  </a:lnTo>
                  <a:lnTo>
                    <a:pt x="306705" y="359968"/>
                  </a:lnTo>
                  <a:lnTo>
                    <a:pt x="182243" y="359968"/>
                  </a:lnTo>
                  <a:lnTo>
                    <a:pt x="182243" y="184050"/>
                  </a:lnTo>
                  <a:close/>
                  <a:moveTo>
                    <a:pt x="39023" y="0"/>
                  </a:moveTo>
                  <a:lnTo>
                    <a:pt x="117561" y="0"/>
                  </a:lnTo>
                  <a:lnTo>
                    <a:pt x="91792" y="170194"/>
                  </a:lnTo>
                  <a:lnTo>
                    <a:pt x="124462" y="170194"/>
                  </a:lnTo>
                  <a:lnTo>
                    <a:pt x="124462" y="359968"/>
                  </a:lnTo>
                  <a:lnTo>
                    <a:pt x="0" y="359968"/>
                  </a:lnTo>
                  <a:lnTo>
                    <a:pt x="0" y="184050"/>
                  </a:lnTo>
                  <a:close/>
                </a:path>
              </a:pathLst>
            </a:custGeom>
            <a:solidFill>
              <a:srgbClr val="BC1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Rectangle 5"/>
            <p:cNvSpPr/>
            <p:nvPr/>
          </p:nvSpPr>
          <p:spPr>
            <a:xfrm>
              <a:off x="1544636" y="2181065"/>
              <a:ext cx="9042400" cy="2698224"/>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A l’état normal Plusieurs mécanismes physiologiques permettent de garder le sang à l’état fluide dans les vaisseaux ce qui autorise une perfusion tissulaire adéquate. D’autres sont responsables de la formation localisée d'un thrombus afin de limiter la perte de fluides à partir du site de la plaie ainsi que les contaminations venant de l’extérieur. Ces derniers mécanismes sont regroupés sous le terme de </a:t>
              </a:r>
              <a:r>
                <a:rPr lang="fr-FR" sz="2400" dirty="0" smtClean="0">
                  <a:solidFill>
                    <a:srgbClr val="BC1D2F"/>
                  </a:solidFill>
                  <a:latin typeface="Myriad Condensed Web" panose="020B0506030403020204" pitchFamily="34" charset="0"/>
                </a:rPr>
                <a:t>L’hémostase</a:t>
              </a:r>
              <a:r>
                <a:rPr lang="fr-FR" sz="2400" dirty="0" smtClean="0">
                  <a:solidFill>
                    <a:schemeClr val="bg1"/>
                  </a:solidFill>
                  <a:latin typeface="Myriad Condensed Web" panose="020B0506030403020204" pitchFamily="34" charset="0"/>
                </a:rPr>
                <a:t>. </a:t>
              </a:r>
            </a:p>
            <a:p>
              <a:pPr algn="just"/>
              <a:endParaRPr lang="fr-FR" sz="2400" dirty="0">
                <a:solidFill>
                  <a:schemeClr val="bg1"/>
                </a:solidFill>
                <a:latin typeface="Myriad Condensed Web" panose="020B0506030403020204" pitchFamily="34" charset="0"/>
              </a:endParaRPr>
            </a:p>
            <a:p>
              <a:pPr algn="just"/>
              <a:r>
                <a:rPr lang="fr-FR" sz="2400" dirty="0" smtClean="0">
                  <a:solidFill>
                    <a:schemeClr val="bg1"/>
                  </a:solidFill>
                  <a:latin typeface="Myriad Condensed Web" panose="020B0506030403020204" pitchFamily="34" charset="0"/>
                </a:rPr>
                <a:t>Une </a:t>
              </a:r>
              <a:r>
                <a:rPr lang="fr-FR" sz="2400" dirty="0">
                  <a:solidFill>
                    <a:schemeClr val="bg1"/>
                  </a:solidFill>
                  <a:latin typeface="Myriad Condensed Web" panose="020B0506030403020204" pitchFamily="34" charset="0"/>
                </a:rPr>
                <a:t>perturbation de ce dernier provoque un déficit qui se traduit par plusieurs affections parmi lesquelles on décrit </a:t>
              </a:r>
              <a:r>
                <a:rPr lang="fr-FR" sz="2400" dirty="0">
                  <a:solidFill>
                    <a:srgbClr val="BC1D2F"/>
                  </a:solidFill>
                  <a:latin typeface="Myriad Condensed Web" panose="020B0506030403020204" pitchFamily="34" charset="0"/>
                </a:rPr>
                <a:t>l’hémophilie</a:t>
              </a:r>
              <a:r>
                <a:rPr lang="fr-FR" sz="2400" dirty="0">
                  <a:solidFill>
                    <a:schemeClr val="bg1"/>
                  </a:solidFill>
                  <a:latin typeface="Myriad Condensed Web" panose="020B0506030403020204" pitchFamily="34" charset="0"/>
                </a:rPr>
                <a:t>.</a:t>
              </a:r>
            </a:p>
          </p:txBody>
        </p:sp>
        <p:sp>
          <p:nvSpPr>
            <p:cNvPr id="10" name="Freeform 9"/>
            <p:cNvSpPr/>
            <p:nvPr/>
          </p:nvSpPr>
          <p:spPr>
            <a:xfrm flipH="1" flipV="1">
              <a:off x="10433683" y="4699305"/>
              <a:ext cx="306705" cy="359968"/>
            </a:xfrm>
            <a:custGeom>
              <a:avLst/>
              <a:gdLst/>
              <a:ahLst/>
              <a:cxnLst/>
              <a:rect l="l" t="t" r="r" b="b"/>
              <a:pathLst>
                <a:path w="306705" h="359968">
                  <a:moveTo>
                    <a:pt x="221266" y="0"/>
                  </a:moveTo>
                  <a:lnTo>
                    <a:pt x="299804" y="0"/>
                  </a:lnTo>
                  <a:lnTo>
                    <a:pt x="274035" y="170194"/>
                  </a:lnTo>
                  <a:lnTo>
                    <a:pt x="306705" y="170194"/>
                  </a:lnTo>
                  <a:lnTo>
                    <a:pt x="306705" y="359968"/>
                  </a:lnTo>
                  <a:lnTo>
                    <a:pt x="182243" y="359968"/>
                  </a:lnTo>
                  <a:lnTo>
                    <a:pt x="182243" y="184050"/>
                  </a:lnTo>
                  <a:close/>
                  <a:moveTo>
                    <a:pt x="39023" y="0"/>
                  </a:moveTo>
                  <a:lnTo>
                    <a:pt x="117561" y="0"/>
                  </a:lnTo>
                  <a:lnTo>
                    <a:pt x="91792" y="170194"/>
                  </a:lnTo>
                  <a:lnTo>
                    <a:pt x="124462" y="170194"/>
                  </a:lnTo>
                  <a:lnTo>
                    <a:pt x="124462" y="359968"/>
                  </a:lnTo>
                  <a:lnTo>
                    <a:pt x="0" y="359968"/>
                  </a:lnTo>
                  <a:lnTo>
                    <a:pt x="0" y="184050"/>
                  </a:lnTo>
                  <a:close/>
                </a:path>
              </a:pathLst>
            </a:custGeom>
            <a:solidFill>
              <a:srgbClr val="BC1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11" name="Group 10"/>
          <p:cNvGrpSpPr/>
          <p:nvPr/>
        </p:nvGrpSpPr>
        <p:grpSpPr>
          <a:xfrm>
            <a:off x="-2193099" y="920826"/>
            <a:ext cx="7703373" cy="769441"/>
            <a:chOff x="-2193099" y="920826"/>
            <a:chExt cx="7703373" cy="769441"/>
          </a:xfrm>
        </p:grpSpPr>
        <p:grpSp>
          <p:nvGrpSpPr>
            <p:cNvPr id="16" name="Group 15"/>
            <p:cNvGrpSpPr/>
            <p:nvPr/>
          </p:nvGrpSpPr>
          <p:grpSpPr>
            <a:xfrm>
              <a:off x="-2193099" y="953005"/>
              <a:ext cx="7703373" cy="705083"/>
              <a:chOff x="4325287" y="4957194"/>
              <a:chExt cx="4190220" cy="383528"/>
            </a:xfrm>
            <a:solidFill>
              <a:srgbClr val="BC1D2F"/>
            </a:solidFill>
          </p:grpSpPr>
          <p:sp>
            <p:nvSpPr>
              <p:cNvPr id="18" name="Flowchart: Terminator 17"/>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owchart: Terminator 19"/>
              <p:cNvSpPr/>
              <p:nvPr/>
            </p:nvSpPr>
            <p:spPr>
              <a:xfrm>
                <a:off x="7353301"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TextBox 14"/>
            <p:cNvSpPr txBox="1"/>
            <p:nvPr/>
          </p:nvSpPr>
          <p:spPr>
            <a:xfrm>
              <a:off x="572499" y="920826"/>
              <a:ext cx="4509569" cy="769441"/>
            </a:xfrm>
            <a:prstGeom prst="rect">
              <a:avLst/>
            </a:prstGeom>
            <a:noFill/>
          </p:spPr>
          <p:txBody>
            <a:bodyPr wrap="none" rtlCol="0">
              <a:spAutoFit/>
            </a:bodyPr>
            <a:lstStyle/>
            <a:p>
              <a:pPr algn="ctr"/>
              <a:r>
                <a:rPr lang="en-US" sz="4400" b="1" dirty="0" smtClean="0">
                  <a:solidFill>
                    <a:schemeClr val="bg1"/>
                  </a:solidFill>
                  <a:latin typeface="+mj-lt"/>
                </a:rPr>
                <a:t>INTRODUCTION</a:t>
              </a:r>
              <a:endParaRPr lang="en-US" sz="4400" b="1" dirty="0">
                <a:solidFill>
                  <a:schemeClr val="bg1"/>
                </a:solidFill>
                <a:latin typeface="+mj-lt"/>
              </a:endParaRPr>
            </a:p>
          </p:txBody>
        </p:sp>
      </p:grpSp>
    </p:spTree>
    <p:extLst>
      <p:ext uri="{BB962C8B-B14F-4D97-AF65-F5344CB8AC3E}">
        <p14:creationId xmlns:p14="http://schemas.microsoft.com/office/powerpoint/2010/main" val="7748727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028581"/>
            <a:ext cx="12192000" cy="976613"/>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842550" y="2114757"/>
            <a:ext cx="10211192" cy="954107"/>
          </a:xfrm>
          <a:prstGeom prst="rect">
            <a:avLst/>
          </a:prstGeom>
        </p:spPr>
        <p:txBody>
          <a:bodyPr wrap="square">
            <a:spAutoFit/>
          </a:bodyPr>
          <a:lstStyle/>
          <a:p>
            <a:pPr algn="just"/>
            <a:r>
              <a:rPr lang="fr-FR" sz="2800" dirty="0" smtClean="0">
                <a:solidFill>
                  <a:schemeClr val="bg1"/>
                </a:solidFill>
                <a:latin typeface="Myriad Condensed Web" panose="020B0506030403020204" pitchFamily="34" charset="0"/>
              </a:rPr>
              <a:t>La </a:t>
            </a:r>
            <a:r>
              <a:rPr lang="fr-FR" sz="2800" dirty="0">
                <a:solidFill>
                  <a:schemeClr val="bg1"/>
                </a:solidFill>
                <a:latin typeface="Myriad Condensed Web" panose="020B0506030403020204" pitchFamily="34" charset="0"/>
              </a:rPr>
              <a:t>compilation des données sur les dossiers nous a permis d’établir les critères d’inclusion et </a:t>
            </a:r>
            <a:r>
              <a:rPr lang="fr-FR" sz="2800" dirty="0" smtClean="0">
                <a:solidFill>
                  <a:schemeClr val="bg1"/>
                </a:solidFill>
                <a:latin typeface="Myriad Condensed Web" panose="020B0506030403020204" pitchFamily="34" charset="0"/>
              </a:rPr>
              <a:t>d’exclusion :</a:t>
            </a:r>
            <a:endParaRPr lang="fr-FR" sz="2800" dirty="0">
              <a:solidFill>
                <a:schemeClr val="bg1"/>
              </a:solidFill>
              <a:latin typeface="Myriad Condensed Web" panose="020B0506030403020204" pitchFamily="34" charset="0"/>
            </a:endParaRPr>
          </a:p>
        </p:txBody>
      </p:sp>
      <p:sp>
        <p:nvSpPr>
          <p:cNvPr id="26" name="TextBox 25"/>
          <p:cNvSpPr txBox="1"/>
          <p:nvPr/>
        </p:nvSpPr>
        <p:spPr>
          <a:xfrm>
            <a:off x="968056" y="920825"/>
            <a:ext cx="7249933" cy="769441"/>
          </a:xfrm>
          <a:prstGeom prst="rect">
            <a:avLst/>
          </a:prstGeom>
          <a:noFill/>
        </p:spPr>
        <p:txBody>
          <a:bodyPr wrap="none" rtlCol="0">
            <a:spAutoFit/>
          </a:bodyPr>
          <a:lstStyle/>
          <a:p>
            <a:r>
              <a:rPr lang="en-US" sz="4400" b="1" dirty="0" smtClean="0">
                <a:solidFill>
                  <a:schemeClr val="bg1"/>
                </a:solidFill>
              </a:rPr>
              <a:t>MATERIEL ET METHODES</a:t>
            </a:r>
            <a:endParaRPr lang="en-US" sz="4400" b="1" dirty="0">
              <a:solidFill>
                <a:schemeClr val="bg1"/>
              </a:solidFill>
            </a:endParaRPr>
          </a:p>
        </p:txBody>
      </p:sp>
      <p:sp>
        <p:nvSpPr>
          <p:cNvPr id="9" name="Title 20"/>
          <p:cNvSpPr txBox="1">
            <a:spLocks/>
          </p:cNvSpPr>
          <p:nvPr/>
        </p:nvSpPr>
        <p:spPr>
          <a:xfrm>
            <a:off x="1620580" y="3664608"/>
            <a:ext cx="7344125" cy="769413"/>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fr-FR" sz="1400" dirty="0" smtClean="0">
                <a:solidFill>
                  <a:schemeClr val="bg1"/>
                </a:solidFill>
                <a:latin typeface="+mn-lt"/>
              </a:rPr>
              <a:t>• Les </a:t>
            </a:r>
            <a:r>
              <a:rPr lang="fr-FR" sz="1400" dirty="0">
                <a:solidFill>
                  <a:schemeClr val="bg1"/>
                </a:solidFill>
                <a:latin typeface="+mn-lt"/>
              </a:rPr>
              <a:t>malades âgés moins de 18 ans et suivie au seine service hémato pédiatrie et CPS.</a:t>
            </a:r>
          </a:p>
          <a:p>
            <a:pPr algn="l"/>
            <a:r>
              <a:rPr lang="fr-FR" sz="1400" dirty="0" smtClean="0">
                <a:solidFill>
                  <a:schemeClr val="bg1"/>
                </a:solidFill>
                <a:latin typeface="+mn-lt"/>
              </a:rPr>
              <a:t>• Les </a:t>
            </a:r>
            <a:r>
              <a:rPr lang="fr-FR" sz="1400" dirty="0">
                <a:solidFill>
                  <a:schemeClr val="bg1"/>
                </a:solidFill>
                <a:latin typeface="+mn-lt"/>
              </a:rPr>
              <a:t>deux types d’hémophilie A et </a:t>
            </a:r>
            <a:r>
              <a:rPr lang="fr-FR" sz="1400" dirty="0" smtClean="0">
                <a:solidFill>
                  <a:schemeClr val="bg1"/>
                </a:solidFill>
                <a:latin typeface="+mn-lt"/>
              </a:rPr>
              <a:t>B sont </a:t>
            </a:r>
            <a:r>
              <a:rPr lang="fr-FR" sz="1400" dirty="0">
                <a:solidFill>
                  <a:schemeClr val="bg1"/>
                </a:solidFill>
                <a:latin typeface="+mn-lt"/>
              </a:rPr>
              <a:t>concernées </a:t>
            </a:r>
          </a:p>
          <a:p>
            <a:pPr algn="l"/>
            <a:r>
              <a:rPr lang="fr-FR" sz="1400" dirty="0" smtClean="0">
                <a:solidFill>
                  <a:schemeClr val="bg1"/>
                </a:solidFill>
                <a:latin typeface="+mn-lt"/>
              </a:rPr>
              <a:t>• Tout </a:t>
            </a:r>
            <a:r>
              <a:rPr lang="fr-FR" sz="1400" dirty="0">
                <a:solidFill>
                  <a:schemeClr val="bg1"/>
                </a:solidFill>
                <a:latin typeface="+mn-lt"/>
              </a:rPr>
              <a:t>l’hémophile quelque soit leur degré de sévérité</a:t>
            </a:r>
          </a:p>
        </p:txBody>
      </p:sp>
      <p:sp>
        <p:nvSpPr>
          <p:cNvPr id="11" name="TextBox 10"/>
          <p:cNvSpPr txBox="1"/>
          <p:nvPr/>
        </p:nvSpPr>
        <p:spPr>
          <a:xfrm>
            <a:off x="1212837" y="3205760"/>
            <a:ext cx="629941" cy="707886"/>
          </a:xfrm>
          <a:prstGeom prst="rect">
            <a:avLst/>
          </a:prstGeom>
          <a:noFill/>
        </p:spPr>
        <p:txBody>
          <a:bodyPr wrap="square" rtlCol="0">
            <a:spAutoFit/>
          </a:bodyPr>
          <a:lstStyle/>
          <a:p>
            <a:pPr algn="r"/>
            <a:r>
              <a:rPr lang="en-US" sz="4000" smtClean="0">
                <a:solidFill>
                  <a:schemeClr val="accent1"/>
                </a:solidFill>
                <a:latin typeface="+mj-lt"/>
              </a:rPr>
              <a:t>1</a:t>
            </a:r>
            <a:endParaRPr lang="en-US" sz="4000">
              <a:solidFill>
                <a:schemeClr val="accent1"/>
              </a:solidFill>
              <a:latin typeface="+mj-lt"/>
            </a:endParaRPr>
          </a:p>
        </p:txBody>
      </p:sp>
      <p:sp>
        <p:nvSpPr>
          <p:cNvPr id="15" name="Title 20"/>
          <p:cNvSpPr txBox="1">
            <a:spLocks/>
          </p:cNvSpPr>
          <p:nvPr/>
        </p:nvSpPr>
        <p:spPr>
          <a:xfrm>
            <a:off x="2382582" y="5016784"/>
            <a:ext cx="7728618" cy="553970"/>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fr-FR" sz="1400" dirty="0">
                <a:solidFill>
                  <a:schemeClr val="bg1"/>
                </a:solidFill>
              </a:rPr>
              <a:t>•	Tous autre maladie hémorragique ;</a:t>
            </a:r>
          </a:p>
          <a:p>
            <a:pPr algn="l"/>
            <a:r>
              <a:rPr lang="fr-FR" sz="1400" dirty="0">
                <a:solidFill>
                  <a:schemeClr val="bg1"/>
                </a:solidFill>
              </a:rPr>
              <a:t>•	Déficit en autre facteur (FVII…) ou autre substance (fibrinogène…)</a:t>
            </a:r>
          </a:p>
        </p:txBody>
      </p:sp>
      <p:sp>
        <p:nvSpPr>
          <p:cNvPr id="16" name="TextBox 15"/>
          <p:cNvSpPr txBox="1"/>
          <p:nvPr/>
        </p:nvSpPr>
        <p:spPr>
          <a:xfrm>
            <a:off x="1974838" y="4490300"/>
            <a:ext cx="629941" cy="707886"/>
          </a:xfrm>
          <a:prstGeom prst="rect">
            <a:avLst/>
          </a:prstGeom>
          <a:noFill/>
        </p:spPr>
        <p:txBody>
          <a:bodyPr wrap="square" rtlCol="0">
            <a:spAutoFit/>
          </a:bodyPr>
          <a:lstStyle/>
          <a:p>
            <a:pPr algn="r"/>
            <a:r>
              <a:rPr lang="en-US" sz="4000" smtClean="0">
                <a:solidFill>
                  <a:schemeClr val="accent3"/>
                </a:solidFill>
                <a:latin typeface="+mj-lt"/>
              </a:rPr>
              <a:t>2</a:t>
            </a:r>
            <a:endParaRPr lang="en-US" sz="4000">
              <a:solidFill>
                <a:schemeClr val="accent3"/>
              </a:solidFill>
              <a:latin typeface="+mj-lt"/>
            </a:endParaRPr>
          </a:p>
        </p:txBody>
      </p:sp>
      <p:sp>
        <p:nvSpPr>
          <p:cNvPr id="23" name="TextBox 22"/>
          <p:cNvSpPr txBox="1"/>
          <p:nvPr/>
        </p:nvSpPr>
        <p:spPr>
          <a:xfrm>
            <a:off x="1620580" y="3405100"/>
            <a:ext cx="3135097" cy="276999"/>
          </a:xfrm>
          <a:prstGeom prst="rect">
            <a:avLst/>
          </a:prstGeom>
          <a:noFill/>
        </p:spPr>
        <p:txBody>
          <a:bodyPr wrap="square" tIns="0" bIns="0" rtlCol="0">
            <a:spAutoFit/>
          </a:bodyPr>
          <a:lstStyle/>
          <a:p>
            <a:r>
              <a:rPr lang="fr-FR" b="1" dirty="0" smtClean="0">
                <a:solidFill>
                  <a:schemeClr val="bg1"/>
                </a:solidFill>
                <a:cs typeface="Lato Regular"/>
              </a:rPr>
              <a:t>Critères </a:t>
            </a:r>
            <a:r>
              <a:rPr lang="fr-FR" b="1" dirty="0">
                <a:solidFill>
                  <a:schemeClr val="bg1"/>
                </a:solidFill>
                <a:cs typeface="Lato Regular"/>
              </a:rPr>
              <a:t>d’inclusion</a:t>
            </a:r>
            <a:endParaRPr lang="en-US" b="1" dirty="0">
              <a:solidFill>
                <a:schemeClr val="bg1"/>
              </a:solidFill>
              <a:cs typeface="Lato Regular"/>
            </a:endParaRPr>
          </a:p>
        </p:txBody>
      </p:sp>
      <p:sp>
        <p:nvSpPr>
          <p:cNvPr id="24" name="TextBox 23"/>
          <p:cNvSpPr txBox="1"/>
          <p:nvPr/>
        </p:nvSpPr>
        <p:spPr>
          <a:xfrm>
            <a:off x="2463266" y="4716525"/>
            <a:ext cx="3289789" cy="276999"/>
          </a:xfrm>
          <a:prstGeom prst="rect">
            <a:avLst/>
          </a:prstGeom>
          <a:noFill/>
        </p:spPr>
        <p:txBody>
          <a:bodyPr wrap="square" tIns="0" bIns="0" rtlCol="0">
            <a:spAutoFit/>
          </a:bodyPr>
          <a:lstStyle/>
          <a:p>
            <a:r>
              <a:rPr lang="fr-FR" b="1" dirty="0" err="1" smtClean="0">
                <a:solidFill>
                  <a:schemeClr val="bg1"/>
                </a:solidFill>
                <a:cs typeface="Lato Regular"/>
              </a:rPr>
              <a:t>Cristaire</a:t>
            </a:r>
            <a:r>
              <a:rPr lang="fr-FR" b="1" dirty="0" smtClean="0">
                <a:solidFill>
                  <a:schemeClr val="bg1"/>
                </a:solidFill>
                <a:cs typeface="Lato Regular"/>
              </a:rPr>
              <a:t> </a:t>
            </a:r>
            <a:r>
              <a:rPr lang="fr-FR" b="1" dirty="0">
                <a:solidFill>
                  <a:schemeClr val="bg1"/>
                </a:solidFill>
                <a:cs typeface="Lato Regular"/>
              </a:rPr>
              <a:t>d’exclusion</a:t>
            </a:r>
            <a:endParaRPr lang="en-US" b="1" dirty="0">
              <a:solidFill>
                <a:schemeClr val="bg1"/>
              </a:solidFill>
              <a:cs typeface="Lato Regular"/>
            </a:endParaRPr>
          </a:p>
        </p:txBody>
      </p:sp>
    </p:spTree>
    <p:extLst>
      <p:ext uri="{BB962C8B-B14F-4D97-AF65-F5344CB8AC3E}">
        <p14:creationId xmlns:p14="http://schemas.microsoft.com/office/powerpoint/2010/main" val="106826490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p:tgtEl>
                                          <p:spTgt spid="16"/>
                                        </p:tgtEl>
                                        <p:attrNameLst>
                                          <p:attrName>ppt_y</p:attrName>
                                        </p:attrNameLst>
                                      </p:cBhvr>
                                      <p:tavLst>
                                        <p:tav tm="0">
                                          <p:val>
                                            <p:strVal val="#ppt_y+#ppt_h*1.125000"/>
                                          </p:val>
                                        </p:tav>
                                        <p:tav tm="100000">
                                          <p:val>
                                            <p:strVal val="#ppt_y"/>
                                          </p:val>
                                        </p:tav>
                                      </p:tavLst>
                                    </p:anim>
                                    <p:animEffect transition="in" filter="wipe(up)">
                                      <p:cBhvr>
                                        <p:cTn id="20" dur="500"/>
                                        <p:tgtEl>
                                          <p:spTgt spid="16"/>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5" grpId="0"/>
      <p:bldP spid="16" grpId="0"/>
      <p:bldP spid="23" grpId="0"/>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grpSp>
        <p:nvGrpSpPr>
          <p:cNvPr id="3" name="Group 2"/>
          <p:cNvGrpSpPr/>
          <p:nvPr/>
        </p:nvGrpSpPr>
        <p:grpSpPr>
          <a:xfrm>
            <a:off x="79641" y="2115117"/>
            <a:ext cx="2930998" cy="4580812"/>
            <a:chOff x="174152" y="2249737"/>
            <a:chExt cx="2930998" cy="4580812"/>
          </a:xfrm>
        </p:grpSpPr>
        <p:sp>
          <p:nvSpPr>
            <p:cNvPr id="24" name="TextBox 23"/>
            <p:cNvSpPr txBox="1"/>
            <p:nvPr/>
          </p:nvSpPr>
          <p:spPr>
            <a:xfrm>
              <a:off x="761605" y="2249737"/>
              <a:ext cx="1756092" cy="646331"/>
            </a:xfrm>
            <a:prstGeom prst="rect">
              <a:avLst/>
            </a:prstGeom>
            <a:noFill/>
          </p:spPr>
          <p:txBody>
            <a:bodyPr wrap="square" rtlCol="0" anchor="ctr">
              <a:spAutoFit/>
            </a:bodyPr>
            <a:lstStyle/>
            <a:p>
              <a:pPr algn="ctr"/>
              <a:r>
                <a:rPr lang="en-US" sz="3600" dirty="0" smtClean="0">
                  <a:solidFill>
                    <a:srgbClr val="BC1D2F"/>
                  </a:solidFill>
                  <a:latin typeface="Keep Calm Med" pitchFamily="2" charset="0"/>
                </a:rPr>
                <a:t>SEXE</a:t>
              </a:r>
              <a:endParaRPr lang="en-US" sz="3600" dirty="0">
                <a:solidFill>
                  <a:srgbClr val="BC1D2F"/>
                </a:solidFill>
                <a:latin typeface="Keep Calm Med" pitchFamily="2" charset="0"/>
              </a:endParaRPr>
            </a:p>
          </p:txBody>
        </p:sp>
        <p:grpSp>
          <p:nvGrpSpPr>
            <p:cNvPr id="2" name="Group 1"/>
            <p:cNvGrpSpPr/>
            <p:nvPr/>
          </p:nvGrpSpPr>
          <p:grpSpPr>
            <a:xfrm>
              <a:off x="1075460" y="2935512"/>
              <a:ext cx="1128383" cy="3427392"/>
              <a:chOff x="2323029" y="3679181"/>
              <a:chExt cx="445205" cy="1352282"/>
            </a:xfrm>
            <a:solidFill>
              <a:schemeClr val="accent1">
                <a:lumMod val="60000"/>
                <a:lumOff val="40000"/>
              </a:schemeClr>
            </a:solidFill>
          </p:grpSpPr>
          <p:sp>
            <p:nvSpPr>
              <p:cNvPr id="25" name="Freeform 12"/>
              <p:cNvSpPr>
                <a:spLocks/>
              </p:cNvSpPr>
              <p:nvPr/>
            </p:nvSpPr>
            <p:spPr bwMode="auto">
              <a:xfrm>
                <a:off x="2449210" y="3679181"/>
                <a:ext cx="132133" cy="201176"/>
              </a:xfrm>
              <a:custGeom>
                <a:avLst/>
                <a:gdLst>
                  <a:gd name="T0" fmla="*/ 18 w 110"/>
                  <a:gd name="T1" fmla="*/ 157 h 167"/>
                  <a:gd name="T2" fmla="*/ 59 w 110"/>
                  <a:gd name="T3" fmla="*/ 166 h 167"/>
                  <a:gd name="T4" fmla="*/ 81 w 110"/>
                  <a:gd name="T5" fmla="*/ 157 h 167"/>
                  <a:gd name="T6" fmla="*/ 94 w 110"/>
                  <a:gd name="T7" fmla="*/ 148 h 167"/>
                  <a:gd name="T8" fmla="*/ 105 w 110"/>
                  <a:gd name="T9" fmla="*/ 101 h 167"/>
                  <a:gd name="T10" fmla="*/ 110 w 110"/>
                  <a:gd name="T11" fmla="*/ 62 h 167"/>
                  <a:gd name="T12" fmla="*/ 38 w 110"/>
                  <a:gd name="T13" fmla="*/ 9 h 167"/>
                  <a:gd name="T14" fmla="*/ 3 w 110"/>
                  <a:gd name="T15" fmla="*/ 84 h 167"/>
                  <a:gd name="T16" fmla="*/ 8 w 110"/>
                  <a:gd name="T17" fmla="*/ 113 h 167"/>
                  <a:gd name="T18" fmla="*/ 13 w 110"/>
                  <a:gd name="T19" fmla="*/ 125 h 167"/>
                  <a:gd name="T20" fmla="*/ 18 w 110"/>
                  <a:gd name="T21" fmla="*/ 157 h 167"/>
                  <a:gd name="T22" fmla="*/ 18 w 110"/>
                  <a:gd name="T23" fmla="*/ 15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 h="167">
                    <a:moveTo>
                      <a:pt x="18" y="157"/>
                    </a:moveTo>
                    <a:cubicBezTo>
                      <a:pt x="15" y="164"/>
                      <a:pt x="55" y="167"/>
                      <a:pt x="59" y="166"/>
                    </a:cubicBezTo>
                    <a:cubicBezTo>
                      <a:pt x="67" y="164"/>
                      <a:pt x="75" y="161"/>
                      <a:pt x="81" y="157"/>
                    </a:cubicBezTo>
                    <a:cubicBezTo>
                      <a:pt x="85" y="155"/>
                      <a:pt x="90" y="149"/>
                      <a:pt x="94" y="148"/>
                    </a:cubicBezTo>
                    <a:cubicBezTo>
                      <a:pt x="86" y="141"/>
                      <a:pt x="102" y="109"/>
                      <a:pt x="105" y="101"/>
                    </a:cubicBezTo>
                    <a:cubicBezTo>
                      <a:pt x="109" y="88"/>
                      <a:pt x="110" y="76"/>
                      <a:pt x="110" y="62"/>
                    </a:cubicBezTo>
                    <a:cubicBezTo>
                      <a:pt x="108" y="23"/>
                      <a:pt x="77" y="0"/>
                      <a:pt x="38" y="9"/>
                    </a:cubicBezTo>
                    <a:cubicBezTo>
                      <a:pt x="3" y="17"/>
                      <a:pt x="0" y="55"/>
                      <a:pt x="3" y="84"/>
                    </a:cubicBezTo>
                    <a:cubicBezTo>
                      <a:pt x="4" y="94"/>
                      <a:pt x="7" y="103"/>
                      <a:pt x="8" y="113"/>
                    </a:cubicBezTo>
                    <a:cubicBezTo>
                      <a:pt x="8" y="118"/>
                      <a:pt x="10" y="121"/>
                      <a:pt x="13" y="125"/>
                    </a:cubicBezTo>
                    <a:cubicBezTo>
                      <a:pt x="20" y="135"/>
                      <a:pt x="21" y="145"/>
                      <a:pt x="18" y="157"/>
                    </a:cubicBezTo>
                    <a:cubicBezTo>
                      <a:pt x="18" y="157"/>
                      <a:pt x="26" y="131"/>
                      <a:pt x="18" y="15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p:cNvSpPr>
                <a:spLocks/>
              </p:cNvSpPr>
              <p:nvPr/>
            </p:nvSpPr>
            <p:spPr bwMode="auto">
              <a:xfrm>
                <a:off x="2323029" y="3863691"/>
                <a:ext cx="445205" cy="1167772"/>
              </a:xfrm>
              <a:custGeom>
                <a:avLst/>
                <a:gdLst>
                  <a:gd name="T0" fmla="*/ 356 w 369"/>
                  <a:gd name="T1" fmla="*/ 203 h 968"/>
                  <a:gd name="T2" fmla="*/ 311 w 369"/>
                  <a:gd name="T3" fmla="*/ 42 h 968"/>
                  <a:gd name="T4" fmla="*/ 282 w 369"/>
                  <a:gd name="T5" fmla="*/ 26 h 968"/>
                  <a:gd name="T6" fmla="*/ 193 w 369"/>
                  <a:gd name="T7" fmla="*/ 47 h 968"/>
                  <a:gd name="T8" fmla="*/ 211 w 369"/>
                  <a:gd name="T9" fmla="*/ 184 h 968"/>
                  <a:gd name="T10" fmla="*/ 246 w 369"/>
                  <a:gd name="T11" fmla="*/ 325 h 968"/>
                  <a:gd name="T12" fmla="*/ 89 w 369"/>
                  <a:gd name="T13" fmla="*/ 364 h 968"/>
                  <a:gd name="T14" fmla="*/ 74 w 369"/>
                  <a:gd name="T15" fmla="*/ 327 h 968"/>
                  <a:gd name="T16" fmla="*/ 109 w 369"/>
                  <a:gd name="T17" fmla="*/ 132 h 968"/>
                  <a:gd name="T18" fmla="*/ 114 w 369"/>
                  <a:gd name="T19" fmla="*/ 15 h 968"/>
                  <a:gd name="T20" fmla="*/ 20 w 369"/>
                  <a:gd name="T21" fmla="*/ 81 h 968"/>
                  <a:gd name="T22" fmla="*/ 3 w 369"/>
                  <a:gd name="T23" fmla="*/ 444 h 968"/>
                  <a:gd name="T24" fmla="*/ 17 w 369"/>
                  <a:gd name="T25" fmla="*/ 514 h 968"/>
                  <a:gd name="T26" fmla="*/ 40 w 369"/>
                  <a:gd name="T27" fmla="*/ 530 h 968"/>
                  <a:gd name="T28" fmla="*/ 35 w 369"/>
                  <a:gd name="T29" fmla="*/ 500 h 968"/>
                  <a:gd name="T30" fmla="*/ 44 w 369"/>
                  <a:gd name="T31" fmla="*/ 502 h 968"/>
                  <a:gd name="T32" fmla="*/ 55 w 369"/>
                  <a:gd name="T33" fmla="*/ 503 h 968"/>
                  <a:gd name="T34" fmla="*/ 54 w 369"/>
                  <a:gd name="T35" fmla="*/ 470 h 968"/>
                  <a:gd name="T36" fmla="*/ 60 w 369"/>
                  <a:gd name="T37" fmla="*/ 444 h 968"/>
                  <a:gd name="T38" fmla="*/ 69 w 369"/>
                  <a:gd name="T39" fmla="*/ 534 h 968"/>
                  <a:gd name="T40" fmla="*/ 86 w 369"/>
                  <a:gd name="T41" fmla="*/ 773 h 968"/>
                  <a:gd name="T42" fmla="*/ 118 w 369"/>
                  <a:gd name="T43" fmla="*/ 871 h 968"/>
                  <a:gd name="T44" fmla="*/ 89 w 369"/>
                  <a:gd name="T45" fmla="*/ 928 h 968"/>
                  <a:gd name="T46" fmla="*/ 151 w 369"/>
                  <a:gd name="T47" fmla="*/ 916 h 968"/>
                  <a:gd name="T48" fmla="*/ 177 w 369"/>
                  <a:gd name="T49" fmla="*/ 873 h 968"/>
                  <a:gd name="T50" fmla="*/ 176 w 369"/>
                  <a:gd name="T51" fmla="*/ 824 h 968"/>
                  <a:gd name="T52" fmla="*/ 170 w 369"/>
                  <a:gd name="T53" fmla="*/ 706 h 968"/>
                  <a:gd name="T54" fmla="*/ 171 w 369"/>
                  <a:gd name="T55" fmla="*/ 499 h 968"/>
                  <a:gd name="T56" fmla="*/ 241 w 369"/>
                  <a:gd name="T57" fmla="*/ 837 h 968"/>
                  <a:gd name="T58" fmla="*/ 268 w 369"/>
                  <a:gd name="T59" fmla="*/ 894 h 968"/>
                  <a:gd name="T60" fmla="*/ 262 w 369"/>
                  <a:gd name="T61" fmla="*/ 922 h 968"/>
                  <a:gd name="T62" fmla="*/ 355 w 369"/>
                  <a:gd name="T63" fmla="*/ 949 h 968"/>
                  <a:gd name="T64" fmla="*/ 334 w 369"/>
                  <a:gd name="T65" fmla="*/ 877 h 968"/>
                  <a:gd name="T66" fmla="*/ 329 w 369"/>
                  <a:gd name="T67" fmla="*/ 738 h 968"/>
                  <a:gd name="T68" fmla="*/ 308 w 369"/>
                  <a:gd name="T69" fmla="*/ 622 h 968"/>
                  <a:gd name="T70" fmla="*/ 296 w 369"/>
                  <a:gd name="T71" fmla="*/ 484 h 968"/>
                  <a:gd name="T72" fmla="*/ 281 w 369"/>
                  <a:gd name="T73" fmla="*/ 399 h 968"/>
                  <a:gd name="T74" fmla="*/ 284 w 369"/>
                  <a:gd name="T75" fmla="*/ 405 h 968"/>
                  <a:gd name="T76" fmla="*/ 316 w 369"/>
                  <a:gd name="T77" fmla="*/ 343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9" h="968">
                    <a:moveTo>
                      <a:pt x="316" y="343"/>
                    </a:moveTo>
                    <a:cubicBezTo>
                      <a:pt x="338" y="301"/>
                      <a:pt x="358" y="252"/>
                      <a:pt x="356" y="203"/>
                    </a:cubicBezTo>
                    <a:cubicBezTo>
                      <a:pt x="356" y="183"/>
                      <a:pt x="350" y="164"/>
                      <a:pt x="344" y="145"/>
                    </a:cubicBezTo>
                    <a:cubicBezTo>
                      <a:pt x="334" y="110"/>
                      <a:pt x="323" y="76"/>
                      <a:pt x="311" y="42"/>
                    </a:cubicBezTo>
                    <a:cubicBezTo>
                      <a:pt x="310" y="38"/>
                      <a:pt x="309" y="34"/>
                      <a:pt x="307" y="30"/>
                    </a:cubicBezTo>
                    <a:cubicBezTo>
                      <a:pt x="305" y="28"/>
                      <a:pt x="285" y="27"/>
                      <a:pt x="282" y="26"/>
                    </a:cubicBezTo>
                    <a:cubicBezTo>
                      <a:pt x="256" y="21"/>
                      <a:pt x="231" y="11"/>
                      <a:pt x="207" y="0"/>
                    </a:cubicBezTo>
                    <a:cubicBezTo>
                      <a:pt x="213" y="7"/>
                      <a:pt x="192" y="37"/>
                      <a:pt x="193" y="47"/>
                    </a:cubicBezTo>
                    <a:cubicBezTo>
                      <a:pt x="194" y="55"/>
                      <a:pt x="195" y="64"/>
                      <a:pt x="197" y="73"/>
                    </a:cubicBezTo>
                    <a:cubicBezTo>
                      <a:pt x="201" y="110"/>
                      <a:pt x="206" y="147"/>
                      <a:pt x="211" y="184"/>
                    </a:cubicBezTo>
                    <a:cubicBezTo>
                      <a:pt x="214" y="212"/>
                      <a:pt x="218" y="239"/>
                      <a:pt x="226" y="266"/>
                    </a:cubicBezTo>
                    <a:cubicBezTo>
                      <a:pt x="232" y="286"/>
                      <a:pt x="239" y="305"/>
                      <a:pt x="246" y="325"/>
                    </a:cubicBezTo>
                    <a:cubicBezTo>
                      <a:pt x="248" y="331"/>
                      <a:pt x="254" y="355"/>
                      <a:pt x="261" y="357"/>
                    </a:cubicBezTo>
                    <a:cubicBezTo>
                      <a:pt x="212" y="385"/>
                      <a:pt x="139" y="393"/>
                      <a:pt x="89" y="364"/>
                    </a:cubicBezTo>
                    <a:cubicBezTo>
                      <a:pt x="84" y="361"/>
                      <a:pt x="71" y="356"/>
                      <a:pt x="72" y="349"/>
                    </a:cubicBezTo>
                    <a:cubicBezTo>
                      <a:pt x="73" y="341"/>
                      <a:pt x="73" y="334"/>
                      <a:pt x="74" y="327"/>
                    </a:cubicBezTo>
                    <a:cubicBezTo>
                      <a:pt x="78" y="302"/>
                      <a:pt x="81" y="278"/>
                      <a:pt x="85" y="254"/>
                    </a:cubicBezTo>
                    <a:cubicBezTo>
                      <a:pt x="92" y="213"/>
                      <a:pt x="104" y="173"/>
                      <a:pt x="109" y="132"/>
                    </a:cubicBezTo>
                    <a:cubicBezTo>
                      <a:pt x="113" y="107"/>
                      <a:pt x="116" y="82"/>
                      <a:pt x="119" y="58"/>
                    </a:cubicBezTo>
                    <a:cubicBezTo>
                      <a:pt x="120" y="41"/>
                      <a:pt x="118" y="31"/>
                      <a:pt x="114" y="15"/>
                    </a:cubicBezTo>
                    <a:cubicBezTo>
                      <a:pt x="94" y="36"/>
                      <a:pt x="64" y="49"/>
                      <a:pt x="39" y="62"/>
                    </a:cubicBezTo>
                    <a:cubicBezTo>
                      <a:pt x="24" y="69"/>
                      <a:pt x="21" y="67"/>
                      <a:pt x="20" y="81"/>
                    </a:cubicBezTo>
                    <a:cubicBezTo>
                      <a:pt x="15" y="130"/>
                      <a:pt x="11" y="178"/>
                      <a:pt x="7" y="226"/>
                    </a:cubicBezTo>
                    <a:cubicBezTo>
                      <a:pt x="0" y="298"/>
                      <a:pt x="3" y="372"/>
                      <a:pt x="3" y="444"/>
                    </a:cubicBezTo>
                    <a:cubicBezTo>
                      <a:pt x="7" y="444"/>
                      <a:pt x="11" y="444"/>
                      <a:pt x="15" y="444"/>
                    </a:cubicBezTo>
                    <a:cubicBezTo>
                      <a:pt x="12" y="467"/>
                      <a:pt x="5" y="492"/>
                      <a:pt x="17" y="514"/>
                    </a:cubicBezTo>
                    <a:cubicBezTo>
                      <a:pt x="21" y="521"/>
                      <a:pt x="25" y="529"/>
                      <a:pt x="32" y="535"/>
                    </a:cubicBezTo>
                    <a:cubicBezTo>
                      <a:pt x="39" y="541"/>
                      <a:pt x="44" y="539"/>
                      <a:pt x="40" y="530"/>
                    </a:cubicBezTo>
                    <a:cubicBezTo>
                      <a:pt x="41" y="532"/>
                      <a:pt x="60" y="531"/>
                      <a:pt x="48" y="521"/>
                    </a:cubicBezTo>
                    <a:cubicBezTo>
                      <a:pt x="40" y="514"/>
                      <a:pt x="36" y="511"/>
                      <a:pt x="35" y="500"/>
                    </a:cubicBezTo>
                    <a:cubicBezTo>
                      <a:pt x="34" y="496"/>
                      <a:pt x="33" y="488"/>
                      <a:pt x="36" y="485"/>
                    </a:cubicBezTo>
                    <a:cubicBezTo>
                      <a:pt x="40" y="482"/>
                      <a:pt x="42" y="499"/>
                      <a:pt x="44" y="502"/>
                    </a:cubicBezTo>
                    <a:cubicBezTo>
                      <a:pt x="45" y="505"/>
                      <a:pt x="60" y="519"/>
                      <a:pt x="59" y="507"/>
                    </a:cubicBezTo>
                    <a:cubicBezTo>
                      <a:pt x="59" y="506"/>
                      <a:pt x="56" y="504"/>
                      <a:pt x="55" y="503"/>
                    </a:cubicBezTo>
                    <a:cubicBezTo>
                      <a:pt x="53" y="499"/>
                      <a:pt x="52" y="494"/>
                      <a:pt x="52" y="490"/>
                    </a:cubicBezTo>
                    <a:cubicBezTo>
                      <a:pt x="52" y="484"/>
                      <a:pt x="54" y="477"/>
                      <a:pt x="54" y="470"/>
                    </a:cubicBezTo>
                    <a:cubicBezTo>
                      <a:pt x="54" y="460"/>
                      <a:pt x="49" y="452"/>
                      <a:pt x="48" y="442"/>
                    </a:cubicBezTo>
                    <a:cubicBezTo>
                      <a:pt x="53" y="442"/>
                      <a:pt x="60" y="439"/>
                      <a:pt x="60" y="444"/>
                    </a:cubicBezTo>
                    <a:cubicBezTo>
                      <a:pt x="61" y="450"/>
                      <a:pt x="62" y="457"/>
                      <a:pt x="62" y="463"/>
                    </a:cubicBezTo>
                    <a:cubicBezTo>
                      <a:pt x="65" y="487"/>
                      <a:pt x="67" y="511"/>
                      <a:pt x="69" y="534"/>
                    </a:cubicBezTo>
                    <a:cubicBezTo>
                      <a:pt x="73" y="574"/>
                      <a:pt x="77" y="614"/>
                      <a:pt x="80" y="653"/>
                    </a:cubicBezTo>
                    <a:cubicBezTo>
                      <a:pt x="84" y="693"/>
                      <a:pt x="84" y="733"/>
                      <a:pt x="86" y="773"/>
                    </a:cubicBezTo>
                    <a:cubicBezTo>
                      <a:pt x="87" y="785"/>
                      <a:pt x="86" y="797"/>
                      <a:pt x="90" y="808"/>
                    </a:cubicBezTo>
                    <a:cubicBezTo>
                      <a:pt x="99" y="829"/>
                      <a:pt x="109" y="850"/>
                      <a:pt x="118" y="871"/>
                    </a:cubicBezTo>
                    <a:cubicBezTo>
                      <a:pt x="120" y="876"/>
                      <a:pt x="112" y="881"/>
                      <a:pt x="109" y="885"/>
                    </a:cubicBezTo>
                    <a:cubicBezTo>
                      <a:pt x="100" y="897"/>
                      <a:pt x="89" y="912"/>
                      <a:pt x="89" y="928"/>
                    </a:cubicBezTo>
                    <a:cubicBezTo>
                      <a:pt x="90" y="952"/>
                      <a:pt x="132" y="946"/>
                      <a:pt x="145" y="936"/>
                    </a:cubicBezTo>
                    <a:cubicBezTo>
                      <a:pt x="150" y="932"/>
                      <a:pt x="149" y="921"/>
                      <a:pt x="151" y="916"/>
                    </a:cubicBezTo>
                    <a:cubicBezTo>
                      <a:pt x="154" y="908"/>
                      <a:pt x="159" y="908"/>
                      <a:pt x="167" y="908"/>
                    </a:cubicBezTo>
                    <a:cubicBezTo>
                      <a:pt x="185" y="907"/>
                      <a:pt x="179" y="885"/>
                      <a:pt x="177" y="873"/>
                    </a:cubicBezTo>
                    <a:cubicBezTo>
                      <a:pt x="175" y="862"/>
                      <a:pt x="181" y="856"/>
                      <a:pt x="187" y="847"/>
                    </a:cubicBezTo>
                    <a:cubicBezTo>
                      <a:pt x="192" y="840"/>
                      <a:pt x="181" y="831"/>
                      <a:pt x="176" y="824"/>
                    </a:cubicBezTo>
                    <a:cubicBezTo>
                      <a:pt x="170" y="815"/>
                      <a:pt x="173" y="796"/>
                      <a:pt x="173" y="786"/>
                    </a:cubicBezTo>
                    <a:cubicBezTo>
                      <a:pt x="172" y="759"/>
                      <a:pt x="171" y="733"/>
                      <a:pt x="170" y="706"/>
                    </a:cubicBezTo>
                    <a:cubicBezTo>
                      <a:pt x="169" y="676"/>
                      <a:pt x="169" y="647"/>
                      <a:pt x="169" y="618"/>
                    </a:cubicBezTo>
                    <a:cubicBezTo>
                      <a:pt x="170" y="578"/>
                      <a:pt x="171" y="539"/>
                      <a:pt x="171" y="499"/>
                    </a:cubicBezTo>
                    <a:cubicBezTo>
                      <a:pt x="191" y="565"/>
                      <a:pt x="217" y="632"/>
                      <a:pt x="226" y="699"/>
                    </a:cubicBezTo>
                    <a:cubicBezTo>
                      <a:pt x="232" y="745"/>
                      <a:pt x="236" y="791"/>
                      <a:pt x="241" y="837"/>
                    </a:cubicBezTo>
                    <a:cubicBezTo>
                      <a:pt x="242" y="848"/>
                      <a:pt x="241" y="861"/>
                      <a:pt x="248" y="870"/>
                    </a:cubicBezTo>
                    <a:cubicBezTo>
                      <a:pt x="255" y="878"/>
                      <a:pt x="264" y="885"/>
                      <a:pt x="268" y="894"/>
                    </a:cubicBezTo>
                    <a:cubicBezTo>
                      <a:pt x="272" y="902"/>
                      <a:pt x="268" y="915"/>
                      <a:pt x="267" y="923"/>
                    </a:cubicBezTo>
                    <a:cubicBezTo>
                      <a:pt x="265" y="923"/>
                      <a:pt x="264" y="922"/>
                      <a:pt x="262" y="922"/>
                    </a:cubicBezTo>
                    <a:cubicBezTo>
                      <a:pt x="285" y="928"/>
                      <a:pt x="298" y="961"/>
                      <a:pt x="322" y="964"/>
                    </a:cubicBezTo>
                    <a:cubicBezTo>
                      <a:pt x="338" y="967"/>
                      <a:pt x="353" y="968"/>
                      <a:pt x="355" y="949"/>
                    </a:cubicBezTo>
                    <a:cubicBezTo>
                      <a:pt x="358" y="928"/>
                      <a:pt x="346" y="917"/>
                      <a:pt x="335" y="900"/>
                    </a:cubicBezTo>
                    <a:cubicBezTo>
                      <a:pt x="330" y="891"/>
                      <a:pt x="332" y="887"/>
                      <a:pt x="334" y="877"/>
                    </a:cubicBezTo>
                    <a:cubicBezTo>
                      <a:pt x="336" y="863"/>
                      <a:pt x="337" y="849"/>
                      <a:pt x="337" y="835"/>
                    </a:cubicBezTo>
                    <a:cubicBezTo>
                      <a:pt x="337" y="802"/>
                      <a:pt x="333" y="770"/>
                      <a:pt x="329" y="738"/>
                    </a:cubicBezTo>
                    <a:cubicBezTo>
                      <a:pt x="325" y="713"/>
                      <a:pt x="321" y="687"/>
                      <a:pt x="316" y="662"/>
                    </a:cubicBezTo>
                    <a:cubicBezTo>
                      <a:pt x="313" y="649"/>
                      <a:pt x="305" y="636"/>
                      <a:pt x="308" y="622"/>
                    </a:cubicBezTo>
                    <a:cubicBezTo>
                      <a:pt x="312" y="604"/>
                      <a:pt x="310" y="586"/>
                      <a:pt x="308" y="568"/>
                    </a:cubicBezTo>
                    <a:cubicBezTo>
                      <a:pt x="305" y="540"/>
                      <a:pt x="300" y="512"/>
                      <a:pt x="296" y="484"/>
                    </a:cubicBezTo>
                    <a:cubicBezTo>
                      <a:pt x="292" y="462"/>
                      <a:pt x="288" y="440"/>
                      <a:pt x="284" y="417"/>
                    </a:cubicBezTo>
                    <a:cubicBezTo>
                      <a:pt x="283" y="411"/>
                      <a:pt x="282" y="405"/>
                      <a:pt x="281" y="399"/>
                    </a:cubicBezTo>
                    <a:cubicBezTo>
                      <a:pt x="280" y="394"/>
                      <a:pt x="287" y="393"/>
                      <a:pt x="291" y="391"/>
                    </a:cubicBezTo>
                    <a:cubicBezTo>
                      <a:pt x="289" y="396"/>
                      <a:pt x="286" y="400"/>
                      <a:pt x="284" y="405"/>
                    </a:cubicBezTo>
                    <a:cubicBezTo>
                      <a:pt x="294" y="384"/>
                      <a:pt x="306" y="364"/>
                      <a:pt x="316" y="343"/>
                    </a:cubicBezTo>
                    <a:cubicBezTo>
                      <a:pt x="369" y="242"/>
                      <a:pt x="264" y="444"/>
                      <a:pt x="316" y="3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8" name="TextBox 27"/>
            <p:cNvSpPr txBox="1"/>
            <p:nvPr/>
          </p:nvSpPr>
          <p:spPr>
            <a:xfrm>
              <a:off x="174152" y="6430439"/>
              <a:ext cx="2930998" cy="400110"/>
            </a:xfrm>
            <a:prstGeom prst="rect">
              <a:avLst/>
            </a:prstGeom>
            <a:noFill/>
          </p:spPr>
          <p:txBody>
            <a:bodyPr wrap="square" rtlCol="0" anchor="ctr">
              <a:spAutoFit/>
            </a:bodyPr>
            <a:lstStyle/>
            <a:p>
              <a:pPr algn="ctr"/>
              <a:r>
                <a:rPr lang="en-US" sz="2000" dirty="0" smtClean="0">
                  <a:solidFill>
                    <a:schemeClr val="bg1"/>
                  </a:solidFill>
                  <a:latin typeface="Keep Calm Med" pitchFamily="2" charset="0"/>
                </a:rPr>
                <a:t>100% MASCULINS</a:t>
              </a:r>
              <a:endParaRPr lang="en-US" sz="2000" dirty="0">
                <a:solidFill>
                  <a:schemeClr val="bg1"/>
                </a:solidFill>
                <a:latin typeface="Keep Calm Med" pitchFamily="2" charset="0"/>
              </a:endParaRPr>
            </a:p>
          </p:txBody>
        </p:sp>
      </p:grpSp>
      <p:grpSp>
        <p:nvGrpSpPr>
          <p:cNvPr id="6" name="Group 5"/>
          <p:cNvGrpSpPr/>
          <p:nvPr/>
        </p:nvGrpSpPr>
        <p:grpSpPr>
          <a:xfrm>
            <a:off x="3208155" y="2290972"/>
            <a:ext cx="8821920" cy="4229102"/>
            <a:chOff x="3217680" y="2201338"/>
            <a:chExt cx="8821920" cy="4229102"/>
          </a:xfrm>
        </p:grpSpPr>
        <p:sp>
          <p:nvSpPr>
            <p:cNvPr id="4" name="Rectangle 3"/>
            <p:cNvSpPr/>
            <p:nvPr/>
          </p:nvSpPr>
          <p:spPr>
            <a:xfrm>
              <a:off x="3279302" y="2201338"/>
              <a:ext cx="8760298" cy="4229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endParaRPr lang="en-GB" dirty="0"/>
            </a:p>
          </p:txBody>
        </p:sp>
        <p:sp>
          <p:nvSpPr>
            <p:cNvPr id="37" name="TextBox 36"/>
            <p:cNvSpPr txBox="1"/>
            <p:nvPr/>
          </p:nvSpPr>
          <p:spPr>
            <a:xfrm>
              <a:off x="3217680" y="2249737"/>
              <a:ext cx="1756092" cy="646331"/>
            </a:xfrm>
            <a:prstGeom prst="rect">
              <a:avLst/>
            </a:prstGeom>
            <a:noFill/>
          </p:spPr>
          <p:txBody>
            <a:bodyPr wrap="square" rtlCol="0" anchor="ctr">
              <a:spAutoFit/>
            </a:bodyPr>
            <a:lstStyle/>
            <a:p>
              <a:pPr algn="ctr"/>
              <a:r>
                <a:rPr lang="en-US" sz="3600" dirty="0" smtClean="0">
                  <a:solidFill>
                    <a:srgbClr val="BC1D2F"/>
                  </a:solidFill>
                  <a:latin typeface="Keep Calm Med" pitchFamily="2" charset="0"/>
                </a:rPr>
                <a:t>TYPE </a:t>
              </a:r>
              <a:endParaRPr lang="en-US" sz="3600" dirty="0">
                <a:solidFill>
                  <a:srgbClr val="BC1D2F"/>
                </a:solidFill>
                <a:latin typeface="Keep Calm Med" pitchFamily="2" charset="0"/>
              </a:endParaRPr>
            </a:p>
          </p:txBody>
        </p:sp>
        <p:sp>
          <p:nvSpPr>
            <p:cNvPr id="39" name="TextBox 38"/>
            <p:cNvSpPr txBox="1"/>
            <p:nvPr/>
          </p:nvSpPr>
          <p:spPr>
            <a:xfrm>
              <a:off x="3797578" y="5680735"/>
              <a:ext cx="2930998" cy="400110"/>
            </a:xfrm>
            <a:prstGeom prst="rect">
              <a:avLst/>
            </a:prstGeom>
            <a:noFill/>
          </p:spPr>
          <p:txBody>
            <a:bodyPr wrap="square" rtlCol="0" anchor="ctr">
              <a:spAutoFit/>
            </a:bodyPr>
            <a:lstStyle/>
            <a:p>
              <a:pPr algn="ctr"/>
              <a:r>
                <a:rPr lang="en-US" sz="2000" dirty="0" smtClean="0">
                  <a:solidFill>
                    <a:srgbClr val="222A35"/>
                  </a:solidFill>
                  <a:latin typeface="Keep Calm Med" pitchFamily="2" charset="0"/>
                </a:rPr>
                <a:t>88,46 %</a:t>
              </a:r>
              <a:endParaRPr lang="en-US" sz="2000" dirty="0">
                <a:solidFill>
                  <a:srgbClr val="222A35"/>
                </a:solidFill>
                <a:latin typeface="Keep Calm Med" pitchFamily="2" charset="0"/>
              </a:endParaRPr>
            </a:p>
          </p:txBody>
        </p:sp>
        <p:sp>
          <p:nvSpPr>
            <p:cNvPr id="5" name="TextBox 4"/>
            <p:cNvSpPr txBox="1"/>
            <p:nvPr/>
          </p:nvSpPr>
          <p:spPr>
            <a:xfrm>
              <a:off x="4166277" y="2811074"/>
              <a:ext cx="2193600" cy="3154710"/>
            </a:xfrm>
            <a:prstGeom prst="rect">
              <a:avLst/>
            </a:prstGeom>
            <a:noFill/>
          </p:spPr>
          <p:txBody>
            <a:bodyPr wrap="square" rtlCol="0" anchor="ctr">
              <a:spAutoFit/>
            </a:bodyPr>
            <a:lstStyle/>
            <a:p>
              <a:pPr algn="ctr"/>
              <a:r>
                <a:rPr lang="fr-FR" sz="19900" dirty="0" smtClean="0">
                  <a:solidFill>
                    <a:schemeClr val="accent6">
                      <a:lumMod val="50000"/>
                    </a:schemeClr>
                  </a:solidFill>
                  <a:latin typeface="Keep Calm Med" pitchFamily="2" charset="0"/>
                </a:rPr>
                <a:t>A</a:t>
              </a:r>
              <a:endParaRPr lang="en-GB" sz="19900" dirty="0">
                <a:solidFill>
                  <a:schemeClr val="accent6">
                    <a:lumMod val="50000"/>
                  </a:schemeClr>
                </a:solidFill>
                <a:latin typeface="Keep Calm Med" pitchFamily="2" charset="0"/>
              </a:endParaRPr>
            </a:p>
          </p:txBody>
        </p:sp>
        <p:sp>
          <p:nvSpPr>
            <p:cNvPr id="45" name="TextBox 44"/>
            <p:cNvSpPr txBox="1"/>
            <p:nvPr/>
          </p:nvSpPr>
          <p:spPr>
            <a:xfrm>
              <a:off x="8277715" y="5680735"/>
              <a:ext cx="2930998" cy="400110"/>
            </a:xfrm>
            <a:prstGeom prst="rect">
              <a:avLst/>
            </a:prstGeom>
            <a:noFill/>
          </p:spPr>
          <p:txBody>
            <a:bodyPr wrap="square" rtlCol="0" anchor="ctr">
              <a:spAutoFit/>
            </a:bodyPr>
            <a:lstStyle/>
            <a:p>
              <a:pPr algn="ctr"/>
              <a:r>
                <a:rPr lang="en-US" sz="2000" dirty="0" smtClean="0">
                  <a:solidFill>
                    <a:srgbClr val="222A35"/>
                  </a:solidFill>
                  <a:latin typeface="Keep Calm Med" pitchFamily="2" charset="0"/>
                </a:rPr>
                <a:t>11,54 %</a:t>
              </a:r>
              <a:endParaRPr lang="en-US" sz="2000" dirty="0">
                <a:solidFill>
                  <a:srgbClr val="222A35"/>
                </a:solidFill>
                <a:latin typeface="Keep Calm Med" pitchFamily="2" charset="0"/>
              </a:endParaRPr>
            </a:p>
          </p:txBody>
        </p:sp>
        <p:sp>
          <p:nvSpPr>
            <p:cNvPr id="46" name="TextBox 45"/>
            <p:cNvSpPr txBox="1"/>
            <p:nvPr/>
          </p:nvSpPr>
          <p:spPr>
            <a:xfrm>
              <a:off x="8646414" y="2811074"/>
              <a:ext cx="2193600" cy="3154710"/>
            </a:xfrm>
            <a:prstGeom prst="rect">
              <a:avLst/>
            </a:prstGeom>
            <a:noFill/>
          </p:spPr>
          <p:txBody>
            <a:bodyPr wrap="square" rtlCol="0" anchor="ctr">
              <a:spAutoFit/>
            </a:bodyPr>
            <a:lstStyle/>
            <a:p>
              <a:pPr algn="ctr"/>
              <a:r>
                <a:rPr lang="fr-FR" sz="19900" dirty="0" smtClean="0">
                  <a:solidFill>
                    <a:srgbClr val="7030A0"/>
                  </a:solidFill>
                  <a:latin typeface="Keep Calm Med" pitchFamily="2" charset="0"/>
                </a:rPr>
                <a:t>B</a:t>
              </a:r>
              <a:endParaRPr lang="en-GB" sz="19900" dirty="0">
                <a:solidFill>
                  <a:srgbClr val="7030A0"/>
                </a:solidFill>
                <a:latin typeface="Keep Calm Med" pitchFamily="2" charset="0"/>
              </a:endParaRPr>
            </a:p>
          </p:txBody>
        </p:sp>
      </p:grpSp>
    </p:spTree>
    <p:extLst>
      <p:ext uri="{BB962C8B-B14F-4D97-AF65-F5344CB8AC3E}">
        <p14:creationId xmlns:p14="http://schemas.microsoft.com/office/powerpoint/2010/main" val="237375677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270880" y="1895926"/>
            <a:ext cx="2529470" cy="646331"/>
          </a:xfrm>
          <a:prstGeom prst="rect">
            <a:avLst/>
          </a:prstGeom>
          <a:noFill/>
        </p:spPr>
        <p:txBody>
          <a:bodyPr wrap="square" rtlCol="0" anchor="ctr">
            <a:spAutoFit/>
          </a:bodyPr>
          <a:lstStyle/>
          <a:p>
            <a:pPr algn="ctr"/>
            <a:r>
              <a:rPr lang="en-US" sz="3600" dirty="0" smtClean="0">
                <a:solidFill>
                  <a:srgbClr val="BC1D2F"/>
                </a:solidFill>
                <a:latin typeface="Keep Calm Med" pitchFamily="2" charset="0"/>
              </a:rPr>
              <a:t>SÉVÉRITÉ</a:t>
            </a:r>
            <a:endParaRPr lang="en-US" sz="3600" dirty="0">
              <a:solidFill>
                <a:srgbClr val="BC1D2F"/>
              </a:solidFill>
              <a:latin typeface="Keep Calm Med" pitchFamily="2" charset="0"/>
            </a:endParaRPr>
          </a:p>
        </p:txBody>
      </p:sp>
      <p:graphicFrame>
        <p:nvGraphicFramePr>
          <p:cNvPr id="57" name="Chart 56"/>
          <p:cNvGraphicFramePr>
            <a:graphicFrameLocks/>
          </p:cNvGraphicFramePr>
          <p:nvPr>
            <p:extLst>
              <p:ext uri="{D42A27DB-BD31-4B8C-83A1-F6EECF244321}">
                <p14:modId xmlns:p14="http://schemas.microsoft.com/office/powerpoint/2010/main" val="2494147031"/>
              </p:ext>
            </p:extLst>
          </p:nvPr>
        </p:nvGraphicFramePr>
        <p:xfrm>
          <a:off x="1863795" y="2186914"/>
          <a:ext cx="7931865" cy="5530589"/>
        </p:xfrm>
        <a:graphic>
          <a:graphicData uri="http://schemas.openxmlformats.org/drawingml/2006/chart">
            <c:chart xmlns:c="http://schemas.openxmlformats.org/drawingml/2006/chart" xmlns:r="http://schemas.openxmlformats.org/officeDocument/2006/relationships" r:id="rId2"/>
          </a:graphicData>
        </a:graphic>
      </p:graphicFrame>
      <p:grpSp>
        <p:nvGrpSpPr>
          <p:cNvPr id="11" name="Group 10"/>
          <p:cNvGrpSpPr/>
          <p:nvPr/>
        </p:nvGrpSpPr>
        <p:grpSpPr>
          <a:xfrm>
            <a:off x="2337307" y="2147382"/>
            <a:ext cx="5778926" cy="2006271"/>
            <a:chOff x="2337307" y="2147382"/>
            <a:chExt cx="5778926" cy="2006271"/>
          </a:xfrm>
        </p:grpSpPr>
        <p:cxnSp>
          <p:nvCxnSpPr>
            <p:cNvPr id="58" name="Straight Connector 57"/>
            <p:cNvCxnSpPr/>
            <p:nvPr/>
          </p:nvCxnSpPr>
          <p:spPr>
            <a:xfrm flipV="1">
              <a:off x="3024568" y="3316526"/>
              <a:ext cx="0" cy="8371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5266387" y="2761448"/>
              <a:ext cx="0" cy="8371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62" name="Content Placeholder 2"/>
            <p:cNvSpPr txBox="1">
              <a:spLocks/>
            </p:cNvSpPr>
            <p:nvPr/>
          </p:nvSpPr>
          <p:spPr>
            <a:xfrm>
              <a:off x="4553925" y="2147382"/>
              <a:ext cx="1424923" cy="781135"/>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B13426"/>
                  </a:solidFill>
                </a:rPr>
                <a:t>MINEURE</a:t>
              </a:r>
              <a:endParaRPr lang="en-US" dirty="0">
                <a:solidFill>
                  <a:srgbClr val="B13426"/>
                </a:solidFill>
              </a:endParaRPr>
            </a:p>
          </p:txBody>
        </p:sp>
        <p:cxnSp>
          <p:nvCxnSpPr>
            <p:cNvPr id="70" name="Straight Connector 69"/>
            <p:cNvCxnSpPr/>
            <p:nvPr/>
          </p:nvCxnSpPr>
          <p:spPr>
            <a:xfrm flipV="1">
              <a:off x="7404749" y="2970943"/>
              <a:ext cx="0" cy="8371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71" name="Content Placeholder 2"/>
            <p:cNvSpPr txBox="1">
              <a:spLocks/>
            </p:cNvSpPr>
            <p:nvPr/>
          </p:nvSpPr>
          <p:spPr>
            <a:xfrm>
              <a:off x="6691310" y="2370880"/>
              <a:ext cx="1424923" cy="781135"/>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D9AFAD"/>
                  </a:solidFill>
                </a:rPr>
                <a:t>SÉVÈRE</a:t>
              </a:r>
              <a:endParaRPr lang="en-US" dirty="0">
                <a:solidFill>
                  <a:srgbClr val="D9AFAD"/>
                </a:solidFill>
              </a:endParaRPr>
            </a:p>
          </p:txBody>
        </p:sp>
        <p:sp>
          <p:nvSpPr>
            <p:cNvPr id="72" name="Content Placeholder 2"/>
            <p:cNvSpPr txBox="1">
              <a:spLocks/>
            </p:cNvSpPr>
            <p:nvPr/>
          </p:nvSpPr>
          <p:spPr>
            <a:xfrm>
              <a:off x="2337307" y="2694875"/>
              <a:ext cx="1424923" cy="781135"/>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a:solidFill>
                    <a:srgbClr val="C7726E"/>
                  </a:solidFill>
                </a:rPr>
                <a:t>MODÈRE</a:t>
              </a:r>
              <a:endParaRPr lang="en-US" sz="1800" dirty="0">
                <a:solidFill>
                  <a:srgbClr val="C7726E"/>
                </a:solidFill>
              </a:endParaRPr>
            </a:p>
          </p:txBody>
        </p:sp>
      </p:grpSp>
    </p:spTree>
    <p:extLst>
      <p:ext uri="{BB962C8B-B14F-4D97-AF65-F5344CB8AC3E}">
        <p14:creationId xmlns:p14="http://schemas.microsoft.com/office/powerpoint/2010/main" val="14086303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down)">
                                      <p:cBhvr>
                                        <p:cTn id="7" dur="1000"/>
                                        <p:tgtEl>
                                          <p:spTgt spid="57"/>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7"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402139" y="1987699"/>
            <a:ext cx="11387721" cy="646331"/>
          </a:xfrm>
          <a:prstGeom prst="rect">
            <a:avLst/>
          </a:prstGeom>
          <a:noFill/>
        </p:spPr>
        <p:txBody>
          <a:bodyPr wrap="square" rtlCol="0" anchor="ctr">
            <a:spAutoFit/>
          </a:bodyPr>
          <a:lstStyle/>
          <a:p>
            <a:pPr algn="ctr"/>
            <a:r>
              <a:rPr lang="en-US" sz="3600" dirty="0" smtClean="0">
                <a:solidFill>
                  <a:srgbClr val="BC1D2F"/>
                </a:solidFill>
                <a:latin typeface="Keep Calm Med" pitchFamily="2" charset="0"/>
              </a:rPr>
              <a:t>L’ÉVOLUTION DU NOMBRE D’HÉMOPHILES </a:t>
            </a:r>
            <a:endParaRPr lang="en-US" sz="3600" dirty="0">
              <a:solidFill>
                <a:srgbClr val="BC1D2F"/>
              </a:solidFill>
              <a:latin typeface="Keep Calm Med" pitchFamily="2" charset="0"/>
            </a:endParaRPr>
          </a:p>
        </p:txBody>
      </p:sp>
      <p:graphicFrame>
        <p:nvGraphicFramePr>
          <p:cNvPr id="18" name="Chart 17"/>
          <p:cNvGraphicFramePr/>
          <p:nvPr>
            <p:extLst>
              <p:ext uri="{D42A27DB-BD31-4B8C-83A1-F6EECF244321}">
                <p14:modId xmlns:p14="http://schemas.microsoft.com/office/powerpoint/2010/main" val="474198375"/>
              </p:ext>
            </p:extLst>
          </p:nvPr>
        </p:nvGraphicFramePr>
        <p:xfrm>
          <a:off x="839995" y="2601852"/>
          <a:ext cx="10354235" cy="383241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3974734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left)">
                                      <p:cBhvr>
                                        <p:cTn id="7" dur="500"/>
                                        <p:tgtEl>
                                          <p:spTgt spid="18">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left)">
                                      <p:cBhvr>
                                        <p:cTn id="11" dur="2000"/>
                                        <p:tgtEl>
                                          <p:spTgt spid="18">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uiExpand="1">
        <p:bldSub>
          <a:bldChart bld="series"/>
        </p:bldSub>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776132" y="2040446"/>
            <a:ext cx="5051405" cy="646331"/>
          </a:xfrm>
          <a:prstGeom prst="rect">
            <a:avLst/>
          </a:prstGeom>
          <a:noFill/>
        </p:spPr>
        <p:txBody>
          <a:bodyPr wrap="square" rtlCol="0" anchor="ctr">
            <a:spAutoFit/>
          </a:bodyPr>
          <a:lstStyle/>
          <a:p>
            <a:r>
              <a:rPr lang="en-US" sz="3600" dirty="0" smtClean="0">
                <a:solidFill>
                  <a:srgbClr val="BC1D2F"/>
                </a:solidFill>
                <a:latin typeface="Keep Calm Med" pitchFamily="2" charset="0"/>
              </a:rPr>
              <a:t>AGE DES PATIENTS </a:t>
            </a:r>
            <a:endParaRPr lang="en-US" sz="3600" dirty="0">
              <a:solidFill>
                <a:srgbClr val="BC1D2F"/>
              </a:solidFill>
              <a:latin typeface="Keep Calm Med" pitchFamily="2" charset="0"/>
            </a:endParaRPr>
          </a:p>
        </p:txBody>
      </p:sp>
      <p:sp>
        <p:nvSpPr>
          <p:cNvPr id="20" name="Rounded Rectangle 19"/>
          <p:cNvSpPr/>
          <p:nvPr/>
        </p:nvSpPr>
        <p:spPr>
          <a:xfrm>
            <a:off x="3309438" y="3084612"/>
            <a:ext cx="5597147" cy="361105"/>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2" name="Rounded Rectangle 21"/>
          <p:cNvSpPr/>
          <p:nvPr/>
        </p:nvSpPr>
        <p:spPr>
          <a:xfrm>
            <a:off x="3309438" y="3879370"/>
            <a:ext cx="5597147" cy="361105"/>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Rounded Rectangle 26"/>
          <p:cNvSpPr/>
          <p:nvPr/>
        </p:nvSpPr>
        <p:spPr>
          <a:xfrm>
            <a:off x="3309438" y="4667484"/>
            <a:ext cx="5597147" cy="361105"/>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9" name="Rounded Rectangle 28"/>
          <p:cNvSpPr/>
          <p:nvPr/>
        </p:nvSpPr>
        <p:spPr>
          <a:xfrm>
            <a:off x="3309438" y="5427694"/>
            <a:ext cx="5597147" cy="361105"/>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2" name="Content Placeholder 2"/>
          <p:cNvSpPr txBox="1">
            <a:spLocks/>
          </p:cNvSpPr>
          <p:nvPr/>
        </p:nvSpPr>
        <p:spPr>
          <a:xfrm>
            <a:off x="3167722" y="2697756"/>
            <a:ext cx="925307"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4 ans</a:t>
            </a:r>
            <a:endParaRPr lang="en-US" sz="1800" dirty="0">
              <a:solidFill>
                <a:schemeClr val="bg1"/>
              </a:solidFill>
              <a:latin typeface="Keep Calm Med" pitchFamily="2" charset="0"/>
            </a:endParaRPr>
          </a:p>
        </p:txBody>
      </p:sp>
      <p:sp>
        <p:nvSpPr>
          <p:cNvPr id="36" name="Content Placeholder 2"/>
          <p:cNvSpPr txBox="1">
            <a:spLocks/>
          </p:cNvSpPr>
          <p:nvPr/>
        </p:nvSpPr>
        <p:spPr>
          <a:xfrm>
            <a:off x="8082825" y="2697756"/>
            <a:ext cx="925307"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7 ans</a:t>
            </a:r>
            <a:endParaRPr lang="en-US" sz="1800" dirty="0">
              <a:solidFill>
                <a:schemeClr val="bg1"/>
              </a:solidFill>
              <a:latin typeface="Keep Calm Med" pitchFamily="2" charset="0"/>
            </a:endParaRPr>
          </a:p>
        </p:txBody>
      </p:sp>
      <p:sp>
        <p:nvSpPr>
          <p:cNvPr id="37" name="Content Placeholder 2"/>
          <p:cNvSpPr txBox="1">
            <a:spLocks/>
          </p:cNvSpPr>
          <p:nvPr/>
        </p:nvSpPr>
        <p:spPr>
          <a:xfrm>
            <a:off x="3167722" y="3516205"/>
            <a:ext cx="925307"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7 ans</a:t>
            </a:r>
            <a:endParaRPr lang="en-US" sz="1800" dirty="0">
              <a:solidFill>
                <a:schemeClr val="bg1"/>
              </a:solidFill>
              <a:latin typeface="Keep Calm Med" pitchFamily="2" charset="0"/>
            </a:endParaRPr>
          </a:p>
        </p:txBody>
      </p:sp>
      <p:sp>
        <p:nvSpPr>
          <p:cNvPr id="38" name="Content Placeholder 2"/>
          <p:cNvSpPr txBox="1">
            <a:spLocks/>
          </p:cNvSpPr>
          <p:nvPr/>
        </p:nvSpPr>
        <p:spPr>
          <a:xfrm>
            <a:off x="7953829" y="3516205"/>
            <a:ext cx="1054303"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10 ans</a:t>
            </a:r>
            <a:endParaRPr lang="en-US" sz="1800" dirty="0">
              <a:solidFill>
                <a:schemeClr val="bg1"/>
              </a:solidFill>
              <a:latin typeface="Keep Calm Med" pitchFamily="2" charset="0"/>
            </a:endParaRPr>
          </a:p>
        </p:txBody>
      </p:sp>
      <p:sp>
        <p:nvSpPr>
          <p:cNvPr id="39" name="Content Placeholder 2"/>
          <p:cNvSpPr txBox="1">
            <a:spLocks/>
          </p:cNvSpPr>
          <p:nvPr/>
        </p:nvSpPr>
        <p:spPr>
          <a:xfrm>
            <a:off x="3167722" y="4289003"/>
            <a:ext cx="1128507"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10 ans</a:t>
            </a:r>
            <a:endParaRPr lang="en-US" sz="1800" dirty="0">
              <a:solidFill>
                <a:schemeClr val="bg1"/>
              </a:solidFill>
              <a:latin typeface="Keep Calm Med" pitchFamily="2" charset="0"/>
            </a:endParaRPr>
          </a:p>
        </p:txBody>
      </p:sp>
      <p:sp>
        <p:nvSpPr>
          <p:cNvPr id="40" name="Content Placeholder 2"/>
          <p:cNvSpPr txBox="1">
            <a:spLocks/>
          </p:cNvSpPr>
          <p:nvPr/>
        </p:nvSpPr>
        <p:spPr>
          <a:xfrm>
            <a:off x="7953829" y="4289003"/>
            <a:ext cx="1054303"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13 ans</a:t>
            </a:r>
            <a:endParaRPr lang="en-US" sz="1800" dirty="0">
              <a:solidFill>
                <a:schemeClr val="bg1"/>
              </a:solidFill>
              <a:latin typeface="Keep Calm Med" pitchFamily="2" charset="0"/>
            </a:endParaRPr>
          </a:p>
        </p:txBody>
      </p:sp>
      <p:sp>
        <p:nvSpPr>
          <p:cNvPr id="41" name="Content Placeholder 2"/>
          <p:cNvSpPr txBox="1">
            <a:spLocks/>
          </p:cNvSpPr>
          <p:nvPr/>
        </p:nvSpPr>
        <p:spPr>
          <a:xfrm>
            <a:off x="3167722" y="5040683"/>
            <a:ext cx="1128507"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13 ans</a:t>
            </a:r>
            <a:endParaRPr lang="en-US" sz="1800" dirty="0">
              <a:solidFill>
                <a:schemeClr val="bg1"/>
              </a:solidFill>
              <a:latin typeface="Keep Calm Med" pitchFamily="2" charset="0"/>
            </a:endParaRPr>
          </a:p>
        </p:txBody>
      </p:sp>
      <p:sp>
        <p:nvSpPr>
          <p:cNvPr id="42" name="Content Placeholder 2"/>
          <p:cNvSpPr txBox="1">
            <a:spLocks/>
          </p:cNvSpPr>
          <p:nvPr/>
        </p:nvSpPr>
        <p:spPr>
          <a:xfrm>
            <a:off x="7953829" y="5040683"/>
            <a:ext cx="1054303"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16 ans</a:t>
            </a:r>
            <a:endParaRPr lang="en-US" sz="1800" dirty="0">
              <a:solidFill>
                <a:schemeClr val="bg1"/>
              </a:solidFill>
              <a:latin typeface="Keep Calm Med" pitchFamily="2" charset="0"/>
            </a:endParaRPr>
          </a:p>
        </p:txBody>
      </p:sp>
      <p:sp>
        <p:nvSpPr>
          <p:cNvPr id="43" name="Rounded Rectangle 42"/>
          <p:cNvSpPr/>
          <p:nvPr/>
        </p:nvSpPr>
        <p:spPr>
          <a:xfrm>
            <a:off x="3309438" y="6262118"/>
            <a:ext cx="5597147" cy="361105"/>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Content Placeholder 2"/>
          <p:cNvSpPr txBox="1">
            <a:spLocks/>
          </p:cNvSpPr>
          <p:nvPr/>
        </p:nvSpPr>
        <p:spPr>
          <a:xfrm>
            <a:off x="3167722" y="5875107"/>
            <a:ext cx="1128507"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16 ans</a:t>
            </a:r>
            <a:endParaRPr lang="en-US" sz="1800" dirty="0">
              <a:solidFill>
                <a:schemeClr val="bg1"/>
              </a:solidFill>
              <a:latin typeface="Keep Calm Med" pitchFamily="2" charset="0"/>
            </a:endParaRPr>
          </a:p>
        </p:txBody>
      </p:sp>
      <p:sp>
        <p:nvSpPr>
          <p:cNvPr id="46" name="Content Placeholder 2"/>
          <p:cNvSpPr txBox="1">
            <a:spLocks/>
          </p:cNvSpPr>
          <p:nvPr/>
        </p:nvSpPr>
        <p:spPr>
          <a:xfrm>
            <a:off x="7953829" y="5875107"/>
            <a:ext cx="1054303"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19 ans</a:t>
            </a:r>
            <a:endParaRPr lang="en-US" sz="1800" dirty="0">
              <a:solidFill>
                <a:schemeClr val="bg1"/>
              </a:solidFill>
              <a:latin typeface="Keep Calm Med" pitchFamily="2" charset="0"/>
            </a:endParaRPr>
          </a:p>
        </p:txBody>
      </p:sp>
      <p:grpSp>
        <p:nvGrpSpPr>
          <p:cNvPr id="2" name="Group 1"/>
          <p:cNvGrpSpPr/>
          <p:nvPr/>
        </p:nvGrpSpPr>
        <p:grpSpPr>
          <a:xfrm>
            <a:off x="3309438" y="3075723"/>
            <a:ext cx="1811564" cy="400110"/>
            <a:chOff x="3309438" y="3075723"/>
            <a:chExt cx="1811564" cy="400110"/>
          </a:xfrm>
        </p:grpSpPr>
        <p:sp>
          <p:nvSpPr>
            <p:cNvPr id="21" name="Rounded Rectangle 20"/>
            <p:cNvSpPr/>
            <p:nvPr/>
          </p:nvSpPr>
          <p:spPr>
            <a:xfrm>
              <a:off x="3309438" y="3084612"/>
              <a:ext cx="1704423" cy="361105"/>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7" name="Content Placeholder 2"/>
            <p:cNvSpPr txBox="1">
              <a:spLocks/>
            </p:cNvSpPr>
            <p:nvPr/>
          </p:nvSpPr>
          <p:spPr>
            <a:xfrm>
              <a:off x="3866513" y="3075723"/>
              <a:ext cx="1254489"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19,23%</a:t>
              </a:r>
              <a:endParaRPr lang="en-US" sz="1800" dirty="0">
                <a:solidFill>
                  <a:schemeClr val="bg1"/>
                </a:solidFill>
                <a:latin typeface="Keep Calm Med" pitchFamily="2" charset="0"/>
              </a:endParaRPr>
            </a:p>
          </p:txBody>
        </p:sp>
      </p:grpSp>
      <p:grpSp>
        <p:nvGrpSpPr>
          <p:cNvPr id="3" name="Group 2"/>
          <p:cNvGrpSpPr/>
          <p:nvPr/>
        </p:nvGrpSpPr>
        <p:grpSpPr>
          <a:xfrm>
            <a:off x="3309438" y="3859868"/>
            <a:ext cx="2438808" cy="400110"/>
            <a:chOff x="3309438" y="3859868"/>
            <a:chExt cx="2438808" cy="400110"/>
          </a:xfrm>
        </p:grpSpPr>
        <p:sp>
          <p:nvSpPr>
            <p:cNvPr id="25" name="Rounded Rectangle 24"/>
            <p:cNvSpPr/>
            <p:nvPr/>
          </p:nvSpPr>
          <p:spPr>
            <a:xfrm>
              <a:off x="3309438" y="3879370"/>
              <a:ext cx="2322104" cy="361105"/>
            </a:xfrm>
            <a:prstGeom prst="roundRect">
              <a:avLst/>
            </a:prstGeom>
            <a:solidFill>
              <a:schemeClr val="accent4"/>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8" name="Content Placeholder 2"/>
            <p:cNvSpPr txBox="1">
              <a:spLocks/>
            </p:cNvSpPr>
            <p:nvPr/>
          </p:nvSpPr>
          <p:spPr>
            <a:xfrm>
              <a:off x="4493757" y="3859868"/>
              <a:ext cx="1254489"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30,77%</a:t>
              </a:r>
              <a:endParaRPr lang="en-US" sz="1800" dirty="0">
                <a:solidFill>
                  <a:schemeClr val="bg1"/>
                </a:solidFill>
                <a:latin typeface="Keep Calm Med" pitchFamily="2" charset="0"/>
              </a:endParaRPr>
            </a:p>
          </p:txBody>
        </p:sp>
      </p:grpSp>
      <p:grpSp>
        <p:nvGrpSpPr>
          <p:cNvPr id="4" name="Group 3"/>
          <p:cNvGrpSpPr/>
          <p:nvPr/>
        </p:nvGrpSpPr>
        <p:grpSpPr>
          <a:xfrm>
            <a:off x="3309438" y="4639577"/>
            <a:ext cx="1811564" cy="400110"/>
            <a:chOff x="3309438" y="4639577"/>
            <a:chExt cx="1811564" cy="400110"/>
          </a:xfrm>
        </p:grpSpPr>
        <p:sp>
          <p:nvSpPr>
            <p:cNvPr id="28" name="Rounded Rectangle 27"/>
            <p:cNvSpPr/>
            <p:nvPr/>
          </p:nvSpPr>
          <p:spPr>
            <a:xfrm>
              <a:off x="3309438" y="4667484"/>
              <a:ext cx="1811564" cy="361105"/>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9" name="Content Placeholder 2"/>
            <p:cNvSpPr txBox="1">
              <a:spLocks/>
            </p:cNvSpPr>
            <p:nvPr/>
          </p:nvSpPr>
          <p:spPr>
            <a:xfrm>
              <a:off x="3810701" y="4639577"/>
              <a:ext cx="1254489"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23,08%</a:t>
              </a:r>
              <a:endParaRPr lang="en-US" sz="1800" dirty="0">
                <a:solidFill>
                  <a:schemeClr val="bg1"/>
                </a:solidFill>
                <a:latin typeface="Keep Calm Med" pitchFamily="2" charset="0"/>
              </a:endParaRPr>
            </a:p>
          </p:txBody>
        </p:sp>
      </p:grpSp>
      <p:grpSp>
        <p:nvGrpSpPr>
          <p:cNvPr id="5" name="Group 4"/>
          <p:cNvGrpSpPr/>
          <p:nvPr/>
        </p:nvGrpSpPr>
        <p:grpSpPr>
          <a:xfrm>
            <a:off x="3309438" y="5389649"/>
            <a:ext cx="1320562" cy="400110"/>
            <a:chOff x="3309438" y="5389649"/>
            <a:chExt cx="1320562" cy="400110"/>
          </a:xfrm>
        </p:grpSpPr>
        <p:sp>
          <p:nvSpPr>
            <p:cNvPr id="30" name="Rounded Rectangle 29"/>
            <p:cNvSpPr/>
            <p:nvPr/>
          </p:nvSpPr>
          <p:spPr>
            <a:xfrm>
              <a:off x="3309438" y="5427691"/>
              <a:ext cx="1320562" cy="361105"/>
            </a:xfrm>
            <a:prstGeom prst="roundRect">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0" name="Content Placeholder 2"/>
            <p:cNvSpPr txBox="1">
              <a:spLocks/>
            </p:cNvSpPr>
            <p:nvPr/>
          </p:nvSpPr>
          <p:spPr>
            <a:xfrm>
              <a:off x="3375512" y="5389649"/>
              <a:ext cx="1118246"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15,38%</a:t>
              </a:r>
              <a:endParaRPr lang="en-US" sz="1800" dirty="0">
                <a:solidFill>
                  <a:schemeClr val="bg1"/>
                </a:solidFill>
                <a:latin typeface="Keep Calm Med" pitchFamily="2" charset="0"/>
              </a:endParaRPr>
            </a:p>
          </p:txBody>
        </p:sp>
      </p:grpSp>
      <p:grpSp>
        <p:nvGrpSpPr>
          <p:cNvPr id="6" name="Group 5"/>
          <p:cNvGrpSpPr/>
          <p:nvPr/>
        </p:nvGrpSpPr>
        <p:grpSpPr>
          <a:xfrm>
            <a:off x="3309438" y="6238942"/>
            <a:ext cx="1287524" cy="400110"/>
            <a:chOff x="3309438" y="6325278"/>
            <a:chExt cx="1287524" cy="400110"/>
          </a:xfrm>
        </p:grpSpPr>
        <p:sp>
          <p:nvSpPr>
            <p:cNvPr id="44" name="Rounded Rectangle 43"/>
            <p:cNvSpPr/>
            <p:nvPr/>
          </p:nvSpPr>
          <p:spPr>
            <a:xfrm>
              <a:off x="3309438" y="6348451"/>
              <a:ext cx="1019826" cy="361105"/>
            </a:xfrm>
            <a:prstGeom prst="roundRect">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1" name="Content Placeholder 2"/>
            <p:cNvSpPr txBox="1">
              <a:spLocks/>
            </p:cNvSpPr>
            <p:nvPr/>
          </p:nvSpPr>
          <p:spPr>
            <a:xfrm>
              <a:off x="3375512" y="6325278"/>
              <a:ext cx="1221450" cy="400110"/>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800" dirty="0" smtClean="0">
                  <a:solidFill>
                    <a:schemeClr val="bg1"/>
                  </a:solidFill>
                  <a:latin typeface="Keep Calm Med" pitchFamily="2" charset="0"/>
                </a:rPr>
                <a:t>11,54%</a:t>
              </a:r>
              <a:endParaRPr lang="en-US" sz="1800" dirty="0">
                <a:solidFill>
                  <a:schemeClr val="bg1"/>
                </a:solidFill>
                <a:latin typeface="Keep Calm Med" pitchFamily="2" charset="0"/>
              </a:endParaRPr>
            </a:p>
          </p:txBody>
        </p:sp>
      </p:grpSp>
    </p:spTree>
    <p:extLst>
      <p:ext uri="{BB962C8B-B14F-4D97-AF65-F5344CB8AC3E}">
        <p14:creationId xmlns:p14="http://schemas.microsoft.com/office/powerpoint/2010/main" val="284367315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790565"/>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633272" y="2117805"/>
            <a:ext cx="7024827" cy="646331"/>
          </a:xfrm>
          <a:prstGeom prst="rect">
            <a:avLst/>
          </a:prstGeom>
          <a:noFill/>
        </p:spPr>
        <p:txBody>
          <a:bodyPr wrap="square" rtlCol="0" anchor="ctr">
            <a:spAutoFit/>
          </a:bodyPr>
          <a:lstStyle/>
          <a:p>
            <a:r>
              <a:rPr lang="en-US" sz="3600" dirty="0" smtClean="0">
                <a:solidFill>
                  <a:srgbClr val="BC1D2F"/>
                </a:solidFill>
                <a:latin typeface="Keep Calm Med" pitchFamily="2" charset="0"/>
              </a:rPr>
              <a:t>LA CONSANGUINITÉ</a:t>
            </a:r>
            <a:endParaRPr lang="en-US" sz="3600" dirty="0">
              <a:solidFill>
                <a:srgbClr val="BC1D2F"/>
              </a:solidFill>
              <a:latin typeface="Keep Calm Med" pitchFamily="2" charset="0"/>
            </a:endParaRPr>
          </a:p>
        </p:txBody>
      </p:sp>
      <p:graphicFrame>
        <p:nvGraphicFramePr>
          <p:cNvPr id="11" name="Chart 10"/>
          <p:cNvGraphicFramePr>
            <a:graphicFrameLocks/>
          </p:cNvGraphicFramePr>
          <p:nvPr>
            <p:extLst>
              <p:ext uri="{D42A27DB-BD31-4B8C-83A1-F6EECF244321}">
                <p14:modId xmlns:p14="http://schemas.microsoft.com/office/powerpoint/2010/main" val="1292626511"/>
              </p:ext>
            </p:extLst>
          </p:nvPr>
        </p:nvGraphicFramePr>
        <p:xfrm>
          <a:off x="3818959" y="2190561"/>
          <a:ext cx="6693951" cy="4667439"/>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p:cNvGrpSpPr/>
          <p:nvPr/>
        </p:nvGrpSpPr>
        <p:grpSpPr>
          <a:xfrm>
            <a:off x="8169377" y="3205778"/>
            <a:ext cx="3184422" cy="2739149"/>
            <a:chOff x="8169377" y="3205778"/>
            <a:chExt cx="3184422" cy="2739149"/>
          </a:xfrm>
        </p:grpSpPr>
        <p:cxnSp>
          <p:nvCxnSpPr>
            <p:cNvPr id="15" name="Straight Connector 14"/>
            <p:cNvCxnSpPr/>
            <p:nvPr/>
          </p:nvCxnSpPr>
          <p:spPr>
            <a:xfrm rot="5400000" flipH="1" flipV="1">
              <a:off x="8587941" y="5135797"/>
              <a:ext cx="0" cy="8371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16" name="Content Placeholder 2"/>
            <p:cNvSpPr txBox="1">
              <a:spLocks/>
            </p:cNvSpPr>
            <p:nvPr/>
          </p:nvSpPr>
          <p:spPr>
            <a:xfrm>
              <a:off x="8925022" y="5163792"/>
              <a:ext cx="2428777" cy="781135"/>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CA7470"/>
                  </a:solidFill>
                </a:rPr>
                <a:t>NON CONSANGUINE</a:t>
              </a:r>
              <a:endParaRPr lang="fr-FR" sz="1800" b="1" dirty="0">
                <a:solidFill>
                  <a:srgbClr val="CA7470"/>
                </a:solidFill>
              </a:endParaRPr>
            </a:p>
          </p:txBody>
        </p:sp>
        <p:cxnSp>
          <p:nvCxnSpPr>
            <p:cNvPr id="17" name="Straight Connector 16"/>
            <p:cNvCxnSpPr/>
            <p:nvPr/>
          </p:nvCxnSpPr>
          <p:spPr>
            <a:xfrm rot="5400000" flipV="1">
              <a:off x="8627103" y="3177783"/>
              <a:ext cx="0" cy="8371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18" name="Content Placeholder 2"/>
            <p:cNvSpPr txBox="1">
              <a:spLocks/>
            </p:cNvSpPr>
            <p:nvPr/>
          </p:nvSpPr>
          <p:spPr>
            <a:xfrm>
              <a:off x="9006505" y="3205778"/>
              <a:ext cx="2118695" cy="781135"/>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D9AFAD"/>
                  </a:solidFill>
                </a:rPr>
                <a:t>CONSANGUINE</a:t>
              </a:r>
              <a:endParaRPr lang="en-US" dirty="0">
                <a:solidFill>
                  <a:srgbClr val="D9AFAD"/>
                </a:solidFill>
              </a:endParaRPr>
            </a:p>
          </p:txBody>
        </p:sp>
      </p:grpSp>
    </p:spTree>
    <p:extLst>
      <p:ext uri="{BB962C8B-B14F-4D97-AF65-F5344CB8AC3E}">
        <p14:creationId xmlns:p14="http://schemas.microsoft.com/office/powerpoint/2010/main" val="209896808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633272" y="2117805"/>
            <a:ext cx="4805503" cy="646331"/>
          </a:xfrm>
          <a:prstGeom prst="rect">
            <a:avLst/>
          </a:prstGeom>
          <a:noFill/>
        </p:spPr>
        <p:txBody>
          <a:bodyPr wrap="square" rtlCol="0" anchor="ctr">
            <a:spAutoFit/>
          </a:bodyPr>
          <a:lstStyle/>
          <a:p>
            <a:r>
              <a:rPr lang="en-US" sz="3600" dirty="0" smtClean="0">
                <a:solidFill>
                  <a:srgbClr val="BC1D2F"/>
                </a:solidFill>
                <a:latin typeface="Keep Calm Med" pitchFamily="2" charset="0"/>
              </a:rPr>
              <a:t>ATCD FAMILLIAUX</a:t>
            </a:r>
            <a:endParaRPr lang="en-US" sz="3600" dirty="0">
              <a:solidFill>
                <a:srgbClr val="BC1D2F"/>
              </a:solidFill>
              <a:latin typeface="Keep Calm Med" pitchFamily="2" charset="0"/>
            </a:endParaRPr>
          </a:p>
        </p:txBody>
      </p:sp>
      <p:graphicFrame>
        <p:nvGraphicFramePr>
          <p:cNvPr id="11" name="Chart 10"/>
          <p:cNvGraphicFramePr>
            <a:graphicFrameLocks/>
          </p:cNvGraphicFramePr>
          <p:nvPr>
            <p:extLst>
              <p:ext uri="{D42A27DB-BD31-4B8C-83A1-F6EECF244321}">
                <p14:modId xmlns:p14="http://schemas.microsoft.com/office/powerpoint/2010/main" val="3698440977"/>
              </p:ext>
            </p:extLst>
          </p:nvPr>
        </p:nvGraphicFramePr>
        <p:xfrm>
          <a:off x="3818959" y="2190561"/>
          <a:ext cx="6693951" cy="4667439"/>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p:cNvGrpSpPr/>
          <p:nvPr/>
        </p:nvGrpSpPr>
        <p:grpSpPr>
          <a:xfrm>
            <a:off x="8169377" y="3205778"/>
            <a:ext cx="3184422" cy="2739149"/>
            <a:chOff x="8169377" y="3205778"/>
            <a:chExt cx="3184422" cy="2739149"/>
          </a:xfrm>
        </p:grpSpPr>
        <p:cxnSp>
          <p:nvCxnSpPr>
            <p:cNvPr id="15" name="Straight Connector 14"/>
            <p:cNvCxnSpPr/>
            <p:nvPr/>
          </p:nvCxnSpPr>
          <p:spPr>
            <a:xfrm rot="5400000" flipH="1" flipV="1">
              <a:off x="8587941" y="5135797"/>
              <a:ext cx="0" cy="8371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16" name="Content Placeholder 2"/>
            <p:cNvSpPr txBox="1">
              <a:spLocks/>
            </p:cNvSpPr>
            <p:nvPr/>
          </p:nvSpPr>
          <p:spPr>
            <a:xfrm>
              <a:off x="8925022" y="5163792"/>
              <a:ext cx="2428777" cy="781135"/>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CA7470"/>
                  </a:solidFill>
                </a:rPr>
                <a:t>PRESENT DES ATCD</a:t>
              </a:r>
              <a:endParaRPr lang="fr-FR" sz="1800" b="1" dirty="0">
                <a:solidFill>
                  <a:srgbClr val="CA7470"/>
                </a:solidFill>
              </a:endParaRPr>
            </a:p>
          </p:txBody>
        </p:sp>
        <p:cxnSp>
          <p:nvCxnSpPr>
            <p:cNvPr id="17" name="Straight Connector 16"/>
            <p:cNvCxnSpPr/>
            <p:nvPr/>
          </p:nvCxnSpPr>
          <p:spPr>
            <a:xfrm>
              <a:off x="8208539" y="3596347"/>
              <a:ext cx="630661" cy="4103"/>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18" name="Content Placeholder 2"/>
            <p:cNvSpPr txBox="1">
              <a:spLocks/>
            </p:cNvSpPr>
            <p:nvPr/>
          </p:nvSpPr>
          <p:spPr>
            <a:xfrm>
              <a:off x="8715609" y="3205778"/>
              <a:ext cx="2409591" cy="781135"/>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D9AFAD"/>
                  </a:solidFill>
                </a:rPr>
                <a:t>ABSENCE D’ATCD</a:t>
              </a:r>
              <a:endParaRPr lang="en-US" dirty="0">
                <a:solidFill>
                  <a:srgbClr val="D9AFAD"/>
                </a:solidFill>
              </a:endParaRPr>
            </a:p>
          </p:txBody>
        </p:sp>
      </p:grpSp>
      <p:grpSp>
        <p:nvGrpSpPr>
          <p:cNvPr id="6" name="Group 5"/>
          <p:cNvGrpSpPr/>
          <p:nvPr/>
        </p:nvGrpSpPr>
        <p:grpSpPr>
          <a:xfrm>
            <a:off x="7878716" y="2062740"/>
            <a:ext cx="3475093" cy="1036933"/>
            <a:chOff x="2583641" y="3258884"/>
            <a:chExt cx="2469013" cy="1036933"/>
          </a:xfrm>
          <a:solidFill>
            <a:schemeClr val="accent6"/>
          </a:solidFill>
        </p:grpSpPr>
        <p:sp>
          <p:nvSpPr>
            <p:cNvPr id="3" name="Rounded Rectangle 2"/>
            <p:cNvSpPr/>
            <p:nvPr/>
          </p:nvSpPr>
          <p:spPr>
            <a:xfrm>
              <a:off x="3178249" y="3258884"/>
              <a:ext cx="1874405" cy="103693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 SÉVÈRE</a:t>
              </a:r>
            </a:p>
            <a:p>
              <a:pPr algn="ctr"/>
              <a:r>
                <a:rPr lang="fr-FR" dirty="0" smtClean="0"/>
                <a:t> 3 MODÉRE</a:t>
              </a:r>
            </a:p>
            <a:p>
              <a:pPr algn="ctr"/>
              <a:r>
                <a:rPr lang="fr-FR" dirty="0" smtClean="0"/>
                <a:t>  2 MINEURE</a:t>
              </a:r>
              <a:endParaRPr lang="en-GB" dirty="0"/>
            </a:p>
          </p:txBody>
        </p:sp>
        <p:sp>
          <p:nvSpPr>
            <p:cNvPr id="4" name="Isosceles Triangle 3"/>
            <p:cNvSpPr/>
            <p:nvPr/>
          </p:nvSpPr>
          <p:spPr>
            <a:xfrm>
              <a:off x="2583641" y="3764320"/>
              <a:ext cx="1183202" cy="47973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 name="Group 21"/>
          <p:cNvGrpSpPr/>
          <p:nvPr/>
        </p:nvGrpSpPr>
        <p:grpSpPr>
          <a:xfrm flipH="1">
            <a:off x="1304932" y="3898461"/>
            <a:ext cx="3603740" cy="1036933"/>
            <a:chOff x="2578866" y="3258884"/>
            <a:chExt cx="2473788" cy="1036933"/>
          </a:xfrm>
          <a:solidFill>
            <a:schemeClr val="accent5"/>
          </a:solidFill>
        </p:grpSpPr>
        <p:sp>
          <p:nvSpPr>
            <p:cNvPr id="25" name="Rounded Rectangle 24"/>
            <p:cNvSpPr/>
            <p:nvPr/>
          </p:nvSpPr>
          <p:spPr>
            <a:xfrm>
              <a:off x="3178249" y="3258884"/>
              <a:ext cx="1874405" cy="103693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14 SÉVÈRE</a:t>
              </a:r>
            </a:p>
            <a:p>
              <a:pPr algn="ctr"/>
              <a:r>
                <a:rPr lang="fr-FR" dirty="0" smtClean="0"/>
                <a:t>   3 MODÉRE</a:t>
              </a:r>
            </a:p>
            <a:p>
              <a:pPr algn="ctr"/>
              <a:r>
                <a:rPr lang="fr-FR" dirty="0" smtClean="0"/>
                <a:t> 2 MINEURE</a:t>
              </a:r>
              <a:endParaRPr lang="en-GB" dirty="0"/>
            </a:p>
          </p:txBody>
        </p:sp>
        <p:sp>
          <p:nvSpPr>
            <p:cNvPr id="27" name="Isosceles Triangle 26"/>
            <p:cNvSpPr/>
            <p:nvPr/>
          </p:nvSpPr>
          <p:spPr>
            <a:xfrm>
              <a:off x="2578866" y="3783443"/>
              <a:ext cx="1198768" cy="47973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TextBox 27"/>
          <p:cNvSpPr txBox="1"/>
          <p:nvPr/>
        </p:nvSpPr>
        <p:spPr>
          <a:xfrm>
            <a:off x="1640233" y="2653706"/>
            <a:ext cx="5988143" cy="523220"/>
          </a:xfrm>
          <a:prstGeom prst="rect">
            <a:avLst/>
          </a:prstGeom>
          <a:noFill/>
        </p:spPr>
        <p:txBody>
          <a:bodyPr wrap="square" rtlCol="0" anchor="ctr">
            <a:spAutoFit/>
          </a:bodyPr>
          <a:lstStyle/>
          <a:p>
            <a:r>
              <a:rPr lang="en-US" sz="2800" dirty="0" smtClean="0">
                <a:solidFill>
                  <a:srgbClr val="BC1D2F"/>
                </a:solidFill>
                <a:latin typeface="Keep Calm Med" pitchFamily="2" charset="0"/>
              </a:rPr>
              <a:t>SELON LA SEVERITE</a:t>
            </a:r>
            <a:endParaRPr lang="en-US" sz="2800" dirty="0">
              <a:solidFill>
                <a:srgbClr val="BC1D2F"/>
              </a:solidFill>
              <a:latin typeface="Keep Calm Med" pitchFamily="2" charset="0"/>
            </a:endParaRPr>
          </a:p>
        </p:txBody>
      </p:sp>
    </p:spTree>
    <p:extLst>
      <p:ext uri="{BB962C8B-B14F-4D97-AF65-F5344CB8AC3E}">
        <p14:creationId xmlns:p14="http://schemas.microsoft.com/office/powerpoint/2010/main" val="288550331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1+#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0-#ppt_w/2"/>
                                          </p:val>
                                        </p:tav>
                                        <p:tav tm="100000">
                                          <p:val>
                                            <p:strVal val="#ppt_x"/>
                                          </p:val>
                                        </p:tav>
                                      </p:tavLst>
                                    </p:anim>
                                    <p:anim calcmode="lin" valueType="num">
                                      <p:cBhvr additive="base">
                                        <p:cTn id="24"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633272" y="2117805"/>
            <a:ext cx="4805503" cy="646331"/>
          </a:xfrm>
          <a:prstGeom prst="rect">
            <a:avLst/>
          </a:prstGeom>
          <a:noFill/>
        </p:spPr>
        <p:txBody>
          <a:bodyPr wrap="square" rtlCol="0" anchor="ctr">
            <a:spAutoFit/>
          </a:bodyPr>
          <a:lstStyle/>
          <a:p>
            <a:r>
              <a:rPr lang="en-US" sz="3600" dirty="0" smtClean="0">
                <a:solidFill>
                  <a:srgbClr val="BC1D2F"/>
                </a:solidFill>
                <a:latin typeface="Keep Calm Med" pitchFamily="2" charset="0"/>
              </a:rPr>
              <a:t>ATCD FAMILLIAUX</a:t>
            </a:r>
            <a:endParaRPr lang="en-US" sz="3600" dirty="0">
              <a:solidFill>
                <a:srgbClr val="BC1D2F"/>
              </a:solidFill>
              <a:latin typeface="Keep Calm Med" pitchFamily="2" charset="0"/>
            </a:endParaRPr>
          </a:p>
        </p:txBody>
      </p:sp>
      <p:sp>
        <p:nvSpPr>
          <p:cNvPr id="28" name="TextBox 27"/>
          <p:cNvSpPr txBox="1"/>
          <p:nvPr/>
        </p:nvSpPr>
        <p:spPr>
          <a:xfrm>
            <a:off x="2565307" y="2700633"/>
            <a:ext cx="5988143" cy="523220"/>
          </a:xfrm>
          <a:prstGeom prst="rect">
            <a:avLst/>
          </a:prstGeom>
          <a:noFill/>
        </p:spPr>
        <p:txBody>
          <a:bodyPr wrap="square" rtlCol="0" anchor="ctr">
            <a:spAutoFit/>
          </a:bodyPr>
          <a:lstStyle/>
          <a:p>
            <a:r>
              <a:rPr lang="en-US" sz="2800" dirty="0" smtClean="0">
                <a:solidFill>
                  <a:srgbClr val="BC1D2F"/>
                </a:solidFill>
                <a:latin typeface="Keep Calm Med" pitchFamily="2" charset="0"/>
              </a:rPr>
              <a:t>LES MEMBRE ATTEINTS</a:t>
            </a:r>
            <a:endParaRPr lang="en-US" sz="2800" dirty="0">
              <a:solidFill>
                <a:srgbClr val="BC1D2F"/>
              </a:solidFill>
              <a:latin typeface="Keep Calm Med" pitchFamily="2" charset="0"/>
            </a:endParaRPr>
          </a:p>
        </p:txBody>
      </p:sp>
      <p:pic>
        <p:nvPicPr>
          <p:cNvPr id="29" name="Picture 28"/>
          <p:cNvPicPr/>
          <p:nvPr/>
        </p:nvPicPr>
        <p:blipFill rotWithShape="1">
          <a:blip r:embed="rId2">
            <a:extLst>
              <a:ext uri="{28A0092B-C50C-407E-A947-70E740481C1C}">
                <a14:useLocalDpi xmlns:a14="http://schemas.microsoft.com/office/drawing/2010/main" val="0"/>
              </a:ext>
            </a:extLst>
          </a:blip>
          <a:srcRect l="22488" t="12122" r="9340" b="19108"/>
          <a:stretch/>
        </p:blipFill>
        <p:spPr bwMode="auto">
          <a:xfrm>
            <a:off x="5916386" y="2338376"/>
            <a:ext cx="5885426" cy="4443424"/>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8" name="Rectangle 7"/>
          <p:cNvSpPr/>
          <p:nvPr/>
        </p:nvSpPr>
        <p:spPr>
          <a:xfrm>
            <a:off x="479094" y="3733292"/>
            <a:ext cx="6096000" cy="646331"/>
          </a:xfrm>
          <a:prstGeom prst="rect">
            <a:avLst/>
          </a:prstGeom>
        </p:spPr>
        <p:txBody>
          <a:bodyPr>
            <a:spAutoFit/>
          </a:bodyPr>
          <a:lstStyle/>
          <a:p>
            <a:r>
              <a:rPr lang="fr-FR" dirty="0">
                <a:solidFill>
                  <a:schemeClr val="bg1"/>
                </a:solidFill>
              </a:rPr>
              <a:t>Les 19 hémophiles ayant des </a:t>
            </a:r>
            <a:r>
              <a:rPr lang="fr-FR" dirty="0" err="1" smtClean="0">
                <a:solidFill>
                  <a:schemeClr val="bg1"/>
                </a:solidFill>
              </a:rPr>
              <a:t>ATCDs</a:t>
            </a:r>
            <a:r>
              <a:rPr lang="fr-FR" dirty="0" smtClean="0">
                <a:solidFill>
                  <a:schemeClr val="bg1"/>
                </a:solidFill>
              </a:rPr>
              <a:t> </a:t>
            </a:r>
            <a:r>
              <a:rPr lang="fr-FR" dirty="0">
                <a:solidFill>
                  <a:schemeClr val="bg1"/>
                </a:solidFill>
              </a:rPr>
              <a:t>familiaux sont répartis en 3 catégories :</a:t>
            </a:r>
            <a:endParaRPr lang="en-GB" dirty="0">
              <a:solidFill>
                <a:schemeClr val="bg1"/>
              </a:solidFill>
            </a:endParaRPr>
          </a:p>
        </p:txBody>
      </p:sp>
    </p:spTree>
    <p:extLst>
      <p:ext uri="{BB962C8B-B14F-4D97-AF65-F5344CB8AC3E}">
        <p14:creationId xmlns:p14="http://schemas.microsoft.com/office/powerpoint/2010/main" val="250055432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633271" y="2117805"/>
            <a:ext cx="6234059" cy="646331"/>
          </a:xfrm>
          <a:prstGeom prst="rect">
            <a:avLst/>
          </a:prstGeom>
          <a:noFill/>
        </p:spPr>
        <p:txBody>
          <a:bodyPr wrap="square" rtlCol="0" anchor="ctr">
            <a:spAutoFit/>
          </a:bodyPr>
          <a:lstStyle/>
          <a:p>
            <a:r>
              <a:rPr lang="en-US" sz="3600" dirty="0" smtClean="0">
                <a:solidFill>
                  <a:srgbClr val="BC1D2F"/>
                </a:solidFill>
                <a:latin typeface="Keep Calm Med" pitchFamily="2" charset="0"/>
              </a:rPr>
              <a:t>L’AGE DE DÉCOUVERTE</a:t>
            </a:r>
            <a:endParaRPr lang="en-US" sz="3600" dirty="0">
              <a:solidFill>
                <a:srgbClr val="BC1D2F"/>
              </a:solidFill>
              <a:latin typeface="Keep Calm Med" pitchFamily="2" charset="0"/>
            </a:endParaRPr>
          </a:p>
        </p:txBody>
      </p:sp>
      <p:graphicFrame>
        <p:nvGraphicFramePr>
          <p:cNvPr id="15" name="Chart 14"/>
          <p:cNvGraphicFramePr/>
          <p:nvPr>
            <p:extLst>
              <p:ext uri="{D42A27DB-BD31-4B8C-83A1-F6EECF244321}">
                <p14:modId xmlns:p14="http://schemas.microsoft.com/office/powerpoint/2010/main" val="1981454594"/>
              </p:ext>
            </p:extLst>
          </p:nvPr>
        </p:nvGraphicFramePr>
        <p:xfrm>
          <a:off x="414554" y="3191676"/>
          <a:ext cx="10363200" cy="3454518"/>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p:cNvSpPr txBox="1"/>
          <p:nvPr/>
        </p:nvSpPr>
        <p:spPr>
          <a:xfrm>
            <a:off x="1640233" y="2715260"/>
            <a:ext cx="3317249" cy="400110"/>
          </a:xfrm>
          <a:prstGeom prst="rect">
            <a:avLst/>
          </a:prstGeom>
          <a:noFill/>
        </p:spPr>
        <p:txBody>
          <a:bodyPr wrap="square" rtlCol="0" anchor="ctr">
            <a:spAutoFit/>
          </a:bodyPr>
          <a:lstStyle/>
          <a:p>
            <a:r>
              <a:rPr lang="en-US" sz="2000" dirty="0" smtClean="0">
                <a:solidFill>
                  <a:srgbClr val="BC1D2F"/>
                </a:solidFill>
                <a:latin typeface="Keep Calm Med" pitchFamily="2" charset="0"/>
              </a:rPr>
              <a:t>SELON LA SEVERITE</a:t>
            </a:r>
            <a:endParaRPr lang="en-US" sz="2000" dirty="0">
              <a:solidFill>
                <a:srgbClr val="BC1D2F"/>
              </a:solidFill>
              <a:latin typeface="Keep Calm Med" pitchFamily="2" charset="0"/>
            </a:endParaRPr>
          </a:p>
        </p:txBody>
      </p:sp>
    </p:spTree>
    <p:extLst>
      <p:ext uri="{BB962C8B-B14F-4D97-AF65-F5344CB8AC3E}">
        <p14:creationId xmlns:p14="http://schemas.microsoft.com/office/powerpoint/2010/main" val="14893869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633272" y="2117805"/>
            <a:ext cx="6159414" cy="646331"/>
          </a:xfrm>
          <a:prstGeom prst="rect">
            <a:avLst/>
          </a:prstGeom>
          <a:noFill/>
        </p:spPr>
        <p:txBody>
          <a:bodyPr wrap="square" rtlCol="0" anchor="ctr">
            <a:spAutoFit/>
          </a:bodyPr>
          <a:lstStyle/>
          <a:p>
            <a:r>
              <a:rPr lang="en-US" sz="3600" dirty="0" smtClean="0">
                <a:solidFill>
                  <a:srgbClr val="BC1D2F"/>
                </a:solidFill>
                <a:latin typeface="Keep Calm Med" pitchFamily="2" charset="0"/>
              </a:rPr>
              <a:t>L’AGE DE DÉCOUVERTE</a:t>
            </a:r>
            <a:endParaRPr lang="en-US" sz="3600" dirty="0">
              <a:solidFill>
                <a:srgbClr val="BC1D2F"/>
              </a:solidFill>
              <a:latin typeface="Keep Calm Med" pitchFamily="2" charset="0"/>
            </a:endParaRPr>
          </a:p>
        </p:txBody>
      </p:sp>
      <p:graphicFrame>
        <p:nvGraphicFramePr>
          <p:cNvPr id="15" name="Chart 14"/>
          <p:cNvGraphicFramePr/>
          <p:nvPr>
            <p:extLst>
              <p:ext uri="{D42A27DB-BD31-4B8C-83A1-F6EECF244321}">
                <p14:modId xmlns:p14="http://schemas.microsoft.com/office/powerpoint/2010/main" val="595943272"/>
              </p:ext>
            </p:extLst>
          </p:nvPr>
        </p:nvGraphicFramePr>
        <p:xfrm>
          <a:off x="414554" y="3356840"/>
          <a:ext cx="10363200" cy="3289353"/>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p:cNvSpPr txBox="1"/>
          <p:nvPr/>
        </p:nvSpPr>
        <p:spPr>
          <a:xfrm>
            <a:off x="1640233" y="2715260"/>
            <a:ext cx="6713192" cy="400110"/>
          </a:xfrm>
          <a:prstGeom prst="rect">
            <a:avLst/>
          </a:prstGeom>
          <a:noFill/>
        </p:spPr>
        <p:txBody>
          <a:bodyPr wrap="square" rtlCol="0" anchor="ctr">
            <a:spAutoFit/>
          </a:bodyPr>
          <a:lstStyle/>
          <a:p>
            <a:r>
              <a:rPr lang="en-US" sz="2000" dirty="0" smtClean="0">
                <a:solidFill>
                  <a:srgbClr val="BC1D2F"/>
                </a:solidFill>
                <a:latin typeface="Keep Calm Med" pitchFamily="2" charset="0"/>
              </a:rPr>
              <a:t>SELON LA PRESENCE OU L’ABSENCE DES ATCD</a:t>
            </a:r>
            <a:endParaRPr lang="en-US" sz="2000" dirty="0">
              <a:solidFill>
                <a:srgbClr val="BC1D2F"/>
              </a:solidFill>
              <a:latin typeface="Keep Calm Med" pitchFamily="2" charset="0"/>
            </a:endParaRPr>
          </a:p>
        </p:txBody>
      </p:sp>
    </p:spTree>
    <p:extLst>
      <p:ext uri="{BB962C8B-B14F-4D97-AF65-F5344CB8AC3E}">
        <p14:creationId xmlns:p14="http://schemas.microsoft.com/office/powerpoint/2010/main" val="129237546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572499" y="2331720"/>
            <a:ext cx="10922266" cy="3729537"/>
            <a:chOff x="1118319" y="1970905"/>
            <a:chExt cx="9672083" cy="3302647"/>
          </a:xfrm>
        </p:grpSpPr>
        <p:sp>
          <p:nvSpPr>
            <p:cNvPr id="9" name="Freeform 8"/>
            <p:cNvSpPr/>
            <p:nvPr/>
          </p:nvSpPr>
          <p:spPr>
            <a:xfrm>
              <a:off x="1118319" y="1970905"/>
              <a:ext cx="306705" cy="359968"/>
            </a:xfrm>
            <a:custGeom>
              <a:avLst/>
              <a:gdLst/>
              <a:ahLst/>
              <a:cxnLst/>
              <a:rect l="l" t="t" r="r" b="b"/>
              <a:pathLst>
                <a:path w="306705" h="359968">
                  <a:moveTo>
                    <a:pt x="221266" y="0"/>
                  </a:moveTo>
                  <a:lnTo>
                    <a:pt x="299804" y="0"/>
                  </a:lnTo>
                  <a:lnTo>
                    <a:pt x="274035" y="170194"/>
                  </a:lnTo>
                  <a:lnTo>
                    <a:pt x="306705" y="170194"/>
                  </a:lnTo>
                  <a:lnTo>
                    <a:pt x="306705" y="359968"/>
                  </a:lnTo>
                  <a:lnTo>
                    <a:pt x="182243" y="359968"/>
                  </a:lnTo>
                  <a:lnTo>
                    <a:pt x="182243" y="184050"/>
                  </a:lnTo>
                  <a:close/>
                  <a:moveTo>
                    <a:pt x="39023" y="0"/>
                  </a:moveTo>
                  <a:lnTo>
                    <a:pt x="117561" y="0"/>
                  </a:lnTo>
                  <a:lnTo>
                    <a:pt x="91792" y="170194"/>
                  </a:lnTo>
                  <a:lnTo>
                    <a:pt x="124462" y="170194"/>
                  </a:lnTo>
                  <a:lnTo>
                    <a:pt x="124462" y="359968"/>
                  </a:lnTo>
                  <a:lnTo>
                    <a:pt x="0" y="359968"/>
                  </a:lnTo>
                  <a:lnTo>
                    <a:pt x="0" y="184050"/>
                  </a:lnTo>
                  <a:close/>
                </a:path>
              </a:pathLst>
            </a:custGeom>
            <a:solidFill>
              <a:srgbClr val="BC1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Rectangle 5"/>
            <p:cNvSpPr/>
            <p:nvPr/>
          </p:nvSpPr>
          <p:spPr>
            <a:xfrm>
              <a:off x="1544636" y="2084742"/>
              <a:ext cx="9042400" cy="3188810"/>
            </a:xfrm>
            <a:prstGeom prst="rect">
              <a:avLst/>
            </a:prstGeom>
          </p:spPr>
          <p:txBody>
            <a:bodyPr wrap="square">
              <a:spAutoFit/>
            </a:bodyPr>
            <a:lstStyle/>
            <a:p>
              <a:pPr algn="just"/>
              <a:r>
                <a:rPr lang="fr-FR" sz="2400" dirty="0">
                  <a:solidFill>
                    <a:srgbClr val="BC1D2F"/>
                  </a:solidFill>
                  <a:latin typeface="Myriad Condensed Web" panose="020B0506030403020204" pitchFamily="34" charset="0"/>
                </a:rPr>
                <a:t>L'hémophilie</a:t>
              </a:r>
              <a:r>
                <a:rPr lang="fr-FR" sz="2400" dirty="0">
                  <a:solidFill>
                    <a:schemeClr val="bg1"/>
                  </a:solidFill>
                  <a:latin typeface="Myriad Condensed Web" panose="020B0506030403020204" pitchFamily="34" charset="0"/>
                </a:rPr>
                <a:t> est une affection ubiquitaire. C’est une maladie héréditaire hémorragique chez les hommes due à un déficit en facteur VIII (hémophilie A) ou en facteur IX (hémophilie B). </a:t>
              </a:r>
              <a:r>
                <a:rPr lang="fr-FR" sz="2400" dirty="0" smtClean="0">
                  <a:solidFill>
                    <a:schemeClr val="bg1"/>
                  </a:solidFill>
                  <a:latin typeface="Myriad Condensed Web" panose="020B0506030403020204" pitchFamily="34" charset="0"/>
                </a:rPr>
                <a:t>L’espérance </a:t>
              </a:r>
              <a:r>
                <a:rPr lang="fr-FR" sz="2400" dirty="0">
                  <a:solidFill>
                    <a:schemeClr val="bg1"/>
                  </a:solidFill>
                  <a:latin typeface="Myriad Condensed Web" panose="020B0506030403020204" pitchFamily="34" charset="0"/>
                </a:rPr>
                <a:t>de vie cette population repose sur </a:t>
              </a:r>
              <a:r>
                <a:rPr lang="fr-FR" sz="2400" dirty="0" smtClean="0">
                  <a:solidFill>
                    <a:schemeClr val="bg1"/>
                  </a:solidFill>
                  <a:latin typeface="Myriad Condensed Web" panose="020B0506030403020204" pitchFamily="34" charset="0"/>
                </a:rPr>
                <a:t>la qualité de la prise </a:t>
              </a:r>
              <a:r>
                <a:rPr lang="fr-FR" sz="2400" dirty="0">
                  <a:solidFill>
                    <a:schemeClr val="bg1"/>
                  </a:solidFill>
                  <a:latin typeface="Myriad Condensed Web" panose="020B0506030403020204" pitchFamily="34" charset="0"/>
                </a:rPr>
                <a:t>en </a:t>
              </a:r>
              <a:r>
                <a:rPr lang="fr-FR" sz="2400" dirty="0" smtClean="0">
                  <a:solidFill>
                    <a:schemeClr val="bg1"/>
                  </a:solidFill>
                  <a:latin typeface="Myriad Condensed Web" panose="020B0506030403020204" pitchFamily="34" charset="0"/>
                </a:rPr>
                <a:t>charge assuré,</a:t>
              </a:r>
            </a:p>
            <a:p>
              <a:pPr algn="just"/>
              <a:endParaRPr lang="en-GB" sz="2400" dirty="0">
                <a:solidFill>
                  <a:schemeClr val="bg1"/>
                </a:solidFill>
                <a:latin typeface="Myriad Condensed Web" panose="020B0506030403020204" pitchFamily="34" charset="0"/>
              </a:endParaRPr>
            </a:p>
            <a:p>
              <a:pPr algn="just"/>
              <a:r>
                <a:rPr lang="fr-FR" sz="2400" dirty="0">
                  <a:solidFill>
                    <a:schemeClr val="bg1"/>
                  </a:solidFill>
                  <a:latin typeface="Myriad Condensed Web" panose="020B0506030403020204" pitchFamily="34" charset="0"/>
                </a:rPr>
                <a:t>De ce fait nous avons rapporte dans ce travaille, notre expérience dans la prise en charge de l'hémophilie au niveau de CPS dans le but de </a:t>
              </a:r>
              <a:r>
                <a:rPr lang="fr-FR" sz="2400" dirty="0" smtClean="0">
                  <a:solidFill>
                    <a:schemeClr val="bg1"/>
                  </a:solidFill>
                  <a:latin typeface="Myriad Condensed Web" panose="020B0506030403020204" pitchFamily="34" charset="0"/>
                </a:rPr>
                <a:t>l’évaluer ; </a:t>
              </a:r>
              <a:r>
                <a:rPr lang="fr-FR" sz="2400" dirty="0">
                  <a:solidFill>
                    <a:schemeClr val="bg1"/>
                  </a:solidFill>
                  <a:latin typeface="Myriad Condensed Web" panose="020B0506030403020204" pitchFamily="34" charset="0"/>
                </a:rPr>
                <a:t>afin de proposer des recommandations pour améliorer et avoir une meilleure prise en charge</a:t>
              </a:r>
              <a:endParaRPr lang="en-GB" sz="2400" dirty="0">
                <a:solidFill>
                  <a:schemeClr val="bg1"/>
                </a:solidFill>
                <a:latin typeface="Myriad Condensed Web" panose="020B0506030403020204" pitchFamily="34" charset="0"/>
              </a:endParaRPr>
            </a:p>
            <a:p>
              <a:pPr algn="just">
                <a:lnSpc>
                  <a:spcPct val="150000"/>
                </a:lnSpc>
              </a:pPr>
              <a:endParaRPr lang="fr-FR" sz="2400" dirty="0">
                <a:solidFill>
                  <a:schemeClr val="bg1"/>
                </a:solidFill>
                <a:latin typeface="Myriad Condensed Web" panose="020B0506030403020204" pitchFamily="34" charset="0"/>
              </a:endParaRPr>
            </a:p>
          </p:txBody>
        </p:sp>
        <p:sp>
          <p:nvSpPr>
            <p:cNvPr id="10" name="Freeform 9"/>
            <p:cNvSpPr/>
            <p:nvPr/>
          </p:nvSpPr>
          <p:spPr>
            <a:xfrm flipH="1" flipV="1">
              <a:off x="10483697" y="4689058"/>
              <a:ext cx="306705" cy="359968"/>
            </a:xfrm>
            <a:custGeom>
              <a:avLst/>
              <a:gdLst/>
              <a:ahLst/>
              <a:cxnLst/>
              <a:rect l="l" t="t" r="r" b="b"/>
              <a:pathLst>
                <a:path w="306705" h="359968">
                  <a:moveTo>
                    <a:pt x="221266" y="0"/>
                  </a:moveTo>
                  <a:lnTo>
                    <a:pt x="299804" y="0"/>
                  </a:lnTo>
                  <a:lnTo>
                    <a:pt x="274035" y="170194"/>
                  </a:lnTo>
                  <a:lnTo>
                    <a:pt x="306705" y="170194"/>
                  </a:lnTo>
                  <a:lnTo>
                    <a:pt x="306705" y="359968"/>
                  </a:lnTo>
                  <a:lnTo>
                    <a:pt x="182243" y="359968"/>
                  </a:lnTo>
                  <a:lnTo>
                    <a:pt x="182243" y="184050"/>
                  </a:lnTo>
                  <a:close/>
                  <a:moveTo>
                    <a:pt x="39023" y="0"/>
                  </a:moveTo>
                  <a:lnTo>
                    <a:pt x="117561" y="0"/>
                  </a:lnTo>
                  <a:lnTo>
                    <a:pt x="91792" y="170194"/>
                  </a:lnTo>
                  <a:lnTo>
                    <a:pt x="124462" y="170194"/>
                  </a:lnTo>
                  <a:lnTo>
                    <a:pt x="124462" y="359968"/>
                  </a:lnTo>
                  <a:lnTo>
                    <a:pt x="0" y="359968"/>
                  </a:lnTo>
                  <a:lnTo>
                    <a:pt x="0" y="184050"/>
                  </a:lnTo>
                  <a:close/>
                </a:path>
              </a:pathLst>
            </a:custGeom>
            <a:solidFill>
              <a:srgbClr val="BC1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8" name="Group 7"/>
          <p:cNvGrpSpPr/>
          <p:nvPr/>
        </p:nvGrpSpPr>
        <p:grpSpPr>
          <a:xfrm>
            <a:off x="-2193099" y="920826"/>
            <a:ext cx="7703373" cy="769441"/>
            <a:chOff x="-2193099" y="920826"/>
            <a:chExt cx="7703373" cy="769441"/>
          </a:xfrm>
        </p:grpSpPr>
        <p:grpSp>
          <p:nvGrpSpPr>
            <p:cNvPr id="11" name="Group 10"/>
            <p:cNvGrpSpPr/>
            <p:nvPr/>
          </p:nvGrpSpPr>
          <p:grpSpPr>
            <a:xfrm>
              <a:off x="-2193099" y="953005"/>
              <a:ext cx="7703373" cy="705083"/>
              <a:chOff x="4325287" y="4957194"/>
              <a:chExt cx="4190220" cy="383528"/>
            </a:xfrm>
            <a:solidFill>
              <a:srgbClr val="BC1D2F"/>
            </a:solidFill>
          </p:grpSpPr>
          <p:sp>
            <p:nvSpPr>
              <p:cNvPr id="13" name="Flowchart: Terminator 12"/>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owchart: Terminator 15"/>
              <p:cNvSpPr/>
              <p:nvPr/>
            </p:nvSpPr>
            <p:spPr>
              <a:xfrm>
                <a:off x="7353301"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TextBox 11"/>
            <p:cNvSpPr txBox="1"/>
            <p:nvPr/>
          </p:nvSpPr>
          <p:spPr>
            <a:xfrm>
              <a:off x="572499" y="920826"/>
              <a:ext cx="4509569" cy="769441"/>
            </a:xfrm>
            <a:prstGeom prst="rect">
              <a:avLst/>
            </a:prstGeom>
            <a:noFill/>
          </p:spPr>
          <p:txBody>
            <a:bodyPr wrap="none" rtlCol="0">
              <a:spAutoFit/>
            </a:bodyPr>
            <a:lstStyle/>
            <a:p>
              <a:pPr algn="ctr"/>
              <a:r>
                <a:rPr lang="en-US" sz="4400" b="1" dirty="0" smtClean="0">
                  <a:solidFill>
                    <a:schemeClr val="bg1"/>
                  </a:solidFill>
                  <a:latin typeface="+mj-lt"/>
                </a:rPr>
                <a:t>INTRODUCTION</a:t>
              </a:r>
              <a:endParaRPr lang="en-US" sz="4400" b="1" dirty="0">
                <a:solidFill>
                  <a:schemeClr val="bg1"/>
                </a:solidFill>
                <a:latin typeface="+mj-lt"/>
              </a:endParaRPr>
            </a:p>
          </p:txBody>
        </p:sp>
      </p:grpSp>
    </p:spTree>
    <p:extLst>
      <p:ext uri="{BB962C8B-B14F-4D97-AF65-F5344CB8AC3E}">
        <p14:creationId xmlns:p14="http://schemas.microsoft.com/office/powerpoint/2010/main" val="28865170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633272" y="2163971"/>
            <a:ext cx="7923988" cy="553998"/>
          </a:xfrm>
          <a:prstGeom prst="rect">
            <a:avLst/>
          </a:prstGeom>
          <a:noFill/>
        </p:spPr>
        <p:txBody>
          <a:bodyPr wrap="square" rtlCol="0" anchor="ctr">
            <a:spAutoFit/>
          </a:bodyPr>
          <a:lstStyle/>
          <a:p>
            <a:r>
              <a:rPr lang="en-US" sz="3000" dirty="0" smtClean="0">
                <a:solidFill>
                  <a:srgbClr val="BC1D2F"/>
                </a:solidFill>
                <a:latin typeface="Keep Calm Med" pitchFamily="2" charset="0"/>
              </a:rPr>
              <a:t>LA CIRCONSTANCE DE DÉCOUVERTE</a:t>
            </a:r>
            <a:endParaRPr lang="en-US" sz="3000" dirty="0">
              <a:solidFill>
                <a:srgbClr val="BC1D2F"/>
              </a:solidFill>
              <a:latin typeface="Keep Calm Med" pitchFamily="2" charset="0"/>
            </a:endParaRPr>
          </a:p>
        </p:txBody>
      </p:sp>
      <p:grpSp>
        <p:nvGrpSpPr>
          <p:cNvPr id="8" name="Group 7"/>
          <p:cNvGrpSpPr/>
          <p:nvPr/>
        </p:nvGrpSpPr>
        <p:grpSpPr>
          <a:xfrm>
            <a:off x="633272" y="2854316"/>
            <a:ext cx="9723920" cy="4250827"/>
            <a:chOff x="-356595" y="2846696"/>
            <a:chExt cx="9287391" cy="4250827"/>
          </a:xfrm>
        </p:grpSpPr>
        <p:graphicFrame>
          <p:nvGraphicFramePr>
            <p:cNvPr id="17" name="Chart 16">
              <a:extLst>
                <a:ext uri="{FF2B5EF4-FFF2-40B4-BE49-F238E27FC236}">
                  <a16:creationId xmlns:a16="http://schemas.microsoft.com/office/drawing/2014/main" id="{F534BE1D-A0AB-49B3-868B-1A96387F679B}"/>
                </a:ext>
              </a:extLst>
            </p:cNvPr>
            <p:cNvGraphicFramePr/>
            <p:nvPr>
              <p:extLst>
                <p:ext uri="{D42A27DB-BD31-4B8C-83A1-F6EECF244321}">
                  <p14:modId xmlns:p14="http://schemas.microsoft.com/office/powerpoint/2010/main" val="1846126697"/>
                </p:ext>
              </p:extLst>
            </p:nvPr>
          </p:nvGraphicFramePr>
          <p:xfrm>
            <a:off x="839995" y="2961000"/>
            <a:ext cx="8090801" cy="4136523"/>
          </p:xfrm>
          <a:graphic>
            <a:graphicData uri="http://schemas.openxmlformats.org/drawingml/2006/chart">
              <c:chart xmlns:c="http://schemas.openxmlformats.org/drawingml/2006/chart" xmlns:r="http://schemas.openxmlformats.org/officeDocument/2006/relationships" r:id="rId2"/>
            </a:graphicData>
          </a:graphic>
        </p:graphicFrame>
        <p:cxnSp>
          <p:nvCxnSpPr>
            <p:cNvPr id="18" name="Straight Connector 17"/>
            <p:cNvCxnSpPr/>
            <p:nvPr/>
          </p:nvCxnSpPr>
          <p:spPr>
            <a:xfrm flipV="1">
              <a:off x="6671535" y="3333325"/>
              <a:ext cx="0" cy="8371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6500509" y="4774665"/>
              <a:ext cx="0" cy="83712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1699260" y="5363850"/>
              <a:ext cx="1357331" cy="157567"/>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2520533" y="3520440"/>
              <a:ext cx="222471" cy="156835"/>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3728550" y="3156640"/>
              <a:ext cx="196913" cy="467229"/>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7" name="Content Placeholder 2"/>
            <p:cNvSpPr txBox="1">
              <a:spLocks/>
            </p:cNvSpPr>
            <p:nvPr/>
          </p:nvSpPr>
          <p:spPr>
            <a:xfrm>
              <a:off x="6328545" y="2846696"/>
              <a:ext cx="2118695" cy="781135"/>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D9AFAD"/>
                  </a:solidFill>
                </a:rPr>
                <a:t>HÉMATOME</a:t>
              </a:r>
              <a:endParaRPr lang="en-US" dirty="0">
                <a:solidFill>
                  <a:srgbClr val="D9AFAD"/>
                </a:solidFill>
              </a:endParaRPr>
            </a:p>
          </p:txBody>
        </p:sp>
        <p:sp>
          <p:nvSpPr>
            <p:cNvPr id="28" name="Content Placeholder 2"/>
            <p:cNvSpPr txBox="1">
              <a:spLocks/>
            </p:cNvSpPr>
            <p:nvPr/>
          </p:nvSpPr>
          <p:spPr>
            <a:xfrm>
              <a:off x="6202680" y="4285882"/>
              <a:ext cx="2118695" cy="781135"/>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D9AFAD"/>
                  </a:solidFill>
                </a:rPr>
                <a:t>ECCHYMOSES</a:t>
              </a:r>
              <a:endParaRPr lang="en-US" dirty="0">
                <a:solidFill>
                  <a:srgbClr val="D9AFAD"/>
                </a:solidFill>
              </a:endParaRPr>
            </a:p>
          </p:txBody>
        </p:sp>
        <p:sp>
          <p:nvSpPr>
            <p:cNvPr id="29" name="Content Placeholder 2"/>
            <p:cNvSpPr txBox="1">
              <a:spLocks/>
            </p:cNvSpPr>
            <p:nvPr/>
          </p:nvSpPr>
          <p:spPr>
            <a:xfrm>
              <a:off x="-356595" y="5006704"/>
              <a:ext cx="2092271" cy="435929"/>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D9AFAD"/>
                  </a:solidFill>
                </a:rPr>
                <a:t>SYNDROME HÉMORRAGIQUE</a:t>
              </a:r>
              <a:endParaRPr lang="en-US" dirty="0">
                <a:solidFill>
                  <a:srgbClr val="D9AFAD"/>
                </a:solidFill>
              </a:endParaRPr>
            </a:p>
          </p:txBody>
        </p:sp>
        <p:sp>
          <p:nvSpPr>
            <p:cNvPr id="30" name="Content Placeholder 2"/>
            <p:cNvSpPr txBox="1">
              <a:spLocks/>
            </p:cNvSpPr>
            <p:nvPr/>
          </p:nvSpPr>
          <p:spPr>
            <a:xfrm>
              <a:off x="64234" y="3924619"/>
              <a:ext cx="1939825" cy="368508"/>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fr-FR" sz="1800" b="1" dirty="0" smtClean="0">
                  <a:solidFill>
                    <a:srgbClr val="D9AFAD"/>
                  </a:solidFill>
                </a:rPr>
                <a:t>CIRCONCISION</a:t>
              </a:r>
              <a:endParaRPr lang="en-US" dirty="0">
                <a:solidFill>
                  <a:srgbClr val="D9AFAD"/>
                </a:solidFill>
              </a:endParaRPr>
            </a:p>
          </p:txBody>
        </p:sp>
        <p:sp>
          <p:nvSpPr>
            <p:cNvPr id="31" name="Content Placeholder 2"/>
            <p:cNvSpPr txBox="1">
              <a:spLocks/>
            </p:cNvSpPr>
            <p:nvPr/>
          </p:nvSpPr>
          <p:spPr>
            <a:xfrm>
              <a:off x="4255803" y="2878768"/>
              <a:ext cx="2118695" cy="337466"/>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smtClean="0">
                  <a:solidFill>
                    <a:srgbClr val="D9AFAD"/>
                  </a:solidFill>
                </a:rPr>
                <a:t>BILAN</a:t>
              </a:r>
              <a:r>
                <a:rPr lang="en-US" dirty="0" smtClean="0">
                  <a:solidFill>
                    <a:srgbClr val="D9AFAD"/>
                  </a:solidFill>
                </a:rPr>
                <a:t> </a:t>
              </a:r>
              <a:r>
                <a:rPr lang="en-US" b="1" dirty="0" smtClean="0">
                  <a:solidFill>
                    <a:srgbClr val="D9AFAD"/>
                  </a:solidFill>
                </a:rPr>
                <a:t>D’ANNALYSE</a:t>
              </a:r>
              <a:endParaRPr lang="en-US" b="1" dirty="0">
                <a:solidFill>
                  <a:srgbClr val="D9AFAD"/>
                </a:solidFill>
              </a:endParaRPr>
            </a:p>
          </p:txBody>
        </p:sp>
      </p:grpSp>
    </p:spTree>
    <p:extLst>
      <p:ext uri="{BB962C8B-B14F-4D97-AF65-F5344CB8AC3E}">
        <p14:creationId xmlns:p14="http://schemas.microsoft.com/office/powerpoint/2010/main" val="149916352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3645632" y="1722446"/>
            <a:ext cx="5576047" cy="400110"/>
          </a:xfrm>
          <a:prstGeom prst="rect">
            <a:avLst/>
          </a:prstGeom>
          <a:noFill/>
        </p:spPr>
        <p:txBody>
          <a:bodyPr wrap="square" rtlCol="0" anchor="ctr">
            <a:spAutoFit/>
          </a:bodyPr>
          <a:lstStyle/>
          <a:p>
            <a:pPr algn="ctr"/>
            <a:r>
              <a:rPr lang="en-US" sz="2000" b="1" dirty="0" smtClean="0">
                <a:solidFill>
                  <a:schemeClr val="bg1"/>
                </a:solidFill>
                <a:latin typeface="+mj-lt"/>
              </a:rPr>
              <a:t>CARACTÉRISTIQUES ÉPIDÉMIOLOGIQUES</a:t>
            </a:r>
            <a:endParaRPr lang="en-US" sz="2000" b="1" dirty="0">
              <a:solidFill>
                <a:schemeClr val="bg1"/>
              </a:solidFill>
              <a:latin typeface="+mj-lt"/>
            </a:endParaRPr>
          </a:p>
        </p:txBody>
      </p:sp>
      <p:sp>
        <p:nvSpPr>
          <p:cNvPr id="24" name="TextBox 23"/>
          <p:cNvSpPr txBox="1"/>
          <p:nvPr/>
        </p:nvSpPr>
        <p:spPr>
          <a:xfrm>
            <a:off x="633272" y="2194749"/>
            <a:ext cx="9409888" cy="492443"/>
          </a:xfrm>
          <a:prstGeom prst="rect">
            <a:avLst/>
          </a:prstGeom>
          <a:noFill/>
        </p:spPr>
        <p:txBody>
          <a:bodyPr wrap="square" rtlCol="0" anchor="ctr">
            <a:spAutoFit/>
          </a:bodyPr>
          <a:lstStyle/>
          <a:p>
            <a:r>
              <a:rPr lang="fr-FR" sz="2600" dirty="0" smtClean="0">
                <a:solidFill>
                  <a:srgbClr val="BC1D2F"/>
                </a:solidFill>
                <a:latin typeface="Keep Calm Med" pitchFamily="2" charset="0"/>
              </a:rPr>
              <a:t>NOMBRE D’HOSPITALISATION SELON LA SÉVÉRITE</a:t>
            </a:r>
            <a:endParaRPr lang="en-US" sz="2600" dirty="0">
              <a:solidFill>
                <a:srgbClr val="BC1D2F"/>
              </a:solidFill>
              <a:latin typeface="Keep Calm Med" pitchFamily="2" charset="0"/>
            </a:endParaRPr>
          </a:p>
        </p:txBody>
      </p:sp>
      <p:graphicFrame>
        <p:nvGraphicFramePr>
          <p:cNvPr id="32" name="Chart 31"/>
          <p:cNvGraphicFramePr/>
          <p:nvPr>
            <p:extLst>
              <p:ext uri="{D42A27DB-BD31-4B8C-83A1-F6EECF244321}">
                <p14:modId xmlns:p14="http://schemas.microsoft.com/office/powerpoint/2010/main" val="2083780457"/>
              </p:ext>
            </p:extLst>
          </p:nvPr>
        </p:nvGraphicFramePr>
        <p:xfrm>
          <a:off x="2009775" y="2862262"/>
          <a:ext cx="7322819" cy="3657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2763803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5684520" y="1722446"/>
            <a:ext cx="3537159" cy="400110"/>
          </a:xfrm>
          <a:prstGeom prst="rect">
            <a:avLst/>
          </a:prstGeom>
          <a:noFill/>
        </p:spPr>
        <p:txBody>
          <a:bodyPr wrap="square" rtlCol="0" anchor="ctr">
            <a:spAutoFit/>
          </a:bodyPr>
          <a:lstStyle/>
          <a:p>
            <a:pPr algn="ctr"/>
            <a:r>
              <a:rPr lang="en-US" sz="2000" b="1" dirty="0" smtClean="0">
                <a:solidFill>
                  <a:schemeClr val="bg1"/>
                </a:solidFill>
                <a:latin typeface="+mj-lt"/>
              </a:rPr>
              <a:t>LES COMPLICATION</a:t>
            </a:r>
            <a:endParaRPr lang="en-US" sz="2000" b="1" dirty="0">
              <a:solidFill>
                <a:schemeClr val="bg1"/>
              </a:solidFill>
              <a:latin typeface="+mj-lt"/>
            </a:endParaRPr>
          </a:p>
        </p:txBody>
      </p:sp>
      <p:graphicFrame>
        <p:nvGraphicFramePr>
          <p:cNvPr id="11" name="Chart 10">
            <a:extLst>
              <a:ext uri="{FF2B5EF4-FFF2-40B4-BE49-F238E27FC236}">
                <a16:creationId xmlns:a16="http://schemas.microsoft.com/office/drawing/2014/main" id="{5C5C53EB-5845-4024-BF55-4E82E0254142}"/>
              </a:ext>
            </a:extLst>
          </p:cNvPr>
          <p:cNvGraphicFramePr/>
          <p:nvPr>
            <p:extLst>
              <p:ext uri="{D42A27DB-BD31-4B8C-83A1-F6EECF244321}">
                <p14:modId xmlns:p14="http://schemas.microsoft.com/office/powerpoint/2010/main" val="4017906091"/>
              </p:ext>
            </p:extLst>
          </p:nvPr>
        </p:nvGraphicFramePr>
        <p:xfrm>
          <a:off x="1847720" y="2186914"/>
          <a:ext cx="6778226" cy="43698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6926199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96624" y="953005"/>
            <a:ext cx="10518303" cy="705083"/>
            <a:chOff x="4325287" y="4957194"/>
            <a:chExt cx="5721393"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914270" y="920825"/>
            <a:ext cx="7992316" cy="769441"/>
          </a:xfrm>
          <a:prstGeom prst="rect">
            <a:avLst/>
          </a:prstGeom>
          <a:noFill/>
        </p:spPr>
        <p:txBody>
          <a:bodyPr wrap="none" rtlCol="0">
            <a:spAutoFit/>
          </a:bodyPr>
          <a:lstStyle/>
          <a:p>
            <a:r>
              <a:rPr lang="en-US" sz="4400" b="1" dirty="0" smtClean="0">
                <a:solidFill>
                  <a:schemeClr val="bg1"/>
                </a:solidFill>
              </a:rPr>
              <a:t>RESULTATS ET DISCUSSION</a:t>
            </a:r>
            <a:endParaRPr lang="en-US" sz="4400" b="1" dirty="0">
              <a:solidFill>
                <a:schemeClr val="bg1"/>
              </a:solidFill>
            </a:endParaRPr>
          </a:p>
        </p:txBody>
      </p:sp>
      <p:sp>
        <p:nvSpPr>
          <p:cNvPr id="23" name="TextBox 22"/>
          <p:cNvSpPr txBox="1"/>
          <p:nvPr/>
        </p:nvSpPr>
        <p:spPr>
          <a:xfrm>
            <a:off x="5631180" y="1751065"/>
            <a:ext cx="3537159" cy="400110"/>
          </a:xfrm>
          <a:prstGeom prst="rect">
            <a:avLst/>
          </a:prstGeom>
          <a:noFill/>
        </p:spPr>
        <p:txBody>
          <a:bodyPr wrap="square" rtlCol="0" anchor="ctr">
            <a:spAutoFit/>
          </a:bodyPr>
          <a:lstStyle/>
          <a:p>
            <a:pPr algn="ctr"/>
            <a:r>
              <a:rPr lang="en-US" sz="2000" b="1" dirty="0" smtClean="0">
                <a:solidFill>
                  <a:schemeClr val="bg1"/>
                </a:solidFill>
                <a:latin typeface="+mj-lt"/>
              </a:rPr>
              <a:t>LA PRISE EN CHARGE</a:t>
            </a:r>
            <a:endParaRPr lang="en-US" sz="2000" b="1" dirty="0">
              <a:solidFill>
                <a:schemeClr val="bg1"/>
              </a:solidFill>
              <a:latin typeface="+mj-lt"/>
            </a:endParaRPr>
          </a:p>
        </p:txBody>
      </p:sp>
      <p:graphicFrame>
        <p:nvGraphicFramePr>
          <p:cNvPr id="15" name="Chart 14"/>
          <p:cNvGraphicFramePr/>
          <p:nvPr>
            <p:extLst>
              <p:ext uri="{D42A27DB-BD31-4B8C-83A1-F6EECF244321}">
                <p14:modId xmlns:p14="http://schemas.microsoft.com/office/powerpoint/2010/main" val="1263614041"/>
              </p:ext>
            </p:extLst>
          </p:nvPr>
        </p:nvGraphicFramePr>
        <p:xfrm>
          <a:off x="900047" y="2151175"/>
          <a:ext cx="10391905" cy="41397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4425072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1" name="Oval 10"/>
          <p:cNvSpPr/>
          <p:nvPr/>
        </p:nvSpPr>
        <p:spPr>
          <a:xfrm>
            <a:off x="927100" y="1742335"/>
            <a:ext cx="609600" cy="6096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Keep Calm Med" pitchFamily="2" charset="0"/>
              </a:rPr>
              <a:t>1</a:t>
            </a:r>
          </a:p>
        </p:txBody>
      </p:sp>
      <p:sp>
        <p:nvSpPr>
          <p:cNvPr id="16" name="Rectangle 15"/>
          <p:cNvSpPr/>
          <p:nvPr/>
        </p:nvSpPr>
        <p:spPr>
          <a:xfrm>
            <a:off x="1741252" y="1799687"/>
            <a:ext cx="9613900" cy="424732"/>
          </a:xfrm>
          <a:prstGeom prst="rect">
            <a:avLst/>
          </a:prstGeom>
        </p:spPr>
        <p:txBody>
          <a:bodyPr wrap="square">
            <a:spAutoFit/>
          </a:bodyPr>
          <a:lstStyle/>
          <a:p>
            <a:pPr algn="just">
              <a:lnSpc>
                <a:spcPct val="120000"/>
              </a:lnSpc>
            </a:pPr>
            <a:r>
              <a:rPr lang="fr-FR" dirty="0" smtClean="0">
                <a:solidFill>
                  <a:schemeClr val="bg1"/>
                </a:solidFill>
                <a:latin typeface="Myriad Condensed Web" panose="020B0506030403020204" pitchFamily="34" charset="0"/>
              </a:rPr>
              <a:t>Mise </a:t>
            </a:r>
            <a:r>
              <a:rPr lang="fr-FR" dirty="0">
                <a:solidFill>
                  <a:schemeClr val="bg1"/>
                </a:solidFill>
                <a:latin typeface="Myriad Condensed Web" panose="020B0506030403020204" pitchFamily="34" charset="0"/>
              </a:rPr>
              <a:t>en place d’un système de traçabilité dans les services de </a:t>
            </a:r>
            <a:r>
              <a:rPr lang="fr-FR" dirty="0" smtClean="0">
                <a:solidFill>
                  <a:schemeClr val="bg1"/>
                </a:solidFill>
                <a:latin typeface="Myriad Condensed Web" panose="020B0506030403020204" pitchFamily="34" charset="0"/>
              </a:rPr>
              <a:t>soins par </a:t>
            </a:r>
            <a:r>
              <a:rPr lang="fr-FR" dirty="0">
                <a:solidFill>
                  <a:schemeClr val="bg1"/>
                </a:solidFill>
                <a:latin typeface="Myriad Condensed Web" panose="020B0506030403020204" pitchFamily="34" charset="0"/>
              </a:rPr>
              <a:t>:</a:t>
            </a:r>
            <a:endParaRPr lang="en-US" dirty="0">
              <a:solidFill>
                <a:schemeClr val="bg1"/>
              </a:solidFill>
              <a:latin typeface="Myriad Condensed Web" panose="020B0506030403020204" pitchFamily="34" charset="0"/>
            </a:endParaRPr>
          </a:p>
        </p:txBody>
      </p:sp>
      <p:grpSp>
        <p:nvGrpSpPr>
          <p:cNvPr id="2" name="Group 1"/>
          <p:cNvGrpSpPr/>
          <p:nvPr/>
        </p:nvGrpSpPr>
        <p:grpSpPr>
          <a:xfrm>
            <a:off x="836849" y="484008"/>
            <a:ext cx="10518303" cy="736771"/>
            <a:chOff x="927100" y="484008"/>
            <a:chExt cx="10518303" cy="736771"/>
          </a:xfrm>
        </p:grpSpPr>
        <p:grpSp>
          <p:nvGrpSpPr>
            <p:cNvPr id="28" name="Group 27"/>
            <p:cNvGrpSpPr/>
            <p:nvPr/>
          </p:nvGrpSpPr>
          <p:grpSpPr>
            <a:xfrm>
              <a:off x="927100" y="515696"/>
              <a:ext cx="10518303" cy="705083"/>
              <a:chOff x="4325287" y="4957194"/>
              <a:chExt cx="5721393" cy="383528"/>
            </a:xfrm>
            <a:solidFill>
              <a:srgbClr val="BC1D2F"/>
            </a:solidFill>
          </p:grpSpPr>
          <p:sp>
            <p:nvSpPr>
              <p:cNvPr id="29" name="Flowchart: Terminator 28"/>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lowchart: Terminator 31"/>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TextBox 32"/>
            <p:cNvSpPr txBox="1"/>
            <p:nvPr/>
          </p:nvSpPr>
          <p:spPr>
            <a:xfrm>
              <a:off x="1227810" y="484008"/>
              <a:ext cx="9916882" cy="707886"/>
            </a:xfrm>
            <a:prstGeom prst="rect">
              <a:avLst/>
            </a:prstGeom>
            <a:noFill/>
          </p:spPr>
          <p:txBody>
            <a:bodyPr wrap="none" rtlCol="0">
              <a:spAutoFit/>
            </a:bodyPr>
            <a:lstStyle/>
            <a:p>
              <a:r>
                <a:rPr lang="en-US" sz="4000" b="1" dirty="0" smtClean="0">
                  <a:solidFill>
                    <a:schemeClr val="bg1"/>
                  </a:solidFill>
                </a:rPr>
                <a:t>CONCLUSION ET RECOMMANDATIONS</a:t>
              </a:r>
              <a:endParaRPr lang="en-US" sz="4000" b="1" dirty="0">
                <a:solidFill>
                  <a:schemeClr val="bg1"/>
                </a:solidFill>
              </a:endParaRPr>
            </a:p>
          </p:txBody>
        </p:sp>
      </p:grpSp>
      <p:sp>
        <p:nvSpPr>
          <p:cNvPr id="34" name="Rectangle 33"/>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p:cNvGrpSpPr/>
          <p:nvPr/>
        </p:nvGrpSpPr>
        <p:grpSpPr>
          <a:xfrm>
            <a:off x="1604079" y="2462208"/>
            <a:ext cx="2368066" cy="2704202"/>
            <a:chOff x="1604079" y="2462208"/>
            <a:chExt cx="2368066" cy="2704202"/>
          </a:xfrm>
        </p:grpSpPr>
        <p:grpSp>
          <p:nvGrpSpPr>
            <p:cNvPr id="10" name="Group 9"/>
            <p:cNvGrpSpPr/>
            <p:nvPr/>
          </p:nvGrpSpPr>
          <p:grpSpPr>
            <a:xfrm>
              <a:off x="1935203" y="2462208"/>
              <a:ext cx="1705819" cy="1705819"/>
              <a:chOff x="1935203" y="2462208"/>
              <a:chExt cx="1705819" cy="1705819"/>
            </a:xfrm>
          </p:grpSpPr>
          <p:grpSp>
            <p:nvGrpSpPr>
              <p:cNvPr id="4" name="Group 3"/>
              <p:cNvGrpSpPr/>
              <p:nvPr/>
            </p:nvGrpSpPr>
            <p:grpSpPr>
              <a:xfrm>
                <a:off x="1935203" y="2462208"/>
                <a:ext cx="1705819" cy="1705819"/>
                <a:chOff x="1860683" y="2462208"/>
                <a:chExt cx="1705819" cy="1705819"/>
              </a:xfrm>
            </p:grpSpPr>
            <p:sp>
              <p:nvSpPr>
                <p:cNvPr id="3" name="Oval 2"/>
                <p:cNvSpPr/>
                <p:nvPr/>
              </p:nvSpPr>
              <p:spPr>
                <a:xfrm>
                  <a:off x="1860683" y="2462208"/>
                  <a:ext cx="1705819" cy="1705819"/>
                </a:xfrm>
                <a:prstGeom prst="ellipse">
                  <a:avLst/>
                </a:prstGeom>
                <a:solidFill>
                  <a:srgbClr val="E18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endParaRPr lang="en-GB" dirty="0"/>
                </a:p>
              </p:txBody>
            </p:sp>
            <p:sp>
              <p:nvSpPr>
                <p:cNvPr id="27" name="Freeform 18"/>
                <p:cNvSpPr>
                  <a:spLocks noEditPoints="1"/>
                </p:cNvSpPr>
                <p:nvPr/>
              </p:nvSpPr>
              <p:spPr bwMode="auto">
                <a:xfrm>
                  <a:off x="2453716" y="3019951"/>
                  <a:ext cx="519752" cy="590334"/>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solidFill>
                  <a:schemeClr val="bg1"/>
                </a:solidFill>
                <a:ln w="9525">
                  <a:noFill/>
                  <a:round/>
                  <a:headEnd/>
                  <a:tailEnd/>
                </a:ln>
              </p:spPr>
              <p:txBody>
                <a:bodyPr/>
                <a:lstStyle/>
                <a:p>
                  <a:pPr fontAlgn="auto">
                    <a:spcBef>
                      <a:spcPts val="0"/>
                    </a:spcBef>
                    <a:spcAft>
                      <a:spcPts val="0"/>
                    </a:spcAft>
                    <a:defRPr/>
                  </a:pPr>
                  <a:endParaRPr lang="en-US">
                    <a:latin typeface="+mn-lt"/>
                    <a:ea typeface="+mn-ea"/>
                  </a:endParaRPr>
                </a:p>
              </p:txBody>
            </p:sp>
          </p:grpSp>
          <p:grpSp>
            <p:nvGrpSpPr>
              <p:cNvPr id="9" name="Group 8"/>
              <p:cNvGrpSpPr/>
              <p:nvPr/>
            </p:nvGrpSpPr>
            <p:grpSpPr>
              <a:xfrm>
                <a:off x="2674221" y="3196480"/>
                <a:ext cx="227782" cy="263576"/>
                <a:chOff x="2711816" y="3247082"/>
                <a:chExt cx="139787" cy="161755"/>
              </a:xfrm>
            </p:grpSpPr>
            <p:sp>
              <p:nvSpPr>
                <p:cNvPr id="36" name="Rectangle 19"/>
                <p:cNvSpPr>
                  <a:spLocks noChangeArrowheads="1"/>
                </p:cNvSpPr>
                <p:nvPr/>
              </p:nvSpPr>
              <p:spPr bwMode="auto">
                <a:xfrm>
                  <a:off x="2711816" y="3291015"/>
                  <a:ext cx="139787" cy="25961"/>
                </a:xfrm>
                <a:prstGeom prst="rect">
                  <a:avLst/>
                </a:prstGeom>
                <a:solidFill>
                  <a:schemeClr val="bg1"/>
                </a:solidFill>
                <a:ln w="9525">
                  <a:noFill/>
                  <a:miter lim="800000"/>
                  <a:headEnd/>
                  <a:tailEnd/>
                </a:ln>
              </p:spPr>
              <p:txBody>
                <a:bodyPr/>
                <a:lstStyle/>
                <a:p>
                  <a:pPr fontAlgn="auto">
                    <a:spcBef>
                      <a:spcPts val="0"/>
                    </a:spcBef>
                    <a:spcAft>
                      <a:spcPts val="0"/>
                    </a:spcAft>
                    <a:defRPr/>
                  </a:pPr>
                  <a:endParaRPr lang="en-US">
                    <a:latin typeface="+mn-lt"/>
                    <a:ea typeface="+mn-ea"/>
                  </a:endParaRPr>
                </a:p>
              </p:txBody>
            </p:sp>
            <p:sp>
              <p:nvSpPr>
                <p:cNvPr id="37" name="Rectangle 20"/>
                <p:cNvSpPr>
                  <a:spLocks noChangeArrowheads="1"/>
                </p:cNvSpPr>
                <p:nvPr/>
              </p:nvSpPr>
              <p:spPr bwMode="auto">
                <a:xfrm>
                  <a:off x="2711816" y="3247082"/>
                  <a:ext cx="91860" cy="21967"/>
                </a:xfrm>
                <a:prstGeom prst="rect">
                  <a:avLst/>
                </a:prstGeom>
                <a:solidFill>
                  <a:schemeClr val="bg1"/>
                </a:solidFill>
                <a:ln w="9525">
                  <a:noFill/>
                  <a:miter lim="800000"/>
                  <a:headEnd/>
                  <a:tailEnd/>
                </a:ln>
              </p:spPr>
              <p:txBody>
                <a:bodyPr/>
                <a:lstStyle/>
                <a:p>
                  <a:pPr fontAlgn="auto">
                    <a:spcBef>
                      <a:spcPts val="0"/>
                    </a:spcBef>
                    <a:spcAft>
                      <a:spcPts val="0"/>
                    </a:spcAft>
                    <a:defRPr/>
                  </a:pPr>
                  <a:endParaRPr lang="en-US">
                    <a:latin typeface="+mn-lt"/>
                    <a:ea typeface="+mn-ea"/>
                  </a:endParaRPr>
                </a:p>
              </p:txBody>
            </p:sp>
            <p:sp>
              <p:nvSpPr>
                <p:cNvPr id="38" name="Rectangle 21"/>
                <p:cNvSpPr>
                  <a:spLocks noChangeArrowheads="1"/>
                </p:cNvSpPr>
                <p:nvPr/>
              </p:nvSpPr>
              <p:spPr bwMode="auto">
                <a:xfrm>
                  <a:off x="2711816" y="3338942"/>
                  <a:ext cx="139787" cy="21967"/>
                </a:xfrm>
                <a:prstGeom prst="rect">
                  <a:avLst/>
                </a:prstGeom>
                <a:solidFill>
                  <a:schemeClr val="bg1"/>
                </a:solidFill>
                <a:ln w="9525">
                  <a:noFill/>
                  <a:miter lim="800000"/>
                  <a:headEnd/>
                  <a:tailEnd/>
                </a:ln>
              </p:spPr>
              <p:txBody>
                <a:bodyPr/>
                <a:lstStyle/>
                <a:p>
                  <a:pPr fontAlgn="auto">
                    <a:spcBef>
                      <a:spcPts val="0"/>
                    </a:spcBef>
                    <a:spcAft>
                      <a:spcPts val="0"/>
                    </a:spcAft>
                    <a:defRPr/>
                  </a:pPr>
                  <a:endParaRPr lang="en-US">
                    <a:latin typeface="+mn-lt"/>
                    <a:ea typeface="+mn-ea"/>
                  </a:endParaRPr>
                </a:p>
              </p:txBody>
            </p:sp>
            <p:sp>
              <p:nvSpPr>
                <p:cNvPr id="39" name="Rectangle 22"/>
                <p:cNvSpPr>
                  <a:spLocks noChangeArrowheads="1"/>
                </p:cNvSpPr>
                <p:nvPr/>
              </p:nvSpPr>
              <p:spPr bwMode="auto">
                <a:xfrm>
                  <a:off x="2711816" y="3386870"/>
                  <a:ext cx="139787" cy="21967"/>
                </a:xfrm>
                <a:prstGeom prst="rect">
                  <a:avLst/>
                </a:prstGeom>
                <a:solidFill>
                  <a:schemeClr val="bg1"/>
                </a:solidFill>
                <a:ln w="9525">
                  <a:noFill/>
                  <a:miter lim="800000"/>
                  <a:headEnd/>
                  <a:tailEnd/>
                </a:ln>
              </p:spPr>
              <p:txBody>
                <a:bodyPr/>
                <a:lstStyle/>
                <a:p>
                  <a:pPr fontAlgn="auto">
                    <a:spcBef>
                      <a:spcPts val="0"/>
                    </a:spcBef>
                    <a:spcAft>
                      <a:spcPts val="0"/>
                    </a:spcAft>
                    <a:defRPr/>
                  </a:pPr>
                  <a:endParaRPr lang="en-US">
                    <a:latin typeface="+mn-lt"/>
                    <a:ea typeface="+mn-ea"/>
                  </a:endParaRPr>
                </a:p>
              </p:txBody>
            </p:sp>
          </p:grpSp>
        </p:grpSp>
        <p:sp>
          <p:nvSpPr>
            <p:cNvPr id="40" name="TextBox 39"/>
            <p:cNvSpPr txBox="1"/>
            <p:nvPr/>
          </p:nvSpPr>
          <p:spPr>
            <a:xfrm>
              <a:off x="1604079" y="4520079"/>
              <a:ext cx="2368066" cy="646331"/>
            </a:xfrm>
            <a:prstGeom prst="rect">
              <a:avLst/>
            </a:prstGeom>
            <a:noFill/>
          </p:spPr>
          <p:txBody>
            <a:bodyPr wrap="square" rtlCol="0">
              <a:spAutoFit/>
            </a:bodyPr>
            <a:lstStyle/>
            <a:p>
              <a:pPr algn="ctr"/>
              <a:r>
                <a:rPr lang="fr-FR" b="1" dirty="0">
                  <a:solidFill>
                    <a:srgbClr val="E18278"/>
                  </a:solidFill>
                </a:rPr>
                <a:t>Fiche </a:t>
              </a:r>
              <a:endParaRPr lang="fr-FR" b="1" dirty="0" smtClean="0">
                <a:solidFill>
                  <a:srgbClr val="E18278"/>
                </a:solidFill>
              </a:endParaRPr>
            </a:p>
            <a:p>
              <a:pPr algn="ctr"/>
              <a:r>
                <a:rPr lang="fr-FR" b="1" dirty="0" smtClean="0">
                  <a:solidFill>
                    <a:srgbClr val="E18278"/>
                  </a:solidFill>
                </a:rPr>
                <a:t>De renseignements</a:t>
              </a:r>
              <a:r>
                <a:rPr lang="fr-FR" b="1" dirty="0">
                  <a:solidFill>
                    <a:srgbClr val="E18278"/>
                  </a:solidFill>
                </a:rPr>
                <a:t> </a:t>
              </a:r>
              <a:endParaRPr lang="en-GB" dirty="0">
                <a:solidFill>
                  <a:srgbClr val="E18278"/>
                </a:solidFill>
              </a:endParaRPr>
            </a:p>
          </p:txBody>
        </p:sp>
      </p:grpSp>
      <p:grpSp>
        <p:nvGrpSpPr>
          <p:cNvPr id="44" name="Group 43"/>
          <p:cNvGrpSpPr/>
          <p:nvPr/>
        </p:nvGrpSpPr>
        <p:grpSpPr>
          <a:xfrm>
            <a:off x="3893496" y="2462208"/>
            <a:ext cx="2368066" cy="2704202"/>
            <a:chOff x="3893496" y="2462208"/>
            <a:chExt cx="2368066" cy="2704202"/>
          </a:xfrm>
        </p:grpSpPr>
        <p:grpSp>
          <p:nvGrpSpPr>
            <p:cNvPr id="5" name="Group 4"/>
            <p:cNvGrpSpPr/>
            <p:nvPr/>
          </p:nvGrpSpPr>
          <p:grpSpPr>
            <a:xfrm>
              <a:off x="4224620" y="2462208"/>
              <a:ext cx="1705819" cy="1705819"/>
              <a:chOff x="4150100" y="2462208"/>
              <a:chExt cx="1705819" cy="1705819"/>
            </a:xfrm>
          </p:grpSpPr>
          <p:sp>
            <p:nvSpPr>
              <p:cNvPr id="22" name="Oval 21"/>
              <p:cNvSpPr/>
              <p:nvPr/>
            </p:nvSpPr>
            <p:spPr>
              <a:xfrm>
                <a:off x="4150100" y="2462208"/>
                <a:ext cx="1705819" cy="1705819"/>
              </a:xfrm>
              <a:prstGeom prst="ellipse">
                <a:avLst/>
              </a:prstGeom>
              <a:solidFill>
                <a:srgbClr val="DB68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endParaRPr lang="en-GB" dirty="0"/>
              </a:p>
            </p:txBody>
          </p:sp>
          <p:sp>
            <p:nvSpPr>
              <p:cNvPr id="25" name="Freeform 16"/>
              <p:cNvSpPr>
                <a:spLocks/>
              </p:cNvSpPr>
              <p:nvPr/>
            </p:nvSpPr>
            <p:spPr bwMode="auto">
              <a:xfrm>
                <a:off x="4645409" y="3019952"/>
                <a:ext cx="715200" cy="540282"/>
              </a:xfrm>
              <a:custGeom>
                <a:avLst/>
                <a:gdLst>
                  <a:gd name="T0" fmla="*/ 128588 w 184"/>
                  <a:gd name="T1" fmla="*/ 38100 h 139"/>
                  <a:gd name="T2" fmla="*/ 95250 w 184"/>
                  <a:gd name="T3" fmla="*/ 0 h 139"/>
                  <a:gd name="T4" fmla="*/ 0 w 184"/>
                  <a:gd name="T5" fmla="*/ 0 h 139"/>
                  <a:gd name="T6" fmla="*/ 0 w 184"/>
                  <a:gd name="T7" fmla="*/ 220662 h 139"/>
                  <a:gd name="T8" fmla="*/ 292100 w 184"/>
                  <a:gd name="T9" fmla="*/ 220662 h 139"/>
                  <a:gd name="T10" fmla="*/ 292100 w 184"/>
                  <a:gd name="T11" fmla="*/ 38100 h 139"/>
                  <a:gd name="T12" fmla="*/ 128588 w 184"/>
                  <a:gd name="T13" fmla="*/ 38100 h 1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4" h="139">
                    <a:moveTo>
                      <a:pt x="81" y="24"/>
                    </a:moveTo>
                    <a:lnTo>
                      <a:pt x="60" y="0"/>
                    </a:lnTo>
                    <a:lnTo>
                      <a:pt x="0" y="0"/>
                    </a:lnTo>
                    <a:lnTo>
                      <a:pt x="0" y="139"/>
                    </a:lnTo>
                    <a:lnTo>
                      <a:pt x="184" y="139"/>
                    </a:lnTo>
                    <a:lnTo>
                      <a:pt x="184" y="24"/>
                    </a:lnTo>
                    <a:lnTo>
                      <a:pt x="81" y="24"/>
                    </a:lnTo>
                    <a:close/>
                  </a:path>
                </a:pathLst>
              </a:custGeom>
              <a:solidFill>
                <a:schemeClr val="bg1"/>
              </a:solidFill>
              <a:ln>
                <a:noFill/>
              </a:ln>
            </p:spPr>
            <p:txBody>
              <a:bodyPr/>
              <a:lstStyle/>
              <a:p>
                <a:endParaRPr lang="en-US"/>
              </a:p>
            </p:txBody>
          </p:sp>
        </p:grpSp>
        <p:sp>
          <p:nvSpPr>
            <p:cNvPr id="41" name="TextBox 40"/>
            <p:cNvSpPr txBox="1"/>
            <p:nvPr/>
          </p:nvSpPr>
          <p:spPr>
            <a:xfrm>
              <a:off x="3893496" y="4520079"/>
              <a:ext cx="2368066" cy="646331"/>
            </a:xfrm>
            <a:prstGeom prst="rect">
              <a:avLst/>
            </a:prstGeom>
            <a:noFill/>
          </p:spPr>
          <p:txBody>
            <a:bodyPr wrap="square" rtlCol="0">
              <a:spAutoFit/>
            </a:bodyPr>
            <a:lstStyle/>
            <a:p>
              <a:pPr algn="ctr"/>
              <a:r>
                <a:rPr lang="fr-FR" b="1" dirty="0" smtClean="0">
                  <a:solidFill>
                    <a:srgbClr val="DB685B"/>
                  </a:solidFill>
                </a:rPr>
                <a:t>Le </a:t>
              </a:r>
              <a:r>
                <a:rPr lang="fr-FR" b="1" dirty="0">
                  <a:solidFill>
                    <a:srgbClr val="DB685B"/>
                  </a:solidFill>
                </a:rPr>
                <a:t>dossier </a:t>
              </a:r>
              <a:endParaRPr lang="fr-FR" b="1" dirty="0" smtClean="0">
                <a:solidFill>
                  <a:srgbClr val="DB685B"/>
                </a:solidFill>
              </a:endParaRPr>
            </a:p>
            <a:p>
              <a:pPr algn="ctr"/>
              <a:r>
                <a:rPr lang="fr-FR" b="1" dirty="0" smtClean="0">
                  <a:solidFill>
                    <a:srgbClr val="DB685B"/>
                  </a:solidFill>
                </a:rPr>
                <a:t>de </a:t>
              </a:r>
              <a:r>
                <a:rPr lang="fr-FR" b="1" dirty="0">
                  <a:solidFill>
                    <a:srgbClr val="DB685B"/>
                  </a:solidFill>
                </a:rPr>
                <a:t>soin  </a:t>
              </a:r>
              <a:endParaRPr lang="en-GB" dirty="0">
                <a:solidFill>
                  <a:srgbClr val="DB685B"/>
                </a:solidFill>
              </a:endParaRPr>
            </a:p>
          </p:txBody>
        </p:sp>
      </p:grpSp>
      <p:grpSp>
        <p:nvGrpSpPr>
          <p:cNvPr id="46" name="Group 45"/>
          <p:cNvGrpSpPr/>
          <p:nvPr/>
        </p:nvGrpSpPr>
        <p:grpSpPr>
          <a:xfrm>
            <a:off x="5921296" y="2462208"/>
            <a:ext cx="2553236" cy="2704202"/>
            <a:chOff x="5921296" y="2462208"/>
            <a:chExt cx="2553236" cy="2704202"/>
          </a:xfrm>
        </p:grpSpPr>
        <p:grpSp>
          <p:nvGrpSpPr>
            <p:cNvPr id="6" name="Group 5"/>
            <p:cNvGrpSpPr/>
            <p:nvPr/>
          </p:nvGrpSpPr>
          <p:grpSpPr>
            <a:xfrm>
              <a:off x="6345005" y="2462208"/>
              <a:ext cx="1705819" cy="1705819"/>
              <a:chOff x="6270485" y="2462208"/>
              <a:chExt cx="1705819" cy="1705819"/>
            </a:xfrm>
          </p:grpSpPr>
          <p:sp>
            <p:nvSpPr>
              <p:cNvPr id="23" name="Oval 22"/>
              <p:cNvSpPr/>
              <p:nvPr/>
            </p:nvSpPr>
            <p:spPr>
              <a:xfrm>
                <a:off x="6270485" y="2462208"/>
                <a:ext cx="1705819" cy="170581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endParaRPr lang="en-GB" dirty="0"/>
              </a:p>
            </p:txBody>
          </p:sp>
          <p:sp>
            <p:nvSpPr>
              <p:cNvPr id="31" name="Freeform 173"/>
              <p:cNvSpPr>
                <a:spLocks noEditPoints="1"/>
              </p:cNvSpPr>
              <p:nvPr/>
            </p:nvSpPr>
            <p:spPr bwMode="auto">
              <a:xfrm>
                <a:off x="6820751" y="2968209"/>
                <a:ext cx="605286" cy="643768"/>
              </a:xfrm>
              <a:custGeom>
                <a:avLst/>
                <a:gdLst>
                  <a:gd name="T0" fmla="*/ 257001 w 109"/>
                  <a:gd name="T1" fmla="*/ 0 h 116"/>
                  <a:gd name="T2" fmla="*/ 37794 w 109"/>
                  <a:gd name="T3" fmla="*/ 0 h 116"/>
                  <a:gd name="T4" fmla="*/ 17637 w 109"/>
                  <a:gd name="T5" fmla="*/ 17627 h 116"/>
                  <a:gd name="T6" fmla="*/ 17637 w 109"/>
                  <a:gd name="T7" fmla="*/ 55398 h 116"/>
                  <a:gd name="T8" fmla="*/ 45353 w 109"/>
                  <a:gd name="T9" fmla="*/ 55398 h 116"/>
                  <a:gd name="T10" fmla="*/ 55432 w 109"/>
                  <a:gd name="T11" fmla="*/ 65471 h 116"/>
                  <a:gd name="T12" fmla="*/ 45353 w 109"/>
                  <a:gd name="T13" fmla="*/ 73025 h 116"/>
                  <a:gd name="T14" fmla="*/ 10078 w 109"/>
                  <a:gd name="T15" fmla="*/ 73025 h 116"/>
                  <a:gd name="T16" fmla="*/ 0 w 109"/>
                  <a:gd name="T17" fmla="*/ 83097 h 116"/>
                  <a:gd name="T18" fmla="*/ 10078 w 109"/>
                  <a:gd name="T19" fmla="*/ 90652 h 116"/>
                  <a:gd name="T20" fmla="*/ 17637 w 109"/>
                  <a:gd name="T21" fmla="*/ 90652 h 116"/>
                  <a:gd name="T22" fmla="*/ 17637 w 109"/>
                  <a:gd name="T23" fmla="*/ 128423 h 116"/>
                  <a:gd name="T24" fmla="*/ 45353 w 109"/>
                  <a:gd name="T25" fmla="*/ 128423 h 116"/>
                  <a:gd name="T26" fmla="*/ 55432 w 109"/>
                  <a:gd name="T27" fmla="*/ 138496 h 116"/>
                  <a:gd name="T28" fmla="*/ 45353 w 109"/>
                  <a:gd name="T29" fmla="*/ 146050 h 116"/>
                  <a:gd name="T30" fmla="*/ 10078 w 109"/>
                  <a:gd name="T31" fmla="*/ 146050 h 116"/>
                  <a:gd name="T32" fmla="*/ 0 w 109"/>
                  <a:gd name="T33" fmla="*/ 156122 h 116"/>
                  <a:gd name="T34" fmla="*/ 10078 w 109"/>
                  <a:gd name="T35" fmla="*/ 166195 h 116"/>
                  <a:gd name="T36" fmla="*/ 17637 w 109"/>
                  <a:gd name="T37" fmla="*/ 166195 h 116"/>
                  <a:gd name="T38" fmla="*/ 17637 w 109"/>
                  <a:gd name="T39" fmla="*/ 201448 h 116"/>
                  <a:gd name="T40" fmla="*/ 45353 w 109"/>
                  <a:gd name="T41" fmla="*/ 201448 h 116"/>
                  <a:gd name="T42" fmla="*/ 55432 w 109"/>
                  <a:gd name="T43" fmla="*/ 211521 h 116"/>
                  <a:gd name="T44" fmla="*/ 45353 w 109"/>
                  <a:gd name="T45" fmla="*/ 219075 h 116"/>
                  <a:gd name="T46" fmla="*/ 10078 w 109"/>
                  <a:gd name="T47" fmla="*/ 219075 h 116"/>
                  <a:gd name="T48" fmla="*/ 0 w 109"/>
                  <a:gd name="T49" fmla="*/ 229147 h 116"/>
                  <a:gd name="T50" fmla="*/ 10078 w 109"/>
                  <a:gd name="T51" fmla="*/ 239220 h 116"/>
                  <a:gd name="T52" fmla="*/ 17637 w 109"/>
                  <a:gd name="T53" fmla="*/ 239220 h 116"/>
                  <a:gd name="T54" fmla="*/ 17637 w 109"/>
                  <a:gd name="T55" fmla="*/ 274473 h 116"/>
                  <a:gd name="T56" fmla="*/ 37794 w 109"/>
                  <a:gd name="T57" fmla="*/ 292100 h 116"/>
                  <a:gd name="T58" fmla="*/ 257001 w 109"/>
                  <a:gd name="T59" fmla="*/ 292100 h 116"/>
                  <a:gd name="T60" fmla="*/ 274638 w 109"/>
                  <a:gd name="T61" fmla="*/ 274473 h 116"/>
                  <a:gd name="T62" fmla="*/ 274638 w 109"/>
                  <a:gd name="T63" fmla="*/ 17627 h 116"/>
                  <a:gd name="T64" fmla="*/ 257001 w 109"/>
                  <a:gd name="T65" fmla="*/ 0 h 116"/>
                  <a:gd name="T66" fmla="*/ 219206 w 109"/>
                  <a:gd name="T67" fmla="*/ 128423 h 116"/>
                  <a:gd name="T68" fmla="*/ 110863 w 109"/>
                  <a:gd name="T69" fmla="*/ 128423 h 116"/>
                  <a:gd name="T70" fmla="*/ 110863 w 109"/>
                  <a:gd name="T71" fmla="*/ 55398 h 116"/>
                  <a:gd name="T72" fmla="*/ 219206 w 109"/>
                  <a:gd name="T73" fmla="*/ 55398 h 116"/>
                  <a:gd name="T74" fmla="*/ 219206 w 109"/>
                  <a:gd name="T75" fmla="*/ 128423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p:spPr>
            <p:txBody>
              <a:bodyPr/>
              <a:lstStyle/>
              <a:p>
                <a:endParaRPr lang="en-US"/>
              </a:p>
            </p:txBody>
          </p:sp>
        </p:grpSp>
        <p:sp>
          <p:nvSpPr>
            <p:cNvPr id="42" name="TextBox 41"/>
            <p:cNvSpPr txBox="1"/>
            <p:nvPr/>
          </p:nvSpPr>
          <p:spPr>
            <a:xfrm>
              <a:off x="5921296" y="4520079"/>
              <a:ext cx="2553236" cy="646331"/>
            </a:xfrm>
            <a:prstGeom prst="rect">
              <a:avLst/>
            </a:prstGeom>
            <a:noFill/>
          </p:spPr>
          <p:txBody>
            <a:bodyPr wrap="square" rtlCol="0">
              <a:spAutoFit/>
            </a:bodyPr>
            <a:lstStyle/>
            <a:p>
              <a:pPr algn="ctr"/>
              <a:r>
                <a:rPr lang="fr-FR" b="1" dirty="0" smtClean="0">
                  <a:solidFill>
                    <a:srgbClr val="C33A2B"/>
                  </a:solidFill>
                </a:rPr>
                <a:t>Cahier </a:t>
              </a:r>
              <a:r>
                <a:rPr lang="fr-FR" b="1" dirty="0">
                  <a:solidFill>
                    <a:srgbClr val="C33A2B"/>
                  </a:solidFill>
                </a:rPr>
                <a:t>personnel </a:t>
              </a:r>
              <a:r>
                <a:rPr lang="fr-FR" b="1" dirty="0" smtClean="0">
                  <a:solidFill>
                    <a:srgbClr val="C33A2B"/>
                  </a:solidFill>
                </a:rPr>
                <a:t>de </a:t>
              </a:r>
              <a:r>
                <a:rPr lang="fr-FR" b="1" dirty="0">
                  <a:solidFill>
                    <a:srgbClr val="C33A2B"/>
                  </a:solidFill>
                </a:rPr>
                <a:t>suivi </a:t>
              </a:r>
              <a:r>
                <a:rPr lang="fr-FR" b="1" dirty="0" smtClean="0">
                  <a:solidFill>
                    <a:srgbClr val="C33A2B"/>
                  </a:solidFill>
                </a:rPr>
                <a:t>de </a:t>
              </a:r>
              <a:r>
                <a:rPr lang="fr-FR" b="1" dirty="0">
                  <a:solidFill>
                    <a:srgbClr val="C33A2B"/>
                  </a:solidFill>
                </a:rPr>
                <a:t>l’hémophile</a:t>
              </a:r>
              <a:endParaRPr lang="en-GB" dirty="0">
                <a:solidFill>
                  <a:srgbClr val="C33A2B"/>
                </a:solidFill>
              </a:endParaRPr>
            </a:p>
          </p:txBody>
        </p:sp>
      </p:grpSp>
      <p:grpSp>
        <p:nvGrpSpPr>
          <p:cNvPr id="47" name="Group 46"/>
          <p:cNvGrpSpPr/>
          <p:nvPr/>
        </p:nvGrpSpPr>
        <p:grpSpPr>
          <a:xfrm>
            <a:off x="8127270" y="2462208"/>
            <a:ext cx="2553236" cy="2842701"/>
            <a:chOff x="8127270" y="2462208"/>
            <a:chExt cx="2553236" cy="2842701"/>
          </a:xfrm>
        </p:grpSpPr>
        <p:grpSp>
          <p:nvGrpSpPr>
            <p:cNvPr id="7" name="Group 6"/>
            <p:cNvGrpSpPr/>
            <p:nvPr/>
          </p:nvGrpSpPr>
          <p:grpSpPr>
            <a:xfrm>
              <a:off x="8550979" y="2462208"/>
              <a:ext cx="1705819" cy="1705819"/>
              <a:chOff x="8476459" y="2462208"/>
              <a:chExt cx="1705819" cy="1705819"/>
            </a:xfrm>
          </p:grpSpPr>
          <p:sp>
            <p:nvSpPr>
              <p:cNvPr id="24" name="Oval 23"/>
              <p:cNvSpPr/>
              <p:nvPr/>
            </p:nvSpPr>
            <p:spPr>
              <a:xfrm>
                <a:off x="8476459" y="2462208"/>
                <a:ext cx="1705819" cy="17058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endParaRPr lang="en-GB" dirty="0"/>
              </a:p>
            </p:txBody>
          </p:sp>
          <p:sp>
            <p:nvSpPr>
              <p:cNvPr id="35" name="Freeform 178"/>
              <p:cNvSpPr>
                <a:spLocks noEditPoints="1"/>
              </p:cNvSpPr>
              <p:nvPr/>
            </p:nvSpPr>
            <p:spPr bwMode="auto">
              <a:xfrm>
                <a:off x="9007483" y="2968210"/>
                <a:ext cx="643770" cy="643766"/>
              </a:xfrm>
              <a:custGeom>
                <a:avLst/>
                <a:gdLst>
                  <a:gd name="T0" fmla="*/ 236538 w 184"/>
                  <a:gd name="T1" fmla="*/ 184150 h 184"/>
                  <a:gd name="T2" fmla="*/ 236538 w 184"/>
                  <a:gd name="T3" fmla="*/ 128588 h 184"/>
                  <a:gd name="T4" fmla="*/ 163513 w 184"/>
                  <a:gd name="T5" fmla="*/ 128588 h 184"/>
                  <a:gd name="T6" fmla="*/ 163513 w 184"/>
                  <a:gd name="T7" fmla="*/ 111125 h 184"/>
                  <a:gd name="T8" fmla="*/ 219075 w 184"/>
                  <a:gd name="T9" fmla="*/ 111125 h 184"/>
                  <a:gd name="T10" fmla="*/ 219075 w 184"/>
                  <a:gd name="T11" fmla="*/ 0 h 184"/>
                  <a:gd name="T12" fmla="*/ 90488 w 184"/>
                  <a:gd name="T13" fmla="*/ 0 h 184"/>
                  <a:gd name="T14" fmla="*/ 90488 w 184"/>
                  <a:gd name="T15" fmla="*/ 111125 h 184"/>
                  <a:gd name="T16" fmla="*/ 146050 w 184"/>
                  <a:gd name="T17" fmla="*/ 111125 h 184"/>
                  <a:gd name="T18" fmla="*/ 146050 w 184"/>
                  <a:gd name="T19" fmla="*/ 128588 h 184"/>
                  <a:gd name="T20" fmla="*/ 55563 w 184"/>
                  <a:gd name="T21" fmla="*/ 128588 h 184"/>
                  <a:gd name="T22" fmla="*/ 55563 w 184"/>
                  <a:gd name="T23" fmla="*/ 184150 h 184"/>
                  <a:gd name="T24" fmla="*/ 0 w 184"/>
                  <a:gd name="T25" fmla="*/ 184150 h 184"/>
                  <a:gd name="T26" fmla="*/ 0 w 184"/>
                  <a:gd name="T27" fmla="*/ 292100 h 184"/>
                  <a:gd name="T28" fmla="*/ 128588 w 184"/>
                  <a:gd name="T29" fmla="*/ 292100 h 184"/>
                  <a:gd name="T30" fmla="*/ 128588 w 184"/>
                  <a:gd name="T31" fmla="*/ 184150 h 184"/>
                  <a:gd name="T32" fmla="*/ 73025 w 184"/>
                  <a:gd name="T33" fmla="*/ 184150 h 184"/>
                  <a:gd name="T34" fmla="*/ 73025 w 184"/>
                  <a:gd name="T35" fmla="*/ 146050 h 184"/>
                  <a:gd name="T36" fmla="*/ 219075 w 184"/>
                  <a:gd name="T37" fmla="*/ 146050 h 184"/>
                  <a:gd name="T38" fmla="*/ 219075 w 184"/>
                  <a:gd name="T39" fmla="*/ 184150 h 184"/>
                  <a:gd name="T40" fmla="*/ 163513 w 184"/>
                  <a:gd name="T41" fmla="*/ 184150 h 184"/>
                  <a:gd name="T42" fmla="*/ 163513 w 184"/>
                  <a:gd name="T43" fmla="*/ 292100 h 184"/>
                  <a:gd name="T44" fmla="*/ 292100 w 184"/>
                  <a:gd name="T45" fmla="*/ 292100 h 184"/>
                  <a:gd name="T46" fmla="*/ 292100 w 184"/>
                  <a:gd name="T47" fmla="*/ 184150 h 184"/>
                  <a:gd name="T48" fmla="*/ 236538 w 184"/>
                  <a:gd name="T49" fmla="*/ 184150 h 184"/>
                  <a:gd name="T50" fmla="*/ 111125 w 184"/>
                  <a:gd name="T51" fmla="*/ 201613 h 184"/>
                  <a:gd name="T52" fmla="*/ 111125 w 184"/>
                  <a:gd name="T53" fmla="*/ 219075 h 184"/>
                  <a:gd name="T54" fmla="*/ 17463 w 184"/>
                  <a:gd name="T55" fmla="*/ 219075 h 184"/>
                  <a:gd name="T56" fmla="*/ 17463 w 184"/>
                  <a:gd name="T57" fmla="*/ 201613 h 184"/>
                  <a:gd name="T58" fmla="*/ 111125 w 184"/>
                  <a:gd name="T59" fmla="*/ 201613 h 184"/>
                  <a:gd name="T60" fmla="*/ 111125 w 184"/>
                  <a:gd name="T61" fmla="*/ 36513 h 184"/>
                  <a:gd name="T62" fmla="*/ 111125 w 184"/>
                  <a:gd name="T63" fmla="*/ 17463 h 184"/>
                  <a:gd name="T64" fmla="*/ 201613 w 184"/>
                  <a:gd name="T65" fmla="*/ 17463 h 184"/>
                  <a:gd name="T66" fmla="*/ 201613 w 184"/>
                  <a:gd name="T67" fmla="*/ 36513 h 184"/>
                  <a:gd name="T68" fmla="*/ 111125 w 184"/>
                  <a:gd name="T69" fmla="*/ 36513 h 184"/>
                  <a:gd name="T70" fmla="*/ 274638 w 184"/>
                  <a:gd name="T71" fmla="*/ 219075 h 184"/>
                  <a:gd name="T72" fmla="*/ 184150 w 184"/>
                  <a:gd name="T73" fmla="*/ 219075 h 184"/>
                  <a:gd name="T74" fmla="*/ 184150 w 184"/>
                  <a:gd name="T75" fmla="*/ 201613 h 184"/>
                  <a:gd name="T76" fmla="*/ 274638 w 184"/>
                  <a:gd name="T77" fmla="*/ 201613 h 184"/>
                  <a:gd name="T78" fmla="*/ 274638 w 184"/>
                  <a:gd name="T79" fmla="*/ 219075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p:spPr>
            <p:txBody>
              <a:bodyPr/>
              <a:lstStyle/>
              <a:p>
                <a:endParaRPr lang="en-US"/>
              </a:p>
            </p:txBody>
          </p:sp>
        </p:grpSp>
        <p:sp>
          <p:nvSpPr>
            <p:cNvPr id="43" name="TextBox 42"/>
            <p:cNvSpPr txBox="1"/>
            <p:nvPr/>
          </p:nvSpPr>
          <p:spPr>
            <a:xfrm>
              <a:off x="8127270" y="4381579"/>
              <a:ext cx="2553236" cy="923330"/>
            </a:xfrm>
            <a:prstGeom prst="rect">
              <a:avLst/>
            </a:prstGeom>
            <a:noFill/>
          </p:spPr>
          <p:txBody>
            <a:bodyPr wrap="square" rtlCol="0">
              <a:spAutoFit/>
            </a:bodyPr>
            <a:lstStyle/>
            <a:p>
              <a:pPr algn="ctr"/>
              <a:r>
                <a:rPr lang="fr-FR" b="1" dirty="0" smtClean="0">
                  <a:solidFill>
                    <a:srgbClr val="902B20"/>
                  </a:solidFill>
                </a:rPr>
                <a:t>Système </a:t>
              </a:r>
              <a:r>
                <a:rPr lang="fr-FR" b="1" dirty="0">
                  <a:solidFill>
                    <a:srgbClr val="902B20"/>
                  </a:solidFill>
                </a:rPr>
                <a:t>informatique hospitalier</a:t>
              </a:r>
              <a:endParaRPr lang="en-GB" dirty="0">
                <a:solidFill>
                  <a:srgbClr val="902B20"/>
                </a:solidFill>
              </a:endParaRPr>
            </a:p>
          </p:txBody>
        </p:sp>
      </p:grpSp>
    </p:spTree>
    <p:extLst>
      <p:ext uri="{BB962C8B-B14F-4D97-AF65-F5344CB8AC3E}">
        <p14:creationId xmlns:p14="http://schemas.microsoft.com/office/powerpoint/2010/main" val="265262003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up)">
                                      <p:cBhvr>
                                        <p:cTn id="17" dur="500"/>
                                        <p:tgtEl>
                                          <p:spTgt spid="45"/>
                                        </p:tgtEl>
                                      </p:cBhvr>
                                    </p:animEffect>
                                  </p:childTnLst>
                                </p:cTn>
                              </p:par>
                              <p:par>
                                <p:cTn id="18" presetID="22" presetClass="entr" presetSubtype="1"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up)">
                                      <p:cBhvr>
                                        <p:cTn id="20" dur="500"/>
                                        <p:tgtEl>
                                          <p:spTgt spid="44"/>
                                        </p:tgtEl>
                                      </p:cBhvr>
                                    </p:animEffect>
                                  </p:childTnLst>
                                </p:cTn>
                              </p:par>
                              <p:par>
                                <p:cTn id="21" presetID="22" presetClass="entr" presetSubtype="1"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up)">
                                      <p:cBhvr>
                                        <p:cTn id="23" dur="500"/>
                                        <p:tgtEl>
                                          <p:spTgt spid="46"/>
                                        </p:tgtEl>
                                      </p:cBhvr>
                                    </p:animEffect>
                                  </p:childTnLst>
                                </p:cTn>
                              </p:par>
                              <p:par>
                                <p:cTn id="24" presetID="22" presetClass="entr" presetSubtype="1" fill="hold" nodeType="with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wipe(up)">
                                      <p:cBhvr>
                                        <p:cTn id="2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1" name="Oval 10"/>
          <p:cNvSpPr/>
          <p:nvPr/>
        </p:nvSpPr>
        <p:spPr>
          <a:xfrm>
            <a:off x="927100" y="1742335"/>
            <a:ext cx="609600" cy="6096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Keep Calm Med" pitchFamily="2" charset="0"/>
              </a:rPr>
              <a:t>2</a:t>
            </a:r>
            <a:endParaRPr lang="en-US" dirty="0">
              <a:latin typeface="Keep Calm Med" pitchFamily="2" charset="0"/>
            </a:endParaRPr>
          </a:p>
        </p:txBody>
      </p:sp>
      <p:sp>
        <p:nvSpPr>
          <p:cNvPr id="12" name="Oval 11"/>
          <p:cNvSpPr/>
          <p:nvPr/>
        </p:nvSpPr>
        <p:spPr>
          <a:xfrm>
            <a:off x="927100" y="2663707"/>
            <a:ext cx="609600" cy="609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Keep Calm Med" pitchFamily="2" charset="0"/>
              </a:rPr>
              <a:t>3</a:t>
            </a:r>
            <a:endParaRPr lang="en-US" dirty="0">
              <a:latin typeface="Keep Calm Med" pitchFamily="2" charset="0"/>
            </a:endParaRPr>
          </a:p>
        </p:txBody>
      </p:sp>
      <p:sp>
        <p:nvSpPr>
          <p:cNvPr id="13" name="Oval 12"/>
          <p:cNvSpPr/>
          <p:nvPr/>
        </p:nvSpPr>
        <p:spPr>
          <a:xfrm>
            <a:off x="927100" y="3585079"/>
            <a:ext cx="609600" cy="609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Keep Calm Med" pitchFamily="2" charset="0"/>
              </a:rPr>
              <a:t>4</a:t>
            </a:r>
            <a:endParaRPr lang="en-US" dirty="0">
              <a:latin typeface="Keep Calm Med" pitchFamily="2" charset="0"/>
            </a:endParaRPr>
          </a:p>
        </p:txBody>
      </p:sp>
      <p:sp>
        <p:nvSpPr>
          <p:cNvPr id="14" name="Oval 13"/>
          <p:cNvSpPr/>
          <p:nvPr/>
        </p:nvSpPr>
        <p:spPr>
          <a:xfrm>
            <a:off x="927100" y="4506451"/>
            <a:ext cx="609600" cy="609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Keep Calm Med" pitchFamily="2" charset="0"/>
              </a:rPr>
              <a:t>5</a:t>
            </a:r>
            <a:endParaRPr lang="en-US" dirty="0">
              <a:latin typeface="Keep Calm Med" pitchFamily="2" charset="0"/>
            </a:endParaRPr>
          </a:p>
        </p:txBody>
      </p:sp>
      <p:sp>
        <p:nvSpPr>
          <p:cNvPr id="15" name="Oval 14"/>
          <p:cNvSpPr/>
          <p:nvPr/>
        </p:nvSpPr>
        <p:spPr>
          <a:xfrm>
            <a:off x="927100" y="5427822"/>
            <a:ext cx="609600" cy="609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Keep Calm Med" pitchFamily="2" charset="0"/>
              </a:rPr>
              <a:t>6</a:t>
            </a:r>
            <a:endParaRPr lang="en-US" dirty="0">
              <a:latin typeface="Keep Calm Med" pitchFamily="2" charset="0"/>
            </a:endParaRPr>
          </a:p>
        </p:txBody>
      </p:sp>
      <p:sp>
        <p:nvSpPr>
          <p:cNvPr id="16" name="Rectangle 15"/>
          <p:cNvSpPr/>
          <p:nvPr/>
        </p:nvSpPr>
        <p:spPr>
          <a:xfrm>
            <a:off x="1741252" y="1839365"/>
            <a:ext cx="9613900" cy="424732"/>
          </a:xfrm>
          <a:prstGeom prst="rect">
            <a:avLst/>
          </a:prstGeom>
        </p:spPr>
        <p:txBody>
          <a:bodyPr wrap="square">
            <a:spAutoFit/>
          </a:bodyPr>
          <a:lstStyle/>
          <a:p>
            <a:pPr algn="just">
              <a:lnSpc>
                <a:spcPct val="120000"/>
              </a:lnSpc>
            </a:pPr>
            <a:r>
              <a:rPr lang="fr-FR" dirty="0" smtClean="0">
                <a:solidFill>
                  <a:schemeClr val="bg1"/>
                </a:solidFill>
                <a:latin typeface="Myriad Condensed Web" panose="020B0506030403020204" pitchFamily="34" charset="0"/>
              </a:rPr>
              <a:t>Assurer une </a:t>
            </a:r>
            <a:r>
              <a:rPr lang="fr-FR" dirty="0">
                <a:solidFill>
                  <a:schemeClr val="bg1"/>
                </a:solidFill>
                <a:latin typeface="Myriad Condensed Web" panose="020B0506030403020204" pitchFamily="34" charset="0"/>
              </a:rPr>
              <a:t>meilleure éducation thérapeutique (ETP) </a:t>
            </a:r>
            <a:endParaRPr lang="en-US" dirty="0">
              <a:solidFill>
                <a:schemeClr val="bg1"/>
              </a:solidFill>
              <a:latin typeface="Myriad Condensed Web" panose="020B0506030403020204" pitchFamily="34" charset="0"/>
            </a:endParaRPr>
          </a:p>
        </p:txBody>
      </p:sp>
      <p:sp>
        <p:nvSpPr>
          <p:cNvPr id="17" name="Rectangle 16"/>
          <p:cNvSpPr/>
          <p:nvPr/>
        </p:nvSpPr>
        <p:spPr>
          <a:xfrm>
            <a:off x="1727200" y="2589942"/>
            <a:ext cx="9613900" cy="646331"/>
          </a:xfrm>
          <a:prstGeom prst="rect">
            <a:avLst/>
          </a:prstGeom>
        </p:spPr>
        <p:txBody>
          <a:bodyPr wrap="square">
            <a:spAutoFit/>
          </a:bodyPr>
          <a:lstStyle/>
          <a:p>
            <a:pPr lvl="0"/>
            <a:r>
              <a:rPr lang="fr-FR" dirty="0" smtClean="0">
                <a:solidFill>
                  <a:schemeClr val="bg1"/>
                </a:solidFill>
                <a:latin typeface="Myriad Condensed Web" panose="020B0506030403020204" pitchFamily="34" charset="0"/>
              </a:rPr>
              <a:t>Améliorer </a:t>
            </a:r>
            <a:r>
              <a:rPr lang="fr-FR" dirty="0">
                <a:solidFill>
                  <a:schemeClr val="bg1"/>
                </a:solidFill>
                <a:latin typeface="Myriad Condensed Web" panose="020B0506030403020204" pitchFamily="34" charset="0"/>
              </a:rPr>
              <a:t>et </a:t>
            </a:r>
            <a:r>
              <a:rPr lang="fr-FR" dirty="0" smtClean="0">
                <a:solidFill>
                  <a:schemeClr val="bg1"/>
                </a:solidFill>
                <a:latin typeface="Myriad Condensed Web" panose="020B0506030403020204" pitchFamily="34" charset="0"/>
              </a:rPr>
              <a:t>assurer </a:t>
            </a:r>
            <a:r>
              <a:rPr lang="fr-FR" dirty="0">
                <a:solidFill>
                  <a:schemeClr val="bg1"/>
                </a:solidFill>
                <a:latin typeface="Myriad Condensed Web" panose="020B0506030403020204" pitchFamily="34" charset="0"/>
              </a:rPr>
              <a:t>une meilleure prise en charge à domicile </a:t>
            </a:r>
            <a:r>
              <a:rPr lang="fr-FR" dirty="0" smtClean="0">
                <a:solidFill>
                  <a:schemeClr val="bg1"/>
                </a:solidFill>
                <a:latin typeface="Myriad Condensed Web" panose="020B0506030403020204" pitchFamily="34" charset="0"/>
              </a:rPr>
              <a:t>(l’assurance </a:t>
            </a:r>
            <a:r>
              <a:rPr lang="fr-FR" dirty="0">
                <a:solidFill>
                  <a:schemeClr val="bg1"/>
                </a:solidFill>
                <a:latin typeface="Myriad Condensed Web" panose="020B0506030403020204" pitchFamily="34" charset="0"/>
              </a:rPr>
              <a:t>des traitements nécessaire…) pour minimiser le nombre d’hospitalisation qui </a:t>
            </a:r>
            <a:r>
              <a:rPr lang="fr-FR" dirty="0" smtClean="0">
                <a:solidFill>
                  <a:schemeClr val="bg1"/>
                </a:solidFill>
                <a:latin typeface="Myriad Condensed Web" panose="020B0506030403020204" pitchFamily="34" charset="0"/>
              </a:rPr>
              <a:t>peuvent </a:t>
            </a:r>
            <a:r>
              <a:rPr lang="fr-FR" dirty="0" err="1" smtClean="0">
                <a:solidFill>
                  <a:schemeClr val="bg1"/>
                </a:solidFill>
                <a:latin typeface="Myriad Condensed Web" panose="020B0506030403020204" pitchFamily="34" charset="0"/>
              </a:rPr>
              <a:t>etre</a:t>
            </a:r>
            <a:r>
              <a:rPr lang="fr-FR" dirty="0" smtClean="0">
                <a:solidFill>
                  <a:schemeClr val="bg1"/>
                </a:solidFill>
                <a:latin typeface="Myriad Condensed Web" panose="020B0506030403020204" pitchFamily="34" charset="0"/>
              </a:rPr>
              <a:t> </a:t>
            </a:r>
            <a:r>
              <a:rPr lang="fr-FR" dirty="0">
                <a:solidFill>
                  <a:schemeClr val="bg1"/>
                </a:solidFill>
                <a:latin typeface="Myriad Condensed Web" panose="020B0506030403020204" pitchFamily="34" charset="0"/>
              </a:rPr>
              <a:t>survenue</a:t>
            </a:r>
            <a:endParaRPr lang="en-GB" dirty="0">
              <a:solidFill>
                <a:schemeClr val="bg1"/>
              </a:solidFill>
              <a:latin typeface="Myriad Condensed Web" panose="020B0506030403020204" pitchFamily="34" charset="0"/>
            </a:endParaRPr>
          </a:p>
        </p:txBody>
      </p:sp>
      <p:sp>
        <p:nvSpPr>
          <p:cNvPr id="18" name="Rectangle 17"/>
          <p:cNvSpPr/>
          <p:nvPr/>
        </p:nvSpPr>
        <p:spPr>
          <a:xfrm>
            <a:off x="1727200" y="3511314"/>
            <a:ext cx="9613900" cy="646331"/>
          </a:xfrm>
          <a:prstGeom prst="rect">
            <a:avLst/>
          </a:prstGeom>
        </p:spPr>
        <p:txBody>
          <a:bodyPr wrap="square">
            <a:spAutoFit/>
          </a:bodyPr>
          <a:lstStyle/>
          <a:p>
            <a:pPr lvl="0"/>
            <a:r>
              <a:rPr lang="fr-FR" dirty="0">
                <a:solidFill>
                  <a:schemeClr val="bg1"/>
                </a:solidFill>
                <a:latin typeface="Myriad Condensed Web" panose="020B0506030403020204" pitchFamily="34" charset="0"/>
              </a:rPr>
              <a:t>La circoncision sans bilan préalable peut être mortelle ; donc un bilan pré </a:t>
            </a:r>
            <a:r>
              <a:rPr lang="fr-FR">
                <a:solidFill>
                  <a:schemeClr val="bg1"/>
                </a:solidFill>
                <a:latin typeface="Myriad Condensed Web" panose="020B0506030403020204" pitchFamily="34" charset="0"/>
              </a:rPr>
              <a:t>circoncision </a:t>
            </a:r>
            <a:r>
              <a:rPr lang="fr-FR" smtClean="0">
                <a:solidFill>
                  <a:schemeClr val="bg1"/>
                </a:solidFill>
                <a:latin typeface="Myriad Condensed Web" panose="020B0506030403020204" pitchFamily="34" charset="0"/>
              </a:rPr>
              <a:t>doit </a:t>
            </a:r>
            <a:r>
              <a:rPr lang="fr-FR" dirty="0">
                <a:solidFill>
                  <a:schemeClr val="bg1"/>
                </a:solidFill>
                <a:latin typeface="Myriad Condensed Web" panose="020B0506030403020204" pitchFamily="34" charset="0"/>
              </a:rPr>
              <a:t>être obligatoire et systémique.</a:t>
            </a:r>
            <a:endParaRPr lang="en-GB" dirty="0">
              <a:solidFill>
                <a:schemeClr val="bg1"/>
              </a:solidFill>
              <a:latin typeface="Myriad Condensed Web" panose="020B0506030403020204" pitchFamily="34" charset="0"/>
            </a:endParaRPr>
          </a:p>
        </p:txBody>
      </p:sp>
      <p:sp>
        <p:nvSpPr>
          <p:cNvPr id="19" name="Rectangle 18"/>
          <p:cNvSpPr/>
          <p:nvPr/>
        </p:nvSpPr>
        <p:spPr>
          <a:xfrm>
            <a:off x="1727200" y="5409456"/>
            <a:ext cx="9613900" cy="646331"/>
          </a:xfrm>
          <a:prstGeom prst="rect">
            <a:avLst/>
          </a:prstGeom>
        </p:spPr>
        <p:txBody>
          <a:bodyPr wrap="square">
            <a:spAutoFit/>
          </a:bodyPr>
          <a:lstStyle/>
          <a:p>
            <a:pPr lvl="0"/>
            <a:r>
              <a:rPr lang="fr-FR" dirty="0">
                <a:solidFill>
                  <a:schemeClr val="bg1"/>
                </a:solidFill>
                <a:latin typeface="Myriad Condensed Web" panose="020B0506030403020204" pitchFamily="34" charset="0"/>
              </a:rPr>
              <a:t>Etablir des protocoles </a:t>
            </a:r>
            <a:r>
              <a:rPr lang="fr-FR" dirty="0" smtClean="0">
                <a:solidFill>
                  <a:schemeClr val="bg1"/>
                </a:solidFill>
                <a:latin typeface="Myriad Condensed Web" panose="020B0506030403020204" pitchFamily="34" charset="0"/>
              </a:rPr>
              <a:t>thérapeutiques et </a:t>
            </a:r>
            <a:r>
              <a:rPr lang="fr-FR" dirty="0">
                <a:solidFill>
                  <a:schemeClr val="bg1"/>
                </a:solidFill>
                <a:latin typeface="Myriad Condensed Web" panose="020B0506030403020204" pitchFamily="34" charset="0"/>
              </a:rPr>
              <a:t>des conduits à tenir pour chaque situation (interventions chirurgicales…) par un comité scientifique entre les médecins cliniciens et </a:t>
            </a:r>
            <a:r>
              <a:rPr lang="fr-FR" dirty="0" smtClean="0">
                <a:solidFill>
                  <a:schemeClr val="bg1"/>
                </a:solidFill>
                <a:latin typeface="Myriad Condensed Web" panose="020B0506030403020204" pitchFamily="34" charset="0"/>
              </a:rPr>
              <a:t>médecins biologiste</a:t>
            </a:r>
            <a:r>
              <a:rPr lang="fr-FR" dirty="0">
                <a:solidFill>
                  <a:schemeClr val="bg1"/>
                </a:solidFill>
                <a:latin typeface="Myriad Condensed Web" panose="020B0506030403020204" pitchFamily="34" charset="0"/>
              </a:rPr>
              <a:t>.</a:t>
            </a:r>
            <a:endParaRPr lang="en-GB" dirty="0">
              <a:solidFill>
                <a:schemeClr val="bg1"/>
              </a:solidFill>
              <a:latin typeface="Myriad Condensed Web" panose="020B0506030403020204" pitchFamily="34" charset="0"/>
            </a:endParaRPr>
          </a:p>
        </p:txBody>
      </p:sp>
      <p:sp>
        <p:nvSpPr>
          <p:cNvPr id="20" name="Rectangle 19"/>
          <p:cNvSpPr/>
          <p:nvPr/>
        </p:nvSpPr>
        <p:spPr>
          <a:xfrm>
            <a:off x="1727200" y="4613903"/>
            <a:ext cx="9613900" cy="369332"/>
          </a:xfrm>
          <a:prstGeom prst="rect">
            <a:avLst/>
          </a:prstGeom>
        </p:spPr>
        <p:txBody>
          <a:bodyPr wrap="square">
            <a:spAutoFit/>
          </a:bodyPr>
          <a:lstStyle/>
          <a:p>
            <a:pPr lvl="0"/>
            <a:r>
              <a:rPr lang="fr-FR" dirty="0">
                <a:solidFill>
                  <a:schemeClr val="bg1"/>
                </a:solidFill>
                <a:latin typeface="Myriad Condensed Web" panose="020B0506030403020204" pitchFamily="34" charset="0"/>
              </a:rPr>
              <a:t>Ouverture des centres de traitement des hémophiles (CTH)</a:t>
            </a:r>
            <a:endParaRPr lang="en-GB" dirty="0">
              <a:solidFill>
                <a:schemeClr val="bg1"/>
              </a:solidFill>
              <a:latin typeface="Myriad Condensed Web" panose="020B0506030403020204" pitchFamily="34" charset="0"/>
            </a:endParaRPr>
          </a:p>
        </p:txBody>
      </p:sp>
      <p:grpSp>
        <p:nvGrpSpPr>
          <p:cNvPr id="28" name="Group 27"/>
          <p:cNvGrpSpPr/>
          <p:nvPr/>
        </p:nvGrpSpPr>
        <p:grpSpPr>
          <a:xfrm>
            <a:off x="836849" y="515696"/>
            <a:ext cx="10518303" cy="705083"/>
            <a:chOff x="4325287" y="4957194"/>
            <a:chExt cx="5721393" cy="383528"/>
          </a:xfrm>
          <a:solidFill>
            <a:srgbClr val="BC1D2F"/>
          </a:solidFill>
        </p:grpSpPr>
        <p:sp>
          <p:nvSpPr>
            <p:cNvPr id="29" name="Flowchart: Terminator 28"/>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lowchart: Terminator 31"/>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Rectangle 33"/>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137559" y="484008"/>
            <a:ext cx="9916882" cy="707886"/>
          </a:xfrm>
          <a:prstGeom prst="rect">
            <a:avLst/>
          </a:prstGeom>
          <a:noFill/>
        </p:spPr>
        <p:txBody>
          <a:bodyPr wrap="none" rtlCol="0">
            <a:spAutoFit/>
          </a:bodyPr>
          <a:lstStyle/>
          <a:p>
            <a:r>
              <a:rPr lang="en-US" sz="4000" b="1" dirty="0" smtClean="0">
                <a:solidFill>
                  <a:schemeClr val="bg1"/>
                </a:solidFill>
              </a:rPr>
              <a:t>CONCLUSION ET RECOMMANDATIONS</a:t>
            </a:r>
            <a:endParaRPr lang="en-US" sz="4000" b="1" dirty="0">
              <a:solidFill>
                <a:schemeClr val="bg1"/>
              </a:solidFill>
            </a:endParaRPr>
          </a:p>
        </p:txBody>
      </p:sp>
    </p:spTree>
    <p:extLst>
      <p:ext uri="{BB962C8B-B14F-4D97-AF65-F5344CB8AC3E}">
        <p14:creationId xmlns:p14="http://schemas.microsoft.com/office/powerpoint/2010/main" val="48662082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p:bldP spid="17" grpId="0"/>
      <p:bldP spid="18" grpId="0"/>
      <p:bldP spid="19" grpId="0"/>
      <p:bldP spid="20"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1" name="Oval 10"/>
          <p:cNvSpPr/>
          <p:nvPr/>
        </p:nvSpPr>
        <p:spPr>
          <a:xfrm>
            <a:off x="927100" y="1742335"/>
            <a:ext cx="609600" cy="6096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Keep Calm Med" pitchFamily="2" charset="0"/>
              </a:rPr>
              <a:t>7</a:t>
            </a:r>
            <a:endParaRPr lang="en-US" dirty="0">
              <a:latin typeface="Keep Calm Med" pitchFamily="2" charset="0"/>
            </a:endParaRPr>
          </a:p>
        </p:txBody>
      </p:sp>
      <p:sp>
        <p:nvSpPr>
          <p:cNvPr id="12" name="Oval 11"/>
          <p:cNvSpPr/>
          <p:nvPr/>
        </p:nvSpPr>
        <p:spPr>
          <a:xfrm>
            <a:off x="927100" y="2663707"/>
            <a:ext cx="609600" cy="609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Keep Calm Med" pitchFamily="2" charset="0"/>
              </a:rPr>
              <a:t>8</a:t>
            </a:r>
            <a:endParaRPr lang="en-US" dirty="0">
              <a:latin typeface="Keep Calm Med" pitchFamily="2" charset="0"/>
            </a:endParaRPr>
          </a:p>
        </p:txBody>
      </p:sp>
      <p:sp>
        <p:nvSpPr>
          <p:cNvPr id="13" name="Oval 12"/>
          <p:cNvSpPr/>
          <p:nvPr/>
        </p:nvSpPr>
        <p:spPr>
          <a:xfrm>
            <a:off x="927100" y="3585079"/>
            <a:ext cx="609600" cy="609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Keep Calm Med" pitchFamily="2" charset="0"/>
              </a:rPr>
              <a:t>9</a:t>
            </a:r>
            <a:endParaRPr lang="en-US" dirty="0">
              <a:latin typeface="Keep Calm Med" pitchFamily="2" charset="0"/>
            </a:endParaRPr>
          </a:p>
        </p:txBody>
      </p:sp>
      <p:sp>
        <p:nvSpPr>
          <p:cNvPr id="16" name="Rectangle 15"/>
          <p:cNvSpPr/>
          <p:nvPr/>
        </p:nvSpPr>
        <p:spPr>
          <a:xfrm>
            <a:off x="1741252" y="1709216"/>
            <a:ext cx="9613900" cy="757130"/>
          </a:xfrm>
          <a:prstGeom prst="rect">
            <a:avLst/>
          </a:prstGeom>
        </p:spPr>
        <p:txBody>
          <a:bodyPr wrap="square">
            <a:spAutoFit/>
          </a:bodyPr>
          <a:lstStyle/>
          <a:p>
            <a:pPr algn="just">
              <a:lnSpc>
                <a:spcPct val="120000"/>
              </a:lnSpc>
            </a:pPr>
            <a:r>
              <a:rPr lang="fr-FR" dirty="0" smtClean="0">
                <a:solidFill>
                  <a:schemeClr val="bg1"/>
                </a:solidFill>
                <a:latin typeface="Myriad Condensed Web" panose="020B0506030403020204" pitchFamily="34" charset="0"/>
              </a:rPr>
              <a:t>Il </a:t>
            </a:r>
            <a:r>
              <a:rPr lang="fr-FR" dirty="0">
                <a:solidFill>
                  <a:schemeClr val="bg1"/>
                </a:solidFill>
                <a:latin typeface="Myriad Condensed Web" panose="020B0506030403020204" pitchFamily="34" charset="0"/>
              </a:rPr>
              <a:t>faut aussi </a:t>
            </a:r>
            <a:r>
              <a:rPr lang="fr-FR" dirty="0" smtClean="0">
                <a:solidFill>
                  <a:schemeClr val="bg1"/>
                </a:solidFill>
                <a:latin typeface="Myriad Condensed Web" panose="020B0506030403020204" pitchFamily="34" charset="0"/>
              </a:rPr>
              <a:t>assurer </a:t>
            </a:r>
            <a:r>
              <a:rPr lang="fr-FR" dirty="0">
                <a:solidFill>
                  <a:schemeClr val="bg1"/>
                </a:solidFill>
                <a:latin typeface="Myriad Condensed Web" panose="020B0506030403020204" pitchFamily="34" charset="0"/>
              </a:rPr>
              <a:t>un financement suffisant pour </a:t>
            </a:r>
            <a:r>
              <a:rPr lang="fr-FR" dirty="0" smtClean="0">
                <a:solidFill>
                  <a:schemeClr val="bg1"/>
                </a:solidFill>
                <a:latin typeface="Myriad Condensed Web" panose="020B0506030403020204" pitchFamily="34" charset="0"/>
              </a:rPr>
              <a:t>déposer </a:t>
            </a:r>
            <a:r>
              <a:rPr lang="fr-FR" dirty="0">
                <a:solidFill>
                  <a:schemeClr val="bg1"/>
                </a:solidFill>
                <a:latin typeface="Myriad Condensed Web" panose="020B0506030403020204" pitchFamily="34" charset="0"/>
              </a:rPr>
              <a:t>suffisamment d’accessoires, de fongibles médicaux </a:t>
            </a:r>
            <a:r>
              <a:rPr lang="fr-FR" dirty="0" smtClean="0">
                <a:solidFill>
                  <a:schemeClr val="bg1"/>
                </a:solidFill>
                <a:latin typeface="Myriad Condensed Web" panose="020B0506030403020204" pitchFamily="34" charset="0"/>
              </a:rPr>
              <a:t>            et </a:t>
            </a:r>
            <a:r>
              <a:rPr lang="fr-FR" dirty="0">
                <a:solidFill>
                  <a:schemeClr val="bg1"/>
                </a:solidFill>
                <a:latin typeface="Myriad Condensed Web" panose="020B0506030403020204" pitchFamily="34" charset="0"/>
              </a:rPr>
              <a:t>de médicaments pour répondre aux besoins des patients.</a:t>
            </a:r>
            <a:endParaRPr lang="en-US" dirty="0">
              <a:solidFill>
                <a:schemeClr val="bg1"/>
              </a:solidFill>
              <a:latin typeface="Myriad Condensed Web" panose="020B0506030403020204" pitchFamily="34" charset="0"/>
            </a:endParaRPr>
          </a:p>
        </p:txBody>
      </p:sp>
      <p:sp>
        <p:nvSpPr>
          <p:cNvPr id="17" name="Rectangle 16"/>
          <p:cNvSpPr/>
          <p:nvPr/>
        </p:nvSpPr>
        <p:spPr>
          <a:xfrm>
            <a:off x="1727199" y="2645341"/>
            <a:ext cx="9707327" cy="646331"/>
          </a:xfrm>
          <a:prstGeom prst="rect">
            <a:avLst/>
          </a:prstGeom>
        </p:spPr>
        <p:txBody>
          <a:bodyPr wrap="square">
            <a:spAutoFit/>
          </a:bodyPr>
          <a:lstStyle/>
          <a:p>
            <a:pPr lvl="0"/>
            <a:r>
              <a:rPr lang="fr-FR" dirty="0" smtClean="0">
                <a:solidFill>
                  <a:schemeClr val="bg1"/>
                </a:solidFill>
                <a:latin typeface="Myriad Condensed Web" panose="020B0506030403020204" pitchFamily="34" charset="0"/>
              </a:rPr>
              <a:t>Assurer </a:t>
            </a:r>
            <a:r>
              <a:rPr lang="fr-FR" dirty="0">
                <a:solidFill>
                  <a:schemeClr val="bg1"/>
                </a:solidFill>
                <a:latin typeface="Myriad Condensed Web" panose="020B0506030403020204" pitchFamily="34" charset="0"/>
              </a:rPr>
              <a:t>une couverture sanitaire et des ressources humaines suffisante ainsi d’augmente la capacité d’accueil les hémophiles tout ça pour une meilleure prise en charge.</a:t>
            </a:r>
            <a:endParaRPr lang="en-GB" dirty="0">
              <a:solidFill>
                <a:schemeClr val="bg1"/>
              </a:solidFill>
              <a:latin typeface="Myriad Condensed Web" panose="020B0506030403020204" pitchFamily="34" charset="0"/>
            </a:endParaRPr>
          </a:p>
        </p:txBody>
      </p:sp>
      <p:sp>
        <p:nvSpPr>
          <p:cNvPr id="18" name="Rectangle 17"/>
          <p:cNvSpPr/>
          <p:nvPr/>
        </p:nvSpPr>
        <p:spPr>
          <a:xfrm>
            <a:off x="1727200" y="3566713"/>
            <a:ext cx="9924610" cy="646331"/>
          </a:xfrm>
          <a:prstGeom prst="rect">
            <a:avLst/>
          </a:prstGeom>
        </p:spPr>
        <p:txBody>
          <a:bodyPr wrap="square">
            <a:spAutoFit/>
          </a:bodyPr>
          <a:lstStyle/>
          <a:p>
            <a:pPr lvl="0"/>
            <a:r>
              <a:rPr lang="fr-FR" dirty="0">
                <a:solidFill>
                  <a:schemeClr val="bg1"/>
                </a:solidFill>
                <a:latin typeface="Myriad Condensed Web" panose="020B0506030403020204" pitchFamily="34" charset="0"/>
              </a:rPr>
              <a:t>La </a:t>
            </a:r>
            <a:r>
              <a:rPr lang="fr-FR" dirty="0" smtClean="0">
                <a:solidFill>
                  <a:schemeClr val="bg1"/>
                </a:solidFill>
                <a:latin typeface="Myriad Condensed Web" panose="020B0506030403020204" pitchFamily="34" charset="0"/>
              </a:rPr>
              <a:t>création </a:t>
            </a:r>
            <a:r>
              <a:rPr lang="fr-FR" dirty="0">
                <a:solidFill>
                  <a:schemeClr val="bg1"/>
                </a:solidFill>
                <a:latin typeface="Myriad Condensed Web" panose="020B0506030403020204" pitchFamily="34" charset="0"/>
              </a:rPr>
              <a:t>d’une organisation nationale des hémophiles pour le but d’une meilleure </a:t>
            </a:r>
            <a:r>
              <a:rPr lang="fr-FR" dirty="0" smtClean="0">
                <a:solidFill>
                  <a:schemeClr val="bg1"/>
                </a:solidFill>
                <a:latin typeface="Myriad Condensed Web" panose="020B0506030403020204" pitchFamily="34" charset="0"/>
              </a:rPr>
              <a:t>organisations </a:t>
            </a:r>
            <a:r>
              <a:rPr lang="fr-FR" dirty="0">
                <a:solidFill>
                  <a:schemeClr val="bg1"/>
                </a:solidFill>
                <a:latin typeface="Myriad Condensed Web" panose="020B0506030403020204" pitchFamily="34" charset="0"/>
              </a:rPr>
              <a:t>et prise en charge en Algérie</a:t>
            </a:r>
            <a:endParaRPr lang="en-GB" dirty="0">
              <a:solidFill>
                <a:schemeClr val="bg1"/>
              </a:solidFill>
              <a:latin typeface="Myriad Condensed Web" panose="020B0506030403020204" pitchFamily="34" charset="0"/>
            </a:endParaRPr>
          </a:p>
        </p:txBody>
      </p:sp>
      <p:grpSp>
        <p:nvGrpSpPr>
          <p:cNvPr id="28" name="Group 27"/>
          <p:cNvGrpSpPr/>
          <p:nvPr/>
        </p:nvGrpSpPr>
        <p:grpSpPr>
          <a:xfrm>
            <a:off x="836849" y="515696"/>
            <a:ext cx="10518303" cy="705083"/>
            <a:chOff x="4325287" y="4957194"/>
            <a:chExt cx="5721393" cy="383528"/>
          </a:xfrm>
          <a:solidFill>
            <a:srgbClr val="BC1D2F"/>
          </a:solidFill>
        </p:grpSpPr>
        <p:sp>
          <p:nvSpPr>
            <p:cNvPr id="29" name="Flowchart: Terminator 28"/>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lowchart: Terminator 31"/>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Rectangle 33"/>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137559" y="484008"/>
            <a:ext cx="9916882" cy="707886"/>
          </a:xfrm>
          <a:prstGeom prst="rect">
            <a:avLst/>
          </a:prstGeom>
          <a:noFill/>
        </p:spPr>
        <p:txBody>
          <a:bodyPr wrap="none" rtlCol="0">
            <a:spAutoFit/>
          </a:bodyPr>
          <a:lstStyle/>
          <a:p>
            <a:r>
              <a:rPr lang="en-US" sz="4000" b="1" dirty="0" smtClean="0">
                <a:solidFill>
                  <a:schemeClr val="bg1"/>
                </a:solidFill>
              </a:rPr>
              <a:t>CONCLUSION ET RECOMMANDATIONS</a:t>
            </a:r>
            <a:endParaRPr lang="en-US" sz="4000" b="1" dirty="0">
              <a:solidFill>
                <a:schemeClr val="bg1"/>
              </a:solidFill>
            </a:endParaRPr>
          </a:p>
        </p:txBody>
      </p:sp>
    </p:spTree>
    <p:extLst>
      <p:ext uri="{BB962C8B-B14F-4D97-AF65-F5344CB8AC3E}">
        <p14:creationId xmlns:p14="http://schemas.microsoft.com/office/powerpoint/2010/main" val="132463091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6" grpId="0"/>
      <p:bldP spid="17" grpId="0"/>
      <p:bldP spid="18"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1" name="Oval 10"/>
          <p:cNvSpPr/>
          <p:nvPr/>
        </p:nvSpPr>
        <p:spPr>
          <a:xfrm>
            <a:off x="924711" y="1742335"/>
            <a:ext cx="614378" cy="6096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Keep Calm Med" pitchFamily="2" charset="0"/>
              </a:rPr>
              <a:t>10</a:t>
            </a:r>
            <a:endParaRPr lang="en-US" sz="1600" dirty="0">
              <a:latin typeface="Keep Calm Med" pitchFamily="2" charset="0"/>
            </a:endParaRPr>
          </a:p>
        </p:txBody>
      </p:sp>
      <p:sp>
        <p:nvSpPr>
          <p:cNvPr id="16" name="Rectangle 15"/>
          <p:cNvSpPr/>
          <p:nvPr/>
        </p:nvSpPr>
        <p:spPr>
          <a:xfrm>
            <a:off x="1741252" y="1799687"/>
            <a:ext cx="9613900" cy="402931"/>
          </a:xfrm>
          <a:prstGeom prst="rect">
            <a:avLst/>
          </a:prstGeom>
        </p:spPr>
        <p:txBody>
          <a:bodyPr wrap="square">
            <a:spAutoFit/>
          </a:bodyPr>
          <a:lstStyle/>
          <a:p>
            <a:pPr algn="just">
              <a:lnSpc>
                <a:spcPct val="120000"/>
              </a:lnSpc>
            </a:pPr>
            <a:r>
              <a:rPr lang="fr-FR" dirty="0" smtClean="0">
                <a:solidFill>
                  <a:schemeClr val="bg1"/>
                </a:solidFill>
                <a:latin typeface="Myriad Condensed Web" panose="020B0506030403020204" pitchFamily="34" charset="0"/>
              </a:rPr>
              <a:t>Proposer </a:t>
            </a:r>
            <a:r>
              <a:rPr lang="fr-FR" dirty="0">
                <a:solidFill>
                  <a:schemeClr val="bg1"/>
                </a:solidFill>
                <a:latin typeface="Myriad Condensed Web" panose="020B0506030403020204" pitchFamily="34" charset="0"/>
              </a:rPr>
              <a:t>un system </a:t>
            </a:r>
            <a:r>
              <a:rPr lang="fr-FR" dirty="0" smtClean="0">
                <a:solidFill>
                  <a:schemeClr val="bg1"/>
                </a:solidFill>
                <a:latin typeface="Myriad Condensed Web" panose="020B0506030403020204" pitchFamily="34" charset="0"/>
              </a:rPr>
              <a:t>d’immatriculation:</a:t>
            </a:r>
            <a:endParaRPr lang="en-US" dirty="0">
              <a:solidFill>
                <a:schemeClr val="bg1"/>
              </a:solidFill>
              <a:latin typeface="Myriad Condensed Web" panose="020B0506030403020204" pitchFamily="34" charset="0"/>
            </a:endParaRPr>
          </a:p>
        </p:txBody>
      </p:sp>
      <p:grpSp>
        <p:nvGrpSpPr>
          <p:cNvPr id="28" name="Group 27"/>
          <p:cNvGrpSpPr/>
          <p:nvPr/>
        </p:nvGrpSpPr>
        <p:grpSpPr>
          <a:xfrm>
            <a:off x="836849" y="515696"/>
            <a:ext cx="10518303" cy="705083"/>
            <a:chOff x="4325287" y="4957194"/>
            <a:chExt cx="5721393" cy="383528"/>
          </a:xfrm>
          <a:solidFill>
            <a:srgbClr val="BC1D2F"/>
          </a:solidFill>
        </p:grpSpPr>
        <p:sp>
          <p:nvSpPr>
            <p:cNvPr id="29" name="Flowchart: Terminator 28"/>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4791076" y="4957194"/>
              <a:ext cx="4316111"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lowchart: Terminator 31"/>
            <p:cNvSpPr/>
            <p:nvPr/>
          </p:nvSpPr>
          <p:spPr>
            <a:xfrm>
              <a:off x="8884474"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Rectangle 33"/>
          <p:cNvSpPr/>
          <p:nvPr/>
        </p:nvSpPr>
        <p:spPr>
          <a:xfrm>
            <a:off x="0" y="6181725"/>
            <a:ext cx="12192000" cy="67627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586990" y="2281818"/>
            <a:ext cx="7018020" cy="2550074"/>
            <a:chOff x="2356103" y="1844044"/>
            <a:chExt cx="7018020" cy="2550074"/>
          </a:xfrm>
        </p:grpSpPr>
        <p:grpSp>
          <p:nvGrpSpPr>
            <p:cNvPr id="12" name="Group 11"/>
            <p:cNvGrpSpPr/>
            <p:nvPr/>
          </p:nvGrpSpPr>
          <p:grpSpPr>
            <a:xfrm>
              <a:off x="2356103" y="3754038"/>
              <a:ext cx="7018020" cy="640080"/>
              <a:chOff x="2356103" y="3306710"/>
              <a:chExt cx="7018020" cy="640080"/>
            </a:xfrm>
          </p:grpSpPr>
          <p:sp>
            <p:nvSpPr>
              <p:cNvPr id="8" name="Rectangle 7"/>
              <p:cNvSpPr/>
              <p:nvPr/>
            </p:nvSpPr>
            <p:spPr>
              <a:xfrm>
                <a:off x="2356103" y="3306710"/>
                <a:ext cx="640080" cy="640080"/>
              </a:xfrm>
              <a:prstGeom prst="rect">
                <a:avLst/>
              </a:prstGeom>
              <a:solidFill>
                <a:srgbClr val="E84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latin typeface="Keep Calm Med" pitchFamily="2" charset="0"/>
                  </a:rPr>
                  <a:t>A</a:t>
                </a:r>
                <a:endParaRPr lang="en-GB" sz="3200" dirty="0">
                  <a:latin typeface="Keep Calm Med" pitchFamily="2" charset="0"/>
                </a:endParaRPr>
              </a:p>
            </p:txBody>
          </p:sp>
          <p:sp>
            <p:nvSpPr>
              <p:cNvPr id="49" name="Rectangle 48"/>
              <p:cNvSpPr/>
              <p:nvPr/>
            </p:nvSpPr>
            <p:spPr>
              <a:xfrm>
                <a:off x="3064763" y="3306710"/>
                <a:ext cx="640080" cy="640080"/>
              </a:xfrm>
              <a:prstGeom prst="rect">
                <a:avLst/>
              </a:prstGeom>
              <a:solidFill>
                <a:srgbClr val="F2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latin typeface="Keep Calm Med" pitchFamily="2" charset="0"/>
                  </a:rPr>
                  <a:t>S</a:t>
                </a:r>
                <a:endParaRPr lang="en-GB" sz="3200" dirty="0">
                  <a:latin typeface="Keep Calm Med" pitchFamily="2" charset="0"/>
                </a:endParaRPr>
              </a:p>
            </p:txBody>
          </p:sp>
          <p:sp>
            <p:nvSpPr>
              <p:cNvPr id="50" name="Rectangle 49"/>
              <p:cNvSpPr/>
              <p:nvPr/>
            </p:nvSpPr>
            <p:spPr>
              <a:xfrm>
                <a:off x="3773423" y="3306710"/>
                <a:ext cx="640080" cy="640080"/>
              </a:xfrm>
              <a:prstGeom prst="rect">
                <a:avLst/>
              </a:prstGeom>
              <a:solidFill>
                <a:srgbClr val="3399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latin typeface="Keep Calm Med" pitchFamily="2" charset="0"/>
                  </a:rPr>
                  <a:t>1</a:t>
                </a:r>
                <a:endParaRPr lang="en-GB" sz="3200" dirty="0">
                  <a:latin typeface="Keep Calm Med" pitchFamily="2" charset="0"/>
                </a:endParaRPr>
              </a:p>
            </p:txBody>
          </p:sp>
          <p:sp>
            <p:nvSpPr>
              <p:cNvPr id="51" name="Rectangle 50"/>
              <p:cNvSpPr/>
              <p:nvPr/>
            </p:nvSpPr>
            <p:spPr>
              <a:xfrm>
                <a:off x="4482083" y="3306710"/>
                <a:ext cx="640080" cy="640080"/>
              </a:xfrm>
              <a:prstGeom prst="rect">
                <a:avLst/>
              </a:prstGeom>
              <a:solidFill>
                <a:srgbClr val="3399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a:latin typeface="Keep Calm Med" pitchFamily="2" charset="0"/>
                  </a:rPr>
                  <a:t>8</a:t>
                </a:r>
                <a:endParaRPr lang="en-GB" sz="3200" dirty="0">
                  <a:latin typeface="Keep Calm Med" pitchFamily="2" charset="0"/>
                </a:endParaRPr>
              </a:p>
            </p:txBody>
          </p:sp>
          <p:sp>
            <p:nvSpPr>
              <p:cNvPr id="52" name="Rectangle 51"/>
              <p:cNvSpPr/>
              <p:nvPr/>
            </p:nvSpPr>
            <p:spPr>
              <a:xfrm>
                <a:off x="5190743" y="3306710"/>
                <a:ext cx="640080" cy="640080"/>
              </a:xfrm>
              <a:prstGeom prst="rect">
                <a:avLst/>
              </a:prstGeom>
              <a:solidFill>
                <a:srgbClr val="2ECB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latin typeface="Keep Calm Med" pitchFamily="2" charset="0"/>
                  </a:rPr>
                  <a:t>1</a:t>
                </a:r>
                <a:endParaRPr lang="en-GB" sz="3200" dirty="0">
                  <a:latin typeface="Keep Calm Med" pitchFamily="2" charset="0"/>
                </a:endParaRPr>
              </a:p>
            </p:txBody>
          </p:sp>
          <p:sp>
            <p:nvSpPr>
              <p:cNvPr id="53" name="Rectangle 52"/>
              <p:cNvSpPr/>
              <p:nvPr/>
            </p:nvSpPr>
            <p:spPr>
              <a:xfrm>
                <a:off x="5899403" y="3306710"/>
                <a:ext cx="640080" cy="640080"/>
              </a:xfrm>
              <a:prstGeom prst="rect">
                <a:avLst/>
              </a:prstGeom>
              <a:solidFill>
                <a:srgbClr val="2ECB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latin typeface="Keep Calm Med" pitchFamily="2" charset="0"/>
                  </a:rPr>
                  <a:t>5</a:t>
                </a:r>
                <a:endParaRPr lang="en-GB" sz="3200" dirty="0">
                  <a:latin typeface="Keep Calm Med" pitchFamily="2" charset="0"/>
                </a:endParaRPr>
              </a:p>
            </p:txBody>
          </p:sp>
          <p:sp>
            <p:nvSpPr>
              <p:cNvPr id="54" name="Rectangle 53"/>
              <p:cNvSpPr/>
              <p:nvPr/>
            </p:nvSpPr>
            <p:spPr>
              <a:xfrm>
                <a:off x="6608063" y="3306710"/>
                <a:ext cx="640080" cy="640080"/>
              </a:xfrm>
              <a:prstGeom prst="rect">
                <a:avLst/>
              </a:prstGeom>
              <a:solidFill>
                <a:srgbClr val="94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latin typeface="Keep Calm Med" pitchFamily="2" charset="0"/>
                  </a:rPr>
                  <a:t>0</a:t>
                </a:r>
                <a:endParaRPr lang="en-GB" sz="3200" dirty="0">
                  <a:latin typeface="Keep Calm Med" pitchFamily="2" charset="0"/>
                </a:endParaRPr>
              </a:p>
            </p:txBody>
          </p:sp>
          <p:sp>
            <p:nvSpPr>
              <p:cNvPr id="55" name="Rectangle 54"/>
              <p:cNvSpPr/>
              <p:nvPr/>
            </p:nvSpPr>
            <p:spPr>
              <a:xfrm>
                <a:off x="7316723" y="3306710"/>
                <a:ext cx="640080" cy="640080"/>
              </a:xfrm>
              <a:prstGeom prst="rect">
                <a:avLst/>
              </a:prstGeom>
              <a:solidFill>
                <a:srgbClr val="94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latin typeface="Keep Calm Med" pitchFamily="2" charset="0"/>
                  </a:rPr>
                  <a:t>0</a:t>
                </a:r>
                <a:endParaRPr lang="en-GB" sz="3200" dirty="0">
                  <a:latin typeface="Keep Calm Med" pitchFamily="2" charset="0"/>
                </a:endParaRPr>
              </a:p>
            </p:txBody>
          </p:sp>
          <p:sp>
            <p:nvSpPr>
              <p:cNvPr id="56" name="Rectangle 55"/>
              <p:cNvSpPr/>
              <p:nvPr/>
            </p:nvSpPr>
            <p:spPr>
              <a:xfrm>
                <a:off x="8025383" y="3306710"/>
                <a:ext cx="640080" cy="640080"/>
              </a:xfrm>
              <a:prstGeom prst="rect">
                <a:avLst/>
              </a:prstGeom>
              <a:solidFill>
                <a:srgbClr val="94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latin typeface="Keep Calm Med" pitchFamily="2" charset="0"/>
                  </a:rPr>
                  <a:t>0</a:t>
                </a:r>
                <a:endParaRPr lang="en-GB" sz="3200" dirty="0">
                  <a:latin typeface="Keep Calm Med" pitchFamily="2" charset="0"/>
                </a:endParaRPr>
              </a:p>
            </p:txBody>
          </p:sp>
          <p:sp>
            <p:nvSpPr>
              <p:cNvPr id="57" name="Rectangle 56"/>
              <p:cNvSpPr/>
              <p:nvPr/>
            </p:nvSpPr>
            <p:spPr>
              <a:xfrm>
                <a:off x="8734043" y="3306710"/>
                <a:ext cx="640080" cy="640080"/>
              </a:xfrm>
              <a:prstGeom prst="rect">
                <a:avLst/>
              </a:prstGeom>
              <a:solidFill>
                <a:srgbClr val="94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latin typeface="Keep Calm Med" pitchFamily="2" charset="0"/>
                  </a:rPr>
                  <a:t>1</a:t>
                </a:r>
                <a:endParaRPr lang="en-GB" sz="3200" dirty="0">
                  <a:latin typeface="Keep Calm Med" pitchFamily="2" charset="0"/>
                </a:endParaRPr>
              </a:p>
            </p:txBody>
          </p:sp>
        </p:grpSp>
        <p:sp>
          <p:nvSpPr>
            <p:cNvPr id="13" name="TextBox 12"/>
            <p:cNvSpPr txBox="1"/>
            <p:nvPr/>
          </p:nvSpPr>
          <p:spPr>
            <a:xfrm>
              <a:off x="2399144" y="2503961"/>
              <a:ext cx="553998" cy="990600"/>
            </a:xfrm>
            <a:prstGeom prst="rect">
              <a:avLst/>
            </a:prstGeom>
            <a:noFill/>
          </p:spPr>
          <p:txBody>
            <a:bodyPr vert="vert" wrap="square" rtlCol="0">
              <a:spAutoFit/>
            </a:bodyPr>
            <a:lstStyle/>
            <a:p>
              <a:pPr algn="r"/>
              <a:r>
                <a:rPr lang="fr-FR" sz="2400" dirty="0" smtClean="0">
                  <a:solidFill>
                    <a:srgbClr val="E84C3D"/>
                  </a:solidFill>
                  <a:latin typeface="Myriad Condensed Web" panose="020B0506030403020204" pitchFamily="34" charset="0"/>
                </a:rPr>
                <a:t>TYPE</a:t>
              </a:r>
              <a:endParaRPr lang="en-GB" sz="2400" dirty="0">
                <a:solidFill>
                  <a:srgbClr val="E84C3D"/>
                </a:solidFill>
                <a:latin typeface="Myriad Condensed Web" panose="020B0506030403020204" pitchFamily="34" charset="0"/>
              </a:endParaRPr>
            </a:p>
          </p:txBody>
        </p:sp>
        <p:sp>
          <p:nvSpPr>
            <p:cNvPr id="59" name="TextBox 58"/>
            <p:cNvSpPr txBox="1"/>
            <p:nvPr/>
          </p:nvSpPr>
          <p:spPr>
            <a:xfrm>
              <a:off x="3107804" y="2328556"/>
              <a:ext cx="553998" cy="1166005"/>
            </a:xfrm>
            <a:prstGeom prst="rect">
              <a:avLst/>
            </a:prstGeom>
            <a:noFill/>
          </p:spPr>
          <p:txBody>
            <a:bodyPr vert="vert" wrap="square" rtlCol="0">
              <a:spAutoFit/>
            </a:bodyPr>
            <a:lstStyle/>
            <a:p>
              <a:pPr algn="r"/>
              <a:r>
                <a:rPr lang="fr-FR" sz="2400" dirty="0" smtClean="0">
                  <a:solidFill>
                    <a:srgbClr val="F2C40F"/>
                  </a:solidFill>
                  <a:latin typeface="Myriad Condensed Web" panose="020B0506030403020204" pitchFamily="34" charset="0"/>
                </a:rPr>
                <a:t>SÉVÉRITÉ</a:t>
              </a:r>
              <a:endParaRPr lang="en-GB" sz="2400" dirty="0">
                <a:solidFill>
                  <a:srgbClr val="F2C40F"/>
                </a:solidFill>
                <a:latin typeface="Myriad Condensed Web" panose="020B0506030403020204" pitchFamily="34" charset="0"/>
              </a:endParaRPr>
            </a:p>
          </p:txBody>
        </p:sp>
        <p:sp>
          <p:nvSpPr>
            <p:cNvPr id="60" name="TextBox 59"/>
            <p:cNvSpPr txBox="1"/>
            <p:nvPr/>
          </p:nvSpPr>
          <p:spPr>
            <a:xfrm>
              <a:off x="3972912" y="1844044"/>
              <a:ext cx="923330" cy="1650517"/>
            </a:xfrm>
            <a:prstGeom prst="rect">
              <a:avLst/>
            </a:prstGeom>
            <a:noFill/>
          </p:spPr>
          <p:txBody>
            <a:bodyPr vert="vert" wrap="square" rtlCol="0">
              <a:spAutoFit/>
            </a:bodyPr>
            <a:lstStyle/>
            <a:p>
              <a:pPr algn="r"/>
              <a:r>
                <a:rPr lang="fr-FR" sz="2400" dirty="0" smtClean="0">
                  <a:solidFill>
                    <a:srgbClr val="3399DB"/>
                  </a:solidFill>
                  <a:latin typeface="Myriad Condensed Web" panose="020B0506030403020204" pitchFamily="34" charset="0"/>
                </a:rPr>
                <a:t>ANNÉE DE DÉCOUVERTE</a:t>
              </a:r>
              <a:endParaRPr lang="en-GB" sz="2400" dirty="0">
                <a:solidFill>
                  <a:srgbClr val="3399DB"/>
                </a:solidFill>
                <a:latin typeface="Myriad Condensed Web" panose="020B0506030403020204" pitchFamily="34" charset="0"/>
              </a:endParaRPr>
            </a:p>
          </p:txBody>
        </p:sp>
        <p:sp>
          <p:nvSpPr>
            <p:cNvPr id="61" name="TextBox 60"/>
            <p:cNvSpPr txBox="1"/>
            <p:nvPr/>
          </p:nvSpPr>
          <p:spPr>
            <a:xfrm>
              <a:off x="5369158" y="1844044"/>
              <a:ext cx="923330" cy="1650517"/>
            </a:xfrm>
            <a:prstGeom prst="rect">
              <a:avLst/>
            </a:prstGeom>
            <a:noFill/>
          </p:spPr>
          <p:txBody>
            <a:bodyPr vert="vert" wrap="square" rtlCol="0">
              <a:spAutoFit/>
            </a:bodyPr>
            <a:lstStyle/>
            <a:p>
              <a:pPr algn="r"/>
              <a:r>
                <a:rPr lang="fr-FR" sz="2400" dirty="0" smtClean="0">
                  <a:solidFill>
                    <a:srgbClr val="2ECB70"/>
                  </a:solidFill>
                  <a:latin typeface="Myriad Condensed Web" panose="020B0506030403020204" pitchFamily="34" charset="0"/>
                </a:rPr>
                <a:t>WILAYA </a:t>
              </a:r>
            </a:p>
            <a:p>
              <a:pPr algn="r"/>
              <a:r>
                <a:rPr lang="fr-FR" sz="2400" dirty="0" smtClean="0">
                  <a:solidFill>
                    <a:srgbClr val="2ECB70"/>
                  </a:solidFill>
                  <a:latin typeface="Myriad Condensed Web" panose="020B0506030403020204" pitchFamily="34" charset="0"/>
                </a:rPr>
                <a:t>DE PATIENT</a:t>
              </a:r>
              <a:endParaRPr lang="en-GB" sz="2400" dirty="0">
                <a:solidFill>
                  <a:srgbClr val="2ECB70"/>
                </a:solidFill>
                <a:latin typeface="Myriad Condensed Web" panose="020B0506030403020204" pitchFamily="34" charset="0"/>
              </a:endParaRPr>
            </a:p>
          </p:txBody>
        </p:sp>
        <p:sp>
          <p:nvSpPr>
            <p:cNvPr id="62" name="TextBox 61"/>
            <p:cNvSpPr txBox="1"/>
            <p:nvPr/>
          </p:nvSpPr>
          <p:spPr>
            <a:xfrm>
              <a:off x="7495138" y="1844044"/>
              <a:ext cx="923330" cy="1650517"/>
            </a:xfrm>
            <a:prstGeom prst="rect">
              <a:avLst/>
            </a:prstGeom>
            <a:noFill/>
          </p:spPr>
          <p:txBody>
            <a:bodyPr vert="vert" wrap="square" rtlCol="0">
              <a:spAutoFit/>
            </a:bodyPr>
            <a:lstStyle/>
            <a:p>
              <a:pPr algn="r"/>
              <a:r>
                <a:rPr lang="fr-FR" sz="2400" dirty="0" smtClean="0">
                  <a:solidFill>
                    <a:srgbClr val="94A6A6"/>
                  </a:solidFill>
                  <a:latin typeface="Myriad Condensed Web" panose="020B0506030403020204" pitchFamily="34" charset="0"/>
                </a:rPr>
                <a:t>L’ORDRE </a:t>
              </a:r>
            </a:p>
            <a:p>
              <a:pPr algn="r"/>
              <a:r>
                <a:rPr lang="fr-FR" sz="2400" dirty="0" smtClean="0">
                  <a:solidFill>
                    <a:srgbClr val="94A6A6"/>
                  </a:solidFill>
                  <a:latin typeface="Myriad Condensed Web" panose="020B0506030403020204" pitchFamily="34" charset="0"/>
                </a:rPr>
                <a:t>DE PATIENT</a:t>
              </a:r>
            </a:p>
          </p:txBody>
        </p:sp>
      </p:grpSp>
      <p:sp>
        <p:nvSpPr>
          <p:cNvPr id="31" name="TextBox 30"/>
          <p:cNvSpPr txBox="1"/>
          <p:nvPr/>
        </p:nvSpPr>
        <p:spPr>
          <a:xfrm>
            <a:off x="1137559" y="484008"/>
            <a:ext cx="9916882" cy="707886"/>
          </a:xfrm>
          <a:prstGeom prst="rect">
            <a:avLst/>
          </a:prstGeom>
          <a:noFill/>
        </p:spPr>
        <p:txBody>
          <a:bodyPr wrap="none" rtlCol="0">
            <a:spAutoFit/>
          </a:bodyPr>
          <a:lstStyle/>
          <a:p>
            <a:r>
              <a:rPr lang="en-US" sz="4000" b="1" dirty="0" smtClean="0">
                <a:solidFill>
                  <a:schemeClr val="bg1"/>
                </a:solidFill>
              </a:rPr>
              <a:t>CONCLUSION ET RECOMMANDATIONS</a:t>
            </a:r>
            <a:endParaRPr lang="en-US" sz="4000" b="1" dirty="0">
              <a:solidFill>
                <a:schemeClr val="bg1"/>
              </a:solidFill>
            </a:endParaRPr>
          </a:p>
        </p:txBody>
      </p:sp>
    </p:spTree>
    <p:extLst>
      <p:ext uri="{BB962C8B-B14F-4D97-AF65-F5344CB8AC3E}">
        <p14:creationId xmlns:p14="http://schemas.microsoft.com/office/powerpoint/2010/main" val="425533374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6" name="TextBox 5"/>
          <p:cNvSpPr txBox="1"/>
          <p:nvPr/>
        </p:nvSpPr>
        <p:spPr>
          <a:xfrm>
            <a:off x="4815850" y="2967335"/>
            <a:ext cx="2560316" cy="923330"/>
          </a:xfrm>
          <a:prstGeom prst="rect">
            <a:avLst/>
          </a:prstGeom>
          <a:noFill/>
        </p:spPr>
        <p:txBody>
          <a:bodyPr wrap="none" rtlCol="0" anchor="b">
            <a:spAutoFit/>
          </a:bodyPr>
          <a:lstStyle/>
          <a:p>
            <a:pPr algn="ctr"/>
            <a:r>
              <a:rPr lang="en-US" sz="5400" spc="20" dirty="0" smtClean="0">
                <a:solidFill>
                  <a:schemeClr val="bg1"/>
                </a:solidFill>
                <a:latin typeface="Keep Calm Med" pitchFamily="2" charset="0"/>
                <a:ea typeface="Lato Black" panose="020F0502020204030203" pitchFamily="34" charset="0"/>
                <a:cs typeface="Lato Black" panose="020F0502020204030203" pitchFamily="34" charset="0"/>
              </a:rPr>
              <a:t>MERCI</a:t>
            </a:r>
            <a:endParaRPr lang="en-US" sz="5400" spc="20" dirty="0">
              <a:solidFill>
                <a:schemeClr val="bg1"/>
              </a:solidFill>
              <a:latin typeface="Keep Calm Med" pitchFamily="2"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252440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9" name="Group 8"/>
          <p:cNvGrpSpPr/>
          <p:nvPr/>
        </p:nvGrpSpPr>
        <p:grpSpPr>
          <a:xfrm>
            <a:off x="1123062" y="2950149"/>
            <a:ext cx="9945876" cy="957705"/>
            <a:chOff x="-2193099" y="953005"/>
            <a:chExt cx="7322372" cy="705083"/>
          </a:xfrm>
        </p:grpSpPr>
        <p:grpSp>
          <p:nvGrpSpPr>
            <p:cNvPr id="10" name="Group 9"/>
            <p:cNvGrpSpPr/>
            <p:nvPr/>
          </p:nvGrpSpPr>
          <p:grpSpPr>
            <a:xfrm>
              <a:off x="-2193099" y="953005"/>
              <a:ext cx="7322372" cy="705083"/>
              <a:chOff x="4325287" y="4957194"/>
              <a:chExt cx="3982976"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TextBox 10"/>
            <p:cNvSpPr txBox="1"/>
            <p:nvPr/>
          </p:nvSpPr>
          <p:spPr>
            <a:xfrm>
              <a:off x="-1856482" y="1022307"/>
              <a:ext cx="6649138" cy="566479"/>
            </a:xfrm>
            <a:prstGeom prst="rect">
              <a:avLst/>
            </a:prstGeom>
            <a:noFill/>
          </p:spPr>
          <p:txBody>
            <a:bodyPr wrap="square" rtlCol="0" anchor="ctr">
              <a:spAutoFit/>
            </a:bodyPr>
            <a:lstStyle/>
            <a:p>
              <a:pPr algn="ctr"/>
              <a:r>
                <a:rPr lang="en-US" sz="4400" b="1" dirty="0" smtClean="0">
                  <a:solidFill>
                    <a:schemeClr val="bg1"/>
                  </a:solidFill>
                  <a:latin typeface="+mj-lt"/>
                </a:rPr>
                <a:t>L’HÉMOSTASE</a:t>
              </a:r>
              <a:endParaRPr lang="en-US" sz="4400" b="1" dirty="0">
                <a:solidFill>
                  <a:schemeClr val="bg1"/>
                </a:solidFill>
                <a:latin typeface="+mj-lt"/>
              </a:endParaRPr>
            </a:p>
          </p:txBody>
        </p:sp>
      </p:grpSp>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164307" y="2393271"/>
            <a:ext cx="3863387" cy="461665"/>
          </a:xfrm>
          <a:prstGeom prst="rect">
            <a:avLst/>
          </a:prstGeom>
          <a:noFill/>
        </p:spPr>
        <p:txBody>
          <a:bodyPr wrap="square" rtlCol="0" anchor="ctr">
            <a:spAutoFit/>
          </a:bodyPr>
          <a:lstStyle/>
          <a:p>
            <a:pPr algn="ctr"/>
            <a:r>
              <a:rPr lang="en-US" sz="2400" b="1" dirty="0" smtClean="0">
                <a:solidFill>
                  <a:schemeClr val="bg1"/>
                </a:solidFill>
                <a:latin typeface="+mj-lt"/>
              </a:rPr>
              <a:t>PARTIE THÉORIQUE</a:t>
            </a:r>
            <a:endParaRPr lang="en-US" sz="2400" b="1" dirty="0">
              <a:solidFill>
                <a:schemeClr val="bg1"/>
              </a:solidFill>
              <a:latin typeface="+mj-lt"/>
            </a:endParaRPr>
          </a:p>
        </p:txBody>
      </p:sp>
    </p:spTree>
    <p:extLst>
      <p:ext uri="{BB962C8B-B14F-4D97-AF65-F5344CB8AC3E}">
        <p14:creationId xmlns:p14="http://schemas.microsoft.com/office/powerpoint/2010/main" val="619050523"/>
      </p:ext>
    </p:extLst>
  </p:cSld>
  <p:clrMapOvr>
    <a:masterClrMapping/>
  </p:clrMapOvr>
  <p:transition spd="slow">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9" name="Group 8"/>
          <p:cNvGrpSpPr/>
          <p:nvPr/>
        </p:nvGrpSpPr>
        <p:grpSpPr>
          <a:xfrm>
            <a:off x="-2193099" y="920826"/>
            <a:ext cx="7322372" cy="769441"/>
            <a:chOff x="-2193099" y="920826"/>
            <a:chExt cx="7322372" cy="769441"/>
          </a:xfrm>
        </p:grpSpPr>
        <p:grpSp>
          <p:nvGrpSpPr>
            <p:cNvPr id="10" name="Group 9"/>
            <p:cNvGrpSpPr/>
            <p:nvPr/>
          </p:nvGrpSpPr>
          <p:grpSpPr>
            <a:xfrm>
              <a:off x="-2193099" y="953005"/>
              <a:ext cx="7322372" cy="705083"/>
              <a:chOff x="4325287" y="4957194"/>
              <a:chExt cx="3982976"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TextBox 10"/>
            <p:cNvSpPr txBox="1"/>
            <p:nvPr/>
          </p:nvSpPr>
          <p:spPr>
            <a:xfrm>
              <a:off x="572499" y="920826"/>
              <a:ext cx="4188070" cy="769441"/>
            </a:xfrm>
            <a:prstGeom prst="rect">
              <a:avLst/>
            </a:prstGeom>
            <a:noFill/>
          </p:spPr>
          <p:txBody>
            <a:bodyPr wrap="none" rtlCol="0">
              <a:spAutoFit/>
            </a:bodyPr>
            <a:lstStyle/>
            <a:p>
              <a:r>
                <a:rPr lang="en-US" sz="4400" b="1" dirty="0" smtClean="0">
                  <a:solidFill>
                    <a:schemeClr val="bg1"/>
                  </a:solidFill>
                  <a:latin typeface="+mj-lt"/>
                </a:rPr>
                <a:t>L’HÉMOSTASE</a:t>
              </a:r>
              <a:endParaRPr lang="en-US" sz="4400" b="1" dirty="0">
                <a:solidFill>
                  <a:schemeClr val="bg1"/>
                </a:solidFill>
                <a:latin typeface="+mj-lt"/>
              </a:endParaRPr>
            </a:p>
          </p:txBody>
        </p:sp>
      </p:grpSp>
      <p:sp>
        <p:nvSpPr>
          <p:cNvPr id="17" name="Rectangle 16"/>
          <p:cNvSpPr/>
          <p:nvPr/>
        </p:nvSpPr>
        <p:spPr>
          <a:xfrm>
            <a:off x="883977" y="1965757"/>
            <a:ext cx="10211192" cy="830997"/>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C’est l'ensemble des phénomènes physiologiques qui concourent à la prévention et à l'arrêt des saignements. Elle participe à la réparation de </a:t>
            </a:r>
            <a:r>
              <a:rPr lang="fr-FR" sz="2400" dirty="0">
                <a:solidFill>
                  <a:srgbClr val="BC1D2F"/>
                </a:solidFill>
                <a:latin typeface="Myriad Condensed Web" panose="020B0506030403020204" pitchFamily="34" charset="0"/>
              </a:rPr>
              <a:t>la brèche </a:t>
            </a:r>
            <a:r>
              <a:rPr lang="fr-FR" sz="2400" dirty="0" smtClean="0">
                <a:solidFill>
                  <a:srgbClr val="BC1D2F"/>
                </a:solidFill>
                <a:latin typeface="Myriad Condensed Web" panose="020B0506030403020204" pitchFamily="34" charset="0"/>
              </a:rPr>
              <a:t>vasculaire</a:t>
            </a:r>
            <a:r>
              <a:rPr lang="fr-FR" sz="2400" dirty="0" smtClean="0">
                <a:solidFill>
                  <a:schemeClr val="bg1"/>
                </a:solidFill>
                <a:latin typeface="Myriad Condensed Web" panose="020B0506030403020204" pitchFamily="34" charset="0"/>
              </a:rPr>
              <a:t>.</a:t>
            </a:r>
            <a:endParaRPr lang="fr-FR" sz="2400" dirty="0">
              <a:solidFill>
                <a:schemeClr val="bg1"/>
              </a:solidFill>
              <a:latin typeface="Myriad Condensed Web" panose="020B0506030403020204" pitchFamily="34" charset="0"/>
            </a:endParaRPr>
          </a:p>
        </p:txBody>
      </p:sp>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883977" y="3548745"/>
            <a:ext cx="10424046" cy="2990215"/>
            <a:chOff x="897543" y="3548745"/>
            <a:chExt cx="10424046" cy="2990215"/>
          </a:xfrm>
        </p:grpSpPr>
        <p:pic>
          <p:nvPicPr>
            <p:cNvPr id="20" name="Picture 19"/>
            <p:cNvPicPr/>
            <p:nvPr/>
          </p:nvPicPr>
          <p:blipFill rotWithShape="1">
            <a:blip r:embed="rId2"/>
            <a:srcRect t="30784"/>
            <a:stretch/>
          </p:blipFill>
          <p:spPr bwMode="auto">
            <a:xfrm>
              <a:off x="5560869" y="3548745"/>
              <a:ext cx="5760720" cy="2990215"/>
            </a:xfrm>
            <a:prstGeom prst="rect">
              <a:avLst/>
            </a:prstGeom>
            <a:ln>
              <a:noFill/>
            </a:ln>
            <a:extLst>
              <a:ext uri="{53640926-AAD7-44D8-BBD7-CCE9431645EC}">
                <a14:shadowObscured xmlns:a14="http://schemas.microsoft.com/office/drawing/2010/main"/>
              </a:ext>
            </a:extLst>
          </p:spPr>
        </p:pic>
        <p:grpSp>
          <p:nvGrpSpPr>
            <p:cNvPr id="2" name="Group 1"/>
            <p:cNvGrpSpPr/>
            <p:nvPr/>
          </p:nvGrpSpPr>
          <p:grpSpPr>
            <a:xfrm>
              <a:off x="897543" y="4852088"/>
              <a:ext cx="4190220" cy="383528"/>
              <a:chOff x="543190" y="4586410"/>
              <a:chExt cx="4190220" cy="383528"/>
            </a:xfrm>
          </p:grpSpPr>
          <p:grpSp>
            <p:nvGrpSpPr>
              <p:cNvPr id="21" name="Group 20"/>
              <p:cNvGrpSpPr/>
              <p:nvPr/>
            </p:nvGrpSpPr>
            <p:grpSpPr>
              <a:xfrm>
                <a:off x="543190" y="4586410"/>
                <a:ext cx="4190220" cy="383528"/>
                <a:chOff x="4325287" y="4957194"/>
                <a:chExt cx="4190220" cy="383528"/>
              </a:xfrm>
              <a:solidFill>
                <a:schemeClr val="bg1">
                  <a:lumMod val="95000"/>
                </a:schemeClr>
              </a:solidFill>
            </p:grpSpPr>
            <p:sp>
              <p:nvSpPr>
                <p:cNvPr id="22" name="Flowchart: Terminator 2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lowchart: Terminator 23"/>
                <p:cNvSpPr/>
                <p:nvPr/>
              </p:nvSpPr>
              <p:spPr>
                <a:xfrm>
                  <a:off x="7353301"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TextBox 24"/>
              <p:cNvSpPr txBox="1"/>
              <p:nvPr/>
            </p:nvSpPr>
            <p:spPr>
              <a:xfrm>
                <a:off x="925812" y="4608897"/>
                <a:ext cx="3424977" cy="338554"/>
              </a:xfrm>
              <a:prstGeom prst="rect">
                <a:avLst/>
              </a:prstGeom>
              <a:noFill/>
            </p:spPr>
            <p:txBody>
              <a:bodyPr wrap="none" rtlCol="0">
                <a:spAutoFit/>
              </a:bodyPr>
              <a:lstStyle/>
              <a:p>
                <a:r>
                  <a:rPr lang="en-US" sz="1600" b="1" dirty="0" smtClean="0">
                    <a:solidFill>
                      <a:srgbClr val="BC1D2F"/>
                    </a:solidFill>
                    <a:latin typeface="+mj-lt"/>
                  </a:rPr>
                  <a:t>MÉCANISMES DE L’HÉMOSTASE</a:t>
                </a:r>
                <a:endParaRPr lang="en-US" sz="1600" b="1" dirty="0">
                  <a:solidFill>
                    <a:srgbClr val="BC1D2F"/>
                  </a:solidFill>
                  <a:latin typeface="+mj-lt"/>
                </a:endParaRPr>
              </a:p>
            </p:txBody>
          </p:sp>
        </p:grpSp>
      </p:grpSp>
    </p:spTree>
    <p:extLst>
      <p:ext uri="{BB962C8B-B14F-4D97-AF65-F5344CB8AC3E}">
        <p14:creationId xmlns:p14="http://schemas.microsoft.com/office/powerpoint/2010/main" val="241573834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10" name="Group 9"/>
          <p:cNvGrpSpPr/>
          <p:nvPr/>
        </p:nvGrpSpPr>
        <p:grpSpPr>
          <a:xfrm>
            <a:off x="-2193099" y="953005"/>
            <a:ext cx="10203881" cy="705083"/>
            <a:chOff x="4325287" y="4957194"/>
            <a:chExt cx="5550362"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5" y="4957194"/>
              <a:ext cx="463183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8713443"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990404" y="2028472"/>
            <a:ext cx="10211192" cy="1200328"/>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L'hémostase primaire désigne l'action par les plaquettes sanguines recrutées sur les lieux de l'effraction vasculaire, qui adhèrent à la paroi lésée pour forme un amas sanguin appelé </a:t>
            </a:r>
            <a:r>
              <a:rPr lang="fr-FR" sz="2400" dirty="0">
                <a:solidFill>
                  <a:srgbClr val="BC1D2F"/>
                </a:solidFill>
                <a:latin typeface="Myriad Condensed Web" panose="020B0506030403020204" pitchFamily="34" charset="0"/>
              </a:rPr>
              <a:t>clou plaquettaire </a:t>
            </a:r>
            <a:r>
              <a:rPr lang="fr-FR" sz="2400" dirty="0">
                <a:solidFill>
                  <a:schemeClr val="bg1"/>
                </a:solidFill>
                <a:latin typeface="Myriad Condensed Web" panose="020B0506030403020204" pitchFamily="34" charset="0"/>
              </a:rPr>
              <a:t>ou </a:t>
            </a:r>
            <a:r>
              <a:rPr lang="fr-FR" sz="2400" dirty="0">
                <a:solidFill>
                  <a:srgbClr val="BC1D2F"/>
                </a:solidFill>
                <a:latin typeface="Myriad Condensed Web" panose="020B0506030403020204" pitchFamily="34" charset="0"/>
              </a:rPr>
              <a:t>thrombus blanc</a:t>
            </a:r>
            <a:r>
              <a:rPr lang="fr-FR" sz="2400" dirty="0">
                <a:solidFill>
                  <a:schemeClr val="bg1"/>
                </a:solidFill>
                <a:latin typeface="Myriad Condensed Web" panose="020B0506030403020204" pitchFamily="34" charset="0"/>
              </a:rPr>
              <a:t>.</a:t>
            </a:r>
          </a:p>
        </p:txBody>
      </p:sp>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572499" y="920826"/>
            <a:ext cx="7103932" cy="769441"/>
          </a:xfrm>
          <a:prstGeom prst="rect">
            <a:avLst/>
          </a:prstGeom>
          <a:noFill/>
        </p:spPr>
        <p:txBody>
          <a:bodyPr wrap="none" rtlCol="0">
            <a:spAutoFit/>
          </a:bodyPr>
          <a:lstStyle/>
          <a:p>
            <a:r>
              <a:rPr lang="en-US" sz="4400" b="1" dirty="0" smtClean="0">
                <a:solidFill>
                  <a:schemeClr val="bg1"/>
                </a:solidFill>
                <a:latin typeface="+mj-lt"/>
              </a:rPr>
              <a:t>L’HÉMOSTASE PRIMAIRE</a:t>
            </a:r>
            <a:endParaRPr lang="en-US" sz="4400" b="1" dirty="0">
              <a:solidFill>
                <a:schemeClr val="bg1"/>
              </a:solidFill>
              <a:latin typeface="+mj-lt"/>
            </a:endParaRPr>
          </a:p>
        </p:txBody>
      </p:sp>
      <p:sp>
        <p:nvSpPr>
          <p:cNvPr id="27" name="Rectangle 26"/>
          <p:cNvSpPr/>
          <p:nvPr/>
        </p:nvSpPr>
        <p:spPr>
          <a:xfrm>
            <a:off x="990404" y="3282140"/>
            <a:ext cx="10211192" cy="3046988"/>
          </a:xfrm>
          <a:prstGeom prst="rect">
            <a:avLst/>
          </a:prstGeom>
        </p:spPr>
        <p:txBody>
          <a:bodyPr wrap="square">
            <a:spAutoFit/>
          </a:bodyPr>
          <a:lstStyle/>
          <a:p>
            <a:pPr algn="just"/>
            <a:r>
              <a:rPr lang="fr-FR" sz="2400" dirty="0" smtClean="0">
                <a:solidFill>
                  <a:schemeClr val="bg1"/>
                </a:solidFill>
                <a:latin typeface="Myriad Condensed Web" panose="020B0506030403020204" pitchFamily="34" charset="0"/>
              </a:rPr>
              <a:t>Les acteurs intervenants:</a:t>
            </a:r>
          </a:p>
          <a:p>
            <a:pPr algn="just"/>
            <a:endParaRPr lang="fr-FR" sz="2400" dirty="0" smtClean="0">
              <a:solidFill>
                <a:schemeClr val="bg1"/>
              </a:solidFill>
              <a:latin typeface="Myriad Condensed Web" panose="020B0506030403020204" pitchFamily="34" charset="0"/>
            </a:endParaRPr>
          </a:p>
          <a:p>
            <a:pPr marL="1257300" lvl="2"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La </a:t>
            </a:r>
            <a:r>
              <a:rPr lang="fr-FR" sz="2400" dirty="0">
                <a:solidFill>
                  <a:schemeClr val="bg1"/>
                </a:solidFill>
                <a:latin typeface="Myriad Condensed Web" panose="020B0506030403020204" pitchFamily="34" charset="0"/>
              </a:rPr>
              <a:t>paroi vasculaire</a:t>
            </a:r>
          </a:p>
          <a:p>
            <a:pPr marL="1257300" lvl="2"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Les </a:t>
            </a:r>
            <a:r>
              <a:rPr lang="fr-FR" sz="2400" dirty="0">
                <a:solidFill>
                  <a:schemeClr val="bg1"/>
                </a:solidFill>
                <a:latin typeface="Myriad Condensed Web" panose="020B0506030403020204" pitchFamily="34" charset="0"/>
              </a:rPr>
              <a:t>plaquettes</a:t>
            </a:r>
          </a:p>
          <a:p>
            <a:pPr marL="1257300" lvl="2" indent="-342900" algn="just">
              <a:buFont typeface="Wingdings" panose="05000000000000000000" pitchFamily="2" charset="2"/>
              <a:buChar char="v"/>
            </a:pPr>
            <a:r>
              <a:rPr lang="fr-FR" sz="2400" dirty="0" err="1" smtClean="0">
                <a:solidFill>
                  <a:schemeClr val="bg1"/>
                </a:solidFill>
                <a:latin typeface="Myriad Condensed Web" panose="020B0506030403020204" pitchFamily="34" charset="0"/>
              </a:rPr>
              <a:t>FvW</a:t>
            </a:r>
            <a:endParaRPr lang="fr-FR" sz="2400" dirty="0">
              <a:solidFill>
                <a:schemeClr val="bg1"/>
              </a:solidFill>
              <a:latin typeface="Myriad Condensed Web" panose="020B0506030403020204" pitchFamily="34" charset="0"/>
            </a:endParaRPr>
          </a:p>
          <a:p>
            <a:pPr marL="1257300" lvl="2"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Fibrinogène</a:t>
            </a:r>
            <a:endParaRPr lang="fr-FR" sz="2400" dirty="0">
              <a:solidFill>
                <a:schemeClr val="bg1"/>
              </a:solidFill>
              <a:latin typeface="Myriad Condensed Web" panose="020B0506030403020204" pitchFamily="34" charset="0"/>
            </a:endParaRPr>
          </a:p>
          <a:p>
            <a:pPr marL="1257300" lvl="2"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Collagène</a:t>
            </a:r>
            <a:endParaRPr lang="fr-FR" sz="2400" dirty="0">
              <a:solidFill>
                <a:schemeClr val="bg1"/>
              </a:solidFill>
              <a:latin typeface="Myriad Condensed Web" panose="020B0506030403020204" pitchFamily="34" charset="0"/>
            </a:endParaRPr>
          </a:p>
          <a:p>
            <a:pPr marL="800100" lvl="1" indent="-342900" algn="just">
              <a:buFont typeface="Wingdings" panose="05000000000000000000" pitchFamily="2" charset="2"/>
              <a:buChar char="v"/>
            </a:pPr>
            <a:endParaRPr lang="fr-FR" sz="2400" dirty="0">
              <a:solidFill>
                <a:schemeClr val="bg1"/>
              </a:solidFill>
              <a:latin typeface="Myriad Condensed Web" panose="020B0506030403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0782" y="3363387"/>
            <a:ext cx="3686016" cy="5216177"/>
          </a:xfrm>
          <a:prstGeom prst="rect">
            <a:avLst/>
          </a:prstGeom>
        </p:spPr>
      </p:pic>
    </p:spTree>
    <p:extLst>
      <p:ext uri="{BB962C8B-B14F-4D97-AF65-F5344CB8AC3E}">
        <p14:creationId xmlns:p14="http://schemas.microsoft.com/office/powerpoint/2010/main" val="148294305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left)">
                                      <p:cBhvr>
                                        <p:cTn id="7" dur="500"/>
                                        <p:tgtEl>
                                          <p:spTgt spid="2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
                                            <p:txEl>
                                              <p:pRg st="2" end="2"/>
                                            </p:txEl>
                                          </p:spTgt>
                                        </p:tgtEl>
                                        <p:attrNameLst>
                                          <p:attrName>style.visibility</p:attrName>
                                        </p:attrNameLst>
                                      </p:cBhvr>
                                      <p:to>
                                        <p:strVal val="visible"/>
                                      </p:to>
                                    </p:set>
                                    <p:animEffect transition="in" filter="wipe(left)">
                                      <p:cBhvr>
                                        <p:cTn id="11" dur="500"/>
                                        <p:tgtEl>
                                          <p:spTgt spid="27">
                                            <p:txEl>
                                              <p:pRg st="2" end="2"/>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xEl>
                                              <p:pRg st="3" end="3"/>
                                            </p:txEl>
                                          </p:spTgt>
                                        </p:tgtEl>
                                        <p:attrNameLst>
                                          <p:attrName>style.visibility</p:attrName>
                                        </p:attrNameLst>
                                      </p:cBhvr>
                                      <p:to>
                                        <p:strVal val="visible"/>
                                      </p:to>
                                    </p:set>
                                    <p:animEffect transition="in" filter="wipe(left)">
                                      <p:cBhvr>
                                        <p:cTn id="15" dur="500"/>
                                        <p:tgtEl>
                                          <p:spTgt spid="27">
                                            <p:txEl>
                                              <p:pRg st="3" end="3"/>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7">
                                            <p:txEl>
                                              <p:pRg st="4" end="4"/>
                                            </p:txEl>
                                          </p:spTgt>
                                        </p:tgtEl>
                                        <p:attrNameLst>
                                          <p:attrName>style.visibility</p:attrName>
                                        </p:attrNameLst>
                                      </p:cBhvr>
                                      <p:to>
                                        <p:strVal val="visible"/>
                                      </p:to>
                                    </p:set>
                                    <p:animEffect transition="in" filter="wipe(left)">
                                      <p:cBhvr>
                                        <p:cTn id="19" dur="500"/>
                                        <p:tgtEl>
                                          <p:spTgt spid="27">
                                            <p:txEl>
                                              <p:pRg st="4" end="4"/>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7">
                                            <p:txEl>
                                              <p:pRg st="5" end="5"/>
                                            </p:txEl>
                                          </p:spTgt>
                                        </p:tgtEl>
                                        <p:attrNameLst>
                                          <p:attrName>style.visibility</p:attrName>
                                        </p:attrNameLst>
                                      </p:cBhvr>
                                      <p:to>
                                        <p:strVal val="visible"/>
                                      </p:to>
                                    </p:set>
                                    <p:animEffect transition="in" filter="wipe(left)">
                                      <p:cBhvr>
                                        <p:cTn id="23" dur="500"/>
                                        <p:tgtEl>
                                          <p:spTgt spid="27">
                                            <p:txEl>
                                              <p:pRg st="5" end="5"/>
                                            </p:txEl>
                                          </p:spTgt>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7">
                                            <p:txEl>
                                              <p:pRg st="6" end="6"/>
                                            </p:txEl>
                                          </p:spTgt>
                                        </p:tgtEl>
                                        <p:attrNameLst>
                                          <p:attrName>style.visibility</p:attrName>
                                        </p:attrNameLst>
                                      </p:cBhvr>
                                      <p:to>
                                        <p:strVal val="visible"/>
                                      </p:to>
                                    </p:set>
                                    <p:animEffect transition="in" filter="wipe(left)">
                                      <p:cBhvr>
                                        <p:cTn id="27" dur="500"/>
                                        <p:tgtEl>
                                          <p:spTgt spid="2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5"/>
            <a:ext cx="8356031" cy="705083"/>
            <a:chOff x="4325287" y="4957194"/>
            <a:chExt cx="4545231"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3883713"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708312"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p:cNvSpPr/>
          <p:nvPr/>
        </p:nvSpPr>
        <p:spPr>
          <a:xfrm>
            <a:off x="1057336" y="2609497"/>
            <a:ext cx="10211192" cy="2677656"/>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La coagulation plasmatique est la deuxième étape de l’hémostase. C’est un phénomène physiologique complexe qui met en jeu de nombreux facteur a l’état inactif </a:t>
            </a:r>
            <a:r>
              <a:rPr lang="fr-FR" sz="2400" dirty="0" smtClean="0">
                <a:solidFill>
                  <a:schemeClr val="bg1"/>
                </a:solidFill>
                <a:latin typeface="Myriad Condensed Web" panose="020B0506030403020204" pitchFamily="34" charset="0"/>
              </a:rPr>
              <a:t>(</a:t>
            </a:r>
            <a:r>
              <a:rPr lang="fr-FR" sz="2400" dirty="0" smtClean="0">
                <a:solidFill>
                  <a:srgbClr val="BC1D2F"/>
                </a:solidFill>
                <a:latin typeface="Myriad Condensed Web" panose="020B0506030403020204" pitchFamily="34" charset="0"/>
              </a:rPr>
              <a:t>Zymogènes</a:t>
            </a:r>
            <a:r>
              <a:rPr lang="fr-FR" sz="2400" dirty="0">
                <a:solidFill>
                  <a:schemeClr val="bg1"/>
                </a:solidFill>
                <a:latin typeface="Myriad Condensed Web" panose="020B0506030403020204" pitchFamily="34" charset="0"/>
              </a:rPr>
              <a:t>). Ces facteurs sont tour à tour activés et activent ensuit d’autres facteurs par un clivage protéolytique. Cette cascade de coagulation est constituée de 2 </a:t>
            </a:r>
            <a:r>
              <a:rPr lang="fr-FR" sz="2400" dirty="0" smtClean="0">
                <a:solidFill>
                  <a:schemeClr val="bg1"/>
                </a:solidFill>
                <a:latin typeface="Myriad Condensed Web" panose="020B0506030403020204" pitchFamily="34" charset="0"/>
              </a:rPr>
              <a:t>voix ( La voie intrinsèque et la voie extrinsèque) </a:t>
            </a:r>
            <a:r>
              <a:rPr lang="fr-FR" sz="2400" dirty="0">
                <a:solidFill>
                  <a:schemeClr val="bg1"/>
                </a:solidFill>
                <a:latin typeface="Myriad Condensed Web" panose="020B0506030403020204" pitchFamily="34" charset="0"/>
              </a:rPr>
              <a:t>pour le but de générer des quantités importantes de thrombine nécessaires à la formation </a:t>
            </a:r>
            <a:r>
              <a:rPr lang="fr-FR" sz="2400" dirty="0">
                <a:solidFill>
                  <a:srgbClr val="BC1D2F"/>
                </a:solidFill>
                <a:latin typeface="Myriad Condensed Web" panose="020B0506030403020204" pitchFamily="34" charset="0"/>
              </a:rPr>
              <a:t>d’un caillot de fibrine</a:t>
            </a:r>
            <a:r>
              <a:rPr lang="fr-FR" sz="2400" dirty="0">
                <a:solidFill>
                  <a:schemeClr val="bg1"/>
                </a:solidFill>
                <a:latin typeface="Myriad Condensed Web" panose="020B0506030403020204" pitchFamily="34" charset="0"/>
              </a:rPr>
              <a:t>. Ce caillot vient renforcer le clou plaquettaire précédemment formé au cours de l’hémostase primaire</a:t>
            </a:r>
          </a:p>
        </p:txBody>
      </p:sp>
      <p:sp>
        <p:nvSpPr>
          <p:cNvPr id="26" name="TextBox 25"/>
          <p:cNvSpPr txBox="1"/>
          <p:nvPr/>
        </p:nvSpPr>
        <p:spPr>
          <a:xfrm>
            <a:off x="572499" y="920826"/>
            <a:ext cx="5230599" cy="769441"/>
          </a:xfrm>
          <a:prstGeom prst="rect">
            <a:avLst/>
          </a:prstGeom>
          <a:noFill/>
        </p:spPr>
        <p:txBody>
          <a:bodyPr wrap="none" rtlCol="0">
            <a:spAutoFit/>
          </a:bodyPr>
          <a:lstStyle/>
          <a:p>
            <a:r>
              <a:rPr lang="en-US" sz="4400" b="1" dirty="0" smtClean="0">
                <a:solidFill>
                  <a:schemeClr val="bg1"/>
                </a:solidFill>
                <a:latin typeface="+mj-lt"/>
              </a:rPr>
              <a:t>LA COAGULATION</a:t>
            </a:r>
            <a:endParaRPr lang="en-US" sz="4400" b="1" dirty="0">
              <a:solidFill>
                <a:schemeClr val="bg1"/>
              </a:solidFill>
              <a:latin typeface="+mj-lt"/>
            </a:endParaRPr>
          </a:p>
        </p:txBody>
      </p:sp>
    </p:spTree>
    <p:extLst>
      <p:ext uri="{BB962C8B-B14F-4D97-AF65-F5344CB8AC3E}">
        <p14:creationId xmlns:p14="http://schemas.microsoft.com/office/powerpoint/2010/main" val="2101126093"/>
      </p:ext>
    </p:extLst>
  </p:cSld>
  <p:clrMapOvr>
    <a:masterClrMapping/>
  </p:clrMapOvr>
  <p:transition spd="slow">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9" name="Rectangle 18"/>
          <p:cNvSpPr/>
          <p:nvPr/>
        </p:nvSpPr>
        <p:spPr>
          <a:xfrm>
            <a:off x="0" y="4937759"/>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193099" y="953005"/>
            <a:ext cx="8356031" cy="705083"/>
            <a:chOff x="4325287" y="4957194"/>
            <a:chExt cx="4545231" cy="383528"/>
          </a:xfrm>
          <a:solidFill>
            <a:srgbClr val="BC1D2F"/>
          </a:solidFill>
        </p:grpSpPr>
        <p:sp>
          <p:nvSpPr>
            <p:cNvPr id="12" name="Flowchart: Terminator 11"/>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791076" y="4957194"/>
              <a:ext cx="3883713"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owchart: Terminator 13"/>
            <p:cNvSpPr/>
            <p:nvPr/>
          </p:nvSpPr>
          <p:spPr>
            <a:xfrm>
              <a:off x="7708312"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TextBox 25"/>
          <p:cNvSpPr txBox="1"/>
          <p:nvPr/>
        </p:nvSpPr>
        <p:spPr>
          <a:xfrm>
            <a:off x="572499" y="920826"/>
            <a:ext cx="5230599" cy="769441"/>
          </a:xfrm>
          <a:prstGeom prst="rect">
            <a:avLst/>
          </a:prstGeom>
          <a:noFill/>
        </p:spPr>
        <p:txBody>
          <a:bodyPr wrap="none" rtlCol="0">
            <a:spAutoFit/>
          </a:bodyPr>
          <a:lstStyle/>
          <a:p>
            <a:r>
              <a:rPr lang="en-US" sz="4400" b="1" dirty="0" smtClean="0">
                <a:solidFill>
                  <a:schemeClr val="bg1"/>
                </a:solidFill>
                <a:latin typeface="+mj-lt"/>
              </a:rPr>
              <a:t>LA COAGULATION</a:t>
            </a:r>
            <a:endParaRPr lang="en-US" sz="4400" b="1" dirty="0">
              <a:solidFill>
                <a:schemeClr val="bg1"/>
              </a:solidFill>
              <a:latin typeface="+mj-lt"/>
            </a:endParaRPr>
          </a:p>
        </p:txBody>
      </p:sp>
      <p:sp>
        <p:nvSpPr>
          <p:cNvPr id="9" name="Rectangle 8"/>
          <p:cNvSpPr/>
          <p:nvPr/>
        </p:nvSpPr>
        <p:spPr>
          <a:xfrm>
            <a:off x="766112" y="2505581"/>
            <a:ext cx="10211192" cy="2677656"/>
          </a:xfrm>
          <a:prstGeom prst="rect">
            <a:avLst/>
          </a:prstGeom>
        </p:spPr>
        <p:txBody>
          <a:bodyPr wrap="square">
            <a:spAutoFit/>
          </a:bodyPr>
          <a:lstStyle/>
          <a:p>
            <a:pPr algn="just"/>
            <a:r>
              <a:rPr lang="fr-FR" sz="2400" dirty="0" smtClean="0">
                <a:solidFill>
                  <a:schemeClr val="bg1"/>
                </a:solidFill>
                <a:latin typeface="Myriad Condensed Web" panose="020B0506030403020204" pitchFamily="34" charset="0"/>
              </a:rPr>
              <a:t>Les acteurs intervenants:</a:t>
            </a:r>
          </a:p>
          <a:p>
            <a:pPr algn="just"/>
            <a:endParaRPr lang="fr-FR" sz="2400" dirty="0" smtClean="0">
              <a:solidFill>
                <a:schemeClr val="bg1"/>
              </a:solidFill>
              <a:latin typeface="Myriad Condensed Web" panose="020B0506030403020204" pitchFamily="34" charset="0"/>
            </a:endParaRPr>
          </a:p>
          <a:p>
            <a:pPr marL="1257300" lvl="2"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FT</a:t>
            </a:r>
            <a:endParaRPr lang="fr-FR" sz="2400" dirty="0">
              <a:solidFill>
                <a:schemeClr val="bg1"/>
              </a:solidFill>
              <a:latin typeface="Myriad Condensed Web" panose="020B0506030403020204" pitchFamily="34" charset="0"/>
            </a:endParaRPr>
          </a:p>
          <a:p>
            <a:pPr marL="1257300" lvl="2"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Facteur </a:t>
            </a:r>
            <a:r>
              <a:rPr lang="fr-FR" sz="2400" dirty="0">
                <a:solidFill>
                  <a:schemeClr val="bg1"/>
                </a:solidFill>
                <a:latin typeface="Myriad Condensed Web" panose="020B0506030403020204" pitchFamily="34" charset="0"/>
              </a:rPr>
              <a:t>de coagulations</a:t>
            </a:r>
          </a:p>
          <a:p>
            <a:pPr marL="1257300" lvl="2"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A </a:t>
            </a:r>
            <a:r>
              <a:rPr lang="fr-FR" sz="2400" dirty="0">
                <a:solidFill>
                  <a:schemeClr val="bg1"/>
                </a:solidFill>
                <a:latin typeface="Myriad Condensed Web" panose="020B0506030403020204" pitchFamily="34" charset="0"/>
              </a:rPr>
              <a:t>côté des facteurs précédents, ils existent dans le plasma des systèmes inhibiteurs : </a:t>
            </a:r>
            <a:r>
              <a:rPr lang="fr-FR" sz="2400" dirty="0" smtClean="0">
                <a:solidFill>
                  <a:schemeClr val="bg1"/>
                </a:solidFill>
                <a:latin typeface="Myriad Condensed Web" panose="020B0506030403020204" pitchFamily="34" charset="0"/>
              </a:rPr>
              <a:t>Système </a:t>
            </a:r>
            <a:r>
              <a:rPr lang="fr-FR" sz="2400" dirty="0">
                <a:solidFill>
                  <a:schemeClr val="bg1"/>
                </a:solidFill>
                <a:latin typeface="Myriad Condensed Web" panose="020B0506030403020204" pitchFamily="34" charset="0"/>
              </a:rPr>
              <a:t>des antithrombines, système protéine C, protéine S, inhibiteur de la voie extrinsèque (tissue factor </a:t>
            </a:r>
            <a:r>
              <a:rPr lang="fr-FR" sz="2400" dirty="0" err="1">
                <a:solidFill>
                  <a:schemeClr val="bg1"/>
                </a:solidFill>
                <a:latin typeface="Myriad Condensed Web" panose="020B0506030403020204" pitchFamily="34" charset="0"/>
              </a:rPr>
              <a:t>pathway</a:t>
            </a:r>
            <a:r>
              <a:rPr lang="fr-FR" sz="2400" dirty="0">
                <a:solidFill>
                  <a:schemeClr val="bg1"/>
                </a:solidFill>
                <a:latin typeface="Myriad Condensed Web" panose="020B0506030403020204" pitchFamily="34" charset="0"/>
              </a:rPr>
              <a:t> </a:t>
            </a:r>
            <a:r>
              <a:rPr lang="fr-FR" sz="2400" dirty="0" err="1">
                <a:solidFill>
                  <a:schemeClr val="bg1"/>
                </a:solidFill>
                <a:latin typeface="Myriad Condensed Web" panose="020B0506030403020204" pitchFamily="34" charset="0"/>
              </a:rPr>
              <a:t>inhibitor</a:t>
            </a:r>
            <a:r>
              <a:rPr lang="fr-FR" sz="2400" dirty="0">
                <a:solidFill>
                  <a:schemeClr val="bg1"/>
                </a:solidFill>
                <a:latin typeface="Myriad Condensed Web" panose="020B0506030403020204" pitchFamily="34" charset="0"/>
              </a:rPr>
              <a:t> TFPI</a:t>
            </a:r>
            <a:r>
              <a:rPr lang="fr-FR" sz="2400" dirty="0" smtClean="0">
                <a:solidFill>
                  <a:schemeClr val="bg1"/>
                </a:solidFill>
                <a:latin typeface="Myriad Condensed Web" panose="020B0506030403020204" pitchFamily="34" charset="0"/>
              </a:rPr>
              <a:t>).</a:t>
            </a:r>
            <a:endParaRPr lang="fr-FR" sz="2400" dirty="0">
              <a:solidFill>
                <a:schemeClr val="bg1"/>
              </a:solidFill>
              <a:latin typeface="Myriad Condensed Web" panose="020B0506030403020204" pitchFamily="34" charset="0"/>
            </a:endParaRPr>
          </a:p>
        </p:txBody>
      </p:sp>
    </p:spTree>
    <p:extLst>
      <p:ext uri="{BB962C8B-B14F-4D97-AF65-F5344CB8AC3E}">
        <p14:creationId xmlns:p14="http://schemas.microsoft.com/office/powerpoint/2010/main" val="208312034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animEffect transition="in" filter="wipe(left)">
                                      <p:cBhvr>
                                        <p:cTn id="11" dur="500"/>
                                        <p:tgtEl>
                                          <p:spTgt spid="9">
                                            <p:txEl>
                                              <p:pRg st="2" end="2"/>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animEffect transition="in" filter="wipe(left)">
                                      <p:cBhvr>
                                        <p:cTn id="15" dur="500"/>
                                        <p:tgtEl>
                                          <p:spTgt spid="9">
                                            <p:txEl>
                                              <p:pRg st="3" end="3"/>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animEffect transition="in" filter="wipe(left)">
                                      <p:cBhvr>
                                        <p:cTn id="19"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loud">
  <a:themeElements>
    <a:clrScheme name="Red">
      <a:dk1>
        <a:sysClr val="windowText" lastClr="000000"/>
      </a:dk1>
      <a:lt1>
        <a:sysClr val="window" lastClr="FFFFFF"/>
      </a:lt1>
      <a:dk2>
        <a:srgbClr val="44546A"/>
      </a:dk2>
      <a:lt2>
        <a:srgbClr val="E7E6E6"/>
      </a:lt2>
      <a:accent1>
        <a:srgbClr val="902B20"/>
      </a:accent1>
      <a:accent2>
        <a:srgbClr val="C0392B"/>
      </a:accent2>
      <a:accent3>
        <a:srgbClr val="D55143"/>
      </a:accent3>
      <a:accent4>
        <a:srgbClr val="DC6E62"/>
      </a:accent4>
      <a:accent5>
        <a:srgbClr val="E38A81"/>
      </a:accent5>
      <a:accent6>
        <a:srgbClr val="EDB7B1"/>
      </a:accent6>
      <a:hlink>
        <a:srgbClr val="0563C1"/>
      </a:hlink>
      <a:folHlink>
        <a:srgbClr val="954F72"/>
      </a:folHlink>
    </a:clrScheme>
    <a:fontScheme name="Lato">
      <a:majorFont>
        <a:latin typeface="Lato Regular"/>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14559</TotalTime>
  <Words>2311</Words>
  <Application>Microsoft Office PowerPoint</Application>
  <PresentationFormat>Widescreen</PresentationFormat>
  <Paragraphs>451</Paragraphs>
  <Slides>48</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48</vt:i4>
      </vt:variant>
    </vt:vector>
  </HeadingPairs>
  <TitlesOfParts>
    <vt:vector size="61" baseType="lpstr">
      <vt:lpstr>Arial</vt:lpstr>
      <vt:lpstr>Calibri</vt:lpstr>
      <vt:lpstr>Keep Calm Med</vt:lpstr>
      <vt:lpstr>Lato Black</vt:lpstr>
      <vt:lpstr>Lato Light</vt:lpstr>
      <vt:lpstr>Lato Regular</vt:lpstr>
      <vt:lpstr>Myriad Condensed Web</vt:lpstr>
      <vt:lpstr>Raleway Light</vt:lpstr>
      <vt:lpstr>Rockwell</vt:lpstr>
      <vt:lpstr>Source Sans Pro ExtraLight</vt:lpstr>
      <vt:lpstr>Times New Roman</vt:lpstr>
      <vt:lpstr>Wingdings</vt:lpstr>
      <vt:lpstr>Cloud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Ocvembor</dc:creator>
  <cp:lastModifiedBy>PC-ALIEL</cp:lastModifiedBy>
  <cp:revision>1189</cp:revision>
  <dcterms:created xsi:type="dcterms:W3CDTF">2016-10-04T09:02:07Z</dcterms:created>
  <dcterms:modified xsi:type="dcterms:W3CDTF">2018-07-08T13:34:13Z</dcterms:modified>
</cp:coreProperties>
</file>