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91"/>
  </p:notesMasterIdLst>
  <p:sldIdLst>
    <p:sldId id="340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87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me" initials="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6" Type="http://schemas.openxmlformats.org/officeDocument/2006/relationships/slide" Target="slides/slide71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87" Type="http://schemas.openxmlformats.org/officeDocument/2006/relationships/slide" Target="slides/slide82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90" Type="http://schemas.openxmlformats.org/officeDocument/2006/relationships/slide" Target="slides/slide85.xml"/><Relationship Id="rId95" Type="http://schemas.openxmlformats.org/officeDocument/2006/relationships/theme" Target="theme/theme1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notesMaster" Target="notesMasters/notesMaster1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6-28T15:56:07.294" idx="2">
    <p:pos x="-1615" y="10"/>
    <p:text>QUI SEMBLE NON CONTROLABLE PAR LES ANTIBIOTIQUES ABC2S COLLECT2S OU CELLULITE
TRANSFUSION PLAQUETTAIRE LEGEre alveolectomie our fermer la plaie suture resorbable et gouttiere compressive</p:text>
  </p:cm>
</p:cmLst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2303E8-9EA0-40D5-B479-F0E6200CFF0C}" type="doc">
      <dgm:prSet loTypeId="urn:microsoft.com/office/officeart/2005/8/layout/vList3#2" loCatId="picture" qsTypeId="urn:microsoft.com/office/officeart/2005/8/quickstyle/simple1" qsCatId="simple" csTypeId="urn:microsoft.com/office/officeart/2005/8/colors/accent1_2" csCatId="accent1" phldr="1"/>
      <dgm:spPr/>
    </dgm:pt>
    <dgm:pt modelId="{0CC7DAC2-1B0C-4B76-8A76-8EF55685C7E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tx1"/>
        </a:solidFill>
      </dgm:spPr>
      <dgm:t>
        <a:bodyPr/>
        <a:lstStyle/>
        <a:p>
          <a:r>
            <a:rPr lang="fr-FR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Les globules rouges ou érythrocytes.</a:t>
          </a:r>
        </a:p>
      </dgm:t>
    </dgm:pt>
    <dgm:pt modelId="{41BCB47A-20A7-4A26-9B32-1D5EC6CF35CB}" type="parTrans" cxnId="{77E8C5FB-33D4-456C-8C9B-38FDA79DA31F}">
      <dgm:prSet/>
      <dgm:spPr/>
      <dgm:t>
        <a:bodyPr/>
        <a:lstStyle/>
        <a:p>
          <a:endParaRPr lang="fr-FR"/>
        </a:p>
      </dgm:t>
    </dgm:pt>
    <dgm:pt modelId="{206B3793-745D-460E-A38D-48F209A6C731}" type="sibTrans" cxnId="{77E8C5FB-33D4-456C-8C9B-38FDA79DA31F}">
      <dgm:prSet/>
      <dgm:spPr/>
      <dgm:t>
        <a:bodyPr/>
        <a:lstStyle/>
        <a:p>
          <a:endParaRPr lang="fr-FR"/>
        </a:p>
      </dgm:t>
    </dgm:pt>
    <dgm:pt modelId="{F76A680F-0F6C-4990-9EB4-9F5F0C02FB0F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tx1"/>
        </a:solidFill>
      </dgm:spPr>
      <dgm:t>
        <a:bodyPr/>
        <a:lstStyle/>
        <a:p>
          <a:r>
            <a:rPr lang="fr-FR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Les globules blancs ou leucocytes.</a:t>
          </a:r>
        </a:p>
      </dgm:t>
    </dgm:pt>
    <dgm:pt modelId="{6C7FBBC5-7E80-4532-9C3A-40421D7A23AF}" type="parTrans" cxnId="{F7BDF5A6-6261-4CCD-B2A8-FE84263E67F2}">
      <dgm:prSet/>
      <dgm:spPr/>
      <dgm:t>
        <a:bodyPr/>
        <a:lstStyle/>
        <a:p>
          <a:endParaRPr lang="fr-FR"/>
        </a:p>
      </dgm:t>
    </dgm:pt>
    <dgm:pt modelId="{A1D4EE82-8210-45D5-8448-B35D4C927DB9}" type="sibTrans" cxnId="{F7BDF5A6-6261-4CCD-B2A8-FE84263E67F2}">
      <dgm:prSet/>
      <dgm:spPr/>
      <dgm:t>
        <a:bodyPr/>
        <a:lstStyle/>
        <a:p>
          <a:endParaRPr lang="fr-FR"/>
        </a:p>
      </dgm:t>
    </dgm:pt>
    <dgm:pt modelId="{16D720E0-1E44-4BAF-8700-F6771A71F93A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tx1"/>
        </a:solidFill>
      </dgm:spPr>
      <dgm:t>
        <a:bodyPr/>
        <a:lstStyle/>
        <a:p>
          <a:r>
            <a:rPr lang="fr-FR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Les plaquettes ou thrombocytes</a:t>
          </a:r>
        </a:p>
      </dgm:t>
    </dgm:pt>
    <dgm:pt modelId="{E357C2AA-835D-4972-A190-32A140EFC61B}" type="parTrans" cxnId="{4B8EFBB5-1805-4378-9C18-4E4DA67BB5C2}">
      <dgm:prSet/>
      <dgm:spPr/>
      <dgm:t>
        <a:bodyPr/>
        <a:lstStyle/>
        <a:p>
          <a:endParaRPr lang="fr-FR"/>
        </a:p>
      </dgm:t>
    </dgm:pt>
    <dgm:pt modelId="{1C695ABB-0857-4977-90CD-720EFE383603}" type="sibTrans" cxnId="{4B8EFBB5-1805-4378-9C18-4E4DA67BB5C2}">
      <dgm:prSet/>
      <dgm:spPr/>
      <dgm:t>
        <a:bodyPr/>
        <a:lstStyle/>
        <a:p>
          <a:endParaRPr lang="fr-FR"/>
        </a:p>
      </dgm:t>
    </dgm:pt>
    <dgm:pt modelId="{1F8601FD-A234-43D2-A73D-B8551BEE9847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chemeClr val="tx1">
            <a:lumMod val="50000"/>
          </a:schemeClr>
        </a:solidFill>
      </dgm:spPr>
      <dgm:t>
        <a:bodyPr/>
        <a:lstStyle/>
        <a:p>
          <a:r>
            <a:rPr lang="fr-FR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Les éléments figurés du sang sont de 3 sortes : </a:t>
          </a:r>
        </a:p>
      </dgm:t>
    </dgm:pt>
    <dgm:pt modelId="{88A47F30-2A79-4A31-B328-641A7AFA8791}" type="sibTrans" cxnId="{93813C66-3807-4A45-98CD-FF5469B7274C}">
      <dgm:prSet/>
      <dgm:spPr/>
      <dgm:t>
        <a:bodyPr/>
        <a:lstStyle/>
        <a:p>
          <a:endParaRPr lang="fr-FR"/>
        </a:p>
      </dgm:t>
    </dgm:pt>
    <dgm:pt modelId="{C21818CE-16A9-43EF-B527-7957FD6D5CD4}" type="parTrans" cxnId="{93813C66-3807-4A45-98CD-FF5469B7274C}">
      <dgm:prSet/>
      <dgm:spPr/>
      <dgm:t>
        <a:bodyPr/>
        <a:lstStyle/>
        <a:p>
          <a:endParaRPr lang="fr-FR"/>
        </a:p>
      </dgm:t>
    </dgm:pt>
    <dgm:pt modelId="{193BB88A-375E-464C-811E-7628742AD01F}" type="pres">
      <dgm:prSet presAssocID="{362303E8-9EA0-40D5-B479-F0E6200CFF0C}" presName="linearFlow" presStyleCnt="0">
        <dgm:presLayoutVars>
          <dgm:dir/>
          <dgm:resizeHandles val="exact"/>
        </dgm:presLayoutVars>
      </dgm:prSet>
      <dgm:spPr/>
    </dgm:pt>
    <dgm:pt modelId="{65A0165B-73C5-4D1C-83C8-9AADBF56D918}" type="pres">
      <dgm:prSet presAssocID="{1F8601FD-A234-43D2-A73D-B8551BEE9847}" presName="composite" presStyleCnt="0"/>
      <dgm:spPr/>
    </dgm:pt>
    <dgm:pt modelId="{ABDB9591-E1DB-40CB-B32A-6F3277DE26A0}" type="pres">
      <dgm:prSet presAssocID="{1F8601FD-A234-43D2-A73D-B8551BEE9847}" presName="imgShp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solidFill>
            <a:srgbClr val="0070C0"/>
          </a:solidFill>
        </a:ln>
      </dgm:spPr>
      <dgm:t>
        <a:bodyPr/>
        <a:lstStyle/>
        <a:p>
          <a:endParaRPr lang="fr-FR"/>
        </a:p>
      </dgm:t>
    </dgm:pt>
    <dgm:pt modelId="{D4FFC4BA-B601-4466-8093-149CD1EDA7AD}" type="pres">
      <dgm:prSet presAssocID="{1F8601FD-A234-43D2-A73D-B8551BEE9847}" presName="txShp" presStyleLbl="node1" presStyleIdx="0" presStyleCnt="4" custLinFactNeighborX="793" custLinFactNeighborY="7284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fr-FR"/>
        </a:p>
      </dgm:t>
    </dgm:pt>
    <dgm:pt modelId="{168CD48F-66BE-4F77-91CA-803D32669A38}" type="pres">
      <dgm:prSet presAssocID="{88A47F30-2A79-4A31-B328-641A7AFA8791}" presName="spacing" presStyleCnt="0"/>
      <dgm:spPr/>
    </dgm:pt>
    <dgm:pt modelId="{BDC5E7BA-A59D-4477-A742-B366123DFBF0}" type="pres">
      <dgm:prSet presAssocID="{0CC7DAC2-1B0C-4B76-8A76-8EF55685C7E1}" presName="composite" presStyleCnt="0"/>
      <dgm:spPr/>
    </dgm:pt>
    <dgm:pt modelId="{B91E8DFA-17B5-4107-986B-CDD83DBAF2E5}" type="pres">
      <dgm:prSet presAssocID="{0CC7DAC2-1B0C-4B76-8A76-8EF55685C7E1}" presName="imgShp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solidFill>
            <a:srgbClr val="0070C0"/>
          </a:solidFill>
        </a:ln>
      </dgm:spPr>
      <dgm:t>
        <a:bodyPr/>
        <a:lstStyle/>
        <a:p>
          <a:endParaRPr lang="fr-FR"/>
        </a:p>
      </dgm:t>
    </dgm:pt>
    <dgm:pt modelId="{DF5FAF06-A86C-4A03-9074-7204DCAC71E0}" type="pres">
      <dgm:prSet presAssocID="{0CC7DAC2-1B0C-4B76-8A76-8EF55685C7E1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D0F941E-24D3-4D6E-BFBE-B57F50DBCD04}" type="pres">
      <dgm:prSet presAssocID="{206B3793-745D-460E-A38D-48F209A6C731}" presName="spacing" presStyleCnt="0"/>
      <dgm:spPr/>
    </dgm:pt>
    <dgm:pt modelId="{28E69FBB-C633-4379-AAED-BB7CBCE12E12}" type="pres">
      <dgm:prSet presAssocID="{F76A680F-0F6C-4990-9EB4-9F5F0C02FB0F}" presName="composite" presStyleCnt="0"/>
      <dgm:spPr/>
    </dgm:pt>
    <dgm:pt modelId="{ACB57D82-848F-4B4F-88A1-164B3F76958C}" type="pres">
      <dgm:prSet presAssocID="{F76A680F-0F6C-4990-9EB4-9F5F0C02FB0F}" presName="imgShp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solidFill>
            <a:srgbClr val="0070C0"/>
          </a:solidFill>
        </a:ln>
      </dgm:spPr>
      <dgm:t>
        <a:bodyPr/>
        <a:lstStyle/>
        <a:p>
          <a:endParaRPr lang="fr-FR"/>
        </a:p>
      </dgm:t>
    </dgm:pt>
    <dgm:pt modelId="{8EC08357-0678-463A-94B4-0323D735988E}" type="pres">
      <dgm:prSet presAssocID="{F76A680F-0F6C-4990-9EB4-9F5F0C02FB0F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2B1AB9-3C50-4C82-B3E0-B39E1ABAF38B}" type="pres">
      <dgm:prSet presAssocID="{A1D4EE82-8210-45D5-8448-B35D4C927DB9}" presName="spacing" presStyleCnt="0"/>
      <dgm:spPr/>
    </dgm:pt>
    <dgm:pt modelId="{975ED4F2-F2F9-4A2C-B11A-5F8EFBB97771}" type="pres">
      <dgm:prSet presAssocID="{16D720E0-1E44-4BAF-8700-F6771A71F93A}" presName="composite" presStyleCnt="0"/>
      <dgm:spPr/>
    </dgm:pt>
    <dgm:pt modelId="{6228FAB4-CB61-4887-B5A1-FC8E92DD637A}" type="pres">
      <dgm:prSet presAssocID="{16D720E0-1E44-4BAF-8700-F6771A71F93A}" presName="imgShp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  <a:ln>
          <a:solidFill>
            <a:srgbClr val="0070C0"/>
          </a:solidFill>
        </a:ln>
      </dgm:spPr>
      <dgm:t>
        <a:bodyPr/>
        <a:lstStyle/>
        <a:p>
          <a:endParaRPr lang="fr-FR"/>
        </a:p>
      </dgm:t>
    </dgm:pt>
    <dgm:pt modelId="{E005AB7A-E7FA-402E-AE26-034545ADD842}" type="pres">
      <dgm:prSet presAssocID="{16D720E0-1E44-4BAF-8700-F6771A71F93A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B8EFBB5-1805-4378-9C18-4E4DA67BB5C2}" srcId="{362303E8-9EA0-40D5-B479-F0E6200CFF0C}" destId="{16D720E0-1E44-4BAF-8700-F6771A71F93A}" srcOrd="3" destOrd="0" parTransId="{E357C2AA-835D-4972-A190-32A140EFC61B}" sibTransId="{1C695ABB-0857-4977-90CD-720EFE383603}"/>
    <dgm:cxn modelId="{F384CFDD-E635-4A5D-A6E8-7B5FF92C3A1F}" type="presOf" srcId="{16D720E0-1E44-4BAF-8700-F6771A71F93A}" destId="{E005AB7A-E7FA-402E-AE26-034545ADD842}" srcOrd="0" destOrd="0" presId="urn:microsoft.com/office/officeart/2005/8/layout/vList3#2"/>
    <dgm:cxn modelId="{35767994-9251-495A-9FD9-00F3D7758AED}" type="presOf" srcId="{0CC7DAC2-1B0C-4B76-8A76-8EF55685C7E1}" destId="{DF5FAF06-A86C-4A03-9074-7204DCAC71E0}" srcOrd="0" destOrd="0" presId="urn:microsoft.com/office/officeart/2005/8/layout/vList3#2"/>
    <dgm:cxn modelId="{7B810067-4E9B-411F-8117-7FA6215F4DF4}" type="presOf" srcId="{F76A680F-0F6C-4990-9EB4-9F5F0C02FB0F}" destId="{8EC08357-0678-463A-94B4-0323D735988E}" srcOrd="0" destOrd="0" presId="urn:microsoft.com/office/officeart/2005/8/layout/vList3#2"/>
    <dgm:cxn modelId="{7B6C8343-7765-48A4-BC63-A53E0964816D}" type="presOf" srcId="{1F8601FD-A234-43D2-A73D-B8551BEE9847}" destId="{D4FFC4BA-B601-4466-8093-149CD1EDA7AD}" srcOrd="0" destOrd="0" presId="urn:microsoft.com/office/officeart/2005/8/layout/vList3#2"/>
    <dgm:cxn modelId="{F7BDF5A6-6261-4CCD-B2A8-FE84263E67F2}" srcId="{362303E8-9EA0-40D5-B479-F0E6200CFF0C}" destId="{F76A680F-0F6C-4990-9EB4-9F5F0C02FB0F}" srcOrd="2" destOrd="0" parTransId="{6C7FBBC5-7E80-4532-9C3A-40421D7A23AF}" sibTransId="{A1D4EE82-8210-45D5-8448-B35D4C927DB9}"/>
    <dgm:cxn modelId="{93813C66-3807-4A45-98CD-FF5469B7274C}" srcId="{362303E8-9EA0-40D5-B479-F0E6200CFF0C}" destId="{1F8601FD-A234-43D2-A73D-B8551BEE9847}" srcOrd="0" destOrd="0" parTransId="{C21818CE-16A9-43EF-B527-7957FD6D5CD4}" sibTransId="{88A47F30-2A79-4A31-B328-641A7AFA8791}"/>
    <dgm:cxn modelId="{77E8C5FB-33D4-456C-8C9B-38FDA79DA31F}" srcId="{362303E8-9EA0-40D5-B479-F0E6200CFF0C}" destId="{0CC7DAC2-1B0C-4B76-8A76-8EF55685C7E1}" srcOrd="1" destOrd="0" parTransId="{41BCB47A-20A7-4A26-9B32-1D5EC6CF35CB}" sibTransId="{206B3793-745D-460E-A38D-48F209A6C731}"/>
    <dgm:cxn modelId="{A4067B35-2DE1-4BD1-8BC7-5D2F264D3198}" type="presOf" srcId="{362303E8-9EA0-40D5-B479-F0E6200CFF0C}" destId="{193BB88A-375E-464C-811E-7628742AD01F}" srcOrd="0" destOrd="0" presId="urn:microsoft.com/office/officeart/2005/8/layout/vList3#2"/>
    <dgm:cxn modelId="{2E8B1D27-F749-41E1-8952-EA567F240254}" type="presParOf" srcId="{193BB88A-375E-464C-811E-7628742AD01F}" destId="{65A0165B-73C5-4D1C-83C8-9AADBF56D918}" srcOrd="0" destOrd="0" presId="urn:microsoft.com/office/officeart/2005/8/layout/vList3#2"/>
    <dgm:cxn modelId="{E9A65DEE-5608-47FD-9A69-C4BF8FBC132A}" type="presParOf" srcId="{65A0165B-73C5-4D1C-83C8-9AADBF56D918}" destId="{ABDB9591-E1DB-40CB-B32A-6F3277DE26A0}" srcOrd="0" destOrd="0" presId="urn:microsoft.com/office/officeart/2005/8/layout/vList3#2"/>
    <dgm:cxn modelId="{668D608D-7490-4C57-AE14-E0C9AB8CCFF3}" type="presParOf" srcId="{65A0165B-73C5-4D1C-83C8-9AADBF56D918}" destId="{D4FFC4BA-B601-4466-8093-149CD1EDA7AD}" srcOrd="1" destOrd="0" presId="urn:microsoft.com/office/officeart/2005/8/layout/vList3#2"/>
    <dgm:cxn modelId="{F13DA5FD-6450-4E04-B437-398ADFBC7A9D}" type="presParOf" srcId="{193BB88A-375E-464C-811E-7628742AD01F}" destId="{168CD48F-66BE-4F77-91CA-803D32669A38}" srcOrd="1" destOrd="0" presId="urn:microsoft.com/office/officeart/2005/8/layout/vList3#2"/>
    <dgm:cxn modelId="{E1741797-A613-478D-8CAA-AFE19DDD0ACB}" type="presParOf" srcId="{193BB88A-375E-464C-811E-7628742AD01F}" destId="{BDC5E7BA-A59D-4477-A742-B366123DFBF0}" srcOrd="2" destOrd="0" presId="urn:microsoft.com/office/officeart/2005/8/layout/vList3#2"/>
    <dgm:cxn modelId="{75A43429-DB10-4EBA-AD00-9433BD4F721B}" type="presParOf" srcId="{BDC5E7BA-A59D-4477-A742-B366123DFBF0}" destId="{B91E8DFA-17B5-4107-986B-CDD83DBAF2E5}" srcOrd="0" destOrd="0" presId="urn:microsoft.com/office/officeart/2005/8/layout/vList3#2"/>
    <dgm:cxn modelId="{7E9988E4-C811-43ED-82E8-067D353434ED}" type="presParOf" srcId="{BDC5E7BA-A59D-4477-A742-B366123DFBF0}" destId="{DF5FAF06-A86C-4A03-9074-7204DCAC71E0}" srcOrd="1" destOrd="0" presId="urn:microsoft.com/office/officeart/2005/8/layout/vList3#2"/>
    <dgm:cxn modelId="{DF413E75-62C5-4B44-A4A7-E6EC19FEEE07}" type="presParOf" srcId="{193BB88A-375E-464C-811E-7628742AD01F}" destId="{5D0F941E-24D3-4D6E-BFBE-B57F50DBCD04}" srcOrd="3" destOrd="0" presId="urn:microsoft.com/office/officeart/2005/8/layout/vList3#2"/>
    <dgm:cxn modelId="{F76B97BE-AE4C-4170-8C73-73F43A80A848}" type="presParOf" srcId="{193BB88A-375E-464C-811E-7628742AD01F}" destId="{28E69FBB-C633-4379-AAED-BB7CBCE12E12}" srcOrd="4" destOrd="0" presId="urn:microsoft.com/office/officeart/2005/8/layout/vList3#2"/>
    <dgm:cxn modelId="{79B45581-A2E9-406F-A914-E64F95DE1ACE}" type="presParOf" srcId="{28E69FBB-C633-4379-AAED-BB7CBCE12E12}" destId="{ACB57D82-848F-4B4F-88A1-164B3F76958C}" srcOrd="0" destOrd="0" presId="urn:microsoft.com/office/officeart/2005/8/layout/vList3#2"/>
    <dgm:cxn modelId="{EED75B97-BCE6-4D49-9BD0-9EE5172BE2C0}" type="presParOf" srcId="{28E69FBB-C633-4379-AAED-BB7CBCE12E12}" destId="{8EC08357-0678-463A-94B4-0323D735988E}" srcOrd="1" destOrd="0" presId="urn:microsoft.com/office/officeart/2005/8/layout/vList3#2"/>
    <dgm:cxn modelId="{EF89E010-DFD9-450B-9DC4-519BB023D698}" type="presParOf" srcId="{193BB88A-375E-464C-811E-7628742AD01F}" destId="{882B1AB9-3C50-4C82-B3E0-B39E1ABAF38B}" srcOrd="5" destOrd="0" presId="urn:microsoft.com/office/officeart/2005/8/layout/vList3#2"/>
    <dgm:cxn modelId="{3F23FFFD-F834-4290-8090-7E7A267DBCE4}" type="presParOf" srcId="{193BB88A-375E-464C-811E-7628742AD01F}" destId="{975ED4F2-F2F9-4A2C-B11A-5F8EFBB97771}" srcOrd="6" destOrd="0" presId="urn:microsoft.com/office/officeart/2005/8/layout/vList3#2"/>
    <dgm:cxn modelId="{D1A353A8-108C-4109-9F41-4D75AFB3694A}" type="presParOf" srcId="{975ED4F2-F2F9-4A2C-B11A-5F8EFBB97771}" destId="{6228FAB4-CB61-4887-B5A1-FC8E92DD637A}" srcOrd="0" destOrd="0" presId="urn:microsoft.com/office/officeart/2005/8/layout/vList3#2"/>
    <dgm:cxn modelId="{B9EC3F42-E656-40D9-93D5-5FB23C7DC62E}" type="presParOf" srcId="{975ED4F2-F2F9-4A2C-B11A-5F8EFBB97771}" destId="{E005AB7A-E7FA-402E-AE26-034545ADD842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FFC4BA-B601-4466-8093-149CD1EDA7AD}">
      <dsp:nvSpPr>
        <dsp:cNvPr id="0" name=""/>
        <dsp:cNvSpPr/>
      </dsp:nvSpPr>
      <dsp:spPr>
        <a:xfrm rot="10800000">
          <a:off x="1820139" y="95955"/>
          <a:ext cx="5746238" cy="1308843"/>
        </a:xfrm>
        <a:prstGeom prst="homePlate">
          <a:avLst/>
        </a:prstGeom>
        <a:solidFill>
          <a:schemeClr val="tx1">
            <a:lumMod val="50000"/>
          </a:schemeClr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577164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Les éléments figurés du sang sont de 3 sortes : </a:t>
          </a:r>
        </a:p>
      </dsp:txBody>
      <dsp:txXfrm rot="10800000">
        <a:off x="2147350" y="95955"/>
        <a:ext cx="5419027" cy="1308843"/>
      </dsp:txXfrm>
    </dsp:sp>
    <dsp:sp modelId="{ABDB9591-E1DB-40CB-B32A-6F3277DE26A0}">
      <dsp:nvSpPr>
        <dsp:cNvPr id="0" name=""/>
        <dsp:cNvSpPr/>
      </dsp:nvSpPr>
      <dsp:spPr>
        <a:xfrm>
          <a:off x="1120149" y="618"/>
          <a:ext cx="1308843" cy="130884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5FAF06-A86C-4A03-9074-7204DCAC71E0}">
      <dsp:nvSpPr>
        <dsp:cNvPr id="0" name=""/>
        <dsp:cNvSpPr/>
      </dsp:nvSpPr>
      <dsp:spPr>
        <a:xfrm rot="10800000">
          <a:off x="1774571" y="1700162"/>
          <a:ext cx="5746238" cy="1308843"/>
        </a:xfrm>
        <a:prstGeom prst="homePlate">
          <a:avLst/>
        </a:prstGeom>
        <a:solidFill>
          <a:schemeClr val="tx1"/>
        </a:solidFill>
        <a:ln w="9525" cap="flat" cmpd="sng" algn="ctr">
          <a:solidFill>
            <a:schemeClr val="accent2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77164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Les globules rouges ou érythrocytes.</a:t>
          </a:r>
        </a:p>
      </dsp:txBody>
      <dsp:txXfrm rot="10800000">
        <a:off x="2101782" y="1700162"/>
        <a:ext cx="5419027" cy="1308843"/>
      </dsp:txXfrm>
    </dsp:sp>
    <dsp:sp modelId="{B91E8DFA-17B5-4107-986B-CDD83DBAF2E5}">
      <dsp:nvSpPr>
        <dsp:cNvPr id="0" name=""/>
        <dsp:cNvSpPr/>
      </dsp:nvSpPr>
      <dsp:spPr>
        <a:xfrm>
          <a:off x="1120149" y="1700162"/>
          <a:ext cx="1308843" cy="130884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C08357-0678-463A-94B4-0323D735988E}">
      <dsp:nvSpPr>
        <dsp:cNvPr id="0" name=""/>
        <dsp:cNvSpPr/>
      </dsp:nvSpPr>
      <dsp:spPr>
        <a:xfrm rot="10800000">
          <a:off x="1774571" y="3399705"/>
          <a:ext cx="5746238" cy="1308843"/>
        </a:xfrm>
        <a:prstGeom prst="homePlate">
          <a:avLst/>
        </a:prstGeom>
        <a:solidFill>
          <a:schemeClr val="tx1"/>
        </a:solidFill>
        <a:ln w="9525" cap="flat" cmpd="sng" algn="ctr">
          <a:solidFill>
            <a:schemeClr val="accent2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77164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Les globules blancs ou leucocytes.</a:t>
          </a:r>
        </a:p>
      </dsp:txBody>
      <dsp:txXfrm rot="10800000">
        <a:off x="2101782" y="3399705"/>
        <a:ext cx="5419027" cy="1308843"/>
      </dsp:txXfrm>
    </dsp:sp>
    <dsp:sp modelId="{ACB57D82-848F-4B4F-88A1-164B3F76958C}">
      <dsp:nvSpPr>
        <dsp:cNvPr id="0" name=""/>
        <dsp:cNvSpPr/>
      </dsp:nvSpPr>
      <dsp:spPr>
        <a:xfrm>
          <a:off x="1120149" y="3399705"/>
          <a:ext cx="1308843" cy="1308843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5AB7A-E7FA-402E-AE26-034545ADD842}">
      <dsp:nvSpPr>
        <dsp:cNvPr id="0" name=""/>
        <dsp:cNvSpPr/>
      </dsp:nvSpPr>
      <dsp:spPr>
        <a:xfrm rot="10800000">
          <a:off x="1774571" y="5099249"/>
          <a:ext cx="5746238" cy="1308843"/>
        </a:xfrm>
        <a:prstGeom prst="homePlate">
          <a:avLst/>
        </a:prstGeom>
        <a:solidFill>
          <a:schemeClr val="tx1"/>
        </a:solidFill>
        <a:ln w="9525" cap="flat" cmpd="sng" algn="ctr">
          <a:solidFill>
            <a:schemeClr val="accent2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77164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Les plaquettes ou thrombocytes</a:t>
          </a:r>
        </a:p>
      </dsp:txBody>
      <dsp:txXfrm rot="10800000">
        <a:off x="2101782" y="5099249"/>
        <a:ext cx="5419027" cy="1308843"/>
      </dsp:txXfrm>
    </dsp:sp>
    <dsp:sp modelId="{6228FAB4-CB61-4887-B5A1-FC8E92DD637A}">
      <dsp:nvSpPr>
        <dsp:cNvPr id="0" name=""/>
        <dsp:cNvSpPr/>
      </dsp:nvSpPr>
      <dsp:spPr>
        <a:xfrm>
          <a:off x="1120149" y="5099249"/>
          <a:ext cx="1308843" cy="1308843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47FFE-291C-497E-9C86-E5CB694DA23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62AD4-F670-4457-8099-CF8AB95F57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635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EA962A-7AD1-4491-B474-960CE3F4F27F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40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210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Espace réservé des notes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79876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D62E9F-86C9-4AAD-99D2-BC33759450B4}" type="slidenum">
              <a:rPr lang="fr-FR" altLang="fr-FR" smtClean="0">
                <a:solidFill>
                  <a:prstClr val="black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74</a:t>
            </a:fld>
            <a:endParaRPr lang="fr-FR" altLang="fr-FR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728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Espace réservé des notes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87044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35685A7-B0DB-480A-A128-08F575245A37}" type="slidenum">
              <a:rPr lang="fr-FR" altLang="fr-FR" smtClean="0">
                <a:solidFill>
                  <a:prstClr val="black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80</a:t>
            </a:fld>
            <a:endParaRPr lang="fr-FR" altLang="fr-FR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118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Espace réservé des commentaires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89092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B96F08-B439-4F9A-A235-A65EC29C1A86}" type="slidenum">
              <a:rPr lang="fr-FR" altLang="fr-FR" smtClean="0">
                <a:solidFill>
                  <a:prstClr val="black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81</a:t>
            </a:fld>
            <a:endParaRPr lang="fr-FR" altLang="fr-FR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343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697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66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720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269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357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76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49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7818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18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621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12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419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230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83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172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6437B-5022-4F20-B73F-9BD15F2BAE67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16CCF-91B9-42F6-BA41-234F4FD16F60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3483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CE52-2295-43AE-AB81-F75BAEEF622D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DB8A6-63C6-45D8-BC35-87F3E8817D7F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0722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187EA-4253-4CD0-A461-CD7B1E27DE1E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B05A1-4C01-4295-A0EE-420A96ADC579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88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A4DEF-A9FA-4CB3-93A1-7A4DF52B0148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4FD3C-6519-4104-9BA1-8352BE821CBE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461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E66EC-96FF-443D-8F04-88D99B067063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87F54-FEC9-4B44-A9C3-18F2DA4DCB71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5500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A2C68-4264-4985-A1C1-551C85F34776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3530E-38E8-41CD-A6F5-C8704D3F7340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9614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BDC19-F48B-43E0-A592-D61E1FB8B1A5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EA75E-51BA-4A10-BD1D-2438237420A1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703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0425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D2967-466E-4ADE-ADD6-C7BAF14819C8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5304D-F5DD-49BE-A09E-5BF3B1DC48FB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443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gner et arrondir un rectangle à un seul coin 8">
            <a:extLst>
              <a:ext uri="{FF2B5EF4-FFF2-40B4-BE49-F238E27FC236}"/>
            </a:extLst>
          </p:cNvPr>
          <p:cNvSpPr/>
          <p:nvPr/>
        </p:nvSpPr>
        <p:spPr>
          <a:xfrm rot="420000" flipV="1">
            <a:off x="4220633" y="1108075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Triangle rectangle 5">
            <a:extLst>
              <a:ext uri="{FF2B5EF4-FFF2-40B4-BE49-F238E27FC236}"/>
            </a:extLst>
          </p:cNvPr>
          <p:cNvSpPr/>
          <p:nvPr/>
        </p:nvSpPr>
        <p:spPr>
          <a:xfrm rot="420000" flipV="1">
            <a:off x="10672234" y="5359401"/>
            <a:ext cx="207433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Forme libre 9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Forme libre 10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9" name="Espace réservé de la date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F7888-8235-4E10-83EE-95A850F7EB5E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0" name="Espace réservé du pied de page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1" name="Espace réservé du numéro de diapositive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5F3BC-0A0D-4B2A-B4B1-3EE1A215C5A3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127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6FB4D-20B9-4AFC-A2AA-D48E820E1E01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E4BCC-9007-4AB4-9FBC-AC8DBCCA5F11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0950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41F1F-4E3E-458B-91CA-E04175FB4BF3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724C4-9D0B-4004-AC0B-FC148F35B050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1137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6437B-5022-4F20-B73F-9BD15F2BAE67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16CCF-91B9-42F6-BA41-234F4FD16F60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7498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CE52-2295-43AE-AB81-F75BAEEF622D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DB8A6-63C6-45D8-BC35-87F3E8817D7F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0294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187EA-4253-4CD0-A461-CD7B1E27DE1E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B05A1-4C01-4295-A0EE-420A96ADC579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2052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A4DEF-A9FA-4CB3-93A1-7A4DF52B0148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4FD3C-6519-4104-9BA1-8352BE821CBE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8667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E66EC-96FF-443D-8F04-88D99B067063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87F54-FEC9-4B44-A9C3-18F2DA4DCB71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8205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A2C68-4264-4985-A1C1-551C85F34776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3530E-38E8-41CD-A6F5-C8704D3F7340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48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37266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BDC19-F48B-43E0-A592-D61E1FB8B1A5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EA75E-51BA-4A10-BD1D-2438237420A1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4309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D2967-466E-4ADE-ADD6-C7BAF14819C8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5304D-F5DD-49BE-A09E-5BF3B1DC48FB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214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gner et arrondir un rectangle à un seul coin 8">
            <a:extLst>
              <a:ext uri="{FF2B5EF4-FFF2-40B4-BE49-F238E27FC236}"/>
            </a:extLst>
          </p:cNvPr>
          <p:cNvSpPr/>
          <p:nvPr/>
        </p:nvSpPr>
        <p:spPr>
          <a:xfrm rot="420000" flipV="1">
            <a:off x="4220633" y="1108075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Triangle rectangle 5">
            <a:extLst>
              <a:ext uri="{FF2B5EF4-FFF2-40B4-BE49-F238E27FC236}"/>
            </a:extLst>
          </p:cNvPr>
          <p:cNvSpPr/>
          <p:nvPr/>
        </p:nvSpPr>
        <p:spPr>
          <a:xfrm rot="420000" flipV="1">
            <a:off x="10672234" y="5359401"/>
            <a:ext cx="207433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Forme libre 9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Forme libre 10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9" name="Espace réservé de la date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F7888-8235-4E10-83EE-95A850F7EB5E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0" name="Espace réservé du pied de page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1" name="Espace réservé du numéro de diapositive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5F3BC-0A0D-4B2A-B4B1-3EE1A215C5A3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0444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6FB4D-20B9-4AFC-A2AA-D48E820E1E01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E4BCC-9007-4AB4-9FBC-AC8DBCCA5F11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1040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41F1F-4E3E-458B-91CA-E04175FB4BF3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724C4-9D0B-4004-AC0B-FC148F35B050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366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6437B-5022-4F20-B73F-9BD15F2BAE67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16CCF-91B9-42F6-BA41-234F4FD16F60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5160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CE52-2295-43AE-AB81-F75BAEEF622D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DB8A6-63C6-45D8-BC35-87F3E8817D7F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597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187EA-4253-4CD0-A461-CD7B1E27DE1E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B05A1-4C01-4295-A0EE-420A96ADC579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8488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A4DEF-A9FA-4CB3-93A1-7A4DF52B0148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4FD3C-6519-4104-9BA1-8352BE821CBE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5638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E66EC-96FF-443D-8F04-88D99B067063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87F54-FEC9-4B44-A9C3-18F2DA4DCB71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411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7470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A2C68-4264-4985-A1C1-551C85F34776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3530E-38E8-41CD-A6F5-C8704D3F7340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5988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BDC19-F48B-43E0-A592-D61E1FB8B1A5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EA75E-51BA-4A10-BD1D-2438237420A1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4719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D2967-466E-4ADE-ADD6-C7BAF14819C8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5304D-F5DD-49BE-A09E-5BF3B1DC48FB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867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gner et arrondir un rectangle à un seul coin 8">
            <a:extLst>
              <a:ext uri="{FF2B5EF4-FFF2-40B4-BE49-F238E27FC236}"/>
            </a:extLst>
          </p:cNvPr>
          <p:cNvSpPr/>
          <p:nvPr/>
        </p:nvSpPr>
        <p:spPr>
          <a:xfrm rot="420000" flipV="1">
            <a:off x="4220633" y="1108075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Triangle rectangle 5">
            <a:extLst>
              <a:ext uri="{FF2B5EF4-FFF2-40B4-BE49-F238E27FC236}"/>
            </a:extLst>
          </p:cNvPr>
          <p:cNvSpPr/>
          <p:nvPr/>
        </p:nvSpPr>
        <p:spPr>
          <a:xfrm rot="420000" flipV="1">
            <a:off x="10672234" y="5359401"/>
            <a:ext cx="207433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Forme libre 9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Forme libre 10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9" name="Espace réservé de la date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F7888-8235-4E10-83EE-95A850F7EB5E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0" name="Espace réservé du pied de page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1" name="Espace réservé du numéro de diapositive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5F3BC-0A0D-4B2A-B4B1-3EE1A215C5A3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4111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6FB4D-20B9-4AFC-A2AA-D48E820E1E01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E4BCC-9007-4AB4-9FBC-AC8DBCCA5F11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593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41F1F-4E3E-458B-91CA-E04175FB4BF3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724C4-9D0B-4004-AC0B-FC148F35B050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419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21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8784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1530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79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85CCD-3808-4AAC-AE27-87D04E1F480D}" type="datetimeFigureOut">
              <a:rPr lang="fr-FR" smtClean="0"/>
              <a:t>22/07/2017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4CDF7-F754-4FC7-BAF6-F7DD2D60A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18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10783D-7DA8-4C37-8E9A-156581B4D5FE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1B601C-AD58-429D-8F53-7A4354375C97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18768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28" name="Espace réservé du titre 8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0485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  <a:endParaRPr lang="en-US" altLang="fr-FR" smtClean="0"/>
          </a:p>
        </p:txBody>
      </p:sp>
      <p:sp>
        <p:nvSpPr>
          <p:cNvPr id="1029" name="Espace réservé du text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35164"/>
            <a:ext cx="109728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en-US" altLang="fr-FR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B65B3B-3069-492E-BBB6-69D01C8ABE75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E7FE98-CAC5-41DA-B329-6585277BD8C6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1033" name="Groupe 1"/>
          <p:cNvGrpSpPr>
            <a:grpSpLocks/>
          </p:cNvGrpSpPr>
          <p:nvPr/>
        </p:nvGrpSpPr>
        <p:grpSpPr bwMode="auto">
          <a:xfrm>
            <a:off x="-25399" y="203200"/>
            <a:ext cx="12240684" cy="647700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81936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28" name="Espace réservé du titre 8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0485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  <a:endParaRPr lang="en-US" altLang="fr-FR" smtClean="0"/>
          </a:p>
        </p:txBody>
      </p:sp>
      <p:sp>
        <p:nvSpPr>
          <p:cNvPr id="1029" name="Espace réservé du text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35164"/>
            <a:ext cx="109728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en-US" altLang="fr-FR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B65B3B-3069-492E-BBB6-69D01C8ABE75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E7FE98-CAC5-41DA-B329-6585277BD8C6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1033" name="Groupe 1"/>
          <p:cNvGrpSpPr>
            <a:grpSpLocks/>
          </p:cNvGrpSpPr>
          <p:nvPr/>
        </p:nvGrpSpPr>
        <p:grpSpPr bwMode="auto">
          <a:xfrm>
            <a:off x="-25399" y="203200"/>
            <a:ext cx="12240684" cy="647700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0226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28" name="Espace réservé du titre 8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0485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  <a:endParaRPr lang="en-US" altLang="fr-FR" smtClean="0"/>
          </a:p>
        </p:txBody>
      </p:sp>
      <p:sp>
        <p:nvSpPr>
          <p:cNvPr id="1029" name="Espace réservé du text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35164"/>
            <a:ext cx="109728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en-US" altLang="fr-FR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B65B3B-3069-492E-BBB6-69D01C8ABE75}" type="datetimeFigureOut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22/07/2017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E7FE98-CAC5-41DA-B329-6585277BD8C6}" type="slidenum">
              <a:rPr lang="fr-FR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1033" name="Groupe 1"/>
          <p:cNvGrpSpPr>
            <a:grpSpLocks/>
          </p:cNvGrpSpPr>
          <p:nvPr/>
        </p:nvGrpSpPr>
        <p:grpSpPr bwMode="auto">
          <a:xfrm>
            <a:off x="-25399" y="203200"/>
            <a:ext cx="12240684" cy="647700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6198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5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5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5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3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3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77.emf"/><Relationship Id="rId4" Type="http://schemas.openxmlformats.org/officeDocument/2006/relationships/image" Target="../media/image76.emf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81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84.jpe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3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3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4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4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4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4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4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4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4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4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4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4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15.jpe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5229200"/>
            <a:ext cx="7851648" cy="1080120"/>
          </a:xfrm>
          <a:extLst/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6600" dirty="0">
                <a:solidFill>
                  <a:schemeClr val="bg1"/>
                </a:solidFill>
                <a:latin typeface="Lucida Calligraphy" panose="03010101010101010101" pitchFamily="66" charset="0"/>
                <a:cs typeface="Courier New" panose="02070309020205020404" pitchFamily="49" charset="0"/>
              </a:rPr>
              <a:t>Soyez les bienvenus</a:t>
            </a:r>
          </a:p>
        </p:txBody>
      </p:sp>
    </p:spTree>
    <p:extLst>
      <p:ext uri="{BB962C8B-B14F-4D97-AF65-F5344CB8AC3E}">
        <p14:creationId xmlns:p14="http://schemas.microsoft.com/office/powerpoint/2010/main" val="3822968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0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578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42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66910" y="1071547"/>
            <a:ext cx="7858180" cy="4708981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fr-FR" sz="10000" dirty="0">
                <a:ln w="19050">
                  <a:solidFill>
                    <a:srgbClr val="DBF5F9">
                      <a:tint val="1000"/>
                    </a:srgbClr>
                  </a:solidFill>
                  <a:prstDash val="solid"/>
                </a:ln>
                <a:solidFill>
                  <a:srgbClr val="DBF5F9"/>
                </a:solidFill>
                <a:latin typeface="Times New Roman" pitchFamily="18" charset="0"/>
                <a:cs typeface="Times New Roman" pitchFamily="18" charset="0"/>
              </a:rPr>
              <a:t>Classification des hémopathies</a:t>
            </a:r>
          </a:p>
        </p:txBody>
      </p:sp>
    </p:spTree>
    <p:extLst>
      <p:ext uri="{BB962C8B-B14F-4D97-AF65-F5344CB8AC3E}">
        <p14:creationId xmlns:p14="http://schemas.microsoft.com/office/powerpoint/2010/main" val="121469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5095868" y="0"/>
            <a:ext cx="2000264" cy="1357298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Anémie non régénérative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1952596" y="3857628"/>
            <a:ext cx="2286016" cy="107157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00" dirty="0">
                <a:solidFill>
                  <a:prstClr val="white"/>
                </a:solidFill>
              </a:rPr>
              <a:t>Anémie ferriprive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952596" y="5214950"/>
            <a:ext cx="2571736" cy="11430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00" dirty="0">
                <a:solidFill>
                  <a:prstClr val="white"/>
                </a:solidFill>
              </a:rPr>
              <a:t>Anémie hypersidérimique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5024430" y="3857628"/>
            <a:ext cx="2214578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00" dirty="0">
                <a:solidFill>
                  <a:prstClr val="white"/>
                </a:solidFill>
              </a:rPr>
              <a:t>Anémie de Biermer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5024430" y="5214950"/>
            <a:ext cx="221457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00" dirty="0">
                <a:solidFill>
                  <a:prstClr val="white"/>
                </a:solidFill>
              </a:rPr>
              <a:t>Anémie par carence en </a:t>
            </a:r>
            <a:r>
              <a:rPr lang="fr-FR" sz="2300" dirty="0" err="1">
                <a:solidFill>
                  <a:prstClr val="white"/>
                </a:solidFill>
              </a:rPr>
              <a:t>folates</a:t>
            </a:r>
            <a:endParaRPr lang="fr-FR" sz="2300" dirty="0">
              <a:solidFill>
                <a:prstClr val="white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8310578" y="5286388"/>
            <a:ext cx="2214546" cy="10715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00" dirty="0">
                <a:solidFill>
                  <a:prstClr val="white"/>
                </a:solidFill>
              </a:rPr>
              <a:t>Les aplasies sélectives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8310578" y="3857628"/>
            <a:ext cx="2143108" cy="10715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Les aplasies </a:t>
            </a:r>
            <a:r>
              <a:rPr lang="fr-FR" sz="2300" dirty="0">
                <a:solidFill>
                  <a:prstClr val="white"/>
                </a:solidFill>
              </a:rPr>
              <a:t>globales</a:t>
            </a:r>
          </a:p>
        </p:txBody>
      </p:sp>
      <p:cxnSp>
        <p:nvCxnSpPr>
          <p:cNvPr id="16" name="Forme 15"/>
          <p:cNvCxnSpPr/>
          <p:nvPr/>
        </p:nvCxnSpPr>
        <p:spPr>
          <a:xfrm rot="5400000">
            <a:off x="7774793" y="3036091"/>
            <a:ext cx="1643074" cy="128588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rot="10800000">
            <a:off x="7953388" y="4393412"/>
            <a:ext cx="3571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rot="5400000">
            <a:off x="7251388" y="5131132"/>
            <a:ext cx="140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11" idx="1"/>
          </p:cNvCxnSpPr>
          <p:nvPr/>
        </p:nvCxnSpPr>
        <p:spPr>
          <a:xfrm rot="10800000" flipV="1">
            <a:off x="7953388" y="5857890"/>
            <a:ext cx="3571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Forme 39"/>
          <p:cNvCxnSpPr>
            <a:stCxn id="4" idx="2"/>
          </p:cNvCxnSpPr>
          <p:nvPr/>
        </p:nvCxnSpPr>
        <p:spPr>
          <a:xfrm rot="5400000">
            <a:off x="4613661" y="2982515"/>
            <a:ext cx="1643076" cy="13930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9" idx="1"/>
          </p:cNvCxnSpPr>
          <p:nvPr/>
        </p:nvCxnSpPr>
        <p:spPr>
          <a:xfrm rot="10800000" flipV="1">
            <a:off x="4738678" y="4429130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 rot="5400000">
            <a:off x="4090678" y="5148570"/>
            <a:ext cx="129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10" idx="1"/>
          </p:cNvCxnSpPr>
          <p:nvPr/>
        </p:nvCxnSpPr>
        <p:spPr>
          <a:xfrm rot="10800000">
            <a:off x="4738678" y="5786454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Forme 48"/>
          <p:cNvCxnSpPr>
            <a:stCxn id="3" idx="2"/>
          </p:cNvCxnSpPr>
          <p:nvPr/>
        </p:nvCxnSpPr>
        <p:spPr>
          <a:xfrm rot="5400000">
            <a:off x="1506108" y="3018234"/>
            <a:ext cx="1643076" cy="13216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7" idx="1"/>
          </p:cNvCxnSpPr>
          <p:nvPr/>
        </p:nvCxnSpPr>
        <p:spPr>
          <a:xfrm rot="10800000" flipV="1">
            <a:off x="1666844" y="4429130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 rot="5400000">
            <a:off x="1001241" y="5095529"/>
            <a:ext cx="1332000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stCxn id="8" idx="1"/>
          </p:cNvCxnSpPr>
          <p:nvPr/>
        </p:nvCxnSpPr>
        <p:spPr>
          <a:xfrm rot="10800000">
            <a:off x="1666844" y="5786454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1" name="Connecteur droit 60"/>
          <p:cNvCxnSpPr>
            <a:stCxn id="2" idx="2"/>
            <a:endCxn id="4" idx="0"/>
          </p:cNvCxnSpPr>
          <p:nvPr/>
        </p:nvCxnSpPr>
        <p:spPr>
          <a:xfrm rot="16200000" flipH="1">
            <a:off x="5917405" y="1535892"/>
            <a:ext cx="3571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Connecteur droit 62"/>
          <p:cNvCxnSpPr>
            <a:stCxn id="2" idx="1"/>
            <a:endCxn id="3" idx="0"/>
          </p:cNvCxnSpPr>
          <p:nvPr/>
        </p:nvCxnSpPr>
        <p:spPr>
          <a:xfrm rot="10800000" flipV="1">
            <a:off x="2988449" y="678649"/>
            <a:ext cx="2107421" cy="1035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Connecteur droit 64"/>
          <p:cNvCxnSpPr>
            <a:stCxn id="2" idx="3"/>
            <a:endCxn id="5" idx="0"/>
          </p:cNvCxnSpPr>
          <p:nvPr/>
        </p:nvCxnSpPr>
        <p:spPr>
          <a:xfrm>
            <a:off x="7096132" y="678649"/>
            <a:ext cx="2196000" cy="100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Rectangle à coins arrondis 2"/>
          <p:cNvSpPr/>
          <p:nvPr/>
        </p:nvSpPr>
        <p:spPr>
          <a:xfrm>
            <a:off x="1952596" y="1714488"/>
            <a:ext cx="2071702" cy="11430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Anémie microcytaire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5024430" y="1714488"/>
            <a:ext cx="2214578" cy="11430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Anémie macrocytaire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8310578" y="1714488"/>
            <a:ext cx="2000264" cy="11430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Les aplasies médullaires</a:t>
            </a:r>
          </a:p>
        </p:txBody>
      </p:sp>
      <p:sp>
        <p:nvSpPr>
          <p:cNvPr id="69" name="ZoneTexte 68"/>
          <p:cNvSpPr txBox="1"/>
          <p:nvPr/>
        </p:nvSpPr>
        <p:spPr>
          <a:xfrm>
            <a:off x="3238480" y="1"/>
            <a:ext cx="5643602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</a:rPr>
              <a:t>Les pathologies des globules rouges</a:t>
            </a:r>
          </a:p>
        </p:txBody>
      </p:sp>
    </p:spTree>
    <p:extLst>
      <p:ext uri="{BB962C8B-B14F-4D97-AF65-F5344CB8AC3E}">
        <p14:creationId xmlns:p14="http://schemas.microsoft.com/office/powerpoint/2010/main" val="413987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6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6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6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3" grpId="0" animBg="1"/>
      <p:bldP spid="4" grpId="0" animBg="1"/>
      <p:bldP spid="5" grpId="0" animBg="1"/>
      <p:bldP spid="69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4381488" y="0"/>
            <a:ext cx="3500462" cy="1214422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Anémies régénératives normocytaires</a:t>
            </a:r>
          </a:p>
        </p:txBody>
      </p:sp>
      <p:sp>
        <p:nvSpPr>
          <p:cNvPr id="3" name="Rectangle à coins arrondis 2"/>
          <p:cNvSpPr/>
          <p:nvPr/>
        </p:nvSpPr>
        <p:spPr>
          <a:xfrm>
            <a:off x="2024034" y="4786322"/>
            <a:ext cx="4071966" cy="57150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Les hémoglobinopathies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024034" y="6286496"/>
            <a:ext cx="4071966" cy="57150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Les </a:t>
            </a:r>
            <a:r>
              <a:rPr lang="fr-FR" sz="2500" dirty="0" err="1">
                <a:solidFill>
                  <a:prstClr val="white"/>
                </a:solidFill>
              </a:rPr>
              <a:t>membranopathies</a:t>
            </a:r>
            <a:endParaRPr lang="fr-FR" sz="2500" dirty="0">
              <a:solidFill>
                <a:prstClr val="white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2024034" y="5500702"/>
            <a:ext cx="4071966" cy="64294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Les </a:t>
            </a:r>
            <a:r>
              <a:rPr lang="fr-FR" sz="2500" dirty="0" err="1">
                <a:solidFill>
                  <a:prstClr val="white"/>
                </a:solidFill>
              </a:rPr>
              <a:t>érythro</a:t>
            </a:r>
            <a:r>
              <a:rPr lang="fr-FR" sz="2500" dirty="0">
                <a:solidFill>
                  <a:prstClr val="white"/>
                </a:solidFill>
              </a:rPr>
              <a:t>-enzymopathies</a:t>
            </a:r>
          </a:p>
        </p:txBody>
      </p:sp>
      <p:cxnSp>
        <p:nvCxnSpPr>
          <p:cNvPr id="23" name="Connecteur droit 22"/>
          <p:cNvCxnSpPr>
            <a:stCxn id="2" idx="2"/>
            <a:endCxn id="5" idx="0"/>
          </p:cNvCxnSpPr>
          <p:nvPr/>
        </p:nvCxnSpPr>
        <p:spPr>
          <a:xfrm rot="5400000">
            <a:off x="5345901" y="857232"/>
            <a:ext cx="428628" cy="1143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2" idx="2"/>
            <a:endCxn id="6" idx="0"/>
          </p:cNvCxnSpPr>
          <p:nvPr/>
        </p:nvCxnSpPr>
        <p:spPr>
          <a:xfrm rot="16200000" flipH="1">
            <a:off x="7596182" y="-250041"/>
            <a:ext cx="428628" cy="33575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5" idx="2"/>
            <a:endCxn id="7" idx="0"/>
          </p:cNvCxnSpPr>
          <p:nvPr/>
        </p:nvCxnSpPr>
        <p:spPr>
          <a:xfrm rot="5400000">
            <a:off x="3952852" y="1750199"/>
            <a:ext cx="357190" cy="17145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5" idx="2"/>
            <a:endCxn id="4" idx="0"/>
          </p:cNvCxnSpPr>
          <p:nvPr/>
        </p:nvCxnSpPr>
        <p:spPr>
          <a:xfrm rot="16200000" flipH="1">
            <a:off x="5703091" y="1714488"/>
            <a:ext cx="357190" cy="1785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Forme 30"/>
          <p:cNvCxnSpPr/>
          <p:nvPr/>
        </p:nvCxnSpPr>
        <p:spPr>
          <a:xfrm rot="5400000">
            <a:off x="1720415" y="4018371"/>
            <a:ext cx="1285884" cy="1250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3" idx="1"/>
          </p:cNvCxnSpPr>
          <p:nvPr/>
        </p:nvCxnSpPr>
        <p:spPr>
          <a:xfrm rot="10800000">
            <a:off x="1738282" y="5072074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rot="5400000">
            <a:off x="1108282" y="5916388"/>
            <a:ext cx="1260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9" idx="1"/>
          </p:cNvCxnSpPr>
          <p:nvPr/>
        </p:nvCxnSpPr>
        <p:spPr>
          <a:xfrm rot="10800000" flipV="1">
            <a:off x="1738282" y="5857890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8" idx="1"/>
          </p:cNvCxnSpPr>
          <p:nvPr/>
        </p:nvCxnSpPr>
        <p:spPr>
          <a:xfrm rot="10800000" flipV="1">
            <a:off x="1738282" y="6572248"/>
            <a:ext cx="285752" cy="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Rectangle à coins arrondis 5"/>
          <p:cNvSpPr/>
          <p:nvPr/>
        </p:nvSpPr>
        <p:spPr>
          <a:xfrm>
            <a:off x="8310546" y="1643050"/>
            <a:ext cx="2357454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Anémies hémorragiques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881422" y="1643050"/>
            <a:ext cx="2214578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Anémies hémolytiques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5810248" y="2786058"/>
            <a:ext cx="1928826" cy="12144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A.H. acquises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1952596" y="2786058"/>
            <a:ext cx="2643174" cy="12144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A.H constitutionnels</a:t>
            </a:r>
          </a:p>
        </p:txBody>
      </p:sp>
    </p:spTree>
    <p:extLst>
      <p:ext uri="{BB962C8B-B14F-4D97-AF65-F5344CB8AC3E}">
        <p14:creationId xmlns:p14="http://schemas.microsoft.com/office/powerpoint/2010/main" val="31016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4238612" y="2214554"/>
            <a:ext cx="3500462" cy="1357298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prstClr val="white"/>
                </a:solidFill>
              </a:rPr>
              <a:t>Les désordres leucocytaires non prolifératifs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095604" y="-24"/>
            <a:ext cx="6072230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Les pathologies des globules blancs</a:t>
            </a:r>
          </a:p>
        </p:txBody>
      </p:sp>
      <p:cxnSp>
        <p:nvCxnSpPr>
          <p:cNvPr id="7" name="Connecteur droit avec flèche 6"/>
          <p:cNvCxnSpPr>
            <a:stCxn id="3" idx="2"/>
            <a:endCxn id="4" idx="0"/>
          </p:cNvCxnSpPr>
          <p:nvPr/>
        </p:nvCxnSpPr>
        <p:spPr>
          <a:xfrm rot="5400000">
            <a:off x="4274319" y="3000360"/>
            <a:ext cx="1143032" cy="2286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>
            <a:stCxn id="3" idx="2"/>
            <a:endCxn id="2" idx="0"/>
          </p:cNvCxnSpPr>
          <p:nvPr/>
        </p:nvCxnSpPr>
        <p:spPr>
          <a:xfrm rot="16200000" flipH="1">
            <a:off x="6667492" y="2893203"/>
            <a:ext cx="1143032" cy="25003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" name="Rectangle à coins arrondis 3"/>
          <p:cNvSpPr/>
          <p:nvPr/>
        </p:nvSpPr>
        <p:spPr>
          <a:xfrm>
            <a:off x="1952596" y="4714884"/>
            <a:ext cx="3500462" cy="12144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prstClr val="white"/>
                </a:solidFill>
              </a:rPr>
              <a:t>Les lymphopénies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6738942" y="4714884"/>
            <a:ext cx="3500462" cy="12144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</a:rPr>
              <a:t>Les neutropénies et </a:t>
            </a:r>
            <a:r>
              <a:rPr lang="fr-FR" sz="2800" dirty="0">
                <a:solidFill>
                  <a:prstClr val="white"/>
                </a:solidFill>
              </a:rPr>
              <a:t>agranulocytoses</a:t>
            </a:r>
          </a:p>
        </p:txBody>
      </p:sp>
    </p:spTree>
    <p:extLst>
      <p:ext uri="{BB962C8B-B14F-4D97-AF65-F5344CB8AC3E}">
        <p14:creationId xmlns:p14="http://schemas.microsoft.com/office/powerpoint/2010/main" val="177948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4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1524000" y="1285860"/>
            <a:ext cx="1928794" cy="8572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leucémies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4095736" y="0"/>
            <a:ext cx="4357718" cy="785794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white"/>
                </a:solidFill>
              </a:rPr>
              <a:t>Les syndromes prolifératifs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6381752" y="1285860"/>
            <a:ext cx="1928858" cy="12144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Histiocytose X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809984" y="1285860"/>
            <a:ext cx="2357454" cy="12144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lymphomes et myélomes multiples 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8596298" y="1285860"/>
            <a:ext cx="2071702" cy="12144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polyglobulies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4238612" y="3429000"/>
            <a:ext cx="2500330" cy="78581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lymphomes Hodgkiniens 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1881158" y="5214950"/>
            <a:ext cx="1928826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leucémies chroniques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881158" y="3429000"/>
            <a:ext cx="1928826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leucémies aigues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4238612" y="4357694"/>
            <a:ext cx="2500330" cy="92869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lymphomes non Hodgkiniens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4238612" y="5429264"/>
            <a:ext cx="2571768" cy="7143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 lymphome de </a:t>
            </a:r>
            <a:r>
              <a:rPr lang="fr-FR" sz="2350" dirty="0" err="1">
                <a:solidFill>
                  <a:prstClr val="white"/>
                </a:solidFill>
              </a:rPr>
              <a:t>Burkitt</a:t>
            </a:r>
            <a:endParaRPr lang="fr-FR" sz="2350" dirty="0">
              <a:solidFill>
                <a:prstClr val="white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4238612" y="6286520"/>
            <a:ext cx="2286016" cy="5714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Myélomes</a:t>
            </a:r>
          </a:p>
        </p:txBody>
      </p:sp>
      <p:sp>
        <p:nvSpPr>
          <p:cNvPr id="20" name="Rectangle à coins arrondis 19"/>
          <p:cNvSpPr/>
          <p:nvPr/>
        </p:nvSpPr>
        <p:spPr>
          <a:xfrm>
            <a:off x="8596330" y="5214950"/>
            <a:ext cx="2071670" cy="121442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polyglobulies secondaires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8596330" y="3500438"/>
            <a:ext cx="2071670" cy="121442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polyglobulies primitives </a:t>
            </a:r>
          </a:p>
        </p:txBody>
      </p:sp>
      <p:cxnSp>
        <p:nvCxnSpPr>
          <p:cNvPr id="23" name="Connecteur droit 22"/>
          <p:cNvCxnSpPr/>
          <p:nvPr/>
        </p:nvCxnSpPr>
        <p:spPr>
          <a:xfrm rot="16200000" flipH="1">
            <a:off x="1988315" y="4536289"/>
            <a:ext cx="40719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9" idx="1"/>
          </p:cNvCxnSpPr>
          <p:nvPr/>
        </p:nvCxnSpPr>
        <p:spPr>
          <a:xfrm rot="10800000" flipV="1">
            <a:off x="4024298" y="3857626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14" idx="1"/>
          </p:cNvCxnSpPr>
          <p:nvPr/>
        </p:nvCxnSpPr>
        <p:spPr>
          <a:xfrm rot="10800000" flipV="1">
            <a:off x="4024298" y="4857758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15" idx="1"/>
          </p:cNvCxnSpPr>
          <p:nvPr/>
        </p:nvCxnSpPr>
        <p:spPr>
          <a:xfrm rot="10800000">
            <a:off x="4024298" y="5786454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19" idx="1"/>
          </p:cNvCxnSpPr>
          <p:nvPr/>
        </p:nvCxnSpPr>
        <p:spPr>
          <a:xfrm rot="10800000" flipV="1">
            <a:off x="4024298" y="6572260"/>
            <a:ext cx="214314" cy="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 rot="5400000">
            <a:off x="-296907" y="4035429"/>
            <a:ext cx="37862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11" idx="1"/>
          </p:cNvCxnSpPr>
          <p:nvPr/>
        </p:nvCxnSpPr>
        <p:spPr>
          <a:xfrm rot="10800000" flipV="1">
            <a:off x="1593158" y="4143378"/>
            <a:ext cx="28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10" idx="1"/>
          </p:cNvCxnSpPr>
          <p:nvPr/>
        </p:nvCxnSpPr>
        <p:spPr>
          <a:xfrm rot="10800000">
            <a:off x="1593158" y="5929330"/>
            <a:ext cx="28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Forme 38"/>
          <p:cNvCxnSpPr>
            <a:stCxn id="8" idx="2"/>
          </p:cNvCxnSpPr>
          <p:nvPr/>
        </p:nvCxnSpPr>
        <p:spPr>
          <a:xfrm rot="5400000">
            <a:off x="8149814" y="2589610"/>
            <a:ext cx="1571662" cy="13930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 rot="5400000">
            <a:off x="7375140" y="4935942"/>
            <a:ext cx="172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21" idx="1"/>
          </p:cNvCxnSpPr>
          <p:nvPr/>
        </p:nvCxnSpPr>
        <p:spPr>
          <a:xfrm rot="10800000" flipV="1">
            <a:off x="8239140" y="4143378"/>
            <a:ext cx="3571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 rot="10800000">
            <a:off x="8239140" y="5786454"/>
            <a:ext cx="3571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stCxn id="5" idx="2"/>
            <a:endCxn id="4" idx="0"/>
          </p:cNvCxnSpPr>
          <p:nvPr/>
        </p:nvCxnSpPr>
        <p:spPr>
          <a:xfrm rot="5400000">
            <a:off x="4131463" y="-857272"/>
            <a:ext cx="500066" cy="37861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5" idx="2"/>
            <a:endCxn id="7" idx="0"/>
          </p:cNvCxnSpPr>
          <p:nvPr/>
        </p:nvCxnSpPr>
        <p:spPr>
          <a:xfrm rot="5400000">
            <a:off x="5381620" y="392885"/>
            <a:ext cx="500066" cy="1285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5" idx="2"/>
            <a:endCxn id="6" idx="0"/>
          </p:cNvCxnSpPr>
          <p:nvPr/>
        </p:nvCxnSpPr>
        <p:spPr>
          <a:xfrm rot="16200000" flipH="1">
            <a:off x="6560355" y="500034"/>
            <a:ext cx="500066" cy="10715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stCxn id="5" idx="2"/>
            <a:endCxn id="8" idx="0"/>
          </p:cNvCxnSpPr>
          <p:nvPr/>
        </p:nvCxnSpPr>
        <p:spPr>
          <a:xfrm rot="16200000" flipH="1">
            <a:off x="7703339" y="-642950"/>
            <a:ext cx="500066" cy="33575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80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1881158" y="285728"/>
            <a:ext cx="2357454" cy="1214422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troubles de l’hémostase primaire</a:t>
            </a:r>
          </a:p>
        </p:txBody>
      </p:sp>
      <p:sp>
        <p:nvSpPr>
          <p:cNvPr id="3" name="Rectangle à coins arrondis 2"/>
          <p:cNvSpPr/>
          <p:nvPr/>
        </p:nvSpPr>
        <p:spPr>
          <a:xfrm>
            <a:off x="8024826" y="357166"/>
            <a:ext cx="2357454" cy="1214422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déficits de la coagulation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4595802" y="285728"/>
            <a:ext cx="3071802" cy="1214422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L’</a:t>
            </a:r>
            <a:r>
              <a:rPr lang="fr-FR" sz="2350" dirty="0" err="1">
                <a:solidFill>
                  <a:prstClr val="white"/>
                </a:solidFill>
              </a:rPr>
              <a:t>hyperplaquettose</a:t>
            </a:r>
            <a:endParaRPr lang="fr-FR" sz="2350" dirty="0">
              <a:solidFill>
                <a:prstClr val="white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4024298" y="4500570"/>
            <a:ext cx="2357454" cy="71435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thrombopathies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4024298" y="5500702"/>
            <a:ext cx="2357454" cy="78581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Les thrombopénies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8810644" y="2571744"/>
            <a:ext cx="1857356" cy="12144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Hémophilie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8810644" y="4286256"/>
            <a:ext cx="1857356" cy="121442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Maladie de </a:t>
            </a:r>
            <a:r>
              <a:rPr lang="fr-FR" sz="2350" dirty="0" err="1">
                <a:solidFill>
                  <a:prstClr val="white"/>
                </a:solidFill>
              </a:rPr>
              <a:t>Willebrand</a:t>
            </a:r>
            <a:endParaRPr lang="fr-FR" sz="2350" dirty="0">
              <a:solidFill>
                <a:prstClr val="white"/>
              </a:solidFill>
            </a:endParaRPr>
          </a:p>
        </p:txBody>
      </p:sp>
      <p:cxnSp>
        <p:nvCxnSpPr>
          <p:cNvPr id="17" name="Connecteur droit 16"/>
          <p:cNvCxnSpPr/>
          <p:nvPr/>
        </p:nvCxnSpPr>
        <p:spPr>
          <a:xfrm rot="5400000">
            <a:off x="2802546" y="4936504"/>
            <a:ext cx="1872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7" idx="1"/>
          </p:cNvCxnSpPr>
          <p:nvPr/>
        </p:nvCxnSpPr>
        <p:spPr>
          <a:xfrm rot="10800000" flipV="1">
            <a:off x="3738546" y="4857748"/>
            <a:ext cx="285752" cy="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8" idx="1"/>
          </p:cNvCxnSpPr>
          <p:nvPr/>
        </p:nvCxnSpPr>
        <p:spPr>
          <a:xfrm rot="10800000">
            <a:off x="3736298" y="5893611"/>
            <a:ext cx="28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Connecteur en angle 22"/>
          <p:cNvCxnSpPr>
            <a:stCxn id="3" idx="2"/>
          </p:cNvCxnSpPr>
          <p:nvPr/>
        </p:nvCxnSpPr>
        <p:spPr>
          <a:xfrm rot="5400000">
            <a:off x="8185550" y="1696618"/>
            <a:ext cx="1143032" cy="8929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rot="5400000" flipH="1" flipV="1">
            <a:off x="7176578" y="3794074"/>
            <a:ext cx="22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10" idx="1"/>
          </p:cNvCxnSpPr>
          <p:nvPr/>
        </p:nvCxnSpPr>
        <p:spPr>
          <a:xfrm rot="10800000">
            <a:off x="8310578" y="3178955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11" idx="1"/>
          </p:cNvCxnSpPr>
          <p:nvPr/>
        </p:nvCxnSpPr>
        <p:spPr>
          <a:xfrm rot="10800000" flipV="1">
            <a:off x="8310578" y="4929196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Connecteur en angle 32"/>
          <p:cNvCxnSpPr>
            <a:stCxn id="2" idx="2"/>
            <a:endCxn id="5" idx="0"/>
          </p:cNvCxnSpPr>
          <p:nvPr/>
        </p:nvCxnSpPr>
        <p:spPr>
          <a:xfrm rot="5400000">
            <a:off x="2238336" y="1821633"/>
            <a:ext cx="1143032" cy="5000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Forme 39"/>
          <p:cNvCxnSpPr/>
          <p:nvPr/>
        </p:nvCxnSpPr>
        <p:spPr>
          <a:xfrm rot="16200000" flipH="1">
            <a:off x="3274187" y="1321591"/>
            <a:ext cx="1143032" cy="15001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Rectangle à coins arrondis 4"/>
          <p:cNvSpPr/>
          <p:nvPr/>
        </p:nvSpPr>
        <p:spPr>
          <a:xfrm>
            <a:off x="1738282" y="2643182"/>
            <a:ext cx="1643074" cy="10001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Par anomalie vasculaire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595670" y="2643182"/>
            <a:ext cx="1928826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50" dirty="0">
                <a:solidFill>
                  <a:prstClr val="white"/>
                </a:solidFill>
              </a:rPr>
              <a:t>Par anomalie plaquettaire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3667108" y="214290"/>
            <a:ext cx="4929222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4500" b="1" dirty="0">
                <a:solidFill>
                  <a:srgbClr val="FF0000"/>
                </a:solidFill>
              </a:rPr>
              <a:t>Les pathologies des plaquettes</a:t>
            </a:r>
          </a:p>
        </p:txBody>
      </p:sp>
    </p:spTree>
    <p:extLst>
      <p:ext uri="{BB962C8B-B14F-4D97-AF65-F5344CB8AC3E}">
        <p14:creationId xmlns:p14="http://schemas.microsoft.com/office/powerpoint/2010/main" val="329749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 animBg="1"/>
      <p:bldP spid="8" grpId="0" animBg="1"/>
      <p:bldP spid="10" grpId="0" animBg="1"/>
      <p:bldP spid="11" grpId="0" animBg="1"/>
      <p:bldP spid="5" grpId="0" animBg="1"/>
      <p:bldP spid="6" grpId="0" animBg="1"/>
      <p:bldP spid="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/>
            </a:extLst>
          </p:cNvPr>
          <p:cNvSpPr txBox="1"/>
          <p:nvPr/>
        </p:nvSpPr>
        <p:spPr>
          <a:xfrm flipH="1">
            <a:off x="2207568" y="2348881"/>
            <a:ext cx="828092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4000" b="1" dirty="0">
                <a:ln w="9525">
                  <a:solidFill>
                    <a:prstClr val="black"/>
                  </a:solidFill>
                  <a:prstDash val="solid"/>
                </a:ln>
                <a:solidFill>
                  <a:prstClr val="white"/>
                </a:solidFill>
                <a:effectLst>
                  <a:outerShdw blurRad="12700" dist="38100" dir="2700000" algn="tl" rotWithShape="0">
                    <a:prstClr val="black">
                      <a:lumMod val="50000"/>
                    </a:prstClr>
                  </a:outerShdw>
                </a:effectLst>
              </a:rPr>
              <a:t>les pathologies des globules rouges </a:t>
            </a:r>
          </a:p>
        </p:txBody>
      </p:sp>
    </p:spTree>
    <p:extLst>
      <p:ext uri="{BB962C8B-B14F-4D97-AF65-F5344CB8AC3E}">
        <p14:creationId xmlns:p14="http://schemas.microsoft.com/office/powerpoint/2010/main" val="217313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0" y="1500174"/>
            <a:ext cx="9144000" cy="5357826"/>
          </a:xfrm>
        </p:spPr>
        <p:txBody>
          <a:bodyPr>
            <a:noAutofit/>
          </a:bodyPr>
          <a:lstStyle/>
          <a:p>
            <a:pPr lvl="0">
              <a:buNone/>
            </a:pPr>
            <a:endParaRPr lang="fr-FR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atrophie diffuse 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des muqueuses.</a:t>
            </a:r>
          </a:p>
          <a:p>
            <a:pPr>
              <a:buFont typeface="Arial" pitchFamily="34" charset="0"/>
              <a:buChar char="•"/>
            </a:pP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la muqueuse est</a:t>
            </a:r>
            <a:r>
              <a:rPr lang="fr-FR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très pâle 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* et mince.</a:t>
            </a:r>
          </a:p>
          <a:p>
            <a:pPr>
              <a:buFont typeface="Arial" pitchFamily="34" charset="0"/>
              <a:buChar char="•"/>
            </a:pP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petites érosions ou ulcérations </a:t>
            </a:r>
            <a:r>
              <a:rPr lang="fr-FR" sz="2500" dirty="0" err="1">
                <a:latin typeface="Times New Roman" pitchFamily="18" charset="0"/>
                <a:cs typeface="Times New Roman" pitchFamily="18" charset="0"/>
              </a:rPr>
              <a:t>aphtoides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>
              <a:buFont typeface="Arial" pitchFamily="34" charset="0"/>
              <a:buChar char="•"/>
            </a:pPr>
            <a:r>
              <a:rPr lang="fr-FR" sz="25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Langue dépapillée 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, glossite atrophique.</a:t>
            </a:r>
          </a:p>
          <a:p>
            <a:pPr lvl="0">
              <a:buFont typeface="Arial" pitchFamily="34" charset="0"/>
              <a:buChar char="•"/>
            </a:pPr>
            <a:r>
              <a:rPr lang="fr-FR" sz="25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Dysphagie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fr-FR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Stomatite prothétique + Perlèche</a:t>
            </a:r>
          </a:p>
          <a:p>
            <a:endParaRPr lang="fr-FR" sz="2500" dirty="0"/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453422" y="642918"/>
            <a:ext cx="2214578" cy="171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15350" y="2571744"/>
            <a:ext cx="2152650" cy="191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3881422" y="357166"/>
            <a:ext cx="414340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Anémie ferriprive </a:t>
            </a:r>
          </a:p>
        </p:txBody>
      </p:sp>
      <p:pic>
        <p:nvPicPr>
          <p:cNvPr id="6" name="Image 19" descr="C:\Documents and Settings\Administrateur\Bureau\Dyna\Elsevier\books\elsemb\figures\Chap_16\fig_1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596166" y="4822910"/>
            <a:ext cx="3071834" cy="203509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3808615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8348" y="428604"/>
            <a:ext cx="7715304" cy="7143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fr-FR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anémie microcytaire hypersidérémique</a:t>
            </a:r>
            <a:endParaRPr lang="fr-FR" sz="39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0" y="928670"/>
            <a:ext cx="9144000" cy="5929330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endParaRPr lang="fr-FR" sz="25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endParaRPr lang="fr-FR" sz="25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chéilite angulaire bilatérale.</a:t>
            </a:r>
          </a:p>
          <a:p>
            <a:pPr lvl="0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Glossite, </a:t>
            </a:r>
            <a:r>
              <a:rPr lang="fr-FR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œdème lingual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atrophie des papilles.</a:t>
            </a:r>
          </a:p>
          <a:p>
            <a:pPr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fr-FR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Prise en charge des anémies microcytaires: </a:t>
            </a:r>
            <a:endParaRPr lang="fr-FR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Accord du médecin traitant.</a:t>
            </a:r>
          </a:p>
          <a:p>
            <a:pPr lvl="0">
              <a:buFont typeface="Wingdings" pitchFamily="2" charset="2"/>
              <a:buChar char="ü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Actes sanglants       bilan d’hémostase.</a:t>
            </a:r>
          </a:p>
          <a:p>
            <a:r>
              <a:rPr lang="fr-FR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TS allongé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(anémie sévère)     </a:t>
            </a:r>
            <a:r>
              <a:rPr lang="fr-FR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surveillance de la cicatrisation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lvl="0"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fr-FR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antibiothérapie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jusqu'à cicatrisation du site pour éviter une surinfection postopératoire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Protection du site avec un </a:t>
            </a:r>
            <a:r>
              <a:rPr lang="fr-FR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pansement parodontal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(propriétés sédatives et hémostatiques).</a:t>
            </a:r>
          </a:p>
          <a:p>
            <a:pPr>
              <a:buNone/>
            </a:pPr>
            <a:endParaRPr lang="fr-FR" sz="4500" dirty="0">
              <a:latin typeface="Times New Roman" pitchFamily="18" charset="0"/>
              <a:cs typeface="Times New Roman" pitchFamily="18" charset="0"/>
            </a:endParaRPr>
          </a:p>
          <a:p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9953652" y="4643446"/>
            <a:ext cx="28575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5524496" y="4643446"/>
            <a:ext cx="35719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4024298" y="4143380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959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881290" y="285728"/>
            <a:ext cx="6500858" cy="12870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3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fr-FR" sz="28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2800" b="1" dirty="0">
                <a:solidFill>
                  <a:schemeClr val="bg1"/>
                </a:solidFill>
              </a:rPr>
              <a:t/>
            </a:r>
            <a:br>
              <a:rPr lang="fr-FR" sz="2800" b="1" dirty="0">
                <a:solidFill>
                  <a:schemeClr val="bg1"/>
                </a:solidFill>
              </a:rPr>
            </a:br>
            <a:r>
              <a:rPr lang="fr-FR" sz="28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2800" b="1" dirty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Université Mouloud Mammeri Tizi Ouzou</a:t>
            </a:r>
            <a:br>
              <a:rPr lang="fr-FR" sz="2800" b="1" dirty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fr-FR" sz="2800" b="1" dirty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Faculté de Médecine</a:t>
            </a:r>
            <a:br>
              <a:rPr lang="fr-FR" sz="2800" b="1" dirty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fr-FR" sz="2800" b="1" dirty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Département De Chirurgie Dentaire</a:t>
            </a:r>
            <a:endParaRPr lang="fr-FR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2881290" y="1700011"/>
            <a:ext cx="6600226" cy="1080917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threePt" dir="t"/>
            </a:scene3d>
            <a:sp3d>
              <a:bevelB w="38100" h="38100" prst="angle"/>
            </a:sp3d>
          </a:bodyPr>
          <a:lstStyle/>
          <a:p>
            <a:pPr algn="ctr"/>
            <a:r>
              <a:rPr lang="fr-FR" i="1" dirty="0" smtClean="0">
                <a:solidFill>
                  <a:schemeClr val="bg1"/>
                </a:solidFill>
                <a:latin typeface="Arial Narrow" pitchFamily="34" charset="0"/>
              </a:rPr>
              <a:t>              </a:t>
            </a:r>
            <a:r>
              <a:rPr lang="fr-F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Les manifestation buccales et la prise en charge thérapeutique des </a:t>
            </a:r>
            <a:r>
              <a:rPr lang="fr-F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hémopathies en odontostomatologie</a:t>
            </a:r>
            <a:endParaRPr lang="fr-FR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quarter" idx="2"/>
          </p:nvPr>
        </p:nvSpPr>
        <p:spPr>
          <a:xfrm>
            <a:off x="5591944" y="2908194"/>
            <a:ext cx="4040188" cy="520805"/>
          </a:xfrm>
          <a:ln w="57150"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Encadré par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: Dr Mimoun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>
          <a:xfrm>
            <a:off x="6096000" y="4005064"/>
            <a:ext cx="4114800" cy="190507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Présenté par: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Mlle DRIBINE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Hadjer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Mlle CHAMI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Yasmine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Mlle BOUDJERID Samira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Mr AININE Mourad</a:t>
            </a:r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  <p:pic>
        <p:nvPicPr>
          <p:cNvPr id="1026" name="Picture 2" descr="http://www.lovethelostfoundation.com/wp-content/uploads/2011/07/denti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928" y="3429000"/>
            <a:ext cx="3949667" cy="3429000"/>
          </a:xfrm>
          <a:prstGeom prst="flowChartDelay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01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52728" y="285728"/>
            <a:ext cx="6000792" cy="7143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fr-FR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3100" dirty="0">
                <a:latin typeface="Times New Roman" pitchFamily="18" charset="0"/>
                <a:cs typeface="Times New Roman" pitchFamily="18" charset="0"/>
              </a:rPr>
            </a:br>
            <a:r>
              <a:rPr lang="fr-FR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Les anémies macrocytaires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095472" y="1214422"/>
            <a:ext cx="807249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800" dirty="0">
                <a:solidFill>
                  <a:prstClr val="white"/>
                </a:solidFill>
              </a:rPr>
              <a:t>incidence    des </a:t>
            </a:r>
            <a:r>
              <a:rPr lang="fr-FR" sz="2800" dirty="0">
                <a:solidFill>
                  <a:srgbClr val="FFFF00"/>
                </a:solidFill>
              </a:rPr>
              <a:t>candidoses buccales</a:t>
            </a:r>
            <a:r>
              <a:rPr lang="fr-FR" sz="2800" dirty="0">
                <a:solidFill>
                  <a:prstClr val="white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800" dirty="0">
                <a:solidFill>
                  <a:srgbClr val="FFFF00"/>
                </a:solidFill>
              </a:rPr>
              <a:t>plages érythémateuses</a:t>
            </a:r>
            <a:r>
              <a:rPr lang="fr-FR" sz="2800" dirty="0">
                <a:solidFill>
                  <a:prstClr val="white"/>
                </a:solidFill>
              </a:rPr>
              <a:t> de la langue et des joues.</a:t>
            </a:r>
          </a:p>
          <a:p>
            <a:pPr>
              <a:buFont typeface="Wingdings" pitchFamily="2" charset="2"/>
              <a:buChar char="Ø"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800" dirty="0">
                <a:solidFill>
                  <a:srgbClr val="FFFF00"/>
                </a:solidFill>
              </a:rPr>
              <a:t>glossite de Hunter </a:t>
            </a:r>
            <a:r>
              <a:rPr lang="fr-FR" sz="2800" dirty="0">
                <a:solidFill>
                  <a:prstClr val="white"/>
                </a:solidFill>
              </a:rPr>
              <a:t>( Anémie de Biermer )</a:t>
            </a:r>
          </a:p>
          <a:p>
            <a:pPr>
              <a:buFont typeface="Wingdings" pitchFamily="2" charset="2"/>
              <a:buChar char="Ø"/>
            </a:pPr>
            <a:endParaRPr lang="fr-FR" sz="25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fr-FR" sz="25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fr-FR" sz="25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fr-FR" sz="25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fr-FR" sz="25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fr-FR" sz="25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fr-FR" sz="25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5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Langue lisse anémique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rot="5400000" flipH="1" flipV="1">
            <a:off x="4024298" y="1357298"/>
            <a:ext cx="214314" cy="214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Légende sans bordure 2 9"/>
          <p:cNvSpPr/>
          <p:nvPr/>
        </p:nvSpPr>
        <p:spPr>
          <a:xfrm>
            <a:off x="3524232" y="3214686"/>
            <a:ext cx="1571636" cy="1857388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078"/>
              <a:gd name="adj6" fmla="val -41197"/>
            </a:avLst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24232" y="3214686"/>
            <a:ext cx="1571636" cy="1857388"/>
          </a:xfrm>
          <a:prstGeom prst="rect">
            <a:avLst/>
          </a:prstGeom>
        </p:spPr>
      </p:pic>
      <p:sp>
        <p:nvSpPr>
          <p:cNvPr id="11" name="Légende sans bordure 2 10"/>
          <p:cNvSpPr/>
          <p:nvPr/>
        </p:nvSpPr>
        <p:spPr>
          <a:xfrm>
            <a:off x="6310314" y="3214686"/>
            <a:ext cx="1928826" cy="1857388"/>
          </a:xfrm>
          <a:prstGeom prst="callout2">
            <a:avLst>
              <a:gd name="adj1" fmla="val 99425"/>
              <a:gd name="adj2" fmla="val 74680"/>
              <a:gd name="adj3" fmla="val 123792"/>
              <a:gd name="adj4" fmla="val 75182"/>
              <a:gd name="adj5" fmla="val 123887"/>
              <a:gd name="adj6" fmla="val -41287"/>
            </a:avLst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9" name="Imag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0314" y="3214686"/>
            <a:ext cx="19288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1000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95736" y="500042"/>
            <a:ext cx="3643338" cy="7858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fr-FR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Prise en charge </a:t>
            </a:r>
            <a:endParaRPr lang="fr-FR" sz="44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0" y="1643050"/>
            <a:ext cx="9144000" cy="114300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La cicatrisation est rapide avec la prise de </a:t>
            </a:r>
            <a:r>
              <a:rPr lang="fr-FR" sz="25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vitamine B12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endParaRPr lang="fr-FR" sz="63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6976" y="3024644"/>
            <a:ext cx="5429288" cy="3379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274266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>
            <a:spLocks noChangeArrowheads="1"/>
          </p:cNvSpPr>
          <p:nvPr/>
        </p:nvSpPr>
        <p:spPr bwMode="auto">
          <a:xfrm>
            <a:off x="1524000" y="1428736"/>
            <a:ext cx="9144000" cy="297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200" dirty="0">
              <a:solidFill>
                <a:srgbClr val="FF3300"/>
              </a:solidFill>
              <a:latin typeface="Book Antiqua" pitchFamily="18" charset="0"/>
              <a:ea typeface="Gill Sans MT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dirty="0">
                <a:solidFill>
                  <a:srgbClr val="FF33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-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Candidoses </a:t>
            </a:r>
            <a:r>
              <a:rPr lang="fr-FR" sz="2500" dirty="0">
                <a:solidFill>
                  <a:srgbClr val="FFFF00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ryth</a:t>
            </a:r>
            <a:r>
              <a:rPr lang="fr-FR" sz="2500" dirty="0">
                <a:solidFill>
                  <a:srgbClr val="FFFF00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mateuses.</a:t>
            </a:r>
            <a:endParaRPr lang="fr-FR" sz="25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-Ch</a:t>
            </a:r>
            <a:r>
              <a:rPr lang="fr-FR" sz="2500" dirty="0">
                <a:solidFill>
                  <a:prstClr val="white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ilites angulaires fongiques.</a:t>
            </a:r>
            <a:endParaRPr lang="fr-FR" sz="25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-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L</a:t>
            </a:r>
            <a:r>
              <a:rPr lang="fr-FR" sz="2500" dirty="0">
                <a:solidFill>
                  <a:srgbClr val="FFFF00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sions herp</a:t>
            </a:r>
            <a:r>
              <a:rPr lang="fr-FR" sz="2500" dirty="0">
                <a:solidFill>
                  <a:srgbClr val="FFFF00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tiques </a:t>
            </a: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et multiples ulc</a:t>
            </a:r>
            <a:r>
              <a:rPr lang="fr-FR" sz="2500" dirty="0">
                <a:solidFill>
                  <a:prstClr val="white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rations.</a:t>
            </a:r>
            <a:endParaRPr lang="fr-FR" sz="25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-</a:t>
            </a:r>
            <a:r>
              <a:rPr lang="fr-FR" sz="2500" dirty="0">
                <a:solidFill>
                  <a:srgbClr val="FF33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Syndrome h</a:t>
            </a:r>
            <a:r>
              <a:rPr lang="fr-FR" sz="2500" dirty="0">
                <a:solidFill>
                  <a:srgbClr val="FF3300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srgbClr val="FF33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morragique </a:t>
            </a: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: 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p</a:t>
            </a:r>
            <a:r>
              <a:rPr lang="fr-FR" sz="2500" dirty="0">
                <a:solidFill>
                  <a:srgbClr val="FFFF00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t</a:t>
            </a:r>
            <a:r>
              <a:rPr lang="fr-FR" sz="2500" dirty="0">
                <a:solidFill>
                  <a:srgbClr val="FFFF00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chies</a:t>
            </a: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 et 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ecchymoses</a:t>
            </a: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 au niveau des muqueuses, saignements gingivaux spontan</a:t>
            </a:r>
            <a:r>
              <a:rPr lang="fr-FR" sz="2500" dirty="0">
                <a:solidFill>
                  <a:prstClr val="white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s.</a:t>
            </a:r>
            <a:endParaRPr lang="fr-FR" sz="25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-H</a:t>
            </a:r>
            <a:r>
              <a:rPr lang="fr-FR" sz="2500" dirty="0">
                <a:solidFill>
                  <a:prstClr val="white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matomes, </a:t>
            </a:r>
            <a:r>
              <a:rPr lang="fr-FR" sz="2500" dirty="0">
                <a:solidFill>
                  <a:prstClr val="white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pistaxis.</a:t>
            </a:r>
            <a:endParaRPr lang="fr-FR" sz="25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5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-</a:t>
            </a:r>
            <a:r>
              <a:rPr lang="fr-FR" sz="2500" dirty="0">
                <a:solidFill>
                  <a:srgbClr val="FFFF00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Hyperplasie gingivale.</a:t>
            </a:r>
            <a:endParaRPr lang="fr-FR" sz="25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881290" y="285728"/>
            <a:ext cx="600079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FF0000"/>
                </a:solidFill>
              </a:rPr>
              <a:t>Les aplasies médullaires</a:t>
            </a:r>
          </a:p>
        </p:txBody>
      </p:sp>
      <p:pic>
        <p:nvPicPr>
          <p:cNvPr id="94211" name="Picture 3" descr="Image associé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523013"/>
            <a:ext cx="3214678" cy="2334986"/>
          </a:xfrm>
          <a:prstGeom prst="rect">
            <a:avLst/>
          </a:prstGeom>
          <a:noFill/>
        </p:spPr>
      </p:pic>
      <p:pic>
        <p:nvPicPr>
          <p:cNvPr id="94212" name="Picture 4" descr="C:\Users\mourad\Desktop\Fi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8678" y="4500570"/>
            <a:ext cx="3143240" cy="2357430"/>
          </a:xfrm>
          <a:prstGeom prst="rect">
            <a:avLst/>
          </a:prstGeom>
          <a:noFill/>
        </p:spPr>
      </p:pic>
      <p:pic>
        <p:nvPicPr>
          <p:cNvPr id="94214" name="Picture 6" descr="Image associé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1950" y="4929199"/>
            <a:ext cx="2755431" cy="19288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8667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>
            <a:spLocks noChangeArrowheads="1"/>
          </p:cNvSpPr>
          <p:nvPr/>
        </p:nvSpPr>
        <p:spPr bwMode="auto">
          <a:xfrm>
            <a:off x="1524000" y="1571613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Une </a:t>
            </a:r>
            <a:r>
              <a:rPr lang="fr-FR" sz="2800" dirty="0">
                <a:solidFill>
                  <a:srgbClr val="00F26D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antibioth</a:t>
            </a:r>
            <a:r>
              <a:rPr lang="fr-FR" sz="2800" dirty="0">
                <a:solidFill>
                  <a:srgbClr val="00F26D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800" dirty="0">
                <a:solidFill>
                  <a:srgbClr val="00F26D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rapie </a:t>
            </a:r>
            <a:r>
              <a:rPr lang="fr-FR" sz="2800" dirty="0">
                <a:solidFill>
                  <a:srgbClr val="00F26D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à</a:t>
            </a:r>
            <a:r>
              <a:rPr lang="fr-FR" sz="2800" dirty="0">
                <a:solidFill>
                  <a:srgbClr val="00F26D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 large spectre </a:t>
            </a:r>
            <a:r>
              <a:rPr lang="fr-FR" sz="28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est administr</a:t>
            </a:r>
            <a:r>
              <a:rPr lang="fr-FR" sz="2800" dirty="0">
                <a:solidFill>
                  <a:prstClr val="white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8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e.</a:t>
            </a:r>
            <a:endParaRPr lang="fr-FR" sz="2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Les valeurs sanguines sont r</a:t>
            </a:r>
            <a:r>
              <a:rPr lang="fr-FR" sz="2800" dirty="0">
                <a:solidFill>
                  <a:prstClr val="white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8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gularis</a:t>
            </a:r>
            <a:r>
              <a:rPr lang="fr-FR" sz="2800" dirty="0">
                <a:solidFill>
                  <a:prstClr val="white"/>
                </a:solidFill>
                <a:latin typeface="Gill Sans MT"/>
                <a:ea typeface="Gill Sans MT" pitchFamily="34" charset="0"/>
                <a:cs typeface="Times New Roman" pitchFamily="18" charset="0"/>
              </a:rPr>
              <a:t>é</a:t>
            </a:r>
            <a:r>
              <a:rPr lang="fr-FR" sz="28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es par un </a:t>
            </a:r>
            <a:r>
              <a:rPr lang="fr-FR" sz="2800" dirty="0">
                <a:solidFill>
                  <a:srgbClr val="00F26D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apport transfusionnel</a:t>
            </a:r>
            <a:r>
              <a:rPr lang="fr-FR" sz="2800" dirty="0">
                <a:solidFill>
                  <a:prstClr val="white"/>
                </a:solidFill>
                <a:latin typeface="Book Antiqua" pitchFamily="18" charset="0"/>
                <a:ea typeface="Gill Sans MT" pitchFamily="34" charset="0"/>
                <a:cs typeface="Times New Roman" pitchFamily="18" charset="0"/>
              </a:rPr>
              <a:t> en culots globulaires, leucocytaires et plaquettaires.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 dirty="0">
                <a:solidFill>
                  <a:srgbClr val="00F26D"/>
                </a:solidFill>
                <a:latin typeface="Book Antiqua" pitchFamily="18" charset="0"/>
                <a:cs typeface="Times New Roman" pitchFamily="18" charset="0"/>
              </a:rPr>
              <a:t>Moyens locaux d’hémostase.</a:t>
            </a:r>
            <a:endParaRPr lang="fr-FR" sz="2800" dirty="0">
              <a:solidFill>
                <a:srgbClr val="00F26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024298" y="357166"/>
            <a:ext cx="378621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Prise en charge</a:t>
            </a:r>
          </a:p>
        </p:txBody>
      </p:sp>
      <p:pic>
        <p:nvPicPr>
          <p:cNvPr id="96259" name="Picture 3" descr="Résultat de recherche d'images pour &quot;culots globulaires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1753" y="3839768"/>
            <a:ext cx="4024307" cy="3018232"/>
          </a:xfrm>
          <a:prstGeom prst="rect">
            <a:avLst/>
          </a:prstGeom>
          <a:noFill/>
        </p:spPr>
      </p:pic>
      <p:sp>
        <p:nvSpPr>
          <p:cNvPr id="96261" name="AutoShape 5" descr="Résultat de recherche d'images pour &quot;antibiotique&quot;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prstClr val="white"/>
              </a:solidFill>
            </a:endParaRPr>
          </a:p>
        </p:txBody>
      </p:sp>
      <p:pic>
        <p:nvPicPr>
          <p:cNvPr id="96263" name="Picture 7" descr="Résultat de recherche d'images pour &quot;antibiotique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24034" y="3857628"/>
            <a:ext cx="4022117" cy="3000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4677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0" y="4714884"/>
            <a:ext cx="9144000" cy="1571636"/>
          </a:xfrm>
        </p:spPr>
        <p:txBody>
          <a:bodyPr>
            <a:normAutofit fontScale="40000" lnSpcReduction="20000"/>
          </a:bodyPr>
          <a:lstStyle/>
          <a:p>
            <a:pPr lvl="0">
              <a:buNone/>
            </a:pPr>
            <a:endParaRPr lang="fr-FR" sz="63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fr-FR" sz="6500" dirty="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6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pâleur</a:t>
            </a:r>
            <a:r>
              <a:rPr lang="fr-FR" sz="6500" dirty="0">
                <a:latin typeface="Times New Roman" pitchFamily="18" charset="0"/>
                <a:cs typeface="Times New Roman" pitchFamily="18" charset="0"/>
              </a:rPr>
              <a:t> muqueuse et une coloration jaune </a:t>
            </a:r>
          </a:p>
          <a:p>
            <a:pPr lvl="0">
              <a:buFont typeface="Wingdings" pitchFamily="2" charset="2"/>
              <a:buChar char="ü"/>
            </a:pPr>
            <a:r>
              <a:rPr lang="fr-FR" sz="6500" dirty="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6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ostéoporose</a:t>
            </a:r>
            <a:r>
              <a:rPr lang="fr-FR" sz="6500" dirty="0">
                <a:latin typeface="Times New Roman" pitchFamily="18" charset="0"/>
                <a:cs typeface="Times New Roman" pitchFamily="18" charset="0"/>
              </a:rPr>
              <a:t>, une ostéosclérose, </a:t>
            </a:r>
            <a:r>
              <a:rPr lang="fr-FR" sz="6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amincissement de la corticale maxillaire</a:t>
            </a:r>
            <a:r>
              <a:rPr lang="fr-FR" sz="6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6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douleur violente de la mandibule</a:t>
            </a:r>
            <a:r>
              <a:rPr lang="fr-FR" sz="65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>
              <a:buFont typeface="Wingdings" pitchFamily="2" charset="2"/>
              <a:buChar char="ü"/>
            </a:pPr>
            <a:endParaRPr lang="fr-FR" sz="63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dirty="0"/>
          </a:p>
        </p:txBody>
      </p:sp>
      <p:pic>
        <p:nvPicPr>
          <p:cNvPr id="5" name="Image 4" descr="C:\Users\mourad\Downloads\Drepanocytose-FRfrPub125v-00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9786" y="1643074"/>
            <a:ext cx="2000264" cy="221455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Image 5" descr="C:\Users\mourad\Downloads\Drepanocytose-FRfrPub125v-010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0446" y="1643051"/>
            <a:ext cx="2071702" cy="221455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238480" y="357166"/>
            <a:ext cx="5643602" cy="64294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fr-FR" dirty="0" smtClean="0"/>
              <a:t/>
            </a:r>
            <a:br>
              <a:rPr lang="fr-FR" dirty="0" smtClean="0"/>
            </a:br>
            <a:r>
              <a:rPr lang="fr-FR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La drépanocytose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095472" y="4006998"/>
            <a:ext cx="2571768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u="sng" dirty="0">
                <a:solidFill>
                  <a:srgbClr val="FF0000"/>
                </a:solidFill>
              </a:rPr>
              <a:t>Figure1: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sz="2000" b="1" dirty="0">
                <a:solidFill>
                  <a:prstClr val="black"/>
                </a:solidFill>
              </a:rPr>
              <a:t>érythrocyte normal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953256" y="4006998"/>
            <a:ext cx="2714644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u="sng" dirty="0">
                <a:solidFill>
                  <a:srgbClr val="FF0000"/>
                </a:solidFill>
              </a:rPr>
              <a:t>Figure 2</a:t>
            </a:r>
            <a:r>
              <a:rPr lang="fr-FR" sz="2000" b="1" dirty="0">
                <a:solidFill>
                  <a:srgbClr val="FF0000"/>
                </a:solidFill>
              </a:rPr>
              <a:t>:  </a:t>
            </a:r>
            <a:r>
              <a:rPr lang="fr-FR" sz="2000" b="1" dirty="0">
                <a:solidFill>
                  <a:prstClr val="black"/>
                </a:solidFill>
              </a:rPr>
              <a:t>érythrocyte falciforme</a:t>
            </a:r>
          </a:p>
        </p:txBody>
      </p:sp>
    </p:spTree>
    <p:extLst>
      <p:ext uri="{BB962C8B-B14F-4D97-AF65-F5344CB8AC3E}">
        <p14:creationId xmlns:p14="http://schemas.microsoft.com/office/powerpoint/2010/main" val="1608499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0" y="1071546"/>
            <a:ext cx="914400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Nerveuses : </a:t>
            </a:r>
            <a:r>
              <a:rPr lang="fr-FR" sz="2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2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neuropathie du nerf mentonnier</a:t>
            </a:r>
            <a:r>
              <a:rPr lang="fr-FR" sz="2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et la </a:t>
            </a:r>
            <a:r>
              <a:rPr lang="fr-FR" sz="2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paresthésie de la lèvre</a:t>
            </a:r>
            <a:r>
              <a:rPr lang="fr-FR" sz="2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( récupération lente )</a:t>
            </a:r>
          </a:p>
          <a:p>
            <a:pPr>
              <a:buFont typeface="Wingdings" pitchFamily="2" charset="2"/>
              <a:buChar char="ü"/>
            </a:pPr>
            <a:r>
              <a:rPr lang="fr-FR" sz="2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Dentaires : </a:t>
            </a:r>
            <a:r>
              <a:rPr lang="fr-FR" sz="2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un </a:t>
            </a:r>
            <a:r>
              <a:rPr lang="fr-FR" sz="2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retard d’éruption</a:t>
            </a:r>
            <a:r>
              <a:rPr lang="fr-FR" sz="2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une </a:t>
            </a:r>
            <a:r>
              <a:rPr lang="fr-FR" sz="2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hypo minéralisation de l’email et de la dentine</a:t>
            </a:r>
            <a:r>
              <a:rPr lang="fr-FR" sz="2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nécrose pulpaire </a:t>
            </a:r>
          </a:p>
          <a:p>
            <a:endParaRPr lang="fr-FR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4690" name="Picture 2" descr="Résultat de recherche d'images pour &quot;hypominéralisation émail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348" y="3500438"/>
            <a:ext cx="4500562" cy="2961654"/>
          </a:xfrm>
          <a:prstGeom prst="rect">
            <a:avLst/>
          </a:prstGeom>
          <a:noFill/>
        </p:spPr>
      </p:pic>
      <p:pic>
        <p:nvPicPr>
          <p:cNvPr id="114692" name="Picture 4" descr="Résultat de recherche d'images pour &quot;necrose pulpaire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1884" y="2776479"/>
            <a:ext cx="2786082" cy="40815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9082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81422" y="357166"/>
            <a:ext cx="4286280" cy="7143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Prise en charge</a:t>
            </a:r>
            <a:endParaRPr lang="fr-F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75520" y="1196752"/>
            <a:ext cx="8572560" cy="5429264"/>
          </a:xfrm>
        </p:spPr>
        <p:txBody>
          <a:bodyPr>
            <a:noAutofit/>
          </a:bodyPr>
          <a:lstStyle/>
          <a:p>
            <a:pPr>
              <a:buNone/>
            </a:pPr>
            <a:endParaRPr lang="fr-FR" sz="2500" dirty="0"/>
          </a:p>
          <a:p>
            <a:pPr lvl="0">
              <a:buFont typeface="Wingdings" pitchFamily="2" charset="2"/>
              <a:buChar char="ü"/>
            </a:pPr>
            <a:r>
              <a:rPr lang="fr-FR" sz="2500" dirty="0">
                <a:solidFill>
                  <a:srgbClr val="00B050"/>
                </a:solidFill>
              </a:rPr>
              <a:t>Accord du médecin traitant.</a:t>
            </a:r>
          </a:p>
          <a:p>
            <a:pPr lvl="0">
              <a:buFont typeface="Wingdings" pitchFamily="2" charset="2"/>
              <a:buChar char="ü"/>
            </a:pPr>
            <a:r>
              <a:rPr lang="fr-FR" sz="2500" dirty="0"/>
              <a:t>Hospitalisation en cas d’accident infectieux </a:t>
            </a:r>
          </a:p>
          <a:p>
            <a:pPr lvl="0">
              <a:buFont typeface="Wingdings" pitchFamily="2" charset="2"/>
              <a:buChar char="ü"/>
            </a:pPr>
            <a:r>
              <a:rPr lang="fr-FR" sz="2500" dirty="0">
                <a:solidFill>
                  <a:srgbClr val="00B050"/>
                </a:solidFill>
              </a:rPr>
              <a:t>Antibioprophylaxie à large spectre </a:t>
            </a:r>
            <a:r>
              <a:rPr lang="fr-FR" sz="2500" dirty="0"/>
              <a:t>et à </a:t>
            </a:r>
            <a:r>
              <a:rPr lang="fr-FR" sz="2500" dirty="0">
                <a:solidFill>
                  <a:srgbClr val="00B050"/>
                </a:solidFill>
              </a:rPr>
              <a:t>hautes doses</a:t>
            </a:r>
            <a:r>
              <a:rPr lang="fr-FR" sz="2500" dirty="0"/>
              <a:t>, administrée par voie veineuse si possible, actes chirurgicaux ou à risque infectieux</a:t>
            </a:r>
          </a:p>
          <a:p>
            <a:pPr>
              <a:buFont typeface="Wingdings" pitchFamily="2" charset="2"/>
              <a:buChar char="ü"/>
            </a:pPr>
            <a:r>
              <a:rPr lang="fr-FR" sz="2500" dirty="0"/>
              <a:t> </a:t>
            </a:r>
            <a:r>
              <a:rPr lang="fr-FR" sz="2500" dirty="0">
                <a:solidFill>
                  <a:srgbClr val="00B050"/>
                </a:solidFill>
              </a:rPr>
              <a:t>Antibiothérapie</a:t>
            </a:r>
            <a:r>
              <a:rPr lang="fr-FR" sz="2500" dirty="0"/>
              <a:t> en cas d’infection bactérienne( tissu osseux +) pour prévenir tout risque d’ostéomyélite.</a:t>
            </a:r>
          </a:p>
          <a:p>
            <a:pPr>
              <a:buFont typeface="Wingdings" pitchFamily="2" charset="2"/>
              <a:buChar char="ü"/>
            </a:pPr>
            <a:r>
              <a:rPr lang="fr-FR" sz="2500" dirty="0"/>
              <a:t> obturation des petits vaisseaux       risque d’ischémie et de nécrose       hospitalisation</a:t>
            </a:r>
          </a:p>
          <a:p>
            <a:pPr>
              <a:buFont typeface="Wingdings" pitchFamily="2" charset="2"/>
              <a:buChar char="ü"/>
            </a:pPr>
            <a:endParaRPr lang="fr-FR" sz="2500" dirty="0"/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6453190" y="4929198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3309918" y="5286388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4813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1142984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800" dirty="0">
                <a:solidFill>
                  <a:prstClr val="white"/>
                </a:solidFill>
              </a:rPr>
              <a:t>les manifestations osseuses ont un double aspect: il y a d’une part </a:t>
            </a:r>
            <a:r>
              <a:rPr lang="fr-FR" sz="2800" dirty="0">
                <a:solidFill>
                  <a:srgbClr val="00B050"/>
                </a:solidFill>
              </a:rPr>
              <a:t>hyperplasie de la moelle hématopoïétique</a:t>
            </a:r>
            <a:r>
              <a:rPr lang="fr-FR" sz="2800" dirty="0">
                <a:solidFill>
                  <a:prstClr val="white"/>
                </a:solidFill>
              </a:rPr>
              <a:t> et d’autre part une </a:t>
            </a:r>
            <a:r>
              <a:rPr lang="fr-FR" sz="2800" dirty="0">
                <a:solidFill>
                  <a:srgbClr val="00B050"/>
                </a:solidFill>
              </a:rPr>
              <a:t>ostéoporose</a:t>
            </a:r>
            <a:r>
              <a:rPr lang="fr-FR" sz="2800" dirty="0">
                <a:solidFill>
                  <a:prstClr val="white"/>
                </a:solidFill>
              </a:rPr>
              <a:t> d’ou :</a:t>
            </a:r>
            <a:endParaRPr lang="fr-FR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fr-FR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Accroissement important des maxillaires</a:t>
            </a:r>
            <a:r>
              <a:rPr lang="fr-FR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Classe 2 </a:t>
            </a:r>
            <a:r>
              <a:rPr lang="fr-FR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squelletique</a:t>
            </a:r>
            <a:r>
              <a:rPr lang="fr-F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++</a:t>
            </a:r>
            <a:r>
              <a:rPr lang="fr-FR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avec </a:t>
            </a:r>
            <a:r>
              <a:rPr lang="fr-FR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proalvéolie maxillaire</a:t>
            </a:r>
            <a:r>
              <a:rPr lang="fr-FR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fr-FR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béance  et malocclusion </a:t>
            </a:r>
          </a:p>
          <a:p>
            <a:pPr>
              <a:buFont typeface="Wingdings" pitchFamily="2" charset="2"/>
              <a:buChar char="§"/>
            </a:pPr>
            <a:r>
              <a:rPr lang="fr-FR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Inflammation gingivale</a:t>
            </a:r>
            <a:r>
              <a:rPr lang="fr-FR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fr-FR" sz="2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Raréfaction de l’os alvéolaire. </a:t>
            </a:r>
          </a:p>
          <a:p>
            <a:pPr>
              <a:buFont typeface="Wingdings" pitchFamily="2" charset="2"/>
              <a:buChar char="§"/>
            </a:pPr>
            <a:r>
              <a:rPr lang="fr-FR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Déplacements dentaires ,</a:t>
            </a:r>
            <a:r>
              <a:rPr lang="fr-FR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dyschromies</a:t>
            </a:r>
            <a:r>
              <a:rPr lang="fr-FR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fr-FR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caries multiples</a:t>
            </a:r>
            <a:r>
              <a:rPr lang="fr-FR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fr-FR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Oblitération sinusienne</a:t>
            </a:r>
            <a:r>
              <a:rPr lang="fr-FR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3738546" y="357166"/>
            <a:ext cx="4572032" cy="7143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fr-FR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 Thalassémies</a:t>
            </a:r>
            <a:endParaRPr lang="fr-FR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8138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1" y="1"/>
            <a:ext cx="4429124" cy="369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524000" y="3714752"/>
            <a:ext cx="44291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5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Figure 3 </a:t>
            </a:r>
            <a:r>
              <a:rPr lang="fr-FR" sz="25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 Aspect </a:t>
            </a:r>
            <a:r>
              <a:rPr lang="fr-FR" sz="25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exobuccal</a:t>
            </a:r>
            <a:r>
              <a:rPr lang="fr-FR" sz="25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caractéristique de la thalassémie : </a:t>
            </a:r>
            <a:r>
              <a:rPr lang="fr-FR" sz="25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protrusion du menton</a:t>
            </a:r>
            <a:r>
              <a:rPr lang="fr-FR" sz="25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mélanodermie et alopécie.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3124" y="2"/>
            <a:ext cx="4714876" cy="371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024562" y="3714753"/>
            <a:ext cx="464343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5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Figure 4 </a:t>
            </a:r>
            <a:r>
              <a:rPr lang="fr-FR" sz="2500" dirty="0">
                <a:solidFill>
                  <a:prstClr val="white"/>
                </a:solidFill>
              </a:rPr>
              <a:t>: Aspect </a:t>
            </a:r>
            <a:r>
              <a:rPr lang="fr-FR" sz="2500" dirty="0" err="1">
                <a:solidFill>
                  <a:prstClr val="white"/>
                </a:solidFill>
              </a:rPr>
              <a:t>exobuccal</a:t>
            </a:r>
            <a:r>
              <a:rPr lang="fr-FR" sz="2500" dirty="0">
                <a:solidFill>
                  <a:prstClr val="white"/>
                </a:solidFill>
              </a:rPr>
              <a:t> caractéristique de la thalassémie : visage carré, </a:t>
            </a:r>
            <a:r>
              <a:rPr lang="fr-FR" sz="2500" dirty="0">
                <a:solidFill>
                  <a:srgbClr val="00B050"/>
                </a:solidFill>
              </a:rPr>
              <a:t>protrusion zygomatique</a:t>
            </a:r>
            <a:r>
              <a:rPr lang="fr-FR" sz="2500" dirty="0">
                <a:solidFill>
                  <a:prstClr val="white"/>
                </a:solidFill>
              </a:rPr>
              <a:t>, </a:t>
            </a:r>
            <a:r>
              <a:rPr lang="fr-FR" sz="2500" dirty="0">
                <a:solidFill>
                  <a:srgbClr val="00B050"/>
                </a:solidFill>
              </a:rPr>
              <a:t>proéminence frontale</a:t>
            </a:r>
            <a:r>
              <a:rPr lang="fr-FR" sz="2500" dirty="0">
                <a:solidFill>
                  <a:prstClr val="white"/>
                </a:solidFill>
              </a:rPr>
              <a:t> et élargissement du dos du nez.</a:t>
            </a:r>
          </a:p>
        </p:txBody>
      </p:sp>
    </p:spTree>
    <p:extLst>
      <p:ext uri="{BB962C8B-B14F-4D97-AF65-F5344CB8AC3E}">
        <p14:creationId xmlns:p14="http://schemas.microsoft.com/office/powerpoint/2010/main" val="2711084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2" y="0"/>
            <a:ext cx="4643437" cy="2369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524000" y="2357431"/>
            <a:ext cx="46434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Figure 7 : </a:t>
            </a:r>
            <a:r>
              <a:rPr lang="fr-FR" dirty="0">
                <a:solidFill>
                  <a:srgbClr val="00B050"/>
                </a:solidFill>
              </a:rPr>
              <a:t>Dyschromies modérées</a:t>
            </a:r>
            <a:r>
              <a:rPr lang="fr-FR" dirty="0">
                <a:solidFill>
                  <a:prstClr val="white"/>
                </a:solidFill>
              </a:rPr>
              <a:t>, </a:t>
            </a:r>
            <a:r>
              <a:rPr lang="fr-FR" dirty="0">
                <a:solidFill>
                  <a:srgbClr val="FFFF00"/>
                </a:solidFill>
              </a:rPr>
              <a:t>diastèmes interincisifs</a:t>
            </a:r>
            <a:r>
              <a:rPr lang="fr-FR" dirty="0">
                <a:solidFill>
                  <a:prstClr val="white"/>
                </a:solidFill>
              </a:rPr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8942" y="1"/>
            <a:ext cx="3929058" cy="2423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810380" y="2428869"/>
            <a:ext cx="3857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Figure 8:  </a:t>
            </a:r>
            <a:r>
              <a:rPr lang="fr-FR" dirty="0">
                <a:solidFill>
                  <a:srgbClr val="00B050"/>
                </a:solidFill>
              </a:rPr>
              <a:t>Elargissement des procès alvéolaires maxillaires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3071810"/>
            <a:ext cx="7127190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 rot="16200000">
            <a:off x="8668755" y="3929061"/>
            <a:ext cx="1569660" cy="1571640"/>
          </a:xfrm>
          <a:prstGeom prst="rect">
            <a:avLst/>
          </a:prstGeom>
        </p:spPr>
        <p:txBody>
          <a:bodyPr vert="vert" wrap="square">
            <a:spAutoFit/>
          </a:bodyPr>
          <a:lstStyle/>
          <a:p>
            <a:r>
              <a:rPr lang="fr-FR" sz="2500" b="1" u="sng" dirty="0">
                <a:solidFill>
                  <a:srgbClr val="FF0000"/>
                </a:solidFill>
              </a:rPr>
              <a:t>Figure 9 </a:t>
            </a:r>
            <a:r>
              <a:rPr lang="fr-FR" b="1" dirty="0">
                <a:solidFill>
                  <a:prstClr val="white"/>
                </a:solidFill>
              </a:rPr>
              <a:t>: Orthopan-</a:t>
            </a:r>
            <a:r>
              <a:rPr lang="fr-FR" b="1" dirty="0" err="1">
                <a:solidFill>
                  <a:prstClr val="white"/>
                </a:solidFill>
              </a:rPr>
              <a:t>tomogramme</a:t>
            </a:r>
            <a:r>
              <a:rPr lang="fr-FR" b="1" dirty="0">
                <a:solidFill>
                  <a:prstClr val="white"/>
                </a:solidFill>
              </a:rPr>
              <a:t>: </a:t>
            </a:r>
            <a:r>
              <a:rPr lang="fr-FR" b="1" dirty="0">
                <a:solidFill>
                  <a:srgbClr val="00B050"/>
                </a:solidFill>
              </a:rPr>
              <a:t>oblitération sinusienne</a:t>
            </a:r>
          </a:p>
        </p:txBody>
      </p:sp>
    </p:spTree>
    <p:extLst>
      <p:ext uri="{BB962C8B-B14F-4D97-AF65-F5344CB8AC3E}">
        <p14:creationId xmlns:p14="http://schemas.microsoft.com/office/powerpoint/2010/main" val="11789358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arme 1"/>
          <p:cNvSpPr/>
          <p:nvPr/>
        </p:nvSpPr>
        <p:spPr>
          <a:xfrm>
            <a:off x="1666844" y="1357298"/>
            <a:ext cx="1000132" cy="714380"/>
          </a:xfrm>
          <a:prstGeom prst="teardrop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3" name="Chevron 2"/>
          <p:cNvSpPr/>
          <p:nvPr/>
        </p:nvSpPr>
        <p:spPr>
          <a:xfrm>
            <a:off x="2809852" y="1357298"/>
            <a:ext cx="7215238" cy="714380"/>
          </a:xfrm>
          <a:prstGeom prst="chevron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black"/>
                </a:solidFill>
              </a:rPr>
              <a:t>Introduction</a:t>
            </a:r>
          </a:p>
        </p:txBody>
      </p:sp>
      <p:sp>
        <p:nvSpPr>
          <p:cNvPr id="4" name="Chevron 3"/>
          <p:cNvSpPr/>
          <p:nvPr/>
        </p:nvSpPr>
        <p:spPr>
          <a:xfrm>
            <a:off x="2809852" y="2143116"/>
            <a:ext cx="7215238" cy="714380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black"/>
                </a:solidFill>
              </a:rPr>
              <a:t>Rappels</a:t>
            </a:r>
          </a:p>
        </p:txBody>
      </p:sp>
      <p:sp>
        <p:nvSpPr>
          <p:cNvPr id="5" name="Chevron 4"/>
          <p:cNvSpPr/>
          <p:nvPr/>
        </p:nvSpPr>
        <p:spPr>
          <a:xfrm>
            <a:off x="2809852" y="2928934"/>
            <a:ext cx="7215238" cy="714380"/>
          </a:xfrm>
          <a:prstGeom prst="chevron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black"/>
                </a:solidFill>
              </a:rPr>
              <a:t>Classification des hémopathies</a:t>
            </a:r>
          </a:p>
        </p:txBody>
      </p:sp>
      <p:sp>
        <p:nvSpPr>
          <p:cNvPr id="6" name="Chevron 5"/>
          <p:cNvSpPr/>
          <p:nvPr/>
        </p:nvSpPr>
        <p:spPr>
          <a:xfrm>
            <a:off x="2809852" y="3714752"/>
            <a:ext cx="7215238" cy="714380"/>
          </a:xfrm>
          <a:prstGeom prst="chevron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black"/>
                </a:solidFill>
              </a:rPr>
              <a:t>Les manifestations buccales des hémopathies</a:t>
            </a:r>
          </a:p>
        </p:txBody>
      </p:sp>
      <p:sp>
        <p:nvSpPr>
          <p:cNvPr id="7" name="Chevron 6"/>
          <p:cNvSpPr/>
          <p:nvPr/>
        </p:nvSpPr>
        <p:spPr>
          <a:xfrm>
            <a:off x="2809852" y="4500570"/>
            <a:ext cx="7215238" cy="714380"/>
          </a:xfrm>
          <a:prstGeom prst="chevron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black"/>
                </a:solidFill>
              </a:rPr>
              <a:t>La prise en charge des hémopathies</a:t>
            </a:r>
          </a:p>
        </p:txBody>
      </p:sp>
      <p:sp>
        <p:nvSpPr>
          <p:cNvPr id="8" name="Chevron 7"/>
          <p:cNvSpPr/>
          <p:nvPr/>
        </p:nvSpPr>
        <p:spPr>
          <a:xfrm>
            <a:off x="2809852" y="5286388"/>
            <a:ext cx="7215238" cy="714380"/>
          </a:xfrm>
          <a:prstGeom prst="chevron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black"/>
                </a:solidFill>
              </a:rPr>
              <a:t>Les cas cliniques</a:t>
            </a:r>
          </a:p>
        </p:txBody>
      </p:sp>
      <p:sp>
        <p:nvSpPr>
          <p:cNvPr id="9" name="Chevron 8"/>
          <p:cNvSpPr/>
          <p:nvPr/>
        </p:nvSpPr>
        <p:spPr>
          <a:xfrm>
            <a:off x="2809852" y="6072206"/>
            <a:ext cx="7215238" cy="714380"/>
          </a:xfrm>
          <a:prstGeom prst="chevron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black"/>
                </a:solidFill>
              </a:rPr>
              <a:t>La conclusion</a:t>
            </a:r>
          </a:p>
        </p:txBody>
      </p:sp>
      <p:sp>
        <p:nvSpPr>
          <p:cNvPr id="10" name="Larme 9"/>
          <p:cNvSpPr/>
          <p:nvPr/>
        </p:nvSpPr>
        <p:spPr>
          <a:xfrm>
            <a:off x="1666844" y="2143116"/>
            <a:ext cx="1000132" cy="714380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11" name="Larme 10"/>
          <p:cNvSpPr/>
          <p:nvPr/>
        </p:nvSpPr>
        <p:spPr>
          <a:xfrm>
            <a:off x="1666844" y="2928934"/>
            <a:ext cx="1000132" cy="714380"/>
          </a:xfrm>
          <a:prstGeom prst="teardrop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2" name="Larme 11"/>
          <p:cNvSpPr/>
          <p:nvPr/>
        </p:nvSpPr>
        <p:spPr>
          <a:xfrm>
            <a:off x="1666844" y="6072206"/>
            <a:ext cx="1000132" cy="714380"/>
          </a:xfrm>
          <a:prstGeom prst="teardrop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13" name="Larme 12"/>
          <p:cNvSpPr/>
          <p:nvPr/>
        </p:nvSpPr>
        <p:spPr>
          <a:xfrm>
            <a:off x="1666844" y="5286388"/>
            <a:ext cx="1000132" cy="714380"/>
          </a:xfrm>
          <a:prstGeom prst="teardrop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4" name="Larme 13"/>
          <p:cNvSpPr/>
          <p:nvPr/>
        </p:nvSpPr>
        <p:spPr>
          <a:xfrm>
            <a:off x="1666844" y="4500570"/>
            <a:ext cx="1000132" cy="714380"/>
          </a:xfrm>
          <a:prstGeom prst="teardrop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5" name="Larme 14"/>
          <p:cNvSpPr/>
          <p:nvPr/>
        </p:nvSpPr>
        <p:spPr>
          <a:xfrm>
            <a:off x="1666844" y="3714752"/>
            <a:ext cx="1000132" cy="714380"/>
          </a:xfrm>
          <a:prstGeom prst="teardrop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310050" y="142853"/>
            <a:ext cx="3357586" cy="93871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FF0000"/>
                </a:solidFill>
              </a:rPr>
              <a:t>Plan</a:t>
            </a:r>
          </a:p>
        </p:txBody>
      </p:sp>
    </p:spTree>
    <p:extLst>
      <p:ext uri="{BB962C8B-B14F-4D97-AF65-F5344CB8AC3E}">
        <p14:creationId xmlns:p14="http://schemas.microsoft.com/office/powerpoint/2010/main" val="30111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09984" y="357166"/>
            <a:ext cx="4286280" cy="7858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fr-FR" sz="9600" dirty="0"/>
              <a:t/>
            </a:r>
            <a:br>
              <a:rPr lang="fr-FR" sz="9600" dirty="0"/>
            </a:br>
            <a:r>
              <a:rPr lang="fr-FR" sz="9600" dirty="0"/>
              <a:t> </a:t>
            </a:r>
            <a:r>
              <a:rPr lang="fr-FR" sz="4400" b="1" dirty="0">
                <a:solidFill>
                  <a:srgbClr val="FF0000"/>
                </a:solidFill>
              </a:rPr>
              <a:t>Prise en charge</a:t>
            </a:r>
            <a:endParaRPr lang="fr-FR" sz="44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0" y="1785926"/>
            <a:ext cx="9144000" cy="5072074"/>
          </a:xfrm>
        </p:spPr>
        <p:txBody>
          <a:bodyPr>
            <a:normAutofit fontScale="250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fr-FR" sz="11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l’avis du médecin traitant. </a:t>
            </a:r>
          </a:p>
          <a:p>
            <a:pPr lvl="0">
              <a:buFont typeface="Wingdings" pitchFamily="2" charset="2"/>
              <a:buChar char="ü"/>
            </a:pPr>
            <a:r>
              <a:rPr lang="fr-FR" sz="11200" dirty="0">
                <a:latin typeface="Times New Roman" pitchFamily="18" charset="0"/>
                <a:cs typeface="Times New Roman" pitchFamily="18" charset="0"/>
              </a:rPr>
              <a:t>demander le taux d’</a:t>
            </a:r>
            <a:r>
              <a:rPr lang="fr-FR" sz="11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Hb</a:t>
            </a:r>
            <a:r>
              <a:rPr lang="fr-FR" sz="11200" dirty="0">
                <a:latin typeface="Times New Roman" pitchFamily="18" charset="0"/>
                <a:cs typeface="Times New Roman" pitchFamily="18" charset="0"/>
              </a:rPr>
              <a:t> et d’</a:t>
            </a:r>
            <a:r>
              <a:rPr lang="fr-FR" sz="11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</a:t>
            </a:r>
            <a:r>
              <a:rPr lang="fr-FR" sz="1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Wingdings" pitchFamily="2" charset="2"/>
              <a:buChar char="ü"/>
            </a:pPr>
            <a:r>
              <a:rPr lang="fr-FR" sz="11200" dirty="0">
                <a:latin typeface="Times New Roman" pitchFamily="18" charset="0"/>
                <a:cs typeface="Times New Roman" pitchFamily="18" charset="0"/>
              </a:rPr>
              <a:t>Connaître les répercussions de l’anémie sur les différents organes .</a:t>
            </a:r>
          </a:p>
          <a:p>
            <a:pPr lvl="0">
              <a:buFont typeface="Wingdings" pitchFamily="2" charset="2"/>
              <a:buChar char="ü"/>
            </a:pPr>
            <a:r>
              <a:rPr lang="fr-FR" sz="11200" dirty="0">
                <a:latin typeface="Times New Roman" pitchFamily="18" charset="0"/>
                <a:cs typeface="Times New Roman" pitchFamily="18" charset="0"/>
              </a:rPr>
              <a:t>Si le taux d’</a:t>
            </a:r>
            <a:r>
              <a:rPr lang="fr-FR" sz="11200" dirty="0" err="1">
                <a:latin typeface="Times New Roman" pitchFamily="18" charset="0"/>
                <a:cs typeface="Times New Roman" pitchFamily="18" charset="0"/>
              </a:rPr>
              <a:t>Hb</a:t>
            </a:r>
            <a:r>
              <a:rPr lang="fr-FR" sz="11200" dirty="0">
                <a:latin typeface="Times New Roman" pitchFamily="18" charset="0"/>
                <a:cs typeface="Times New Roman" pitchFamily="18" charset="0"/>
              </a:rPr>
              <a:t> est compris entre </a:t>
            </a:r>
            <a:r>
              <a:rPr lang="fr-FR" sz="11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8 - 10 g/100ml</a:t>
            </a:r>
            <a:r>
              <a:rPr lang="fr-FR" sz="11200" dirty="0">
                <a:latin typeface="Times New Roman" pitchFamily="18" charset="0"/>
                <a:cs typeface="Times New Roman" pitchFamily="18" charset="0"/>
              </a:rPr>
              <a:t> seuls les </a:t>
            </a:r>
            <a:r>
              <a:rPr lang="fr-FR" sz="11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soins palliatifs </a:t>
            </a:r>
            <a:r>
              <a:rPr lang="fr-FR" sz="11200" dirty="0">
                <a:latin typeface="Times New Roman" pitchFamily="18" charset="0"/>
                <a:cs typeface="Times New Roman" pitchFamily="18" charset="0"/>
              </a:rPr>
              <a:t>seront réalisés.</a:t>
            </a:r>
          </a:p>
          <a:p>
            <a:pPr lvl="0">
              <a:buFont typeface="Wingdings" pitchFamily="2" charset="2"/>
              <a:buChar char="ü"/>
            </a:pPr>
            <a:r>
              <a:rPr lang="fr-FR" sz="11200" dirty="0">
                <a:latin typeface="Times New Roman" pitchFamily="18" charset="0"/>
                <a:cs typeface="Times New Roman" pitchFamily="18" charset="0"/>
              </a:rPr>
              <a:t>La nécessité d’une </a:t>
            </a:r>
            <a:r>
              <a:rPr lang="fr-FR" sz="11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Antibioprophylaxie</a:t>
            </a:r>
            <a:r>
              <a:rPr lang="fr-FR" sz="11200" dirty="0">
                <a:latin typeface="Times New Roman" pitchFamily="18" charset="0"/>
                <a:cs typeface="Times New Roman" pitchFamily="18" charset="0"/>
              </a:rPr>
              <a:t> sera discutée avec l’hématologue.</a:t>
            </a:r>
          </a:p>
          <a:p>
            <a:pPr lvl="0">
              <a:buFont typeface="Wingdings" pitchFamily="2" charset="2"/>
              <a:buChar char="ü"/>
            </a:pPr>
            <a:endParaRPr lang="fr-FR" sz="10000" dirty="0"/>
          </a:p>
          <a:p>
            <a:pPr>
              <a:buNone/>
            </a:pPr>
            <a:r>
              <a:rPr lang="fr-FR" sz="10000" dirty="0"/>
              <a:t> </a:t>
            </a:r>
          </a:p>
          <a:p>
            <a:pPr>
              <a:buNone/>
            </a:pPr>
            <a:r>
              <a:rPr lang="fr-FR" sz="10000" b="1" dirty="0"/>
              <a:t> </a:t>
            </a:r>
            <a:endParaRPr lang="fr-FR" sz="10000" dirty="0"/>
          </a:p>
          <a:p>
            <a:pPr>
              <a:buNone/>
            </a:pPr>
            <a:r>
              <a:rPr lang="fr-FR" sz="10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93522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52794" y="285728"/>
            <a:ext cx="5143536" cy="796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r-FR" sz="9600" dirty="0"/>
              <a:t/>
            </a:r>
            <a:br>
              <a:rPr lang="fr-FR" sz="9600" dirty="0"/>
            </a:br>
            <a:r>
              <a:rPr lang="fr-FR" sz="9600" dirty="0"/>
              <a:t> </a:t>
            </a:r>
            <a:r>
              <a:rPr lang="fr-FR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 membranopathies</a:t>
            </a:r>
            <a:endParaRPr lang="fr-FR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0" y="1785926"/>
            <a:ext cx="9144000" cy="4429156"/>
          </a:xfrm>
        </p:spPr>
        <p:txBody>
          <a:bodyPr>
            <a:normAutofit fontScale="775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fr-FR" sz="4300" dirty="0">
                <a:latin typeface="Times New Roman" pitchFamily="18" charset="0"/>
                <a:cs typeface="Times New Roman" pitchFamily="18" charset="0"/>
              </a:rPr>
              <a:t>Le prototype de ce groupe d’anémies est </a:t>
            </a:r>
            <a:r>
              <a:rPr lang="fr-FR" sz="43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fr-FR" sz="43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Sphérocytose héréditaire.</a:t>
            </a:r>
            <a:r>
              <a:rPr lang="fr-FR" sz="43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endParaRPr lang="fr-FR" sz="4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Char char="ü"/>
            </a:pPr>
            <a:r>
              <a:rPr lang="fr-FR" sz="4300" dirty="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4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pâleur  de la muqueuse </a:t>
            </a:r>
            <a:r>
              <a:rPr lang="fr-FR" sz="4300" dirty="0">
                <a:latin typeface="Times New Roman" pitchFamily="18" charset="0"/>
                <a:cs typeface="Times New Roman" pitchFamily="18" charset="0"/>
              </a:rPr>
              <a:t>avec </a:t>
            </a:r>
            <a:r>
              <a:rPr lang="fr-FR" sz="4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atrophie des papilles linguales.</a:t>
            </a:r>
          </a:p>
          <a:p>
            <a:pPr marL="0" indent="0">
              <a:buNone/>
            </a:pPr>
            <a:endParaRPr lang="fr-FR" sz="43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fr-FR" sz="4300" dirty="0">
                <a:latin typeface="Times New Roman" pitchFamily="18" charset="0"/>
                <a:cs typeface="Times New Roman" pitchFamily="18" charset="0"/>
              </a:rPr>
              <a:t>Le  traitement est </a:t>
            </a:r>
            <a:r>
              <a:rPr lang="fr-FR" sz="4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préventif</a:t>
            </a:r>
            <a:r>
              <a:rPr lang="fr-FR" sz="4300" dirty="0">
                <a:latin typeface="Times New Roman" pitchFamily="18" charset="0"/>
                <a:cs typeface="Times New Roman" pitchFamily="18" charset="0"/>
              </a:rPr>
              <a:t> avec l’abstention de toute exposition à un médicament potentiellement responsables.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6234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6910" y="357166"/>
            <a:ext cx="7043758" cy="1571636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38282" y="1857364"/>
            <a:ext cx="8715436" cy="4429156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6300" dirty="0"/>
          </a:p>
          <a:p>
            <a:pPr lvl="0">
              <a:buFont typeface="Wingdings" pitchFamily="2" charset="2"/>
              <a:buChar char="ü"/>
            </a:pPr>
            <a:r>
              <a:rPr lang="fr-FR" sz="3000" dirty="0"/>
              <a:t>Les dents peuvent avoir  une teinte </a:t>
            </a:r>
            <a:r>
              <a:rPr lang="fr-FR" sz="3000" dirty="0">
                <a:solidFill>
                  <a:srgbClr val="FFFF00"/>
                </a:solidFill>
              </a:rPr>
              <a:t>gris sombre</a:t>
            </a:r>
            <a:r>
              <a:rPr lang="fr-FR" sz="3000" dirty="0"/>
              <a:t>,</a:t>
            </a:r>
          </a:p>
          <a:p>
            <a:pPr lvl="0">
              <a:buNone/>
            </a:pPr>
            <a:r>
              <a:rPr lang="fr-FR" sz="3000" dirty="0"/>
              <a:t> </a:t>
            </a:r>
            <a:r>
              <a:rPr lang="fr-FR" sz="3000" dirty="0">
                <a:solidFill>
                  <a:srgbClr val="FFFF00"/>
                </a:solidFill>
              </a:rPr>
              <a:t>vert jaune</a:t>
            </a:r>
            <a:r>
              <a:rPr lang="fr-FR" sz="3000" dirty="0"/>
              <a:t>, </a:t>
            </a:r>
            <a:r>
              <a:rPr lang="fr-FR" sz="3000" dirty="0">
                <a:solidFill>
                  <a:srgbClr val="FFFF00"/>
                </a:solidFill>
              </a:rPr>
              <a:t>bleu vert </a:t>
            </a:r>
            <a:r>
              <a:rPr lang="fr-FR" sz="3000" dirty="0"/>
              <a:t>mais en général la teinte s’estompe avec l’âge . </a:t>
            </a:r>
          </a:p>
          <a:p>
            <a:pPr lvl="0">
              <a:buFont typeface="Wingdings" pitchFamily="2" charset="2"/>
              <a:buChar char="ü"/>
            </a:pPr>
            <a:r>
              <a:rPr lang="fr-FR" sz="3000" dirty="0">
                <a:solidFill>
                  <a:srgbClr val="92D050"/>
                </a:solidFill>
              </a:rPr>
              <a:t>hypoplasies de l’email</a:t>
            </a:r>
            <a:r>
              <a:rPr lang="fr-FR" sz="3000" dirty="0"/>
              <a:t>.  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095606" y="285729"/>
            <a:ext cx="5929353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 anémies hémolytiques acquises</a:t>
            </a:r>
            <a:endParaRPr lang="fr-FR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347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b="1" u="sng" dirty="0" smtClean="0"/>
              <a:t>Prise en charge :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- Accord du médecin traitant.</a:t>
            </a:r>
          </a:p>
          <a:p>
            <a:pPr>
              <a:buNone/>
            </a:pPr>
            <a:r>
              <a:rPr lang="fr-FR" dirty="0" smtClean="0"/>
              <a:t>- </a:t>
            </a:r>
            <a:r>
              <a:rPr lang="fr-FR" sz="2800" dirty="0">
                <a:solidFill>
                  <a:srgbClr val="00B050"/>
                </a:solidFill>
              </a:rPr>
              <a:t>Motivation et prévention des infections. </a:t>
            </a:r>
          </a:p>
          <a:p>
            <a:pPr>
              <a:buNone/>
            </a:pPr>
            <a:r>
              <a:rPr lang="fr-FR" sz="2800" dirty="0"/>
              <a:t>-proscrire les médicaments suivants :</a:t>
            </a:r>
          </a:p>
          <a:p>
            <a:pPr>
              <a:buNone/>
            </a:pPr>
            <a:r>
              <a:rPr lang="fr-FR" sz="2800" dirty="0"/>
              <a:t> </a:t>
            </a:r>
            <a:r>
              <a:rPr lang="fr-FR" sz="2800" dirty="0">
                <a:solidFill>
                  <a:srgbClr val="FF0000"/>
                </a:solidFill>
              </a:rPr>
              <a:t> </a:t>
            </a:r>
            <a:r>
              <a:rPr lang="fr-FR" sz="2800" dirty="0">
                <a:solidFill>
                  <a:srgbClr val="FFFF00"/>
                </a:solidFill>
              </a:rPr>
              <a:t>Aspirine</a:t>
            </a:r>
            <a:r>
              <a:rPr lang="fr-FR" sz="2800" dirty="0"/>
              <a:t>, </a:t>
            </a:r>
            <a:r>
              <a:rPr lang="fr-FR" sz="2800" dirty="0">
                <a:solidFill>
                  <a:srgbClr val="FFFF00"/>
                </a:solidFill>
              </a:rPr>
              <a:t>sulfamide</a:t>
            </a:r>
            <a:r>
              <a:rPr lang="fr-FR" sz="2800" dirty="0"/>
              <a:t>, dérivé de  la </a:t>
            </a:r>
            <a:r>
              <a:rPr lang="fr-FR" sz="2800" dirty="0">
                <a:solidFill>
                  <a:srgbClr val="FFFF00"/>
                </a:solidFill>
              </a:rPr>
              <a:t>vitamine K </a:t>
            </a:r>
            <a:r>
              <a:rPr lang="fr-FR" sz="2800" dirty="0"/>
              <a:t>et ne jamais utiliser le </a:t>
            </a:r>
            <a:r>
              <a:rPr lang="fr-FR" sz="2800" dirty="0">
                <a:solidFill>
                  <a:srgbClr val="FFFF00"/>
                </a:solidFill>
              </a:rPr>
              <a:t>bleu de toluidine</a:t>
            </a:r>
            <a:r>
              <a:rPr lang="fr-FR" sz="2800" dirty="0"/>
              <a:t>. </a:t>
            </a:r>
          </a:p>
          <a:p>
            <a:pPr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48393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12192000" cy="691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4688" y="1844675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7200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Pathologies des globules blancs</a:t>
            </a:r>
          </a:p>
        </p:txBody>
      </p:sp>
    </p:spTree>
    <p:extLst>
      <p:ext uri="{BB962C8B-B14F-4D97-AF65-F5344CB8AC3E}">
        <p14:creationId xmlns:p14="http://schemas.microsoft.com/office/powerpoint/2010/main" val="303314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03389" y="368301"/>
            <a:ext cx="8643937" cy="5643563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fr-FR" sz="2500" b="1" u="sng" dirty="0"/>
              <a:t> Les désordres leucocytaires non prolifératifs </a:t>
            </a:r>
          </a:p>
          <a:p>
            <a:pPr marL="0" indent="0">
              <a:buNone/>
              <a:defRPr/>
            </a:pPr>
            <a:r>
              <a:rPr lang="fr-FR" sz="2500" dirty="0">
                <a:solidFill>
                  <a:srgbClr val="FFFF00"/>
                </a:solidFill>
              </a:rPr>
              <a:t>  </a:t>
            </a:r>
            <a:r>
              <a:rPr lang="fr-FR" sz="2500" b="1" dirty="0">
                <a:solidFill>
                  <a:srgbClr val="FFFF00"/>
                </a:solidFill>
              </a:rPr>
              <a:t>I –La  neutropénie et agranulocytose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/>
              <a:t> </a:t>
            </a:r>
            <a:r>
              <a:rPr lang="fr-FR" sz="3000" dirty="0">
                <a:solidFill>
                  <a:srgbClr val="C00000"/>
                </a:solidFill>
              </a:rPr>
              <a:t>Ulcérations</a:t>
            </a:r>
            <a:r>
              <a:rPr lang="fr-FR" sz="3000" dirty="0">
                <a:solidFill>
                  <a:prstClr val="black"/>
                </a:solidFill>
              </a:rPr>
              <a:t> </a:t>
            </a:r>
            <a:r>
              <a:rPr lang="fr-FR" sz="3000" dirty="0"/>
              <a:t>buccales 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3000" dirty="0">
                <a:solidFill>
                  <a:srgbClr val="C00000"/>
                </a:solidFill>
              </a:rPr>
              <a:t>Aphtoses</a:t>
            </a:r>
            <a:r>
              <a:rPr lang="fr-FR" sz="3000" dirty="0">
                <a:solidFill>
                  <a:prstClr val="black"/>
                </a:solidFill>
              </a:rPr>
              <a:t> </a:t>
            </a:r>
            <a:r>
              <a:rPr lang="fr-FR" sz="3000" dirty="0"/>
              <a:t>buccale récidivantes.   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3000" dirty="0"/>
              <a:t>Des</a:t>
            </a:r>
            <a:r>
              <a:rPr lang="fr-FR" sz="3000" dirty="0">
                <a:solidFill>
                  <a:prstClr val="black"/>
                </a:solidFill>
              </a:rPr>
              <a:t> </a:t>
            </a:r>
            <a:r>
              <a:rPr lang="fr-FR" sz="3000" dirty="0">
                <a:solidFill>
                  <a:srgbClr val="C00000"/>
                </a:solidFill>
              </a:rPr>
              <a:t>lésions ulcéro-nécrotiques  </a:t>
            </a:r>
            <a:r>
              <a:rPr lang="fr-FR" sz="3000" dirty="0">
                <a:solidFill>
                  <a:prstClr val="black"/>
                </a:solidFill>
              </a:rPr>
              <a:t>entrainant des </a:t>
            </a:r>
            <a:r>
              <a:rPr lang="fr-FR" sz="3000" dirty="0"/>
              <a:t>mobilités dentaires  .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3000" dirty="0"/>
              <a:t>une atteinte parodontale avec</a:t>
            </a:r>
          </a:p>
          <a:p>
            <a:pPr marL="0" indent="0">
              <a:buNone/>
              <a:defRPr/>
            </a:pPr>
            <a:r>
              <a:rPr lang="fr-FR" sz="3000" dirty="0"/>
              <a:t>     récessions gingivales et des lyses</a:t>
            </a:r>
          </a:p>
          <a:p>
            <a:pPr marL="0" indent="0">
              <a:buNone/>
              <a:defRPr/>
            </a:pPr>
            <a:r>
              <a:rPr lang="fr-FR" sz="3000" dirty="0"/>
              <a:t>    osseuses étendues .   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3000" dirty="0">
                <a:solidFill>
                  <a:srgbClr val="C00000"/>
                </a:solidFill>
              </a:rPr>
              <a:t>herpes</a:t>
            </a:r>
            <a:r>
              <a:rPr lang="fr-FR" sz="3000" dirty="0">
                <a:solidFill>
                  <a:prstClr val="black"/>
                </a:solidFill>
              </a:rPr>
              <a:t> </a:t>
            </a:r>
            <a:r>
              <a:rPr lang="fr-FR" sz="3000" dirty="0"/>
              <a:t>et</a:t>
            </a:r>
            <a:r>
              <a:rPr lang="fr-FR" sz="3000" dirty="0">
                <a:solidFill>
                  <a:prstClr val="black"/>
                </a:solidFill>
              </a:rPr>
              <a:t> </a:t>
            </a:r>
            <a:r>
              <a:rPr lang="fr-FR" sz="3000" dirty="0">
                <a:solidFill>
                  <a:srgbClr val="C00000"/>
                </a:solidFill>
              </a:rPr>
              <a:t>candidose.</a:t>
            </a:r>
            <a:r>
              <a:rPr lang="fr-FR" sz="2500" dirty="0">
                <a:solidFill>
                  <a:srgbClr val="C00000"/>
                </a:solidFill>
              </a:rPr>
              <a:t>                                                             </a:t>
            </a:r>
          </a:p>
        </p:txBody>
      </p:sp>
      <p:pic>
        <p:nvPicPr>
          <p:cNvPr id="37891" name="Picture 2" descr="C:\Users\Home\Pictures\neutropeni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1125539"/>
            <a:ext cx="2484438" cy="17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3068638"/>
            <a:ext cx="1719262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3" name="Picture 4" descr="C:\Users\Home\Pictures\mmmm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75" y="4797425"/>
            <a:ext cx="1924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55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r-FR" dirty="0" smtClean="0"/>
              <a:t>Prise en charge des neutropénies</a:t>
            </a:r>
            <a:endParaRPr lang="fr-FR" dirty="0"/>
          </a:p>
        </p:txBody>
      </p:sp>
      <p:sp>
        <p:nvSpPr>
          <p:cNvPr id="3891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Avis du </a:t>
            </a:r>
            <a:r>
              <a:rPr lang="fr-FR" altLang="fr-FR" sz="270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médecin traitant </a:t>
            </a:r>
            <a:r>
              <a:rPr lang="fr-FR" altLang="fr-FR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Une</a:t>
            </a:r>
            <a:r>
              <a:rPr lang="fr-FR" altLang="fr-FR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7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antibioprophylaxie</a:t>
            </a:r>
            <a:r>
              <a:rPr lang="fr-FR" altLang="fr-FR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avant tout acte dentaire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Proscrire les </a:t>
            </a:r>
            <a:r>
              <a:rPr lang="fr-FR" altLang="fr-FR" sz="270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médicaments</a:t>
            </a:r>
            <a:r>
              <a:rPr lang="fr-FR" altLang="fr-FR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responsable d’agranulocytose.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Les</a:t>
            </a:r>
            <a:r>
              <a:rPr lang="fr-FR" altLang="fr-FR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70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actes sanglants </a:t>
            </a: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seront reporté jusqu’à ce que l'état de santé du patient soit</a:t>
            </a:r>
            <a:r>
              <a:rPr lang="fr-FR" altLang="fr-FR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70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équilibré  </a:t>
            </a:r>
            <a:r>
              <a:rPr lang="fr-FR" altLang="fr-FR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Des mesures strictes d’</a:t>
            </a:r>
            <a:r>
              <a:rPr lang="fr-FR" altLang="fr-FR" sz="270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asepsie </a:t>
            </a: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seront préconisées.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En cas de </a:t>
            </a:r>
            <a:r>
              <a:rPr lang="fr-FR" altLang="fr-FR" sz="27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neutropénie sévère </a:t>
            </a: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seuls les </a:t>
            </a:r>
            <a:r>
              <a:rPr lang="fr-FR" altLang="fr-FR" sz="27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soins urgents </a:t>
            </a:r>
            <a:r>
              <a:rPr lang="fr-FR" altLang="fr-FR" sz="2700">
                <a:latin typeface="Times New Roman" panose="02020603050405020304" pitchFamily="18" charset="0"/>
                <a:cs typeface="Times New Roman" panose="02020603050405020304" pitchFamily="18" charset="0"/>
              </a:rPr>
              <a:t>seront pratiqués </a:t>
            </a:r>
            <a:r>
              <a:rPr lang="fr-FR" altLang="fr-FR" sz="27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milieu hospitalier .</a:t>
            </a:r>
          </a:p>
          <a:p>
            <a:pPr>
              <a:buFont typeface="Wingdings" panose="05000000000000000000" pitchFamily="2" charset="2"/>
              <a:buChar char="v"/>
            </a:pPr>
            <a:endParaRPr lang="fr-FR" altLang="fr-FR" sz="2800">
              <a:solidFill>
                <a:srgbClr val="FF0000"/>
              </a:solidFill>
            </a:endParaRPr>
          </a:p>
          <a:p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76888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03389" y="404814"/>
            <a:ext cx="8715375" cy="7000875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fr-FR" sz="25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II-Les lymphopénies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Ulcérations ,gingivites.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candidoses ,herpes.</a:t>
            </a:r>
          </a:p>
          <a:p>
            <a:pPr marL="8001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dirty="0">
                <a:latin typeface="Book Antiqua"/>
                <a:ea typeface="Times New Roman"/>
                <a:cs typeface="Majalla UI"/>
              </a:rPr>
              <a:t>avis du </a:t>
            </a:r>
            <a:r>
              <a:rPr lang="fr-FR" sz="2800" dirty="0">
                <a:solidFill>
                  <a:srgbClr val="92D050"/>
                </a:solidFill>
                <a:latin typeface="Book Antiqua"/>
                <a:ea typeface="Times New Roman"/>
                <a:cs typeface="Majalla UI"/>
              </a:rPr>
              <a:t>médecin traitant</a:t>
            </a:r>
            <a:r>
              <a:rPr lang="fr-FR" sz="2800" dirty="0">
                <a:latin typeface="Book Antiqua"/>
                <a:ea typeface="Times New Roman"/>
                <a:cs typeface="Majalla UI"/>
              </a:rPr>
              <a:t>.</a:t>
            </a:r>
            <a:endParaRPr lang="fr-FR" sz="2400" dirty="0">
              <a:latin typeface="Gill Sans MT"/>
              <a:ea typeface="Times New Roman"/>
              <a:cs typeface="Majalla UI"/>
            </a:endParaRPr>
          </a:p>
          <a:p>
            <a:pPr marL="8001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dirty="0">
                <a:solidFill>
                  <a:srgbClr val="FF0000"/>
                </a:solidFill>
                <a:latin typeface="Book Antiqua"/>
                <a:ea typeface="Times New Roman"/>
                <a:cs typeface="Majalla UI"/>
              </a:rPr>
              <a:t>antibioprophylaxie</a:t>
            </a:r>
            <a:r>
              <a:rPr lang="fr-FR" sz="2800" dirty="0">
                <a:latin typeface="Book Antiqua"/>
                <a:ea typeface="Times New Roman"/>
                <a:cs typeface="Majalla UI"/>
              </a:rPr>
              <a:t> avant tout</a:t>
            </a:r>
          </a:p>
          <a:p>
            <a:pPr marL="342900" indent="0">
              <a:lnSpc>
                <a:spcPct val="115000"/>
              </a:lnSpc>
              <a:spcAft>
                <a:spcPts val="0"/>
              </a:spcAft>
              <a:buNone/>
              <a:defRPr/>
            </a:pPr>
            <a:r>
              <a:rPr lang="fr-FR" sz="2800" dirty="0">
                <a:latin typeface="Book Antiqua"/>
                <a:ea typeface="Times New Roman"/>
                <a:cs typeface="Majalla UI"/>
              </a:rPr>
              <a:t> acte chirurgical.</a:t>
            </a:r>
            <a:endParaRPr lang="fr-FR" sz="2400" dirty="0">
              <a:latin typeface="Gill Sans MT"/>
              <a:ea typeface="Times New Roman"/>
              <a:cs typeface="Majalla UI"/>
            </a:endParaRPr>
          </a:p>
          <a:p>
            <a:pPr marL="8001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dirty="0">
                <a:latin typeface="Book Antiqua"/>
                <a:ea typeface="Times New Roman"/>
                <a:cs typeface="Majalla UI"/>
              </a:rPr>
              <a:t>des mesures strictes d’</a:t>
            </a:r>
            <a:r>
              <a:rPr lang="fr-FR" sz="2800" dirty="0">
                <a:solidFill>
                  <a:srgbClr val="92D050"/>
                </a:solidFill>
                <a:latin typeface="Book Antiqua"/>
                <a:ea typeface="Times New Roman"/>
                <a:cs typeface="Majalla UI"/>
              </a:rPr>
              <a:t>hygiène</a:t>
            </a:r>
            <a:r>
              <a:rPr lang="fr-FR" sz="2800" dirty="0">
                <a:latin typeface="Book Antiqua"/>
                <a:ea typeface="Times New Roman"/>
                <a:cs typeface="Majalla UI"/>
              </a:rPr>
              <a:t>                       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  <a:defRPr/>
            </a:pPr>
            <a:r>
              <a:rPr lang="fr-FR" sz="2800" dirty="0">
                <a:latin typeface="Book Antiqua"/>
                <a:ea typeface="Times New Roman"/>
                <a:cs typeface="Majalla UI"/>
              </a:rPr>
              <a:t>et d’</a:t>
            </a:r>
            <a:r>
              <a:rPr lang="fr-FR" sz="2800" dirty="0">
                <a:solidFill>
                  <a:srgbClr val="92D050"/>
                </a:solidFill>
                <a:latin typeface="Book Antiqua"/>
                <a:ea typeface="Times New Roman"/>
                <a:cs typeface="Majalla UI"/>
              </a:rPr>
              <a:t>asepsie</a:t>
            </a:r>
            <a:r>
              <a:rPr lang="fr-FR" sz="2800" dirty="0">
                <a:latin typeface="Book Antiqua"/>
                <a:ea typeface="Times New Roman"/>
                <a:cs typeface="Majalla UI"/>
              </a:rPr>
              <a:t> doivent être respectées. </a:t>
            </a:r>
            <a:endParaRPr lang="fr-FR" sz="2400" dirty="0">
              <a:latin typeface="Gill Sans MT"/>
              <a:ea typeface="Times New Roman"/>
              <a:cs typeface="Majalla UI"/>
            </a:endParaRPr>
          </a:p>
          <a:p>
            <a:pPr marL="8001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dirty="0">
                <a:latin typeface="Book Antiqua"/>
                <a:ea typeface="Times New Roman"/>
                <a:cs typeface="Majalla UI"/>
              </a:rPr>
              <a:t>éviter toute </a:t>
            </a:r>
            <a:r>
              <a:rPr lang="fr-FR" sz="2800" dirty="0">
                <a:solidFill>
                  <a:srgbClr val="92D050"/>
                </a:solidFill>
                <a:latin typeface="Book Antiqua"/>
                <a:ea typeface="Times New Roman"/>
                <a:cs typeface="Majalla UI"/>
              </a:rPr>
              <a:t>prescription </a:t>
            </a:r>
            <a:r>
              <a:rPr lang="fr-FR" sz="2800" dirty="0">
                <a:latin typeface="Book Antiqua"/>
                <a:ea typeface="Times New Roman"/>
                <a:cs typeface="Majalla UI"/>
              </a:rPr>
              <a:t>ayant un effet </a:t>
            </a:r>
            <a:r>
              <a:rPr lang="fr-FR" sz="2800" dirty="0">
                <a:solidFill>
                  <a:srgbClr val="92D050"/>
                </a:solidFill>
                <a:latin typeface="Book Antiqua"/>
                <a:ea typeface="Times New Roman"/>
                <a:cs typeface="Majalla UI"/>
              </a:rPr>
              <a:t>dépresseur sur la moelle osseuse.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  <a:defRPr/>
            </a:pPr>
            <a:endParaRPr lang="fr-FR" sz="2400" dirty="0">
              <a:solidFill>
                <a:srgbClr val="92D050"/>
              </a:solidFill>
              <a:latin typeface="Gill Sans MT"/>
              <a:ea typeface="Times New Roman"/>
              <a:cs typeface="Majalla UI"/>
            </a:endParaRPr>
          </a:p>
          <a:p>
            <a:pPr marL="0" indent="0">
              <a:buNone/>
              <a:defRPr/>
            </a:pPr>
            <a:endParaRPr lang="fr-FR" sz="2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fr-FR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9" name="Picture 2" descr="C:\Users\Home\Pictures\nnn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4" y="2565401"/>
            <a:ext cx="2700337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3" descr="C:\Users\Home\Pictures\gg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139" y="476251"/>
            <a:ext cx="3311525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28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125" y="-282575"/>
            <a:ext cx="8229600" cy="14081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fr-FR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les syndromes prolifératifs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73239" y="1125538"/>
            <a:ext cx="8715375" cy="592931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fr-FR" sz="25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 -Les leucémies aigues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Hyperplasie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 gingivale , </a:t>
            </a: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gingivite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 importante associée à des </a:t>
            </a: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gingivorragies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Algies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 dentaires 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LYMPHADENOPAHIES CERVICALES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Pâleur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 des muqueuses et des </a:t>
            </a: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lésions </a:t>
            </a:r>
            <a:r>
              <a:rPr lang="fr-FR" sz="25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ulcéro</a:t>
            </a: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-nécrotiques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Pétéchies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 et ecchymoses</a:t>
            </a:r>
            <a:endParaRPr lang="fr-FR" sz="2500" dirty="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989" y="4691063"/>
            <a:ext cx="3538537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4367213"/>
            <a:ext cx="2954338" cy="197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975" y="4518025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70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74826" y="285750"/>
            <a:ext cx="8607425" cy="6357938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fr-FR" sz="2500" b="1" dirty="0">
                <a:solidFill>
                  <a:srgbClr val="FFFF00"/>
                </a:solidFill>
              </a:rPr>
              <a:t>II-La leucémie chronique :</a:t>
            </a:r>
          </a:p>
          <a:p>
            <a:pPr marL="0" indent="0">
              <a:buNone/>
              <a:defRPr/>
            </a:pPr>
            <a:r>
              <a:rPr lang="fr-FR" sz="2500" dirty="0" smtClean="0"/>
              <a:t>Dans </a:t>
            </a:r>
            <a:r>
              <a:rPr lang="fr-FR" sz="2500" dirty="0"/>
              <a:t>le cas dune </a:t>
            </a:r>
            <a:r>
              <a:rPr lang="fr-FR" sz="2500" u="sng" dirty="0">
                <a:solidFill>
                  <a:srgbClr val="00B050"/>
                </a:solidFill>
              </a:rPr>
              <a:t>leucémie myéloïde </a:t>
            </a:r>
            <a:r>
              <a:rPr lang="fr-FR" sz="2500" dirty="0"/>
              <a:t>chronique :</a:t>
            </a:r>
          </a:p>
          <a:p>
            <a:pPr marL="0" indent="0">
              <a:buNone/>
              <a:defRPr/>
            </a:pPr>
            <a:r>
              <a:rPr lang="fr-FR" sz="2500" dirty="0"/>
              <a:t>stomatite érosive lichénoide</a:t>
            </a:r>
          </a:p>
          <a:p>
            <a:pPr marL="0" indent="0">
              <a:buNone/>
              <a:defRPr/>
            </a:pPr>
            <a:r>
              <a:rPr lang="fr-FR" sz="2500" dirty="0"/>
              <a:t>Dans le cas </a:t>
            </a:r>
            <a:r>
              <a:rPr lang="fr-FR" sz="2500" i="1" dirty="0"/>
              <a:t>de </a:t>
            </a:r>
            <a:r>
              <a:rPr lang="fr-FR" sz="2500" i="1" u="sng" dirty="0">
                <a:solidFill>
                  <a:srgbClr val="00B050"/>
                </a:solidFill>
              </a:rPr>
              <a:t>leucémie ly</a:t>
            </a:r>
            <a:r>
              <a:rPr lang="fr-FR" sz="2500" u="sng" dirty="0">
                <a:solidFill>
                  <a:srgbClr val="00B050"/>
                </a:solidFill>
              </a:rPr>
              <a:t>mphoïde </a:t>
            </a:r>
            <a:r>
              <a:rPr lang="fr-FR" sz="2500" dirty="0"/>
              <a:t>chronique :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solidFill>
                  <a:srgbClr val="92D050"/>
                </a:solidFill>
              </a:rPr>
              <a:t>Adénopathies cervicales </a:t>
            </a:r>
            <a:r>
              <a:rPr lang="fr-FR" sz="2500" dirty="0"/>
              <a:t>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/>
              <a:t>Infiltration leucémique des glandes salivaires.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/>
              <a:t>Des </a:t>
            </a:r>
            <a:r>
              <a:rPr lang="fr-FR" sz="2500" dirty="0">
                <a:solidFill>
                  <a:srgbClr val="FF0000"/>
                </a:solidFill>
              </a:rPr>
              <a:t>lymphomes</a:t>
            </a:r>
            <a:r>
              <a:rPr lang="fr-FR" sz="2500" dirty="0"/>
              <a:t> localisés à la muqueuse buccale ,l’os maxillaire ou mandibulaire 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solidFill>
                  <a:srgbClr val="FF0000"/>
                </a:solidFill>
              </a:rPr>
              <a:t>Pâleur </a:t>
            </a:r>
            <a:r>
              <a:rPr lang="fr-FR" sz="2500" dirty="0"/>
              <a:t>des muqueuses  .                    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solidFill>
                  <a:srgbClr val="FF0000"/>
                </a:solidFill>
              </a:rPr>
              <a:t>Pétéchies </a:t>
            </a:r>
            <a:r>
              <a:rPr lang="fr-FR" sz="2500" dirty="0"/>
              <a:t>et ecchymoses .</a:t>
            </a:r>
            <a:endParaRPr lang="fr-FR" sz="2500" dirty="0">
              <a:solidFill>
                <a:srgbClr val="FF0000"/>
              </a:solidFill>
            </a:endParaRPr>
          </a:p>
        </p:txBody>
      </p:sp>
      <p:pic>
        <p:nvPicPr>
          <p:cNvPr id="41987" name="Picture 2" descr="C:\Users\Home\Pictures\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4868863"/>
            <a:ext cx="20764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75" y="4740276"/>
            <a:ext cx="238125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925" y="620713"/>
            <a:ext cx="1493838" cy="133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392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24298" y="214290"/>
            <a:ext cx="4536504" cy="785818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</a:t>
            </a:r>
            <a:br>
              <a:rPr lang="fr-FR" dirty="0" smtClean="0"/>
            </a:br>
            <a:r>
              <a:rPr lang="fr-F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fr-FR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166910" y="1428736"/>
            <a:ext cx="8153400" cy="52578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endParaRPr lang="fr-FR" sz="2500" dirty="0"/>
          </a:p>
          <a:p>
            <a:pPr>
              <a:buFont typeface="Wingdings" pitchFamily="2" charset="2"/>
              <a:buChar char="Ø"/>
            </a:pPr>
            <a:r>
              <a:rPr lang="fr-FR" sz="2500" b="1" dirty="0">
                <a:solidFill>
                  <a:srgbClr val="FFFF00"/>
                </a:solidFill>
              </a:rPr>
              <a:t>Le médecin dentiste </a:t>
            </a:r>
            <a:r>
              <a:rPr lang="fr-FR" sz="2500" b="1" dirty="0"/>
              <a:t>est appelé a traiter des patients atteints de maladies hématologiques dont les </a:t>
            </a:r>
            <a:r>
              <a:rPr lang="fr-FR" sz="2500" b="1" dirty="0">
                <a:solidFill>
                  <a:srgbClr val="FFFF00"/>
                </a:solidFill>
              </a:rPr>
              <a:t>manifestations buccales </a:t>
            </a:r>
            <a:r>
              <a:rPr lang="fr-FR" sz="2500" b="1" dirty="0"/>
              <a:t>sont fréquentes et qui peuvent être révélatrices voir très évocatrices.</a:t>
            </a:r>
          </a:p>
          <a:p>
            <a:pPr>
              <a:buFont typeface="Wingdings" pitchFamily="2" charset="2"/>
              <a:buChar char="Ø"/>
            </a:pPr>
            <a:endParaRPr lang="fr-FR" sz="2500" b="1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2400" b="1" dirty="0"/>
              <a:t>L’objectif de ce travail qui est scindé en 2 parties, l’une </a:t>
            </a:r>
            <a:r>
              <a:rPr lang="fr-FR" sz="2400" b="1" dirty="0">
                <a:solidFill>
                  <a:srgbClr val="00B050"/>
                </a:solidFill>
              </a:rPr>
              <a:t>théorique</a:t>
            </a:r>
            <a:r>
              <a:rPr lang="fr-FR" sz="2400" b="1" dirty="0"/>
              <a:t> et l’autre </a:t>
            </a:r>
            <a:r>
              <a:rPr lang="fr-FR" sz="2400" b="1" dirty="0">
                <a:solidFill>
                  <a:srgbClr val="00B050"/>
                </a:solidFill>
              </a:rPr>
              <a:t>pratique</a:t>
            </a:r>
            <a:r>
              <a:rPr lang="fr-FR" sz="2400" b="1" dirty="0"/>
              <a:t> ; est de déterminer le rôle du médecin dentiste dans </a:t>
            </a:r>
            <a:r>
              <a:rPr lang="fr-FR" sz="2400" b="1" dirty="0">
                <a:solidFill>
                  <a:srgbClr val="00B050"/>
                </a:solidFill>
              </a:rPr>
              <a:t>le dépistage précoce </a:t>
            </a:r>
            <a:r>
              <a:rPr lang="fr-FR" sz="2400" b="1" dirty="0"/>
              <a:t>des hémopathies ainsi que leurs </a:t>
            </a:r>
            <a:r>
              <a:rPr lang="fr-FR" sz="2400" b="1" dirty="0">
                <a:solidFill>
                  <a:srgbClr val="00B050"/>
                </a:solidFill>
              </a:rPr>
              <a:t>prise en charge </a:t>
            </a:r>
            <a:r>
              <a:rPr lang="fr-FR" sz="2400" b="1" dirty="0"/>
              <a:t>au cabinet dentaire et en milieu hospitalier, pour que ces malades ne soient plus rejetés.</a:t>
            </a:r>
          </a:p>
          <a:p>
            <a:pPr>
              <a:buNone/>
            </a:pPr>
            <a:endParaRPr lang="fr-FR" sz="2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48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81189" y="333375"/>
            <a:ext cx="8429625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3600" u="sng" dirty="0">
                <a:solidFill>
                  <a:srgbClr val="0F6FC6">
                    <a:lumMod val="60000"/>
                    <a:lumOff val="40000"/>
                  </a:srgbClr>
                </a:solidFill>
              </a:rPr>
              <a:t>La prise en charge des leucémies: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3600" dirty="0">
                <a:solidFill>
                  <a:prstClr val="white"/>
                </a:solidFill>
              </a:rPr>
              <a:t>Deux risques: </a:t>
            </a:r>
            <a:r>
              <a:rPr lang="fr-FR" sz="3600" dirty="0">
                <a:solidFill>
                  <a:srgbClr val="FF0000"/>
                </a:solidFill>
              </a:rPr>
              <a:t>hémorragique </a:t>
            </a:r>
            <a:r>
              <a:rPr lang="fr-FR" sz="3600" dirty="0">
                <a:solidFill>
                  <a:prstClr val="white"/>
                </a:solidFill>
              </a:rPr>
              <a:t>et </a:t>
            </a:r>
            <a:r>
              <a:rPr lang="fr-FR" sz="3600" dirty="0">
                <a:solidFill>
                  <a:srgbClr val="FF0000"/>
                </a:solidFill>
              </a:rPr>
              <a:t>infectieux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3600" dirty="0">
                <a:solidFill>
                  <a:srgbClr val="FF0000"/>
                </a:solidFill>
              </a:rPr>
              <a:t> </a:t>
            </a:r>
            <a:r>
              <a:rPr lang="fr-FR" sz="3600" b="1" dirty="0">
                <a:solidFill>
                  <a:srgbClr val="10CF9B">
                    <a:lumMod val="60000"/>
                    <a:lumOff val="40000"/>
                  </a:srgbClr>
                </a:solidFill>
              </a:rPr>
              <a:t>la phase du début </a:t>
            </a:r>
            <a:r>
              <a:rPr lang="fr-FR" sz="3600" dirty="0">
                <a:solidFill>
                  <a:srgbClr val="10CF9B">
                    <a:lumMod val="60000"/>
                    <a:lumOff val="40000"/>
                  </a:srgbClr>
                </a:solidFill>
              </a:rPr>
              <a:t>:</a:t>
            </a:r>
          </a:p>
          <a:p>
            <a:pPr marL="571500" indent="-5715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defRPr/>
            </a:pPr>
            <a:r>
              <a:rPr lang="fr-FR" sz="3600" dirty="0">
                <a:solidFill>
                  <a:srgbClr val="92D050"/>
                </a:solidFill>
              </a:rPr>
              <a:t>Avis </a:t>
            </a:r>
            <a:r>
              <a:rPr lang="fr-FR" sz="3600" dirty="0">
                <a:solidFill>
                  <a:prstClr val="white"/>
                </a:solidFill>
              </a:rPr>
              <a:t>de l’hématologue ∙</a:t>
            </a:r>
          </a:p>
          <a:p>
            <a:pPr marL="571500" indent="-5715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defRPr/>
            </a:pPr>
            <a:r>
              <a:rPr lang="fr-FR" sz="3600" dirty="0">
                <a:solidFill>
                  <a:prstClr val="white"/>
                </a:solidFill>
              </a:rPr>
              <a:t>Une </a:t>
            </a:r>
            <a:r>
              <a:rPr lang="fr-FR" sz="3600" dirty="0">
                <a:solidFill>
                  <a:srgbClr val="FF0000"/>
                </a:solidFill>
              </a:rPr>
              <a:t>antibioprophylaxie</a:t>
            </a:r>
            <a:r>
              <a:rPr lang="fr-FR" sz="3600" dirty="0">
                <a:solidFill>
                  <a:prstClr val="white"/>
                </a:solidFill>
              </a:rPr>
              <a:t> suffisante ∙</a:t>
            </a:r>
          </a:p>
          <a:p>
            <a:pPr marL="571500" indent="-5715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defRPr/>
            </a:pPr>
            <a:r>
              <a:rPr lang="fr-FR" sz="3600" dirty="0">
                <a:solidFill>
                  <a:prstClr val="white"/>
                </a:solidFill>
              </a:rPr>
              <a:t>Moyens locaux d’</a:t>
            </a:r>
            <a:r>
              <a:rPr lang="fr-FR" sz="3600" dirty="0">
                <a:solidFill>
                  <a:srgbClr val="FF0000"/>
                </a:solidFill>
              </a:rPr>
              <a:t>hémostase∙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4518025"/>
            <a:ext cx="2722563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575" y="4410075"/>
            <a:ext cx="349885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663" y="4295775"/>
            <a:ext cx="19812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39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47850" y="260351"/>
            <a:ext cx="8229600" cy="4525963"/>
          </a:xfrm>
        </p:spPr>
        <p:txBody>
          <a:bodyPr>
            <a:noAutofit/>
          </a:bodyPr>
          <a:lstStyle/>
          <a:p>
            <a:pPr>
              <a:defRPr/>
            </a:pPr>
            <a:endParaRPr lang="fr-FR" sz="2500" dirty="0"/>
          </a:p>
          <a:p>
            <a:pPr marL="0" indent="0">
              <a:buNone/>
              <a:defRPr/>
            </a:pPr>
            <a:r>
              <a:rPr lang="fr-FR" sz="25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En période d’aplasie profonde</a:t>
            </a:r>
            <a:r>
              <a:rPr lang="fr-FR" sz="25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/>
              <a:t>Tout acte chirurgical même mineur est </a:t>
            </a:r>
            <a:r>
              <a:rPr lang="fr-FR" sz="2500" dirty="0">
                <a:solidFill>
                  <a:srgbClr val="FF0000"/>
                </a:solidFill>
              </a:rPr>
              <a:t>contre indiqué.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/>
              <a:t>Prescrire une </a:t>
            </a:r>
            <a:r>
              <a:rPr lang="fr-FR" sz="2500" dirty="0">
                <a:solidFill>
                  <a:srgbClr val="FF0000"/>
                </a:solidFill>
              </a:rPr>
              <a:t>antibiothérapie</a:t>
            </a:r>
            <a:r>
              <a:rPr lang="fr-FR" sz="2500" dirty="0"/>
              <a:t> a visée </a:t>
            </a:r>
            <a:r>
              <a:rPr lang="fr-FR" sz="2500" dirty="0">
                <a:solidFill>
                  <a:srgbClr val="FF0000"/>
                </a:solidFill>
              </a:rPr>
              <a:t>symptomatique.</a:t>
            </a:r>
            <a:r>
              <a:rPr lang="fr-FR" sz="2500" dirty="0"/>
              <a:t>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/>
              <a:t>An cas d'</a:t>
            </a:r>
            <a:r>
              <a:rPr lang="fr-FR" sz="2500" dirty="0">
                <a:solidFill>
                  <a:srgbClr val="FF0000"/>
                </a:solidFill>
              </a:rPr>
              <a:t>urgence</a:t>
            </a:r>
            <a:r>
              <a:rPr lang="fr-FR" sz="2500" dirty="0"/>
              <a:t> :intervenir en accord avec l’hématologue sous couverture d'</a:t>
            </a:r>
            <a:r>
              <a:rPr lang="fr-FR" sz="2500" dirty="0">
                <a:solidFill>
                  <a:srgbClr val="FF0000"/>
                </a:solidFill>
              </a:rPr>
              <a:t>antibiotique</a:t>
            </a:r>
            <a:r>
              <a:rPr lang="fr-FR" sz="2500" dirty="0"/>
              <a:t> massive en milieu </a:t>
            </a:r>
            <a:r>
              <a:rPr lang="fr-FR" sz="2500" dirty="0">
                <a:solidFill>
                  <a:srgbClr val="FF0000"/>
                </a:solidFill>
              </a:rPr>
              <a:t>hospitalier.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/>
              <a:t>Le maintien d’une bonne hygiène buccodentaire.</a:t>
            </a:r>
          </a:p>
          <a:p>
            <a:pPr marL="0" indent="0">
              <a:buNone/>
              <a:defRPr/>
            </a:pPr>
            <a:r>
              <a:rPr lang="fr-FR" sz="25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A la phase de rémission   </a:t>
            </a:r>
          </a:p>
          <a:p>
            <a:pPr marL="0" indent="0">
              <a:buNone/>
              <a:defRPr/>
            </a:pPr>
            <a:r>
              <a:rPr lang="fr-FR" sz="2500" dirty="0"/>
              <a:t>Les soins dentaires peuvent être réalisés après contact avec le médecin traitant les prescriptions médicamenteuses sont a discuter</a:t>
            </a:r>
            <a:r>
              <a:rPr lang="fr-FR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285399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7254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sz="4000" u="sng" dirty="0">
                <a:solidFill>
                  <a:schemeClr val="tx1"/>
                </a:solidFill>
              </a:rPr>
              <a:t> </a:t>
            </a:r>
            <a:r>
              <a:rPr lang="fr-FR" u="sng" dirty="0" smtClean="0">
                <a:solidFill>
                  <a:schemeClr val="tx1"/>
                </a:solidFill>
              </a:rPr>
              <a:t/>
            </a:r>
            <a:br>
              <a:rPr lang="fr-FR" u="sng" dirty="0" smtClean="0">
                <a:solidFill>
                  <a:schemeClr val="tx1"/>
                </a:solidFill>
              </a:rPr>
            </a:br>
            <a:r>
              <a:rPr lang="fr-FR" sz="4400" u="sng" dirty="0">
                <a:solidFill>
                  <a:schemeClr val="tx1"/>
                </a:solidFill>
              </a:rPr>
              <a:t>Lymphomes et myélomes multiples:</a:t>
            </a:r>
            <a:endParaRPr lang="fr-FR" sz="4400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38314" y="1000126"/>
            <a:ext cx="10027862" cy="56435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3200" b="1" dirty="0">
                <a:solidFill>
                  <a:srgbClr val="FFFF00"/>
                </a:solidFill>
              </a:rPr>
              <a:t>Les lymphomes hodgkiniens </a:t>
            </a:r>
          </a:p>
          <a:p>
            <a:pPr marL="0" indent="0">
              <a:buNone/>
              <a:defRPr/>
            </a:pPr>
            <a:r>
              <a:rPr lang="fr-FR" dirty="0" smtClean="0"/>
              <a:t>Liées aux effets de </a:t>
            </a:r>
            <a:r>
              <a:rPr lang="fr-FR" dirty="0" smtClean="0">
                <a:solidFill>
                  <a:srgbClr val="92D050"/>
                </a:solidFill>
              </a:rPr>
              <a:t>la chimio </a:t>
            </a:r>
            <a:r>
              <a:rPr lang="fr-FR" dirty="0" smtClean="0"/>
              <a:t>et </a:t>
            </a:r>
            <a:r>
              <a:rPr lang="fr-FR" dirty="0" smtClean="0">
                <a:solidFill>
                  <a:srgbClr val="92D050"/>
                </a:solidFill>
              </a:rPr>
              <a:t>radiothérapie</a:t>
            </a:r>
            <a:r>
              <a:rPr lang="fr-FR" dirty="0" smtClean="0">
                <a:solidFill>
                  <a:srgbClr val="FF0000"/>
                </a:solidFill>
              </a:rPr>
              <a:t>  </a:t>
            </a:r>
            <a:r>
              <a:rPr lang="fr-FR" dirty="0" smtClean="0"/>
              <a:t>:</a:t>
            </a:r>
          </a:p>
          <a:p>
            <a:pPr marL="457200" indent="-457200">
              <a:buFont typeface="Wingdings" pitchFamily="2" charset="2"/>
              <a:buChar char="v"/>
              <a:defRPr/>
            </a:pPr>
            <a:r>
              <a:rPr lang="fr-FR" dirty="0" smtClean="0"/>
              <a:t>Adénopathies cervicales.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dirty="0" smtClean="0">
                <a:solidFill>
                  <a:srgbClr val="FF0000"/>
                </a:solidFill>
              </a:rPr>
              <a:t>Ulcérations</a:t>
            </a:r>
            <a:r>
              <a:rPr lang="fr-FR" dirty="0" smtClean="0"/>
              <a:t> profondes 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dirty="0" smtClean="0"/>
              <a:t>Tuméfaction de la muqueuse buccale.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dirty="0" smtClean="0"/>
              <a:t>Une hypertrophie des </a:t>
            </a:r>
            <a:r>
              <a:rPr lang="fr-FR" dirty="0" smtClean="0">
                <a:solidFill>
                  <a:srgbClr val="FF0000"/>
                </a:solidFill>
              </a:rPr>
              <a:t>glandes salivaires </a:t>
            </a:r>
            <a:r>
              <a:rPr lang="fr-FR" dirty="0" smtClean="0"/>
              <a:t>et </a:t>
            </a:r>
            <a:r>
              <a:rPr lang="fr-FR" dirty="0" smtClean="0">
                <a:solidFill>
                  <a:srgbClr val="FF0000"/>
                </a:solidFill>
              </a:rPr>
              <a:t>amygdales</a:t>
            </a:r>
            <a:r>
              <a:rPr lang="fr-FR" dirty="0" smtClean="0"/>
              <a:t> .</a:t>
            </a:r>
          </a:p>
          <a:p>
            <a:pPr>
              <a:buFont typeface="Wingdings" pitchFamily="2" charset="2"/>
              <a:buChar char="v"/>
              <a:defRPr/>
            </a:pPr>
            <a:endParaRPr lang="fr-FR" dirty="0" smtClean="0"/>
          </a:p>
          <a:p>
            <a:pPr>
              <a:defRPr/>
            </a:pPr>
            <a:endParaRPr lang="fr-FR" dirty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557" y="4467226"/>
            <a:ext cx="26479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5" name="Picture 2" descr="C:\Users\Home\Pictures\Capt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831" y="4529139"/>
            <a:ext cx="252454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994" y="1181100"/>
            <a:ext cx="2729612" cy="185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25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4800">
                <a:solidFill>
                  <a:srgbClr val="FFFF00"/>
                </a:solidFill>
              </a:rPr>
              <a:t>LYMPHOMES NON HODGKINIENS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prstClr val="white">
                  <a:shade val="95000"/>
                </a:prstClr>
              </a:buClr>
              <a:buFont typeface="Wingdings" pitchFamily="2" charset="2"/>
              <a:buChar char="v"/>
              <a:defRPr/>
            </a:pPr>
            <a:r>
              <a:rPr lang="fr-FR" sz="2400" dirty="0">
                <a:solidFill>
                  <a:prstClr val="white"/>
                </a:solidFill>
              </a:rPr>
              <a:t>Adénopathies cervico-faciales</a:t>
            </a:r>
          </a:p>
          <a:p>
            <a:pPr>
              <a:buClr>
                <a:prstClr val="white">
                  <a:shade val="95000"/>
                </a:prstClr>
              </a:buClr>
              <a:buFont typeface="Wingdings" pitchFamily="2" charset="2"/>
              <a:buChar char="v"/>
              <a:defRPr/>
            </a:pPr>
            <a:r>
              <a:rPr lang="fr-FR" sz="2400" dirty="0">
                <a:solidFill>
                  <a:srgbClr val="FF0000"/>
                </a:solidFill>
              </a:rPr>
              <a:t>Lymphomes</a:t>
            </a:r>
            <a:r>
              <a:rPr lang="fr-FR" sz="2400" dirty="0">
                <a:solidFill>
                  <a:prstClr val="white"/>
                </a:solidFill>
              </a:rPr>
              <a:t> des tissus </a:t>
            </a:r>
            <a:r>
              <a:rPr lang="fr-FR" sz="2400" dirty="0">
                <a:solidFill>
                  <a:srgbClr val="FF0000"/>
                </a:solidFill>
              </a:rPr>
              <a:t>mous</a:t>
            </a:r>
            <a:r>
              <a:rPr lang="fr-FR" sz="2400" dirty="0">
                <a:solidFill>
                  <a:prstClr val="white"/>
                </a:solidFill>
              </a:rPr>
              <a:t> s/f d’une tuméfaction molle érythémateuse et violacée au niveau du palais ,la gencive</a:t>
            </a:r>
          </a:p>
          <a:p>
            <a:pPr>
              <a:buClr>
                <a:prstClr val="white">
                  <a:shade val="95000"/>
                </a:prstClr>
              </a:buClr>
              <a:buFont typeface="Wingdings" pitchFamily="2" charset="2"/>
              <a:buChar char="v"/>
              <a:defRPr/>
            </a:pPr>
            <a:r>
              <a:rPr lang="fr-FR" sz="2400" dirty="0">
                <a:solidFill>
                  <a:prstClr val="white"/>
                </a:solidFill>
              </a:rPr>
              <a:t>Lymphome des maxillaires</a:t>
            </a:r>
          </a:p>
          <a:p>
            <a:pPr>
              <a:buClr>
                <a:prstClr val="white">
                  <a:shade val="95000"/>
                </a:prstClr>
              </a:buClr>
              <a:buFont typeface="Wingdings" pitchFamily="2" charset="2"/>
              <a:buChar char="v"/>
              <a:defRPr/>
            </a:pPr>
            <a:r>
              <a:rPr lang="fr-FR" sz="2400" dirty="0">
                <a:solidFill>
                  <a:prstClr val="white"/>
                </a:solidFill>
              </a:rPr>
              <a:t>Les glandes salivaires :</a:t>
            </a:r>
            <a:r>
              <a:rPr lang="fr-FR" sz="2400" dirty="0">
                <a:solidFill>
                  <a:srgbClr val="FF0000"/>
                </a:solidFill>
              </a:rPr>
              <a:t>les parotides </a:t>
            </a:r>
            <a:r>
              <a:rPr lang="fr-FR" sz="2400" dirty="0">
                <a:solidFill>
                  <a:prstClr val="white"/>
                </a:solidFill>
              </a:rPr>
              <a:t>sont plus atteintes</a:t>
            </a:r>
          </a:p>
          <a:p>
            <a:pPr>
              <a:buClr>
                <a:prstClr val="white">
                  <a:shade val="95000"/>
                </a:prstClr>
              </a:buClr>
              <a:defRPr/>
            </a:pPr>
            <a:endParaRPr lang="fr-FR" sz="900" dirty="0">
              <a:solidFill>
                <a:prstClr val="white"/>
              </a:solidFill>
            </a:endParaRPr>
          </a:p>
          <a:p>
            <a:pPr>
              <a:buClr>
                <a:prstClr val="white">
                  <a:shade val="95000"/>
                </a:prstClr>
              </a:buClr>
              <a:defRPr/>
            </a:pPr>
            <a:endParaRPr lang="fr-FR" sz="900" dirty="0">
              <a:solidFill>
                <a:prstClr val="white"/>
              </a:solidFill>
            </a:endParaRPr>
          </a:p>
          <a:p>
            <a:pPr>
              <a:buClr>
                <a:prstClr val="white">
                  <a:shade val="95000"/>
                </a:prstClr>
              </a:buClr>
              <a:defRPr/>
            </a:pPr>
            <a:endParaRPr lang="fr-FR" sz="900" dirty="0">
              <a:solidFill>
                <a:prstClr val="white"/>
              </a:solidFill>
            </a:endParaRPr>
          </a:p>
          <a:p>
            <a:pPr marL="0" indent="0" algn="ctr">
              <a:buClr>
                <a:prstClr val="white">
                  <a:shade val="95000"/>
                </a:prstClr>
              </a:buClr>
              <a:buNone/>
              <a:defRPr/>
            </a:pPr>
            <a:endParaRPr lang="fr-FR" sz="900" dirty="0">
              <a:solidFill>
                <a:prstClr val="white"/>
              </a:solidFill>
            </a:endParaRPr>
          </a:p>
          <a:p>
            <a:pPr marL="0" indent="0" algn="ctr">
              <a:buClr>
                <a:prstClr val="white">
                  <a:shade val="95000"/>
                </a:prstClr>
              </a:buClr>
              <a:buNone/>
              <a:defRPr/>
            </a:pPr>
            <a:endParaRPr lang="fr-FR" sz="900" dirty="0">
              <a:solidFill>
                <a:prstClr val="white"/>
              </a:solidFill>
            </a:endParaRPr>
          </a:p>
          <a:p>
            <a:pPr>
              <a:defRPr/>
            </a:pPr>
            <a:endParaRPr lang="fr-FR" dirty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6" y="4111626"/>
            <a:ext cx="1641475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764" y="4219575"/>
            <a:ext cx="2554287" cy="180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4284664"/>
            <a:ext cx="24257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11" name="Rectangle 3"/>
          <p:cNvSpPr>
            <a:spLocks noChangeArrowheads="1"/>
          </p:cNvSpPr>
          <p:nvPr/>
        </p:nvSpPr>
        <p:spPr bwMode="auto">
          <a:xfrm>
            <a:off x="1987550" y="55895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>
                <a:solidFill>
                  <a:srgbClr val="92D050"/>
                </a:solidFill>
              </a:rPr>
              <a:t>Une tumeur au niveau de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>
                <a:solidFill>
                  <a:srgbClr val="92D050"/>
                </a:solidFill>
              </a:rPr>
              <a:t>la gencive et du palais</a:t>
            </a:r>
          </a:p>
        </p:txBody>
      </p:sp>
    </p:spTree>
    <p:extLst>
      <p:ext uri="{BB962C8B-B14F-4D97-AF65-F5344CB8AC3E}">
        <p14:creationId xmlns:p14="http://schemas.microsoft.com/office/powerpoint/2010/main" val="108681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sz="4800" dirty="0">
                <a:solidFill>
                  <a:srgbClr val="FFFF00"/>
                </a:solidFill>
              </a:rPr>
              <a:t/>
            </a:r>
            <a:br>
              <a:rPr lang="fr-FR" sz="4800" dirty="0">
                <a:solidFill>
                  <a:srgbClr val="FFFF00"/>
                </a:solidFill>
              </a:rPr>
            </a:br>
            <a:r>
              <a:rPr lang="fr-FR" sz="4800" dirty="0">
                <a:solidFill>
                  <a:srgbClr val="FFFF00"/>
                </a:solidFill>
              </a:rPr>
              <a:t/>
            </a:r>
            <a:br>
              <a:rPr lang="fr-FR" sz="4800" dirty="0">
                <a:solidFill>
                  <a:srgbClr val="FFFF00"/>
                </a:solidFill>
              </a:rPr>
            </a:br>
            <a:r>
              <a:rPr lang="fr-FR" sz="4800" dirty="0">
                <a:solidFill>
                  <a:srgbClr val="FFFF00"/>
                </a:solidFill>
              </a:rPr>
              <a:t/>
            </a:r>
            <a:br>
              <a:rPr lang="fr-FR" sz="4800" dirty="0">
                <a:solidFill>
                  <a:srgbClr val="FFFF00"/>
                </a:solidFill>
              </a:rPr>
            </a:br>
            <a:r>
              <a:rPr lang="fr-FR" sz="4800" dirty="0">
                <a:solidFill>
                  <a:srgbClr val="FFFF00"/>
                </a:solidFill>
              </a:rPr>
              <a:t>LYMPHOME DE BURKITT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00225" y="1214439"/>
            <a:ext cx="8229600" cy="4389437"/>
          </a:xfrm>
        </p:spPr>
        <p:txBody>
          <a:bodyPr/>
          <a:lstStyle/>
          <a:p>
            <a:pPr marL="571500" indent="-571500">
              <a:buFont typeface="Wingdings" pitchFamily="2" charset="2"/>
              <a:buChar char="v"/>
              <a:defRPr/>
            </a:pPr>
            <a:r>
              <a:rPr lang="fr-FR" dirty="0" smtClean="0">
                <a:solidFill>
                  <a:srgbClr val="FF0000"/>
                </a:solidFill>
              </a:rPr>
              <a:t>Chute</a:t>
            </a:r>
            <a:r>
              <a:rPr lang="fr-FR" dirty="0" smtClean="0"/>
              <a:t> prématurée des molaires temporaires.</a:t>
            </a:r>
          </a:p>
          <a:p>
            <a:pPr marL="571500" indent="-571500">
              <a:buFont typeface="Wingdings" pitchFamily="2" charset="2"/>
              <a:buChar char="v"/>
              <a:defRPr/>
            </a:pPr>
            <a:r>
              <a:rPr lang="fr-FR" dirty="0" smtClean="0">
                <a:solidFill>
                  <a:srgbClr val="FF0000"/>
                </a:solidFill>
              </a:rPr>
              <a:t>Tumeurs maxillaires </a:t>
            </a:r>
            <a:r>
              <a:rPr lang="fr-FR" dirty="0" smtClean="0"/>
              <a:t>simples ou multiples .</a:t>
            </a:r>
          </a:p>
          <a:p>
            <a:pPr marL="571500" indent="-571500">
              <a:buFont typeface="Wingdings" pitchFamily="2" charset="2"/>
              <a:buChar char="v"/>
              <a:defRPr/>
            </a:pPr>
            <a:r>
              <a:rPr lang="fr-FR" u="sng" dirty="0" smtClean="0">
                <a:solidFill>
                  <a:srgbClr val="92D050"/>
                </a:solidFill>
              </a:rPr>
              <a:t>Aspect radiologique</a:t>
            </a:r>
            <a:r>
              <a:rPr lang="fr-FR" dirty="0" smtClean="0"/>
              <a:t>: disparition de </a:t>
            </a:r>
            <a:r>
              <a:rPr lang="fr-FR" dirty="0" smtClean="0">
                <a:solidFill>
                  <a:srgbClr val="FF0000"/>
                </a:solidFill>
              </a:rPr>
              <a:t>la lamina dura </a:t>
            </a:r>
            <a:r>
              <a:rPr lang="fr-FR" dirty="0" smtClean="0"/>
              <a:t>,</a:t>
            </a:r>
            <a:r>
              <a:rPr lang="fr-FR" dirty="0" smtClean="0">
                <a:solidFill>
                  <a:srgbClr val="FF0000"/>
                </a:solidFill>
              </a:rPr>
              <a:t>ostéolyse </a:t>
            </a:r>
            <a:r>
              <a:rPr lang="fr-FR" dirty="0" smtClean="0"/>
              <a:t>étendue, résorptions alvéolaires ,déplacements dentaires.</a:t>
            </a:r>
            <a:endParaRPr lang="fr-FR" dirty="0"/>
          </a:p>
          <a:p>
            <a:pPr marL="571500" indent="-571500">
              <a:buFont typeface="Wingdings" pitchFamily="2" charset="2"/>
              <a:buChar char="v"/>
              <a:defRPr/>
            </a:pPr>
            <a:r>
              <a:rPr lang="fr-FR" dirty="0">
                <a:solidFill>
                  <a:srgbClr val="FF0000"/>
                </a:solidFill>
              </a:rPr>
              <a:t>Déformation </a:t>
            </a:r>
            <a:r>
              <a:rPr lang="fr-FR" dirty="0" smtClean="0">
                <a:solidFill>
                  <a:srgbClr val="FF0000"/>
                </a:solidFill>
              </a:rPr>
              <a:t>faciale.</a:t>
            </a:r>
            <a:endParaRPr lang="fr-FR" dirty="0">
              <a:solidFill>
                <a:srgbClr val="FF0000"/>
              </a:solidFill>
            </a:endParaRPr>
          </a:p>
          <a:p>
            <a:pPr>
              <a:defRPr/>
            </a:pPr>
            <a:endParaRPr lang="fr-FR" dirty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9" y="4464050"/>
            <a:ext cx="221297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9" y="4464051"/>
            <a:ext cx="2560637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9" y="4292600"/>
            <a:ext cx="2846387" cy="209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364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re 1"/>
          <p:cNvSpPr>
            <a:spLocks noGrp="1"/>
          </p:cNvSpPr>
          <p:nvPr>
            <p:ph type="title"/>
          </p:nvPr>
        </p:nvSpPr>
        <p:spPr>
          <a:xfrm>
            <a:off x="2122488" y="211138"/>
            <a:ext cx="8229600" cy="1143000"/>
          </a:xfrm>
        </p:spPr>
        <p:txBody>
          <a:bodyPr/>
          <a:lstStyle/>
          <a:p>
            <a:r>
              <a:rPr lang="fr-FR" altLang="fr-FR" sz="6000">
                <a:solidFill>
                  <a:srgbClr val="FFFF00"/>
                </a:solidFill>
              </a:rPr>
              <a:t>myélomes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22488" y="1446214"/>
            <a:ext cx="8229600" cy="438943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fr-FR" sz="2400" dirty="0"/>
              <a:t>Lésions </a:t>
            </a:r>
            <a:r>
              <a:rPr lang="fr-FR" sz="2400" dirty="0">
                <a:solidFill>
                  <a:srgbClr val="C00000"/>
                </a:solidFill>
              </a:rPr>
              <a:t>osseuses </a:t>
            </a:r>
            <a:r>
              <a:rPr lang="fr-FR" sz="2400" dirty="0"/>
              <a:t>localisées ai niveau des </a:t>
            </a:r>
            <a:r>
              <a:rPr lang="fr-FR" sz="2400" dirty="0">
                <a:solidFill>
                  <a:srgbClr val="92D050"/>
                </a:solidFill>
              </a:rPr>
              <a:t>maxillaires</a:t>
            </a:r>
            <a:r>
              <a:rPr lang="fr-FR" sz="2400" dirty="0"/>
              <a:t> et des </a:t>
            </a:r>
            <a:r>
              <a:rPr lang="fr-FR" sz="2400" dirty="0" smtClean="0">
                <a:solidFill>
                  <a:srgbClr val="92D050"/>
                </a:solidFill>
              </a:rPr>
              <a:t>apex </a:t>
            </a:r>
            <a:r>
              <a:rPr lang="fr-FR" sz="2400" dirty="0">
                <a:solidFill>
                  <a:srgbClr val="92D050"/>
                </a:solidFill>
              </a:rPr>
              <a:t>des molaires mandibulaires</a:t>
            </a:r>
            <a:r>
              <a:rPr lang="fr-FR" sz="2400" dirty="0"/>
              <a:t>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400" dirty="0">
                <a:solidFill>
                  <a:srgbClr val="C00000"/>
                </a:solidFill>
              </a:rPr>
              <a:t>Résorptions</a:t>
            </a:r>
            <a:r>
              <a:rPr lang="fr-FR" sz="2400" dirty="0"/>
              <a:t> radiculaires, </a:t>
            </a:r>
            <a:r>
              <a:rPr lang="fr-FR" sz="2400" dirty="0">
                <a:solidFill>
                  <a:srgbClr val="C00000"/>
                </a:solidFill>
              </a:rPr>
              <a:t>mobilités </a:t>
            </a:r>
            <a:r>
              <a:rPr lang="fr-FR" sz="2400" dirty="0"/>
              <a:t>dentaires.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400" dirty="0">
                <a:solidFill>
                  <a:srgbClr val="FF0000"/>
                </a:solidFill>
              </a:rPr>
              <a:t>Douleurs</a:t>
            </a:r>
            <a:r>
              <a:rPr lang="fr-FR" sz="2400" dirty="0"/>
              <a:t> aux mâchoires et </a:t>
            </a:r>
            <a:r>
              <a:rPr lang="fr-FR" sz="2400" dirty="0">
                <a:solidFill>
                  <a:srgbClr val="FF0000"/>
                </a:solidFill>
              </a:rPr>
              <a:t>paresthésies.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400" dirty="0">
                <a:solidFill>
                  <a:srgbClr val="92D050"/>
                </a:solidFill>
              </a:rPr>
              <a:t>Fractures</a:t>
            </a:r>
            <a:r>
              <a:rPr lang="fr-FR" sz="2400" dirty="0"/>
              <a:t> au niveau </a:t>
            </a:r>
            <a:r>
              <a:rPr lang="fr-FR" sz="2400" dirty="0">
                <a:solidFill>
                  <a:srgbClr val="92D050"/>
                </a:solidFill>
              </a:rPr>
              <a:t>maxillaire</a:t>
            </a:r>
            <a:r>
              <a:rPr lang="fr-FR" sz="2400" dirty="0"/>
              <a:t>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400" dirty="0">
                <a:solidFill>
                  <a:srgbClr val="C00000"/>
                </a:solidFill>
              </a:rPr>
              <a:t>Gingivorragies</a:t>
            </a:r>
            <a:r>
              <a:rPr lang="fr-FR" sz="2400" dirty="0"/>
              <a:t> et </a:t>
            </a:r>
            <a:r>
              <a:rPr lang="fr-FR" sz="2400" dirty="0">
                <a:solidFill>
                  <a:srgbClr val="C00000"/>
                </a:solidFill>
              </a:rPr>
              <a:t>pétéchie</a:t>
            </a:r>
            <a:r>
              <a:rPr lang="fr-FR" sz="2400" dirty="0"/>
              <a:t> .</a:t>
            </a:r>
          </a:p>
          <a:p>
            <a:pPr marL="137160" indent="0">
              <a:buNone/>
              <a:defRPr/>
            </a:pPr>
            <a:endParaRPr lang="fr-FR" sz="2400" dirty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4203701"/>
            <a:ext cx="1993900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3903664"/>
            <a:ext cx="2239963" cy="255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276" y="4240214"/>
            <a:ext cx="349567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23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09750" y="214314"/>
            <a:ext cx="8572500" cy="6357937"/>
          </a:xfrm>
        </p:spPr>
        <p:txBody>
          <a:bodyPr>
            <a:noAutofit/>
          </a:bodyPr>
          <a:lstStyle/>
          <a:p>
            <a:pPr>
              <a:buFont typeface="Wingdings 2" panose="05020102010507070707" pitchFamily="18" charset="2"/>
              <a:buNone/>
              <a:defRPr/>
            </a:pPr>
            <a:endParaRPr lang="fr-FR" sz="2500" b="1" u="sng" dirty="0"/>
          </a:p>
          <a:p>
            <a:pPr marL="0" indent="0">
              <a:buNone/>
              <a:defRPr/>
            </a:pPr>
            <a:r>
              <a:rPr lang="fr-FR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Prise en charges des lymphomes et des myélomes: </a:t>
            </a:r>
          </a:p>
          <a:p>
            <a:pPr marL="0" indent="0">
              <a:buNone/>
              <a:defRPr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risque de 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complications hémorragiques et infectieuses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dirty="0" smtClean="0"/>
              <a:t>avis du </a:t>
            </a:r>
            <a:r>
              <a:rPr lang="fr-FR" dirty="0" smtClean="0">
                <a:solidFill>
                  <a:srgbClr val="C00000"/>
                </a:solidFill>
              </a:rPr>
              <a:t>médecin traitant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dirty="0" smtClean="0"/>
              <a:t>Demander une </a:t>
            </a:r>
            <a:r>
              <a:rPr lang="fr-FR" dirty="0" smtClean="0">
                <a:solidFill>
                  <a:srgbClr val="92D050"/>
                </a:solidFill>
              </a:rPr>
              <a:t>NFS ,</a:t>
            </a:r>
          </a:p>
          <a:p>
            <a:pPr marL="137160" indent="0">
              <a:buNone/>
              <a:defRPr/>
            </a:pPr>
            <a:r>
              <a:rPr lang="fr-FR" dirty="0" smtClean="0">
                <a:solidFill>
                  <a:srgbClr val="92D050"/>
                </a:solidFill>
              </a:rPr>
              <a:t>numération des plaquettes </a:t>
            </a:r>
            <a:r>
              <a:rPr lang="fr-FR" dirty="0" smtClean="0"/>
              <a:t>et</a:t>
            </a:r>
          </a:p>
          <a:p>
            <a:pPr marL="137160" indent="0">
              <a:buNone/>
              <a:defRPr/>
            </a:pPr>
            <a:r>
              <a:rPr lang="fr-FR" dirty="0" smtClean="0"/>
              <a:t> </a:t>
            </a:r>
            <a:r>
              <a:rPr lang="fr-FR" dirty="0" smtClean="0">
                <a:solidFill>
                  <a:srgbClr val="92D050"/>
                </a:solidFill>
              </a:rPr>
              <a:t>TCA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dirty="0" smtClean="0">
                <a:solidFill>
                  <a:srgbClr val="FF0000"/>
                </a:solidFill>
              </a:rPr>
              <a:t>Antibioprophylaxie</a:t>
            </a:r>
            <a:r>
              <a:rPr lang="fr-FR" dirty="0" smtClean="0"/>
              <a:t> chez les patients sous chimiothérapie et corticothérapie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dirty="0" smtClean="0"/>
              <a:t>Proscrire toute les thérapeutiques a toxicité hématologique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dirty="0" smtClean="0">
                <a:solidFill>
                  <a:srgbClr val="FF0000"/>
                </a:solidFill>
              </a:rPr>
              <a:t>Moyens locaux d’hémostase</a:t>
            </a:r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4" y="1916113"/>
            <a:ext cx="2136775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15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r-FR" dirty="0" smtClean="0">
                <a:solidFill>
                  <a:srgbClr val="FFFF00"/>
                </a:solidFill>
              </a:rPr>
              <a:t>HISTIOCYTOSE LANGERHANSIENNE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spcBef>
                <a:spcPts val="0"/>
              </a:spcBef>
              <a:buClrTx/>
              <a:buSzTx/>
              <a:buFont typeface="Wingdings" pitchFamily="2" charset="2"/>
              <a:buChar char="v"/>
              <a:defRPr/>
            </a:pPr>
            <a:r>
              <a:rPr lang="fr-FR" sz="3200" dirty="0">
                <a:solidFill>
                  <a:prstClr val="white"/>
                </a:solidFill>
              </a:rPr>
              <a:t>Lésions </a:t>
            </a:r>
            <a:r>
              <a:rPr lang="fr-FR" sz="3200" dirty="0">
                <a:solidFill>
                  <a:srgbClr val="FF0000"/>
                </a:solidFill>
              </a:rPr>
              <a:t>ostéolytiques</a:t>
            </a:r>
            <a:r>
              <a:rPr lang="fr-FR" sz="3200" dirty="0">
                <a:solidFill>
                  <a:prstClr val="white"/>
                </a:solidFill>
              </a:rPr>
              <a:t> et </a:t>
            </a:r>
            <a:r>
              <a:rPr lang="fr-FR" sz="3200" dirty="0">
                <a:solidFill>
                  <a:srgbClr val="FF0000"/>
                </a:solidFill>
              </a:rPr>
              <a:t>ulcération </a:t>
            </a:r>
            <a:r>
              <a:rPr lang="fr-FR" sz="3200" dirty="0">
                <a:solidFill>
                  <a:prstClr val="white"/>
                </a:solidFill>
              </a:rPr>
              <a:t>de la muqueuse buccale.</a:t>
            </a:r>
          </a:p>
          <a:p>
            <a:pPr marL="571500" indent="-571500">
              <a:spcBef>
                <a:spcPts val="0"/>
              </a:spcBef>
              <a:buClrTx/>
              <a:buSzTx/>
              <a:buFont typeface="Wingdings" pitchFamily="2" charset="2"/>
              <a:buChar char="v"/>
              <a:defRPr/>
            </a:pPr>
            <a:r>
              <a:rPr lang="fr-FR" sz="3200" dirty="0">
                <a:solidFill>
                  <a:prstClr val="white"/>
                </a:solidFill>
              </a:rPr>
              <a:t>   </a:t>
            </a:r>
            <a:r>
              <a:rPr lang="fr-FR" sz="3200" dirty="0">
                <a:solidFill>
                  <a:srgbClr val="FF0000"/>
                </a:solidFill>
              </a:rPr>
              <a:t>Parodontite</a:t>
            </a:r>
            <a:r>
              <a:rPr lang="fr-FR" sz="3200" dirty="0">
                <a:solidFill>
                  <a:prstClr val="white"/>
                </a:solidFill>
              </a:rPr>
              <a:t> avec mobilités dentaires et récessions gingivales ,résorptions radiculaire.</a:t>
            </a:r>
          </a:p>
          <a:p>
            <a:pPr marL="571500" indent="-571500">
              <a:spcBef>
                <a:spcPts val="0"/>
              </a:spcBef>
              <a:buClrTx/>
              <a:buSzTx/>
              <a:buFont typeface="Wingdings" pitchFamily="2" charset="2"/>
              <a:buChar char="v"/>
              <a:defRPr/>
            </a:pPr>
            <a:r>
              <a:rPr lang="fr-FR" sz="3200" dirty="0">
                <a:solidFill>
                  <a:prstClr val="white"/>
                </a:solidFill>
              </a:rPr>
              <a:t>  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 Hyperplasie </a:t>
            </a:r>
            <a:r>
              <a:rPr lang="fr-FR" sz="3200" dirty="0">
                <a:solidFill>
                  <a:prstClr val="white"/>
                </a:solidFill>
              </a:rPr>
              <a:t>gingivale et ecchymose.</a:t>
            </a:r>
          </a:p>
          <a:p>
            <a:pPr marL="571500" indent="-571500">
              <a:spcBef>
                <a:spcPts val="0"/>
              </a:spcBef>
              <a:buClrTx/>
              <a:buSzTx/>
              <a:buFont typeface="Wingdings" pitchFamily="2" charset="2"/>
              <a:buChar char="v"/>
              <a:defRPr/>
            </a:pPr>
            <a:r>
              <a:rPr lang="fr-FR" sz="3200" u="sng" dirty="0">
                <a:solidFill>
                  <a:srgbClr val="92D050"/>
                </a:solidFill>
              </a:rPr>
              <a:t>Signes radiologiques </a:t>
            </a:r>
            <a:r>
              <a:rPr lang="fr-FR" sz="3200" dirty="0">
                <a:solidFill>
                  <a:prstClr val="white"/>
                </a:solidFill>
              </a:rPr>
              <a:t>:</a:t>
            </a:r>
            <a:r>
              <a:rPr lang="fr-FR" sz="3200" dirty="0">
                <a:solidFill>
                  <a:srgbClr val="FF0000"/>
                </a:solidFill>
              </a:rPr>
              <a:t>ostéolyse</a:t>
            </a:r>
            <a:r>
              <a:rPr lang="fr-FR" sz="3200" dirty="0">
                <a:solidFill>
                  <a:prstClr val="white"/>
                </a:solidFill>
              </a:rPr>
              <a:t> de forme </a:t>
            </a:r>
            <a:r>
              <a:rPr lang="fr-FR" sz="3200" dirty="0">
                <a:solidFill>
                  <a:srgbClr val="FF0000"/>
                </a:solidFill>
              </a:rPr>
              <a:t>arrondie</a:t>
            </a:r>
            <a:r>
              <a:rPr lang="fr-FR" sz="3200" dirty="0">
                <a:solidFill>
                  <a:prstClr val="white"/>
                </a:solidFill>
              </a:rPr>
              <a:t> .</a:t>
            </a:r>
          </a:p>
          <a:p>
            <a:pPr marL="571500" indent="-571500">
              <a:spcBef>
                <a:spcPts val="0"/>
              </a:spcBef>
              <a:buClrTx/>
              <a:buSzTx/>
              <a:buFont typeface="Wingdings" pitchFamily="2" charset="2"/>
              <a:buChar char="v"/>
              <a:defRPr/>
            </a:pPr>
            <a:r>
              <a:rPr lang="fr-FR" sz="3200" dirty="0">
                <a:solidFill>
                  <a:srgbClr val="FF0000"/>
                </a:solidFill>
              </a:rPr>
              <a:t>Antibioprophylaxie</a:t>
            </a:r>
            <a:r>
              <a:rPr lang="fr-FR" sz="3200" dirty="0">
                <a:solidFill>
                  <a:prstClr val="white"/>
                </a:solidFill>
              </a:rPr>
              <a:t>  en cas d’acte chirurgical. </a:t>
            </a:r>
          </a:p>
        </p:txBody>
      </p:sp>
    </p:spTree>
    <p:extLst>
      <p:ext uri="{BB962C8B-B14F-4D97-AF65-F5344CB8AC3E}">
        <p14:creationId xmlns:p14="http://schemas.microsoft.com/office/powerpoint/2010/main" val="42874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92313" y="76517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fr-FR" sz="1800" dirty="0">
                <a:solidFill>
                  <a:srgbClr val="FFFF00"/>
                </a:solidFill>
              </a:rPr>
              <a:t>                                                        radio retro alvéolaire qui montre une lyse osseuse</a:t>
            </a:r>
          </a:p>
          <a:p>
            <a:pPr marL="0" indent="0">
              <a:buNone/>
              <a:defRPr/>
            </a:pPr>
            <a:r>
              <a:rPr lang="fr-FR" sz="1800" dirty="0">
                <a:solidFill>
                  <a:srgbClr val="FFFF00"/>
                </a:solidFill>
              </a:rPr>
              <a:t>                                                        arrondie autour de la 36.</a:t>
            </a:r>
          </a:p>
          <a:p>
            <a:pPr marL="0" indent="0">
              <a:buNone/>
              <a:defRPr/>
            </a:pPr>
            <a:endParaRPr lang="fr-FR" sz="1800" dirty="0">
              <a:solidFill>
                <a:srgbClr val="FFFF00"/>
              </a:solidFill>
            </a:endParaRPr>
          </a:p>
          <a:p>
            <a:pPr marL="0" indent="0">
              <a:buNone/>
              <a:defRPr/>
            </a:pPr>
            <a:endParaRPr lang="fr-FR" sz="1800" dirty="0"/>
          </a:p>
          <a:p>
            <a:pPr marL="0" indent="0">
              <a:buNone/>
              <a:defRPr/>
            </a:pPr>
            <a:endParaRPr lang="fr-FR" sz="1800" dirty="0"/>
          </a:p>
          <a:p>
            <a:pPr marL="0" indent="0">
              <a:buNone/>
              <a:defRPr/>
            </a:pPr>
            <a:endParaRPr lang="fr-FR" sz="1800" dirty="0"/>
          </a:p>
          <a:p>
            <a:pPr marL="0" indent="0">
              <a:buNone/>
              <a:defRPr/>
            </a:pPr>
            <a:r>
              <a:rPr lang="fr-FR" sz="1800" dirty="0"/>
              <a:t>                                                               </a:t>
            </a:r>
            <a:r>
              <a:rPr lang="fr-FR" sz="1800" dirty="0">
                <a:solidFill>
                  <a:srgbClr val="FFFF00"/>
                </a:solidFill>
              </a:rPr>
              <a:t>ulcération gingivale localisée</a:t>
            </a:r>
            <a:r>
              <a:rPr lang="fr-FR" sz="1800" dirty="0"/>
              <a:t>.</a:t>
            </a:r>
          </a:p>
          <a:p>
            <a:pPr marL="0" indent="0">
              <a:buNone/>
              <a:defRPr/>
            </a:pPr>
            <a:endParaRPr lang="fr-FR" sz="1800" dirty="0"/>
          </a:p>
          <a:p>
            <a:pPr marL="0" indent="0">
              <a:buNone/>
              <a:defRPr/>
            </a:pPr>
            <a:endParaRPr lang="fr-FR" sz="1800" dirty="0"/>
          </a:p>
          <a:p>
            <a:pPr marL="0" indent="0">
              <a:buNone/>
              <a:defRPr/>
            </a:pPr>
            <a:endParaRPr lang="fr-FR" sz="1800" dirty="0"/>
          </a:p>
          <a:p>
            <a:pPr marL="0" indent="0">
              <a:buNone/>
              <a:defRPr/>
            </a:pPr>
            <a:endParaRPr lang="fr-FR" sz="1800" dirty="0"/>
          </a:p>
          <a:p>
            <a:pPr marL="0" indent="0">
              <a:buNone/>
              <a:defRPr/>
            </a:pPr>
            <a:endParaRPr lang="fr-FR" sz="1800" dirty="0"/>
          </a:p>
          <a:p>
            <a:pPr marL="0" indent="0">
              <a:buNone/>
              <a:defRPr/>
            </a:pPr>
            <a:endParaRPr lang="fr-FR" sz="1800" dirty="0"/>
          </a:p>
          <a:p>
            <a:pPr marL="0" indent="0">
              <a:buNone/>
              <a:defRPr/>
            </a:pPr>
            <a:r>
              <a:rPr lang="fr-FR" sz="1800" dirty="0">
                <a:solidFill>
                  <a:srgbClr val="FFFF00"/>
                </a:solidFill>
              </a:rPr>
              <a:t>                                                                                    parodontolyses ,récessions,</a:t>
            </a:r>
          </a:p>
          <a:p>
            <a:pPr marL="0" indent="0">
              <a:buNone/>
              <a:defRPr/>
            </a:pPr>
            <a:r>
              <a:rPr lang="fr-FR" sz="1800" dirty="0">
                <a:solidFill>
                  <a:srgbClr val="FFFF00"/>
                </a:solidFill>
              </a:rPr>
              <a:t>                                                                                      et mobilités dentaires.</a:t>
            </a:r>
          </a:p>
          <a:p>
            <a:pPr marL="0" indent="0">
              <a:buNone/>
              <a:defRPr/>
            </a:pPr>
            <a:endParaRPr lang="fr-FR" sz="1800" dirty="0">
              <a:solidFill>
                <a:srgbClr val="FFFF00"/>
              </a:solidFill>
            </a:endParaRP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575" y="311150"/>
            <a:ext cx="260985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575" y="1557338"/>
            <a:ext cx="29337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401" y="3500438"/>
            <a:ext cx="35718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45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mtClean="0">
                <a:solidFill>
                  <a:srgbClr val="FFFF00"/>
                </a:solidFill>
              </a:rPr>
              <a:t>Les polyglobulies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fr-FR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la muqueuse</a:t>
            </a:r>
            <a:r>
              <a:rPr lang="fr-FR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buccale </a:t>
            </a:r>
            <a:r>
              <a:rPr lang="fr-F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ulcérée 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rouge</a:t>
            </a:r>
          </a:p>
          <a:p>
            <a:pPr marL="0" indent="0">
              <a:buNone/>
              <a:defRPr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violacée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ou pourpre∙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fr-FR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le voile du palais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devient</a:t>
            </a:r>
          </a:p>
          <a:p>
            <a:pPr marL="0" indent="0">
              <a:buNone/>
              <a:defRPr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plus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foncé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fr-FR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la gencive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est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congestionnée</a:t>
            </a:r>
          </a:p>
          <a:p>
            <a:pPr marL="137160" indent="0">
              <a:buNone/>
              <a:defRPr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    et oedématiée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.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fr-F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gingivorragies</a:t>
            </a:r>
            <a:r>
              <a:rPr lang="fr-F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fréquentes.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présence de </a:t>
            </a:r>
            <a:r>
              <a:rPr lang="fr-F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pétéchies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, 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None/>
              <a:defRPr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d’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ecchymoses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, d’</a:t>
            </a:r>
            <a:r>
              <a:rPr lang="fr-F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hématomes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89" y="2060576"/>
            <a:ext cx="3024187" cy="203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4365625"/>
            <a:ext cx="2620963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53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extLst/>
          </p:nvPr>
        </p:nvGraphicFramePr>
        <p:xfrm>
          <a:off x="1775520" y="332656"/>
          <a:ext cx="864096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472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r-FR" dirty="0" smtClean="0"/>
              <a:t>Prise en charge des polyglobulies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 2" panose="05020102010507070707" pitchFamily="18" charset="2"/>
              <a:buNone/>
              <a:defRPr/>
            </a:pPr>
            <a:endParaRPr lang="fr-FR" sz="2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fr-FR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Risque de thrombose 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par hyperviscosité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fr-FR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Risque hémorragique majeur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fr-FR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Risque de transformation leucémique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 : traité par chimiothérapie ou radiothérapie</a:t>
            </a:r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fr-FR" sz="2500" u="sng" dirty="0">
                <a:latin typeface="Times New Roman" pitchFamily="18" charset="0"/>
                <a:cs typeface="Times New Roman" pitchFamily="18" charset="0"/>
              </a:rPr>
              <a:t>Dans ce cas il conviendra de 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Avis du médecin traitant 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demander </a:t>
            </a:r>
            <a:r>
              <a:rPr lang="fr-FR" sz="25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un hémogramme 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et</a:t>
            </a:r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5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bilan d’hémostase 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et</a:t>
            </a:r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500" dirty="0" err="1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Ht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moyens d’hémostase locaux</a:t>
            </a:r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vu le risque hémorragique 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antibioprophylaxie</a:t>
            </a:r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est prescrite vu le risque infectieux</a:t>
            </a:r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majeur lié à </a:t>
            </a:r>
            <a:r>
              <a:rPr lang="fr-FR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 chimiothérapie.</a:t>
            </a:r>
          </a:p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7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Imag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4544" y="692696"/>
            <a:ext cx="8062912" cy="799928"/>
          </a:xfr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LES PATHOLOGIES DES PLAQUETTES </a:t>
            </a:r>
          </a:p>
        </p:txBody>
      </p:sp>
    </p:spTree>
    <p:extLst>
      <p:ext uri="{BB962C8B-B14F-4D97-AF65-F5344CB8AC3E}">
        <p14:creationId xmlns:p14="http://schemas.microsoft.com/office/powerpoint/2010/main" val="165428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605119" y="1557339"/>
            <a:ext cx="10179422" cy="48974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Du a une anomalie vasculaire: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2000" dirty="0"/>
              <a:t> Fragilité capillaire, vaisseaux perméable ou incapable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2000" dirty="0"/>
              <a:t> de vasoconstriction.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>
                <a:solidFill>
                  <a:srgbClr val="FF0000"/>
                </a:solidFill>
              </a:rPr>
              <a:t>Hémorragie</a:t>
            </a:r>
            <a:r>
              <a:rPr lang="fr-FR" sz="2000" dirty="0"/>
              <a:t> muqueuse et gingivorragie ++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>
                <a:solidFill>
                  <a:srgbClr val="FF0000"/>
                </a:solidFill>
              </a:rPr>
              <a:t>Purpura pétéchiales </a:t>
            </a:r>
            <a:r>
              <a:rPr lang="fr-FR" sz="2000" dirty="0"/>
              <a:t>ou </a:t>
            </a:r>
            <a:r>
              <a:rPr lang="fr-FR" sz="2000" dirty="0">
                <a:solidFill>
                  <a:srgbClr val="FF0000"/>
                </a:solidFill>
              </a:rPr>
              <a:t>ecchymotique</a:t>
            </a:r>
            <a:r>
              <a:rPr lang="fr-FR" sz="2000" dirty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16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b="1" u="sng" dirty="0">
                <a:solidFill>
                  <a:srgbClr val="FFFF00"/>
                </a:solidFill>
              </a:rPr>
              <a:t>Conduite a tenir: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la découverte de </a:t>
            </a:r>
            <a:r>
              <a:rPr lang="fr-FR" sz="2000" dirty="0">
                <a:solidFill>
                  <a:srgbClr val="FF0000"/>
                </a:solidFill>
              </a:rPr>
              <a:t>pétéchies</a:t>
            </a:r>
            <a:r>
              <a:rPr lang="fr-FR" sz="2000" dirty="0"/>
              <a:t> ou </a:t>
            </a:r>
            <a:r>
              <a:rPr lang="fr-FR" sz="2000" dirty="0">
                <a:solidFill>
                  <a:srgbClr val="FF0000"/>
                </a:solidFill>
              </a:rPr>
              <a:t>purpura</a:t>
            </a:r>
            <a:r>
              <a:rPr lang="fr-FR" sz="2000" dirty="0"/>
              <a:t> doit mener le </a:t>
            </a:r>
            <a:r>
              <a:rPr lang="fr-FR" sz="2000" u="sng" dirty="0">
                <a:solidFill>
                  <a:srgbClr val="FFC000"/>
                </a:solidFill>
              </a:rPr>
              <a:t>médecin dentiste</a:t>
            </a:r>
            <a:r>
              <a:rPr lang="fr-FR" sz="2000" dirty="0"/>
              <a:t>  à demander une consultation en hématologie et demander un examen biologique ( NFS, taux de plaquettes, TS, TCA)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Seuls les soins urgents seront réalisés en accords avec le médecin traitant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La prise de tout médicament a l'origine de </a:t>
            </a:r>
            <a:r>
              <a:rPr lang="fr-FR" sz="2000" dirty="0">
                <a:solidFill>
                  <a:srgbClr val="FF0000"/>
                </a:solidFill>
              </a:rPr>
              <a:t>purpura médicamenteuse doit être arrêté ou proscris</a:t>
            </a:r>
            <a:r>
              <a:rPr lang="fr-FR" sz="1600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6323" name="Image 5" descr="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288" y="2020981"/>
            <a:ext cx="2376488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Titre 2"/>
          <p:cNvSpPr>
            <a:spLocks noGrp="1" noChangeArrowheads="1"/>
          </p:cNvSpPr>
          <p:nvPr>
            <p:ph type="title"/>
          </p:nvPr>
        </p:nvSpPr>
        <p:spPr>
          <a:xfrm>
            <a:off x="1981200" y="260350"/>
            <a:ext cx="8229600" cy="1296988"/>
          </a:xfrm>
        </p:spPr>
        <p:txBody>
          <a:bodyPr/>
          <a:lstStyle/>
          <a:p>
            <a:pPr algn="ctr" eaLnBrk="1" hangingPunct="1">
              <a:defRPr/>
            </a:pPr>
            <a:r>
              <a:rPr lang="fr-FR" altLang="fr-FR" sz="4000" b="1" dirty="0">
                <a:solidFill>
                  <a:srgbClr val="FFFF00"/>
                </a:solidFill>
                <a:latin typeface="+mn-lt"/>
              </a:rPr>
              <a:t>Anomalies de l’hémostase:</a:t>
            </a:r>
            <a:br>
              <a:rPr lang="fr-FR" altLang="fr-FR" sz="4000" b="1" dirty="0">
                <a:solidFill>
                  <a:srgbClr val="FFFF00"/>
                </a:solidFill>
                <a:latin typeface="+mn-lt"/>
              </a:rPr>
            </a:br>
            <a:endParaRPr lang="fr-FR" altLang="fr-FR" sz="4000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470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re 1"/>
          <p:cNvSpPr>
            <a:spLocks noGrp="1" noChangeArrowheads="1"/>
          </p:cNvSpPr>
          <p:nvPr>
            <p:ph type="title"/>
          </p:nvPr>
        </p:nvSpPr>
        <p:spPr>
          <a:xfrm>
            <a:off x="1981200" y="260351"/>
            <a:ext cx="8229600" cy="588963"/>
          </a:xfrm>
        </p:spPr>
        <p:txBody>
          <a:bodyPr/>
          <a:lstStyle/>
          <a:p>
            <a:pPr algn="ctr" eaLnBrk="1" hangingPunct="1"/>
            <a:endParaRPr lang="fr-FR" altLang="fr-FR" sz="360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39588" y="849313"/>
            <a:ext cx="10892118" cy="560546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fr-FR" sz="20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fr-FR" sz="20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fr-FR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Du a une anomalie plaquettaire: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fr-FR" sz="2000" b="1" dirty="0">
                <a:solidFill>
                  <a:srgbClr val="FFFF00"/>
                </a:solidFill>
              </a:rPr>
              <a:t>Thrombopénie:</a:t>
            </a:r>
            <a:r>
              <a:rPr lang="fr-FR" sz="2000" b="1" dirty="0">
                <a:solidFill>
                  <a:srgbClr val="0070C0"/>
                </a:solidFill>
              </a:rPr>
              <a:t> </a:t>
            </a:r>
            <a:r>
              <a:rPr lang="fr-FR" sz="2000" dirty="0"/>
              <a:t>nombre de plaquettes</a:t>
            </a:r>
            <a:r>
              <a:rPr lang="en-US" sz="2000" dirty="0"/>
              <a:t> &lt; 100.000/</a:t>
            </a:r>
            <a:r>
              <a:rPr lang="fr-FR" sz="2000" dirty="0"/>
              <a:t>mm3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fr-FR" sz="2000" b="1" dirty="0" err="1">
                <a:solidFill>
                  <a:srgbClr val="FFFF00"/>
                </a:solidFill>
              </a:rPr>
              <a:t>Thrombocytose</a:t>
            </a:r>
            <a:r>
              <a:rPr lang="fr-FR" sz="2000" dirty="0"/>
              <a:t>: nombre de plaquettes&gt; 500,000/mm3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fr-FR" sz="2000" b="1" dirty="0">
                <a:solidFill>
                  <a:srgbClr val="FFFF00"/>
                </a:solidFill>
              </a:rPr>
              <a:t>Thrombopathies:</a:t>
            </a:r>
            <a:r>
              <a:rPr lang="fr-FR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000" dirty="0"/>
              <a:t>anomalies  fonctionnelles des plaquettes.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000" b="1" dirty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000" b="1" dirty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000" b="1" dirty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>
                <a:solidFill>
                  <a:srgbClr val="FF0000"/>
                </a:solidFill>
              </a:rPr>
              <a:t>Gingivorragie</a:t>
            </a:r>
            <a:r>
              <a:rPr lang="fr-FR" sz="2000" dirty="0"/>
              <a:t> spontanée ou provoquée.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>
                <a:solidFill>
                  <a:srgbClr val="FF0000"/>
                </a:solidFill>
              </a:rPr>
              <a:t>Pétéchies</a:t>
            </a:r>
            <a:r>
              <a:rPr lang="fr-FR" sz="2000" dirty="0"/>
              <a:t> et vésicules hémorragiques.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/>
              <a:t>gencive </a:t>
            </a:r>
            <a:r>
              <a:rPr lang="fr-FR" sz="2000" dirty="0">
                <a:solidFill>
                  <a:srgbClr val="FF0000"/>
                </a:solidFill>
              </a:rPr>
              <a:t>gonflée</a:t>
            </a:r>
            <a:r>
              <a:rPr lang="fr-FR" sz="2000" dirty="0"/>
              <a:t>, </a:t>
            </a:r>
            <a:r>
              <a:rPr lang="fr-FR" sz="2000" dirty="0">
                <a:solidFill>
                  <a:srgbClr val="FF0000"/>
                </a:solidFill>
              </a:rPr>
              <a:t>molle</a:t>
            </a:r>
            <a:r>
              <a:rPr lang="fr-FR" sz="2000" dirty="0"/>
              <a:t> et friable.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1800" dirty="0"/>
          </a:p>
        </p:txBody>
      </p:sp>
      <p:pic>
        <p:nvPicPr>
          <p:cNvPr id="57348" name="Image 3" descr="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3412" y="2065992"/>
            <a:ext cx="19542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Image 4" descr="313-375_img_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237" y="4492625"/>
            <a:ext cx="2471738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88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re 1"/>
          <p:cNvSpPr>
            <a:spLocks noGrp="1" noChangeArrowheads="1"/>
          </p:cNvSpPr>
          <p:nvPr>
            <p:ph type="title"/>
          </p:nvPr>
        </p:nvSpPr>
        <p:spPr>
          <a:xfrm>
            <a:off x="1981200" y="1004889"/>
            <a:ext cx="8229600" cy="617537"/>
          </a:xfrm>
        </p:spPr>
        <p:txBody>
          <a:bodyPr/>
          <a:lstStyle/>
          <a:p>
            <a:pPr algn="ctr" eaLnBrk="1" hangingPunct="1"/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>Conduite a tenir:</a:t>
            </a:r>
            <a:br>
              <a:rPr lang="fr-FR" altLang="fr-FR" sz="3600" b="1">
                <a:solidFill>
                  <a:srgbClr val="FFFF00"/>
                </a:solidFill>
              </a:rPr>
            </a:br>
            <a:endParaRPr lang="fr-FR" altLang="fr-FR" sz="360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99247" y="1133475"/>
            <a:ext cx="10179423" cy="55245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fr-FR" sz="2400" b="1" u="sng" dirty="0">
                <a:solidFill>
                  <a:srgbClr val="FF0000"/>
                </a:solidFill>
              </a:rPr>
              <a:t>A l’ égard du risque hémorragique: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r-FR" sz="2000" dirty="0"/>
              <a:t>Hygiène buccale  rigoureuse </a:t>
            </a:r>
            <a:r>
              <a:rPr lang="fr-FR" sz="2000" b="1" dirty="0">
                <a:solidFill>
                  <a:srgbClr val="FF0000"/>
                </a:solidFill>
              </a:rPr>
              <a:t>→</a:t>
            </a:r>
            <a:r>
              <a:rPr lang="fr-FR" sz="2000" dirty="0"/>
              <a:t> moins de plaque </a:t>
            </a:r>
            <a:r>
              <a:rPr lang="fr-FR" sz="2000" b="1" dirty="0">
                <a:solidFill>
                  <a:srgbClr val="FF0000"/>
                </a:solidFill>
              </a:rPr>
              <a:t>→</a:t>
            </a:r>
            <a:r>
              <a:rPr lang="fr-FR" sz="2000" dirty="0"/>
              <a:t>moins de saignement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b="1" dirty="0">
                <a:solidFill>
                  <a:srgbClr val="92D050"/>
                </a:solidFill>
              </a:rPr>
              <a:t>Thrombopénie modérée: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/>
              <a:t>Avant tout soin dentaire adresser le patient au  médecin traitant </a:t>
            </a:r>
            <a:r>
              <a:rPr lang="fr-FR" sz="2000" b="1" dirty="0">
                <a:solidFill>
                  <a:srgbClr val="FF0000"/>
                </a:solidFill>
              </a:rPr>
              <a:t>→</a:t>
            </a:r>
            <a:r>
              <a:rPr lang="fr-FR" sz="2000" dirty="0"/>
              <a:t> correction TS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/>
              <a:t>Seuls les soins </a:t>
            </a:r>
            <a:r>
              <a:rPr lang="fr-FR" sz="2000" dirty="0" smtClean="0"/>
              <a:t>urgents </a:t>
            </a:r>
            <a:r>
              <a:rPr lang="fr-FR" sz="2000" dirty="0"/>
              <a:t>seront réalisés </a:t>
            </a:r>
            <a:r>
              <a:rPr lang="fr-FR" sz="2000" b="1" dirty="0">
                <a:solidFill>
                  <a:srgbClr val="FF0000"/>
                </a:solidFill>
              </a:rPr>
              <a:t>→</a:t>
            </a:r>
            <a:r>
              <a:rPr lang="fr-FR" sz="2000" dirty="0"/>
              <a:t> </a:t>
            </a:r>
            <a:r>
              <a:rPr lang="fr-FR" sz="2000" dirty="0">
                <a:solidFill>
                  <a:srgbClr val="FFFF00"/>
                </a:solidFill>
              </a:rPr>
              <a:t>moyens locaux </a:t>
            </a:r>
            <a:r>
              <a:rPr lang="fr-FR" sz="2000" dirty="0" smtClean="0">
                <a:solidFill>
                  <a:srgbClr val="FFFF00"/>
                </a:solidFill>
              </a:rPr>
              <a:t>d’hémostase:</a:t>
            </a:r>
            <a:endParaRPr lang="fr-FR" sz="2000" dirty="0">
              <a:solidFill>
                <a:srgbClr val="FFFF00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2000" dirty="0">
                <a:solidFill>
                  <a:srgbClr val="FF0000"/>
                </a:solidFill>
              </a:rPr>
              <a:t>  Hémostatique locale resorbable,sutures hermétique, gouttière  compressive)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/>
              <a:t>Si l’hémorragie persiste </a:t>
            </a:r>
            <a:r>
              <a:rPr lang="fr-FR" sz="2000" b="1" dirty="0">
                <a:solidFill>
                  <a:srgbClr val="FF0000"/>
                </a:solidFill>
              </a:rPr>
              <a:t>→</a:t>
            </a:r>
            <a:r>
              <a:rPr lang="fr-FR" sz="2000" dirty="0"/>
              <a:t> transfusion de plaquettes.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/>
              <a:t>Recommander une alimentation semi liquide pour éviter tout traumatisme du caillot sanguin.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b="1" dirty="0">
                <a:solidFill>
                  <a:srgbClr val="92D050"/>
                </a:solidFill>
              </a:rPr>
              <a:t>Thrombopénie sévère: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Si la thrombopénie est liée a une insuffisance médullaire ou à la chimiothérapie</a:t>
            </a:r>
            <a:r>
              <a:rPr lang="fr-FR" sz="2000" b="1" dirty="0">
                <a:solidFill>
                  <a:srgbClr val="FF0000"/>
                </a:solidFill>
              </a:rPr>
              <a:t>→</a:t>
            </a:r>
            <a:r>
              <a:rPr lang="fr-FR" sz="2000" dirty="0"/>
              <a:t> tout acte sanglant sera reportée </a:t>
            </a:r>
            <a:r>
              <a:rPr lang="fr-FR" sz="2000" dirty="0" smtClean="0"/>
              <a:t>ultérieurement jusqu’à normalisation des taux de plaquettes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 smtClean="0"/>
              <a:t>Si </a:t>
            </a:r>
            <a:r>
              <a:rPr lang="fr-FR" sz="2000" dirty="0"/>
              <a:t>la thrombopénie est liée a une infiltration médullaire ou d’origine tumorale</a:t>
            </a:r>
            <a:r>
              <a:rPr lang="fr-FR" sz="2000" b="1" dirty="0">
                <a:solidFill>
                  <a:srgbClr val="FF0000"/>
                </a:solidFill>
              </a:rPr>
              <a:t>→</a:t>
            </a:r>
            <a:r>
              <a:rPr lang="fr-FR" sz="2000" dirty="0"/>
              <a:t> nécessite la </a:t>
            </a:r>
            <a:r>
              <a:rPr lang="fr-FR" sz="2000" dirty="0">
                <a:solidFill>
                  <a:srgbClr val="FF0000"/>
                </a:solidFill>
              </a:rPr>
              <a:t>transfusion de plaquettes</a:t>
            </a:r>
          </a:p>
        </p:txBody>
      </p:sp>
    </p:spTree>
    <p:extLst>
      <p:ext uri="{BB962C8B-B14F-4D97-AF65-F5344CB8AC3E}">
        <p14:creationId xmlns:p14="http://schemas.microsoft.com/office/powerpoint/2010/main" val="63509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re 1"/>
          <p:cNvSpPr>
            <a:spLocks noGrp="1" noChangeArrowheads="1"/>
          </p:cNvSpPr>
          <p:nvPr>
            <p:ph type="title"/>
          </p:nvPr>
        </p:nvSpPr>
        <p:spPr>
          <a:xfrm>
            <a:off x="1981200" y="1"/>
            <a:ext cx="8229600" cy="1935163"/>
          </a:xfrm>
        </p:spPr>
        <p:txBody>
          <a:bodyPr/>
          <a:lstStyle/>
          <a:p>
            <a:pPr algn="ctr" eaLnBrk="1" hangingPunct="1"/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/>
            </a:r>
            <a:br>
              <a:rPr lang="fr-FR" altLang="fr-FR" sz="3600" b="1">
                <a:solidFill>
                  <a:srgbClr val="FFFF00"/>
                </a:solidFill>
              </a:rPr>
            </a:br>
            <a:r>
              <a:rPr lang="fr-FR" altLang="fr-FR" sz="3600" b="1">
                <a:solidFill>
                  <a:srgbClr val="FFFF00"/>
                </a:solidFill>
              </a:rPr>
              <a:t>Thrombopathies:</a:t>
            </a:r>
            <a:br>
              <a:rPr lang="fr-FR" altLang="fr-FR" sz="3600" b="1">
                <a:solidFill>
                  <a:srgbClr val="FFFF00"/>
                </a:solidFill>
              </a:rPr>
            </a:br>
            <a:endParaRPr lang="fr-FR" altLang="fr-FR" sz="360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7541" y="1365251"/>
            <a:ext cx="9713259" cy="52165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ü"/>
              <a:defRPr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Risque hémorragique majeur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Collaboration avec le médecin traitant </a:t>
            </a:r>
            <a:r>
              <a:rPr lang="fr-FR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 connaître la sévérité de l'anomalie fonctionnelle et déterminer conjointement le protocole à suivre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Intervention en milieu hospitalier de préférence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Traitement substitutif par </a:t>
            </a:r>
            <a:r>
              <a:rPr lang="fr-FR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transfusion de plaquettes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Hémostase locale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1800" b="1" dirty="0">
              <a:solidFill>
                <a:srgbClr val="FF0000"/>
              </a:solidFill>
            </a:endParaRPr>
          </a:p>
        </p:txBody>
      </p:sp>
      <p:pic>
        <p:nvPicPr>
          <p:cNvPr id="59396" name="Imag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964" y="3873500"/>
            <a:ext cx="4427537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06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3035" y="605118"/>
            <a:ext cx="9457765" cy="644020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800" b="1" dirty="0">
                <a:solidFill>
                  <a:srgbClr val="FF0000"/>
                </a:solidFill>
              </a:rPr>
              <a:t>A l’égard du risque infectieux 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r-FR" sz="2000" dirty="0"/>
              <a:t>Patients sous corticoïde : </a:t>
            </a:r>
            <a:r>
              <a:rPr lang="fr-FR" sz="2000" dirty="0" smtClean="0"/>
              <a:t>antibiothérapie prophylactique </a:t>
            </a:r>
            <a:r>
              <a:rPr lang="fr-FR" sz="2000" dirty="0"/>
              <a:t>avant / pendant et après toute intervention chirurgicale.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r-FR" sz="2000" dirty="0"/>
              <a:t>Patient sous immunosuppresseur </a:t>
            </a:r>
            <a:r>
              <a:rPr lang="fr-FR" sz="2000" dirty="0">
                <a:sym typeface="Wingdings"/>
              </a:rPr>
              <a:t> </a:t>
            </a:r>
            <a:r>
              <a:rPr lang="fr-FR" sz="2000" dirty="0"/>
              <a:t> en dehors de l’urgence attendre si possible la fin du traitement.</a:t>
            </a:r>
            <a:endParaRPr lang="fr-FR" sz="1800" b="1" i="1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800" b="1" dirty="0">
                <a:solidFill>
                  <a:srgbClr val="FF0000"/>
                </a:solidFill>
              </a:rPr>
              <a:t>A l’égard des Prescriptions</a:t>
            </a:r>
            <a:r>
              <a:rPr lang="fr-FR" sz="2800" b="1" i="1" dirty="0">
                <a:solidFill>
                  <a:srgbClr val="FF0000"/>
                </a:solidFill>
              </a:rPr>
              <a:t> :</a:t>
            </a:r>
            <a:endParaRPr lang="fr-FR" sz="2800" b="1" dirty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r-FR" sz="2000" dirty="0"/>
              <a:t>Les médicaments susceptibles d’agir sur l’hémostase, </a:t>
            </a:r>
            <a:r>
              <a:rPr lang="fr-FR" sz="2000" dirty="0" smtClean="0"/>
              <a:t>ou modifier la fonction des </a:t>
            </a:r>
            <a:r>
              <a:rPr lang="fr-FR" sz="2000" dirty="0"/>
              <a:t>plaquettes, sont formellement contre indiqués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2000" dirty="0"/>
              <a:t>→</a:t>
            </a:r>
            <a:r>
              <a:rPr lang="fr-FR" sz="2000" dirty="0" smtClean="0">
                <a:solidFill>
                  <a:srgbClr val="FFFF00"/>
                </a:solidFill>
              </a:rPr>
              <a:t>Aspirine</a:t>
            </a:r>
            <a:r>
              <a:rPr lang="fr-FR" sz="2000" dirty="0" smtClean="0"/>
              <a:t> </a:t>
            </a: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2000" dirty="0"/>
              <a:t>→</a:t>
            </a:r>
            <a:r>
              <a:rPr lang="fr-FR" sz="2000" dirty="0">
                <a:solidFill>
                  <a:srgbClr val="FFFF00"/>
                </a:solidFill>
              </a:rPr>
              <a:t>anti-inflammatoires non stéroïdiens).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3200" dirty="0">
              <a:solidFill>
                <a:srgbClr val="FFFF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dirty="0"/>
          </a:p>
        </p:txBody>
      </p:sp>
      <p:pic>
        <p:nvPicPr>
          <p:cNvPr id="60419" name="Image 3" descr="19489685_1168825466597368_1268848883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0" y="4005263"/>
            <a:ext cx="3663950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463" y="4659314"/>
            <a:ext cx="3795712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504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re 1"/>
          <p:cNvSpPr>
            <a:spLocks noGrp="1" noChangeArrowheads="1"/>
          </p:cNvSpPr>
          <p:nvPr>
            <p:ph type="title"/>
          </p:nvPr>
        </p:nvSpPr>
        <p:spPr>
          <a:xfrm>
            <a:off x="1981200" y="476251"/>
            <a:ext cx="8229600" cy="773113"/>
          </a:xfrm>
        </p:spPr>
        <p:txBody>
          <a:bodyPr/>
          <a:lstStyle/>
          <a:p>
            <a:pPr algn="ctr" eaLnBrk="1" hangingPunct="1"/>
            <a:r>
              <a:rPr lang="fr-FR" altLang="fr-FR" sz="3600" b="1">
                <a:solidFill>
                  <a:srgbClr val="FFFF00"/>
                </a:solidFill>
              </a:rPr>
              <a:t>Thrombocytose</a:t>
            </a:r>
            <a:endParaRPr lang="fr-FR" altLang="fr-FR" sz="360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1764" y="1249364"/>
            <a:ext cx="9957173" cy="507523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2400" dirty="0"/>
              <a:t>         Double risque 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2400" dirty="0"/>
              <a:t> </a:t>
            </a:r>
            <a:r>
              <a:rPr lang="fr-FR" sz="2400" dirty="0">
                <a:solidFill>
                  <a:srgbClr val="FF0000"/>
                </a:solidFill>
              </a:rPr>
              <a:t>Thrombose</a:t>
            </a:r>
            <a:r>
              <a:rPr lang="fr-FR" sz="2400" dirty="0"/>
              <a:t> </a:t>
            </a:r>
            <a:r>
              <a:rPr lang="fr-FR" sz="2400" dirty="0">
                <a:solidFill>
                  <a:srgbClr val="FFC000"/>
                </a:solidFill>
              </a:rPr>
              <a:t>*</a:t>
            </a:r>
            <a:r>
              <a:rPr lang="fr-FR" sz="2400" dirty="0"/>
              <a:t> </a:t>
            </a:r>
            <a:r>
              <a:rPr lang="fr-FR" sz="2400" dirty="0">
                <a:solidFill>
                  <a:srgbClr val="FF0000"/>
                </a:solidFill>
              </a:rPr>
              <a:t>Hémorragie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400" dirty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Avis du médecin traitant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Demander un bilan complet : taux de plaquettes , NFS,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>
                <a:solidFill>
                  <a:srgbClr val="FF0000"/>
                </a:solidFill>
              </a:rPr>
              <a:t>Moyens locaux d’hémostase </a:t>
            </a:r>
            <a:r>
              <a:rPr lang="fr-FR" sz="2400" dirty="0"/>
              <a:t>( surgicel, sutures unitaires, gouttière hémostatique)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 smtClean="0"/>
              <a:t>En </a:t>
            </a:r>
            <a:r>
              <a:rPr lang="fr-FR" sz="2400" dirty="0"/>
              <a:t>cas de </a:t>
            </a:r>
            <a:r>
              <a:rPr lang="fr-FR" sz="2400" dirty="0" smtClean="0"/>
              <a:t>leucopénie prescrire une </a:t>
            </a:r>
            <a:r>
              <a:rPr lang="fr-FR" sz="2400" dirty="0"/>
              <a:t>a</a:t>
            </a:r>
            <a:r>
              <a:rPr lang="fr-FR" sz="2400" dirty="0" smtClean="0"/>
              <a:t>ntibioprophylaxie </a:t>
            </a:r>
            <a:endParaRPr lang="fr-FR" sz="2400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400" b="1" dirty="0">
              <a:solidFill>
                <a:srgbClr val="FFFF00"/>
              </a:solidFill>
            </a:endParaRPr>
          </a:p>
        </p:txBody>
      </p:sp>
      <p:pic>
        <p:nvPicPr>
          <p:cNvPr id="61444" name="Image 3" descr="jj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4725988"/>
            <a:ext cx="310515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Image 4" descr="F:\Phottorx 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851" y="4725989"/>
            <a:ext cx="1647825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lèche : droite 7">
            <a:extLst>
              <a:ext uri="{FF2B5EF4-FFF2-40B4-BE49-F238E27FC236}"/>
            </a:extLst>
          </p:cNvPr>
          <p:cNvSpPr/>
          <p:nvPr/>
        </p:nvSpPr>
        <p:spPr>
          <a:xfrm>
            <a:off x="753129" y="1416050"/>
            <a:ext cx="510895" cy="20693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61447" name="Imag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6" y="4725988"/>
            <a:ext cx="2454275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Imag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438" y="1416050"/>
            <a:ext cx="2703512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0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re 1"/>
          <p:cNvSpPr>
            <a:spLocks noGrp="1" noChangeArrowheads="1"/>
          </p:cNvSpPr>
          <p:nvPr>
            <p:ph type="title"/>
          </p:nvPr>
        </p:nvSpPr>
        <p:spPr>
          <a:xfrm>
            <a:off x="1981200" y="566739"/>
            <a:ext cx="8229600" cy="1506537"/>
          </a:xfrm>
        </p:spPr>
        <p:txBody>
          <a:bodyPr/>
          <a:lstStyle/>
          <a:p>
            <a:pPr algn="ctr" eaLnBrk="1" hangingPunct="1">
              <a:defRPr/>
            </a:pPr>
            <a:r>
              <a:rPr lang="fr-FR" altLang="fr-FR" sz="4000" b="1" dirty="0">
                <a:solidFill>
                  <a:srgbClr val="FFFF00"/>
                </a:solidFill>
                <a:latin typeface="+mn-lt"/>
              </a:rPr>
              <a:t>Anomalie de la coagulation:</a:t>
            </a:r>
            <a:br>
              <a:rPr lang="fr-FR" altLang="fr-FR" sz="4000" b="1" dirty="0">
                <a:solidFill>
                  <a:srgbClr val="FFFF00"/>
                </a:solidFill>
                <a:latin typeface="+mn-lt"/>
              </a:rPr>
            </a:br>
            <a:endParaRPr lang="fr-FR" altLang="fr-FR" sz="4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2694" y="1700213"/>
            <a:ext cx="9498106" cy="475456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fr-FR" sz="2000" b="1" dirty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fr-FR" sz="2000" b="1" dirty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fr-FR" sz="2800" b="1" dirty="0">
                <a:solidFill>
                  <a:srgbClr val="FFFF00"/>
                </a:solidFill>
              </a:rPr>
              <a:t>Maladie </a:t>
            </a:r>
            <a:r>
              <a:rPr lang="fr-FR" sz="2800" b="1" dirty="0" err="1" smtClean="0">
                <a:solidFill>
                  <a:srgbClr val="FFFF00"/>
                </a:solidFill>
              </a:rPr>
              <a:t>Wille</a:t>
            </a:r>
            <a:r>
              <a:rPr lang="fr-FR" sz="2800" b="1" dirty="0" smtClean="0">
                <a:solidFill>
                  <a:srgbClr val="FFFF00"/>
                </a:solidFill>
              </a:rPr>
              <a:t> </a:t>
            </a:r>
            <a:r>
              <a:rPr lang="fr-FR" sz="2800" b="1" dirty="0">
                <a:solidFill>
                  <a:srgbClr val="FFFF00"/>
                </a:solidFill>
              </a:rPr>
              <a:t>Brand: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400" b="1" dirty="0">
              <a:solidFill>
                <a:srgbClr val="92D05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>
                <a:solidFill>
                  <a:srgbClr val="FF0000"/>
                </a:solidFill>
              </a:rPr>
              <a:t>Purpura ecchymotique</a:t>
            </a:r>
            <a:r>
              <a:rPr lang="fr-FR" sz="2400" dirty="0"/>
              <a:t> de la muqueuse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>
                <a:solidFill>
                  <a:srgbClr val="FF0000"/>
                </a:solidFill>
              </a:rPr>
              <a:t>Gingivorragie spontanée </a:t>
            </a:r>
            <a:r>
              <a:rPr lang="fr-FR" sz="2400" dirty="0"/>
              <a:t>incessante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>
                <a:solidFill>
                  <a:srgbClr val="FF0000"/>
                </a:solidFill>
              </a:rPr>
              <a:t>Hémorragie amygdalienne </a:t>
            </a:r>
            <a:r>
              <a:rPr lang="fr-FR" sz="2400" dirty="0"/>
              <a:t>spontanée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>
                <a:solidFill>
                  <a:srgbClr val="FF0000"/>
                </a:solidFill>
              </a:rPr>
              <a:t>Hémorragie</a:t>
            </a:r>
            <a:r>
              <a:rPr lang="fr-FR" sz="2400" dirty="0"/>
              <a:t> lors d’intervention banales.</a:t>
            </a:r>
          </a:p>
        </p:txBody>
      </p:sp>
      <p:pic>
        <p:nvPicPr>
          <p:cNvPr id="62468" name="Image 3" descr="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301" y="2198689"/>
            <a:ext cx="222726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457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re 1"/>
          <p:cNvSpPr>
            <a:spLocks noGrp="1" noChangeArrowheads="1"/>
          </p:cNvSpPr>
          <p:nvPr>
            <p:ph type="title"/>
          </p:nvPr>
        </p:nvSpPr>
        <p:spPr>
          <a:xfrm>
            <a:off x="1981200" y="704850"/>
            <a:ext cx="8229600" cy="636588"/>
          </a:xfrm>
        </p:spPr>
        <p:txBody>
          <a:bodyPr/>
          <a:lstStyle/>
          <a:p>
            <a:pPr algn="ctr" eaLnBrk="1" hangingPunct="1"/>
            <a:r>
              <a:rPr lang="fr-FR" altLang="fr-FR" sz="3600">
                <a:solidFill>
                  <a:srgbClr val="FFFF00"/>
                </a:solidFill>
              </a:rPr>
              <a:t>Conduite a tenir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0988" y="1557338"/>
            <a:ext cx="9699812" cy="467995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2400" dirty="0"/>
              <a:t>          Risque </a:t>
            </a:r>
            <a:r>
              <a:rPr lang="fr-FR" sz="2400" dirty="0">
                <a:solidFill>
                  <a:srgbClr val="FF0000"/>
                </a:solidFill>
              </a:rPr>
              <a:t>hémorragique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Prendre l’avis de l’hématologue traitant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Transfusion du facteur manquant avant chaque acte sanglant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Anesthésie tronculaire est formellement contre indiqué         </a:t>
            </a:r>
            <a:r>
              <a:rPr lang="fr-FR" sz="2400" dirty="0">
                <a:solidFill>
                  <a:srgbClr val="FF0000"/>
                </a:solidFill>
              </a:rPr>
              <a:t>Moyens d’hémostase locaux </a:t>
            </a:r>
            <a:r>
              <a:rPr lang="fr-FR" sz="2400" dirty="0"/>
              <a:t>( </a:t>
            </a:r>
            <a:r>
              <a:rPr lang="fr-FR" sz="2000" dirty="0"/>
              <a:t>sutures, hémostatique locale résorbable; gouttière compressive)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Lors d’une intervention chirurgicale il faut prescrire : </a:t>
            </a:r>
            <a:r>
              <a:rPr lang="fr-FR" sz="2400" dirty="0">
                <a:solidFill>
                  <a:srgbClr val="FF0000"/>
                </a:solidFill>
              </a:rPr>
              <a:t>Corticothérapie</a:t>
            </a:r>
            <a:r>
              <a:rPr lang="fr-FR" sz="2400" dirty="0"/>
              <a:t>(1mg /kg/24h) </a:t>
            </a:r>
            <a:r>
              <a:rPr lang="fr-FR" sz="2400" dirty="0" smtClean="0"/>
              <a:t>en post </a:t>
            </a:r>
            <a:r>
              <a:rPr lang="fr-FR" sz="2400" dirty="0"/>
              <a:t>opératoire.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Tout médicament, contenant de </a:t>
            </a:r>
            <a:r>
              <a:rPr lang="fr-FR" sz="2400" dirty="0">
                <a:solidFill>
                  <a:srgbClr val="FF0000"/>
                </a:solidFill>
              </a:rPr>
              <a:t>l’acide acétylsalicylique </a:t>
            </a:r>
            <a:r>
              <a:rPr lang="fr-FR" sz="2400" dirty="0"/>
              <a:t>ou du </a:t>
            </a:r>
            <a:r>
              <a:rPr lang="fr-FR" sz="2400" dirty="0">
                <a:solidFill>
                  <a:srgbClr val="FF0000"/>
                </a:solidFill>
              </a:rPr>
              <a:t>phénylbutazone</a:t>
            </a:r>
            <a:r>
              <a:rPr lang="fr-FR" sz="2400" dirty="0"/>
              <a:t> (AINS) sont contre indiqués.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r-FR" sz="18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dirty="0"/>
          </a:p>
        </p:txBody>
      </p:sp>
      <p:sp>
        <p:nvSpPr>
          <p:cNvPr id="6" name="Flèche : droite 5">
            <a:extLst>
              <a:ext uri="{FF2B5EF4-FFF2-40B4-BE49-F238E27FC236}"/>
            </a:extLst>
          </p:cNvPr>
          <p:cNvSpPr/>
          <p:nvPr/>
        </p:nvSpPr>
        <p:spPr>
          <a:xfrm>
            <a:off x="760133" y="1691809"/>
            <a:ext cx="490444" cy="222715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Flèche droite 1"/>
          <p:cNvSpPr/>
          <p:nvPr/>
        </p:nvSpPr>
        <p:spPr>
          <a:xfrm>
            <a:off x="8276758" y="3029231"/>
            <a:ext cx="410041" cy="184616"/>
          </a:xfrm>
          <a:prstGeom prst="rightArrow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79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4738678" y="142852"/>
            <a:ext cx="2571768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Lésion vasculaire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4952992" y="1071546"/>
            <a:ext cx="2214578" cy="500066"/>
          </a:xfrm>
          <a:prstGeom prst="roundRect">
            <a:avLst/>
          </a:prstGeom>
          <a:solidFill>
            <a:srgbClr val="FF0000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Hémorragie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4952992" y="2000240"/>
            <a:ext cx="2214578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Hémostase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1809720" y="3071810"/>
            <a:ext cx="1714512" cy="5000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Primaire 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5453058" y="3071810"/>
            <a:ext cx="1928826" cy="5000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Secondaire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8596330" y="3071810"/>
            <a:ext cx="1785950" cy="5000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Fibrinolyse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1738282" y="3713164"/>
            <a:ext cx="3143272" cy="1588"/>
          </a:xfrm>
          <a:prstGeom prst="lin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5381620" y="3714752"/>
            <a:ext cx="2000264" cy="1588"/>
          </a:xfrm>
          <a:prstGeom prst="lin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8453454" y="3714752"/>
            <a:ext cx="2000264" cy="1588"/>
          </a:xfrm>
          <a:prstGeom prst="lin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cxnSp>
      <p:sp>
        <p:nvSpPr>
          <p:cNvPr id="15" name="Rectangle à coins arrondis 14"/>
          <p:cNvSpPr/>
          <p:nvPr/>
        </p:nvSpPr>
        <p:spPr>
          <a:xfrm>
            <a:off x="1524000" y="3714752"/>
            <a:ext cx="2285984" cy="135732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3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Vasoconstriction du vaisseau lésé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5595934" y="3929066"/>
            <a:ext cx="1714512" cy="128588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3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Formation du caillot sanguin 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3595670" y="3786190"/>
            <a:ext cx="1857388" cy="157163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3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Formation du clou plaquettaire 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8882050" y="4000504"/>
            <a:ext cx="1785950" cy="107157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3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Dissolution du caillot sanguin 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8239140" y="5857892"/>
            <a:ext cx="2428860" cy="10001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Rétablissement de la circulation sanguine</a:t>
            </a:r>
          </a:p>
        </p:txBody>
      </p:sp>
      <p:sp>
        <p:nvSpPr>
          <p:cNvPr id="20" name="Rectangle à coins arrondis 19"/>
          <p:cNvSpPr/>
          <p:nvPr/>
        </p:nvSpPr>
        <p:spPr>
          <a:xfrm>
            <a:off x="5953124" y="5857892"/>
            <a:ext cx="1857388" cy="10001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rrêt de l’écoulement sanguin 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1524000" y="5857868"/>
            <a:ext cx="3929058" cy="1000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Arrêt de l’écoulement dans les petits vaisseaux sanguins et ralentissement dans les grands </a:t>
            </a:r>
          </a:p>
        </p:txBody>
      </p:sp>
      <p:cxnSp>
        <p:nvCxnSpPr>
          <p:cNvPr id="27" name="Connecteur droit avec flèche 26"/>
          <p:cNvCxnSpPr/>
          <p:nvPr/>
        </p:nvCxnSpPr>
        <p:spPr>
          <a:xfrm rot="5400000">
            <a:off x="5882480" y="856438"/>
            <a:ext cx="28575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rot="5400000">
            <a:off x="6023768" y="2785264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rot="5400000">
            <a:off x="5882480" y="1785132"/>
            <a:ext cx="28575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rot="10800000" flipV="1">
            <a:off x="3595670" y="2500306"/>
            <a:ext cx="1285884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7167570" y="2500306"/>
            <a:ext cx="1357322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rot="5400000">
            <a:off x="9525818" y="5428470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 rot="5400000">
            <a:off x="6239670" y="5428470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rot="5400000">
            <a:off x="4310844" y="5428470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rot="5400000">
            <a:off x="2382018" y="5428470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3" name="Titre 3"/>
          <p:cNvSpPr txBox="1">
            <a:spLocks/>
          </p:cNvSpPr>
          <p:nvPr/>
        </p:nvSpPr>
        <p:spPr>
          <a:xfrm>
            <a:off x="3809984" y="142852"/>
            <a:ext cx="4286280" cy="1071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fr-FR" sz="5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Hémostase</a:t>
            </a:r>
          </a:p>
        </p:txBody>
      </p:sp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8" y="1071546"/>
            <a:ext cx="57150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8249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4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754064"/>
            <a:ext cx="8229600" cy="8604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400" b="1" dirty="0">
                <a:solidFill>
                  <a:srgbClr val="FFFF00"/>
                </a:solidFill>
              </a:rPr>
              <a:t>Hémophilie</a:t>
            </a:r>
            <a:r>
              <a:rPr lang="fr-FR" sz="3600" b="1" dirty="0">
                <a:solidFill>
                  <a:srgbClr val="FFFF00"/>
                </a:solidFill>
              </a:rPr>
              <a:t>:</a:t>
            </a:r>
            <a:br>
              <a:rPr lang="fr-FR" sz="3600" b="1" dirty="0">
                <a:solidFill>
                  <a:srgbClr val="FFFF00"/>
                </a:solidFill>
              </a:rPr>
            </a:b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60612" y="1493838"/>
            <a:ext cx="9350188" cy="483076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fr-FR" sz="2400" dirty="0">
                <a:solidFill>
                  <a:srgbClr val="FF0000"/>
                </a:solidFill>
              </a:rPr>
              <a:t>Hémorragie</a:t>
            </a:r>
            <a:r>
              <a:rPr lang="fr-FR" sz="2400" dirty="0"/>
              <a:t> muqueuses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fr-FR" sz="2400" dirty="0">
                <a:solidFill>
                  <a:srgbClr val="FF0000"/>
                </a:solidFill>
              </a:rPr>
              <a:t>Hémorragie</a:t>
            </a:r>
            <a:r>
              <a:rPr lang="fr-FR" sz="2400" dirty="0"/>
              <a:t> dentaire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fr-FR" sz="2400" dirty="0">
                <a:solidFill>
                  <a:srgbClr val="FF0000"/>
                </a:solidFill>
              </a:rPr>
              <a:t>Hématome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ü"/>
              <a:defRPr/>
            </a:pPr>
            <a:r>
              <a:rPr lang="fr-FR" sz="2000" dirty="0"/>
              <a:t>Le saignement est </a:t>
            </a:r>
            <a:r>
              <a:rPr lang="fr-FR" sz="2000" dirty="0">
                <a:solidFill>
                  <a:srgbClr val="FF0000"/>
                </a:solidFill>
              </a:rPr>
              <a:t>prolongé</a:t>
            </a:r>
            <a:r>
              <a:rPr lang="fr-FR" sz="2000" dirty="0"/>
              <a:t> et </a:t>
            </a:r>
            <a:r>
              <a:rPr lang="fr-FR" sz="2000" dirty="0">
                <a:solidFill>
                  <a:srgbClr val="FF0000"/>
                </a:solidFill>
              </a:rPr>
              <a:t>épisodique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fr-FR" sz="2000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1400" dirty="0"/>
              <a:t>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14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1800" dirty="0"/>
              <a:t>« Caillot après morsure de la langue »</a:t>
            </a:r>
          </a:p>
        </p:txBody>
      </p:sp>
      <p:pic>
        <p:nvPicPr>
          <p:cNvPr id="64516" name="Image 6" descr="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1" y="2343151"/>
            <a:ext cx="22320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Image 4" descr="j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8" y="3370264"/>
            <a:ext cx="2089150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8" name="Image 5" descr="Captur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51" y="3976688"/>
            <a:ext cx="19526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701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r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r-FR" altLang="fr-FR" sz="3600" b="1">
                <a:solidFill>
                  <a:srgbClr val="FFFF00"/>
                </a:solidFill>
              </a:rPr>
              <a:t>Conduite a tenir</a:t>
            </a:r>
            <a:r>
              <a:rPr lang="fr-FR" altLang="fr-FR" sz="3600" b="1">
                <a:solidFill>
                  <a:srgbClr val="00B050"/>
                </a:solidFill>
              </a:rPr>
              <a:t/>
            </a:r>
            <a:br>
              <a:rPr lang="fr-FR" altLang="fr-FR" sz="3600" b="1">
                <a:solidFill>
                  <a:srgbClr val="00B050"/>
                </a:solidFill>
              </a:rPr>
            </a:br>
            <a:endParaRPr lang="fr-FR" altLang="fr-FR" sz="360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7541" y="1847851"/>
            <a:ext cx="9713259" cy="46069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Collaboration avec l’hématologue traitant (type d’hémophilie et sévérité)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Hygiène buccale rigoureuse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aucune précaution pour des soins non sanglants (soins de carie).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toutes procédures à l’origine d’un saignement  font l’objet d’une extrême précaution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Administration du </a:t>
            </a:r>
            <a:r>
              <a:rPr lang="fr-FR" sz="2400" dirty="0">
                <a:solidFill>
                  <a:srgbClr val="FF0000"/>
                </a:solidFill>
              </a:rPr>
              <a:t>facteur manquant </a:t>
            </a:r>
            <a:r>
              <a:rPr lang="fr-FR" sz="2400" dirty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/>
              <a:t>Acte  </a:t>
            </a:r>
            <a:r>
              <a:rPr lang="fr-FR" sz="2400" dirty="0">
                <a:solidFill>
                  <a:srgbClr val="FF0000"/>
                </a:solidFill>
              </a:rPr>
              <a:t>a traumatique </a:t>
            </a:r>
            <a:r>
              <a:rPr lang="fr-FR" sz="2400" dirty="0"/>
              <a:t>que possible.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00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Espace réservé du contenu 2"/>
          <p:cNvSpPr>
            <a:spLocks noGrp="1" noChangeArrowheads="1"/>
          </p:cNvSpPr>
          <p:nvPr>
            <p:ph idx="1"/>
          </p:nvPr>
        </p:nvSpPr>
        <p:spPr>
          <a:xfrm>
            <a:off x="551329" y="863600"/>
            <a:ext cx="9659471" cy="5461000"/>
          </a:xfrm>
        </p:spPr>
        <p:txBody>
          <a:bodyPr/>
          <a:lstStyle/>
          <a:p>
            <a:pPr lvl="1" eaLnBrk="1" hangingPunct="1"/>
            <a:endParaRPr lang="fr-FR" altLang="fr-FR" dirty="0" smtClean="0"/>
          </a:p>
          <a:p>
            <a:pPr lvl="1" eaLnBrk="1" hangingPunct="1"/>
            <a:endParaRPr lang="fr-FR" altLang="fr-FR" dirty="0" smtClean="0"/>
          </a:p>
          <a:p>
            <a:pPr lvl="1" eaLnBrk="1" hangingPunct="1"/>
            <a:r>
              <a:rPr lang="fr-FR" altLang="fr-FR" dirty="0" smtClean="0"/>
              <a:t>Rapprochement maximal des deux berges (Eviter les strangulations par les sutures, utilisation de </a:t>
            </a:r>
            <a:r>
              <a:rPr lang="fr-FR" altLang="fr-FR" dirty="0" smtClean="0">
                <a:solidFill>
                  <a:srgbClr val="FF0000"/>
                </a:solidFill>
              </a:rPr>
              <a:t>sutures unitaires résorbables)</a:t>
            </a:r>
          </a:p>
          <a:p>
            <a:pPr lvl="1" eaLnBrk="1" hangingPunct="1"/>
            <a:r>
              <a:rPr lang="fr-FR" altLang="fr-FR" dirty="0" smtClean="0"/>
              <a:t>Application d’agent hémostatique locale résorbable</a:t>
            </a:r>
            <a:r>
              <a:rPr lang="fr-FR" altLang="fr-FR" dirty="0" smtClean="0">
                <a:solidFill>
                  <a:srgbClr val="FF0000"/>
                </a:solidFill>
              </a:rPr>
              <a:t> </a:t>
            </a:r>
            <a:r>
              <a:rPr lang="fr-FR" altLang="fr-FR" dirty="0" smtClean="0"/>
              <a:t>et </a:t>
            </a:r>
            <a:r>
              <a:rPr lang="fr-FR" altLang="fr-FR" dirty="0" smtClean="0">
                <a:solidFill>
                  <a:srgbClr val="FF0000"/>
                </a:solidFill>
              </a:rPr>
              <a:t>gouttières compressive.</a:t>
            </a:r>
          </a:p>
          <a:p>
            <a:pPr lvl="1" eaLnBrk="1" hangingPunct="1"/>
            <a:r>
              <a:rPr lang="fr-FR" altLang="fr-FR" dirty="0" smtClean="0"/>
              <a:t>Contrôle postopératoire régulier, motivation à </a:t>
            </a:r>
            <a:r>
              <a:rPr lang="fr-FR" altLang="fr-FR" dirty="0" smtClean="0">
                <a:solidFill>
                  <a:srgbClr val="FF0000"/>
                </a:solidFill>
              </a:rPr>
              <a:t>hygiène buccale</a:t>
            </a:r>
            <a:r>
              <a:rPr lang="fr-FR" altLang="fr-FR" dirty="0" smtClean="0"/>
              <a:t>.</a:t>
            </a:r>
          </a:p>
          <a:p>
            <a:pPr eaLnBrk="1" hangingPunct="1"/>
            <a:endParaRPr lang="fr-FR" altLang="fr-FR" dirty="0" smtClean="0"/>
          </a:p>
        </p:txBody>
      </p:sp>
      <p:pic>
        <p:nvPicPr>
          <p:cNvPr id="66564" name="Image 3" descr="loo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4572000"/>
            <a:ext cx="2171700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5" name="Image 4" descr="lô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1" y="4543426"/>
            <a:ext cx="20859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6" name="Image 5" descr="A:\Image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9131" r="8334"/>
          <a:stretch>
            <a:fillRect/>
          </a:stretch>
        </p:blipFill>
        <p:spPr bwMode="auto">
          <a:xfrm>
            <a:off x="8099425" y="4578350"/>
            <a:ext cx="1728788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39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5" y="1916833"/>
            <a:ext cx="6999757" cy="32409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ZoneTexte 8">
            <a:extLst>
              <a:ext uri="{FF2B5EF4-FFF2-40B4-BE49-F238E27FC236}"/>
            </a:extLst>
          </p:cNvPr>
          <p:cNvSpPr txBox="1"/>
          <p:nvPr/>
        </p:nvSpPr>
        <p:spPr>
          <a:xfrm flipH="1">
            <a:off x="2855640" y="836713"/>
            <a:ext cx="597666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3600" b="1" spc="50" dirty="0">
                <a:ln w="9525" cmpd="sng">
                  <a:solidFill>
                    <a:srgbClr val="0F6FC6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0F6FC6">
                      <a:alpha val="40000"/>
                    </a:srgbClr>
                  </a:glow>
                </a:effectLst>
              </a:rPr>
              <a:t>Etudes des cas cliniques</a:t>
            </a:r>
          </a:p>
        </p:txBody>
      </p:sp>
    </p:spTree>
    <p:extLst>
      <p:ext uri="{BB962C8B-B14F-4D97-AF65-F5344CB8AC3E}">
        <p14:creationId xmlns:p14="http://schemas.microsoft.com/office/powerpoint/2010/main" val="169106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2888" y="692150"/>
            <a:ext cx="6049962" cy="4333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800" b="1" u="sng" dirty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dobe Gothic Std B" panose="020B0800000000000000" pitchFamily="34" charset="-128"/>
                <a:ea typeface="Adobe Gothic Std B" panose="020B0800000000000000" pitchFamily="34" charset="-128"/>
                <a:cs typeface="Arabic Typesetting" panose="03020402040406030203" pitchFamily="66" charset="-78"/>
              </a:rPr>
              <a:t>1er cas: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04112" y="1340768"/>
            <a:ext cx="3063668" cy="2160240"/>
          </a:xfrm>
          <a:prstGeom prst="ellipse">
            <a:avLst/>
          </a:prstGeom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43754" y="1341438"/>
            <a:ext cx="6084048" cy="4824412"/>
          </a:xfrm>
        </p:spPr>
        <p:txBody>
          <a:bodyPr>
            <a:noAutofit/>
          </a:bodyPr>
          <a:lstStyle/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patiente L-I , âgée de 10 ans.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motif de consultation :une remise en état de la cavité buccale.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sur le plan général la patiente présente </a:t>
            </a:r>
            <a:r>
              <a:rPr lang="fr-FR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une béta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thalassémie homozygote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avec comme antécédents chirurgicaux </a:t>
            </a:r>
            <a:r>
              <a:rPr lang="fr-FR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une splénectomie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 l’examen </a:t>
            </a:r>
            <a:r>
              <a:rPr lang="fr-FR" sz="20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exo -buccal 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la patiente présente un </a:t>
            </a: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accroissement important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des maxillaires  ,</a:t>
            </a: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prognathie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avec</a:t>
            </a: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béance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et une </a:t>
            </a: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pâleur cutanée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l'examen  </a:t>
            </a:r>
            <a:r>
              <a:rPr lang="fr-FR" sz="20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endo –buccal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révèle </a:t>
            </a:r>
            <a:r>
              <a:rPr lang="fr-FR" sz="20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une pâleur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importante de la muqueuse buccale et du palais  ;</a:t>
            </a:r>
            <a:r>
              <a:rPr lang="fr-FR" sz="20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dyschromies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dentaires, une </a:t>
            </a:r>
            <a:r>
              <a:rPr lang="fr-FR" sz="20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malocclusion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fr-FR" sz="20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gingivite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;</a:t>
            </a:r>
            <a:r>
              <a:rPr lang="fr-FR" sz="20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caries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multiples 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3933056"/>
            <a:ext cx="3063668" cy="22322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7327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72263" y="941388"/>
            <a:ext cx="3168650" cy="2703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8600" y="876301"/>
            <a:ext cx="5435600" cy="56483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dirty="0"/>
              <a:t>        </a:t>
            </a:r>
          </a:p>
          <a:p>
            <a:pPr marL="342900" indent="-34290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fr-FR" sz="2200" b="1" u="sng" dirty="0">
                <a:solidFill>
                  <a:srgbClr val="00B050"/>
                </a:solidFill>
                <a:latin typeface="Arial Black" panose="020B0A04020102020204" pitchFamily="34" charset="0"/>
                <a:ea typeface="Adobe Gothic Std B" panose="020B0800000000000000" pitchFamily="34" charset="-128"/>
              </a:rPr>
              <a:t>Conduite à tenir </a:t>
            </a:r>
            <a:r>
              <a:rPr lang="fr-FR" sz="2200" dirty="0">
                <a:solidFill>
                  <a:srgbClr val="00B050"/>
                </a:solidFill>
                <a:latin typeface="Arial Black" panose="020B0A04020102020204" pitchFamily="34" charset="0"/>
                <a:ea typeface="Adobe Gothic Std B" panose="020B0800000000000000" pitchFamily="34" charset="-128"/>
              </a:rPr>
              <a:t>:</a:t>
            </a:r>
            <a:endParaRPr lang="fr-FR" sz="16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solidFill>
                  <a:srgbClr val="FF0000"/>
                </a:solidFill>
              </a:rPr>
              <a:t>Avis </a:t>
            </a:r>
            <a:r>
              <a:rPr lang="fr-FR" sz="2000" dirty="0"/>
              <a:t>du médecin traitant              </a:t>
            </a:r>
            <a:r>
              <a:rPr lang="fr-FR" sz="2000" dirty="0">
                <a:solidFill>
                  <a:srgbClr val="FFFF00"/>
                </a:solidFill>
              </a:rPr>
              <a:t>Risque infectieux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fr-FR" sz="2000" dirty="0"/>
              <a:t>une </a:t>
            </a:r>
            <a:r>
              <a:rPr lang="fr-FR" sz="2000" dirty="0">
                <a:solidFill>
                  <a:srgbClr val="FF0000"/>
                </a:solidFill>
              </a:rPr>
              <a:t>antibioprophylaxie</a:t>
            </a:r>
            <a:r>
              <a:rPr lang="fr-FR" sz="2000" dirty="0"/>
              <a:t> avant pendant et après l'acte jusqu'à </a:t>
            </a:r>
            <a:r>
              <a:rPr lang="fr-FR" sz="2000" dirty="0">
                <a:solidFill>
                  <a:srgbClr val="FF0000"/>
                </a:solidFill>
              </a:rPr>
              <a:t>cicatrisation complète</a:t>
            </a:r>
            <a:r>
              <a:rPr lang="fr-FR" sz="2000" dirty="0"/>
              <a:t> 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20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 Demander une NFS et une sérologie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Extraction de la dent causale  16.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Moyens locaux d’hémostase avec sutures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Des conseils post opératoires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Contrôle de la cicatrisation après  quelques </a:t>
            </a:r>
            <a:r>
              <a:rPr lang="fr-FR" sz="2000" dirty="0" smtClean="0"/>
              <a:t>semaines </a:t>
            </a:r>
            <a:endParaRPr lang="fr-FR" sz="2000" dirty="0"/>
          </a:p>
        </p:txBody>
      </p:sp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3" y="3644900"/>
            <a:ext cx="3168650" cy="25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lèche : droite 1">
            <a:extLst>
              <a:ext uri="{FF2B5EF4-FFF2-40B4-BE49-F238E27FC236}"/>
            </a:extLst>
          </p:cNvPr>
          <p:cNvSpPr/>
          <p:nvPr/>
        </p:nvSpPr>
        <p:spPr>
          <a:xfrm>
            <a:off x="3301161" y="1610286"/>
            <a:ext cx="701675" cy="3143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914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18902789_1151690548310860_1997780880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672" y="1412777"/>
            <a:ext cx="6015502" cy="43894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08938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re 1"/>
          <p:cNvSpPr>
            <a:spLocks noGrp="1" noChangeArrowheads="1"/>
          </p:cNvSpPr>
          <p:nvPr>
            <p:ph type="title"/>
          </p:nvPr>
        </p:nvSpPr>
        <p:spPr>
          <a:xfrm>
            <a:off x="4268788" y="620713"/>
            <a:ext cx="6335712" cy="514350"/>
          </a:xfrm>
        </p:spPr>
        <p:txBody>
          <a:bodyPr/>
          <a:lstStyle/>
          <a:p>
            <a:pPr eaLnBrk="1" hangingPunct="1"/>
            <a:r>
              <a:rPr lang="fr-FR" altLang="fr-FR" u="sng" smtClean="0">
                <a:solidFill>
                  <a:srgbClr val="FF0000"/>
                </a:solidFill>
                <a:latin typeface="Adobe Gothic Std B"/>
                <a:ea typeface="Adobe Gothic Std B"/>
                <a:cs typeface="Adobe Gothic Std B"/>
              </a:rPr>
              <a:t>2eme cas clinique:</a:t>
            </a:r>
          </a:p>
        </p:txBody>
      </p:sp>
      <p:pic>
        <p:nvPicPr>
          <p:cNvPr id="5" name="Espace réservé du contenu 4" descr="18073287_1124028871077028_94787302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91730" y="1984712"/>
            <a:ext cx="3186112" cy="3672408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60608" y="1340768"/>
            <a:ext cx="6551180" cy="5300662"/>
          </a:xfrm>
        </p:spPr>
        <p:txBody>
          <a:bodyPr>
            <a:normAutofit fontScale="32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6200" dirty="0"/>
              <a:t>  Mr B-M ,âgée de 28 ans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6200" dirty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6200" dirty="0"/>
              <a:t> motif de consultation:  </a:t>
            </a:r>
            <a:r>
              <a:rPr lang="fr-FR" sz="6200" dirty="0">
                <a:solidFill>
                  <a:srgbClr val="FF0000"/>
                </a:solidFill>
              </a:rPr>
              <a:t>une cellulite</a:t>
            </a:r>
            <a:r>
              <a:rPr lang="fr-FR" sz="6200" dirty="0"/>
              <a:t> </a:t>
            </a:r>
            <a:r>
              <a:rPr lang="fr-FR" sz="6200" dirty="0">
                <a:solidFill>
                  <a:srgbClr val="FF0000"/>
                </a:solidFill>
              </a:rPr>
              <a:t>séreuse</a:t>
            </a:r>
            <a:r>
              <a:rPr lang="fr-FR" sz="6200" dirty="0"/>
              <a:t>  d’origine dentaire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6200" dirty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6200" dirty="0"/>
              <a:t>sur le plan  général le patient présente  un </a:t>
            </a:r>
            <a:r>
              <a:rPr lang="fr-FR" sz="6200" dirty="0">
                <a:solidFill>
                  <a:srgbClr val="FFFF00"/>
                </a:solidFill>
              </a:rPr>
              <a:t>lymphome </a:t>
            </a:r>
            <a:r>
              <a:rPr lang="fr-FR" sz="6200" dirty="0" err="1" smtClean="0">
                <a:solidFill>
                  <a:srgbClr val="FFFF00"/>
                </a:solidFill>
              </a:rPr>
              <a:t>hodgkinien</a:t>
            </a:r>
            <a:r>
              <a:rPr lang="fr-FR" sz="6200" dirty="0" err="1" smtClean="0"/>
              <a:t>,en</a:t>
            </a:r>
            <a:r>
              <a:rPr lang="fr-FR" sz="6200" dirty="0" smtClean="0"/>
              <a:t> </a:t>
            </a:r>
            <a:r>
              <a:rPr lang="fr-FR" sz="6200" dirty="0"/>
              <a:t>période de </a:t>
            </a:r>
            <a:r>
              <a:rPr lang="fr-FR" sz="6200" dirty="0" smtClean="0"/>
              <a:t>rémission </a:t>
            </a:r>
            <a:r>
              <a:rPr lang="fr-FR" sz="6200" dirty="0"/>
              <a:t>complète.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6200" dirty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6200" dirty="0"/>
              <a:t>A l'examen </a:t>
            </a:r>
            <a:r>
              <a:rPr lang="fr-FR" sz="6200" dirty="0">
                <a:solidFill>
                  <a:srgbClr val="FF0000"/>
                </a:solidFill>
              </a:rPr>
              <a:t>exo-buccal </a:t>
            </a:r>
            <a:r>
              <a:rPr lang="fr-FR" sz="6200" dirty="0"/>
              <a:t>:une </a:t>
            </a:r>
            <a:r>
              <a:rPr lang="fr-FR" sz="6200" dirty="0">
                <a:solidFill>
                  <a:srgbClr val="FFFF00"/>
                </a:solidFill>
              </a:rPr>
              <a:t>pâleur</a:t>
            </a:r>
            <a:r>
              <a:rPr lang="fr-FR" sz="6200" dirty="0"/>
              <a:t> cutanée ,</a:t>
            </a:r>
            <a:r>
              <a:rPr lang="fr-FR" sz="6200" dirty="0">
                <a:solidFill>
                  <a:srgbClr val="FFFF00"/>
                </a:solidFill>
              </a:rPr>
              <a:t>adénopathie</a:t>
            </a:r>
            <a:r>
              <a:rPr lang="fr-FR" sz="6200" dirty="0"/>
              <a:t> sous mentonnière.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6200" dirty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6200" dirty="0"/>
              <a:t>L’examen </a:t>
            </a:r>
            <a:r>
              <a:rPr lang="fr-FR" sz="6200" dirty="0">
                <a:solidFill>
                  <a:srgbClr val="FF0000"/>
                </a:solidFill>
              </a:rPr>
              <a:t>endo-buccal :</a:t>
            </a:r>
            <a:r>
              <a:rPr lang="fr-FR" sz="6200" dirty="0"/>
              <a:t>révèle une </a:t>
            </a:r>
            <a:r>
              <a:rPr lang="fr-FR" sz="6200" dirty="0">
                <a:solidFill>
                  <a:srgbClr val="FF0000"/>
                </a:solidFill>
              </a:rPr>
              <a:t>gingivite chronique </a:t>
            </a:r>
            <a:r>
              <a:rPr lang="fr-FR" sz="6200" dirty="0"/>
              <a:t>généralisée ;malpositions dentaires ,</a:t>
            </a:r>
            <a:r>
              <a:rPr lang="fr-FR" sz="6200" dirty="0">
                <a:solidFill>
                  <a:srgbClr val="FF0000"/>
                </a:solidFill>
              </a:rPr>
              <a:t>caries</a:t>
            </a:r>
            <a:r>
              <a:rPr lang="fr-FR" sz="6200" dirty="0"/>
              <a:t> multiples 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62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6200" dirty="0"/>
              <a:t>L’examen de la dent causale 34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6200" dirty="0"/>
              <a:t>            </a:t>
            </a:r>
            <a:r>
              <a:rPr lang="fr-FR" sz="6200" dirty="0">
                <a:solidFill>
                  <a:srgbClr val="FF0000"/>
                </a:solidFill>
              </a:rPr>
              <a:t>DC</a:t>
            </a:r>
            <a:r>
              <a:rPr lang="fr-FR" sz="6200" dirty="0"/>
              <a:t>: nécrose pulpaire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6426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5" descr="18034710_1124030361076879_1851918048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20136" y="908720"/>
            <a:ext cx="3096344" cy="2448272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78794" y="1068946"/>
            <a:ext cx="5892653" cy="5168342"/>
          </a:xfrm>
        </p:spPr>
        <p:txBody>
          <a:bodyPr>
            <a:normAutofit/>
          </a:bodyPr>
          <a:lstStyle/>
          <a:p>
            <a:pPr marL="342900" indent="-34290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fr-FR" sz="2800" b="1" u="sng" dirty="0">
                <a:solidFill>
                  <a:srgbClr val="00B05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Conduite à tenir :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800" dirty="0">
                <a:solidFill>
                  <a:srgbClr val="FF0000"/>
                </a:solidFill>
              </a:rPr>
              <a:t>Avis</a:t>
            </a:r>
            <a:r>
              <a:rPr lang="fr-FR" sz="2800" dirty="0"/>
              <a:t> du médecin traitant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Bilan</a:t>
            </a:r>
            <a:r>
              <a:rPr lang="fr-FR" sz="2800" dirty="0">
                <a:solidFill>
                  <a:srgbClr val="FF0000"/>
                </a:solidFill>
              </a:rPr>
              <a:t> sanguin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800" dirty="0"/>
              <a:t>Motivation a hygiène ,détartrage et soins des dents cariées.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800" dirty="0"/>
              <a:t>Extraction de la dent causale et pose </a:t>
            </a:r>
            <a:r>
              <a:rPr lang="fr-FR" sz="2800" dirty="0">
                <a:solidFill>
                  <a:srgbClr val="FFFF00"/>
                </a:solidFill>
              </a:rPr>
              <a:t>d’hémostatique local </a:t>
            </a:r>
            <a:r>
              <a:rPr lang="fr-FR" sz="2800" dirty="0"/>
              <a:t>« </a:t>
            </a:r>
            <a:r>
              <a:rPr lang="fr-FR" sz="2800" dirty="0">
                <a:solidFill>
                  <a:srgbClr val="FF0000"/>
                </a:solidFill>
              </a:rPr>
              <a:t>surgicel</a:t>
            </a:r>
            <a:r>
              <a:rPr lang="fr-FR" sz="2800" dirty="0"/>
              <a:t> ».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800" dirty="0"/>
              <a:t>Poursuite de l’</a:t>
            </a:r>
            <a:r>
              <a:rPr lang="fr-FR" sz="2800" dirty="0">
                <a:solidFill>
                  <a:srgbClr val="00B050"/>
                </a:solidFill>
              </a:rPr>
              <a:t>antibiothérapie</a:t>
            </a:r>
            <a:r>
              <a:rPr lang="fr-FR" sz="2800" dirty="0"/>
              <a:t> et contrôle de la </a:t>
            </a:r>
            <a:r>
              <a:rPr lang="fr-FR" sz="2800" dirty="0">
                <a:solidFill>
                  <a:srgbClr val="00B050"/>
                </a:solidFill>
              </a:rPr>
              <a:t>cicatrisation 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dirty="0"/>
          </a:p>
        </p:txBody>
      </p:sp>
      <p:pic>
        <p:nvPicPr>
          <p:cNvPr id="6" name="Espace réservé du contenu 4" descr="18051835_1124031701076745_508138847_n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20136" y="3645024"/>
            <a:ext cx="309634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9347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re 1"/>
          <p:cNvSpPr>
            <a:spLocks noGrp="1" noChangeArrowheads="1"/>
          </p:cNvSpPr>
          <p:nvPr>
            <p:ph type="title"/>
          </p:nvPr>
        </p:nvSpPr>
        <p:spPr>
          <a:xfrm>
            <a:off x="3792538" y="219076"/>
            <a:ext cx="4248150" cy="981075"/>
          </a:xfrm>
        </p:spPr>
        <p:txBody>
          <a:bodyPr/>
          <a:lstStyle/>
          <a:p>
            <a:pPr eaLnBrk="1" hangingPunct="1"/>
            <a:r>
              <a:rPr lang="fr-FR" altLang="fr-FR" b="1" u="sng" smtClean="0">
                <a:solidFill>
                  <a:srgbClr val="FF0000"/>
                </a:solidFill>
                <a:latin typeface="Adobe Gothic Std B"/>
                <a:ea typeface="Adobe Gothic Std B"/>
                <a:cs typeface="Adobe Gothic Std B"/>
              </a:rPr>
              <a:t>3eme cas clinique: </a:t>
            </a:r>
          </a:p>
        </p:txBody>
      </p:sp>
      <p:pic>
        <p:nvPicPr>
          <p:cNvPr id="6" name="Espace réservé du contenu 5" descr="18835190_1152184868261428_2019358483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16080" y="3268372"/>
            <a:ext cx="3465264" cy="2032837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85611" y="1493950"/>
            <a:ext cx="4858736" cy="4876130"/>
          </a:xfrm>
        </p:spPr>
        <p:txBody>
          <a:bodyPr>
            <a:noAutofit/>
          </a:bodyPr>
          <a:lstStyle/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200" dirty="0"/>
              <a:t>  patiente N-Z ,âgée de 47 ans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200" dirty="0"/>
              <a:t>motif de </a:t>
            </a:r>
            <a:r>
              <a:rPr lang="fr-FR" sz="2200" dirty="0">
                <a:latin typeface="Times New Roman" pitchFamily="18" charset="0"/>
                <a:cs typeface="Times New Roman" pitchFamily="18" charset="0"/>
              </a:rPr>
              <a:t>consultation</a:t>
            </a:r>
            <a:r>
              <a:rPr lang="fr-FR" sz="2200" dirty="0"/>
              <a:t>:  une remise en état de la cavité buccale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200" dirty="0"/>
              <a:t>sur le plan général:   maladie </a:t>
            </a:r>
            <a:r>
              <a:rPr lang="fr-FR" sz="2200" dirty="0">
                <a:solidFill>
                  <a:srgbClr val="FF0000"/>
                </a:solidFill>
              </a:rPr>
              <a:t>de </a:t>
            </a:r>
            <a:r>
              <a:rPr lang="fr-FR" sz="2200" dirty="0" err="1" smtClean="0">
                <a:solidFill>
                  <a:srgbClr val="FF0000"/>
                </a:solidFill>
              </a:rPr>
              <a:t>Wille</a:t>
            </a:r>
            <a:r>
              <a:rPr lang="fr-FR" sz="2200" dirty="0" smtClean="0">
                <a:solidFill>
                  <a:srgbClr val="FF0000"/>
                </a:solidFill>
              </a:rPr>
              <a:t> </a:t>
            </a:r>
            <a:r>
              <a:rPr lang="fr-FR" sz="2200" dirty="0">
                <a:solidFill>
                  <a:srgbClr val="FF0000"/>
                </a:solidFill>
              </a:rPr>
              <a:t>brand</a:t>
            </a:r>
            <a:r>
              <a:rPr lang="fr-FR" sz="2200" dirty="0"/>
              <a:t>, une </a:t>
            </a:r>
            <a:r>
              <a:rPr lang="fr-FR" sz="2200" dirty="0">
                <a:solidFill>
                  <a:srgbClr val="FF0000"/>
                </a:solidFill>
              </a:rPr>
              <a:t>hypertension artérielle</a:t>
            </a:r>
            <a:r>
              <a:rPr lang="fr-FR" sz="2200" dirty="0"/>
              <a:t>, </a:t>
            </a:r>
            <a:r>
              <a:rPr lang="fr-FR" sz="2200" dirty="0">
                <a:solidFill>
                  <a:srgbClr val="FF0000"/>
                </a:solidFill>
              </a:rPr>
              <a:t>diabète non </a:t>
            </a:r>
            <a:r>
              <a:rPr lang="fr-FR" sz="2200" dirty="0"/>
              <a:t>-</a:t>
            </a:r>
            <a:r>
              <a:rPr lang="fr-FR" sz="2200" dirty="0">
                <a:solidFill>
                  <a:srgbClr val="FF0000"/>
                </a:solidFill>
              </a:rPr>
              <a:t>insulino</a:t>
            </a:r>
            <a:r>
              <a:rPr lang="fr-FR" sz="2200" dirty="0"/>
              <a:t> dépendant, sous TRT exacyl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200" dirty="0"/>
              <a:t>L’examen exo-buccal :</a:t>
            </a:r>
            <a:r>
              <a:rPr lang="fr-FR" sz="2200" dirty="0">
                <a:solidFill>
                  <a:srgbClr val="FFFF00"/>
                </a:solidFill>
              </a:rPr>
              <a:t>douleurs</a:t>
            </a:r>
            <a:r>
              <a:rPr lang="fr-FR" sz="2200" dirty="0"/>
              <a:t>  et </a:t>
            </a:r>
            <a:r>
              <a:rPr lang="fr-FR" sz="2200" dirty="0">
                <a:solidFill>
                  <a:srgbClr val="FFFF00"/>
                </a:solidFill>
              </a:rPr>
              <a:t>craquements</a:t>
            </a:r>
            <a:r>
              <a:rPr lang="fr-FR" sz="2200" dirty="0"/>
              <a:t> au niveau de l’ATM.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200" dirty="0"/>
              <a:t>L’examen endo-buccal :une hygiène insuffisante ,la présence </a:t>
            </a:r>
            <a:r>
              <a:rPr lang="fr-FR" sz="2200" dirty="0">
                <a:solidFill>
                  <a:srgbClr val="FF0000"/>
                </a:solidFill>
              </a:rPr>
              <a:t>de pétéchies </a:t>
            </a:r>
            <a:r>
              <a:rPr lang="fr-FR" sz="2200" dirty="0"/>
              <a:t>sur la face interne de la joue, </a:t>
            </a:r>
            <a:r>
              <a:rPr lang="fr-FR" sz="2200" dirty="0">
                <a:solidFill>
                  <a:srgbClr val="FF0000"/>
                </a:solidFill>
              </a:rPr>
              <a:t>parodontie aigue  </a:t>
            </a:r>
            <a:r>
              <a:rPr lang="fr-FR" sz="2200" dirty="0"/>
              <a:t>modérée localisée au niveau post 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1600" dirty="0"/>
              <a:t>                                                                     </a:t>
            </a:r>
          </a:p>
        </p:txBody>
      </p:sp>
      <p:pic>
        <p:nvPicPr>
          <p:cNvPr id="3074" name="Picture 2" descr="G:\IMG_19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728700"/>
            <a:ext cx="3343932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4" name="ZoneTexte 2"/>
          <p:cNvSpPr txBox="1">
            <a:spLocks noChangeArrowheads="1"/>
          </p:cNvSpPr>
          <p:nvPr/>
        </p:nvSpPr>
        <p:spPr bwMode="auto">
          <a:xfrm>
            <a:off x="6527800" y="5357814"/>
            <a:ext cx="424815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 b="1" u="sng">
                <a:solidFill>
                  <a:srgbClr val="00B050"/>
                </a:solidFill>
              </a:rPr>
              <a:t>Examen radiographique </a:t>
            </a:r>
            <a:r>
              <a:rPr lang="fr-FR" altLang="fr-FR" sz="2000">
                <a:solidFill>
                  <a:prstClr val="white"/>
                </a:solidFill>
              </a:rPr>
              <a:t>:parodontolyse modérée au niveau des dents post inf et sup</a:t>
            </a:r>
            <a:r>
              <a:rPr lang="fr-FR" altLang="fr-FR" sz="1600">
                <a:solidFill>
                  <a:prstClr val="white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7404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309918" y="428604"/>
            <a:ext cx="5500726" cy="630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Tests explorant l’hémostase</a:t>
            </a:r>
            <a:endParaRPr lang="fr-FR" sz="35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 3" descr="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38348" y="1643050"/>
            <a:ext cx="7715304" cy="5076852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67774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 descr="18817051_1152181054928476_453063875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32104" y="692696"/>
            <a:ext cx="3419872" cy="3384376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99245" y="731838"/>
            <a:ext cx="6207617" cy="5865812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400" b="1" u="sng" dirty="0">
                <a:solidFill>
                  <a:srgbClr val="7030A0"/>
                </a:solidFill>
              </a:rPr>
              <a:t>L’examen de la dent causale </a:t>
            </a:r>
            <a:r>
              <a:rPr lang="fr-FR" sz="2400" dirty="0">
                <a:solidFill>
                  <a:srgbClr val="7030A0"/>
                </a:solidFill>
              </a:rPr>
              <a:t>:25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400" dirty="0"/>
              <a:t>        </a:t>
            </a:r>
            <a:r>
              <a:rPr lang="fr-FR" sz="2400" dirty="0">
                <a:solidFill>
                  <a:srgbClr val="00B050"/>
                </a:solidFill>
              </a:rPr>
              <a:t>DC</a:t>
            </a:r>
            <a:r>
              <a:rPr lang="fr-FR" sz="2400" dirty="0"/>
              <a:t> :nécrose pulpaire </a:t>
            </a:r>
          </a:p>
          <a:p>
            <a:pPr marL="342900" indent="-34290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fr-FR" sz="2400" b="1" u="sng" dirty="0">
                <a:solidFill>
                  <a:srgbClr val="00B05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Conduite à tenir:</a:t>
            </a:r>
            <a:endParaRPr lang="fr-FR" sz="24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/>
              <a:t>Prendre l’avis des  médecins  traitants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ü"/>
              <a:defRPr/>
            </a:pPr>
            <a:r>
              <a:rPr lang="fr-FR" sz="2400" dirty="0"/>
              <a:t>Le cardiologue traitant:  risque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syncopal</a:t>
            </a:r>
            <a:r>
              <a:rPr lang="fr-FR" sz="2400" dirty="0"/>
              <a:t> ,  anesthésie sans vasoconstricteur.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ü"/>
              <a:defRPr/>
            </a:pPr>
            <a:r>
              <a:rPr lang="fr-FR" sz="2400" dirty="0"/>
              <a:t>Diabétologue: aucune contre-indication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ü"/>
              <a:defRPr/>
            </a:pPr>
            <a:r>
              <a:rPr lang="fr-FR" sz="2400" dirty="0"/>
              <a:t>Hématologue :perfusion du facteur manquant le matin avant l’extraction et une autre dose juste après.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/>
              <a:t>Extraction de la dent causale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/>
              <a:t>Pose d’hémostatique local « </a:t>
            </a:r>
            <a:r>
              <a:rPr lang="fr-FR" sz="2400" dirty="0">
                <a:solidFill>
                  <a:srgbClr val="FF0000"/>
                </a:solidFill>
              </a:rPr>
              <a:t>surgicel </a:t>
            </a:r>
            <a:r>
              <a:rPr lang="fr-FR" sz="2400" dirty="0"/>
              <a:t>»et </a:t>
            </a:r>
            <a:r>
              <a:rPr lang="fr-FR" sz="2400" dirty="0">
                <a:solidFill>
                  <a:srgbClr val="FF0000"/>
                </a:solidFill>
              </a:rPr>
              <a:t>suture hermétique  </a:t>
            </a:r>
            <a:r>
              <a:rPr lang="fr-FR" sz="2400" dirty="0"/>
              <a:t>et confection extemporanée d’une </a:t>
            </a:r>
            <a:r>
              <a:rPr lang="fr-FR" sz="2400" dirty="0">
                <a:solidFill>
                  <a:srgbClr val="FF0000"/>
                </a:solidFill>
              </a:rPr>
              <a:t>gouttière compressive siliconée </a:t>
            </a:r>
            <a:r>
              <a:rPr lang="fr-FR" sz="2400" dirty="0"/>
              <a:t>a l’optosil.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/>
              <a:t>Conseils post-opératoires et antibiothérapie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/>
              <a:t>Contrôle de la cicatrisation et dépose de la gouttière 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500" dirty="0"/>
          </a:p>
        </p:txBody>
      </p:sp>
      <p:pic>
        <p:nvPicPr>
          <p:cNvPr id="5123" name="Picture 3" descr="G:\IMG_19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4221088"/>
            <a:ext cx="360040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1823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18902483_1152282614918320_1904847266_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87688" y="1340768"/>
            <a:ext cx="5904656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1761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re 1"/>
          <p:cNvSpPr>
            <a:spLocks noGrp="1" noChangeArrowheads="1"/>
          </p:cNvSpPr>
          <p:nvPr>
            <p:ph type="title"/>
          </p:nvPr>
        </p:nvSpPr>
        <p:spPr>
          <a:xfrm>
            <a:off x="4116388" y="34926"/>
            <a:ext cx="5256212" cy="1090613"/>
          </a:xfrm>
        </p:spPr>
        <p:txBody>
          <a:bodyPr/>
          <a:lstStyle/>
          <a:p>
            <a:pPr eaLnBrk="1" hangingPunct="1"/>
            <a:r>
              <a:rPr lang="fr-FR" altLang="fr-FR" b="1" u="sng" smtClean="0">
                <a:solidFill>
                  <a:srgbClr val="FF0000"/>
                </a:solidFill>
                <a:latin typeface="Adobe Gothic Std B"/>
                <a:ea typeface="Adobe Gothic Std B"/>
                <a:cs typeface="Adobe Gothic Std B"/>
              </a:rPr>
              <a:t>4eme cas clinque:</a:t>
            </a:r>
          </a:p>
        </p:txBody>
      </p:sp>
      <p:pic>
        <p:nvPicPr>
          <p:cNvPr id="5" name="Espace réservé du contenu 4" descr="18073642_1124048277741754_754592558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40438" y="1052736"/>
            <a:ext cx="3275856" cy="2592288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22729" y="1484313"/>
            <a:ext cx="6420971" cy="5113039"/>
          </a:xfrm>
        </p:spPr>
        <p:txBody>
          <a:bodyPr>
            <a:normAutofit/>
          </a:bodyPr>
          <a:lstStyle/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 la patiente M-K, âgée de 25ans.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20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motif de consultation: une remise en état de la cavité buccale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20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Sur le plan général : </a:t>
            </a:r>
            <a:r>
              <a:rPr lang="fr-FR" sz="2000" dirty="0">
                <a:solidFill>
                  <a:srgbClr val="FF0000"/>
                </a:solidFill>
              </a:rPr>
              <a:t>thrombopénie</a:t>
            </a:r>
            <a:r>
              <a:rPr lang="fr-FR" sz="2000" dirty="0"/>
              <a:t>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20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L’examen</a:t>
            </a:r>
            <a:r>
              <a:rPr lang="fr-FR" sz="2000" dirty="0">
                <a:solidFill>
                  <a:schemeClr val="accent5">
                    <a:lumMod val="50000"/>
                  </a:schemeClr>
                </a:solidFill>
              </a:rPr>
              <a:t> exo-buccal </a:t>
            </a:r>
            <a:r>
              <a:rPr lang="fr-FR" sz="2000" dirty="0"/>
              <a:t>: sans anomalies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20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L’examen </a:t>
            </a:r>
            <a:r>
              <a:rPr lang="fr-FR" sz="2000" dirty="0">
                <a:solidFill>
                  <a:schemeClr val="accent5">
                    <a:lumMod val="50000"/>
                  </a:schemeClr>
                </a:solidFill>
              </a:rPr>
              <a:t>endo-buccal</a:t>
            </a:r>
            <a:r>
              <a:rPr lang="fr-FR" sz="2000" dirty="0"/>
              <a:t>: </a:t>
            </a:r>
            <a:r>
              <a:rPr lang="fr-FR" sz="2000" dirty="0">
                <a:solidFill>
                  <a:srgbClr val="FF0000"/>
                </a:solidFill>
              </a:rPr>
              <a:t>gingivite</a:t>
            </a:r>
            <a:r>
              <a:rPr lang="fr-FR" sz="2000" dirty="0"/>
              <a:t> chronique généralisée ,</a:t>
            </a:r>
            <a:r>
              <a:rPr lang="fr-FR" sz="2000" dirty="0">
                <a:solidFill>
                  <a:srgbClr val="FF0000"/>
                </a:solidFill>
              </a:rPr>
              <a:t>caries</a:t>
            </a:r>
            <a:r>
              <a:rPr lang="fr-FR" sz="2000" dirty="0"/>
              <a:t> multiples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20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b="1" u="sng" dirty="0"/>
              <a:t>Examen de la dent causale </a:t>
            </a:r>
            <a:r>
              <a:rPr lang="fr-FR" sz="2000" dirty="0"/>
              <a:t>:36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      DC :</a:t>
            </a:r>
            <a:r>
              <a:rPr lang="fr-FR" sz="2000" dirty="0">
                <a:solidFill>
                  <a:srgbClr val="FFFF00"/>
                </a:solidFill>
              </a:rPr>
              <a:t>nécrose pulpaire</a:t>
            </a:r>
            <a:r>
              <a:rPr lang="fr-FR" sz="2000" dirty="0"/>
              <a:t>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dirty="0"/>
          </a:p>
        </p:txBody>
      </p:sp>
      <p:pic>
        <p:nvPicPr>
          <p:cNvPr id="6" name="Espace réservé du contenu 6" descr="18109746_1124049254408323_1613835691_n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04112" y="3861048"/>
            <a:ext cx="309634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67583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18051737_1124047867741795_930489466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33255" y="1770542"/>
            <a:ext cx="3537272" cy="3096344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76" y="675024"/>
            <a:ext cx="6998947" cy="5903913"/>
          </a:xfrm>
        </p:spPr>
        <p:txBody>
          <a:bodyPr>
            <a:noAutofit/>
          </a:bodyPr>
          <a:lstStyle/>
          <a:p>
            <a:pPr marL="342900" indent="-34290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fr-FR" sz="2800" b="1" u="sng" dirty="0">
                <a:solidFill>
                  <a:srgbClr val="00B05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Times New Roman" pitchFamily="18" charset="0"/>
              </a:rPr>
              <a:t>Conduite à tenir  :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Prendre </a:t>
            </a:r>
            <a:r>
              <a:rPr lang="fr-FR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l’avis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du médecin traitant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demander la numération des plaquettes  (150et 400000 )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Utilisation de moyens locaux d’ hémostase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q"/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Motivation a l’hygiène bucco-dentaire et orientation pour faire un détartrage.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Extraction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de la dent causale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Proscrire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les AINS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contrôle de la cicatrisation 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825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re 1"/>
          <p:cNvSpPr>
            <a:spLocks noGrp="1" noChangeArrowheads="1"/>
          </p:cNvSpPr>
          <p:nvPr>
            <p:ph type="title"/>
          </p:nvPr>
        </p:nvSpPr>
        <p:spPr>
          <a:xfrm>
            <a:off x="4125556" y="550483"/>
            <a:ext cx="5686425" cy="658813"/>
          </a:xfrm>
        </p:spPr>
        <p:txBody>
          <a:bodyPr/>
          <a:lstStyle/>
          <a:p>
            <a:pPr algn="ctr" eaLnBrk="1" hangingPunct="1"/>
            <a:r>
              <a:rPr lang="fr-FR" altLang="fr-FR" b="1" u="sng" dirty="0" smtClean="0">
                <a:solidFill>
                  <a:srgbClr val="FF0000"/>
                </a:solidFill>
                <a:latin typeface="Adobe Gothic Std B"/>
                <a:ea typeface="Adobe Gothic Std B"/>
                <a:cs typeface="Adobe Gothic Std B"/>
              </a:rPr>
              <a:t>5eme cas clinique :</a:t>
            </a:r>
          </a:p>
        </p:txBody>
      </p:sp>
      <p:pic>
        <p:nvPicPr>
          <p:cNvPr id="5" name="Espace réservé du contenu 4" descr="18109664_1124076751072240_259037524_n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8309" y="2166227"/>
            <a:ext cx="3528392" cy="3131840"/>
          </a:xfrm>
          <a:effectLst>
            <a:softEdge rad="112500"/>
          </a:effectLst>
        </p:spPr>
      </p:pic>
      <p:sp>
        <p:nvSpPr>
          <p:cNvPr id="78852" name="Espace réservé du contenu 2"/>
          <p:cNvSpPr>
            <a:spLocks noGrp="1" noChangeArrowheads="1"/>
          </p:cNvSpPr>
          <p:nvPr>
            <p:ph type="body" sz="half" idx="2"/>
          </p:nvPr>
        </p:nvSpPr>
        <p:spPr>
          <a:xfrm>
            <a:off x="414692" y="1350964"/>
            <a:ext cx="6463161" cy="550703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q"/>
            </a:pPr>
            <a:r>
              <a:rPr lang="fr-FR" altLang="fr-FR" sz="2200" dirty="0"/>
              <a:t> la patiente S-M, âgée de 35 ans 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fr-FR" altLang="fr-FR" sz="2200" dirty="0"/>
              <a:t>motif de consultation : une remise en état de la cavité buccale 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fr-FR" altLang="fr-FR" sz="2200" dirty="0"/>
              <a:t> antécédents médicaux :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fr-FR" altLang="fr-FR" sz="2200" dirty="0">
                <a:solidFill>
                  <a:srgbClr val="00B050"/>
                </a:solidFill>
              </a:rPr>
              <a:t>Déficit</a:t>
            </a:r>
            <a:r>
              <a:rPr lang="fr-FR" altLang="fr-FR" sz="2200" dirty="0"/>
              <a:t> léger en </a:t>
            </a:r>
            <a:r>
              <a:rPr lang="fr-FR" altLang="fr-FR" sz="2200" dirty="0">
                <a:solidFill>
                  <a:srgbClr val="FF0000"/>
                </a:solidFill>
              </a:rPr>
              <a:t>facteur V </a:t>
            </a:r>
            <a:r>
              <a:rPr lang="fr-FR" altLang="fr-FR" sz="2200" dirty="0"/>
              <a:t>: 51%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fr-FR" altLang="fr-FR" sz="2200" dirty="0"/>
              <a:t> Léger </a:t>
            </a:r>
            <a:r>
              <a:rPr lang="fr-FR" altLang="fr-FR" sz="2200" dirty="0">
                <a:solidFill>
                  <a:srgbClr val="00B050"/>
                </a:solidFill>
              </a:rPr>
              <a:t>déficit</a:t>
            </a:r>
            <a:r>
              <a:rPr lang="fr-FR" altLang="fr-FR" sz="2200" dirty="0"/>
              <a:t> en </a:t>
            </a:r>
            <a:r>
              <a:rPr lang="fr-FR" altLang="fr-FR" sz="2200" dirty="0">
                <a:solidFill>
                  <a:srgbClr val="FF0000"/>
                </a:solidFill>
              </a:rPr>
              <a:t>protéine S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fr-FR" altLang="fr-FR" sz="2200" dirty="0"/>
              <a:t> </a:t>
            </a:r>
            <a:r>
              <a:rPr lang="fr-FR" altLang="fr-F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Fausses</a:t>
            </a:r>
            <a:r>
              <a:rPr lang="fr-FR" altLang="fr-FR" sz="2200" dirty="0"/>
              <a:t> couches à répétitions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fr-FR" altLang="fr-FR" sz="2200" dirty="0"/>
              <a:t> Syndrome </a:t>
            </a:r>
            <a:r>
              <a:rPr lang="fr-FR" altLang="fr-FR" sz="2200" dirty="0">
                <a:solidFill>
                  <a:srgbClr val="FF0000"/>
                </a:solidFill>
              </a:rPr>
              <a:t>sec </a:t>
            </a:r>
            <a:r>
              <a:rPr lang="fr-FR" altLang="fr-FR" sz="2200" dirty="0"/>
              <a:t>oculaire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fr-FR" altLang="fr-FR" sz="2200" dirty="0"/>
              <a:t>L’examen </a:t>
            </a:r>
            <a:r>
              <a:rPr lang="fr-FR" altLang="fr-FR" sz="2200" dirty="0">
                <a:solidFill>
                  <a:srgbClr val="92D050"/>
                </a:solidFill>
              </a:rPr>
              <a:t>exo-buccal</a:t>
            </a:r>
            <a:r>
              <a:rPr lang="fr-FR" altLang="fr-FR" sz="2200" dirty="0"/>
              <a:t> : sans anomalies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fr-FR" altLang="fr-FR" sz="2200" dirty="0"/>
              <a:t>L’examen </a:t>
            </a:r>
            <a:r>
              <a:rPr lang="fr-FR" altLang="fr-FR" sz="2200" dirty="0" err="1">
                <a:solidFill>
                  <a:srgbClr val="92D050"/>
                </a:solidFill>
              </a:rPr>
              <a:t>endo</a:t>
            </a:r>
            <a:r>
              <a:rPr lang="fr-FR" altLang="fr-FR" sz="2200" dirty="0">
                <a:solidFill>
                  <a:srgbClr val="92D050"/>
                </a:solidFill>
              </a:rPr>
              <a:t>-buccal</a:t>
            </a:r>
            <a:r>
              <a:rPr lang="fr-FR" altLang="fr-FR" sz="2200" dirty="0"/>
              <a:t>: gencive d’aspect</a:t>
            </a:r>
            <a:r>
              <a:rPr lang="fr-FR" altLang="fr-FR" sz="2200" dirty="0">
                <a:solidFill>
                  <a:srgbClr val="FF0000"/>
                </a:solidFill>
              </a:rPr>
              <a:t> lisse </a:t>
            </a:r>
            <a:r>
              <a:rPr lang="fr-FR" altLang="fr-FR" sz="2200" dirty="0"/>
              <a:t>et pale (gingivite chronique).</a:t>
            </a:r>
          </a:p>
          <a:p>
            <a:pPr eaLnBrk="1" hangingPunct="1"/>
            <a:r>
              <a:rPr lang="fr-FR" altLang="fr-FR" sz="2200" u="sng" dirty="0">
                <a:solidFill>
                  <a:srgbClr val="FFFF00"/>
                </a:solidFill>
              </a:rPr>
              <a:t>Examen de la dent causale</a:t>
            </a:r>
            <a:r>
              <a:rPr lang="fr-FR" altLang="fr-FR" sz="2200" b="1" dirty="0">
                <a:solidFill>
                  <a:srgbClr val="FFFF00"/>
                </a:solidFill>
              </a:rPr>
              <a:t>: 18 </a:t>
            </a:r>
          </a:p>
          <a:p>
            <a:pPr eaLnBrk="1" hangingPunct="1"/>
            <a:r>
              <a:rPr lang="fr-FR" altLang="fr-FR" sz="2200" dirty="0"/>
              <a:t>DC :nécrose pulpaire </a:t>
            </a:r>
          </a:p>
          <a:p>
            <a:pPr eaLnBrk="1" hangingPunct="1"/>
            <a:endParaRPr lang="fr-FR" altLang="fr-FR" sz="1600" dirty="0"/>
          </a:p>
        </p:txBody>
      </p:sp>
    </p:spTree>
    <p:extLst>
      <p:ext uri="{BB962C8B-B14F-4D97-AF65-F5344CB8AC3E}">
        <p14:creationId xmlns:p14="http://schemas.microsoft.com/office/powerpoint/2010/main" val="1439475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18109875_1124075371072378_1350894869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44072" y="1127692"/>
            <a:ext cx="3564396" cy="2507878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30306" y="1127692"/>
            <a:ext cx="5665695" cy="5542049"/>
          </a:xfrm>
        </p:spPr>
        <p:txBody>
          <a:bodyPr>
            <a:normAutofit/>
          </a:bodyPr>
          <a:lstStyle/>
          <a:p>
            <a:pPr marL="342900" indent="-34290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fr-FR" sz="2800" b="1" u="sng" dirty="0">
                <a:solidFill>
                  <a:srgbClr val="00B050"/>
                </a:solidFill>
              </a:rPr>
              <a:t>Conduite à tenir :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>
                <a:solidFill>
                  <a:srgbClr val="FF0000"/>
                </a:solidFill>
              </a:rPr>
              <a:t>Avis </a:t>
            </a:r>
            <a:r>
              <a:rPr lang="fr-FR" sz="2400" dirty="0"/>
              <a:t>du médecin traitant: </a:t>
            </a:r>
            <a:r>
              <a:rPr lang="fr-FR" sz="2400" dirty="0">
                <a:solidFill>
                  <a:srgbClr val="FF0000"/>
                </a:solidFill>
              </a:rPr>
              <a:t>risque</a:t>
            </a:r>
            <a:r>
              <a:rPr lang="fr-FR" sz="2400" dirty="0"/>
              <a:t> </a:t>
            </a:r>
            <a:r>
              <a:rPr lang="fr-FR" sz="2400" dirty="0">
                <a:solidFill>
                  <a:srgbClr val="FF0000"/>
                </a:solidFill>
              </a:rPr>
              <a:t>hémorragique</a:t>
            </a:r>
            <a:r>
              <a:rPr lang="fr-FR" sz="2400" dirty="0"/>
              <a:t>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/>
              <a:t>Motivation à l’hygiène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bucco-dentaire</a:t>
            </a:r>
            <a:r>
              <a:rPr lang="fr-FR" sz="2400" dirty="0"/>
              <a:t>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/>
              <a:t>Demander </a:t>
            </a:r>
            <a:r>
              <a:rPr lang="fr-FR" sz="2400" dirty="0">
                <a:solidFill>
                  <a:srgbClr val="FF0000"/>
                </a:solidFill>
              </a:rPr>
              <a:t>un bilan </a:t>
            </a:r>
            <a:r>
              <a:rPr lang="fr-FR" sz="2400" dirty="0"/>
              <a:t>(NFS,TP,TCK).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/>
              <a:t>Extraction proprement dite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>
                <a:solidFill>
                  <a:srgbClr val="FF0000"/>
                </a:solidFill>
              </a:rPr>
              <a:t>Moyens</a:t>
            </a:r>
            <a:r>
              <a:rPr lang="fr-FR" sz="2400" dirty="0"/>
              <a:t> locaux </a:t>
            </a:r>
            <a:r>
              <a:rPr lang="fr-FR" sz="2400" dirty="0">
                <a:solidFill>
                  <a:srgbClr val="FF0000"/>
                </a:solidFill>
              </a:rPr>
              <a:t>d’hémostase</a:t>
            </a:r>
            <a:r>
              <a:rPr lang="fr-FR" sz="2400" dirty="0"/>
              <a:t> + </a:t>
            </a:r>
            <a:r>
              <a:rPr lang="fr-FR" sz="2400" dirty="0">
                <a:solidFill>
                  <a:srgbClr val="00B050"/>
                </a:solidFill>
              </a:rPr>
              <a:t>sutures</a:t>
            </a:r>
            <a:r>
              <a:rPr lang="fr-FR" sz="2400" dirty="0"/>
              <a:t>+ </a:t>
            </a:r>
            <a:r>
              <a:rPr lang="fr-FR" sz="2400" dirty="0">
                <a:solidFill>
                  <a:srgbClr val="FFFF00"/>
                </a:solidFill>
              </a:rPr>
              <a:t>gouttière</a:t>
            </a:r>
            <a:r>
              <a:rPr lang="fr-FR" sz="2400" dirty="0"/>
              <a:t> hémostatique à l’optosil.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400" dirty="0">
                <a:solidFill>
                  <a:srgbClr val="FF0000"/>
                </a:solidFill>
              </a:rPr>
              <a:t>La dépose </a:t>
            </a:r>
            <a:r>
              <a:rPr lang="fr-FR" sz="2400" dirty="0"/>
              <a:t>de la gouttière âpres cicatrisation du site opératoire.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600" dirty="0"/>
          </a:p>
        </p:txBody>
      </p:sp>
      <p:pic>
        <p:nvPicPr>
          <p:cNvPr id="6" name="Image 5" descr="18073490_1124075921072323_1873443448_n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44072" y="3717032"/>
            <a:ext cx="338437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9756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re 1"/>
          <p:cNvSpPr>
            <a:spLocks noGrp="1" noChangeArrowheads="1"/>
          </p:cNvSpPr>
          <p:nvPr>
            <p:ph type="title"/>
          </p:nvPr>
        </p:nvSpPr>
        <p:spPr>
          <a:xfrm>
            <a:off x="2063750" y="581026"/>
            <a:ext cx="7272338" cy="447675"/>
          </a:xfrm>
        </p:spPr>
        <p:txBody>
          <a:bodyPr/>
          <a:lstStyle/>
          <a:p>
            <a:pPr algn="ctr" eaLnBrk="1" hangingPunct="1"/>
            <a:r>
              <a:rPr lang="fr-FR" altLang="fr-FR" b="1" u="sng" smtClean="0">
                <a:solidFill>
                  <a:srgbClr val="FF0000"/>
                </a:solidFill>
                <a:latin typeface="Adobe Gothic Std B"/>
                <a:ea typeface="Adobe Gothic Std B"/>
                <a:cs typeface="Adobe Gothic Std B"/>
              </a:rPr>
              <a:t>6eme cas clinique :</a:t>
            </a:r>
          </a:p>
        </p:txBody>
      </p:sp>
      <p:pic>
        <p:nvPicPr>
          <p:cNvPr id="5" name="Espace réservé du contenu 4" descr="19021383_1155671624579419_1354856192_n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12024" y="1340768"/>
            <a:ext cx="4314636" cy="3672408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1365" y="1196975"/>
            <a:ext cx="5933049" cy="5327650"/>
          </a:xfrm>
        </p:spPr>
        <p:txBody>
          <a:bodyPr>
            <a:noAutofit/>
          </a:bodyPr>
          <a:lstStyle/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 smtClean="0"/>
              <a:t>Patiente AF </a:t>
            </a:r>
            <a:r>
              <a:rPr lang="fr-FR" sz="2000" dirty="0"/>
              <a:t>âgée de 68ans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Motif de consultation :remise  en état de la cavité buccale, candidate a une </a:t>
            </a:r>
            <a:r>
              <a:rPr lang="fr-FR" sz="2000" dirty="0">
                <a:solidFill>
                  <a:srgbClr val="FF0000"/>
                </a:solidFill>
              </a:rPr>
              <a:t>radiothérapie</a:t>
            </a:r>
            <a:r>
              <a:rPr lang="fr-FR" sz="2000" dirty="0"/>
              <a:t>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Sur le plan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général</a:t>
            </a:r>
            <a:r>
              <a:rPr lang="fr-FR" sz="2000" dirty="0"/>
              <a:t>: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fr-FR" sz="2000" dirty="0"/>
              <a:t> </a:t>
            </a:r>
            <a:r>
              <a:rPr lang="fr-FR" sz="2000" dirty="0">
                <a:solidFill>
                  <a:srgbClr val="FFFF00"/>
                </a:solidFill>
              </a:rPr>
              <a:t>Lymphome non hodgkinien </a:t>
            </a:r>
            <a:r>
              <a:rPr lang="fr-FR" sz="2000" dirty="0"/>
              <a:t>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fr-FR" sz="2000" dirty="0"/>
              <a:t>   Cardiopathie : </a:t>
            </a:r>
            <a:r>
              <a:rPr lang="fr-FR" sz="2000" dirty="0">
                <a:solidFill>
                  <a:srgbClr val="FFFF00"/>
                </a:solidFill>
              </a:rPr>
              <a:t>valvuloplastie</a:t>
            </a:r>
            <a:r>
              <a:rPr lang="fr-FR" sz="2000" dirty="0"/>
              <a:t> (rétrécissement mitral+ ACFA stabilisé) sous</a:t>
            </a:r>
            <a:r>
              <a:rPr lang="fr-FR" sz="2000" dirty="0">
                <a:solidFill>
                  <a:srgbClr val="FF0000"/>
                </a:solidFill>
              </a:rPr>
              <a:t> Sintrom</a:t>
            </a:r>
            <a:r>
              <a:rPr lang="fr-FR" sz="2000" dirty="0"/>
              <a:t>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fr-FR" sz="2000" dirty="0">
                <a:solidFill>
                  <a:srgbClr val="FFFF00"/>
                </a:solidFill>
              </a:rPr>
              <a:t>Asthme</a:t>
            </a:r>
            <a:r>
              <a:rPr lang="fr-FR" sz="2000" dirty="0"/>
              <a:t> sous traitement.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Examen </a:t>
            </a:r>
            <a:r>
              <a:rPr lang="fr-FR" sz="2000" dirty="0">
                <a:solidFill>
                  <a:srgbClr val="FF0000"/>
                </a:solidFill>
              </a:rPr>
              <a:t>exo- buccal </a:t>
            </a:r>
            <a:r>
              <a:rPr lang="fr-FR" sz="2000" dirty="0"/>
              <a:t>:Présence </a:t>
            </a:r>
            <a:r>
              <a:rPr lang="fr-FR" sz="2000" dirty="0">
                <a:solidFill>
                  <a:srgbClr val="00B050"/>
                </a:solidFill>
              </a:rPr>
              <a:t>d’adénopathie</a:t>
            </a:r>
            <a:r>
              <a:rPr lang="fr-FR" sz="2000" dirty="0"/>
              <a:t> sous angulo-mandibulaire unilatérale droite de consistance plus ou moins molle non douloureuse à la palpation , </a:t>
            </a:r>
            <a:r>
              <a:rPr lang="fr-FR" sz="2000" dirty="0">
                <a:solidFill>
                  <a:srgbClr val="00B050"/>
                </a:solidFill>
              </a:rPr>
              <a:t>pâleur</a:t>
            </a:r>
            <a:r>
              <a:rPr lang="fr-FR" sz="2000" dirty="0"/>
              <a:t> cutanée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Examen </a:t>
            </a:r>
            <a:r>
              <a:rPr lang="fr-FR" sz="2000" dirty="0">
                <a:solidFill>
                  <a:srgbClr val="FF0000"/>
                </a:solidFill>
              </a:rPr>
              <a:t>endo buccal</a:t>
            </a:r>
            <a:r>
              <a:rPr lang="fr-FR" sz="2000" dirty="0"/>
              <a:t>: </a:t>
            </a:r>
            <a:r>
              <a:rPr lang="fr-FR" sz="2000" dirty="0">
                <a:solidFill>
                  <a:srgbClr val="00B050"/>
                </a:solidFill>
              </a:rPr>
              <a:t>parodontite</a:t>
            </a:r>
            <a:r>
              <a:rPr lang="fr-FR" sz="2000" dirty="0"/>
              <a:t> aigue modérée généralisée 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600" dirty="0"/>
          </a:p>
        </p:txBody>
      </p:sp>
      <p:sp>
        <p:nvSpPr>
          <p:cNvPr id="81925" name="ZoneTexte 5"/>
          <p:cNvSpPr txBox="1">
            <a:spLocks noChangeArrowheads="1"/>
          </p:cNvSpPr>
          <p:nvPr/>
        </p:nvSpPr>
        <p:spPr bwMode="auto">
          <a:xfrm>
            <a:off x="6456363" y="4941889"/>
            <a:ext cx="43878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b="1" u="sng">
                <a:solidFill>
                  <a:prstClr val="white"/>
                </a:solidFill>
              </a:rPr>
              <a:t>Examen radiologique</a:t>
            </a:r>
            <a:r>
              <a:rPr lang="fr-FR" altLang="fr-FR" b="1">
                <a:solidFill>
                  <a:prstClr val="white"/>
                </a:solidFill>
              </a:rPr>
              <a:t>: parodontolyse généralisée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b="1">
                <a:solidFill>
                  <a:prstClr val="white"/>
                </a:solidFill>
              </a:rPr>
              <a:t>Atteinte de la furcation 37/47 </a:t>
            </a:r>
          </a:p>
        </p:txBody>
      </p:sp>
    </p:spTree>
    <p:extLst>
      <p:ext uri="{BB962C8B-B14F-4D97-AF65-F5344CB8AC3E}">
        <p14:creationId xmlns:p14="http://schemas.microsoft.com/office/powerpoint/2010/main" val="1866729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ddd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59128" y="1785144"/>
            <a:ext cx="3897312" cy="3732088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16859" y="842900"/>
            <a:ext cx="5433359" cy="56165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200" b="1" u="sng" dirty="0">
                <a:solidFill>
                  <a:srgbClr val="00B05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Conduite à tenir :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fr-FR" sz="2000" dirty="0">
                <a:solidFill>
                  <a:srgbClr val="FF0000"/>
                </a:solidFill>
              </a:rPr>
              <a:t>Avis </a:t>
            </a:r>
            <a:r>
              <a:rPr lang="fr-FR" sz="2000" dirty="0"/>
              <a:t>du médecin traitant :  L’extraction est possible si </a:t>
            </a:r>
            <a:r>
              <a:rPr lang="fr-FR" sz="2000" dirty="0">
                <a:solidFill>
                  <a:srgbClr val="FF0000"/>
                </a:solidFill>
              </a:rPr>
              <a:t>l’INR &lt;4 </a:t>
            </a:r>
            <a:r>
              <a:rPr lang="fr-FR" sz="2000" dirty="0"/>
              <a:t>avec moyens locaux d’hémostase (</a:t>
            </a:r>
            <a:r>
              <a:rPr lang="fr-FR" sz="2000" dirty="0">
                <a:solidFill>
                  <a:srgbClr val="FFFF00"/>
                </a:solidFill>
              </a:rPr>
              <a:t>INR du jour 1,9</a:t>
            </a:r>
            <a:r>
              <a:rPr lang="fr-FR" sz="2000" dirty="0"/>
              <a:t>).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20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fr-FR" sz="2000" dirty="0"/>
              <a:t>risque infectieux + prise de </a:t>
            </a:r>
            <a:r>
              <a:rPr lang="fr-FR" sz="2000" dirty="0">
                <a:solidFill>
                  <a:srgbClr val="FF0000"/>
                </a:solidFill>
              </a:rPr>
              <a:t>3g d’amoxicilline 30 a 60 min avant</a:t>
            </a:r>
            <a:r>
              <a:rPr lang="fr-FR" sz="2000" dirty="0"/>
              <a:t> le geste a risque 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20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Motivation a hygiène bucco-dentaire.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 extraction 31/41.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Moyens locaux d’hémostase+ surgicel +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sutures.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/>
              <a:t>Contrôle après une semaine.</a:t>
            </a:r>
          </a:p>
        </p:txBody>
      </p:sp>
    </p:spTree>
    <p:extLst>
      <p:ext uri="{BB962C8B-B14F-4D97-AF65-F5344CB8AC3E}">
        <p14:creationId xmlns:p14="http://schemas.microsoft.com/office/powerpoint/2010/main" val="1075230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re 1"/>
          <p:cNvSpPr>
            <a:spLocks noGrp="1" noChangeArrowheads="1"/>
          </p:cNvSpPr>
          <p:nvPr>
            <p:ph type="title"/>
          </p:nvPr>
        </p:nvSpPr>
        <p:spPr>
          <a:xfrm>
            <a:off x="1992314" y="981076"/>
            <a:ext cx="5468937" cy="695325"/>
          </a:xfrm>
        </p:spPr>
        <p:txBody>
          <a:bodyPr/>
          <a:lstStyle/>
          <a:p>
            <a:pPr algn="ctr" eaLnBrk="1" hangingPunct="1"/>
            <a:r>
              <a:rPr lang="fr-FR" altLang="fr-FR" sz="3200" b="1" u="sng">
                <a:solidFill>
                  <a:srgbClr val="FF0000"/>
                </a:solidFill>
                <a:latin typeface="Adobe Gothic Std B"/>
                <a:ea typeface="Adobe Gothic Std B"/>
                <a:cs typeface="Adobe Gothic Std B"/>
              </a:rPr>
              <a:t>7eme cas:  </a:t>
            </a:r>
            <a:r>
              <a:rPr lang="fr-FR" altLang="fr-FR" sz="3200">
                <a:solidFill>
                  <a:srgbClr val="0070C0"/>
                </a:solidFill>
                <a:latin typeface="Adobe Gothic Std B"/>
                <a:ea typeface="Adobe Gothic Std B"/>
                <a:cs typeface="Adobe Gothic Std B"/>
              </a:rPr>
              <a:t/>
            </a:r>
            <a:br>
              <a:rPr lang="fr-FR" altLang="fr-FR" sz="3200">
                <a:solidFill>
                  <a:srgbClr val="0070C0"/>
                </a:solidFill>
                <a:latin typeface="Adobe Gothic Std B"/>
                <a:ea typeface="Adobe Gothic Std B"/>
                <a:cs typeface="Adobe Gothic Std B"/>
              </a:rPr>
            </a:br>
            <a:endParaRPr lang="fr-FR" altLang="fr-FR" sz="3200">
              <a:solidFill>
                <a:srgbClr val="0070C0"/>
              </a:solidFill>
              <a:latin typeface="Adobe Gothic Std B"/>
              <a:ea typeface="Adobe Gothic Std B"/>
              <a:cs typeface="Adobe Gothic Std B"/>
            </a:endParaRPr>
          </a:p>
        </p:txBody>
      </p:sp>
      <p:pic>
        <p:nvPicPr>
          <p:cNvPr id="5" name="Espace réservé du contenu 4" descr="18052957_1124545334358715_562657031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01794" y="1666205"/>
            <a:ext cx="3429000" cy="3672408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5493" y="1676400"/>
            <a:ext cx="6561233" cy="4343400"/>
          </a:xfrm>
        </p:spPr>
        <p:txBody>
          <a:bodyPr>
            <a:noAutofit/>
          </a:bodyPr>
          <a:lstStyle/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1800" dirty="0"/>
              <a:t>Patient F-B, âgé de 23 ans.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endParaRPr lang="fr-FR" sz="18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1800" dirty="0"/>
              <a:t>Motif de consultation: remise en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1800" dirty="0"/>
              <a:t>     état de la cavité buccale.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endParaRPr lang="fr-FR" sz="18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1800" dirty="0"/>
              <a:t>Sur le plan général: </a:t>
            </a:r>
            <a:r>
              <a:rPr lang="fr-FR" sz="1800" dirty="0">
                <a:solidFill>
                  <a:srgbClr val="FF0000"/>
                </a:solidFill>
              </a:rPr>
              <a:t>hémophilie A sévère.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endParaRPr lang="fr-FR" sz="18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1800" dirty="0"/>
              <a:t>Examen exo-buccal: </a:t>
            </a:r>
            <a:r>
              <a:rPr lang="fr-FR" sz="1800" dirty="0">
                <a:solidFill>
                  <a:srgbClr val="92D050"/>
                </a:solidFill>
              </a:rPr>
              <a:t>pâleur</a:t>
            </a:r>
            <a:r>
              <a:rPr lang="fr-FR" sz="1800" dirty="0"/>
              <a:t> cutané.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endParaRPr lang="fr-FR" sz="1800" dirty="0"/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1800" dirty="0"/>
              <a:t>Examen endo-buccal: hygiène insuffisante,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1800" dirty="0">
                <a:solidFill>
                  <a:srgbClr val="FF0000"/>
                </a:solidFill>
              </a:rPr>
              <a:t>gingivite chronique </a:t>
            </a:r>
            <a:r>
              <a:rPr lang="fr-FR" sz="1800" dirty="0"/>
              <a:t>généralisée.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600" dirty="0"/>
          </a:p>
        </p:txBody>
      </p:sp>
      <p:sp>
        <p:nvSpPr>
          <p:cNvPr id="83973" name="ZoneTexte 2"/>
          <p:cNvSpPr txBox="1">
            <a:spLocks noChangeArrowheads="1"/>
          </p:cNvSpPr>
          <p:nvPr/>
        </p:nvSpPr>
        <p:spPr bwMode="auto">
          <a:xfrm>
            <a:off x="766482" y="5545139"/>
            <a:ext cx="439606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b="1" u="sng" dirty="0">
                <a:solidFill>
                  <a:prstClr val="white"/>
                </a:solidFill>
              </a:rPr>
              <a:t>Examen de la dent causale </a:t>
            </a:r>
            <a:r>
              <a:rPr lang="fr-FR" altLang="fr-FR" dirty="0">
                <a:solidFill>
                  <a:prstClr val="white"/>
                </a:solidFill>
              </a:rPr>
              <a:t>:26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solidFill>
                  <a:prstClr val="white"/>
                </a:solidFill>
              </a:rPr>
              <a:t>       </a:t>
            </a:r>
            <a:r>
              <a:rPr lang="fr-FR" altLang="fr-FR" dirty="0">
                <a:solidFill>
                  <a:srgbClr val="FFFF00"/>
                </a:solidFill>
              </a:rPr>
              <a:t>DC</a:t>
            </a:r>
            <a:r>
              <a:rPr lang="fr-FR" altLang="fr-FR" dirty="0">
                <a:solidFill>
                  <a:prstClr val="white"/>
                </a:solidFill>
              </a:rPr>
              <a:t>: nécrose pulpaire.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4322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18051656_1124545877691994_1124781994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28048" y="1052736"/>
            <a:ext cx="3528392" cy="2232248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940" y="740684"/>
            <a:ext cx="5903260" cy="6278681"/>
          </a:xfrm>
        </p:spPr>
        <p:txBody>
          <a:bodyPr>
            <a:noAutofit/>
          </a:bodyPr>
          <a:lstStyle/>
          <a:p>
            <a:pPr marL="342900" indent="-34290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fr-FR" sz="2200" b="1" u="sng" dirty="0">
                <a:solidFill>
                  <a:srgbClr val="00B05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Times New Roman" pitchFamily="18" charset="0"/>
              </a:rPr>
              <a:t>Conduite à tenir :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Prendre </a:t>
            </a: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l’avis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du médecin traitant: L’extraction dentaire ne peut se faire qu’après</a:t>
            </a: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transfusion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sanguine du </a:t>
            </a:r>
            <a:r>
              <a:rPr lang="fr-FR" sz="2000">
                <a:latin typeface="Times New Roman" pitchFamily="18" charset="0"/>
                <a:cs typeface="Times New Roman" pitchFamily="18" charset="0"/>
              </a:rPr>
              <a:t>facteur</a:t>
            </a:r>
            <a:r>
              <a:rPr lang="fr-FR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VIII,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motivation a l’hygiène bucco-dentaire et orientation pour détartrage et soins dentaires.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Demander un bilan sanguin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Extraction de la 26.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Compression et pose </a:t>
            </a:r>
            <a:r>
              <a:rPr lang="fr-FR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d’hémostatique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local 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«  surgicel »+ </a:t>
            </a:r>
            <a:r>
              <a:rPr lang="fr-FR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suture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hermétique.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confection </a:t>
            </a:r>
            <a:r>
              <a:rPr lang="fr-FR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 gouttière hémostatique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fr-FR" sz="20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fr-FR" sz="20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optosil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(compression extrinsèque).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 dépose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de la gouttière après une semaine </a:t>
            </a:r>
            <a:endParaRPr lang="fr-FR" sz="2000" dirty="0">
              <a:latin typeface="Times New Roman" pitchFamily="18" charset="0"/>
              <a:ea typeface="Gill Sans MT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600" dirty="0"/>
          </a:p>
        </p:txBody>
      </p:sp>
      <p:pic>
        <p:nvPicPr>
          <p:cNvPr id="7" name="Image 6" descr="18072818_1124547701025145_200383150_n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28048" y="3573016"/>
            <a:ext cx="352839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40855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309918" y="214290"/>
            <a:ext cx="5429288" cy="11430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 moyens locaux d’hémostase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6024562" y="2214555"/>
            <a:ext cx="4643438" cy="1143007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fr-FR" sz="2500" dirty="0">
                <a:latin typeface="Times New Roman" pitchFamily="18" charset="0"/>
                <a:cs typeface="Times New Roman" pitchFamily="18" charset="0"/>
              </a:rPr>
              <a:t>Les matériaux hémostatiques résorbables.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6238876" y="5786430"/>
            <a:ext cx="4429124" cy="107157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fr-FR" sz="2500" dirty="0"/>
              <a:t>Les gouttières hémostatique. </a:t>
            </a:r>
          </a:p>
        </p:txBody>
      </p:sp>
      <p:sp>
        <p:nvSpPr>
          <p:cNvPr id="14" name="Flèche droite 13"/>
          <p:cNvSpPr/>
          <p:nvPr/>
        </p:nvSpPr>
        <p:spPr>
          <a:xfrm>
            <a:off x="1524000" y="1857364"/>
            <a:ext cx="4357686" cy="1214446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 compression intrinsèque</a:t>
            </a:r>
          </a:p>
        </p:txBody>
      </p:sp>
      <p:sp>
        <p:nvSpPr>
          <p:cNvPr id="16" name="Flèche droite 15"/>
          <p:cNvSpPr/>
          <p:nvPr/>
        </p:nvSpPr>
        <p:spPr>
          <a:xfrm>
            <a:off x="1524000" y="5429264"/>
            <a:ext cx="4357686" cy="121444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 compression extrinsèque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1524000" y="3500438"/>
            <a:ext cx="4357686" cy="121444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5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Les points de suture</a:t>
            </a:r>
          </a:p>
        </p:txBody>
      </p:sp>
      <p:sp>
        <p:nvSpPr>
          <p:cNvPr id="68610" name="AutoShape 2" descr="Résultat de recherche d'images pour &quot;les points de suture dent&quot;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prstClr val="white"/>
              </a:solidFill>
            </a:endParaRPr>
          </a:p>
        </p:txBody>
      </p:sp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6066" y="3571876"/>
            <a:ext cx="3143272" cy="1784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6465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re 1"/>
          <p:cNvSpPr>
            <a:spLocks noGrp="1" noChangeArrowheads="1"/>
          </p:cNvSpPr>
          <p:nvPr>
            <p:ph type="title"/>
          </p:nvPr>
        </p:nvSpPr>
        <p:spPr>
          <a:xfrm>
            <a:off x="5087938" y="0"/>
            <a:ext cx="4895850" cy="1162050"/>
          </a:xfrm>
        </p:spPr>
        <p:txBody>
          <a:bodyPr/>
          <a:lstStyle/>
          <a:p>
            <a:pPr eaLnBrk="1" hangingPunct="1"/>
            <a:r>
              <a:rPr lang="fr-FR" altLang="fr-FR" b="1" u="sng" smtClean="0">
                <a:solidFill>
                  <a:srgbClr val="FF0000"/>
                </a:solidFill>
                <a:latin typeface="Adobe Gothic Std B"/>
                <a:ea typeface="Adobe Gothic Std B"/>
                <a:cs typeface="Adobe Gothic Std B"/>
              </a:rPr>
              <a:t>8eme cas</a:t>
            </a:r>
            <a:r>
              <a:rPr lang="fr-FR" altLang="fr-FR" smtClean="0">
                <a:solidFill>
                  <a:srgbClr val="FF0000"/>
                </a:solidFill>
                <a:latin typeface="Adobe Gothic Std B"/>
                <a:ea typeface="Adobe Gothic Std B"/>
                <a:cs typeface="Adobe Gothic Std B"/>
              </a:rPr>
              <a:t>: </a:t>
            </a:r>
          </a:p>
        </p:txBody>
      </p:sp>
      <p:pic>
        <p:nvPicPr>
          <p:cNvPr id="5" name="Espace réservé du contenu 4" descr="18072820_1124891024324146_180657119_n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35863" y="1461247"/>
            <a:ext cx="3744416" cy="3421360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03412" y="1268414"/>
            <a:ext cx="6556188" cy="518318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Patient O-S ,âgé de 75ans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Motif de consultation : remise en état de la cavité buccale.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Antécédents personnels (médicaux) :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leucémie lymphoïde chronique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Diabète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insu lino dépendant équilibré 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chimiothérapie qui datte depuis 2ans.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Examen exo-buccal: </a:t>
            </a: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pâleur cutanée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liée a </a:t>
            </a:r>
            <a:r>
              <a:rPr lang="fr-FR" sz="20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une anémie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Examen endo-buccal: hygiène insuffisante,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caries multiples ,hyperplasie gingivale et pâleur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6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>
            <a:extLst>
              <a:ext uri="{FF2B5EF4-FFF2-40B4-BE49-F238E27FC236}"/>
            </a:extLst>
          </p:cNvPr>
          <p:cNvSpPr/>
          <p:nvPr/>
        </p:nvSpPr>
        <p:spPr>
          <a:xfrm>
            <a:off x="1901825" y="5743576"/>
            <a:ext cx="4572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fr-FR" u="sng" dirty="0">
                <a:solidFill>
                  <a:prstClr val="white"/>
                </a:solidFill>
              </a:rPr>
              <a:t>E</a:t>
            </a:r>
            <a:r>
              <a:rPr lang="fr-FR" sz="2000" u="sng" dirty="0">
                <a:solidFill>
                  <a:prstClr val="white"/>
                </a:solidFill>
              </a:rPr>
              <a:t>x</a:t>
            </a:r>
            <a:r>
              <a:rPr lang="fr-FR" sz="2000" u="sng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amen de la dent causale</a:t>
            </a:r>
            <a:r>
              <a:rPr lang="fr-FR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:23</a:t>
            </a:r>
          </a:p>
          <a:p>
            <a:pPr>
              <a:defRPr/>
            </a:pPr>
            <a:r>
              <a:rPr lang="fr-FR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:nécrose pulpaire </a:t>
            </a:r>
          </a:p>
        </p:txBody>
      </p:sp>
    </p:spTree>
    <p:extLst>
      <p:ext uri="{BB962C8B-B14F-4D97-AF65-F5344CB8AC3E}">
        <p14:creationId xmlns:p14="http://schemas.microsoft.com/office/powerpoint/2010/main" val="3056335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18073478_1124559317690650_824572294_n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1" y="3531449"/>
            <a:ext cx="3897312" cy="2592288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9624" y="1341439"/>
            <a:ext cx="7906964" cy="56991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2000" b="1" u="sng" dirty="0">
              <a:solidFill>
                <a:srgbClr val="00B050"/>
              </a:solidFill>
              <a:latin typeface="Times New Roman" panose="02020603050405020304" pitchFamily="18" charset="0"/>
              <a:ea typeface="Adobe Gothic Std B" panose="020B0800000000000000" pitchFamily="34" charset="-128"/>
              <a:cs typeface="Times New Roman" panose="02020603050405020304" pitchFamily="18" charset="0"/>
            </a:endParaRP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Prendre </a:t>
            </a:r>
            <a:r>
              <a:rPr lang="fr-FR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l’avis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 médecin traitant: </a:t>
            </a:r>
            <a:r>
              <a:rPr lang="fr-FR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 antibioprophylaxie 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fr-FR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Amoxicilline</a:t>
            </a:r>
            <a:r>
              <a:rPr lang="fr-FR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1g 2fois/jr avant pendant et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après</a:t>
            </a:r>
            <a:r>
              <a:rPr lang="fr-F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Demander un bilan sanguin (NFS, équilibre leucocytaire, taux de plaquettes ; TS)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 de la</a:t>
            </a:r>
            <a:r>
              <a:rPr lang="fr-FR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23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Compression bidigitale 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Conseils post opératoire 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Contrôle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la cicatrisation après 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une semaine 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5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dirty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dirty="0"/>
          </a:p>
        </p:txBody>
      </p:sp>
      <p:sp>
        <p:nvSpPr>
          <p:cNvPr id="88068" name="Rectangle 1"/>
          <p:cNvSpPr>
            <a:spLocks noChangeArrowheads="1"/>
          </p:cNvSpPr>
          <p:nvPr/>
        </p:nvSpPr>
        <p:spPr bwMode="auto">
          <a:xfrm>
            <a:off x="4511676" y="765176"/>
            <a:ext cx="3108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b="1" u="sng">
                <a:solidFill>
                  <a:srgbClr val="00B050"/>
                </a:solidFill>
                <a:latin typeface="Times New Roman" panose="02020603050405020304" pitchFamily="18" charset="0"/>
                <a:ea typeface="Adobe Gothic Std B"/>
                <a:cs typeface="Times New Roman" panose="02020603050405020304" pitchFamily="18" charset="0"/>
              </a:rPr>
              <a:t>Conduite à tenir :</a:t>
            </a:r>
            <a:endParaRPr lang="fr-FR" altLang="fr-FR" sz="2400">
              <a:solidFill>
                <a:prstClr val="white"/>
              </a:solidFill>
              <a:ea typeface="Adobe Gothic Std B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120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16500" y="836613"/>
            <a:ext cx="6408738" cy="431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u="sng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9eme cas:  </a:t>
            </a:r>
          </a:p>
        </p:txBody>
      </p:sp>
      <p:pic>
        <p:nvPicPr>
          <p:cNvPr id="5" name="Espace réservé du contenu 4" descr="18834630_1151680008311914_1969101029_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32105" y="2060848"/>
            <a:ext cx="3479017" cy="2808312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8259" y="1559859"/>
            <a:ext cx="6844366" cy="4964766"/>
          </a:xfrm>
        </p:spPr>
        <p:txBody>
          <a:bodyPr>
            <a:normAutofit/>
          </a:bodyPr>
          <a:lstStyle/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Patiente H-S, âgée de 47 ans.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Motif de consultation extraction multiples pour un but prothétique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Antécédents personnels (médico-chirurgicaux) : 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   -</a:t>
            </a:r>
            <a:r>
              <a:rPr lang="fr-FR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Thrombocytémie  essentielle.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  Médication en cours :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Hydrea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® 500MG 1 comprimés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  1 fois /jr.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Examen </a:t>
            </a:r>
            <a:r>
              <a:rPr lang="fr-FR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exo-buccal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: RAS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Examen </a:t>
            </a:r>
            <a:r>
              <a:rPr lang="fr-FR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endo-bucca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l: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   L’hygiène est insuffisante , parodontite aigue généralisée.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Examen radiologique: lyse osseuse généralisée atteignant le 1/3 moyen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4051823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56138" y="466725"/>
            <a:ext cx="2743200" cy="11620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2200" b="1" u="sng" dirty="0">
                <a:solidFill>
                  <a:srgbClr val="00B05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+mn-cs"/>
              </a:rPr>
              <a:t>Conduite à tenir</a:t>
            </a:r>
            <a:r>
              <a:rPr lang="fr-FR" u="sng" dirty="0">
                <a:solidFill>
                  <a:srgbClr val="00B05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:</a:t>
            </a:r>
            <a:br>
              <a:rPr lang="fr-FR" u="sng" dirty="0">
                <a:solidFill>
                  <a:srgbClr val="00B05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</a:br>
            <a:endParaRPr lang="fr-FR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pic>
        <p:nvPicPr>
          <p:cNvPr id="5" name="Espace réservé du contenu 4" descr="mmmmm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81215" y="3842792"/>
            <a:ext cx="4032448" cy="2736304"/>
          </a:xfrm>
          <a:effectLst>
            <a:softEdge rad="112500"/>
          </a:effectLst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176" y="1557338"/>
            <a:ext cx="4896224" cy="4572000"/>
          </a:xfrm>
        </p:spPr>
        <p:txBody>
          <a:bodyPr>
            <a:normAutofit/>
          </a:bodyPr>
          <a:lstStyle/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Avis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du médecin traitant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Bilan sanguin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Motivation à l hygiène buccodentaire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Extractions multiples 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Moyens locaux d hémostase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(surgicel ,suture).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Antibiothérapie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(amoxicilline 1g 2/j).  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Jusqu'à a cicatrisation complète 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Contrôle 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fr-FR" dirty="0"/>
          </a:p>
        </p:txBody>
      </p:sp>
      <p:pic>
        <p:nvPicPr>
          <p:cNvPr id="6" name="Image 5" descr="18870709_1152325298247385_464357996_n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95105" y="1629058"/>
            <a:ext cx="232762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 6" descr="18902248_1152312311582017_976170380_n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07619" y="1521554"/>
            <a:ext cx="2376264" cy="2267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6354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/>
            </a:extLst>
          </p:cNvPr>
          <p:cNvSpPr/>
          <p:nvPr/>
        </p:nvSpPr>
        <p:spPr>
          <a:xfrm>
            <a:off x="2495551" y="1773239"/>
            <a:ext cx="7129463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rôle du </a:t>
            </a:r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médecin dentiste 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 primordial dans 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dépistage 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certaines formes </a:t>
            </a:r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 hémopathies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lang="fr-FR" sz="25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manifestations buccales 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ces dernières  peuvent constituer un signe d’alarme</a:t>
            </a:r>
            <a:r>
              <a:rPr lang="fr-FR" sz="2400" dirty="0">
                <a:solidFill>
                  <a:srgbClr val="04617B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 d’orientations ,</a:t>
            </a:r>
          </a:p>
          <a:p>
            <a:pPr>
              <a:defRPr/>
            </a:pP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 </a:t>
            </a:r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entre 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médecin dentiste 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l 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hématologue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est cruciale pour une meilleure </a:t>
            </a:r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prise en charge 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lang="fr-FR" sz="24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précautions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doivent être prises vu </a:t>
            </a:r>
            <a:r>
              <a:rPr lang="fr-FR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risque infectieux</a:t>
            </a:r>
            <a:r>
              <a:rPr lang="fr-FR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hémorragique</a:t>
            </a:r>
            <a:r>
              <a:rPr lang="fr-FR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chez ces patients </a:t>
            </a:r>
          </a:p>
        </p:txBody>
      </p:sp>
      <p:sp>
        <p:nvSpPr>
          <p:cNvPr id="92163" name="ZoneTexte 6"/>
          <p:cNvSpPr txBox="1">
            <a:spLocks noChangeArrowheads="1"/>
          </p:cNvSpPr>
          <p:nvPr/>
        </p:nvSpPr>
        <p:spPr bwMode="auto">
          <a:xfrm flipH="1">
            <a:off x="4008439" y="758826"/>
            <a:ext cx="3743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3600" b="1" u="sng">
                <a:solidFill>
                  <a:prstClr val="white"/>
                </a:solidFill>
              </a:rPr>
              <a:t>Conclusion :</a:t>
            </a:r>
          </a:p>
        </p:txBody>
      </p:sp>
    </p:spTree>
    <p:extLst>
      <p:ext uri="{BB962C8B-B14F-4D97-AF65-F5344CB8AC3E}">
        <p14:creationId xmlns:p14="http://schemas.microsoft.com/office/powerpoint/2010/main" val="41025638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Imag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3" name="ZoneTexte 4"/>
          <p:cNvSpPr txBox="1">
            <a:spLocks noChangeArrowheads="1"/>
          </p:cNvSpPr>
          <p:nvPr/>
        </p:nvSpPr>
        <p:spPr bwMode="auto">
          <a:xfrm flipH="1">
            <a:off x="2386013" y="5035551"/>
            <a:ext cx="85090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6600" b="1" dirty="0">
                <a:solidFill>
                  <a:prstClr val="black"/>
                </a:solidFill>
                <a:latin typeface="Vivaldi" panose="03020602050506090804" pitchFamily="66" charset="0"/>
              </a:rPr>
              <a:t>Merci pour votre attention </a:t>
            </a:r>
          </a:p>
        </p:txBody>
      </p:sp>
    </p:spTree>
    <p:extLst>
      <p:ext uri="{BB962C8B-B14F-4D97-AF65-F5344CB8AC3E}">
        <p14:creationId xmlns:p14="http://schemas.microsoft.com/office/powerpoint/2010/main" val="36506901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00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-2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70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3178</Words>
  <Application>Microsoft Office PowerPoint</Application>
  <PresentationFormat>Grand écran</PresentationFormat>
  <Paragraphs>640</Paragraphs>
  <Slides>85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19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85</vt:i4>
      </vt:variant>
    </vt:vector>
  </HeadingPairs>
  <TitlesOfParts>
    <vt:vector size="109" baseType="lpstr">
      <vt:lpstr>Arial Unicode MS</vt:lpstr>
      <vt:lpstr>Adobe Gothic Std B</vt:lpstr>
      <vt:lpstr>Algerian</vt:lpstr>
      <vt:lpstr>Arabic Typesetting</vt:lpstr>
      <vt:lpstr>Arial</vt:lpstr>
      <vt:lpstr>Arial Black</vt:lpstr>
      <vt:lpstr>Arial Narrow</vt:lpstr>
      <vt:lpstr>Book Antiqua</vt:lpstr>
      <vt:lpstr>Calibri</vt:lpstr>
      <vt:lpstr>Calibri Light</vt:lpstr>
      <vt:lpstr>Constantia</vt:lpstr>
      <vt:lpstr>Courier New</vt:lpstr>
      <vt:lpstr>Gill Sans MT</vt:lpstr>
      <vt:lpstr>Lucida Calligraphy</vt:lpstr>
      <vt:lpstr>Majalla UI</vt:lpstr>
      <vt:lpstr>Times New Roman</vt:lpstr>
      <vt:lpstr>Vivaldi</vt:lpstr>
      <vt:lpstr>Wingdings</vt:lpstr>
      <vt:lpstr>Wingdings 2</vt:lpstr>
      <vt:lpstr>Thème Office</vt:lpstr>
      <vt:lpstr>Débit</vt:lpstr>
      <vt:lpstr>1_Débit</vt:lpstr>
      <vt:lpstr>2_Débit</vt:lpstr>
      <vt:lpstr>3_Débit</vt:lpstr>
      <vt:lpstr>Soyez les bienvenus</vt:lpstr>
      <vt:lpstr>                                                Université Mouloud Mammeri Tizi Ouzou Faculté de Médecine Département De Chirurgie Dentaire</vt:lpstr>
      <vt:lpstr>Présentation PowerPoint</vt:lpstr>
      <vt:lpstr>        Introduction</vt:lpstr>
      <vt:lpstr>Présentation PowerPoint</vt:lpstr>
      <vt:lpstr>Présentation PowerPoint</vt:lpstr>
      <vt:lpstr>Présentation PowerPoint</vt:lpstr>
      <vt:lpstr>Les moyens locaux d’hémostase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 anémie microcytaire hypersidérémique</vt:lpstr>
      <vt:lpstr>  Les anémies macrocytaires</vt:lpstr>
      <vt:lpstr>        Prise en charge </vt:lpstr>
      <vt:lpstr>Présentation PowerPoint</vt:lpstr>
      <vt:lpstr>Présentation PowerPoint</vt:lpstr>
      <vt:lpstr>  La drépanocytose</vt:lpstr>
      <vt:lpstr>Présentation PowerPoint</vt:lpstr>
      <vt:lpstr>  Prise en charge</vt:lpstr>
      <vt:lpstr>Présentation PowerPoint</vt:lpstr>
      <vt:lpstr>Présentation PowerPoint</vt:lpstr>
      <vt:lpstr>Présentation PowerPoint</vt:lpstr>
      <vt:lpstr>  Prise en charge</vt:lpstr>
      <vt:lpstr>  Les membranopathies</vt:lpstr>
      <vt:lpstr> </vt:lpstr>
      <vt:lpstr>Prise en charge : </vt:lpstr>
      <vt:lpstr>Pathologies des globules blancs</vt:lpstr>
      <vt:lpstr>Présentation PowerPoint</vt:lpstr>
      <vt:lpstr>Prise en charge des neutropénies</vt:lpstr>
      <vt:lpstr>Présentation PowerPoint</vt:lpstr>
      <vt:lpstr>   les syndromes prolifératifs</vt:lpstr>
      <vt:lpstr>Présentation PowerPoint</vt:lpstr>
      <vt:lpstr>Présentation PowerPoint</vt:lpstr>
      <vt:lpstr>Présentation PowerPoint</vt:lpstr>
      <vt:lpstr>  Lymphomes et myélomes multiples:</vt:lpstr>
      <vt:lpstr>LYMPHOMES NON HODGKINIENS</vt:lpstr>
      <vt:lpstr>   LYMPHOME DE BURKITT</vt:lpstr>
      <vt:lpstr>myélomes</vt:lpstr>
      <vt:lpstr>Présentation PowerPoint</vt:lpstr>
      <vt:lpstr>HISTIOCYTOSE LANGERHANSIENNE</vt:lpstr>
      <vt:lpstr>Présentation PowerPoint</vt:lpstr>
      <vt:lpstr>Les polyglobulies </vt:lpstr>
      <vt:lpstr>Prise en charge des polyglobulies</vt:lpstr>
      <vt:lpstr>LES PATHOLOGIES DES PLAQUETTES </vt:lpstr>
      <vt:lpstr>Anomalies de l’hémostase: </vt:lpstr>
      <vt:lpstr>Présentation PowerPoint</vt:lpstr>
      <vt:lpstr>  Conduite a tenir: </vt:lpstr>
      <vt:lpstr>         Thrombopathies: </vt:lpstr>
      <vt:lpstr>Présentation PowerPoint</vt:lpstr>
      <vt:lpstr>Thrombocytose</vt:lpstr>
      <vt:lpstr>Anomalie de la coagulation: </vt:lpstr>
      <vt:lpstr>Conduite a tenir</vt:lpstr>
      <vt:lpstr>Hémophilie: </vt:lpstr>
      <vt:lpstr>Conduite a tenir </vt:lpstr>
      <vt:lpstr>Présentation PowerPoint</vt:lpstr>
      <vt:lpstr>Présentation PowerPoint</vt:lpstr>
      <vt:lpstr>1er cas:</vt:lpstr>
      <vt:lpstr>Présentation PowerPoint</vt:lpstr>
      <vt:lpstr>Présentation PowerPoint</vt:lpstr>
      <vt:lpstr>2eme cas clinique:</vt:lpstr>
      <vt:lpstr>Présentation PowerPoint</vt:lpstr>
      <vt:lpstr>3eme cas clinique: </vt:lpstr>
      <vt:lpstr>Présentation PowerPoint</vt:lpstr>
      <vt:lpstr>Présentation PowerPoint</vt:lpstr>
      <vt:lpstr>4eme cas clinque:</vt:lpstr>
      <vt:lpstr>Présentation PowerPoint</vt:lpstr>
      <vt:lpstr>5eme cas clinique :</vt:lpstr>
      <vt:lpstr>Présentation PowerPoint</vt:lpstr>
      <vt:lpstr>6eme cas clinique :</vt:lpstr>
      <vt:lpstr>Présentation PowerPoint</vt:lpstr>
      <vt:lpstr>7eme cas:   </vt:lpstr>
      <vt:lpstr>Présentation PowerPoint</vt:lpstr>
      <vt:lpstr>8eme cas: </vt:lpstr>
      <vt:lpstr>Présentation PowerPoint</vt:lpstr>
      <vt:lpstr>9eme cas:  </vt:lpstr>
      <vt:lpstr>Conduite à tenir: 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Soyez les bienvenus</dc:title>
  <dc:creator>user</dc:creator>
  <cp:lastModifiedBy>user</cp:lastModifiedBy>
  <cp:revision>25</cp:revision>
  <dcterms:created xsi:type="dcterms:W3CDTF">2017-07-03T11:15:41Z</dcterms:created>
  <dcterms:modified xsi:type="dcterms:W3CDTF">2017-07-22T18:40:46Z</dcterms:modified>
</cp:coreProperties>
</file>