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9"/>
  </p:notesMasterIdLst>
  <p:handoutMasterIdLst>
    <p:handoutMasterId r:id="rId80"/>
  </p:handoutMasterIdLst>
  <p:sldIdLst>
    <p:sldId id="265" r:id="rId2"/>
    <p:sldId id="720" r:id="rId3"/>
    <p:sldId id="685" r:id="rId4"/>
    <p:sldId id="767" r:id="rId5"/>
    <p:sldId id="686" r:id="rId6"/>
    <p:sldId id="687" r:id="rId7"/>
    <p:sldId id="688" r:id="rId8"/>
    <p:sldId id="689" r:id="rId9"/>
    <p:sldId id="690" r:id="rId10"/>
    <p:sldId id="691" r:id="rId11"/>
    <p:sldId id="692" r:id="rId12"/>
    <p:sldId id="693" r:id="rId13"/>
    <p:sldId id="694" r:id="rId14"/>
    <p:sldId id="528" r:id="rId15"/>
    <p:sldId id="695" r:id="rId16"/>
    <p:sldId id="696" r:id="rId17"/>
    <p:sldId id="697" r:id="rId18"/>
    <p:sldId id="698" r:id="rId19"/>
    <p:sldId id="465" r:id="rId20"/>
    <p:sldId id="699" r:id="rId21"/>
    <p:sldId id="700" r:id="rId22"/>
    <p:sldId id="701" r:id="rId23"/>
    <p:sldId id="702" r:id="rId24"/>
    <p:sldId id="705" r:id="rId25"/>
    <p:sldId id="704" r:id="rId26"/>
    <p:sldId id="706" r:id="rId27"/>
    <p:sldId id="707" r:id="rId28"/>
    <p:sldId id="708" r:id="rId29"/>
    <p:sldId id="709" r:id="rId30"/>
    <p:sldId id="710" r:id="rId31"/>
    <p:sldId id="711" r:id="rId32"/>
    <p:sldId id="712" r:id="rId33"/>
    <p:sldId id="713" r:id="rId34"/>
    <p:sldId id="768" r:id="rId35"/>
    <p:sldId id="721" r:id="rId36"/>
    <p:sldId id="723" r:id="rId37"/>
    <p:sldId id="724" r:id="rId38"/>
    <p:sldId id="725" r:id="rId39"/>
    <p:sldId id="726" r:id="rId40"/>
    <p:sldId id="727" r:id="rId41"/>
    <p:sldId id="728" r:id="rId42"/>
    <p:sldId id="731" r:id="rId43"/>
    <p:sldId id="734" r:id="rId44"/>
    <p:sldId id="735" r:id="rId45"/>
    <p:sldId id="736" r:id="rId46"/>
    <p:sldId id="737" r:id="rId47"/>
    <p:sldId id="738" r:id="rId48"/>
    <p:sldId id="739" r:id="rId49"/>
    <p:sldId id="732" r:id="rId50"/>
    <p:sldId id="733" r:id="rId51"/>
    <p:sldId id="729" r:id="rId52"/>
    <p:sldId id="740" r:id="rId53"/>
    <p:sldId id="716" r:id="rId54"/>
    <p:sldId id="715" r:id="rId55"/>
    <p:sldId id="717" r:id="rId56"/>
    <p:sldId id="741" r:id="rId57"/>
    <p:sldId id="742" r:id="rId58"/>
    <p:sldId id="743" r:id="rId59"/>
    <p:sldId id="744" r:id="rId60"/>
    <p:sldId id="745" r:id="rId61"/>
    <p:sldId id="746" r:id="rId62"/>
    <p:sldId id="747" r:id="rId63"/>
    <p:sldId id="759" r:id="rId64"/>
    <p:sldId id="748" r:id="rId65"/>
    <p:sldId id="760" r:id="rId66"/>
    <p:sldId id="761" r:id="rId67"/>
    <p:sldId id="749" r:id="rId68"/>
    <p:sldId id="750" r:id="rId69"/>
    <p:sldId id="751" r:id="rId70"/>
    <p:sldId id="762" r:id="rId71"/>
    <p:sldId id="763" r:id="rId72"/>
    <p:sldId id="766" r:id="rId73"/>
    <p:sldId id="764" r:id="rId74"/>
    <p:sldId id="758" r:id="rId75"/>
    <p:sldId id="753" r:id="rId76"/>
    <p:sldId id="752" r:id="rId77"/>
    <p:sldId id="683"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2160" userDrawn="1">
          <p15:clr>
            <a:srgbClr val="A4A3A4"/>
          </p15:clr>
        </p15:guide>
        <p15:guide id="3" pos="3840" userDrawn="1">
          <p15:clr>
            <a:srgbClr val="A4A3A4"/>
          </p15:clr>
        </p15:guide>
        <p15:guide id="4" pos="528" userDrawn="1">
          <p15:clr>
            <a:srgbClr val="A4A3A4"/>
          </p15:clr>
        </p15:guide>
        <p15:guide id="5" pos="715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2A35"/>
    <a:srgbClr val="99B958"/>
    <a:srgbClr val="77933C"/>
    <a:srgbClr val="6CAFDE"/>
    <a:srgbClr val="88A945"/>
    <a:srgbClr val="1F608B"/>
    <a:srgbClr val="9FCBE9"/>
    <a:srgbClr val="C6E0F2"/>
    <a:srgbClr val="4FA0D7"/>
    <a:srgbClr val="17486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29" autoAdjust="0"/>
    <p:restoredTop sz="89651" autoAdjust="0"/>
  </p:normalViewPr>
  <p:slideViewPr>
    <p:cSldViewPr snapToGrid="0" snapToObjects="1" showGuides="1">
      <p:cViewPr>
        <p:scale>
          <a:sx n="60" d="100"/>
          <a:sy n="60" d="100"/>
        </p:scale>
        <p:origin x="1914" y="1296"/>
      </p:cViewPr>
      <p:guideLst>
        <p:guide orient="horz" pos="2160"/>
        <p:guide pos="3840"/>
        <p:guide pos="528"/>
        <p:guide pos="7152"/>
      </p:guideLst>
    </p:cSldViewPr>
  </p:slideViewPr>
  <p:outlineViewPr>
    <p:cViewPr>
      <p:scale>
        <a:sx n="33" d="100"/>
        <a:sy n="33" d="100"/>
      </p:scale>
      <p:origin x="0" y="-30390"/>
    </p:cViewPr>
  </p:outlineViewPr>
  <p:notesTextViewPr>
    <p:cViewPr>
      <p:scale>
        <a:sx n="1" d="1"/>
        <a:sy n="1" d="1"/>
      </p:scale>
      <p:origin x="0" y="0"/>
    </p:cViewPr>
  </p:notesTextViewPr>
  <p:sorterViewPr>
    <p:cViewPr>
      <p:scale>
        <a:sx n="38" d="100"/>
        <a:sy n="38" d="100"/>
      </p:scale>
      <p:origin x="0" y="-1104"/>
    </p:cViewPr>
  </p:sorterViewPr>
  <p:notesViewPr>
    <p:cSldViewPr snapToGrid="0" snapToObjects="1" showGuides="1">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_rels/data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4.jpg"/></Relationships>
</file>

<file path=ppt/diagrams/_rels/data4.xml.rels><?xml version="1.0" encoding="UTF-8" standalone="yes"?>
<Relationships xmlns="http://schemas.openxmlformats.org/package/2006/relationships"><Relationship Id="rId1" Type="http://schemas.openxmlformats.org/officeDocument/2006/relationships/image" Target="../media/image5.jpg"/></Relationships>
</file>

<file path=ppt/diagram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jpg"/></Relationships>
</file>

<file path=ppt/diagrams/_rels/drawing3.xml.rels><?xml version="1.0" encoding="UTF-8" standalone="yes"?>
<Relationships xmlns="http://schemas.openxmlformats.org/package/2006/relationships"><Relationship Id="rId1" Type="http://schemas.openxmlformats.org/officeDocument/2006/relationships/image" Target="../media/image4.jpg"/></Relationships>
</file>

<file path=ppt/diagrams/_rels/drawing4.xml.rels><?xml version="1.0" encoding="UTF-8" standalone="yes"?>
<Relationships xmlns="http://schemas.openxmlformats.org/package/2006/relationships"><Relationship Id="rId1"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CEE4E6-86D5-43AB-9847-652D403695E1}" type="doc">
      <dgm:prSet loTypeId="urn:microsoft.com/office/officeart/2008/layout/HexagonCluster" loCatId="picture" qsTypeId="urn:microsoft.com/office/officeart/2009/2/quickstyle/3d8" qsCatId="3D" csTypeId="urn:microsoft.com/office/officeart/2005/8/colors/accent0_3" csCatId="mainScheme" phldr="1"/>
      <dgm:spPr/>
    </dgm:pt>
    <dgm:pt modelId="{8CF77A3B-19E5-4EB0-8A42-FED4A9817F4A}">
      <dgm:prSet phldrT="[Texte]"/>
      <dgm:spPr/>
      <dgm:t>
        <a:bodyPr/>
        <a:lstStyle/>
        <a:p>
          <a:r>
            <a:rPr lang="fr-FR" b="1" dirty="0" smtClean="0"/>
            <a:t> Thé</a:t>
          </a:r>
          <a:endParaRPr lang="fr-FR" b="1" dirty="0"/>
        </a:p>
      </dgm:t>
    </dgm:pt>
    <dgm:pt modelId="{0CFF1109-0EC1-4254-830E-649F676D97BF}" type="parTrans" cxnId="{7842B0FC-677A-4A86-92C4-82EF379FF968}">
      <dgm:prSet/>
      <dgm:spPr/>
      <dgm:t>
        <a:bodyPr/>
        <a:lstStyle/>
        <a:p>
          <a:endParaRPr lang="fr-FR"/>
        </a:p>
      </dgm:t>
    </dgm:pt>
    <dgm:pt modelId="{BECE6654-C5B6-49EF-8870-EC58425C4E27}" type="sibTrans" cxnId="{7842B0FC-677A-4A86-92C4-82EF379FF968}">
      <dgm:prSet/>
      <dgm:spPr>
        <a:blipFill>
          <a:blip xmlns:r="http://schemas.openxmlformats.org/officeDocument/2006/relationships" r:embed="rId1">
            <a:extLst>
              <a:ext uri="{BEBA8EAE-BF5A-486C-A8C5-ECC9F3942E4B}">
                <a14:imgProps xmlns:a14="http://schemas.microsoft.com/office/drawing/2010/main">
                  <a14:imgLayer r:embed="rId2">
                    <a14:imgEffect>
                      <a14:brightnessContrast contrast="-20000"/>
                    </a14:imgEffect>
                  </a14:imgLayer>
                </a14:imgProps>
              </a:ext>
              <a:ext uri="{28A0092B-C50C-407E-A947-70E740481C1C}">
                <a14:useLocalDpi xmlns:a14="http://schemas.microsoft.com/office/drawing/2010/main" val="0"/>
              </a:ext>
            </a:extLst>
          </a:blip>
          <a:srcRect/>
          <a:stretch>
            <a:fillRect l="-46000" r="-46000"/>
          </a:stretch>
        </a:blipFill>
      </dgm:spPr>
      <dgm:t>
        <a:bodyPr/>
        <a:lstStyle/>
        <a:p>
          <a:endParaRPr lang="fr-FR"/>
        </a:p>
      </dgm:t>
    </dgm:pt>
    <dgm:pt modelId="{523E0D64-6BD9-4C4A-94AC-FF4E23091CF9}" type="pres">
      <dgm:prSet presAssocID="{82CEE4E6-86D5-43AB-9847-652D403695E1}" presName="Name0" presStyleCnt="0">
        <dgm:presLayoutVars>
          <dgm:chMax val="21"/>
          <dgm:chPref val="21"/>
        </dgm:presLayoutVars>
      </dgm:prSet>
      <dgm:spPr/>
    </dgm:pt>
    <dgm:pt modelId="{9FCBE52C-C6E7-442E-BD7C-CC4907D79571}" type="pres">
      <dgm:prSet presAssocID="{8CF77A3B-19E5-4EB0-8A42-FED4A9817F4A}" presName="text1" presStyleCnt="0"/>
      <dgm:spPr/>
    </dgm:pt>
    <dgm:pt modelId="{6FADCFBC-A93D-4E48-B7B9-317E2AD110D5}" type="pres">
      <dgm:prSet presAssocID="{8CF77A3B-19E5-4EB0-8A42-FED4A9817F4A}" presName="textRepeatNode" presStyleLbl="alignNode1" presStyleIdx="0" presStyleCnt="1" custScaleX="59047" custScaleY="42973" custLinFactNeighborY="8373">
        <dgm:presLayoutVars>
          <dgm:chMax val="0"/>
          <dgm:chPref val="0"/>
          <dgm:bulletEnabled val="1"/>
        </dgm:presLayoutVars>
      </dgm:prSet>
      <dgm:spPr/>
      <dgm:t>
        <a:bodyPr/>
        <a:lstStyle/>
        <a:p>
          <a:endParaRPr lang="fr-FR"/>
        </a:p>
      </dgm:t>
    </dgm:pt>
    <dgm:pt modelId="{8709FD95-E15D-4807-A351-3FE09B17CF7D}" type="pres">
      <dgm:prSet presAssocID="{8CF77A3B-19E5-4EB0-8A42-FED4A9817F4A}" presName="textaccent1" presStyleCnt="0"/>
      <dgm:spPr/>
    </dgm:pt>
    <dgm:pt modelId="{8C0F42FE-B080-4DF7-9CAD-B1D5E44DB0C2}" type="pres">
      <dgm:prSet presAssocID="{8CF77A3B-19E5-4EB0-8A42-FED4A9817F4A}" presName="accentRepeatNode" presStyleLbl="solidAlignAcc1" presStyleIdx="0" presStyleCnt="2"/>
      <dgm:spPr/>
    </dgm:pt>
    <dgm:pt modelId="{3E91565E-8298-4F56-82C7-927A4399E263}" type="pres">
      <dgm:prSet presAssocID="{BECE6654-C5B6-49EF-8870-EC58425C4E27}" presName="image1" presStyleCnt="0"/>
      <dgm:spPr/>
    </dgm:pt>
    <dgm:pt modelId="{24D2EAF1-3357-4531-A356-7A2F58A74E4D}" type="pres">
      <dgm:prSet presAssocID="{BECE6654-C5B6-49EF-8870-EC58425C4E27}" presName="imageRepeatNode" presStyleLbl="alignAcc1" presStyleIdx="0" presStyleCnt="1" custScaleX="112018" custScaleY="112769" custLinFactNeighborX="1119" custLinFactNeighborY="1753"/>
      <dgm:spPr/>
      <dgm:t>
        <a:bodyPr/>
        <a:lstStyle/>
        <a:p>
          <a:endParaRPr lang="fr-FR"/>
        </a:p>
      </dgm:t>
    </dgm:pt>
    <dgm:pt modelId="{96DFEF53-CEE8-4DAC-8612-717450C305D5}" type="pres">
      <dgm:prSet presAssocID="{BECE6654-C5B6-49EF-8870-EC58425C4E27}" presName="imageaccent1" presStyleCnt="0"/>
      <dgm:spPr/>
    </dgm:pt>
    <dgm:pt modelId="{FA28A7D1-3C46-4D10-B744-BB0211501679}" type="pres">
      <dgm:prSet presAssocID="{BECE6654-C5B6-49EF-8870-EC58425C4E27}" presName="accentRepeatNode" presStyleLbl="solidAlignAcc1" presStyleIdx="1" presStyleCnt="2"/>
      <dgm:spPr/>
    </dgm:pt>
  </dgm:ptLst>
  <dgm:cxnLst>
    <dgm:cxn modelId="{BB59533D-6142-4B8D-8E74-2F8955909419}" type="presOf" srcId="{BECE6654-C5B6-49EF-8870-EC58425C4E27}" destId="{24D2EAF1-3357-4531-A356-7A2F58A74E4D}" srcOrd="0" destOrd="0" presId="urn:microsoft.com/office/officeart/2008/layout/HexagonCluster"/>
    <dgm:cxn modelId="{7842B0FC-677A-4A86-92C4-82EF379FF968}" srcId="{82CEE4E6-86D5-43AB-9847-652D403695E1}" destId="{8CF77A3B-19E5-4EB0-8A42-FED4A9817F4A}" srcOrd="0" destOrd="0" parTransId="{0CFF1109-0EC1-4254-830E-649F676D97BF}" sibTransId="{BECE6654-C5B6-49EF-8870-EC58425C4E27}"/>
    <dgm:cxn modelId="{33549DF9-7DF0-46F9-8817-7EB142371B66}" type="presOf" srcId="{82CEE4E6-86D5-43AB-9847-652D403695E1}" destId="{523E0D64-6BD9-4C4A-94AC-FF4E23091CF9}" srcOrd="0" destOrd="0" presId="urn:microsoft.com/office/officeart/2008/layout/HexagonCluster"/>
    <dgm:cxn modelId="{9B622941-2B15-481A-925F-4254861183D6}" type="presOf" srcId="{8CF77A3B-19E5-4EB0-8A42-FED4A9817F4A}" destId="{6FADCFBC-A93D-4E48-B7B9-317E2AD110D5}" srcOrd="0" destOrd="0" presId="urn:microsoft.com/office/officeart/2008/layout/HexagonCluster"/>
    <dgm:cxn modelId="{800348F7-2647-4CE4-8A62-3A79B853E6B4}" type="presParOf" srcId="{523E0D64-6BD9-4C4A-94AC-FF4E23091CF9}" destId="{9FCBE52C-C6E7-442E-BD7C-CC4907D79571}" srcOrd="0" destOrd="0" presId="urn:microsoft.com/office/officeart/2008/layout/HexagonCluster"/>
    <dgm:cxn modelId="{5D893066-5C7E-48D7-A12E-F83093AB914C}" type="presParOf" srcId="{9FCBE52C-C6E7-442E-BD7C-CC4907D79571}" destId="{6FADCFBC-A93D-4E48-B7B9-317E2AD110D5}" srcOrd="0" destOrd="0" presId="urn:microsoft.com/office/officeart/2008/layout/HexagonCluster"/>
    <dgm:cxn modelId="{79284224-2D69-4F1E-9F27-5800D191576E}" type="presParOf" srcId="{523E0D64-6BD9-4C4A-94AC-FF4E23091CF9}" destId="{8709FD95-E15D-4807-A351-3FE09B17CF7D}" srcOrd="1" destOrd="0" presId="urn:microsoft.com/office/officeart/2008/layout/HexagonCluster"/>
    <dgm:cxn modelId="{69B292CF-EDE8-4223-9933-636422010F18}" type="presParOf" srcId="{8709FD95-E15D-4807-A351-3FE09B17CF7D}" destId="{8C0F42FE-B080-4DF7-9CAD-B1D5E44DB0C2}" srcOrd="0" destOrd="0" presId="urn:microsoft.com/office/officeart/2008/layout/HexagonCluster"/>
    <dgm:cxn modelId="{D817AC64-FF03-411F-AB00-E9E3C3573DF5}" type="presParOf" srcId="{523E0D64-6BD9-4C4A-94AC-FF4E23091CF9}" destId="{3E91565E-8298-4F56-82C7-927A4399E263}" srcOrd="2" destOrd="0" presId="urn:microsoft.com/office/officeart/2008/layout/HexagonCluster"/>
    <dgm:cxn modelId="{8AF99CBB-A6EC-4EC7-BEC4-82E3A78EA002}" type="presParOf" srcId="{3E91565E-8298-4F56-82C7-927A4399E263}" destId="{24D2EAF1-3357-4531-A356-7A2F58A74E4D}" srcOrd="0" destOrd="0" presId="urn:microsoft.com/office/officeart/2008/layout/HexagonCluster"/>
    <dgm:cxn modelId="{9088C054-453A-4FE7-A5DE-BA39928B395F}" type="presParOf" srcId="{523E0D64-6BD9-4C4A-94AC-FF4E23091CF9}" destId="{96DFEF53-CEE8-4DAC-8612-717450C305D5}" srcOrd="3" destOrd="0" presId="urn:microsoft.com/office/officeart/2008/layout/HexagonCluster"/>
    <dgm:cxn modelId="{B2876CBB-4EA9-4FB8-B6FF-E7EF3CA34161}" type="presParOf" srcId="{96DFEF53-CEE8-4DAC-8612-717450C305D5}" destId="{FA28A7D1-3C46-4D10-B744-BB021150167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5F8F0C-C8BA-40D1-B363-BF6B18EADFEC}" type="doc">
      <dgm:prSet loTypeId="urn:microsoft.com/office/officeart/2008/layout/HexagonCluster" loCatId="picture" qsTypeId="urn:microsoft.com/office/officeart/2009/2/quickstyle/3d8" qsCatId="3D" csTypeId="urn:microsoft.com/office/officeart/2005/8/colors/accent0_3" csCatId="mainScheme" phldr="1"/>
      <dgm:spPr/>
    </dgm:pt>
    <dgm:pt modelId="{9691C6D8-D82A-4AE6-867B-D1E163977C49}">
      <dgm:prSet phldrT="[Texte]" custT="1"/>
      <dgm:spPr/>
      <dgm:t>
        <a:bodyPr/>
        <a:lstStyle/>
        <a:p>
          <a:r>
            <a:rPr lang="fr-FR" sz="2400" b="1" dirty="0" smtClean="0"/>
            <a:t>   </a:t>
          </a:r>
          <a:r>
            <a:rPr lang="fr-FR" sz="3200" b="1" dirty="0" smtClean="0"/>
            <a:t>Extraction</a:t>
          </a:r>
          <a:endParaRPr lang="fr-FR" sz="3200" b="1" dirty="0"/>
        </a:p>
      </dgm:t>
    </dgm:pt>
    <dgm:pt modelId="{B531F581-0A4B-4D0D-A675-BD1338142D44}" type="parTrans" cxnId="{3F77BCD1-F1B8-4189-956D-F27E1EDBC8B8}">
      <dgm:prSet/>
      <dgm:spPr/>
      <dgm:t>
        <a:bodyPr/>
        <a:lstStyle/>
        <a:p>
          <a:endParaRPr lang="fr-FR"/>
        </a:p>
      </dgm:t>
    </dgm:pt>
    <dgm:pt modelId="{2FECA84F-CF0B-4022-848E-42CF54B1EBD9}" type="sibTrans" cxnId="{3F77BCD1-F1B8-4189-956D-F27E1EDBC8B8}">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dgm:spPr>
      <dgm:t>
        <a:bodyPr/>
        <a:lstStyle/>
        <a:p>
          <a:endParaRPr lang="fr-FR"/>
        </a:p>
      </dgm:t>
    </dgm:pt>
    <dgm:pt modelId="{4504F3B2-39B7-4C36-B591-DE184AC32EA5}" type="pres">
      <dgm:prSet presAssocID="{205F8F0C-C8BA-40D1-B363-BF6B18EADFEC}" presName="Name0" presStyleCnt="0">
        <dgm:presLayoutVars>
          <dgm:chMax val="21"/>
          <dgm:chPref val="21"/>
        </dgm:presLayoutVars>
      </dgm:prSet>
      <dgm:spPr/>
    </dgm:pt>
    <dgm:pt modelId="{D477DB8F-B3DD-4DB1-9B6F-5CABCC1DB0A1}" type="pres">
      <dgm:prSet presAssocID="{9691C6D8-D82A-4AE6-867B-D1E163977C49}" presName="text1" presStyleCnt="0"/>
      <dgm:spPr/>
    </dgm:pt>
    <dgm:pt modelId="{F75AE122-2238-4447-9AE6-467C3FE37383}" type="pres">
      <dgm:prSet presAssocID="{9691C6D8-D82A-4AE6-867B-D1E163977C49}" presName="textRepeatNode" presStyleLbl="alignNode1" presStyleIdx="0" presStyleCnt="1" custScaleX="76469" custScaleY="36969" custLinFactNeighborX="-12403" custLinFactNeighborY="0">
        <dgm:presLayoutVars>
          <dgm:chMax val="0"/>
          <dgm:chPref val="0"/>
          <dgm:bulletEnabled val="1"/>
        </dgm:presLayoutVars>
      </dgm:prSet>
      <dgm:spPr/>
      <dgm:t>
        <a:bodyPr/>
        <a:lstStyle/>
        <a:p>
          <a:endParaRPr lang="fr-FR"/>
        </a:p>
      </dgm:t>
    </dgm:pt>
    <dgm:pt modelId="{90AF920E-4A95-4330-BBE1-48D18C529C0A}" type="pres">
      <dgm:prSet presAssocID="{9691C6D8-D82A-4AE6-867B-D1E163977C49}" presName="textaccent1" presStyleCnt="0"/>
      <dgm:spPr/>
    </dgm:pt>
    <dgm:pt modelId="{5FD29796-1E56-48B9-AB64-DF92A38DE6F1}" type="pres">
      <dgm:prSet presAssocID="{9691C6D8-D82A-4AE6-867B-D1E163977C49}" presName="accentRepeatNode" presStyleLbl="solidAlignAcc1" presStyleIdx="0" presStyleCnt="2"/>
      <dgm:spPr/>
    </dgm:pt>
    <dgm:pt modelId="{EC58ED2B-E27C-4F44-B725-901F36B23A1B}" type="pres">
      <dgm:prSet presAssocID="{2FECA84F-CF0B-4022-848E-42CF54B1EBD9}" presName="image1" presStyleCnt="0"/>
      <dgm:spPr/>
    </dgm:pt>
    <dgm:pt modelId="{81751760-7D9A-44CE-90DE-4569982B2BF9}" type="pres">
      <dgm:prSet presAssocID="{2FECA84F-CF0B-4022-848E-42CF54B1EBD9}" presName="imageRepeatNode" presStyleLbl="alignAcc1" presStyleIdx="0" presStyleCnt="1"/>
      <dgm:spPr/>
      <dgm:t>
        <a:bodyPr/>
        <a:lstStyle/>
        <a:p>
          <a:endParaRPr lang="fr-FR"/>
        </a:p>
      </dgm:t>
    </dgm:pt>
    <dgm:pt modelId="{B827BFED-1705-4427-A20F-C97AA8DA2352}" type="pres">
      <dgm:prSet presAssocID="{2FECA84F-CF0B-4022-848E-42CF54B1EBD9}" presName="imageaccent1" presStyleCnt="0"/>
      <dgm:spPr/>
    </dgm:pt>
    <dgm:pt modelId="{C9912405-B32D-4E59-918E-4D609E3E14AB}" type="pres">
      <dgm:prSet presAssocID="{2FECA84F-CF0B-4022-848E-42CF54B1EBD9}" presName="accentRepeatNode" presStyleLbl="solidAlignAcc1" presStyleIdx="1" presStyleCnt="2"/>
      <dgm:spPr/>
    </dgm:pt>
  </dgm:ptLst>
  <dgm:cxnLst>
    <dgm:cxn modelId="{8AAA0B24-9A70-40D5-B3A6-5F809F2CA7A2}" type="presOf" srcId="{2FECA84F-CF0B-4022-848E-42CF54B1EBD9}" destId="{81751760-7D9A-44CE-90DE-4569982B2BF9}" srcOrd="0" destOrd="0" presId="urn:microsoft.com/office/officeart/2008/layout/HexagonCluster"/>
    <dgm:cxn modelId="{15379B04-C8BF-44DF-9FF1-E25A4E83E1BA}" type="presOf" srcId="{205F8F0C-C8BA-40D1-B363-BF6B18EADFEC}" destId="{4504F3B2-39B7-4C36-B591-DE184AC32EA5}" srcOrd="0" destOrd="0" presId="urn:microsoft.com/office/officeart/2008/layout/HexagonCluster"/>
    <dgm:cxn modelId="{921F9E5F-95B5-49BE-956B-3C467FEF844E}" type="presOf" srcId="{9691C6D8-D82A-4AE6-867B-D1E163977C49}" destId="{F75AE122-2238-4447-9AE6-467C3FE37383}" srcOrd="0" destOrd="0" presId="urn:microsoft.com/office/officeart/2008/layout/HexagonCluster"/>
    <dgm:cxn modelId="{3F77BCD1-F1B8-4189-956D-F27E1EDBC8B8}" srcId="{205F8F0C-C8BA-40D1-B363-BF6B18EADFEC}" destId="{9691C6D8-D82A-4AE6-867B-D1E163977C49}" srcOrd="0" destOrd="0" parTransId="{B531F581-0A4B-4D0D-A675-BD1338142D44}" sibTransId="{2FECA84F-CF0B-4022-848E-42CF54B1EBD9}"/>
    <dgm:cxn modelId="{41CCBAE6-EFEC-4DA4-9DD3-85CB091B1B82}" type="presParOf" srcId="{4504F3B2-39B7-4C36-B591-DE184AC32EA5}" destId="{D477DB8F-B3DD-4DB1-9B6F-5CABCC1DB0A1}" srcOrd="0" destOrd="0" presId="urn:microsoft.com/office/officeart/2008/layout/HexagonCluster"/>
    <dgm:cxn modelId="{9ECB81FB-9C12-4BB7-990D-FB0A2F254BF6}" type="presParOf" srcId="{D477DB8F-B3DD-4DB1-9B6F-5CABCC1DB0A1}" destId="{F75AE122-2238-4447-9AE6-467C3FE37383}" srcOrd="0" destOrd="0" presId="urn:microsoft.com/office/officeart/2008/layout/HexagonCluster"/>
    <dgm:cxn modelId="{B5CCBEC9-4804-42B1-9327-18561EE5A3C5}" type="presParOf" srcId="{4504F3B2-39B7-4C36-B591-DE184AC32EA5}" destId="{90AF920E-4A95-4330-BBE1-48D18C529C0A}" srcOrd="1" destOrd="0" presId="urn:microsoft.com/office/officeart/2008/layout/HexagonCluster"/>
    <dgm:cxn modelId="{ED76A987-FD95-460D-8331-E804603628E7}" type="presParOf" srcId="{90AF920E-4A95-4330-BBE1-48D18C529C0A}" destId="{5FD29796-1E56-48B9-AB64-DF92A38DE6F1}" srcOrd="0" destOrd="0" presId="urn:microsoft.com/office/officeart/2008/layout/HexagonCluster"/>
    <dgm:cxn modelId="{5DCC06BE-BF7F-4D05-B4DB-88DAA5E62914}" type="presParOf" srcId="{4504F3B2-39B7-4C36-B591-DE184AC32EA5}" destId="{EC58ED2B-E27C-4F44-B725-901F36B23A1B}" srcOrd="2" destOrd="0" presId="urn:microsoft.com/office/officeart/2008/layout/HexagonCluster"/>
    <dgm:cxn modelId="{50C8A349-D1CA-4999-8E45-7FE3C80F9BFB}" type="presParOf" srcId="{EC58ED2B-E27C-4F44-B725-901F36B23A1B}" destId="{81751760-7D9A-44CE-90DE-4569982B2BF9}" srcOrd="0" destOrd="0" presId="urn:microsoft.com/office/officeart/2008/layout/HexagonCluster"/>
    <dgm:cxn modelId="{E256D4A6-043A-4BA2-9CD8-A02F4F5BDE2F}" type="presParOf" srcId="{4504F3B2-39B7-4C36-B591-DE184AC32EA5}" destId="{B827BFED-1705-4427-A20F-C97AA8DA2352}" srcOrd="3" destOrd="0" presId="urn:microsoft.com/office/officeart/2008/layout/HexagonCluster"/>
    <dgm:cxn modelId="{E7CCDA33-C36E-4708-8E78-EFD890AF5187}" type="presParOf" srcId="{B827BFED-1705-4427-A20F-C97AA8DA2352}" destId="{C9912405-B32D-4E59-918E-4D609E3E14AB}" srcOrd="0" destOrd="0" presId="urn:microsoft.com/office/officeart/2008/layout/HexagonCluster"/>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623F19-2E86-478E-BBF2-A95F0CBE8151}" type="doc">
      <dgm:prSet loTypeId="urn:microsoft.com/office/officeart/2008/layout/HexagonCluster" loCatId="picture" qsTypeId="urn:microsoft.com/office/officeart/2009/2/quickstyle/3d8" qsCatId="3D" csTypeId="urn:microsoft.com/office/officeart/2005/8/colors/accent0_3" csCatId="mainScheme" phldr="1"/>
      <dgm:spPr/>
    </dgm:pt>
    <dgm:pt modelId="{344374F3-2238-41D0-8E3A-AD1D5DCB8647}">
      <dgm:prSet phldrT="[Texte]" custT="1"/>
      <dgm:spPr/>
      <dgm:t>
        <a:bodyPr/>
        <a:lstStyle/>
        <a:p>
          <a:r>
            <a:rPr lang="fr-FR" sz="3200" b="1" dirty="0" smtClean="0"/>
            <a:t>contrôle physico chimique </a:t>
          </a:r>
          <a:endParaRPr lang="fr-FR" sz="3200" b="1" dirty="0"/>
        </a:p>
      </dgm:t>
    </dgm:pt>
    <dgm:pt modelId="{25EBE14D-9B19-4E3C-BA68-B11A1E495695}" type="parTrans" cxnId="{81A56C85-69AC-4127-ADA8-3E8CD199C820}">
      <dgm:prSet/>
      <dgm:spPr/>
      <dgm:t>
        <a:bodyPr/>
        <a:lstStyle/>
        <a:p>
          <a:endParaRPr lang="fr-FR"/>
        </a:p>
      </dgm:t>
    </dgm:pt>
    <dgm:pt modelId="{57161F30-515A-42E4-8BF0-92547BE51D8A}" type="sibTrans" cxnId="{81A56C85-69AC-4127-ADA8-3E8CD199C82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t>
        <a:bodyPr/>
        <a:lstStyle/>
        <a:p>
          <a:endParaRPr lang="fr-FR"/>
        </a:p>
      </dgm:t>
    </dgm:pt>
    <dgm:pt modelId="{C67E52F1-0DAD-4320-B5A3-66ED3AE87F34}" type="pres">
      <dgm:prSet presAssocID="{68623F19-2E86-478E-BBF2-A95F0CBE8151}" presName="Name0" presStyleCnt="0">
        <dgm:presLayoutVars>
          <dgm:chMax val="21"/>
          <dgm:chPref val="21"/>
        </dgm:presLayoutVars>
      </dgm:prSet>
      <dgm:spPr/>
    </dgm:pt>
    <dgm:pt modelId="{8BBAB5C0-8D6C-4577-8921-37C1D2763E30}" type="pres">
      <dgm:prSet presAssocID="{344374F3-2238-41D0-8E3A-AD1D5DCB8647}" presName="text1" presStyleCnt="0"/>
      <dgm:spPr/>
    </dgm:pt>
    <dgm:pt modelId="{4679B1D0-3429-4297-AD27-6E5EAEBD94F1}" type="pres">
      <dgm:prSet presAssocID="{344374F3-2238-41D0-8E3A-AD1D5DCB8647}" presName="textRepeatNode" presStyleLbl="alignNode1" presStyleIdx="0" presStyleCnt="1" custScaleX="70899" custScaleY="79013">
        <dgm:presLayoutVars>
          <dgm:chMax val="0"/>
          <dgm:chPref val="0"/>
          <dgm:bulletEnabled val="1"/>
        </dgm:presLayoutVars>
      </dgm:prSet>
      <dgm:spPr/>
      <dgm:t>
        <a:bodyPr/>
        <a:lstStyle/>
        <a:p>
          <a:endParaRPr lang="fr-FR"/>
        </a:p>
      </dgm:t>
    </dgm:pt>
    <dgm:pt modelId="{9E86E15E-51F3-4888-A401-675F9A89D353}" type="pres">
      <dgm:prSet presAssocID="{344374F3-2238-41D0-8E3A-AD1D5DCB8647}" presName="textaccent1" presStyleCnt="0"/>
      <dgm:spPr/>
    </dgm:pt>
    <dgm:pt modelId="{82921A8E-0B3A-4394-A9C1-F2E40D971E3F}" type="pres">
      <dgm:prSet presAssocID="{344374F3-2238-41D0-8E3A-AD1D5DCB8647}" presName="accentRepeatNode" presStyleLbl="solidAlignAcc1" presStyleIdx="0" presStyleCnt="2"/>
      <dgm:spPr/>
    </dgm:pt>
    <dgm:pt modelId="{2BCEEF87-C9DA-429C-823A-9A42CB64579B}" type="pres">
      <dgm:prSet presAssocID="{57161F30-515A-42E4-8BF0-92547BE51D8A}" presName="image1" presStyleCnt="0"/>
      <dgm:spPr/>
    </dgm:pt>
    <dgm:pt modelId="{C59A6CD8-F6E5-4D40-8289-980BF73AEF96}" type="pres">
      <dgm:prSet presAssocID="{57161F30-515A-42E4-8BF0-92547BE51D8A}" presName="imageRepeatNode" presStyleLbl="alignAcc1" presStyleIdx="0" presStyleCnt="1"/>
      <dgm:spPr/>
      <dgm:t>
        <a:bodyPr/>
        <a:lstStyle/>
        <a:p>
          <a:endParaRPr lang="fr-FR"/>
        </a:p>
      </dgm:t>
    </dgm:pt>
    <dgm:pt modelId="{6CAA9194-1BCE-480C-81AC-F107E7A42C07}" type="pres">
      <dgm:prSet presAssocID="{57161F30-515A-42E4-8BF0-92547BE51D8A}" presName="imageaccent1" presStyleCnt="0"/>
      <dgm:spPr/>
    </dgm:pt>
    <dgm:pt modelId="{AC5E8DAB-5432-4E1C-82DA-475073EE0B10}" type="pres">
      <dgm:prSet presAssocID="{57161F30-515A-42E4-8BF0-92547BE51D8A}" presName="accentRepeatNode" presStyleLbl="solidAlignAcc1" presStyleIdx="1" presStyleCnt="2"/>
      <dgm:spPr/>
    </dgm:pt>
  </dgm:ptLst>
  <dgm:cxnLst>
    <dgm:cxn modelId="{81A56C85-69AC-4127-ADA8-3E8CD199C820}" srcId="{68623F19-2E86-478E-BBF2-A95F0CBE8151}" destId="{344374F3-2238-41D0-8E3A-AD1D5DCB8647}" srcOrd="0" destOrd="0" parTransId="{25EBE14D-9B19-4E3C-BA68-B11A1E495695}" sibTransId="{57161F30-515A-42E4-8BF0-92547BE51D8A}"/>
    <dgm:cxn modelId="{E1F16EF3-C777-4404-8E78-898679D54104}" type="presOf" srcId="{68623F19-2E86-478E-BBF2-A95F0CBE8151}" destId="{C67E52F1-0DAD-4320-B5A3-66ED3AE87F34}" srcOrd="0" destOrd="0" presId="urn:microsoft.com/office/officeart/2008/layout/HexagonCluster"/>
    <dgm:cxn modelId="{FE300810-2B32-4CC7-B30E-33BB58E094C8}" type="presOf" srcId="{57161F30-515A-42E4-8BF0-92547BE51D8A}" destId="{C59A6CD8-F6E5-4D40-8289-980BF73AEF96}" srcOrd="0" destOrd="0" presId="urn:microsoft.com/office/officeart/2008/layout/HexagonCluster"/>
    <dgm:cxn modelId="{5C834F79-AB0E-4FE4-A6F4-2177A7014821}" type="presOf" srcId="{344374F3-2238-41D0-8E3A-AD1D5DCB8647}" destId="{4679B1D0-3429-4297-AD27-6E5EAEBD94F1}" srcOrd="0" destOrd="0" presId="urn:microsoft.com/office/officeart/2008/layout/HexagonCluster"/>
    <dgm:cxn modelId="{60DCD9A1-B2AB-4ED2-AC89-540EDA0F6770}" type="presParOf" srcId="{C67E52F1-0DAD-4320-B5A3-66ED3AE87F34}" destId="{8BBAB5C0-8D6C-4577-8921-37C1D2763E30}" srcOrd="0" destOrd="0" presId="urn:microsoft.com/office/officeart/2008/layout/HexagonCluster"/>
    <dgm:cxn modelId="{B6019977-6561-4C52-B0A1-392A6FB4EC2D}" type="presParOf" srcId="{8BBAB5C0-8D6C-4577-8921-37C1D2763E30}" destId="{4679B1D0-3429-4297-AD27-6E5EAEBD94F1}" srcOrd="0" destOrd="0" presId="urn:microsoft.com/office/officeart/2008/layout/HexagonCluster"/>
    <dgm:cxn modelId="{F993584D-ED78-4D70-BF30-7135D198798B}" type="presParOf" srcId="{C67E52F1-0DAD-4320-B5A3-66ED3AE87F34}" destId="{9E86E15E-51F3-4888-A401-675F9A89D353}" srcOrd="1" destOrd="0" presId="urn:microsoft.com/office/officeart/2008/layout/HexagonCluster"/>
    <dgm:cxn modelId="{B2D74820-421B-409C-A389-ED053F53323A}" type="presParOf" srcId="{9E86E15E-51F3-4888-A401-675F9A89D353}" destId="{82921A8E-0B3A-4394-A9C1-F2E40D971E3F}" srcOrd="0" destOrd="0" presId="urn:microsoft.com/office/officeart/2008/layout/HexagonCluster"/>
    <dgm:cxn modelId="{030BF16A-C826-45D3-9F64-527A789D9B21}" type="presParOf" srcId="{C67E52F1-0DAD-4320-B5A3-66ED3AE87F34}" destId="{2BCEEF87-C9DA-429C-823A-9A42CB64579B}" srcOrd="2" destOrd="0" presId="urn:microsoft.com/office/officeart/2008/layout/HexagonCluster"/>
    <dgm:cxn modelId="{84CA5E18-37E6-4EC4-A99E-B5BDD3DCEC11}" type="presParOf" srcId="{2BCEEF87-C9DA-429C-823A-9A42CB64579B}" destId="{C59A6CD8-F6E5-4D40-8289-980BF73AEF96}" srcOrd="0" destOrd="0" presId="urn:microsoft.com/office/officeart/2008/layout/HexagonCluster"/>
    <dgm:cxn modelId="{5419539F-273E-4DBA-9BA8-A8AFA4B6F6DC}" type="presParOf" srcId="{C67E52F1-0DAD-4320-B5A3-66ED3AE87F34}" destId="{6CAA9194-1BCE-480C-81AC-F107E7A42C07}" srcOrd="3" destOrd="0" presId="urn:microsoft.com/office/officeart/2008/layout/HexagonCluster"/>
    <dgm:cxn modelId="{47971BAC-6DBA-46C1-887A-BC3246436BA6}" type="presParOf" srcId="{6CAA9194-1BCE-480C-81AC-F107E7A42C07}" destId="{AC5E8DAB-5432-4E1C-82DA-475073EE0B10}" srcOrd="0" destOrd="0" presId="urn:microsoft.com/office/officeart/2008/layout/HexagonCluster"/>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B48CFC-17BA-4AC7-8E14-36331525A890}" type="doc">
      <dgm:prSet loTypeId="urn:microsoft.com/office/officeart/2008/layout/HexagonCluster" loCatId="picture" qsTypeId="urn:microsoft.com/office/officeart/2009/2/quickstyle/3d8" qsCatId="3D" csTypeId="urn:microsoft.com/office/officeart/2005/8/colors/accent0_3" csCatId="mainScheme" phldr="1"/>
      <dgm:spPr/>
    </dgm:pt>
    <dgm:pt modelId="{5B540368-48CF-40F9-A200-8EF553DADF35}">
      <dgm:prSet phldrT="[Texte]"/>
      <dgm:spPr/>
      <dgm:t>
        <a:bodyPr/>
        <a:lstStyle/>
        <a:p>
          <a:r>
            <a:rPr lang="fr-FR" b="1" dirty="0" smtClean="0"/>
            <a:t>caféine</a:t>
          </a:r>
          <a:endParaRPr lang="fr-FR" b="1" dirty="0"/>
        </a:p>
      </dgm:t>
    </dgm:pt>
    <dgm:pt modelId="{8E5BCB42-5F58-40F6-9C0B-4EFEB95845F1}" type="parTrans" cxnId="{2B162D00-1EF4-4B84-BDBA-21E3BBB55201}">
      <dgm:prSet/>
      <dgm:spPr/>
      <dgm:t>
        <a:bodyPr/>
        <a:lstStyle/>
        <a:p>
          <a:endParaRPr lang="fr-FR"/>
        </a:p>
      </dgm:t>
    </dgm:pt>
    <dgm:pt modelId="{83C69807-AD96-42BB-BC3A-5E12A7AFF99B}" type="sibTrans" cxnId="{2B162D00-1EF4-4B84-BDBA-21E3BBB5520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dgm:spPr>
      <dgm:t>
        <a:bodyPr/>
        <a:lstStyle/>
        <a:p>
          <a:endParaRPr lang="fr-FR"/>
        </a:p>
      </dgm:t>
    </dgm:pt>
    <dgm:pt modelId="{AF4CEC2E-BA0F-4B02-AE3C-84F67E96E7D3}" type="pres">
      <dgm:prSet presAssocID="{39B48CFC-17BA-4AC7-8E14-36331525A890}" presName="Name0" presStyleCnt="0">
        <dgm:presLayoutVars>
          <dgm:chMax val="21"/>
          <dgm:chPref val="21"/>
        </dgm:presLayoutVars>
      </dgm:prSet>
      <dgm:spPr/>
    </dgm:pt>
    <dgm:pt modelId="{63A8E964-17D5-4F64-8C86-D5BBE1F0757E}" type="pres">
      <dgm:prSet presAssocID="{5B540368-48CF-40F9-A200-8EF553DADF35}" presName="text1" presStyleCnt="0"/>
      <dgm:spPr/>
    </dgm:pt>
    <dgm:pt modelId="{E6696C6C-EF13-466E-9316-DA81D66F3EB4}" type="pres">
      <dgm:prSet presAssocID="{5B540368-48CF-40F9-A200-8EF553DADF35}" presName="textRepeatNode" presStyleLbl="alignNode1" presStyleIdx="0" presStyleCnt="1" custScaleX="82827" custScaleY="35357">
        <dgm:presLayoutVars>
          <dgm:chMax val="0"/>
          <dgm:chPref val="0"/>
          <dgm:bulletEnabled val="1"/>
        </dgm:presLayoutVars>
      </dgm:prSet>
      <dgm:spPr/>
      <dgm:t>
        <a:bodyPr/>
        <a:lstStyle/>
        <a:p>
          <a:endParaRPr lang="fr-FR"/>
        </a:p>
      </dgm:t>
    </dgm:pt>
    <dgm:pt modelId="{02FE8E7C-A6C5-4F6C-BF8C-5FFBEFDAB60C}" type="pres">
      <dgm:prSet presAssocID="{5B540368-48CF-40F9-A200-8EF553DADF35}" presName="textaccent1" presStyleCnt="0"/>
      <dgm:spPr/>
    </dgm:pt>
    <dgm:pt modelId="{52C2F43E-47D4-4F88-A560-6E7619C92048}" type="pres">
      <dgm:prSet presAssocID="{5B540368-48CF-40F9-A200-8EF553DADF35}" presName="accentRepeatNode" presStyleLbl="solidAlignAcc1" presStyleIdx="0" presStyleCnt="2"/>
      <dgm:spPr/>
    </dgm:pt>
    <dgm:pt modelId="{5D051203-1F97-4FC3-A47A-39A2AD826513}" type="pres">
      <dgm:prSet presAssocID="{83C69807-AD96-42BB-BC3A-5E12A7AFF99B}" presName="image1" presStyleCnt="0"/>
      <dgm:spPr/>
    </dgm:pt>
    <dgm:pt modelId="{E8088821-FEB6-4E95-8292-27859F76A777}" type="pres">
      <dgm:prSet presAssocID="{83C69807-AD96-42BB-BC3A-5E12A7AFF99B}" presName="imageRepeatNode" presStyleLbl="alignAcc1" presStyleIdx="0" presStyleCnt="1" custLinFactNeighborX="8336"/>
      <dgm:spPr/>
      <dgm:t>
        <a:bodyPr/>
        <a:lstStyle/>
        <a:p>
          <a:endParaRPr lang="fr-FR"/>
        </a:p>
      </dgm:t>
    </dgm:pt>
    <dgm:pt modelId="{BF4EAC26-DAFE-4DB5-B64D-84163F7A77F9}" type="pres">
      <dgm:prSet presAssocID="{83C69807-AD96-42BB-BC3A-5E12A7AFF99B}" presName="imageaccent1" presStyleCnt="0"/>
      <dgm:spPr/>
    </dgm:pt>
    <dgm:pt modelId="{A4B3FE1E-95AF-489B-877F-8F27876674E1}" type="pres">
      <dgm:prSet presAssocID="{83C69807-AD96-42BB-BC3A-5E12A7AFF99B}" presName="accentRepeatNode" presStyleLbl="solidAlignAcc1" presStyleIdx="1" presStyleCnt="2"/>
      <dgm:spPr/>
    </dgm:pt>
  </dgm:ptLst>
  <dgm:cxnLst>
    <dgm:cxn modelId="{1B29AD01-734B-4481-A208-279E702EF213}" type="presOf" srcId="{39B48CFC-17BA-4AC7-8E14-36331525A890}" destId="{AF4CEC2E-BA0F-4B02-AE3C-84F67E96E7D3}" srcOrd="0" destOrd="0" presId="urn:microsoft.com/office/officeart/2008/layout/HexagonCluster"/>
    <dgm:cxn modelId="{D3816353-369B-4286-8486-E46E5B2E8956}" type="presOf" srcId="{5B540368-48CF-40F9-A200-8EF553DADF35}" destId="{E6696C6C-EF13-466E-9316-DA81D66F3EB4}" srcOrd="0" destOrd="0" presId="urn:microsoft.com/office/officeart/2008/layout/HexagonCluster"/>
    <dgm:cxn modelId="{12ABF727-8D15-43F7-8EB6-5EBFD9282C7F}" type="presOf" srcId="{83C69807-AD96-42BB-BC3A-5E12A7AFF99B}" destId="{E8088821-FEB6-4E95-8292-27859F76A777}" srcOrd="0" destOrd="0" presId="urn:microsoft.com/office/officeart/2008/layout/HexagonCluster"/>
    <dgm:cxn modelId="{2B162D00-1EF4-4B84-BDBA-21E3BBB55201}" srcId="{39B48CFC-17BA-4AC7-8E14-36331525A890}" destId="{5B540368-48CF-40F9-A200-8EF553DADF35}" srcOrd="0" destOrd="0" parTransId="{8E5BCB42-5F58-40F6-9C0B-4EFEB95845F1}" sibTransId="{83C69807-AD96-42BB-BC3A-5E12A7AFF99B}"/>
    <dgm:cxn modelId="{821B4E40-C555-4116-8F4A-85689D6E0049}" type="presParOf" srcId="{AF4CEC2E-BA0F-4B02-AE3C-84F67E96E7D3}" destId="{63A8E964-17D5-4F64-8C86-D5BBE1F0757E}" srcOrd="0" destOrd="0" presId="urn:microsoft.com/office/officeart/2008/layout/HexagonCluster"/>
    <dgm:cxn modelId="{DC0D2AF2-2961-4E02-983E-813290BA0C9F}" type="presParOf" srcId="{63A8E964-17D5-4F64-8C86-D5BBE1F0757E}" destId="{E6696C6C-EF13-466E-9316-DA81D66F3EB4}" srcOrd="0" destOrd="0" presId="urn:microsoft.com/office/officeart/2008/layout/HexagonCluster"/>
    <dgm:cxn modelId="{6CFF1ED4-2F52-4DC2-91D0-9A9DD2445E2E}" type="presParOf" srcId="{AF4CEC2E-BA0F-4B02-AE3C-84F67E96E7D3}" destId="{02FE8E7C-A6C5-4F6C-BF8C-5FFBEFDAB60C}" srcOrd="1" destOrd="0" presId="urn:microsoft.com/office/officeart/2008/layout/HexagonCluster"/>
    <dgm:cxn modelId="{DEE20D93-6D19-4E50-8730-8A06C2FF70C3}" type="presParOf" srcId="{02FE8E7C-A6C5-4F6C-BF8C-5FFBEFDAB60C}" destId="{52C2F43E-47D4-4F88-A560-6E7619C92048}" srcOrd="0" destOrd="0" presId="urn:microsoft.com/office/officeart/2008/layout/HexagonCluster"/>
    <dgm:cxn modelId="{A9936AEE-B8C6-4E54-A604-A14427AE49BF}" type="presParOf" srcId="{AF4CEC2E-BA0F-4B02-AE3C-84F67E96E7D3}" destId="{5D051203-1F97-4FC3-A47A-39A2AD826513}" srcOrd="2" destOrd="0" presId="urn:microsoft.com/office/officeart/2008/layout/HexagonCluster"/>
    <dgm:cxn modelId="{95074A84-597D-4EB9-99C5-F087FDDC57F9}" type="presParOf" srcId="{5D051203-1F97-4FC3-A47A-39A2AD826513}" destId="{E8088821-FEB6-4E95-8292-27859F76A777}" srcOrd="0" destOrd="0" presId="urn:microsoft.com/office/officeart/2008/layout/HexagonCluster"/>
    <dgm:cxn modelId="{F902C815-8F8A-4A52-A7A0-1BEFA60FAEE8}" type="presParOf" srcId="{AF4CEC2E-BA0F-4B02-AE3C-84F67E96E7D3}" destId="{BF4EAC26-DAFE-4DB5-B64D-84163F7A77F9}" srcOrd="3" destOrd="0" presId="urn:microsoft.com/office/officeart/2008/layout/HexagonCluster"/>
    <dgm:cxn modelId="{8A7A340F-272D-4C55-A5A0-F9D13E1FFF05}" type="presParOf" srcId="{BF4EAC26-DAFE-4DB5-B64D-84163F7A77F9}" destId="{A4B3FE1E-95AF-489B-877F-8F27876674E1}" srcOrd="0" destOrd="0" presId="urn:microsoft.com/office/officeart/2008/layout/HexagonCluster"/>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9B5AD-B0EF-4D76-8506-C36846886EBE}" type="doc">
      <dgm:prSet loTypeId="urn:microsoft.com/office/officeart/2008/layout/HorizontalMultiLevelHierarchy" loCatId="hierarchy" qsTypeId="urn:microsoft.com/office/officeart/2005/8/quickstyle/simple5" qsCatId="simple" csTypeId="urn:microsoft.com/office/officeart/2005/8/colors/colorful3" csCatId="colorful" phldr="1"/>
      <dgm:spPr/>
      <dgm:t>
        <a:bodyPr/>
        <a:lstStyle/>
        <a:p>
          <a:endParaRPr lang="fr-FR"/>
        </a:p>
      </dgm:t>
    </dgm:pt>
    <dgm:pt modelId="{83809AE5-9EC2-4982-B949-5320B44BB1D2}">
      <dgm:prSet phldrT="[Texte]" custT="1"/>
      <dgm:spPr/>
      <dgm:t>
        <a:bodyPr/>
        <a:lstStyle/>
        <a:p>
          <a:r>
            <a:rPr lang="fr-FR" sz="3600" b="1" dirty="0" smtClean="0"/>
            <a:t>solvant</a:t>
          </a:r>
          <a:endParaRPr lang="fr-FR" sz="3600" b="1" dirty="0"/>
        </a:p>
      </dgm:t>
    </dgm:pt>
    <dgm:pt modelId="{B13AE853-4DDC-43DA-856E-98B171C5AA65}" type="parTrans" cxnId="{45AEB681-5A73-43D3-B78D-5FD59188E900}">
      <dgm:prSet/>
      <dgm:spPr/>
      <dgm:t>
        <a:bodyPr/>
        <a:lstStyle/>
        <a:p>
          <a:endParaRPr lang="fr-FR"/>
        </a:p>
      </dgm:t>
    </dgm:pt>
    <dgm:pt modelId="{2FF93F50-6769-42E8-AC40-FF13B7F2BC6B}" type="sibTrans" cxnId="{45AEB681-5A73-43D3-B78D-5FD59188E900}">
      <dgm:prSet/>
      <dgm:spPr/>
      <dgm:t>
        <a:bodyPr/>
        <a:lstStyle/>
        <a:p>
          <a:endParaRPr lang="fr-FR"/>
        </a:p>
      </dgm:t>
    </dgm:pt>
    <dgm:pt modelId="{BF3357FA-D838-47AC-B171-5D22B7193280}" type="asst">
      <dgm:prSet phldrT="[Texte]"/>
      <dgm:spPr/>
      <dgm:t>
        <a:bodyPr/>
        <a:lstStyle/>
        <a:p>
          <a:r>
            <a:rPr lang="fr-FR" b="1" dirty="0" smtClean="0"/>
            <a:t>Dichlorométhane </a:t>
          </a:r>
        </a:p>
      </dgm:t>
    </dgm:pt>
    <dgm:pt modelId="{98CB6494-5FE4-4B84-9D38-9E6A41D29C1A}" type="parTrans" cxnId="{EC17EAA7-1ED8-45FE-BBD6-53F1D62B54CD}">
      <dgm:prSet/>
      <dgm:spPr/>
      <dgm:t>
        <a:bodyPr/>
        <a:lstStyle/>
        <a:p>
          <a:endParaRPr lang="fr-FR"/>
        </a:p>
      </dgm:t>
    </dgm:pt>
    <dgm:pt modelId="{9FC2DBB5-765A-433E-A4E9-E52FAB7423CB}" type="sibTrans" cxnId="{EC17EAA7-1ED8-45FE-BBD6-53F1D62B54CD}">
      <dgm:prSet/>
      <dgm:spPr/>
      <dgm:t>
        <a:bodyPr/>
        <a:lstStyle/>
        <a:p>
          <a:endParaRPr lang="fr-FR"/>
        </a:p>
      </dgm:t>
    </dgm:pt>
    <dgm:pt modelId="{4FA872CB-722A-4053-88A9-5F5E4EB327AD}">
      <dgm:prSet phldrT="[Texte]"/>
      <dgm:spPr/>
      <dgm:t>
        <a:bodyPr/>
        <a:lstStyle/>
        <a:p>
          <a:r>
            <a:rPr lang="fr-FR" b="1" dirty="0" smtClean="0"/>
            <a:t>Ether de pétrole</a:t>
          </a:r>
          <a:endParaRPr lang="fr-FR" b="1" dirty="0"/>
        </a:p>
      </dgm:t>
    </dgm:pt>
    <dgm:pt modelId="{A57D6C67-DC20-4D1A-9B17-EC94B1694113}" type="parTrans" cxnId="{FECBDD72-D727-49A9-989B-93BBC9216820}">
      <dgm:prSet/>
      <dgm:spPr/>
      <dgm:t>
        <a:bodyPr/>
        <a:lstStyle/>
        <a:p>
          <a:endParaRPr lang="fr-FR"/>
        </a:p>
      </dgm:t>
    </dgm:pt>
    <dgm:pt modelId="{144184D3-2C92-4CF8-B598-92663109A6D7}" type="sibTrans" cxnId="{FECBDD72-D727-49A9-989B-93BBC9216820}">
      <dgm:prSet/>
      <dgm:spPr/>
      <dgm:t>
        <a:bodyPr/>
        <a:lstStyle/>
        <a:p>
          <a:endParaRPr lang="fr-FR"/>
        </a:p>
      </dgm:t>
    </dgm:pt>
    <dgm:pt modelId="{8AEFFCBC-A10E-417A-B1A0-24916DDD5DE2}">
      <dgm:prSet phldrT="[Texte]"/>
      <dgm:spPr/>
      <dgm:t>
        <a:bodyPr/>
        <a:lstStyle/>
        <a:p>
          <a:r>
            <a:rPr lang="fr-FR" b="1" dirty="0" smtClean="0"/>
            <a:t>Eau distillée</a:t>
          </a:r>
          <a:endParaRPr lang="fr-FR" b="1" dirty="0"/>
        </a:p>
      </dgm:t>
    </dgm:pt>
    <dgm:pt modelId="{3DFCF57C-5770-407F-B3D2-92A0AB103169}" type="parTrans" cxnId="{08BDFE42-D054-475B-951A-DA0583291204}">
      <dgm:prSet/>
      <dgm:spPr/>
      <dgm:t>
        <a:bodyPr/>
        <a:lstStyle/>
        <a:p>
          <a:endParaRPr lang="fr-FR"/>
        </a:p>
      </dgm:t>
    </dgm:pt>
    <dgm:pt modelId="{D08D08DC-A02C-4940-8661-9145925F8266}" type="sibTrans" cxnId="{08BDFE42-D054-475B-951A-DA0583291204}">
      <dgm:prSet/>
      <dgm:spPr/>
      <dgm:t>
        <a:bodyPr/>
        <a:lstStyle/>
        <a:p>
          <a:endParaRPr lang="fr-FR"/>
        </a:p>
      </dgm:t>
    </dgm:pt>
    <dgm:pt modelId="{4E6C6E78-A17D-4D8F-8649-D7161CEF59A7}">
      <dgm:prSet phldrT="[Texte]"/>
      <dgm:spPr/>
      <dgm:t>
        <a:bodyPr/>
        <a:lstStyle/>
        <a:p>
          <a:r>
            <a:rPr lang="fr-FR" b="1" dirty="0" smtClean="0"/>
            <a:t>Ethanol</a:t>
          </a:r>
          <a:endParaRPr lang="fr-FR" b="1" dirty="0"/>
        </a:p>
      </dgm:t>
    </dgm:pt>
    <dgm:pt modelId="{7396197A-DF38-4405-9DFD-7F6F85B0057A}" type="parTrans" cxnId="{4F40423A-CD58-446A-A6A3-D634D6C25BA5}">
      <dgm:prSet/>
      <dgm:spPr/>
      <dgm:t>
        <a:bodyPr/>
        <a:lstStyle/>
        <a:p>
          <a:endParaRPr lang="fr-FR"/>
        </a:p>
      </dgm:t>
    </dgm:pt>
    <dgm:pt modelId="{4DEED07D-D07F-44C2-A767-3CF1C6B8CEC0}" type="sibTrans" cxnId="{4F40423A-CD58-446A-A6A3-D634D6C25BA5}">
      <dgm:prSet/>
      <dgm:spPr/>
      <dgm:t>
        <a:bodyPr/>
        <a:lstStyle/>
        <a:p>
          <a:endParaRPr lang="fr-FR"/>
        </a:p>
      </dgm:t>
    </dgm:pt>
    <dgm:pt modelId="{30871356-4490-4AEA-9392-0A9999706F05}" type="pres">
      <dgm:prSet presAssocID="{27E9B5AD-B0EF-4D76-8506-C36846886EBE}" presName="Name0" presStyleCnt="0">
        <dgm:presLayoutVars>
          <dgm:chPref val="1"/>
          <dgm:dir/>
          <dgm:animOne val="branch"/>
          <dgm:animLvl val="lvl"/>
          <dgm:resizeHandles val="exact"/>
        </dgm:presLayoutVars>
      </dgm:prSet>
      <dgm:spPr/>
      <dgm:t>
        <a:bodyPr/>
        <a:lstStyle/>
        <a:p>
          <a:endParaRPr lang="fr-FR"/>
        </a:p>
      </dgm:t>
    </dgm:pt>
    <dgm:pt modelId="{C1547457-F3D6-4D3A-A97C-1E9CA02801A8}" type="pres">
      <dgm:prSet presAssocID="{83809AE5-9EC2-4982-B949-5320B44BB1D2}" presName="root1" presStyleCnt="0"/>
      <dgm:spPr/>
      <dgm:t>
        <a:bodyPr/>
        <a:lstStyle/>
        <a:p>
          <a:endParaRPr lang="fr-FR"/>
        </a:p>
      </dgm:t>
    </dgm:pt>
    <dgm:pt modelId="{DDB06D99-F50A-42FF-B8F2-81CE68C0A7A4}" type="pres">
      <dgm:prSet presAssocID="{83809AE5-9EC2-4982-B949-5320B44BB1D2}" presName="LevelOneTextNode" presStyleLbl="node0" presStyleIdx="0" presStyleCnt="1" custScaleX="323515" custLinFactNeighborY="942">
        <dgm:presLayoutVars>
          <dgm:chPref val="3"/>
        </dgm:presLayoutVars>
      </dgm:prSet>
      <dgm:spPr/>
      <dgm:t>
        <a:bodyPr/>
        <a:lstStyle/>
        <a:p>
          <a:endParaRPr lang="fr-FR"/>
        </a:p>
      </dgm:t>
    </dgm:pt>
    <dgm:pt modelId="{AFE7C279-26A2-4588-A83E-F179A9102BC6}" type="pres">
      <dgm:prSet presAssocID="{83809AE5-9EC2-4982-B949-5320B44BB1D2}" presName="level2hierChild" presStyleCnt="0"/>
      <dgm:spPr/>
      <dgm:t>
        <a:bodyPr/>
        <a:lstStyle/>
        <a:p>
          <a:endParaRPr lang="fr-FR"/>
        </a:p>
      </dgm:t>
    </dgm:pt>
    <dgm:pt modelId="{7BCC4F0B-ADBB-4FCF-A995-7E6BCA65A521}" type="pres">
      <dgm:prSet presAssocID="{98CB6494-5FE4-4B84-9D38-9E6A41D29C1A}" presName="conn2-1" presStyleLbl="parChTrans1D2" presStyleIdx="0" presStyleCnt="4"/>
      <dgm:spPr/>
      <dgm:t>
        <a:bodyPr/>
        <a:lstStyle/>
        <a:p>
          <a:endParaRPr lang="fr-FR"/>
        </a:p>
      </dgm:t>
    </dgm:pt>
    <dgm:pt modelId="{C677D806-541E-455C-9216-CA400A4D84D3}" type="pres">
      <dgm:prSet presAssocID="{98CB6494-5FE4-4B84-9D38-9E6A41D29C1A}" presName="connTx" presStyleLbl="parChTrans1D2" presStyleIdx="0" presStyleCnt="4"/>
      <dgm:spPr/>
      <dgm:t>
        <a:bodyPr/>
        <a:lstStyle/>
        <a:p>
          <a:endParaRPr lang="fr-FR"/>
        </a:p>
      </dgm:t>
    </dgm:pt>
    <dgm:pt modelId="{F865F5B8-319C-4F66-A2B5-53AA4BD62803}" type="pres">
      <dgm:prSet presAssocID="{BF3357FA-D838-47AC-B171-5D22B7193280}" presName="root2" presStyleCnt="0"/>
      <dgm:spPr/>
      <dgm:t>
        <a:bodyPr/>
        <a:lstStyle/>
        <a:p>
          <a:endParaRPr lang="fr-FR"/>
        </a:p>
      </dgm:t>
    </dgm:pt>
    <dgm:pt modelId="{7770391D-6BD1-413D-AC22-47E7B3AC0FEE}" type="pres">
      <dgm:prSet presAssocID="{BF3357FA-D838-47AC-B171-5D22B7193280}" presName="LevelTwoTextNode" presStyleLbl="asst1" presStyleIdx="0" presStyleCnt="1" custScaleX="121811">
        <dgm:presLayoutVars>
          <dgm:chPref val="3"/>
        </dgm:presLayoutVars>
      </dgm:prSet>
      <dgm:spPr/>
      <dgm:t>
        <a:bodyPr/>
        <a:lstStyle/>
        <a:p>
          <a:endParaRPr lang="fr-FR"/>
        </a:p>
      </dgm:t>
    </dgm:pt>
    <dgm:pt modelId="{81BFCAC6-355C-4B52-82FF-EE124CEC0030}" type="pres">
      <dgm:prSet presAssocID="{BF3357FA-D838-47AC-B171-5D22B7193280}" presName="level3hierChild" presStyleCnt="0"/>
      <dgm:spPr/>
      <dgm:t>
        <a:bodyPr/>
        <a:lstStyle/>
        <a:p>
          <a:endParaRPr lang="fr-FR"/>
        </a:p>
      </dgm:t>
    </dgm:pt>
    <dgm:pt modelId="{B4CFCF10-B17E-494A-9F7E-88036E06D56F}" type="pres">
      <dgm:prSet presAssocID="{A57D6C67-DC20-4D1A-9B17-EC94B1694113}" presName="conn2-1" presStyleLbl="parChTrans1D2" presStyleIdx="1" presStyleCnt="4"/>
      <dgm:spPr/>
      <dgm:t>
        <a:bodyPr/>
        <a:lstStyle/>
        <a:p>
          <a:endParaRPr lang="fr-FR"/>
        </a:p>
      </dgm:t>
    </dgm:pt>
    <dgm:pt modelId="{186BCBD0-7981-4716-83BC-7F566EB90123}" type="pres">
      <dgm:prSet presAssocID="{A57D6C67-DC20-4D1A-9B17-EC94B1694113}" presName="connTx" presStyleLbl="parChTrans1D2" presStyleIdx="1" presStyleCnt="4"/>
      <dgm:spPr/>
      <dgm:t>
        <a:bodyPr/>
        <a:lstStyle/>
        <a:p>
          <a:endParaRPr lang="fr-FR"/>
        </a:p>
      </dgm:t>
    </dgm:pt>
    <dgm:pt modelId="{F549D7BF-9C78-4FB2-92F9-9202402F36EF}" type="pres">
      <dgm:prSet presAssocID="{4FA872CB-722A-4053-88A9-5F5E4EB327AD}" presName="root2" presStyleCnt="0"/>
      <dgm:spPr/>
      <dgm:t>
        <a:bodyPr/>
        <a:lstStyle/>
        <a:p>
          <a:endParaRPr lang="fr-FR"/>
        </a:p>
      </dgm:t>
    </dgm:pt>
    <dgm:pt modelId="{5A0FCE69-0CD7-46BA-B5F2-6F4667AB726B}" type="pres">
      <dgm:prSet presAssocID="{4FA872CB-722A-4053-88A9-5F5E4EB327AD}" presName="LevelTwoTextNode" presStyleLbl="node2" presStyleIdx="0" presStyleCnt="3" custScaleX="121811">
        <dgm:presLayoutVars>
          <dgm:chPref val="3"/>
        </dgm:presLayoutVars>
      </dgm:prSet>
      <dgm:spPr/>
      <dgm:t>
        <a:bodyPr/>
        <a:lstStyle/>
        <a:p>
          <a:endParaRPr lang="fr-FR"/>
        </a:p>
      </dgm:t>
    </dgm:pt>
    <dgm:pt modelId="{48675872-859E-4386-BDED-7950EBA731BC}" type="pres">
      <dgm:prSet presAssocID="{4FA872CB-722A-4053-88A9-5F5E4EB327AD}" presName="level3hierChild" presStyleCnt="0"/>
      <dgm:spPr/>
      <dgm:t>
        <a:bodyPr/>
        <a:lstStyle/>
        <a:p>
          <a:endParaRPr lang="fr-FR"/>
        </a:p>
      </dgm:t>
    </dgm:pt>
    <dgm:pt modelId="{CCED3466-FF69-4F7B-BDAB-4986A5325650}" type="pres">
      <dgm:prSet presAssocID="{3DFCF57C-5770-407F-B3D2-92A0AB103169}" presName="conn2-1" presStyleLbl="parChTrans1D2" presStyleIdx="2" presStyleCnt="4"/>
      <dgm:spPr/>
      <dgm:t>
        <a:bodyPr/>
        <a:lstStyle/>
        <a:p>
          <a:endParaRPr lang="fr-FR"/>
        </a:p>
      </dgm:t>
    </dgm:pt>
    <dgm:pt modelId="{D80FDADB-D240-48EA-BD7A-CF5A2C4905A1}" type="pres">
      <dgm:prSet presAssocID="{3DFCF57C-5770-407F-B3D2-92A0AB103169}" presName="connTx" presStyleLbl="parChTrans1D2" presStyleIdx="2" presStyleCnt="4"/>
      <dgm:spPr/>
      <dgm:t>
        <a:bodyPr/>
        <a:lstStyle/>
        <a:p>
          <a:endParaRPr lang="fr-FR"/>
        </a:p>
      </dgm:t>
    </dgm:pt>
    <dgm:pt modelId="{ED073621-55AA-45FC-983D-5302E43EF244}" type="pres">
      <dgm:prSet presAssocID="{8AEFFCBC-A10E-417A-B1A0-24916DDD5DE2}" presName="root2" presStyleCnt="0"/>
      <dgm:spPr/>
      <dgm:t>
        <a:bodyPr/>
        <a:lstStyle/>
        <a:p>
          <a:endParaRPr lang="fr-FR"/>
        </a:p>
      </dgm:t>
    </dgm:pt>
    <dgm:pt modelId="{C0A11958-2505-4060-A79F-2F4ABD6A87F1}" type="pres">
      <dgm:prSet presAssocID="{8AEFFCBC-A10E-417A-B1A0-24916DDD5DE2}" presName="LevelTwoTextNode" presStyleLbl="node2" presStyleIdx="1" presStyleCnt="3" custScaleX="120172">
        <dgm:presLayoutVars>
          <dgm:chPref val="3"/>
        </dgm:presLayoutVars>
      </dgm:prSet>
      <dgm:spPr/>
      <dgm:t>
        <a:bodyPr/>
        <a:lstStyle/>
        <a:p>
          <a:endParaRPr lang="fr-FR"/>
        </a:p>
      </dgm:t>
    </dgm:pt>
    <dgm:pt modelId="{371A1E9C-2EA6-4291-9795-DC4BE5D7F448}" type="pres">
      <dgm:prSet presAssocID="{8AEFFCBC-A10E-417A-B1A0-24916DDD5DE2}" presName="level3hierChild" presStyleCnt="0"/>
      <dgm:spPr/>
      <dgm:t>
        <a:bodyPr/>
        <a:lstStyle/>
        <a:p>
          <a:endParaRPr lang="fr-FR"/>
        </a:p>
      </dgm:t>
    </dgm:pt>
    <dgm:pt modelId="{4037F3D7-B4BA-4701-8D48-C469434F7B34}" type="pres">
      <dgm:prSet presAssocID="{7396197A-DF38-4405-9DFD-7F6F85B0057A}" presName="conn2-1" presStyleLbl="parChTrans1D2" presStyleIdx="3" presStyleCnt="4"/>
      <dgm:spPr/>
      <dgm:t>
        <a:bodyPr/>
        <a:lstStyle/>
        <a:p>
          <a:endParaRPr lang="fr-FR"/>
        </a:p>
      </dgm:t>
    </dgm:pt>
    <dgm:pt modelId="{E16C144C-C06A-4405-83B7-E007C4940592}" type="pres">
      <dgm:prSet presAssocID="{7396197A-DF38-4405-9DFD-7F6F85B0057A}" presName="connTx" presStyleLbl="parChTrans1D2" presStyleIdx="3" presStyleCnt="4"/>
      <dgm:spPr/>
      <dgm:t>
        <a:bodyPr/>
        <a:lstStyle/>
        <a:p>
          <a:endParaRPr lang="fr-FR"/>
        </a:p>
      </dgm:t>
    </dgm:pt>
    <dgm:pt modelId="{B11BF099-9343-4546-9426-E8835FB316C5}" type="pres">
      <dgm:prSet presAssocID="{4E6C6E78-A17D-4D8F-8649-D7161CEF59A7}" presName="root2" presStyleCnt="0"/>
      <dgm:spPr/>
      <dgm:t>
        <a:bodyPr/>
        <a:lstStyle/>
        <a:p>
          <a:endParaRPr lang="fr-FR"/>
        </a:p>
      </dgm:t>
    </dgm:pt>
    <dgm:pt modelId="{B294E7C2-5875-4ECF-9B53-B98FFB587E05}" type="pres">
      <dgm:prSet presAssocID="{4E6C6E78-A17D-4D8F-8649-D7161CEF59A7}" presName="LevelTwoTextNode" presStyleLbl="node2" presStyleIdx="2" presStyleCnt="3" custScaleX="117414">
        <dgm:presLayoutVars>
          <dgm:chPref val="3"/>
        </dgm:presLayoutVars>
      </dgm:prSet>
      <dgm:spPr/>
      <dgm:t>
        <a:bodyPr/>
        <a:lstStyle/>
        <a:p>
          <a:endParaRPr lang="fr-FR"/>
        </a:p>
      </dgm:t>
    </dgm:pt>
    <dgm:pt modelId="{395644AA-4294-47BE-AEF4-5DA01EF861D7}" type="pres">
      <dgm:prSet presAssocID="{4E6C6E78-A17D-4D8F-8649-D7161CEF59A7}" presName="level3hierChild" presStyleCnt="0"/>
      <dgm:spPr/>
      <dgm:t>
        <a:bodyPr/>
        <a:lstStyle/>
        <a:p>
          <a:endParaRPr lang="fr-FR"/>
        </a:p>
      </dgm:t>
    </dgm:pt>
  </dgm:ptLst>
  <dgm:cxnLst>
    <dgm:cxn modelId="{FECBDD72-D727-49A9-989B-93BBC9216820}" srcId="{83809AE5-9EC2-4982-B949-5320B44BB1D2}" destId="{4FA872CB-722A-4053-88A9-5F5E4EB327AD}" srcOrd="1" destOrd="0" parTransId="{A57D6C67-DC20-4D1A-9B17-EC94B1694113}" sibTransId="{144184D3-2C92-4CF8-B598-92663109A6D7}"/>
    <dgm:cxn modelId="{5D4A0878-0050-4290-BB56-8121CAD90681}" type="presOf" srcId="{7396197A-DF38-4405-9DFD-7F6F85B0057A}" destId="{4037F3D7-B4BA-4701-8D48-C469434F7B34}" srcOrd="0" destOrd="0" presId="urn:microsoft.com/office/officeart/2008/layout/HorizontalMultiLevelHierarchy"/>
    <dgm:cxn modelId="{F711D4BB-28B1-469D-A3D5-0234B6BF7089}" type="presOf" srcId="{7396197A-DF38-4405-9DFD-7F6F85B0057A}" destId="{E16C144C-C06A-4405-83B7-E007C4940592}" srcOrd="1" destOrd="0" presId="urn:microsoft.com/office/officeart/2008/layout/HorizontalMultiLevelHierarchy"/>
    <dgm:cxn modelId="{3C989D95-C3A6-472D-9DC0-A4E846B6C57B}" type="presOf" srcId="{BF3357FA-D838-47AC-B171-5D22B7193280}" destId="{7770391D-6BD1-413D-AC22-47E7B3AC0FEE}" srcOrd="0" destOrd="0" presId="urn:microsoft.com/office/officeart/2008/layout/HorizontalMultiLevelHierarchy"/>
    <dgm:cxn modelId="{EC17EAA7-1ED8-45FE-BBD6-53F1D62B54CD}" srcId="{83809AE5-9EC2-4982-B949-5320B44BB1D2}" destId="{BF3357FA-D838-47AC-B171-5D22B7193280}" srcOrd="0" destOrd="0" parTransId="{98CB6494-5FE4-4B84-9D38-9E6A41D29C1A}" sibTransId="{9FC2DBB5-765A-433E-A4E9-E52FAB7423CB}"/>
    <dgm:cxn modelId="{7E2322DD-3D28-43D1-893E-20E0052F389E}" type="presOf" srcId="{8AEFFCBC-A10E-417A-B1A0-24916DDD5DE2}" destId="{C0A11958-2505-4060-A79F-2F4ABD6A87F1}" srcOrd="0" destOrd="0" presId="urn:microsoft.com/office/officeart/2008/layout/HorizontalMultiLevelHierarchy"/>
    <dgm:cxn modelId="{4C98B3A1-DA35-4EF9-87B9-9C159D50C658}" type="presOf" srcId="{4FA872CB-722A-4053-88A9-5F5E4EB327AD}" destId="{5A0FCE69-0CD7-46BA-B5F2-6F4667AB726B}" srcOrd="0" destOrd="0" presId="urn:microsoft.com/office/officeart/2008/layout/HorizontalMultiLevelHierarchy"/>
    <dgm:cxn modelId="{A671F5DF-4DA9-4D28-B94D-2BCB797AFB54}" type="presOf" srcId="{27E9B5AD-B0EF-4D76-8506-C36846886EBE}" destId="{30871356-4490-4AEA-9392-0A9999706F05}" srcOrd="0" destOrd="0" presId="urn:microsoft.com/office/officeart/2008/layout/HorizontalMultiLevelHierarchy"/>
    <dgm:cxn modelId="{987A6482-BABC-4E31-B0ED-02C343D78FBE}" type="presOf" srcId="{A57D6C67-DC20-4D1A-9B17-EC94B1694113}" destId="{B4CFCF10-B17E-494A-9F7E-88036E06D56F}" srcOrd="0" destOrd="0" presId="urn:microsoft.com/office/officeart/2008/layout/HorizontalMultiLevelHierarchy"/>
    <dgm:cxn modelId="{69CCC258-7D46-467C-8BCB-A81B9075C1A0}" type="presOf" srcId="{3DFCF57C-5770-407F-B3D2-92A0AB103169}" destId="{CCED3466-FF69-4F7B-BDAB-4986A5325650}" srcOrd="0" destOrd="0" presId="urn:microsoft.com/office/officeart/2008/layout/HorizontalMultiLevelHierarchy"/>
    <dgm:cxn modelId="{4F40423A-CD58-446A-A6A3-D634D6C25BA5}" srcId="{83809AE5-9EC2-4982-B949-5320B44BB1D2}" destId="{4E6C6E78-A17D-4D8F-8649-D7161CEF59A7}" srcOrd="3" destOrd="0" parTransId="{7396197A-DF38-4405-9DFD-7F6F85B0057A}" sibTransId="{4DEED07D-D07F-44C2-A767-3CF1C6B8CEC0}"/>
    <dgm:cxn modelId="{0F489D2B-87B7-423D-82EE-FDB09702B88B}" type="presOf" srcId="{83809AE5-9EC2-4982-B949-5320B44BB1D2}" destId="{DDB06D99-F50A-42FF-B8F2-81CE68C0A7A4}" srcOrd="0" destOrd="0" presId="urn:microsoft.com/office/officeart/2008/layout/HorizontalMultiLevelHierarchy"/>
    <dgm:cxn modelId="{CE29E24B-01D9-45A8-BA07-31B75D4ADF65}" type="presOf" srcId="{A57D6C67-DC20-4D1A-9B17-EC94B1694113}" destId="{186BCBD0-7981-4716-83BC-7F566EB90123}" srcOrd="1" destOrd="0" presId="urn:microsoft.com/office/officeart/2008/layout/HorizontalMultiLevelHierarchy"/>
    <dgm:cxn modelId="{793D8D5F-9EC0-4883-8802-5610D00FDB42}" type="presOf" srcId="{98CB6494-5FE4-4B84-9D38-9E6A41D29C1A}" destId="{C677D806-541E-455C-9216-CA400A4D84D3}" srcOrd="1" destOrd="0" presId="urn:microsoft.com/office/officeart/2008/layout/HorizontalMultiLevelHierarchy"/>
    <dgm:cxn modelId="{08BDFE42-D054-475B-951A-DA0583291204}" srcId="{83809AE5-9EC2-4982-B949-5320B44BB1D2}" destId="{8AEFFCBC-A10E-417A-B1A0-24916DDD5DE2}" srcOrd="2" destOrd="0" parTransId="{3DFCF57C-5770-407F-B3D2-92A0AB103169}" sibTransId="{D08D08DC-A02C-4940-8661-9145925F8266}"/>
    <dgm:cxn modelId="{45AEB681-5A73-43D3-B78D-5FD59188E900}" srcId="{27E9B5AD-B0EF-4D76-8506-C36846886EBE}" destId="{83809AE5-9EC2-4982-B949-5320B44BB1D2}" srcOrd="0" destOrd="0" parTransId="{B13AE853-4DDC-43DA-856E-98B171C5AA65}" sibTransId="{2FF93F50-6769-42E8-AC40-FF13B7F2BC6B}"/>
    <dgm:cxn modelId="{6E8BC13F-0FCB-4A92-8EA7-CE8BD48C93DE}" type="presOf" srcId="{98CB6494-5FE4-4B84-9D38-9E6A41D29C1A}" destId="{7BCC4F0B-ADBB-4FCF-A995-7E6BCA65A521}" srcOrd="0" destOrd="0" presId="urn:microsoft.com/office/officeart/2008/layout/HorizontalMultiLevelHierarchy"/>
    <dgm:cxn modelId="{DF84848E-979D-480E-94A9-FB318493C3EB}" type="presOf" srcId="{3DFCF57C-5770-407F-B3D2-92A0AB103169}" destId="{D80FDADB-D240-48EA-BD7A-CF5A2C4905A1}" srcOrd="1" destOrd="0" presId="urn:microsoft.com/office/officeart/2008/layout/HorizontalMultiLevelHierarchy"/>
    <dgm:cxn modelId="{A721E13D-EF2B-4B29-8923-720464C39960}" type="presOf" srcId="{4E6C6E78-A17D-4D8F-8649-D7161CEF59A7}" destId="{B294E7C2-5875-4ECF-9B53-B98FFB587E05}" srcOrd="0" destOrd="0" presId="urn:microsoft.com/office/officeart/2008/layout/HorizontalMultiLevelHierarchy"/>
    <dgm:cxn modelId="{879B55DD-85FA-433A-9895-BBE47EF41EED}" type="presParOf" srcId="{30871356-4490-4AEA-9392-0A9999706F05}" destId="{C1547457-F3D6-4D3A-A97C-1E9CA02801A8}" srcOrd="0" destOrd="0" presId="urn:microsoft.com/office/officeart/2008/layout/HorizontalMultiLevelHierarchy"/>
    <dgm:cxn modelId="{0EAFCE5E-E37E-4EB1-A31D-E026197E0F09}" type="presParOf" srcId="{C1547457-F3D6-4D3A-A97C-1E9CA02801A8}" destId="{DDB06D99-F50A-42FF-B8F2-81CE68C0A7A4}" srcOrd="0" destOrd="0" presId="urn:microsoft.com/office/officeart/2008/layout/HorizontalMultiLevelHierarchy"/>
    <dgm:cxn modelId="{3592567E-7F53-43FC-98CD-90EEDB3BC568}" type="presParOf" srcId="{C1547457-F3D6-4D3A-A97C-1E9CA02801A8}" destId="{AFE7C279-26A2-4588-A83E-F179A9102BC6}" srcOrd="1" destOrd="0" presId="urn:microsoft.com/office/officeart/2008/layout/HorizontalMultiLevelHierarchy"/>
    <dgm:cxn modelId="{897A4734-19A7-469A-A923-B6D8B0DDBD3D}" type="presParOf" srcId="{AFE7C279-26A2-4588-A83E-F179A9102BC6}" destId="{7BCC4F0B-ADBB-4FCF-A995-7E6BCA65A521}" srcOrd="0" destOrd="0" presId="urn:microsoft.com/office/officeart/2008/layout/HorizontalMultiLevelHierarchy"/>
    <dgm:cxn modelId="{26E1B7A4-2C02-441B-9C80-CD8370971315}" type="presParOf" srcId="{7BCC4F0B-ADBB-4FCF-A995-7E6BCA65A521}" destId="{C677D806-541E-455C-9216-CA400A4D84D3}" srcOrd="0" destOrd="0" presId="urn:microsoft.com/office/officeart/2008/layout/HorizontalMultiLevelHierarchy"/>
    <dgm:cxn modelId="{029CE5D7-BB6D-474E-8FBB-21346C7C3ECE}" type="presParOf" srcId="{AFE7C279-26A2-4588-A83E-F179A9102BC6}" destId="{F865F5B8-319C-4F66-A2B5-53AA4BD62803}" srcOrd="1" destOrd="0" presId="urn:microsoft.com/office/officeart/2008/layout/HorizontalMultiLevelHierarchy"/>
    <dgm:cxn modelId="{9B1D41DA-4BCE-48E7-96F5-572ECF9EE93D}" type="presParOf" srcId="{F865F5B8-319C-4F66-A2B5-53AA4BD62803}" destId="{7770391D-6BD1-413D-AC22-47E7B3AC0FEE}" srcOrd="0" destOrd="0" presId="urn:microsoft.com/office/officeart/2008/layout/HorizontalMultiLevelHierarchy"/>
    <dgm:cxn modelId="{0CE7CFFB-3F71-4484-87D5-A957A899F87A}" type="presParOf" srcId="{F865F5B8-319C-4F66-A2B5-53AA4BD62803}" destId="{81BFCAC6-355C-4B52-82FF-EE124CEC0030}" srcOrd="1" destOrd="0" presId="urn:microsoft.com/office/officeart/2008/layout/HorizontalMultiLevelHierarchy"/>
    <dgm:cxn modelId="{94C6061A-7BFB-4C09-B030-75EC07BA2E4B}" type="presParOf" srcId="{AFE7C279-26A2-4588-A83E-F179A9102BC6}" destId="{B4CFCF10-B17E-494A-9F7E-88036E06D56F}" srcOrd="2" destOrd="0" presId="urn:microsoft.com/office/officeart/2008/layout/HorizontalMultiLevelHierarchy"/>
    <dgm:cxn modelId="{972E9ABA-B94E-4688-9510-C831C0FCAADC}" type="presParOf" srcId="{B4CFCF10-B17E-494A-9F7E-88036E06D56F}" destId="{186BCBD0-7981-4716-83BC-7F566EB90123}" srcOrd="0" destOrd="0" presId="urn:microsoft.com/office/officeart/2008/layout/HorizontalMultiLevelHierarchy"/>
    <dgm:cxn modelId="{3DD600CD-C684-4E68-8195-21DBD4026D7B}" type="presParOf" srcId="{AFE7C279-26A2-4588-A83E-F179A9102BC6}" destId="{F549D7BF-9C78-4FB2-92F9-9202402F36EF}" srcOrd="3" destOrd="0" presId="urn:microsoft.com/office/officeart/2008/layout/HorizontalMultiLevelHierarchy"/>
    <dgm:cxn modelId="{F1412DDE-2EF3-4DD8-8A88-B007F65C7948}" type="presParOf" srcId="{F549D7BF-9C78-4FB2-92F9-9202402F36EF}" destId="{5A0FCE69-0CD7-46BA-B5F2-6F4667AB726B}" srcOrd="0" destOrd="0" presId="urn:microsoft.com/office/officeart/2008/layout/HorizontalMultiLevelHierarchy"/>
    <dgm:cxn modelId="{034340A9-0AAE-455B-A8E2-AEB9DBDE32AB}" type="presParOf" srcId="{F549D7BF-9C78-4FB2-92F9-9202402F36EF}" destId="{48675872-859E-4386-BDED-7950EBA731BC}" srcOrd="1" destOrd="0" presId="urn:microsoft.com/office/officeart/2008/layout/HorizontalMultiLevelHierarchy"/>
    <dgm:cxn modelId="{C9C54BE0-FBBF-4D56-B0BA-FA1DB47A9FE5}" type="presParOf" srcId="{AFE7C279-26A2-4588-A83E-F179A9102BC6}" destId="{CCED3466-FF69-4F7B-BDAB-4986A5325650}" srcOrd="4" destOrd="0" presId="urn:microsoft.com/office/officeart/2008/layout/HorizontalMultiLevelHierarchy"/>
    <dgm:cxn modelId="{66AD6EE3-3E92-49FE-8C76-0F7FF77182A6}" type="presParOf" srcId="{CCED3466-FF69-4F7B-BDAB-4986A5325650}" destId="{D80FDADB-D240-48EA-BD7A-CF5A2C4905A1}" srcOrd="0" destOrd="0" presId="urn:microsoft.com/office/officeart/2008/layout/HorizontalMultiLevelHierarchy"/>
    <dgm:cxn modelId="{956038E6-CC3C-4CC3-8DE5-812687565E52}" type="presParOf" srcId="{AFE7C279-26A2-4588-A83E-F179A9102BC6}" destId="{ED073621-55AA-45FC-983D-5302E43EF244}" srcOrd="5" destOrd="0" presId="urn:microsoft.com/office/officeart/2008/layout/HorizontalMultiLevelHierarchy"/>
    <dgm:cxn modelId="{C22DCD15-9771-4485-B9C2-D8ECF2E3FFB8}" type="presParOf" srcId="{ED073621-55AA-45FC-983D-5302E43EF244}" destId="{C0A11958-2505-4060-A79F-2F4ABD6A87F1}" srcOrd="0" destOrd="0" presId="urn:microsoft.com/office/officeart/2008/layout/HorizontalMultiLevelHierarchy"/>
    <dgm:cxn modelId="{084A99CD-E907-4353-86A6-C36D3BC817C5}" type="presParOf" srcId="{ED073621-55AA-45FC-983D-5302E43EF244}" destId="{371A1E9C-2EA6-4291-9795-DC4BE5D7F448}" srcOrd="1" destOrd="0" presId="urn:microsoft.com/office/officeart/2008/layout/HorizontalMultiLevelHierarchy"/>
    <dgm:cxn modelId="{26114BA1-3940-4831-842C-DE94AF867172}" type="presParOf" srcId="{AFE7C279-26A2-4588-A83E-F179A9102BC6}" destId="{4037F3D7-B4BA-4701-8D48-C469434F7B34}" srcOrd="6" destOrd="0" presId="urn:microsoft.com/office/officeart/2008/layout/HorizontalMultiLevelHierarchy"/>
    <dgm:cxn modelId="{FA9A4BEA-4374-48ED-B58F-52BBA610C456}" type="presParOf" srcId="{4037F3D7-B4BA-4701-8D48-C469434F7B34}" destId="{E16C144C-C06A-4405-83B7-E007C4940592}" srcOrd="0" destOrd="0" presId="urn:microsoft.com/office/officeart/2008/layout/HorizontalMultiLevelHierarchy"/>
    <dgm:cxn modelId="{E21778F9-C52A-4447-91E4-0A91AF51F2B7}" type="presParOf" srcId="{AFE7C279-26A2-4588-A83E-F179A9102BC6}" destId="{B11BF099-9343-4546-9426-E8835FB316C5}" srcOrd="7" destOrd="0" presId="urn:microsoft.com/office/officeart/2008/layout/HorizontalMultiLevelHierarchy"/>
    <dgm:cxn modelId="{9FDE72D6-C199-4695-8B13-0FB7183FB7DF}" type="presParOf" srcId="{B11BF099-9343-4546-9426-E8835FB316C5}" destId="{B294E7C2-5875-4ECF-9B53-B98FFB587E05}" srcOrd="0" destOrd="0" presId="urn:microsoft.com/office/officeart/2008/layout/HorizontalMultiLevelHierarchy"/>
    <dgm:cxn modelId="{590C4776-B7C3-46D9-A8C1-60D103A90E82}" type="presParOf" srcId="{B11BF099-9343-4546-9426-E8835FB316C5}" destId="{395644AA-4294-47BE-AEF4-5DA01EF861D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5AF950-6081-4811-A809-0E6442A29773}"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fr-FR"/>
        </a:p>
      </dgm:t>
    </dgm:pt>
    <dgm:pt modelId="{74F8B250-315A-463A-931C-6FFBB1021A96}">
      <dgm:prSet phldrT="[Texte]"/>
      <dgm:spPr/>
      <dgm:t>
        <a:bodyPr/>
        <a:lstStyle/>
        <a:p>
          <a:r>
            <a:rPr lang="fr-FR" b="1" i="0" dirty="0" smtClean="0">
              <a:solidFill>
                <a:schemeClr val="bg1"/>
              </a:solidFill>
            </a:rPr>
            <a:t>R°</a:t>
          </a:r>
          <a:r>
            <a:rPr lang="fr-FR" u="none" dirty="0" smtClean="0">
              <a:solidFill>
                <a:schemeClr val="bg1"/>
              </a:solidFill>
            </a:rPr>
            <a:t> avec le réactif de Bouchardât</a:t>
          </a:r>
          <a:endParaRPr lang="fr-FR" u="none" dirty="0">
            <a:solidFill>
              <a:schemeClr val="bg1"/>
            </a:solidFill>
          </a:endParaRPr>
        </a:p>
      </dgm:t>
    </dgm:pt>
    <dgm:pt modelId="{19B6E93C-5566-4D78-9B25-CFDB9D9A3195}" type="parTrans" cxnId="{293C0987-0380-4F7A-AE7F-9C0332D3316E}">
      <dgm:prSet/>
      <dgm:spPr/>
      <dgm:t>
        <a:bodyPr/>
        <a:lstStyle/>
        <a:p>
          <a:endParaRPr lang="fr-FR"/>
        </a:p>
      </dgm:t>
    </dgm:pt>
    <dgm:pt modelId="{B8ACBA04-13D5-456C-8C79-BE5D9A1CCE21}" type="sibTrans" cxnId="{293C0987-0380-4F7A-AE7F-9C0332D3316E}">
      <dgm:prSet/>
      <dgm:spPr/>
      <dgm:t>
        <a:bodyPr/>
        <a:lstStyle/>
        <a:p>
          <a:endParaRPr lang="fr-FR"/>
        </a:p>
      </dgm:t>
    </dgm:pt>
    <dgm:pt modelId="{3938F45C-9065-46E6-B326-D58273057D25}">
      <dgm:prSet phldrT="[Texte]"/>
      <dgm:spPr/>
      <dgm:t>
        <a:bodyPr/>
        <a:lstStyle/>
        <a:p>
          <a:r>
            <a:rPr lang="fr-FR" b="1" i="0" dirty="0" smtClean="0">
              <a:solidFill>
                <a:schemeClr val="bg1"/>
              </a:solidFill>
            </a:rPr>
            <a:t>R°</a:t>
          </a:r>
          <a:r>
            <a:rPr lang="fr-FR" u="none" dirty="0" smtClean="0">
              <a:solidFill>
                <a:schemeClr val="bg1"/>
              </a:solidFill>
            </a:rPr>
            <a:t> </a:t>
          </a:r>
          <a:r>
            <a:rPr lang="fr-FR" dirty="0" smtClean="0">
              <a:solidFill>
                <a:schemeClr val="bg1"/>
              </a:solidFill>
            </a:rPr>
            <a:t>à la murexide</a:t>
          </a:r>
          <a:endParaRPr lang="fr-FR" dirty="0">
            <a:solidFill>
              <a:schemeClr val="bg1"/>
            </a:solidFill>
          </a:endParaRPr>
        </a:p>
      </dgm:t>
    </dgm:pt>
    <dgm:pt modelId="{549B90ED-5DE9-44E6-B562-A49025A0BF19}" type="parTrans" cxnId="{6A490783-8BFB-4B13-82CC-D595B3AF444C}">
      <dgm:prSet/>
      <dgm:spPr/>
      <dgm:t>
        <a:bodyPr/>
        <a:lstStyle/>
        <a:p>
          <a:endParaRPr lang="fr-FR"/>
        </a:p>
      </dgm:t>
    </dgm:pt>
    <dgm:pt modelId="{C7A55614-BB57-452B-A34F-C3C94E1D8A9D}" type="sibTrans" cxnId="{6A490783-8BFB-4B13-82CC-D595B3AF444C}">
      <dgm:prSet/>
      <dgm:spPr/>
      <dgm:t>
        <a:bodyPr/>
        <a:lstStyle/>
        <a:p>
          <a:endParaRPr lang="fr-FR"/>
        </a:p>
      </dgm:t>
    </dgm:pt>
    <dgm:pt modelId="{214ABAB4-A992-44FB-9F8B-69671847DDA7}">
      <dgm:prSet phldrT="[Texte]" custT="1"/>
      <dgm:spPr/>
      <dgm:t>
        <a:bodyPr/>
        <a:lstStyle/>
        <a:p>
          <a:r>
            <a:rPr lang="fr-FR" sz="3500" b="0" i="0" dirty="0" err="1" smtClean="0">
              <a:solidFill>
                <a:schemeClr val="bg1"/>
              </a:solidFill>
            </a:rPr>
            <a:t>R</a:t>
          </a:r>
          <a:r>
            <a:rPr lang="fr-FR" sz="3600" b="0" i="0" dirty="0" err="1" smtClean="0">
              <a:solidFill>
                <a:schemeClr val="bg1"/>
              </a:solidFill>
            </a:rPr>
            <a:t>°</a:t>
          </a:r>
          <a:r>
            <a:rPr lang="fr-FR" sz="3600" b="0" u="none" dirty="0" err="1" smtClean="0">
              <a:solidFill>
                <a:schemeClr val="bg1"/>
              </a:solidFill>
            </a:rPr>
            <a:t>avec</a:t>
          </a:r>
          <a:r>
            <a:rPr lang="fr-FR" sz="3600" b="0" u="none" dirty="0" smtClean="0">
              <a:solidFill>
                <a:schemeClr val="bg1"/>
              </a:solidFill>
            </a:rPr>
            <a:t> le dimethylaminobenzaldehyde</a:t>
          </a:r>
          <a:endParaRPr lang="fr-FR" sz="3600" b="0" dirty="0">
            <a:solidFill>
              <a:schemeClr val="bg1"/>
            </a:solidFill>
          </a:endParaRPr>
        </a:p>
      </dgm:t>
    </dgm:pt>
    <dgm:pt modelId="{897C37AB-8BC5-4B10-84A3-9AF7E7D0CADC}" type="parTrans" cxnId="{6DD555F8-90A2-4E74-A122-ADE19EADB633}">
      <dgm:prSet/>
      <dgm:spPr/>
      <dgm:t>
        <a:bodyPr/>
        <a:lstStyle/>
        <a:p>
          <a:endParaRPr lang="fr-FR"/>
        </a:p>
      </dgm:t>
    </dgm:pt>
    <dgm:pt modelId="{5B035978-4E69-4B65-A2B8-5E24430657EC}" type="sibTrans" cxnId="{6DD555F8-90A2-4E74-A122-ADE19EADB633}">
      <dgm:prSet/>
      <dgm:spPr/>
      <dgm:t>
        <a:bodyPr/>
        <a:lstStyle/>
        <a:p>
          <a:endParaRPr lang="fr-FR"/>
        </a:p>
      </dgm:t>
    </dgm:pt>
    <dgm:pt modelId="{2C710931-F10E-4915-970C-2E764AF43680}" type="pres">
      <dgm:prSet presAssocID="{EF5AF950-6081-4811-A809-0E6442A29773}" presName="Name0" presStyleCnt="0">
        <dgm:presLayoutVars>
          <dgm:dir/>
          <dgm:resizeHandles val="exact"/>
        </dgm:presLayoutVars>
      </dgm:prSet>
      <dgm:spPr/>
      <dgm:t>
        <a:bodyPr/>
        <a:lstStyle/>
        <a:p>
          <a:endParaRPr lang="fr-FR"/>
        </a:p>
      </dgm:t>
    </dgm:pt>
    <dgm:pt modelId="{59472F1D-6129-41C4-8970-D2603DFE8AE1}" type="pres">
      <dgm:prSet presAssocID="{74F8B250-315A-463A-931C-6FFBB1021A96}" presName="composite" presStyleCnt="0"/>
      <dgm:spPr/>
    </dgm:pt>
    <dgm:pt modelId="{EA1BF393-B291-4866-8B62-BA4A71117D3A}" type="pres">
      <dgm:prSet presAssocID="{74F8B250-315A-463A-931C-6FFBB1021A96}" presName="rect1" presStyleLbl="trAlignAcc1" presStyleIdx="0" presStyleCnt="3" custScaleY="95310">
        <dgm:presLayoutVars>
          <dgm:bulletEnabled val="1"/>
        </dgm:presLayoutVars>
      </dgm:prSet>
      <dgm:spPr/>
      <dgm:t>
        <a:bodyPr/>
        <a:lstStyle/>
        <a:p>
          <a:endParaRPr lang="fr-FR"/>
        </a:p>
      </dgm:t>
    </dgm:pt>
    <dgm:pt modelId="{83C3C934-D2F4-4DFC-8016-8C9FEF52A301}" type="pres">
      <dgm:prSet presAssocID="{74F8B250-315A-463A-931C-6FFBB1021A96}" presName="rect2" presStyleLbl="fgImgPlace1" presStyleIdx="0" presStyleCnt="3"/>
      <dgm:spPr>
        <a:solidFill>
          <a:schemeClr val="accent1"/>
        </a:solidFill>
      </dgm:spPr>
    </dgm:pt>
    <dgm:pt modelId="{4DC391CA-6B81-46DB-9BC7-2BDCC658410B}" type="pres">
      <dgm:prSet presAssocID="{B8ACBA04-13D5-456C-8C79-BE5D9A1CCE21}" presName="sibTrans" presStyleCnt="0"/>
      <dgm:spPr/>
    </dgm:pt>
    <dgm:pt modelId="{F3A3B53A-CB05-4749-B6D8-B7008509EFDA}" type="pres">
      <dgm:prSet presAssocID="{3938F45C-9065-46E6-B326-D58273057D25}" presName="composite" presStyleCnt="0"/>
      <dgm:spPr/>
    </dgm:pt>
    <dgm:pt modelId="{5E8BA556-F394-44A0-9A8D-9E27C274DB02}" type="pres">
      <dgm:prSet presAssocID="{3938F45C-9065-46E6-B326-D58273057D25}" presName="rect1" presStyleLbl="trAlignAcc1" presStyleIdx="1" presStyleCnt="3">
        <dgm:presLayoutVars>
          <dgm:bulletEnabled val="1"/>
        </dgm:presLayoutVars>
      </dgm:prSet>
      <dgm:spPr/>
      <dgm:t>
        <a:bodyPr/>
        <a:lstStyle/>
        <a:p>
          <a:endParaRPr lang="fr-FR"/>
        </a:p>
      </dgm:t>
    </dgm:pt>
    <dgm:pt modelId="{68B9F4B9-0F49-4BE0-9BF3-C20E31ADD874}" type="pres">
      <dgm:prSet presAssocID="{3938F45C-9065-46E6-B326-D58273057D25}" presName="rect2" presStyleLbl="fgImgPlace1" presStyleIdx="1" presStyleCnt="3"/>
      <dgm:spPr>
        <a:solidFill>
          <a:schemeClr val="accent1"/>
        </a:solidFill>
      </dgm:spPr>
    </dgm:pt>
    <dgm:pt modelId="{F9071F2D-8B49-4D85-8052-FC81A63F1515}" type="pres">
      <dgm:prSet presAssocID="{C7A55614-BB57-452B-A34F-C3C94E1D8A9D}" presName="sibTrans" presStyleCnt="0"/>
      <dgm:spPr/>
    </dgm:pt>
    <dgm:pt modelId="{D03238A9-6537-4241-B494-9AFDB532E5E5}" type="pres">
      <dgm:prSet presAssocID="{214ABAB4-A992-44FB-9F8B-69671847DDA7}" presName="composite" presStyleCnt="0"/>
      <dgm:spPr/>
    </dgm:pt>
    <dgm:pt modelId="{F67361EF-5E9C-499D-9717-27B20618CDF2}" type="pres">
      <dgm:prSet presAssocID="{214ABAB4-A992-44FB-9F8B-69671847DDA7}" presName="rect1" presStyleLbl="trAlignAcc1" presStyleIdx="2" presStyleCnt="3" custScaleX="184671" custLinFactNeighborX="-1572" custLinFactNeighborY="-1726">
        <dgm:presLayoutVars>
          <dgm:bulletEnabled val="1"/>
        </dgm:presLayoutVars>
      </dgm:prSet>
      <dgm:spPr/>
      <dgm:t>
        <a:bodyPr/>
        <a:lstStyle/>
        <a:p>
          <a:endParaRPr lang="fr-FR"/>
        </a:p>
      </dgm:t>
    </dgm:pt>
    <dgm:pt modelId="{9B612B3E-68B3-4DF3-ACCE-49FD0E14F789}" type="pres">
      <dgm:prSet presAssocID="{214ABAB4-A992-44FB-9F8B-69671847DDA7}" presName="rect2" presStyleLbl="fgImgPlace1" presStyleIdx="2" presStyleCnt="3" custLinFactX="-98210" custLinFactNeighborX="-100000"/>
      <dgm:spPr>
        <a:solidFill>
          <a:schemeClr val="accent1"/>
        </a:solidFill>
      </dgm:spPr>
    </dgm:pt>
  </dgm:ptLst>
  <dgm:cxnLst>
    <dgm:cxn modelId="{6FAD0B87-52C9-4D2C-8500-F4294AD23F5D}" type="presOf" srcId="{74F8B250-315A-463A-931C-6FFBB1021A96}" destId="{EA1BF393-B291-4866-8B62-BA4A71117D3A}" srcOrd="0" destOrd="0" presId="urn:microsoft.com/office/officeart/2008/layout/PictureStrips"/>
    <dgm:cxn modelId="{6DD555F8-90A2-4E74-A122-ADE19EADB633}" srcId="{EF5AF950-6081-4811-A809-0E6442A29773}" destId="{214ABAB4-A992-44FB-9F8B-69671847DDA7}" srcOrd="2" destOrd="0" parTransId="{897C37AB-8BC5-4B10-84A3-9AF7E7D0CADC}" sibTransId="{5B035978-4E69-4B65-A2B8-5E24430657EC}"/>
    <dgm:cxn modelId="{EF0FACC0-7FA7-4BFE-9EC5-E10F163F9D1C}" type="presOf" srcId="{EF5AF950-6081-4811-A809-0E6442A29773}" destId="{2C710931-F10E-4915-970C-2E764AF43680}" srcOrd="0" destOrd="0" presId="urn:microsoft.com/office/officeart/2008/layout/PictureStrips"/>
    <dgm:cxn modelId="{293C0987-0380-4F7A-AE7F-9C0332D3316E}" srcId="{EF5AF950-6081-4811-A809-0E6442A29773}" destId="{74F8B250-315A-463A-931C-6FFBB1021A96}" srcOrd="0" destOrd="0" parTransId="{19B6E93C-5566-4D78-9B25-CFDB9D9A3195}" sibTransId="{B8ACBA04-13D5-456C-8C79-BE5D9A1CCE21}"/>
    <dgm:cxn modelId="{0AA32963-A319-44F1-97A6-78023ACB560F}" type="presOf" srcId="{214ABAB4-A992-44FB-9F8B-69671847DDA7}" destId="{F67361EF-5E9C-499D-9717-27B20618CDF2}" srcOrd="0" destOrd="0" presId="urn:microsoft.com/office/officeart/2008/layout/PictureStrips"/>
    <dgm:cxn modelId="{6A490783-8BFB-4B13-82CC-D595B3AF444C}" srcId="{EF5AF950-6081-4811-A809-0E6442A29773}" destId="{3938F45C-9065-46E6-B326-D58273057D25}" srcOrd="1" destOrd="0" parTransId="{549B90ED-5DE9-44E6-B562-A49025A0BF19}" sibTransId="{C7A55614-BB57-452B-A34F-C3C94E1D8A9D}"/>
    <dgm:cxn modelId="{AFA3C10E-D61C-4199-868F-2A89DDB0B20D}" type="presOf" srcId="{3938F45C-9065-46E6-B326-D58273057D25}" destId="{5E8BA556-F394-44A0-9A8D-9E27C274DB02}" srcOrd="0" destOrd="0" presId="urn:microsoft.com/office/officeart/2008/layout/PictureStrips"/>
    <dgm:cxn modelId="{DE96BB3F-F640-4368-B40E-B1AB962F2E19}" type="presParOf" srcId="{2C710931-F10E-4915-970C-2E764AF43680}" destId="{59472F1D-6129-41C4-8970-D2603DFE8AE1}" srcOrd="0" destOrd="0" presId="urn:microsoft.com/office/officeart/2008/layout/PictureStrips"/>
    <dgm:cxn modelId="{3DB8FB53-7C53-4087-B0BD-07143A9E76D4}" type="presParOf" srcId="{59472F1D-6129-41C4-8970-D2603DFE8AE1}" destId="{EA1BF393-B291-4866-8B62-BA4A71117D3A}" srcOrd="0" destOrd="0" presId="urn:microsoft.com/office/officeart/2008/layout/PictureStrips"/>
    <dgm:cxn modelId="{C16DF6F9-AABC-4473-B7EF-0DBE8501654D}" type="presParOf" srcId="{59472F1D-6129-41C4-8970-D2603DFE8AE1}" destId="{83C3C934-D2F4-4DFC-8016-8C9FEF52A301}" srcOrd="1" destOrd="0" presId="urn:microsoft.com/office/officeart/2008/layout/PictureStrips"/>
    <dgm:cxn modelId="{911F4085-D081-45EC-8F63-14E2938E2A37}" type="presParOf" srcId="{2C710931-F10E-4915-970C-2E764AF43680}" destId="{4DC391CA-6B81-46DB-9BC7-2BDCC658410B}" srcOrd="1" destOrd="0" presId="urn:microsoft.com/office/officeart/2008/layout/PictureStrips"/>
    <dgm:cxn modelId="{75955DC5-C34C-4078-AF9B-43BC97DF8C99}" type="presParOf" srcId="{2C710931-F10E-4915-970C-2E764AF43680}" destId="{F3A3B53A-CB05-4749-B6D8-B7008509EFDA}" srcOrd="2" destOrd="0" presId="urn:microsoft.com/office/officeart/2008/layout/PictureStrips"/>
    <dgm:cxn modelId="{03E4A8F8-CE92-48D8-A04D-84CB32A46F07}" type="presParOf" srcId="{F3A3B53A-CB05-4749-B6D8-B7008509EFDA}" destId="{5E8BA556-F394-44A0-9A8D-9E27C274DB02}" srcOrd="0" destOrd="0" presId="urn:microsoft.com/office/officeart/2008/layout/PictureStrips"/>
    <dgm:cxn modelId="{DD845D9B-1D7B-466B-B390-4C85E22921CF}" type="presParOf" srcId="{F3A3B53A-CB05-4749-B6D8-B7008509EFDA}" destId="{68B9F4B9-0F49-4BE0-9BF3-C20E31ADD874}" srcOrd="1" destOrd="0" presId="urn:microsoft.com/office/officeart/2008/layout/PictureStrips"/>
    <dgm:cxn modelId="{F2995C0B-F0DB-4603-BC38-5FA2FC5D53AB}" type="presParOf" srcId="{2C710931-F10E-4915-970C-2E764AF43680}" destId="{F9071F2D-8B49-4D85-8052-FC81A63F1515}" srcOrd="3" destOrd="0" presId="urn:microsoft.com/office/officeart/2008/layout/PictureStrips"/>
    <dgm:cxn modelId="{13C0521D-C382-438A-89C4-C333CE42E76F}" type="presParOf" srcId="{2C710931-F10E-4915-970C-2E764AF43680}" destId="{D03238A9-6537-4241-B494-9AFDB532E5E5}" srcOrd="4" destOrd="0" presId="urn:microsoft.com/office/officeart/2008/layout/PictureStrips"/>
    <dgm:cxn modelId="{61A2178C-AC34-4A05-8DB2-045206A325FA}" type="presParOf" srcId="{D03238A9-6537-4241-B494-9AFDB532E5E5}" destId="{F67361EF-5E9C-499D-9717-27B20618CDF2}" srcOrd="0" destOrd="0" presId="urn:microsoft.com/office/officeart/2008/layout/PictureStrips"/>
    <dgm:cxn modelId="{673F115F-8096-4227-8E15-82AECA5C18BE}" type="presParOf" srcId="{D03238A9-6537-4241-B494-9AFDB532E5E5}" destId="{9B612B3E-68B3-4DF3-ACCE-49FD0E14F789}"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5AF578A-3AA9-477C-934E-B41519F2484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fr-FR"/>
        </a:p>
      </dgm:t>
    </dgm:pt>
    <dgm:pt modelId="{4DDD4579-1BE1-41FE-9309-6AACC4F5C685}">
      <dgm:prSet phldrT="[Texte]" custT="1"/>
      <dgm:spPr/>
      <dgm:t>
        <a:bodyPr/>
        <a:lstStyle/>
        <a:p>
          <a:r>
            <a:rPr lang="fr-FR" sz="3600" b="1" dirty="0" smtClean="0">
              <a:solidFill>
                <a:schemeClr val="bg1"/>
              </a:solidFill>
            </a:rPr>
            <a:t>Degré d’opalescence</a:t>
          </a:r>
          <a:endParaRPr lang="fr-FR" sz="3600" b="1" dirty="0">
            <a:solidFill>
              <a:schemeClr val="bg1"/>
            </a:solidFill>
          </a:endParaRPr>
        </a:p>
      </dgm:t>
    </dgm:pt>
    <dgm:pt modelId="{FD411ED1-AE5F-4A52-9133-96AF140CD2BA}" type="parTrans" cxnId="{768D5D48-ACC7-4ECA-B09D-CF7780F6472E}">
      <dgm:prSet/>
      <dgm:spPr/>
      <dgm:t>
        <a:bodyPr/>
        <a:lstStyle/>
        <a:p>
          <a:endParaRPr lang="fr-FR"/>
        </a:p>
      </dgm:t>
    </dgm:pt>
    <dgm:pt modelId="{0FF062A1-5DB1-4E06-9346-B0E76E11B5AC}" type="sibTrans" cxnId="{768D5D48-ACC7-4ECA-B09D-CF7780F6472E}">
      <dgm:prSet/>
      <dgm:spPr/>
      <dgm:t>
        <a:bodyPr/>
        <a:lstStyle/>
        <a:p>
          <a:endParaRPr lang="fr-FR"/>
        </a:p>
      </dgm:t>
    </dgm:pt>
    <dgm:pt modelId="{972FCE0D-FD25-4C71-BB50-34BAE6EB5A35}">
      <dgm:prSet phldrT="[Texte]" custT="1"/>
      <dgm:spPr/>
      <dgm:t>
        <a:bodyPr/>
        <a:lstStyle/>
        <a:p>
          <a:r>
            <a:rPr lang="fr-FR" sz="3600" b="1" dirty="0" smtClean="0">
              <a:solidFill>
                <a:schemeClr val="bg1"/>
              </a:solidFill>
            </a:rPr>
            <a:t>Degré de coloration</a:t>
          </a:r>
          <a:endParaRPr lang="fr-FR" sz="3600" b="1" dirty="0">
            <a:solidFill>
              <a:schemeClr val="bg1"/>
            </a:solidFill>
          </a:endParaRPr>
        </a:p>
      </dgm:t>
    </dgm:pt>
    <dgm:pt modelId="{859CFB05-B47E-410E-8B6A-9551243C263D}" type="parTrans" cxnId="{1DE64941-1146-4D1A-A286-946CB1453DA3}">
      <dgm:prSet/>
      <dgm:spPr/>
      <dgm:t>
        <a:bodyPr/>
        <a:lstStyle/>
        <a:p>
          <a:endParaRPr lang="fr-FR"/>
        </a:p>
      </dgm:t>
    </dgm:pt>
    <dgm:pt modelId="{4338A829-08F4-4CFA-9C2C-B86A22D7AB8B}" type="sibTrans" cxnId="{1DE64941-1146-4D1A-A286-946CB1453DA3}">
      <dgm:prSet/>
      <dgm:spPr/>
      <dgm:t>
        <a:bodyPr/>
        <a:lstStyle/>
        <a:p>
          <a:endParaRPr lang="fr-FR"/>
        </a:p>
      </dgm:t>
    </dgm:pt>
    <dgm:pt modelId="{5F58D48B-D5A5-4C30-83A3-8BED87F5C733}" type="pres">
      <dgm:prSet presAssocID="{55AF578A-3AA9-477C-934E-B41519F24841}" presName="Name0" presStyleCnt="0">
        <dgm:presLayoutVars>
          <dgm:dir/>
          <dgm:resizeHandles val="exact"/>
        </dgm:presLayoutVars>
      </dgm:prSet>
      <dgm:spPr/>
      <dgm:t>
        <a:bodyPr/>
        <a:lstStyle/>
        <a:p>
          <a:endParaRPr lang="fr-FR"/>
        </a:p>
      </dgm:t>
    </dgm:pt>
    <dgm:pt modelId="{AD4FFCE1-54EA-4C74-A1C8-9D28A6F1E1E1}" type="pres">
      <dgm:prSet presAssocID="{4DDD4579-1BE1-41FE-9309-6AACC4F5C685}" presName="composite" presStyleCnt="0"/>
      <dgm:spPr/>
    </dgm:pt>
    <dgm:pt modelId="{4722DCE7-E034-4116-B205-4D9FE1967A6F}" type="pres">
      <dgm:prSet presAssocID="{4DDD4579-1BE1-41FE-9309-6AACC4F5C685}" presName="rect1" presStyleLbl="trAlignAcc1" presStyleIdx="0" presStyleCnt="2">
        <dgm:presLayoutVars>
          <dgm:bulletEnabled val="1"/>
        </dgm:presLayoutVars>
      </dgm:prSet>
      <dgm:spPr/>
      <dgm:t>
        <a:bodyPr/>
        <a:lstStyle/>
        <a:p>
          <a:endParaRPr lang="fr-FR"/>
        </a:p>
      </dgm:t>
    </dgm:pt>
    <dgm:pt modelId="{8CA30C2C-ADAF-4A07-8D23-D6CC8BDEE8FC}" type="pres">
      <dgm:prSet presAssocID="{4DDD4579-1BE1-41FE-9309-6AACC4F5C685}" presName="rect2" presStyleLbl="fgImgPlace1" presStyleIdx="0" presStyleCnt="2"/>
      <dgm:spPr>
        <a:solidFill>
          <a:schemeClr val="accent1"/>
        </a:solidFill>
      </dgm:spPr>
    </dgm:pt>
    <dgm:pt modelId="{6278CC50-5170-4E9D-8449-0023F51D9746}" type="pres">
      <dgm:prSet presAssocID="{0FF062A1-5DB1-4E06-9346-B0E76E11B5AC}" presName="sibTrans" presStyleCnt="0"/>
      <dgm:spPr/>
    </dgm:pt>
    <dgm:pt modelId="{FA91E55A-2865-4264-8D54-E4448C12D2D3}" type="pres">
      <dgm:prSet presAssocID="{972FCE0D-FD25-4C71-BB50-34BAE6EB5A35}" presName="composite" presStyleCnt="0"/>
      <dgm:spPr/>
    </dgm:pt>
    <dgm:pt modelId="{D1C63599-2F6B-42FB-91E4-B2B21C7D68E3}" type="pres">
      <dgm:prSet presAssocID="{972FCE0D-FD25-4C71-BB50-34BAE6EB5A35}" presName="rect1" presStyleLbl="trAlignAcc1" presStyleIdx="1" presStyleCnt="2">
        <dgm:presLayoutVars>
          <dgm:bulletEnabled val="1"/>
        </dgm:presLayoutVars>
      </dgm:prSet>
      <dgm:spPr/>
      <dgm:t>
        <a:bodyPr/>
        <a:lstStyle/>
        <a:p>
          <a:endParaRPr lang="fr-FR"/>
        </a:p>
      </dgm:t>
    </dgm:pt>
    <dgm:pt modelId="{27F45209-7591-4E2D-B598-FF1C7F1A2716}" type="pres">
      <dgm:prSet presAssocID="{972FCE0D-FD25-4C71-BB50-34BAE6EB5A35}" presName="rect2" presStyleLbl="fgImgPlace1" presStyleIdx="1" presStyleCnt="2"/>
      <dgm:spPr>
        <a:solidFill>
          <a:schemeClr val="accent1"/>
        </a:solidFill>
      </dgm:spPr>
    </dgm:pt>
  </dgm:ptLst>
  <dgm:cxnLst>
    <dgm:cxn modelId="{4186394E-1DD2-4FF1-A7C0-94F78E6E1653}" type="presOf" srcId="{4DDD4579-1BE1-41FE-9309-6AACC4F5C685}" destId="{4722DCE7-E034-4116-B205-4D9FE1967A6F}" srcOrd="0" destOrd="0" presId="urn:microsoft.com/office/officeart/2008/layout/PictureStrips"/>
    <dgm:cxn modelId="{AEF30DD6-BE19-48A0-AE3E-85116A6CDF59}" type="presOf" srcId="{55AF578A-3AA9-477C-934E-B41519F24841}" destId="{5F58D48B-D5A5-4C30-83A3-8BED87F5C733}" srcOrd="0" destOrd="0" presId="urn:microsoft.com/office/officeart/2008/layout/PictureStrips"/>
    <dgm:cxn modelId="{1C298F23-1060-44C6-B49C-7919D378819E}" type="presOf" srcId="{972FCE0D-FD25-4C71-BB50-34BAE6EB5A35}" destId="{D1C63599-2F6B-42FB-91E4-B2B21C7D68E3}" srcOrd="0" destOrd="0" presId="urn:microsoft.com/office/officeart/2008/layout/PictureStrips"/>
    <dgm:cxn modelId="{768D5D48-ACC7-4ECA-B09D-CF7780F6472E}" srcId="{55AF578A-3AA9-477C-934E-B41519F24841}" destId="{4DDD4579-1BE1-41FE-9309-6AACC4F5C685}" srcOrd="0" destOrd="0" parTransId="{FD411ED1-AE5F-4A52-9133-96AF140CD2BA}" sibTransId="{0FF062A1-5DB1-4E06-9346-B0E76E11B5AC}"/>
    <dgm:cxn modelId="{1DE64941-1146-4D1A-A286-946CB1453DA3}" srcId="{55AF578A-3AA9-477C-934E-B41519F24841}" destId="{972FCE0D-FD25-4C71-BB50-34BAE6EB5A35}" srcOrd="1" destOrd="0" parTransId="{859CFB05-B47E-410E-8B6A-9551243C263D}" sibTransId="{4338A829-08F4-4CFA-9C2C-B86A22D7AB8B}"/>
    <dgm:cxn modelId="{D41D47FC-8E0A-4B95-AD72-E4B2BEFD35A7}" type="presParOf" srcId="{5F58D48B-D5A5-4C30-83A3-8BED87F5C733}" destId="{AD4FFCE1-54EA-4C74-A1C8-9D28A6F1E1E1}" srcOrd="0" destOrd="0" presId="urn:microsoft.com/office/officeart/2008/layout/PictureStrips"/>
    <dgm:cxn modelId="{612B0CEA-AB26-4A75-8E07-9E3E3E70A367}" type="presParOf" srcId="{AD4FFCE1-54EA-4C74-A1C8-9D28A6F1E1E1}" destId="{4722DCE7-E034-4116-B205-4D9FE1967A6F}" srcOrd="0" destOrd="0" presId="urn:microsoft.com/office/officeart/2008/layout/PictureStrips"/>
    <dgm:cxn modelId="{4BA95307-C973-4273-A55D-067153CEB62A}" type="presParOf" srcId="{AD4FFCE1-54EA-4C74-A1C8-9D28A6F1E1E1}" destId="{8CA30C2C-ADAF-4A07-8D23-D6CC8BDEE8FC}" srcOrd="1" destOrd="0" presId="urn:microsoft.com/office/officeart/2008/layout/PictureStrips"/>
    <dgm:cxn modelId="{E519CF3E-6CB2-4B1B-8116-80B8DCEB6373}" type="presParOf" srcId="{5F58D48B-D5A5-4C30-83A3-8BED87F5C733}" destId="{6278CC50-5170-4E9D-8449-0023F51D9746}" srcOrd="1" destOrd="0" presId="urn:microsoft.com/office/officeart/2008/layout/PictureStrips"/>
    <dgm:cxn modelId="{F4B84A38-102F-47DB-837E-47B44912C772}" type="presParOf" srcId="{5F58D48B-D5A5-4C30-83A3-8BED87F5C733}" destId="{FA91E55A-2865-4264-8D54-E4448C12D2D3}" srcOrd="2" destOrd="0" presId="urn:microsoft.com/office/officeart/2008/layout/PictureStrips"/>
    <dgm:cxn modelId="{948AF6BA-BD8F-4C29-A9A2-7A138D2F11FE}" type="presParOf" srcId="{FA91E55A-2865-4264-8D54-E4448C12D2D3}" destId="{D1C63599-2F6B-42FB-91E4-B2B21C7D68E3}" srcOrd="0" destOrd="0" presId="urn:microsoft.com/office/officeart/2008/layout/PictureStrips"/>
    <dgm:cxn modelId="{201C7F57-099D-421B-8743-AA9B1D3832BF}" type="presParOf" srcId="{FA91E55A-2865-4264-8D54-E4448C12D2D3}" destId="{27F45209-7591-4E2D-B598-FF1C7F1A2716}"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ADCFBC-A93D-4E48-B7B9-317E2AD110D5}">
      <dsp:nvSpPr>
        <dsp:cNvPr id="0" name=""/>
        <dsp:cNvSpPr/>
      </dsp:nvSpPr>
      <dsp:spPr>
        <a:xfrm>
          <a:off x="3141008" y="2458106"/>
          <a:ext cx="1571654" cy="985010"/>
        </a:xfrm>
        <a:prstGeom prst="hexagon">
          <a:avLst>
            <a:gd name="adj" fmla="val 25000"/>
            <a:gd name="vf" fmla="val 115470"/>
          </a:avLst>
        </a:prstGeom>
        <a:solidFill>
          <a:schemeClr val="dk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54610" rIns="0" bIns="54610" numCol="1" spcCol="1270" anchor="ctr" anchorCtr="0">
          <a:noAutofit/>
        </a:bodyPr>
        <a:lstStyle/>
        <a:p>
          <a:pPr lvl="0" algn="ctr" defTabSz="1911350">
            <a:lnSpc>
              <a:spcPct val="90000"/>
            </a:lnSpc>
            <a:spcBef>
              <a:spcPct val="0"/>
            </a:spcBef>
            <a:spcAft>
              <a:spcPct val="35000"/>
            </a:spcAft>
          </a:pPr>
          <a:r>
            <a:rPr lang="fr-FR" sz="4300" b="1" kern="1200" dirty="0" smtClean="0"/>
            <a:t> Thé</a:t>
          </a:r>
          <a:endParaRPr lang="fr-FR" sz="4300" b="1" kern="1200" dirty="0"/>
        </a:p>
      </dsp:txBody>
      <dsp:txXfrm>
        <a:off x="3354063" y="2591635"/>
        <a:ext cx="1145544" cy="717952"/>
      </dsp:txXfrm>
    </dsp:sp>
    <dsp:sp modelId="{8C0F42FE-B080-4DF7-9CAD-B1D5E44DB0C2}">
      <dsp:nvSpPr>
        <dsp:cNvPr id="0" name=""/>
        <dsp:cNvSpPr/>
      </dsp:nvSpPr>
      <dsp:spPr>
        <a:xfrm>
          <a:off x="2657727" y="2624804"/>
          <a:ext cx="310653" cy="268119"/>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24D2EAF1-3357-4531-A356-7A2F58A74E4D}">
      <dsp:nvSpPr>
        <dsp:cNvPr id="0" name=""/>
        <dsp:cNvSpPr/>
      </dsp:nvSpPr>
      <dsp:spPr>
        <a:xfrm>
          <a:off x="266141" y="293807"/>
          <a:ext cx="2977771" cy="2584056"/>
        </a:xfrm>
        <a:prstGeom prst="hexagon">
          <a:avLst>
            <a:gd name="adj" fmla="val 25000"/>
            <a:gd name="vf" fmla="val 115470"/>
          </a:avLst>
        </a:prstGeom>
        <a:blipFill>
          <a:blip xmlns:r="http://schemas.openxmlformats.org/officeDocument/2006/relationships" r:embed="rId1">
            <a:extLst>
              <a:ext uri="{BEBA8EAE-BF5A-486C-A8C5-ECC9F3942E4B}">
                <a14:imgProps xmlns:a14="http://schemas.microsoft.com/office/drawing/2010/main">
                  <a14:imgLayer r:embed="rId2">
                    <a14:imgEffect>
                      <a14:brightnessContrast contrast="-20000"/>
                    </a14:imgEffect>
                  </a14:imgLayer>
                </a14:imgProps>
              </a:ext>
              <a:ext uri="{28A0092B-C50C-407E-A947-70E740481C1C}">
                <a14:useLocalDpi xmlns:a14="http://schemas.microsoft.com/office/drawing/2010/main" val="0"/>
              </a:ext>
            </a:extLst>
          </a:blip>
          <a:srcRect/>
          <a:stretch>
            <a:fillRect l="-46000" r="-46000"/>
          </a:stretch>
        </a:blip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FA28A7D1-3C46-4D10-B744-BB0211501679}">
      <dsp:nvSpPr>
        <dsp:cNvPr id="0" name=""/>
        <dsp:cNvSpPr/>
      </dsp:nvSpPr>
      <dsp:spPr>
        <a:xfrm>
          <a:off x="2195879" y="2374209"/>
          <a:ext cx="310653" cy="268119"/>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AE122-2238-4447-9AE6-467C3FE37383}">
      <dsp:nvSpPr>
        <dsp:cNvPr id="0" name=""/>
        <dsp:cNvSpPr/>
      </dsp:nvSpPr>
      <dsp:spPr>
        <a:xfrm>
          <a:off x="2743896" y="3396814"/>
          <a:ext cx="2387237" cy="993879"/>
        </a:xfrm>
        <a:prstGeom prst="hexagon">
          <a:avLst>
            <a:gd name="adj" fmla="val 25000"/>
            <a:gd name="vf" fmla="val 115470"/>
          </a:avLst>
        </a:prstGeom>
        <a:solidFill>
          <a:schemeClr val="dk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lang="fr-FR" sz="2400" b="1" kern="1200" dirty="0" smtClean="0"/>
            <a:t>   </a:t>
          </a:r>
          <a:r>
            <a:rPr lang="fr-FR" sz="3200" b="1" kern="1200" dirty="0" smtClean="0"/>
            <a:t>Extraction</a:t>
          </a:r>
          <a:endParaRPr lang="fr-FR" sz="3200" b="1" kern="1200" dirty="0"/>
        </a:p>
      </dsp:txBody>
      <dsp:txXfrm>
        <a:off x="3025656" y="3514119"/>
        <a:ext cx="1823717" cy="759269"/>
      </dsp:txXfrm>
    </dsp:sp>
    <dsp:sp modelId="{5FD29796-1E56-48B9-AB64-DF92A38DE6F1}">
      <dsp:nvSpPr>
        <dsp:cNvPr id="0" name=""/>
        <dsp:cNvSpPr/>
      </dsp:nvSpPr>
      <dsp:spPr>
        <a:xfrm>
          <a:off x="2836213" y="3736724"/>
          <a:ext cx="364356" cy="314470"/>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81751760-7D9A-44CE-90DE-4569982B2BF9}">
      <dsp:nvSpPr>
        <dsp:cNvPr id="0" name=""/>
        <dsp:cNvSpPr/>
      </dsp:nvSpPr>
      <dsp:spPr>
        <a:xfrm>
          <a:off x="183649" y="1127237"/>
          <a:ext cx="3117845" cy="2687591"/>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C9912405-B32D-4E59-918E-4D609E3E14AB}">
      <dsp:nvSpPr>
        <dsp:cNvPr id="0" name=""/>
        <dsp:cNvSpPr/>
      </dsp:nvSpPr>
      <dsp:spPr>
        <a:xfrm>
          <a:off x="2294524" y="3442807"/>
          <a:ext cx="364356" cy="314470"/>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9B1D0-3429-4297-AD27-6E5EAEBD94F1}">
      <dsp:nvSpPr>
        <dsp:cNvPr id="0" name=""/>
        <dsp:cNvSpPr/>
      </dsp:nvSpPr>
      <dsp:spPr>
        <a:xfrm>
          <a:off x="3473646" y="1937998"/>
          <a:ext cx="2324319" cy="2230694"/>
        </a:xfrm>
        <a:prstGeom prst="hexagon">
          <a:avLst>
            <a:gd name="adj" fmla="val 25000"/>
            <a:gd name="vf" fmla="val 115470"/>
          </a:avLst>
        </a:prstGeom>
        <a:solidFill>
          <a:schemeClr val="dk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40640" rIns="0" bIns="40640" numCol="1" spcCol="1270" anchor="ctr" anchorCtr="0">
          <a:noAutofit/>
        </a:bodyPr>
        <a:lstStyle/>
        <a:p>
          <a:pPr lvl="0" algn="ctr" defTabSz="1422400">
            <a:lnSpc>
              <a:spcPct val="90000"/>
            </a:lnSpc>
            <a:spcBef>
              <a:spcPct val="0"/>
            </a:spcBef>
            <a:spcAft>
              <a:spcPct val="35000"/>
            </a:spcAft>
          </a:pPr>
          <a:r>
            <a:rPr lang="fr-FR" sz="3200" b="1" kern="1200" dirty="0" smtClean="0"/>
            <a:t>contrôle physico chimique </a:t>
          </a:r>
          <a:endParaRPr lang="fr-FR" sz="3200" b="1" kern="1200" dirty="0"/>
        </a:p>
      </dsp:txBody>
      <dsp:txXfrm>
        <a:off x="3853230" y="2302293"/>
        <a:ext cx="1565151" cy="1502104"/>
      </dsp:txXfrm>
    </dsp:sp>
    <dsp:sp modelId="{82921A8E-0B3A-4394-A9C1-F2E40D971E3F}">
      <dsp:nvSpPr>
        <dsp:cNvPr id="0" name=""/>
        <dsp:cNvSpPr/>
      </dsp:nvSpPr>
      <dsp:spPr>
        <a:xfrm>
          <a:off x="3072675" y="2888442"/>
          <a:ext cx="382624" cy="330236"/>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C59A6CD8-F6E5-4D40-8289-980BF73AEF96}">
      <dsp:nvSpPr>
        <dsp:cNvPr id="0" name=""/>
        <dsp:cNvSpPr/>
      </dsp:nvSpPr>
      <dsp:spPr>
        <a:xfrm>
          <a:off x="287123" y="148126"/>
          <a:ext cx="3274161" cy="282233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AC5E8DAB-5432-4E1C-82DA-475073EE0B10}">
      <dsp:nvSpPr>
        <dsp:cNvPr id="0" name=""/>
        <dsp:cNvSpPr/>
      </dsp:nvSpPr>
      <dsp:spPr>
        <a:xfrm>
          <a:off x="2503829" y="2579790"/>
          <a:ext cx="382624" cy="330236"/>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96C6C-EF13-466E-9316-DA81D66F3EB4}">
      <dsp:nvSpPr>
        <dsp:cNvPr id="0" name=""/>
        <dsp:cNvSpPr/>
      </dsp:nvSpPr>
      <dsp:spPr>
        <a:xfrm>
          <a:off x="3256811" y="2645031"/>
          <a:ext cx="2509184" cy="922405"/>
        </a:xfrm>
        <a:prstGeom prst="hexagon">
          <a:avLst>
            <a:gd name="adj" fmla="val 25000"/>
            <a:gd name="vf" fmla="val 115470"/>
          </a:avLst>
        </a:prstGeom>
        <a:solidFill>
          <a:schemeClr val="dk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54610" rIns="0" bIns="54610" numCol="1" spcCol="1270" anchor="ctr" anchorCtr="0">
          <a:noAutofit/>
        </a:bodyPr>
        <a:lstStyle/>
        <a:p>
          <a:pPr lvl="0" algn="ctr" defTabSz="1911350">
            <a:lnSpc>
              <a:spcPct val="90000"/>
            </a:lnSpc>
            <a:spcBef>
              <a:spcPct val="0"/>
            </a:spcBef>
            <a:spcAft>
              <a:spcPct val="35000"/>
            </a:spcAft>
          </a:pPr>
          <a:r>
            <a:rPr lang="fr-FR" sz="4300" b="1" kern="1200" dirty="0" smtClean="0"/>
            <a:t>caféine</a:t>
          </a:r>
          <a:endParaRPr lang="fr-FR" sz="4300" b="1" kern="1200" dirty="0"/>
        </a:p>
      </dsp:txBody>
      <dsp:txXfrm>
        <a:off x="3542777" y="2750155"/>
        <a:ext cx="1937252" cy="712157"/>
      </dsp:txXfrm>
    </dsp:sp>
    <dsp:sp modelId="{52C2F43E-47D4-4F88-A560-6E7619C92048}">
      <dsp:nvSpPr>
        <dsp:cNvPr id="0" name=""/>
        <dsp:cNvSpPr/>
      </dsp:nvSpPr>
      <dsp:spPr>
        <a:xfrm>
          <a:off x="3066961" y="2953852"/>
          <a:ext cx="353571" cy="305161"/>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E8088821-FEB6-4E95-8292-27859F76A777}">
      <dsp:nvSpPr>
        <dsp:cNvPr id="0" name=""/>
        <dsp:cNvSpPr/>
      </dsp:nvSpPr>
      <dsp:spPr>
        <a:xfrm>
          <a:off x="745125" y="421607"/>
          <a:ext cx="3025555" cy="260803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 modelId="{A4B3FE1E-95AF-489B-877F-8F27876674E1}">
      <dsp:nvSpPr>
        <dsp:cNvPr id="0" name=""/>
        <dsp:cNvSpPr/>
      </dsp:nvSpPr>
      <dsp:spPr>
        <a:xfrm>
          <a:off x="2541307" y="2668635"/>
          <a:ext cx="353571" cy="305161"/>
        </a:xfrm>
        <a:prstGeom prst="hexagon">
          <a:avLst>
            <a:gd name="adj" fmla="val 25000"/>
            <a:gd name="vf" fmla="val 115470"/>
          </a:avLst>
        </a:prstGeom>
        <a:solidFill>
          <a:schemeClr val="lt2">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7F3D7-B4BA-4701-8D48-C469434F7B34}">
      <dsp:nvSpPr>
        <dsp:cNvPr id="0" name=""/>
        <dsp:cNvSpPr/>
      </dsp:nvSpPr>
      <dsp:spPr>
        <a:xfrm>
          <a:off x="4910713" y="2328187"/>
          <a:ext cx="580370" cy="1658833"/>
        </a:xfrm>
        <a:custGeom>
          <a:avLst/>
          <a:gdLst/>
          <a:ahLst/>
          <a:cxnLst/>
          <a:rect l="0" t="0" r="0" b="0"/>
          <a:pathLst>
            <a:path>
              <a:moveTo>
                <a:pt x="0" y="0"/>
              </a:moveTo>
              <a:lnTo>
                <a:pt x="290185" y="0"/>
              </a:lnTo>
              <a:lnTo>
                <a:pt x="290185" y="1658833"/>
              </a:lnTo>
              <a:lnTo>
                <a:pt x="580370" y="1658833"/>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5156963" y="3113668"/>
        <a:ext cx="87871" cy="87871"/>
      </dsp:txXfrm>
    </dsp:sp>
    <dsp:sp modelId="{CCED3466-FF69-4F7B-BDAB-4986A5325650}">
      <dsp:nvSpPr>
        <dsp:cNvPr id="0" name=""/>
        <dsp:cNvSpPr/>
      </dsp:nvSpPr>
      <dsp:spPr>
        <a:xfrm>
          <a:off x="4910713" y="2328187"/>
          <a:ext cx="580370" cy="552944"/>
        </a:xfrm>
        <a:custGeom>
          <a:avLst/>
          <a:gdLst/>
          <a:ahLst/>
          <a:cxnLst/>
          <a:rect l="0" t="0" r="0" b="0"/>
          <a:pathLst>
            <a:path>
              <a:moveTo>
                <a:pt x="0" y="0"/>
              </a:moveTo>
              <a:lnTo>
                <a:pt x="290185" y="0"/>
              </a:lnTo>
              <a:lnTo>
                <a:pt x="290185" y="552944"/>
              </a:lnTo>
              <a:lnTo>
                <a:pt x="580370" y="552944"/>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180859" y="2584619"/>
        <a:ext cx="40080" cy="40080"/>
      </dsp:txXfrm>
    </dsp:sp>
    <dsp:sp modelId="{B4CFCF10-B17E-494A-9F7E-88036E06D56F}">
      <dsp:nvSpPr>
        <dsp:cNvPr id="0" name=""/>
        <dsp:cNvSpPr/>
      </dsp:nvSpPr>
      <dsp:spPr>
        <a:xfrm>
          <a:off x="4910713" y="1775242"/>
          <a:ext cx="580370" cy="552944"/>
        </a:xfrm>
        <a:custGeom>
          <a:avLst/>
          <a:gdLst/>
          <a:ahLst/>
          <a:cxnLst/>
          <a:rect l="0" t="0" r="0" b="0"/>
          <a:pathLst>
            <a:path>
              <a:moveTo>
                <a:pt x="0" y="552944"/>
              </a:moveTo>
              <a:lnTo>
                <a:pt x="290185" y="552944"/>
              </a:lnTo>
              <a:lnTo>
                <a:pt x="290185" y="0"/>
              </a:lnTo>
              <a:lnTo>
                <a:pt x="580370"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180859" y="2031674"/>
        <a:ext cx="40080" cy="40080"/>
      </dsp:txXfrm>
    </dsp:sp>
    <dsp:sp modelId="{7BCC4F0B-ADBB-4FCF-A995-7E6BCA65A521}">
      <dsp:nvSpPr>
        <dsp:cNvPr id="0" name=""/>
        <dsp:cNvSpPr/>
      </dsp:nvSpPr>
      <dsp:spPr>
        <a:xfrm>
          <a:off x="4910713" y="669353"/>
          <a:ext cx="580370" cy="1658833"/>
        </a:xfrm>
        <a:custGeom>
          <a:avLst/>
          <a:gdLst/>
          <a:ahLst/>
          <a:cxnLst/>
          <a:rect l="0" t="0" r="0" b="0"/>
          <a:pathLst>
            <a:path>
              <a:moveTo>
                <a:pt x="0" y="1658833"/>
              </a:moveTo>
              <a:lnTo>
                <a:pt x="290185" y="1658833"/>
              </a:lnTo>
              <a:lnTo>
                <a:pt x="290185" y="0"/>
              </a:lnTo>
              <a:lnTo>
                <a:pt x="580370"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5156963" y="1454834"/>
        <a:ext cx="87871" cy="87871"/>
      </dsp:txXfrm>
    </dsp:sp>
    <dsp:sp modelId="{DDB06D99-F50A-42FF-B8F2-81CE68C0A7A4}">
      <dsp:nvSpPr>
        <dsp:cNvPr id="0" name=""/>
        <dsp:cNvSpPr/>
      </dsp:nvSpPr>
      <dsp:spPr>
        <a:xfrm rot="16200000">
          <a:off x="1151439" y="897100"/>
          <a:ext cx="4656375" cy="286217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fr-FR" sz="3600" b="1" kern="1200" dirty="0" smtClean="0"/>
            <a:t>solvant</a:t>
          </a:r>
          <a:endParaRPr lang="fr-FR" sz="3600" b="1" kern="1200" dirty="0"/>
        </a:p>
      </dsp:txBody>
      <dsp:txXfrm>
        <a:off x="1151439" y="897100"/>
        <a:ext cx="4656375" cy="2862173"/>
      </dsp:txXfrm>
    </dsp:sp>
    <dsp:sp modelId="{7770391D-6BD1-413D-AC22-47E7B3AC0FEE}">
      <dsp:nvSpPr>
        <dsp:cNvPr id="0" name=""/>
        <dsp:cNvSpPr/>
      </dsp:nvSpPr>
      <dsp:spPr>
        <a:xfrm>
          <a:off x="5491084" y="226998"/>
          <a:ext cx="3534776" cy="88471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fr-FR" sz="3700" b="1" kern="1200" dirty="0" smtClean="0"/>
            <a:t>Dichlorométhane </a:t>
          </a:r>
        </a:p>
      </dsp:txBody>
      <dsp:txXfrm>
        <a:off x="5491084" y="226998"/>
        <a:ext cx="3534776" cy="884711"/>
      </dsp:txXfrm>
    </dsp:sp>
    <dsp:sp modelId="{5A0FCE69-0CD7-46BA-B5F2-6F4667AB726B}">
      <dsp:nvSpPr>
        <dsp:cNvPr id="0" name=""/>
        <dsp:cNvSpPr/>
      </dsp:nvSpPr>
      <dsp:spPr>
        <a:xfrm>
          <a:off x="5491084" y="1332887"/>
          <a:ext cx="3534776" cy="88471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fr-FR" sz="3700" b="1" kern="1200" dirty="0" smtClean="0"/>
            <a:t>Ether de pétrole</a:t>
          </a:r>
          <a:endParaRPr lang="fr-FR" sz="3700" b="1" kern="1200" dirty="0"/>
        </a:p>
      </dsp:txBody>
      <dsp:txXfrm>
        <a:off x="5491084" y="1332887"/>
        <a:ext cx="3534776" cy="884711"/>
      </dsp:txXfrm>
    </dsp:sp>
    <dsp:sp modelId="{C0A11958-2505-4060-A79F-2F4ABD6A87F1}">
      <dsp:nvSpPr>
        <dsp:cNvPr id="0" name=""/>
        <dsp:cNvSpPr/>
      </dsp:nvSpPr>
      <dsp:spPr>
        <a:xfrm>
          <a:off x="5491084" y="2438776"/>
          <a:ext cx="3487214" cy="88471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fr-FR" sz="3700" b="1" kern="1200" dirty="0" smtClean="0"/>
            <a:t>Eau distillée</a:t>
          </a:r>
          <a:endParaRPr lang="fr-FR" sz="3700" b="1" kern="1200" dirty="0"/>
        </a:p>
      </dsp:txBody>
      <dsp:txXfrm>
        <a:off x="5491084" y="2438776"/>
        <a:ext cx="3487214" cy="884711"/>
      </dsp:txXfrm>
    </dsp:sp>
    <dsp:sp modelId="{B294E7C2-5875-4ECF-9B53-B98FFB587E05}">
      <dsp:nvSpPr>
        <dsp:cNvPr id="0" name=""/>
        <dsp:cNvSpPr/>
      </dsp:nvSpPr>
      <dsp:spPr>
        <a:xfrm>
          <a:off x="5491084" y="3544665"/>
          <a:ext cx="3407181" cy="88471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fr-FR" sz="3700" b="1" kern="1200" dirty="0" smtClean="0"/>
            <a:t>Ethanol</a:t>
          </a:r>
          <a:endParaRPr lang="fr-FR" sz="3700" b="1" kern="1200" dirty="0"/>
        </a:p>
      </dsp:txBody>
      <dsp:txXfrm>
        <a:off x="5491084" y="3544665"/>
        <a:ext cx="3407181" cy="8847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BF393-B291-4866-8B62-BA4A71117D3A}">
      <dsp:nvSpPr>
        <dsp:cNvPr id="0" name=""/>
        <dsp:cNvSpPr/>
      </dsp:nvSpPr>
      <dsp:spPr>
        <a:xfrm>
          <a:off x="225357" y="553113"/>
          <a:ext cx="5277526" cy="157187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7076" tIns="167640" rIns="167640" bIns="167640" numCol="1" spcCol="1270" anchor="ctr" anchorCtr="0">
          <a:noAutofit/>
        </a:bodyPr>
        <a:lstStyle/>
        <a:p>
          <a:pPr lvl="0" algn="l" defTabSz="1955800">
            <a:lnSpc>
              <a:spcPct val="90000"/>
            </a:lnSpc>
            <a:spcBef>
              <a:spcPct val="0"/>
            </a:spcBef>
            <a:spcAft>
              <a:spcPct val="35000"/>
            </a:spcAft>
          </a:pPr>
          <a:r>
            <a:rPr lang="fr-FR" sz="4400" b="1" i="0" kern="1200" dirty="0" smtClean="0">
              <a:solidFill>
                <a:schemeClr val="bg1"/>
              </a:solidFill>
            </a:rPr>
            <a:t>R°</a:t>
          </a:r>
          <a:r>
            <a:rPr lang="fr-FR" sz="4400" u="none" kern="1200" dirty="0" smtClean="0">
              <a:solidFill>
                <a:schemeClr val="bg1"/>
              </a:solidFill>
            </a:rPr>
            <a:t> avec le réactif de Bouchardât</a:t>
          </a:r>
          <a:endParaRPr lang="fr-FR" sz="4400" u="none" kern="1200" dirty="0">
            <a:solidFill>
              <a:schemeClr val="bg1"/>
            </a:solidFill>
          </a:endParaRPr>
        </a:p>
      </dsp:txBody>
      <dsp:txXfrm>
        <a:off x="225357" y="553113"/>
        <a:ext cx="5277526" cy="1571878"/>
      </dsp:txXfrm>
    </dsp:sp>
    <dsp:sp modelId="{83C3C934-D2F4-4DFC-8016-8C9FEF52A301}">
      <dsp:nvSpPr>
        <dsp:cNvPr id="0" name=""/>
        <dsp:cNvSpPr/>
      </dsp:nvSpPr>
      <dsp:spPr>
        <a:xfrm>
          <a:off x="5461" y="276217"/>
          <a:ext cx="1154458" cy="173168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8BA556-F394-44A0-9A8D-9E27C274DB02}">
      <dsp:nvSpPr>
        <dsp:cNvPr id="0" name=""/>
        <dsp:cNvSpPr/>
      </dsp:nvSpPr>
      <dsp:spPr>
        <a:xfrm>
          <a:off x="5942060" y="495102"/>
          <a:ext cx="5277526" cy="164922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7076" tIns="167640" rIns="167640" bIns="167640" numCol="1" spcCol="1270" anchor="ctr" anchorCtr="0">
          <a:noAutofit/>
        </a:bodyPr>
        <a:lstStyle/>
        <a:p>
          <a:pPr lvl="0" algn="l" defTabSz="1955800">
            <a:lnSpc>
              <a:spcPct val="90000"/>
            </a:lnSpc>
            <a:spcBef>
              <a:spcPct val="0"/>
            </a:spcBef>
            <a:spcAft>
              <a:spcPct val="35000"/>
            </a:spcAft>
          </a:pPr>
          <a:r>
            <a:rPr lang="fr-FR" sz="4400" b="1" i="0" kern="1200" dirty="0" smtClean="0">
              <a:solidFill>
                <a:schemeClr val="bg1"/>
              </a:solidFill>
            </a:rPr>
            <a:t>R°</a:t>
          </a:r>
          <a:r>
            <a:rPr lang="fr-FR" sz="4400" u="none" kern="1200" dirty="0" smtClean="0">
              <a:solidFill>
                <a:schemeClr val="bg1"/>
              </a:solidFill>
            </a:rPr>
            <a:t> </a:t>
          </a:r>
          <a:r>
            <a:rPr lang="fr-FR" sz="4400" kern="1200" dirty="0" smtClean="0">
              <a:solidFill>
                <a:schemeClr val="bg1"/>
              </a:solidFill>
            </a:rPr>
            <a:t>à la murexide</a:t>
          </a:r>
          <a:endParaRPr lang="fr-FR" sz="4400" kern="1200" dirty="0">
            <a:solidFill>
              <a:schemeClr val="bg1"/>
            </a:solidFill>
          </a:endParaRPr>
        </a:p>
      </dsp:txBody>
      <dsp:txXfrm>
        <a:off x="5942060" y="495102"/>
        <a:ext cx="5277526" cy="1649227"/>
      </dsp:txXfrm>
    </dsp:sp>
    <dsp:sp modelId="{68B9F4B9-0F49-4BE0-9BF3-C20E31ADD874}">
      <dsp:nvSpPr>
        <dsp:cNvPr id="0" name=""/>
        <dsp:cNvSpPr/>
      </dsp:nvSpPr>
      <dsp:spPr>
        <a:xfrm>
          <a:off x="5722163" y="256880"/>
          <a:ext cx="1154458" cy="173168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7361EF-5E9C-499D-9717-27B20618CDF2}">
      <dsp:nvSpPr>
        <dsp:cNvPr id="0" name=""/>
        <dsp:cNvSpPr/>
      </dsp:nvSpPr>
      <dsp:spPr>
        <a:xfrm>
          <a:off x="656530" y="2542829"/>
          <a:ext cx="9746060" cy="164922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17076" tIns="133350" rIns="133350" bIns="133350" numCol="1" spcCol="1270" anchor="ctr" anchorCtr="0">
          <a:noAutofit/>
        </a:bodyPr>
        <a:lstStyle/>
        <a:p>
          <a:pPr lvl="0" algn="l" defTabSz="1555750">
            <a:lnSpc>
              <a:spcPct val="90000"/>
            </a:lnSpc>
            <a:spcBef>
              <a:spcPct val="0"/>
            </a:spcBef>
            <a:spcAft>
              <a:spcPct val="35000"/>
            </a:spcAft>
          </a:pPr>
          <a:r>
            <a:rPr lang="fr-FR" sz="3500" b="0" i="0" kern="1200" dirty="0" err="1" smtClean="0">
              <a:solidFill>
                <a:schemeClr val="bg1"/>
              </a:solidFill>
            </a:rPr>
            <a:t>R</a:t>
          </a:r>
          <a:r>
            <a:rPr lang="fr-FR" sz="3600" b="0" i="0" kern="1200" dirty="0" err="1" smtClean="0">
              <a:solidFill>
                <a:schemeClr val="bg1"/>
              </a:solidFill>
            </a:rPr>
            <a:t>°</a:t>
          </a:r>
          <a:r>
            <a:rPr lang="fr-FR" sz="3600" b="0" u="none" kern="1200" dirty="0" err="1" smtClean="0">
              <a:solidFill>
                <a:schemeClr val="bg1"/>
              </a:solidFill>
            </a:rPr>
            <a:t>avec</a:t>
          </a:r>
          <a:r>
            <a:rPr lang="fr-FR" sz="3600" b="0" u="none" kern="1200" dirty="0" smtClean="0">
              <a:solidFill>
                <a:schemeClr val="bg1"/>
              </a:solidFill>
            </a:rPr>
            <a:t> le dimethylaminobenzaldehyde</a:t>
          </a:r>
          <a:endParaRPr lang="fr-FR" sz="3600" b="0" kern="1200" dirty="0">
            <a:solidFill>
              <a:schemeClr val="bg1"/>
            </a:solidFill>
          </a:endParaRPr>
        </a:p>
      </dsp:txBody>
      <dsp:txXfrm>
        <a:off x="656530" y="2542829"/>
        <a:ext cx="9746060" cy="1649227"/>
      </dsp:txXfrm>
    </dsp:sp>
    <dsp:sp modelId="{9B612B3E-68B3-4DF3-ACCE-49FD0E14F789}">
      <dsp:nvSpPr>
        <dsp:cNvPr id="0" name=""/>
        <dsp:cNvSpPr/>
      </dsp:nvSpPr>
      <dsp:spPr>
        <a:xfrm>
          <a:off x="465610" y="2333073"/>
          <a:ext cx="1154458" cy="173168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2DCE7-E034-4116-B205-4D9FE1967A6F}">
      <dsp:nvSpPr>
        <dsp:cNvPr id="0" name=""/>
        <dsp:cNvSpPr/>
      </dsp:nvSpPr>
      <dsp:spPr>
        <a:xfrm>
          <a:off x="336724" y="396924"/>
          <a:ext cx="5522061" cy="172564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68836" tIns="137160" rIns="137160" bIns="137160" numCol="1" spcCol="1270" anchor="ctr" anchorCtr="0">
          <a:noAutofit/>
        </a:bodyPr>
        <a:lstStyle/>
        <a:p>
          <a:pPr lvl="0" algn="l" defTabSz="1600200">
            <a:lnSpc>
              <a:spcPct val="90000"/>
            </a:lnSpc>
            <a:spcBef>
              <a:spcPct val="0"/>
            </a:spcBef>
            <a:spcAft>
              <a:spcPct val="35000"/>
            </a:spcAft>
          </a:pPr>
          <a:r>
            <a:rPr lang="fr-FR" sz="3600" b="1" kern="1200" dirty="0" smtClean="0">
              <a:solidFill>
                <a:schemeClr val="bg1"/>
              </a:solidFill>
            </a:rPr>
            <a:t>Degré d’opalescence</a:t>
          </a:r>
          <a:endParaRPr lang="fr-FR" sz="3600" b="1" kern="1200" dirty="0">
            <a:solidFill>
              <a:schemeClr val="bg1"/>
            </a:solidFill>
          </a:endParaRPr>
        </a:p>
      </dsp:txBody>
      <dsp:txXfrm>
        <a:off x="336724" y="396924"/>
        <a:ext cx="5522061" cy="1725644"/>
      </dsp:txXfrm>
    </dsp:sp>
    <dsp:sp modelId="{8CA30C2C-ADAF-4A07-8D23-D6CC8BDEE8FC}">
      <dsp:nvSpPr>
        <dsp:cNvPr id="0" name=""/>
        <dsp:cNvSpPr/>
      </dsp:nvSpPr>
      <dsp:spPr>
        <a:xfrm>
          <a:off x="106638" y="147664"/>
          <a:ext cx="1207950" cy="1811926"/>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C63599-2F6B-42FB-91E4-B2B21C7D68E3}">
      <dsp:nvSpPr>
        <dsp:cNvPr id="0" name=""/>
        <dsp:cNvSpPr/>
      </dsp:nvSpPr>
      <dsp:spPr>
        <a:xfrm>
          <a:off x="6294067" y="397390"/>
          <a:ext cx="5518574" cy="172455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68098" tIns="137160" rIns="137160" bIns="137160" numCol="1" spcCol="1270" anchor="ctr" anchorCtr="0">
          <a:noAutofit/>
        </a:bodyPr>
        <a:lstStyle/>
        <a:p>
          <a:pPr lvl="0" algn="l" defTabSz="1600200">
            <a:lnSpc>
              <a:spcPct val="90000"/>
            </a:lnSpc>
            <a:spcBef>
              <a:spcPct val="0"/>
            </a:spcBef>
            <a:spcAft>
              <a:spcPct val="35000"/>
            </a:spcAft>
          </a:pPr>
          <a:r>
            <a:rPr lang="fr-FR" sz="3600" b="1" kern="1200" dirty="0" smtClean="0">
              <a:solidFill>
                <a:schemeClr val="bg1"/>
              </a:solidFill>
            </a:rPr>
            <a:t>Degré de coloration</a:t>
          </a:r>
          <a:endParaRPr lang="fr-FR" sz="3600" b="1" kern="1200" dirty="0">
            <a:solidFill>
              <a:schemeClr val="bg1"/>
            </a:solidFill>
          </a:endParaRPr>
        </a:p>
      </dsp:txBody>
      <dsp:txXfrm>
        <a:off x="6294067" y="397390"/>
        <a:ext cx="5518574" cy="1724554"/>
      </dsp:txXfrm>
    </dsp:sp>
    <dsp:sp modelId="{27F45209-7591-4E2D-B598-FF1C7F1A2716}">
      <dsp:nvSpPr>
        <dsp:cNvPr id="0" name=""/>
        <dsp:cNvSpPr/>
      </dsp:nvSpPr>
      <dsp:spPr>
        <a:xfrm>
          <a:off x="6064126" y="148288"/>
          <a:ext cx="1207188" cy="1810782"/>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D827B8-2BB7-4158-8A90-7164DF804702}" type="datetimeFigureOut">
              <a:rPr lang="en-US" smtClean="0"/>
              <a:t>7/10/2018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6BDC4E-7609-4D29-9DA7-2472037E38D1}" type="slidenum">
              <a:rPr lang="en-US" smtClean="0"/>
              <a:t>‹#›</a:t>
            </a:fld>
            <a:endParaRPr lang="en-US"/>
          </a:p>
        </p:txBody>
      </p:sp>
    </p:spTree>
    <p:extLst>
      <p:ext uri="{BB962C8B-B14F-4D97-AF65-F5344CB8AC3E}">
        <p14:creationId xmlns:p14="http://schemas.microsoft.com/office/powerpoint/2010/main" val="783725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A9535-7DF4-4A59-BFBD-8FBABDEF81E4}" type="datetimeFigureOut">
              <a:rPr lang="en-US" smtClean="0"/>
              <a:t>7/10/2018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97E267-223F-4B82-A91E-26571AA812CE}" type="slidenum">
              <a:rPr lang="en-US" smtClean="0"/>
              <a:t>‹#›</a:t>
            </a:fld>
            <a:endParaRPr lang="en-US"/>
          </a:p>
        </p:txBody>
      </p:sp>
    </p:spTree>
    <p:extLst>
      <p:ext uri="{BB962C8B-B14F-4D97-AF65-F5344CB8AC3E}">
        <p14:creationId xmlns:p14="http://schemas.microsoft.com/office/powerpoint/2010/main" val="3397947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a:t>
            </a:fld>
            <a:endParaRPr lang="en-US"/>
          </a:p>
        </p:txBody>
      </p:sp>
    </p:spTree>
    <p:extLst>
      <p:ext uri="{BB962C8B-B14F-4D97-AF65-F5344CB8AC3E}">
        <p14:creationId xmlns:p14="http://schemas.microsoft.com/office/powerpoint/2010/main" val="1292248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11</a:t>
            </a:fld>
            <a:endParaRPr lang="en-US"/>
          </a:p>
        </p:txBody>
      </p:sp>
    </p:spTree>
    <p:extLst>
      <p:ext uri="{BB962C8B-B14F-4D97-AF65-F5344CB8AC3E}">
        <p14:creationId xmlns:p14="http://schemas.microsoft.com/office/powerpoint/2010/main" val="339528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12</a:t>
            </a:fld>
            <a:endParaRPr lang="en-US"/>
          </a:p>
        </p:txBody>
      </p:sp>
    </p:spTree>
    <p:extLst>
      <p:ext uri="{BB962C8B-B14F-4D97-AF65-F5344CB8AC3E}">
        <p14:creationId xmlns:p14="http://schemas.microsoft.com/office/powerpoint/2010/main" val="1784641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13</a:t>
            </a:fld>
            <a:endParaRPr lang="en-US"/>
          </a:p>
        </p:txBody>
      </p:sp>
    </p:spTree>
    <p:extLst>
      <p:ext uri="{BB962C8B-B14F-4D97-AF65-F5344CB8AC3E}">
        <p14:creationId xmlns:p14="http://schemas.microsoft.com/office/powerpoint/2010/main" val="941127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15</a:t>
            </a:fld>
            <a:endParaRPr lang="en-US"/>
          </a:p>
        </p:txBody>
      </p:sp>
    </p:spTree>
    <p:extLst>
      <p:ext uri="{BB962C8B-B14F-4D97-AF65-F5344CB8AC3E}">
        <p14:creationId xmlns:p14="http://schemas.microsoft.com/office/powerpoint/2010/main" val="908889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16</a:t>
            </a:fld>
            <a:endParaRPr lang="en-US"/>
          </a:p>
        </p:txBody>
      </p:sp>
    </p:spTree>
    <p:extLst>
      <p:ext uri="{BB962C8B-B14F-4D97-AF65-F5344CB8AC3E}">
        <p14:creationId xmlns:p14="http://schemas.microsoft.com/office/powerpoint/2010/main" val="3943982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20</a:t>
            </a:fld>
            <a:endParaRPr lang="en-US"/>
          </a:p>
        </p:txBody>
      </p:sp>
    </p:spTree>
    <p:extLst>
      <p:ext uri="{BB962C8B-B14F-4D97-AF65-F5344CB8AC3E}">
        <p14:creationId xmlns:p14="http://schemas.microsoft.com/office/powerpoint/2010/main" val="1076138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21</a:t>
            </a:fld>
            <a:endParaRPr lang="en-US"/>
          </a:p>
        </p:txBody>
      </p:sp>
    </p:spTree>
    <p:extLst>
      <p:ext uri="{BB962C8B-B14F-4D97-AF65-F5344CB8AC3E}">
        <p14:creationId xmlns:p14="http://schemas.microsoft.com/office/powerpoint/2010/main" val="28101584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22</a:t>
            </a:fld>
            <a:endParaRPr lang="en-US"/>
          </a:p>
        </p:txBody>
      </p:sp>
    </p:spTree>
    <p:extLst>
      <p:ext uri="{BB962C8B-B14F-4D97-AF65-F5344CB8AC3E}">
        <p14:creationId xmlns:p14="http://schemas.microsoft.com/office/powerpoint/2010/main" val="3243186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23</a:t>
            </a:fld>
            <a:endParaRPr lang="en-US"/>
          </a:p>
        </p:txBody>
      </p:sp>
    </p:spTree>
    <p:extLst>
      <p:ext uri="{BB962C8B-B14F-4D97-AF65-F5344CB8AC3E}">
        <p14:creationId xmlns:p14="http://schemas.microsoft.com/office/powerpoint/2010/main" val="1128823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24</a:t>
            </a:fld>
            <a:endParaRPr lang="en-US"/>
          </a:p>
        </p:txBody>
      </p:sp>
    </p:spTree>
    <p:extLst>
      <p:ext uri="{BB962C8B-B14F-4D97-AF65-F5344CB8AC3E}">
        <p14:creationId xmlns:p14="http://schemas.microsoft.com/office/powerpoint/2010/main" val="3728040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a:t>
            </a:fld>
            <a:endParaRPr lang="en-US"/>
          </a:p>
        </p:txBody>
      </p:sp>
    </p:spTree>
    <p:extLst>
      <p:ext uri="{BB962C8B-B14F-4D97-AF65-F5344CB8AC3E}">
        <p14:creationId xmlns:p14="http://schemas.microsoft.com/office/powerpoint/2010/main" val="3464456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25</a:t>
            </a:fld>
            <a:endParaRPr lang="en-US"/>
          </a:p>
        </p:txBody>
      </p:sp>
    </p:spTree>
    <p:extLst>
      <p:ext uri="{BB962C8B-B14F-4D97-AF65-F5344CB8AC3E}">
        <p14:creationId xmlns:p14="http://schemas.microsoft.com/office/powerpoint/2010/main" val="38055480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26</a:t>
            </a:fld>
            <a:endParaRPr lang="en-US"/>
          </a:p>
        </p:txBody>
      </p:sp>
    </p:spTree>
    <p:extLst>
      <p:ext uri="{BB962C8B-B14F-4D97-AF65-F5344CB8AC3E}">
        <p14:creationId xmlns:p14="http://schemas.microsoft.com/office/powerpoint/2010/main" val="17138721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27</a:t>
            </a:fld>
            <a:endParaRPr lang="en-US"/>
          </a:p>
        </p:txBody>
      </p:sp>
    </p:spTree>
    <p:extLst>
      <p:ext uri="{BB962C8B-B14F-4D97-AF65-F5344CB8AC3E}">
        <p14:creationId xmlns:p14="http://schemas.microsoft.com/office/powerpoint/2010/main" val="3026596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28</a:t>
            </a:fld>
            <a:endParaRPr lang="en-US"/>
          </a:p>
        </p:txBody>
      </p:sp>
    </p:spTree>
    <p:extLst>
      <p:ext uri="{BB962C8B-B14F-4D97-AF65-F5344CB8AC3E}">
        <p14:creationId xmlns:p14="http://schemas.microsoft.com/office/powerpoint/2010/main" val="1774051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29</a:t>
            </a:fld>
            <a:endParaRPr lang="en-US"/>
          </a:p>
        </p:txBody>
      </p:sp>
    </p:spTree>
    <p:extLst>
      <p:ext uri="{BB962C8B-B14F-4D97-AF65-F5344CB8AC3E}">
        <p14:creationId xmlns:p14="http://schemas.microsoft.com/office/powerpoint/2010/main" val="38770002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30</a:t>
            </a:fld>
            <a:endParaRPr lang="en-US"/>
          </a:p>
        </p:txBody>
      </p:sp>
    </p:spTree>
    <p:extLst>
      <p:ext uri="{BB962C8B-B14F-4D97-AF65-F5344CB8AC3E}">
        <p14:creationId xmlns:p14="http://schemas.microsoft.com/office/powerpoint/2010/main" val="4008811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31</a:t>
            </a:fld>
            <a:endParaRPr lang="en-US"/>
          </a:p>
        </p:txBody>
      </p:sp>
    </p:spTree>
    <p:extLst>
      <p:ext uri="{BB962C8B-B14F-4D97-AF65-F5344CB8AC3E}">
        <p14:creationId xmlns:p14="http://schemas.microsoft.com/office/powerpoint/2010/main" val="30002027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32</a:t>
            </a:fld>
            <a:endParaRPr lang="en-US"/>
          </a:p>
        </p:txBody>
      </p:sp>
    </p:spTree>
    <p:extLst>
      <p:ext uri="{BB962C8B-B14F-4D97-AF65-F5344CB8AC3E}">
        <p14:creationId xmlns:p14="http://schemas.microsoft.com/office/powerpoint/2010/main" val="25354552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33</a:t>
            </a:fld>
            <a:endParaRPr lang="en-US"/>
          </a:p>
        </p:txBody>
      </p:sp>
    </p:spTree>
    <p:extLst>
      <p:ext uri="{BB962C8B-B14F-4D97-AF65-F5344CB8AC3E}">
        <p14:creationId xmlns:p14="http://schemas.microsoft.com/office/powerpoint/2010/main" val="3572404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34</a:t>
            </a:fld>
            <a:endParaRPr lang="en-US"/>
          </a:p>
        </p:txBody>
      </p:sp>
    </p:spTree>
    <p:extLst>
      <p:ext uri="{BB962C8B-B14F-4D97-AF65-F5344CB8AC3E}">
        <p14:creationId xmlns:p14="http://schemas.microsoft.com/office/powerpoint/2010/main" val="1182619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a:t>
            </a:fld>
            <a:endParaRPr lang="en-US"/>
          </a:p>
        </p:txBody>
      </p:sp>
    </p:spTree>
    <p:extLst>
      <p:ext uri="{BB962C8B-B14F-4D97-AF65-F5344CB8AC3E}">
        <p14:creationId xmlns:p14="http://schemas.microsoft.com/office/powerpoint/2010/main" val="3902353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35</a:t>
            </a:fld>
            <a:endParaRPr lang="en-US"/>
          </a:p>
        </p:txBody>
      </p:sp>
    </p:spTree>
    <p:extLst>
      <p:ext uri="{BB962C8B-B14F-4D97-AF65-F5344CB8AC3E}">
        <p14:creationId xmlns:p14="http://schemas.microsoft.com/office/powerpoint/2010/main" val="3458020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36</a:t>
            </a:fld>
            <a:endParaRPr lang="en-US"/>
          </a:p>
        </p:txBody>
      </p:sp>
    </p:spTree>
    <p:extLst>
      <p:ext uri="{BB962C8B-B14F-4D97-AF65-F5344CB8AC3E}">
        <p14:creationId xmlns:p14="http://schemas.microsoft.com/office/powerpoint/2010/main" val="1705522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37</a:t>
            </a:fld>
            <a:endParaRPr lang="en-US"/>
          </a:p>
        </p:txBody>
      </p:sp>
    </p:spTree>
    <p:extLst>
      <p:ext uri="{BB962C8B-B14F-4D97-AF65-F5344CB8AC3E}">
        <p14:creationId xmlns:p14="http://schemas.microsoft.com/office/powerpoint/2010/main" val="26580752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38</a:t>
            </a:fld>
            <a:endParaRPr lang="en-US"/>
          </a:p>
        </p:txBody>
      </p:sp>
    </p:spTree>
    <p:extLst>
      <p:ext uri="{BB962C8B-B14F-4D97-AF65-F5344CB8AC3E}">
        <p14:creationId xmlns:p14="http://schemas.microsoft.com/office/powerpoint/2010/main" val="7152427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39</a:t>
            </a:fld>
            <a:endParaRPr lang="en-US"/>
          </a:p>
        </p:txBody>
      </p:sp>
    </p:spTree>
    <p:extLst>
      <p:ext uri="{BB962C8B-B14F-4D97-AF65-F5344CB8AC3E}">
        <p14:creationId xmlns:p14="http://schemas.microsoft.com/office/powerpoint/2010/main" val="42378170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40</a:t>
            </a:fld>
            <a:endParaRPr lang="en-US"/>
          </a:p>
        </p:txBody>
      </p:sp>
    </p:spTree>
    <p:extLst>
      <p:ext uri="{BB962C8B-B14F-4D97-AF65-F5344CB8AC3E}">
        <p14:creationId xmlns:p14="http://schemas.microsoft.com/office/powerpoint/2010/main" val="2344522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41</a:t>
            </a:fld>
            <a:endParaRPr lang="en-US"/>
          </a:p>
        </p:txBody>
      </p:sp>
    </p:spTree>
    <p:extLst>
      <p:ext uri="{BB962C8B-B14F-4D97-AF65-F5344CB8AC3E}">
        <p14:creationId xmlns:p14="http://schemas.microsoft.com/office/powerpoint/2010/main" val="20445289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42</a:t>
            </a:fld>
            <a:endParaRPr lang="en-US"/>
          </a:p>
        </p:txBody>
      </p:sp>
    </p:spTree>
    <p:extLst>
      <p:ext uri="{BB962C8B-B14F-4D97-AF65-F5344CB8AC3E}">
        <p14:creationId xmlns:p14="http://schemas.microsoft.com/office/powerpoint/2010/main" val="1353989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43</a:t>
            </a:fld>
            <a:endParaRPr lang="en-US"/>
          </a:p>
        </p:txBody>
      </p:sp>
    </p:spTree>
    <p:extLst>
      <p:ext uri="{BB962C8B-B14F-4D97-AF65-F5344CB8AC3E}">
        <p14:creationId xmlns:p14="http://schemas.microsoft.com/office/powerpoint/2010/main" val="40695791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44</a:t>
            </a:fld>
            <a:endParaRPr lang="en-US"/>
          </a:p>
        </p:txBody>
      </p:sp>
    </p:spTree>
    <p:extLst>
      <p:ext uri="{BB962C8B-B14F-4D97-AF65-F5344CB8AC3E}">
        <p14:creationId xmlns:p14="http://schemas.microsoft.com/office/powerpoint/2010/main" val="3611302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a:t>
            </a:fld>
            <a:endParaRPr lang="en-US"/>
          </a:p>
        </p:txBody>
      </p:sp>
    </p:spTree>
    <p:extLst>
      <p:ext uri="{BB962C8B-B14F-4D97-AF65-F5344CB8AC3E}">
        <p14:creationId xmlns:p14="http://schemas.microsoft.com/office/powerpoint/2010/main" val="38103894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45</a:t>
            </a:fld>
            <a:endParaRPr lang="en-US"/>
          </a:p>
        </p:txBody>
      </p:sp>
    </p:spTree>
    <p:extLst>
      <p:ext uri="{BB962C8B-B14F-4D97-AF65-F5344CB8AC3E}">
        <p14:creationId xmlns:p14="http://schemas.microsoft.com/office/powerpoint/2010/main" val="13392375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46</a:t>
            </a:fld>
            <a:endParaRPr lang="en-US"/>
          </a:p>
        </p:txBody>
      </p:sp>
    </p:spTree>
    <p:extLst>
      <p:ext uri="{BB962C8B-B14F-4D97-AF65-F5344CB8AC3E}">
        <p14:creationId xmlns:p14="http://schemas.microsoft.com/office/powerpoint/2010/main" val="20001638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47</a:t>
            </a:fld>
            <a:endParaRPr lang="en-US"/>
          </a:p>
        </p:txBody>
      </p:sp>
    </p:spTree>
    <p:extLst>
      <p:ext uri="{BB962C8B-B14F-4D97-AF65-F5344CB8AC3E}">
        <p14:creationId xmlns:p14="http://schemas.microsoft.com/office/powerpoint/2010/main" val="317318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48</a:t>
            </a:fld>
            <a:endParaRPr lang="en-US"/>
          </a:p>
        </p:txBody>
      </p:sp>
    </p:spTree>
    <p:extLst>
      <p:ext uri="{BB962C8B-B14F-4D97-AF65-F5344CB8AC3E}">
        <p14:creationId xmlns:p14="http://schemas.microsoft.com/office/powerpoint/2010/main" val="16860361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49</a:t>
            </a:fld>
            <a:endParaRPr lang="en-US"/>
          </a:p>
        </p:txBody>
      </p:sp>
    </p:spTree>
    <p:extLst>
      <p:ext uri="{BB962C8B-B14F-4D97-AF65-F5344CB8AC3E}">
        <p14:creationId xmlns:p14="http://schemas.microsoft.com/office/powerpoint/2010/main" val="7581932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50</a:t>
            </a:fld>
            <a:endParaRPr lang="en-US"/>
          </a:p>
        </p:txBody>
      </p:sp>
    </p:spTree>
    <p:extLst>
      <p:ext uri="{BB962C8B-B14F-4D97-AF65-F5344CB8AC3E}">
        <p14:creationId xmlns:p14="http://schemas.microsoft.com/office/powerpoint/2010/main" val="21335419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51</a:t>
            </a:fld>
            <a:endParaRPr lang="en-US"/>
          </a:p>
        </p:txBody>
      </p:sp>
    </p:spTree>
    <p:extLst>
      <p:ext uri="{BB962C8B-B14F-4D97-AF65-F5344CB8AC3E}">
        <p14:creationId xmlns:p14="http://schemas.microsoft.com/office/powerpoint/2010/main" val="42823619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52</a:t>
            </a:fld>
            <a:endParaRPr lang="en-US"/>
          </a:p>
        </p:txBody>
      </p:sp>
    </p:spTree>
    <p:extLst>
      <p:ext uri="{BB962C8B-B14F-4D97-AF65-F5344CB8AC3E}">
        <p14:creationId xmlns:p14="http://schemas.microsoft.com/office/powerpoint/2010/main" val="23760508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53</a:t>
            </a:fld>
            <a:endParaRPr lang="en-US"/>
          </a:p>
        </p:txBody>
      </p:sp>
    </p:spTree>
    <p:extLst>
      <p:ext uri="{BB962C8B-B14F-4D97-AF65-F5344CB8AC3E}">
        <p14:creationId xmlns:p14="http://schemas.microsoft.com/office/powerpoint/2010/main" val="31654716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54</a:t>
            </a:fld>
            <a:endParaRPr lang="en-US"/>
          </a:p>
        </p:txBody>
      </p:sp>
    </p:spTree>
    <p:extLst>
      <p:ext uri="{BB962C8B-B14F-4D97-AF65-F5344CB8AC3E}">
        <p14:creationId xmlns:p14="http://schemas.microsoft.com/office/powerpoint/2010/main" val="3924954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a:t>
            </a:fld>
            <a:endParaRPr lang="en-US"/>
          </a:p>
        </p:txBody>
      </p:sp>
    </p:spTree>
    <p:extLst>
      <p:ext uri="{BB962C8B-B14F-4D97-AF65-F5344CB8AC3E}">
        <p14:creationId xmlns:p14="http://schemas.microsoft.com/office/powerpoint/2010/main" val="27108532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55</a:t>
            </a:fld>
            <a:endParaRPr lang="en-US"/>
          </a:p>
        </p:txBody>
      </p:sp>
    </p:spTree>
    <p:extLst>
      <p:ext uri="{BB962C8B-B14F-4D97-AF65-F5344CB8AC3E}">
        <p14:creationId xmlns:p14="http://schemas.microsoft.com/office/powerpoint/2010/main" val="20022524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56</a:t>
            </a:fld>
            <a:endParaRPr lang="en-US"/>
          </a:p>
        </p:txBody>
      </p:sp>
    </p:spTree>
    <p:extLst>
      <p:ext uri="{BB962C8B-B14F-4D97-AF65-F5344CB8AC3E}">
        <p14:creationId xmlns:p14="http://schemas.microsoft.com/office/powerpoint/2010/main" val="42494902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57</a:t>
            </a:fld>
            <a:endParaRPr lang="en-US"/>
          </a:p>
        </p:txBody>
      </p:sp>
    </p:spTree>
    <p:extLst>
      <p:ext uri="{BB962C8B-B14F-4D97-AF65-F5344CB8AC3E}">
        <p14:creationId xmlns:p14="http://schemas.microsoft.com/office/powerpoint/2010/main" val="36325679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58</a:t>
            </a:fld>
            <a:endParaRPr lang="en-US"/>
          </a:p>
        </p:txBody>
      </p:sp>
    </p:spTree>
    <p:extLst>
      <p:ext uri="{BB962C8B-B14F-4D97-AF65-F5344CB8AC3E}">
        <p14:creationId xmlns:p14="http://schemas.microsoft.com/office/powerpoint/2010/main" val="13173511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59</a:t>
            </a:fld>
            <a:endParaRPr lang="en-US"/>
          </a:p>
        </p:txBody>
      </p:sp>
    </p:spTree>
    <p:extLst>
      <p:ext uri="{BB962C8B-B14F-4D97-AF65-F5344CB8AC3E}">
        <p14:creationId xmlns:p14="http://schemas.microsoft.com/office/powerpoint/2010/main" val="25454878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60</a:t>
            </a:fld>
            <a:endParaRPr lang="en-US"/>
          </a:p>
        </p:txBody>
      </p:sp>
    </p:spTree>
    <p:extLst>
      <p:ext uri="{BB962C8B-B14F-4D97-AF65-F5344CB8AC3E}">
        <p14:creationId xmlns:p14="http://schemas.microsoft.com/office/powerpoint/2010/main" val="31626927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61</a:t>
            </a:fld>
            <a:endParaRPr lang="en-US"/>
          </a:p>
        </p:txBody>
      </p:sp>
    </p:spTree>
    <p:extLst>
      <p:ext uri="{BB962C8B-B14F-4D97-AF65-F5344CB8AC3E}">
        <p14:creationId xmlns:p14="http://schemas.microsoft.com/office/powerpoint/2010/main" val="36045907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62</a:t>
            </a:fld>
            <a:endParaRPr lang="en-US"/>
          </a:p>
        </p:txBody>
      </p:sp>
    </p:spTree>
    <p:extLst>
      <p:ext uri="{BB962C8B-B14F-4D97-AF65-F5344CB8AC3E}">
        <p14:creationId xmlns:p14="http://schemas.microsoft.com/office/powerpoint/2010/main" val="8336365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64</a:t>
            </a:fld>
            <a:endParaRPr lang="en-US"/>
          </a:p>
        </p:txBody>
      </p:sp>
    </p:spTree>
    <p:extLst>
      <p:ext uri="{BB962C8B-B14F-4D97-AF65-F5344CB8AC3E}">
        <p14:creationId xmlns:p14="http://schemas.microsoft.com/office/powerpoint/2010/main" val="30341185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67</a:t>
            </a:fld>
            <a:endParaRPr lang="en-US"/>
          </a:p>
        </p:txBody>
      </p:sp>
    </p:spTree>
    <p:extLst>
      <p:ext uri="{BB962C8B-B14F-4D97-AF65-F5344CB8AC3E}">
        <p14:creationId xmlns:p14="http://schemas.microsoft.com/office/powerpoint/2010/main" val="3896376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a:t>
            </a:fld>
            <a:endParaRPr lang="en-US"/>
          </a:p>
        </p:txBody>
      </p:sp>
    </p:spTree>
    <p:extLst>
      <p:ext uri="{BB962C8B-B14F-4D97-AF65-F5344CB8AC3E}">
        <p14:creationId xmlns:p14="http://schemas.microsoft.com/office/powerpoint/2010/main" val="411076933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68</a:t>
            </a:fld>
            <a:endParaRPr lang="en-US"/>
          </a:p>
        </p:txBody>
      </p:sp>
    </p:spTree>
    <p:extLst>
      <p:ext uri="{BB962C8B-B14F-4D97-AF65-F5344CB8AC3E}">
        <p14:creationId xmlns:p14="http://schemas.microsoft.com/office/powerpoint/2010/main" val="85970161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69</a:t>
            </a:fld>
            <a:endParaRPr lang="en-US"/>
          </a:p>
        </p:txBody>
      </p:sp>
    </p:spTree>
    <p:extLst>
      <p:ext uri="{BB962C8B-B14F-4D97-AF65-F5344CB8AC3E}">
        <p14:creationId xmlns:p14="http://schemas.microsoft.com/office/powerpoint/2010/main" val="31701988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70</a:t>
            </a:fld>
            <a:endParaRPr lang="en-US"/>
          </a:p>
        </p:txBody>
      </p:sp>
    </p:spTree>
    <p:extLst>
      <p:ext uri="{BB962C8B-B14F-4D97-AF65-F5344CB8AC3E}">
        <p14:creationId xmlns:p14="http://schemas.microsoft.com/office/powerpoint/2010/main" val="3064722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71</a:t>
            </a:fld>
            <a:endParaRPr lang="en-US"/>
          </a:p>
        </p:txBody>
      </p:sp>
    </p:spTree>
    <p:extLst>
      <p:ext uri="{BB962C8B-B14F-4D97-AF65-F5344CB8AC3E}">
        <p14:creationId xmlns:p14="http://schemas.microsoft.com/office/powerpoint/2010/main" val="35685532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72</a:t>
            </a:fld>
            <a:endParaRPr lang="en-US"/>
          </a:p>
        </p:txBody>
      </p:sp>
    </p:spTree>
    <p:extLst>
      <p:ext uri="{BB962C8B-B14F-4D97-AF65-F5344CB8AC3E}">
        <p14:creationId xmlns:p14="http://schemas.microsoft.com/office/powerpoint/2010/main" val="317730451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73</a:t>
            </a:fld>
            <a:endParaRPr lang="en-US"/>
          </a:p>
        </p:txBody>
      </p:sp>
    </p:spTree>
    <p:extLst>
      <p:ext uri="{BB962C8B-B14F-4D97-AF65-F5344CB8AC3E}">
        <p14:creationId xmlns:p14="http://schemas.microsoft.com/office/powerpoint/2010/main" val="263997273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74</a:t>
            </a:fld>
            <a:endParaRPr lang="en-US"/>
          </a:p>
        </p:txBody>
      </p:sp>
    </p:spTree>
    <p:extLst>
      <p:ext uri="{BB962C8B-B14F-4D97-AF65-F5344CB8AC3E}">
        <p14:creationId xmlns:p14="http://schemas.microsoft.com/office/powerpoint/2010/main" val="197994717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75</a:t>
            </a:fld>
            <a:endParaRPr lang="en-US"/>
          </a:p>
        </p:txBody>
      </p:sp>
    </p:spTree>
    <p:extLst>
      <p:ext uri="{BB962C8B-B14F-4D97-AF65-F5344CB8AC3E}">
        <p14:creationId xmlns:p14="http://schemas.microsoft.com/office/powerpoint/2010/main" val="909607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76</a:t>
            </a:fld>
            <a:endParaRPr lang="en-US"/>
          </a:p>
        </p:txBody>
      </p:sp>
    </p:spTree>
    <p:extLst>
      <p:ext uri="{BB962C8B-B14F-4D97-AF65-F5344CB8AC3E}">
        <p14:creationId xmlns:p14="http://schemas.microsoft.com/office/powerpoint/2010/main" val="320788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8</a:t>
            </a:fld>
            <a:endParaRPr lang="en-US"/>
          </a:p>
        </p:txBody>
      </p:sp>
    </p:spTree>
    <p:extLst>
      <p:ext uri="{BB962C8B-B14F-4D97-AF65-F5344CB8AC3E}">
        <p14:creationId xmlns:p14="http://schemas.microsoft.com/office/powerpoint/2010/main" val="3703459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9</a:t>
            </a:fld>
            <a:endParaRPr lang="en-US"/>
          </a:p>
        </p:txBody>
      </p:sp>
    </p:spTree>
    <p:extLst>
      <p:ext uri="{BB962C8B-B14F-4D97-AF65-F5344CB8AC3E}">
        <p14:creationId xmlns:p14="http://schemas.microsoft.com/office/powerpoint/2010/main" val="228454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097E267-223F-4B82-A91E-26571AA812CE}" type="slidenum">
              <a:rPr lang="en-US" smtClean="0"/>
              <a:t>10</a:t>
            </a:fld>
            <a:endParaRPr lang="en-US"/>
          </a:p>
        </p:txBody>
      </p:sp>
    </p:spTree>
    <p:extLst>
      <p:ext uri="{BB962C8B-B14F-4D97-AF65-F5344CB8AC3E}">
        <p14:creationId xmlns:p14="http://schemas.microsoft.com/office/powerpoint/2010/main" val="2763643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
        <p:nvSpPr>
          <p:cNvPr id="14" name="Oval 13"/>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5" name="TextBox 14"/>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94641451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0" y="2608098"/>
            <a:ext cx="12192000" cy="1900747"/>
          </a:xfrm>
          <a:custGeom>
            <a:avLst/>
            <a:gdLst>
              <a:gd name="connsiteX0" fmla="*/ 0 w 12192000"/>
              <a:gd name="connsiteY0" fmla="*/ 0 h 1900747"/>
              <a:gd name="connsiteX1" fmla="*/ 12192000 w 12192000"/>
              <a:gd name="connsiteY1" fmla="*/ 0 h 1900747"/>
              <a:gd name="connsiteX2" fmla="*/ 12192000 w 12192000"/>
              <a:gd name="connsiteY2" fmla="*/ 1900747 h 1900747"/>
              <a:gd name="connsiteX3" fmla="*/ 0 w 12192000"/>
              <a:gd name="connsiteY3" fmla="*/ 1900747 h 1900747"/>
            </a:gdLst>
            <a:ahLst/>
            <a:cxnLst>
              <a:cxn ang="0">
                <a:pos x="connsiteX0" y="connsiteY0"/>
              </a:cxn>
              <a:cxn ang="0">
                <a:pos x="connsiteX1" y="connsiteY1"/>
              </a:cxn>
              <a:cxn ang="0">
                <a:pos x="connsiteX2" y="connsiteY2"/>
              </a:cxn>
              <a:cxn ang="0">
                <a:pos x="connsiteX3" y="connsiteY3"/>
              </a:cxn>
            </a:cxnLst>
            <a:rect l="l" t="t" r="r" b="b"/>
            <a:pathLst>
              <a:path w="12192000" h="1900747">
                <a:moveTo>
                  <a:pt x="0" y="0"/>
                </a:moveTo>
                <a:lnTo>
                  <a:pt x="12192000" y="0"/>
                </a:lnTo>
                <a:lnTo>
                  <a:pt x="12192000" y="1900747"/>
                </a:lnTo>
                <a:lnTo>
                  <a:pt x="0" y="190074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6" name="TextBox 5"/>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59555584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0" y="2667006"/>
            <a:ext cx="6095998" cy="2936949"/>
          </a:xfrm>
          <a:custGeom>
            <a:avLst/>
            <a:gdLst>
              <a:gd name="connsiteX0" fmla="*/ 0 w 6095998"/>
              <a:gd name="connsiteY0" fmla="*/ 0 h 2936949"/>
              <a:gd name="connsiteX1" fmla="*/ 6095998 w 6095998"/>
              <a:gd name="connsiteY1" fmla="*/ 0 h 2936949"/>
              <a:gd name="connsiteX2" fmla="*/ 6095998 w 6095998"/>
              <a:gd name="connsiteY2" fmla="*/ 2936949 h 2936949"/>
              <a:gd name="connsiteX3" fmla="*/ 0 w 6095998"/>
              <a:gd name="connsiteY3" fmla="*/ 2936949 h 2936949"/>
            </a:gdLst>
            <a:ahLst/>
            <a:cxnLst>
              <a:cxn ang="0">
                <a:pos x="connsiteX0" y="connsiteY0"/>
              </a:cxn>
              <a:cxn ang="0">
                <a:pos x="connsiteX1" y="connsiteY1"/>
              </a:cxn>
              <a:cxn ang="0">
                <a:pos x="connsiteX2" y="connsiteY2"/>
              </a:cxn>
              <a:cxn ang="0">
                <a:pos x="connsiteX3" y="connsiteY3"/>
              </a:cxn>
            </a:cxnLst>
            <a:rect l="l" t="t" r="r" b="b"/>
            <a:pathLst>
              <a:path w="6095998" h="2936949">
                <a:moveTo>
                  <a:pt x="0" y="0"/>
                </a:moveTo>
                <a:lnTo>
                  <a:pt x="6095998" y="0"/>
                </a:lnTo>
                <a:lnTo>
                  <a:pt x="6095998" y="2936949"/>
                </a:lnTo>
                <a:lnTo>
                  <a:pt x="0" y="2936949"/>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6" name="TextBox 5"/>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32425584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539102" y="2872080"/>
            <a:ext cx="4554414" cy="3024046"/>
          </a:xfrm>
          <a:custGeom>
            <a:avLst/>
            <a:gdLst>
              <a:gd name="connsiteX0" fmla="*/ 0 w 4554414"/>
              <a:gd name="connsiteY0" fmla="*/ 0 h 3024046"/>
              <a:gd name="connsiteX1" fmla="*/ 4554414 w 4554414"/>
              <a:gd name="connsiteY1" fmla="*/ 0 h 3024046"/>
              <a:gd name="connsiteX2" fmla="*/ 4554414 w 4554414"/>
              <a:gd name="connsiteY2" fmla="*/ 3024046 h 3024046"/>
              <a:gd name="connsiteX3" fmla="*/ 0 w 4554414"/>
              <a:gd name="connsiteY3" fmla="*/ 3024046 h 3024046"/>
            </a:gdLst>
            <a:ahLst/>
            <a:cxnLst>
              <a:cxn ang="0">
                <a:pos x="connsiteX0" y="connsiteY0"/>
              </a:cxn>
              <a:cxn ang="0">
                <a:pos x="connsiteX1" y="connsiteY1"/>
              </a:cxn>
              <a:cxn ang="0">
                <a:pos x="connsiteX2" y="connsiteY2"/>
              </a:cxn>
              <a:cxn ang="0">
                <a:pos x="connsiteX3" y="connsiteY3"/>
              </a:cxn>
            </a:cxnLst>
            <a:rect l="l" t="t" r="r" b="b"/>
            <a:pathLst>
              <a:path w="4554414" h="3024046">
                <a:moveTo>
                  <a:pt x="0" y="0"/>
                </a:moveTo>
                <a:lnTo>
                  <a:pt x="4554414" y="0"/>
                </a:lnTo>
                <a:lnTo>
                  <a:pt x="4554414" y="3024046"/>
                </a:lnTo>
                <a:lnTo>
                  <a:pt x="0" y="302404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93099506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760959" y="1720634"/>
            <a:ext cx="3348319" cy="4464425"/>
          </a:xfrm>
          <a:custGeom>
            <a:avLst/>
            <a:gdLst>
              <a:gd name="connsiteX0" fmla="*/ 0 w 3348319"/>
              <a:gd name="connsiteY0" fmla="*/ 0 h 4464425"/>
              <a:gd name="connsiteX1" fmla="*/ 3348319 w 3348319"/>
              <a:gd name="connsiteY1" fmla="*/ 0 h 4464425"/>
              <a:gd name="connsiteX2" fmla="*/ 3348319 w 3348319"/>
              <a:gd name="connsiteY2" fmla="*/ 4464425 h 4464425"/>
              <a:gd name="connsiteX3" fmla="*/ 0 w 3348319"/>
              <a:gd name="connsiteY3" fmla="*/ 4464425 h 4464425"/>
            </a:gdLst>
            <a:ahLst/>
            <a:cxnLst>
              <a:cxn ang="0">
                <a:pos x="connsiteX0" y="connsiteY0"/>
              </a:cxn>
              <a:cxn ang="0">
                <a:pos x="connsiteX1" y="connsiteY1"/>
              </a:cxn>
              <a:cxn ang="0">
                <a:pos x="connsiteX2" y="connsiteY2"/>
              </a:cxn>
              <a:cxn ang="0">
                <a:pos x="connsiteX3" y="connsiteY3"/>
              </a:cxn>
            </a:cxnLst>
            <a:rect l="l" t="t" r="r" b="b"/>
            <a:pathLst>
              <a:path w="3348319" h="4464425">
                <a:moveTo>
                  <a:pt x="0" y="0"/>
                </a:moveTo>
                <a:lnTo>
                  <a:pt x="3348319" y="0"/>
                </a:lnTo>
                <a:lnTo>
                  <a:pt x="3348319" y="4464425"/>
                </a:lnTo>
                <a:lnTo>
                  <a:pt x="0" y="446442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1600905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4403746" y="1579448"/>
            <a:ext cx="3125459" cy="5278553"/>
          </a:xfrm>
          <a:custGeom>
            <a:avLst/>
            <a:gdLst>
              <a:gd name="connsiteX0" fmla="*/ 0 w 3125459"/>
              <a:gd name="connsiteY0" fmla="*/ 0 h 5278553"/>
              <a:gd name="connsiteX1" fmla="*/ 3125459 w 3125459"/>
              <a:gd name="connsiteY1" fmla="*/ 0 h 5278553"/>
              <a:gd name="connsiteX2" fmla="*/ 3125459 w 3125459"/>
              <a:gd name="connsiteY2" fmla="*/ 5278553 h 5278553"/>
              <a:gd name="connsiteX3" fmla="*/ 0 w 3125459"/>
              <a:gd name="connsiteY3" fmla="*/ 5278553 h 5278553"/>
            </a:gdLst>
            <a:ahLst/>
            <a:cxnLst>
              <a:cxn ang="0">
                <a:pos x="connsiteX0" y="connsiteY0"/>
              </a:cxn>
              <a:cxn ang="0">
                <a:pos x="connsiteX1" y="connsiteY1"/>
              </a:cxn>
              <a:cxn ang="0">
                <a:pos x="connsiteX2" y="connsiteY2"/>
              </a:cxn>
              <a:cxn ang="0">
                <a:pos x="connsiteX3" y="connsiteY3"/>
              </a:cxn>
            </a:cxnLst>
            <a:rect l="l" t="t" r="r" b="b"/>
            <a:pathLst>
              <a:path w="3125459" h="5278553">
                <a:moveTo>
                  <a:pt x="0" y="0"/>
                </a:moveTo>
                <a:lnTo>
                  <a:pt x="3125459" y="0"/>
                </a:lnTo>
                <a:lnTo>
                  <a:pt x="3125459" y="5278553"/>
                </a:lnTo>
                <a:lnTo>
                  <a:pt x="0" y="5278553"/>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41488495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087465" y="1541074"/>
            <a:ext cx="3474127" cy="5316926"/>
          </a:xfrm>
          <a:custGeom>
            <a:avLst/>
            <a:gdLst>
              <a:gd name="connsiteX0" fmla="*/ 0 w 3474127"/>
              <a:gd name="connsiteY0" fmla="*/ 0 h 5316926"/>
              <a:gd name="connsiteX1" fmla="*/ 3474127 w 3474127"/>
              <a:gd name="connsiteY1" fmla="*/ 0 h 5316926"/>
              <a:gd name="connsiteX2" fmla="*/ 3474127 w 3474127"/>
              <a:gd name="connsiteY2" fmla="*/ 5316926 h 5316926"/>
              <a:gd name="connsiteX3" fmla="*/ 0 w 3474127"/>
              <a:gd name="connsiteY3" fmla="*/ 5316926 h 5316926"/>
            </a:gdLst>
            <a:ahLst/>
            <a:cxnLst>
              <a:cxn ang="0">
                <a:pos x="connsiteX0" y="connsiteY0"/>
              </a:cxn>
              <a:cxn ang="0">
                <a:pos x="connsiteX1" y="connsiteY1"/>
              </a:cxn>
              <a:cxn ang="0">
                <a:pos x="connsiteX2" y="connsiteY2"/>
              </a:cxn>
              <a:cxn ang="0">
                <a:pos x="connsiteX3" y="connsiteY3"/>
              </a:cxn>
            </a:cxnLst>
            <a:rect l="l" t="t" r="r" b="b"/>
            <a:pathLst>
              <a:path w="3474127" h="5316926">
                <a:moveTo>
                  <a:pt x="0" y="0"/>
                </a:moveTo>
                <a:lnTo>
                  <a:pt x="3474127" y="0"/>
                </a:lnTo>
                <a:lnTo>
                  <a:pt x="3474127" y="5316926"/>
                </a:lnTo>
                <a:lnTo>
                  <a:pt x="0" y="531692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38700721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545592" y="1324006"/>
            <a:ext cx="3898392" cy="5533995"/>
          </a:xfrm>
          <a:custGeom>
            <a:avLst/>
            <a:gdLst>
              <a:gd name="connsiteX0" fmla="*/ 0 w 3898392"/>
              <a:gd name="connsiteY0" fmla="*/ 0 h 5533995"/>
              <a:gd name="connsiteX1" fmla="*/ 3898392 w 3898392"/>
              <a:gd name="connsiteY1" fmla="*/ 0 h 5533995"/>
              <a:gd name="connsiteX2" fmla="*/ 3898392 w 3898392"/>
              <a:gd name="connsiteY2" fmla="*/ 5533995 h 5533995"/>
              <a:gd name="connsiteX3" fmla="*/ 0 w 3898392"/>
              <a:gd name="connsiteY3" fmla="*/ 5533995 h 5533995"/>
            </a:gdLst>
            <a:ahLst/>
            <a:cxnLst>
              <a:cxn ang="0">
                <a:pos x="connsiteX0" y="connsiteY0"/>
              </a:cxn>
              <a:cxn ang="0">
                <a:pos x="connsiteX1" y="connsiteY1"/>
              </a:cxn>
              <a:cxn ang="0">
                <a:pos x="connsiteX2" y="connsiteY2"/>
              </a:cxn>
              <a:cxn ang="0">
                <a:pos x="connsiteX3" y="connsiteY3"/>
              </a:cxn>
            </a:cxnLst>
            <a:rect l="l" t="t" r="r" b="b"/>
            <a:pathLst>
              <a:path w="3898392" h="5533995">
                <a:moveTo>
                  <a:pt x="0" y="0"/>
                </a:moveTo>
                <a:lnTo>
                  <a:pt x="3898392" y="0"/>
                </a:lnTo>
                <a:lnTo>
                  <a:pt x="3898392" y="5533995"/>
                </a:lnTo>
                <a:lnTo>
                  <a:pt x="0" y="55339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34038528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6110097" y="1033456"/>
            <a:ext cx="5896233" cy="5824545"/>
          </a:xfrm>
          <a:custGeom>
            <a:avLst/>
            <a:gdLst>
              <a:gd name="connsiteX0" fmla="*/ 0 w 5896233"/>
              <a:gd name="connsiteY0" fmla="*/ 0 h 5824545"/>
              <a:gd name="connsiteX1" fmla="*/ 5896233 w 5896233"/>
              <a:gd name="connsiteY1" fmla="*/ 0 h 5824545"/>
              <a:gd name="connsiteX2" fmla="*/ 5896233 w 5896233"/>
              <a:gd name="connsiteY2" fmla="*/ 5824545 h 5824545"/>
              <a:gd name="connsiteX3" fmla="*/ 0 w 5896233"/>
              <a:gd name="connsiteY3" fmla="*/ 5824545 h 5824545"/>
            </a:gdLst>
            <a:ahLst/>
            <a:cxnLst>
              <a:cxn ang="0">
                <a:pos x="connsiteX0" y="connsiteY0"/>
              </a:cxn>
              <a:cxn ang="0">
                <a:pos x="connsiteX1" y="connsiteY1"/>
              </a:cxn>
              <a:cxn ang="0">
                <a:pos x="connsiteX2" y="connsiteY2"/>
              </a:cxn>
              <a:cxn ang="0">
                <a:pos x="connsiteX3" y="connsiteY3"/>
              </a:cxn>
            </a:cxnLst>
            <a:rect l="l" t="t" r="r" b="b"/>
            <a:pathLst>
              <a:path w="5896233" h="5824545">
                <a:moveTo>
                  <a:pt x="0" y="0"/>
                </a:moveTo>
                <a:lnTo>
                  <a:pt x="5896233" y="0"/>
                </a:lnTo>
                <a:lnTo>
                  <a:pt x="5896233" y="5824545"/>
                </a:lnTo>
                <a:lnTo>
                  <a:pt x="0" y="582454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93592695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5247796" y="2531158"/>
            <a:ext cx="1719072" cy="3038022"/>
          </a:xfrm>
          <a:custGeom>
            <a:avLst/>
            <a:gdLst>
              <a:gd name="connsiteX0" fmla="*/ 0 w 1719072"/>
              <a:gd name="connsiteY0" fmla="*/ 0 h 3038022"/>
              <a:gd name="connsiteX1" fmla="*/ 1719072 w 1719072"/>
              <a:gd name="connsiteY1" fmla="*/ 0 h 3038022"/>
              <a:gd name="connsiteX2" fmla="*/ 1719072 w 1719072"/>
              <a:gd name="connsiteY2" fmla="*/ 3038022 h 3038022"/>
              <a:gd name="connsiteX3" fmla="*/ 0 w 1719072"/>
              <a:gd name="connsiteY3" fmla="*/ 3038022 h 3038022"/>
            </a:gdLst>
            <a:ahLst/>
            <a:cxnLst>
              <a:cxn ang="0">
                <a:pos x="connsiteX0" y="connsiteY0"/>
              </a:cxn>
              <a:cxn ang="0">
                <a:pos x="connsiteX1" y="connsiteY1"/>
              </a:cxn>
              <a:cxn ang="0">
                <a:pos x="connsiteX2" y="connsiteY2"/>
              </a:cxn>
              <a:cxn ang="0">
                <a:pos x="connsiteX3" y="connsiteY3"/>
              </a:cxn>
            </a:cxnLst>
            <a:rect l="l" t="t" r="r" b="b"/>
            <a:pathLst>
              <a:path w="1719072" h="3038022">
                <a:moveTo>
                  <a:pt x="0" y="0"/>
                </a:moveTo>
                <a:lnTo>
                  <a:pt x="1719072" y="0"/>
                </a:lnTo>
                <a:lnTo>
                  <a:pt x="1719072" y="3038022"/>
                </a:lnTo>
                <a:lnTo>
                  <a:pt x="0" y="303802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98505023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701627" y="1718605"/>
            <a:ext cx="2298805" cy="4071814"/>
          </a:xfrm>
          <a:custGeom>
            <a:avLst/>
            <a:gdLst>
              <a:gd name="connsiteX0" fmla="*/ 0 w 2298805"/>
              <a:gd name="connsiteY0" fmla="*/ 0 h 4071814"/>
              <a:gd name="connsiteX1" fmla="*/ 3661 w 2298805"/>
              <a:gd name="connsiteY1" fmla="*/ 0 h 4071814"/>
              <a:gd name="connsiteX2" fmla="*/ 2298805 w 2298805"/>
              <a:gd name="connsiteY2" fmla="*/ 0 h 4071814"/>
              <a:gd name="connsiteX3" fmla="*/ 2298805 w 2298805"/>
              <a:gd name="connsiteY3" fmla="*/ 4056082 h 4071814"/>
              <a:gd name="connsiteX4" fmla="*/ 2298805 w 2298805"/>
              <a:gd name="connsiteY4" fmla="*/ 4071814 h 4071814"/>
              <a:gd name="connsiteX5" fmla="*/ 0 w 2298805"/>
              <a:gd name="connsiteY5" fmla="*/ 4071814 h 4071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8805" h="4071814">
                <a:moveTo>
                  <a:pt x="0" y="0"/>
                </a:moveTo>
                <a:lnTo>
                  <a:pt x="3661" y="0"/>
                </a:lnTo>
                <a:lnTo>
                  <a:pt x="2298805" y="0"/>
                </a:lnTo>
                <a:lnTo>
                  <a:pt x="2298805" y="4056082"/>
                </a:lnTo>
                <a:lnTo>
                  <a:pt x="2298805" y="4071814"/>
                </a:lnTo>
                <a:lnTo>
                  <a:pt x="0" y="407181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7644720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Picture Placeholder 7"/>
          <p:cNvSpPr>
            <a:spLocks noGrp="1"/>
          </p:cNvSpPr>
          <p:nvPr>
            <p:ph type="pic" sz="quarter" idx="10" hasCustomPrompt="1"/>
          </p:nvPr>
        </p:nvSpPr>
        <p:spPr>
          <a:xfrm>
            <a:off x="0" y="0"/>
            <a:ext cx="12192000" cy="6858000"/>
          </a:xfrm>
        </p:spPr>
        <p:txBody>
          <a:bodyPr tIns="137160">
            <a:norm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306018125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317991" y="2079948"/>
            <a:ext cx="2547117" cy="3367566"/>
          </a:xfrm>
          <a:custGeom>
            <a:avLst/>
            <a:gdLst>
              <a:gd name="connsiteX0" fmla="*/ 0 w 2547117"/>
              <a:gd name="connsiteY0" fmla="*/ 0 h 3367566"/>
              <a:gd name="connsiteX1" fmla="*/ 2547117 w 2547117"/>
              <a:gd name="connsiteY1" fmla="*/ 0 h 3367566"/>
              <a:gd name="connsiteX2" fmla="*/ 2547117 w 2547117"/>
              <a:gd name="connsiteY2" fmla="*/ 3367566 h 3367566"/>
              <a:gd name="connsiteX3" fmla="*/ 0 w 2547117"/>
              <a:gd name="connsiteY3" fmla="*/ 3367566 h 3367566"/>
            </a:gdLst>
            <a:ahLst/>
            <a:cxnLst>
              <a:cxn ang="0">
                <a:pos x="connsiteX0" y="connsiteY0"/>
              </a:cxn>
              <a:cxn ang="0">
                <a:pos x="connsiteX1" y="connsiteY1"/>
              </a:cxn>
              <a:cxn ang="0">
                <a:pos x="connsiteX2" y="connsiteY2"/>
              </a:cxn>
              <a:cxn ang="0">
                <a:pos x="connsiteX3" y="connsiteY3"/>
              </a:cxn>
            </a:cxnLst>
            <a:rect l="l" t="t" r="r" b="b"/>
            <a:pathLst>
              <a:path w="2547117" h="3367566">
                <a:moveTo>
                  <a:pt x="0" y="0"/>
                </a:moveTo>
                <a:lnTo>
                  <a:pt x="2547117" y="0"/>
                </a:lnTo>
                <a:lnTo>
                  <a:pt x="2547117" y="3367566"/>
                </a:lnTo>
                <a:lnTo>
                  <a:pt x="0" y="336756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6927674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391262" y="2549419"/>
            <a:ext cx="4215161" cy="2639122"/>
          </a:xfrm>
          <a:custGeom>
            <a:avLst/>
            <a:gdLst>
              <a:gd name="connsiteX0" fmla="*/ 0 w 4215161"/>
              <a:gd name="connsiteY0" fmla="*/ 0 h 2639122"/>
              <a:gd name="connsiteX1" fmla="*/ 4215161 w 4215161"/>
              <a:gd name="connsiteY1" fmla="*/ 0 h 2639122"/>
              <a:gd name="connsiteX2" fmla="*/ 4215161 w 4215161"/>
              <a:gd name="connsiteY2" fmla="*/ 2639122 h 2639122"/>
              <a:gd name="connsiteX3" fmla="*/ 0 w 4215161"/>
              <a:gd name="connsiteY3" fmla="*/ 2639122 h 2639122"/>
            </a:gdLst>
            <a:ahLst/>
            <a:cxnLst>
              <a:cxn ang="0">
                <a:pos x="connsiteX0" y="connsiteY0"/>
              </a:cxn>
              <a:cxn ang="0">
                <a:pos x="connsiteX1" y="connsiteY1"/>
              </a:cxn>
              <a:cxn ang="0">
                <a:pos x="connsiteX2" y="connsiteY2"/>
              </a:cxn>
              <a:cxn ang="0">
                <a:pos x="connsiteX3" y="connsiteY3"/>
              </a:cxn>
            </a:cxnLst>
            <a:rect l="l" t="t" r="r" b="b"/>
            <a:pathLst>
              <a:path w="4215161" h="2639122">
                <a:moveTo>
                  <a:pt x="0" y="0"/>
                </a:moveTo>
                <a:lnTo>
                  <a:pt x="4215161" y="0"/>
                </a:lnTo>
                <a:lnTo>
                  <a:pt x="4215161" y="2639122"/>
                </a:lnTo>
                <a:lnTo>
                  <a:pt x="0" y="263912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87925874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4037019" y="2342675"/>
            <a:ext cx="1779180" cy="3155542"/>
          </a:xfrm>
          <a:custGeom>
            <a:avLst/>
            <a:gdLst>
              <a:gd name="connsiteX0" fmla="*/ 0 w 1779180"/>
              <a:gd name="connsiteY0" fmla="*/ 0 h 3155542"/>
              <a:gd name="connsiteX1" fmla="*/ 1779180 w 1779180"/>
              <a:gd name="connsiteY1" fmla="*/ 0 h 3155542"/>
              <a:gd name="connsiteX2" fmla="*/ 1779180 w 1779180"/>
              <a:gd name="connsiteY2" fmla="*/ 3155542 h 3155542"/>
              <a:gd name="connsiteX3" fmla="*/ 0 w 1779180"/>
              <a:gd name="connsiteY3" fmla="*/ 3155542 h 3155542"/>
            </a:gdLst>
            <a:ahLst/>
            <a:cxnLst>
              <a:cxn ang="0">
                <a:pos x="connsiteX0" y="connsiteY0"/>
              </a:cxn>
              <a:cxn ang="0">
                <a:pos x="connsiteX1" y="connsiteY1"/>
              </a:cxn>
              <a:cxn ang="0">
                <a:pos x="connsiteX2" y="connsiteY2"/>
              </a:cxn>
              <a:cxn ang="0">
                <a:pos x="connsiteX3" y="connsiteY3"/>
              </a:cxn>
            </a:cxnLst>
            <a:rect l="l" t="t" r="r" b="b"/>
            <a:pathLst>
              <a:path w="1779180" h="3155542">
                <a:moveTo>
                  <a:pt x="0" y="0"/>
                </a:moveTo>
                <a:lnTo>
                  <a:pt x="1779180" y="0"/>
                </a:lnTo>
                <a:lnTo>
                  <a:pt x="1779180" y="3155542"/>
                </a:lnTo>
                <a:lnTo>
                  <a:pt x="0" y="315554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1" hasCustomPrompt="1"/>
          </p:nvPr>
        </p:nvSpPr>
        <p:spPr>
          <a:xfrm>
            <a:off x="6375131" y="2337765"/>
            <a:ext cx="1780123" cy="3160452"/>
          </a:xfrm>
          <a:custGeom>
            <a:avLst/>
            <a:gdLst>
              <a:gd name="connsiteX0" fmla="*/ 0 w 1780123"/>
              <a:gd name="connsiteY0" fmla="*/ 0 h 3160452"/>
              <a:gd name="connsiteX1" fmla="*/ 1780123 w 1780123"/>
              <a:gd name="connsiteY1" fmla="*/ 0 h 3160452"/>
              <a:gd name="connsiteX2" fmla="*/ 1780123 w 1780123"/>
              <a:gd name="connsiteY2" fmla="*/ 3160452 h 3160452"/>
              <a:gd name="connsiteX3" fmla="*/ 0 w 1780123"/>
              <a:gd name="connsiteY3" fmla="*/ 3160452 h 3160452"/>
            </a:gdLst>
            <a:ahLst/>
            <a:cxnLst>
              <a:cxn ang="0">
                <a:pos x="connsiteX0" y="connsiteY0"/>
              </a:cxn>
              <a:cxn ang="0">
                <a:pos x="connsiteX1" y="connsiteY1"/>
              </a:cxn>
              <a:cxn ang="0">
                <a:pos x="connsiteX2" y="connsiteY2"/>
              </a:cxn>
              <a:cxn ang="0">
                <a:pos x="connsiteX3" y="connsiteY3"/>
              </a:cxn>
            </a:cxnLst>
            <a:rect l="l" t="t" r="r" b="b"/>
            <a:pathLst>
              <a:path w="1780123" h="3160452">
                <a:moveTo>
                  <a:pt x="0" y="0"/>
                </a:moveTo>
                <a:lnTo>
                  <a:pt x="1780123" y="0"/>
                </a:lnTo>
                <a:lnTo>
                  <a:pt x="1780123" y="3160452"/>
                </a:lnTo>
                <a:lnTo>
                  <a:pt x="0" y="316045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6" name="Oval 5"/>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20596480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3218935" y="2141119"/>
            <a:ext cx="2629014" cy="3494665"/>
          </a:xfrm>
          <a:custGeom>
            <a:avLst/>
            <a:gdLst>
              <a:gd name="connsiteX0" fmla="*/ 0 w 2629014"/>
              <a:gd name="connsiteY0" fmla="*/ 0 h 3494665"/>
              <a:gd name="connsiteX1" fmla="*/ 2629014 w 2629014"/>
              <a:gd name="connsiteY1" fmla="*/ 0 h 3494665"/>
              <a:gd name="connsiteX2" fmla="*/ 2629014 w 2629014"/>
              <a:gd name="connsiteY2" fmla="*/ 3494665 h 3494665"/>
              <a:gd name="connsiteX3" fmla="*/ 0 w 2629014"/>
              <a:gd name="connsiteY3" fmla="*/ 3494665 h 3494665"/>
            </a:gdLst>
            <a:ahLst/>
            <a:cxnLst>
              <a:cxn ang="0">
                <a:pos x="connsiteX0" y="connsiteY0"/>
              </a:cxn>
              <a:cxn ang="0">
                <a:pos x="connsiteX1" y="connsiteY1"/>
              </a:cxn>
              <a:cxn ang="0">
                <a:pos x="connsiteX2" y="connsiteY2"/>
              </a:cxn>
              <a:cxn ang="0">
                <a:pos x="connsiteX3" y="connsiteY3"/>
              </a:cxn>
            </a:cxnLst>
            <a:rect l="l" t="t" r="r" b="b"/>
            <a:pathLst>
              <a:path w="2629014" h="3494665">
                <a:moveTo>
                  <a:pt x="0" y="0"/>
                </a:moveTo>
                <a:lnTo>
                  <a:pt x="2629014" y="0"/>
                </a:lnTo>
                <a:lnTo>
                  <a:pt x="2629014" y="3494665"/>
                </a:lnTo>
                <a:lnTo>
                  <a:pt x="0" y="349466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1" hasCustomPrompt="1"/>
          </p:nvPr>
        </p:nvSpPr>
        <p:spPr>
          <a:xfrm>
            <a:off x="6450120" y="2214400"/>
            <a:ext cx="2482450" cy="3306880"/>
          </a:xfrm>
          <a:custGeom>
            <a:avLst/>
            <a:gdLst>
              <a:gd name="connsiteX0" fmla="*/ 0 w 2482450"/>
              <a:gd name="connsiteY0" fmla="*/ 0 h 3306880"/>
              <a:gd name="connsiteX1" fmla="*/ 2482450 w 2482450"/>
              <a:gd name="connsiteY1" fmla="*/ 0 h 3306880"/>
              <a:gd name="connsiteX2" fmla="*/ 2482450 w 2482450"/>
              <a:gd name="connsiteY2" fmla="*/ 3306880 h 3306880"/>
              <a:gd name="connsiteX3" fmla="*/ 0 w 2482450"/>
              <a:gd name="connsiteY3" fmla="*/ 3306880 h 3306880"/>
            </a:gdLst>
            <a:ahLst/>
            <a:cxnLst>
              <a:cxn ang="0">
                <a:pos x="connsiteX0" y="connsiteY0"/>
              </a:cxn>
              <a:cxn ang="0">
                <a:pos x="connsiteX1" y="connsiteY1"/>
              </a:cxn>
              <a:cxn ang="0">
                <a:pos x="connsiteX2" y="connsiteY2"/>
              </a:cxn>
              <a:cxn ang="0">
                <a:pos x="connsiteX3" y="connsiteY3"/>
              </a:cxn>
            </a:cxnLst>
            <a:rect l="l" t="t" r="r" b="b"/>
            <a:pathLst>
              <a:path w="2482450" h="3306880">
                <a:moveTo>
                  <a:pt x="0" y="0"/>
                </a:moveTo>
                <a:lnTo>
                  <a:pt x="2482450" y="0"/>
                </a:lnTo>
                <a:lnTo>
                  <a:pt x="2482450" y="3306880"/>
                </a:lnTo>
                <a:lnTo>
                  <a:pt x="0" y="330688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6" name="Oval 5"/>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32804382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5" name="Picture Placeholder 14"/>
          <p:cNvSpPr>
            <a:spLocks noGrp="1"/>
          </p:cNvSpPr>
          <p:nvPr>
            <p:ph type="pic" sz="quarter" idx="12" hasCustomPrompt="1"/>
          </p:nvPr>
        </p:nvSpPr>
        <p:spPr>
          <a:xfrm>
            <a:off x="5204691" y="2355274"/>
            <a:ext cx="1792224" cy="3174521"/>
          </a:xfrm>
          <a:custGeom>
            <a:avLst/>
            <a:gdLst>
              <a:gd name="connsiteX0" fmla="*/ 0 w 1792224"/>
              <a:gd name="connsiteY0" fmla="*/ 0 h 3174521"/>
              <a:gd name="connsiteX1" fmla="*/ 2854 w 1792224"/>
              <a:gd name="connsiteY1" fmla="*/ 0 h 3174521"/>
              <a:gd name="connsiteX2" fmla="*/ 1792224 w 1792224"/>
              <a:gd name="connsiteY2" fmla="*/ 0 h 3174521"/>
              <a:gd name="connsiteX3" fmla="*/ 1792224 w 1792224"/>
              <a:gd name="connsiteY3" fmla="*/ 3162256 h 3174521"/>
              <a:gd name="connsiteX4" fmla="*/ 1792224 w 1792224"/>
              <a:gd name="connsiteY4" fmla="*/ 3174521 h 3174521"/>
              <a:gd name="connsiteX5" fmla="*/ 0 w 1792224"/>
              <a:gd name="connsiteY5" fmla="*/ 3174521 h 317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2224" h="3174521">
                <a:moveTo>
                  <a:pt x="0" y="0"/>
                </a:moveTo>
                <a:lnTo>
                  <a:pt x="2854" y="0"/>
                </a:lnTo>
                <a:lnTo>
                  <a:pt x="1792224" y="0"/>
                </a:lnTo>
                <a:lnTo>
                  <a:pt x="1792224" y="3162256"/>
                </a:lnTo>
                <a:lnTo>
                  <a:pt x="1792224" y="3174521"/>
                </a:lnTo>
                <a:lnTo>
                  <a:pt x="0" y="3174521"/>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Picture Placeholder 10"/>
          <p:cNvSpPr>
            <a:spLocks noGrp="1"/>
          </p:cNvSpPr>
          <p:nvPr>
            <p:ph type="pic" sz="quarter" idx="10" hasCustomPrompt="1"/>
          </p:nvPr>
        </p:nvSpPr>
        <p:spPr>
          <a:xfrm>
            <a:off x="3972645" y="2654833"/>
            <a:ext cx="1444600" cy="2558784"/>
          </a:xfrm>
          <a:custGeom>
            <a:avLst/>
            <a:gdLst>
              <a:gd name="connsiteX0" fmla="*/ 0 w 1444600"/>
              <a:gd name="connsiteY0" fmla="*/ 0 h 2558784"/>
              <a:gd name="connsiteX1" fmla="*/ 1444600 w 1444600"/>
              <a:gd name="connsiteY1" fmla="*/ 0 h 2558784"/>
              <a:gd name="connsiteX2" fmla="*/ 1444600 w 1444600"/>
              <a:gd name="connsiteY2" fmla="*/ 2558784 h 2558784"/>
              <a:gd name="connsiteX3" fmla="*/ 0 w 1444600"/>
              <a:gd name="connsiteY3" fmla="*/ 2558784 h 2558784"/>
            </a:gdLst>
            <a:ahLst/>
            <a:cxnLst>
              <a:cxn ang="0">
                <a:pos x="connsiteX0" y="connsiteY0"/>
              </a:cxn>
              <a:cxn ang="0">
                <a:pos x="connsiteX1" y="connsiteY1"/>
              </a:cxn>
              <a:cxn ang="0">
                <a:pos x="connsiteX2" y="connsiteY2"/>
              </a:cxn>
              <a:cxn ang="0">
                <a:pos x="connsiteX3" y="connsiteY3"/>
              </a:cxn>
            </a:cxnLst>
            <a:rect l="l" t="t" r="r" b="b"/>
            <a:pathLst>
              <a:path w="1444600" h="2558784">
                <a:moveTo>
                  <a:pt x="0" y="0"/>
                </a:moveTo>
                <a:lnTo>
                  <a:pt x="1444600" y="0"/>
                </a:lnTo>
                <a:lnTo>
                  <a:pt x="1444600" y="2558784"/>
                </a:lnTo>
                <a:lnTo>
                  <a:pt x="0" y="255878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6774515" y="2654836"/>
            <a:ext cx="1444600" cy="2558782"/>
          </a:xfrm>
          <a:custGeom>
            <a:avLst/>
            <a:gdLst>
              <a:gd name="connsiteX0" fmla="*/ 0 w 1444600"/>
              <a:gd name="connsiteY0" fmla="*/ 0 h 2558782"/>
              <a:gd name="connsiteX1" fmla="*/ 1444600 w 1444600"/>
              <a:gd name="connsiteY1" fmla="*/ 0 h 2558782"/>
              <a:gd name="connsiteX2" fmla="*/ 1444600 w 1444600"/>
              <a:gd name="connsiteY2" fmla="*/ 2558782 h 2558782"/>
              <a:gd name="connsiteX3" fmla="*/ 0 w 1444600"/>
              <a:gd name="connsiteY3" fmla="*/ 2558782 h 2558782"/>
            </a:gdLst>
            <a:ahLst/>
            <a:cxnLst>
              <a:cxn ang="0">
                <a:pos x="connsiteX0" y="connsiteY0"/>
              </a:cxn>
              <a:cxn ang="0">
                <a:pos x="connsiteX1" y="connsiteY1"/>
              </a:cxn>
              <a:cxn ang="0">
                <a:pos x="connsiteX2" y="connsiteY2"/>
              </a:cxn>
              <a:cxn ang="0">
                <a:pos x="connsiteX3" y="connsiteY3"/>
              </a:cxn>
            </a:cxnLst>
            <a:rect l="l" t="t" r="r" b="b"/>
            <a:pathLst>
              <a:path w="1444600" h="2558782">
                <a:moveTo>
                  <a:pt x="0" y="0"/>
                </a:moveTo>
                <a:lnTo>
                  <a:pt x="1444600" y="0"/>
                </a:lnTo>
                <a:lnTo>
                  <a:pt x="1444600" y="2558782"/>
                </a:lnTo>
                <a:lnTo>
                  <a:pt x="0" y="255878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Oval 6"/>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75729231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1448620" y="2536538"/>
            <a:ext cx="4334256" cy="2713688"/>
          </a:xfrm>
          <a:custGeom>
            <a:avLst/>
            <a:gdLst>
              <a:gd name="connsiteX0" fmla="*/ 0 w 4334256"/>
              <a:gd name="connsiteY0" fmla="*/ 0 h 2713688"/>
              <a:gd name="connsiteX1" fmla="*/ 4334256 w 4334256"/>
              <a:gd name="connsiteY1" fmla="*/ 0 h 2713688"/>
              <a:gd name="connsiteX2" fmla="*/ 4334256 w 4334256"/>
              <a:gd name="connsiteY2" fmla="*/ 2713688 h 2713688"/>
              <a:gd name="connsiteX3" fmla="*/ 0 w 4334256"/>
              <a:gd name="connsiteY3" fmla="*/ 2713688 h 2713688"/>
            </a:gdLst>
            <a:ahLst/>
            <a:cxnLst>
              <a:cxn ang="0">
                <a:pos x="connsiteX0" y="connsiteY0"/>
              </a:cxn>
              <a:cxn ang="0">
                <a:pos x="connsiteX1" y="connsiteY1"/>
              </a:cxn>
              <a:cxn ang="0">
                <a:pos x="connsiteX2" y="connsiteY2"/>
              </a:cxn>
              <a:cxn ang="0">
                <a:pos x="connsiteX3" y="connsiteY3"/>
              </a:cxn>
            </a:cxnLst>
            <a:rect l="l" t="t" r="r" b="b"/>
            <a:pathLst>
              <a:path w="4334256" h="2713688">
                <a:moveTo>
                  <a:pt x="0" y="0"/>
                </a:moveTo>
                <a:lnTo>
                  <a:pt x="4334256" y="0"/>
                </a:lnTo>
                <a:lnTo>
                  <a:pt x="4334256" y="2713688"/>
                </a:lnTo>
                <a:lnTo>
                  <a:pt x="0" y="271368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5400539" y="3295054"/>
            <a:ext cx="1569642" cy="2092857"/>
          </a:xfrm>
          <a:custGeom>
            <a:avLst/>
            <a:gdLst>
              <a:gd name="connsiteX0" fmla="*/ 0 w 1569642"/>
              <a:gd name="connsiteY0" fmla="*/ 0 h 2092857"/>
              <a:gd name="connsiteX1" fmla="*/ 1569642 w 1569642"/>
              <a:gd name="connsiteY1" fmla="*/ 0 h 2092857"/>
              <a:gd name="connsiteX2" fmla="*/ 1569642 w 1569642"/>
              <a:gd name="connsiteY2" fmla="*/ 2092857 h 2092857"/>
              <a:gd name="connsiteX3" fmla="*/ 0 w 1569642"/>
              <a:gd name="connsiteY3" fmla="*/ 2092857 h 2092857"/>
            </a:gdLst>
            <a:ahLst/>
            <a:cxnLst>
              <a:cxn ang="0">
                <a:pos x="connsiteX0" y="connsiteY0"/>
              </a:cxn>
              <a:cxn ang="0">
                <a:pos x="connsiteX1" y="connsiteY1"/>
              </a:cxn>
              <a:cxn ang="0">
                <a:pos x="connsiteX2" y="connsiteY2"/>
              </a:cxn>
              <a:cxn ang="0">
                <a:pos x="connsiteX3" y="connsiteY3"/>
              </a:cxn>
            </a:cxnLst>
            <a:rect l="l" t="t" r="r" b="b"/>
            <a:pathLst>
              <a:path w="1569642" h="2092857">
                <a:moveTo>
                  <a:pt x="0" y="0"/>
                </a:moveTo>
                <a:lnTo>
                  <a:pt x="1569642" y="0"/>
                </a:lnTo>
                <a:lnTo>
                  <a:pt x="1569642" y="2092857"/>
                </a:lnTo>
                <a:lnTo>
                  <a:pt x="0" y="209285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2" hasCustomPrompt="1"/>
          </p:nvPr>
        </p:nvSpPr>
        <p:spPr>
          <a:xfrm>
            <a:off x="6696602" y="3874819"/>
            <a:ext cx="849511" cy="1502692"/>
          </a:xfrm>
          <a:custGeom>
            <a:avLst/>
            <a:gdLst>
              <a:gd name="connsiteX0" fmla="*/ 0 w 849511"/>
              <a:gd name="connsiteY0" fmla="*/ 0 h 1502692"/>
              <a:gd name="connsiteX1" fmla="*/ 849511 w 849511"/>
              <a:gd name="connsiteY1" fmla="*/ 0 h 1502692"/>
              <a:gd name="connsiteX2" fmla="*/ 849511 w 849511"/>
              <a:gd name="connsiteY2" fmla="*/ 1502692 h 1502692"/>
              <a:gd name="connsiteX3" fmla="*/ 0 w 849511"/>
              <a:gd name="connsiteY3" fmla="*/ 1502692 h 1502692"/>
            </a:gdLst>
            <a:ahLst/>
            <a:cxnLst>
              <a:cxn ang="0">
                <a:pos x="connsiteX0" y="connsiteY0"/>
              </a:cxn>
              <a:cxn ang="0">
                <a:pos x="connsiteX1" y="connsiteY1"/>
              </a:cxn>
              <a:cxn ang="0">
                <a:pos x="connsiteX2" y="connsiteY2"/>
              </a:cxn>
              <a:cxn ang="0">
                <a:pos x="connsiteX3" y="connsiteY3"/>
              </a:cxn>
            </a:cxnLst>
            <a:rect l="l" t="t" r="r" b="b"/>
            <a:pathLst>
              <a:path w="849511" h="1502692">
                <a:moveTo>
                  <a:pt x="0" y="0"/>
                </a:moveTo>
                <a:lnTo>
                  <a:pt x="849511" y="0"/>
                </a:lnTo>
                <a:lnTo>
                  <a:pt x="849511" y="1502692"/>
                </a:lnTo>
                <a:lnTo>
                  <a:pt x="0" y="150269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Oval 6"/>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89942792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686700" y="1435291"/>
            <a:ext cx="1527048" cy="2698668"/>
          </a:xfrm>
          <a:custGeom>
            <a:avLst/>
            <a:gdLst>
              <a:gd name="connsiteX0" fmla="*/ 0 w 1527048"/>
              <a:gd name="connsiteY0" fmla="*/ 0 h 2698668"/>
              <a:gd name="connsiteX1" fmla="*/ 1527048 w 1527048"/>
              <a:gd name="connsiteY1" fmla="*/ 0 h 2698668"/>
              <a:gd name="connsiteX2" fmla="*/ 1527048 w 1527048"/>
              <a:gd name="connsiteY2" fmla="*/ 2698668 h 2698668"/>
              <a:gd name="connsiteX3" fmla="*/ 0 w 1527048"/>
              <a:gd name="connsiteY3" fmla="*/ 2698668 h 2698668"/>
            </a:gdLst>
            <a:ahLst/>
            <a:cxnLst>
              <a:cxn ang="0">
                <a:pos x="connsiteX0" y="connsiteY0"/>
              </a:cxn>
              <a:cxn ang="0">
                <a:pos x="connsiteX1" y="connsiteY1"/>
              </a:cxn>
              <a:cxn ang="0">
                <a:pos x="connsiteX2" y="connsiteY2"/>
              </a:cxn>
              <a:cxn ang="0">
                <a:pos x="connsiteX3" y="connsiteY3"/>
              </a:cxn>
            </a:cxnLst>
            <a:rect l="l" t="t" r="r" b="b"/>
            <a:pathLst>
              <a:path w="1527048" h="2698668">
                <a:moveTo>
                  <a:pt x="0" y="0"/>
                </a:moveTo>
                <a:lnTo>
                  <a:pt x="1527048" y="0"/>
                </a:lnTo>
                <a:lnTo>
                  <a:pt x="1527048" y="2698668"/>
                </a:lnTo>
                <a:lnTo>
                  <a:pt x="0" y="26986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33963437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rot="20340000">
            <a:off x="8620536" y="2498259"/>
            <a:ext cx="1664208" cy="2959282"/>
          </a:xfrm>
          <a:custGeom>
            <a:avLst/>
            <a:gdLst>
              <a:gd name="connsiteX0" fmla="*/ 0 w 1664208"/>
              <a:gd name="connsiteY0" fmla="*/ 0 h 2959282"/>
              <a:gd name="connsiteX1" fmla="*/ 1664208 w 1664208"/>
              <a:gd name="connsiteY1" fmla="*/ 0 h 2959282"/>
              <a:gd name="connsiteX2" fmla="*/ 1664208 w 1664208"/>
              <a:gd name="connsiteY2" fmla="*/ 2959282 h 2959282"/>
              <a:gd name="connsiteX3" fmla="*/ 0 w 1664208"/>
              <a:gd name="connsiteY3" fmla="*/ 2959282 h 2959282"/>
            </a:gdLst>
            <a:ahLst/>
            <a:cxnLst>
              <a:cxn ang="0">
                <a:pos x="connsiteX0" y="connsiteY0"/>
              </a:cxn>
              <a:cxn ang="0">
                <a:pos x="connsiteX1" y="connsiteY1"/>
              </a:cxn>
              <a:cxn ang="0">
                <a:pos x="connsiteX2" y="connsiteY2"/>
              </a:cxn>
              <a:cxn ang="0">
                <a:pos x="connsiteX3" y="connsiteY3"/>
              </a:cxn>
            </a:cxnLst>
            <a:rect l="l" t="t" r="r" b="b"/>
            <a:pathLst>
              <a:path w="1664208" h="2959282">
                <a:moveTo>
                  <a:pt x="0" y="0"/>
                </a:moveTo>
                <a:lnTo>
                  <a:pt x="1664208" y="0"/>
                </a:lnTo>
                <a:lnTo>
                  <a:pt x="1664208" y="2959282"/>
                </a:lnTo>
                <a:lnTo>
                  <a:pt x="0" y="295928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21027131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253772" y="2942195"/>
            <a:ext cx="2112264" cy="1693552"/>
          </a:xfrm>
          <a:custGeom>
            <a:avLst/>
            <a:gdLst>
              <a:gd name="connsiteX0" fmla="*/ 0 w 2112264"/>
              <a:gd name="connsiteY0" fmla="*/ 0 h 1693552"/>
              <a:gd name="connsiteX1" fmla="*/ 2112264 w 2112264"/>
              <a:gd name="connsiteY1" fmla="*/ 0 h 1693552"/>
              <a:gd name="connsiteX2" fmla="*/ 2112264 w 2112264"/>
              <a:gd name="connsiteY2" fmla="*/ 1693552 h 1693552"/>
              <a:gd name="connsiteX3" fmla="*/ 0 w 2112264"/>
              <a:gd name="connsiteY3" fmla="*/ 1693552 h 1693552"/>
            </a:gdLst>
            <a:ahLst/>
            <a:cxnLst>
              <a:cxn ang="0">
                <a:pos x="connsiteX0" y="connsiteY0"/>
              </a:cxn>
              <a:cxn ang="0">
                <a:pos x="connsiteX1" y="connsiteY1"/>
              </a:cxn>
              <a:cxn ang="0">
                <a:pos x="connsiteX2" y="connsiteY2"/>
              </a:cxn>
              <a:cxn ang="0">
                <a:pos x="connsiteX3" y="connsiteY3"/>
              </a:cxn>
            </a:cxnLst>
            <a:rect l="l" t="t" r="r" b="b"/>
            <a:pathLst>
              <a:path w="2112264" h="1693552">
                <a:moveTo>
                  <a:pt x="0" y="0"/>
                </a:moveTo>
                <a:lnTo>
                  <a:pt x="2112264" y="0"/>
                </a:lnTo>
                <a:lnTo>
                  <a:pt x="2112264" y="1693552"/>
                </a:lnTo>
                <a:lnTo>
                  <a:pt x="0" y="169355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8821753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5385925" y="3076305"/>
            <a:ext cx="1407742" cy="1758325"/>
          </a:xfrm>
          <a:custGeom>
            <a:avLst/>
            <a:gdLst>
              <a:gd name="connsiteX0" fmla="*/ 0 w 1407742"/>
              <a:gd name="connsiteY0" fmla="*/ 0 h 1758325"/>
              <a:gd name="connsiteX1" fmla="*/ 1407742 w 1407742"/>
              <a:gd name="connsiteY1" fmla="*/ 0 h 1758325"/>
              <a:gd name="connsiteX2" fmla="*/ 1407742 w 1407742"/>
              <a:gd name="connsiteY2" fmla="*/ 1758325 h 1758325"/>
              <a:gd name="connsiteX3" fmla="*/ 0 w 1407742"/>
              <a:gd name="connsiteY3" fmla="*/ 1758325 h 1758325"/>
            </a:gdLst>
            <a:ahLst/>
            <a:cxnLst>
              <a:cxn ang="0">
                <a:pos x="connsiteX0" y="connsiteY0"/>
              </a:cxn>
              <a:cxn ang="0">
                <a:pos x="connsiteX1" y="connsiteY1"/>
              </a:cxn>
              <a:cxn ang="0">
                <a:pos x="connsiteX2" y="connsiteY2"/>
              </a:cxn>
              <a:cxn ang="0">
                <a:pos x="connsiteX3" y="connsiteY3"/>
              </a:cxn>
            </a:cxnLst>
            <a:rect l="l" t="t" r="r" b="b"/>
            <a:pathLst>
              <a:path w="1407742" h="1758325">
                <a:moveTo>
                  <a:pt x="0" y="0"/>
                </a:moveTo>
                <a:lnTo>
                  <a:pt x="1407742" y="0"/>
                </a:lnTo>
                <a:lnTo>
                  <a:pt x="1407742" y="1758325"/>
                </a:lnTo>
                <a:lnTo>
                  <a:pt x="0" y="175832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1958848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Oval 7"/>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9" name="TextBox 8"/>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
        <p:nvSpPr>
          <p:cNvPr id="6" name="Picture Placeholder 5"/>
          <p:cNvSpPr>
            <a:spLocks noGrp="1"/>
          </p:cNvSpPr>
          <p:nvPr>
            <p:ph type="pic" sz="quarter" idx="10" hasCustomPrompt="1"/>
          </p:nvPr>
        </p:nvSpPr>
        <p:spPr>
          <a:xfrm>
            <a:off x="5467140" y="4153167"/>
            <a:ext cx="1257720" cy="1257720"/>
          </a:xfrm>
          <a:custGeom>
            <a:avLst/>
            <a:gdLst>
              <a:gd name="connsiteX0" fmla="*/ 628860 w 1257720"/>
              <a:gd name="connsiteY0" fmla="*/ 0 h 1257720"/>
              <a:gd name="connsiteX1" fmla="*/ 1257720 w 1257720"/>
              <a:gd name="connsiteY1" fmla="*/ 628860 h 1257720"/>
              <a:gd name="connsiteX2" fmla="*/ 628860 w 1257720"/>
              <a:gd name="connsiteY2" fmla="*/ 1257720 h 1257720"/>
              <a:gd name="connsiteX3" fmla="*/ 0 w 1257720"/>
              <a:gd name="connsiteY3" fmla="*/ 628860 h 1257720"/>
              <a:gd name="connsiteX4" fmla="*/ 628860 w 1257720"/>
              <a:gd name="connsiteY4" fmla="*/ 0 h 1257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720" h="1257720">
                <a:moveTo>
                  <a:pt x="628860" y="0"/>
                </a:moveTo>
                <a:cubicBezTo>
                  <a:pt x="976170" y="0"/>
                  <a:pt x="1257720" y="281550"/>
                  <a:pt x="1257720" y="628860"/>
                </a:cubicBezTo>
                <a:cubicBezTo>
                  <a:pt x="1257720" y="976170"/>
                  <a:pt x="976170" y="1257720"/>
                  <a:pt x="628860" y="1257720"/>
                </a:cubicBezTo>
                <a:cubicBezTo>
                  <a:pt x="281550" y="1257720"/>
                  <a:pt x="0" y="976170"/>
                  <a:pt x="0" y="628860"/>
                </a:cubicBezTo>
                <a:cubicBezTo>
                  <a:pt x="0" y="281550"/>
                  <a:pt x="281550" y="0"/>
                  <a:pt x="62886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253486805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hasCustomPrompt="1"/>
          </p:nvPr>
        </p:nvSpPr>
        <p:spPr>
          <a:xfrm>
            <a:off x="839466" y="196511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1" hasCustomPrompt="1"/>
          </p:nvPr>
        </p:nvSpPr>
        <p:spPr>
          <a:xfrm>
            <a:off x="2990276" y="196511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1" name="Picture Placeholder 20"/>
          <p:cNvSpPr>
            <a:spLocks noGrp="1"/>
          </p:cNvSpPr>
          <p:nvPr>
            <p:ph type="pic" sz="quarter" idx="12" hasCustomPrompt="1"/>
          </p:nvPr>
        </p:nvSpPr>
        <p:spPr>
          <a:xfrm>
            <a:off x="5139821" y="196511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2" name="Picture Placeholder 21"/>
          <p:cNvSpPr>
            <a:spLocks noGrp="1"/>
          </p:cNvSpPr>
          <p:nvPr>
            <p:ph type="pic" sz="quarter" idx="13" hasCustomPrompt="1"/>
          </p:nvPr>
        </p:nvSpPr>
        <p:spPr>
          <a:xfrm>
            <a:off x="7290631" y="196511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3" name="Picture Placeholder 22"/>
          <p:cNvSpPr>
            <a:spLocks noGrp="1"/>
          </p:cNvSpPr>
          <p:nvPr>
            <p:ph type="pic" sz="quarter" idx="14" hasCustomPrompt="1"/>
          </p:nvPr>
        </p:nvSpPr>
        <p:spPr>
          <a:xfrm>
            <a:off x="9441440" y="196511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4" name="Picture Placeholder 23"/>
          <p:cNvSpPr>
            <a:spLocks noGrp="1"/>
          </p:cNvSpPr>
          <p:nvPr>
            <p:ph type="pic" sz="quarter" idx="15" hasCustomPrompt="1"/>
          </p:nvPr>
        </p:nvSpPr>
        <p:spPr>
          <a:xfrm>
            <a:off x="839466" y="411592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5" name="Picture Placeholder 24"/>
          <p:cNvSpPr>
            <a:spLocks noGrp="1"/>
          </p:cNvSpPr>
          <p:nvPr>
            <p:ph type="pic" sz="quarter" idx="16" hasCustomPrompt="1"/>
          </p:nvPr>
        </p:nvSpPr>
        <p:spPr>
          <a:xfrm>
            <a:off x="2990276" y="411592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6" name="Picture Placeholder 25"/>
          <p:cNvSpPr>
            <a:spLocks noGrp="1"/>
          </p:cNvSpPr>
          <p:nvPr>
            <p:ph type="pic" sz="quarter" idx="17" hasCustomPrompt="1"/>
          </p:nvPr>
        </p:nvSpPr>
        <p:spPr>
          <a:xfrm>
            <a:off x="5139821" y="411592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7" name="Picture Placeholder 26"/>
          <p:cNvSpPr>
            <a:spLocks noGrp="1"/>
          </p:cNvSpPr>
          <p:nvPr>
            <p:ph type="pic" sz="quarter" idx="18" hasCustomPrompt="1"/>
          </p:nvPr>
        </p:nvSpPr>
        <p:spPr>
          <a:xfrm>
            <a:off x="7290631" y="411592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8" name="Picture Placeholder 27"/>
          <p:cNvSpPr>
            <a:spLocks noGrp="1"/>
          </p:cNvSpPr>
          <p:nvPr>
            <p:ph type="pic" sz="quarter" idx="19" hasCustomPrompt="1"/>
          </p:nvPr>
        </p:nvSpPr>
        <p:spPr>
          <a:xfrm>
            <a:off x="9441440" y="4115927"/>
            <a:ext cx="1911096" cy="1911096"/>
          </a:xfrm>
          <a:custGeom>
            <a:avLst/>
            <a:gdLst>
              <a:gd name="connsiteX0" fmla="*/ 0 w 1911096"/>
              <a:gd name="connsiteY0" fmla="*/ 0 h 1911096"/>
              <a:gd name="connsiteX1" fmla="*/ 1911096 w 1911096"/>
              <a:gd name="connsiteY1" fmla="*/ 0 h 1911096"/>
              <a:gd name="connsiteX2" fmla="*/ 1911096 w 1911096"/>
              <a:gd name="connsiteY2" fmla="*/ 1911096 h 1911096"/>
              <a:gd name="connsiteX3" fmla="*/ 0 w 1911096"/>
              <a:gd name="connsiteY3" fmla="*/ 1911096 h 1911096"/>
            </a:gdLst>
            <a:ahLst/>
            <a:cxnLst>
              <a:cxn ang="0">
                <a:pos x="connsiteX0" y="connsiteY0"/>
              </a:cxn>
              <a:cxn ang="0">
                <a:pos x="connsiteX1" y="connsiteY1"/>
              </a:cxn>
              <a:cxn ang="0">
                <a:pos x="connsiteX2" y="connsiteY2"/>
              </a:cxn>
              <a:cxn ang="0">
                <a:pos x="connsiteX3" y="connsiteY3"/>
              </a:cxn>
            </a:cxnLst>
            <a:rect l="l" t="t" r="r" b="b"/>
            <a:pathLst>
              <a:path w="1911096" h="1911096">
                <a:moveTo>
                  <a:pt x="0" y="0"/>
                </a:moveTo>
                <a:lnTo>
                  <a:pt x="1911096" y="0"/>
                </a:lnTo>
                <a:lnTo>
                  <a:pt x="1911096" y="1911096"/>
                </a:lnTo>
                <a:lnTo>
                  <a:pt x="0" y="191109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Oval 13"/>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5" name="TextBox 14"/>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37126103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1524" y="2796540"/>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1" hasCustomPrompt="1"/>
          </p:nvPr>
        </p:nvSpPr>
        <p:spPr>
          <a:xfrm>
            <a:off x="4062984" y="2796540"/>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2" hasCustomPrompt="1"/>
          </p:nvPr>
        </p:nvSpPr>
        <p:spPr>
          <a:xfrm>
            <a:off x="8125968" y="2796540"/>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3" hasCustomPrompt="1"/>
          </p:nvPr>
        </p:nvSpPr>
        <p:spPr>
          <a:xfrm>
            <a:off x="2034540" y="482650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4" hasCustomPrompt="1"/>
          </p:nvPr>
        </p:nvSpPr>
        <p:spPr>
          <a:xfrm>
            <a:off x="6099048" y="482650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5" hasCustomPrompt="1"/>
          </p:nvPr>
        </p:nvSpPr>
        <p:spPr>
          <a:xfrm>
            <a:off x="10162032" y="482650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0"/>
                </a:lnTo>
                <a:lnTo>
                  <a:pt x="2029968" y="2029968"/>
                </a:lnTo>
                <a:lnTo>
                  <a:pt x="0" y="202996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67517476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838201" y="1802895"/>
            <a:ext cx="3021481" cy="3017520"/>
          </a:xfrm>
          <a:custGeom>
            <a:avLst/>
            <a:gdLst>
              <a:gd name="connsiteX0" fmla="*/ 0 w 3021481"/>
              <a:gd name="connsiteY0" fmla="*/ 0 h 3017520"/>
              <a:gd name="connsiteX1" fmla="*/ 3021481 w 3021481"/>
              <a:gd name="connsiteY1" fmla="*/ 0 h 3017520"/>
              <a:gd name="connsiteX2" fmla="*/ 3021481 w 3021481"/>
              <a:gd name="connsiteY2" fmla="*/ 3017520 h 3017520"/>
              <a:gd name="connsiteX3" fmla="*/ 0 w 3021481"/>
              <a:gd name="connsiteY3" fmla="*/ 3017520 h 3017520"/>
            </a:gdLst>
            <a:ahLst/>
            <a:cxnLst>
              <a:cxn ang="0">
                <a:pos x="connsiteX0" y="connsiteY0"/>
              </a:cxn>
              <a:cxn ang="0">
                <a:pos x="connsiteX1" y="connsiteY1"/>
              </a:cxn>
              <a:cxn ang="0">
                <a:pos x="connsiteX2" y="connsiteY2"/>
              </a:cxn>
              <a:cxn ang="0">
                <a:pos x="connsiteX3" y="connsiteY3"/>
              </a:cxn>
            </a:cxnLst>
            <a:rect l="l" t="t" r="r" b="b"/>
            <a:pathLst>
              <a:path w="3021481" h="3017520">
                <a:moveTo>
                  <a:pt x="0" y="0"/>
                </a:moveTo>
                <a:lnTo>
                  <a:pt x="3021481" y="0"/>
                </a:lnTo>
                <a:lnTo>
                  <a:pt x="3021481" y="3017520"/>
                </a:lnTo>
                <a:lnTo>
                  <a:pt x="0" y="301752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1" hasCustomPrompt="1"/>
          </p:nvPr>
        </p:nvSpPr>
        <p:spPr>
          <a:xfrm>
            <a:off x="4585290" y="1802895"/>
            <a:ext cx="3021481" cy="3017520"/>
          </a:xfrm>
          <a:custGeom>
            <a:avLst/>
            <a:gdLst>
              <a:gd name="connsiteX0" fmla="*/ 0 w 3021481"/>
              <a:gd name="connsiteY0" fmla="*/ 0 h 3017520"/>
              <a:gd name="connsiteX1" fmla="*/ 3021481 w 3021481"/>
              <a:gd name="connsiteY1" fmla="*/ 0 h 3017520"/>
              <a:gd name="connsiteX2" fmla="*/ 3021481 w 3021481"/>
              <a:gd name="connsiteY2" fmla="*/ 3017520 h 3017520"/>
              <a:gd name="connsiteX3" fmla="*/ 0 w 3021481"/>
              <a:gd name="connsiteY3" fmla="*/ 3017520 h 3017520"/>
            </a:gdLst>
            <a:ahLst/>
            <a:cxnLst>
              <a:cxn ang="0">
                <a:pos x="connsiteX0" y="connsiteY0"/>
              </a:cxn>
              <a:cxn ang="0">
                <a:pos x="connsiteX1" y="connsiteY1"/>
              </a:cxn>
              <a:cxn ang="0">
                <a:pos x="connsiteX2" y="connsiteY2"/>
              </a:cxn>
              <a:cxn ang="0">
                <a:pos x="connsiteX3" y="connsiteY3"/>
              </a:cxn>
            </a:cxnLst>
            <a:rect l="l" t="t" r="r" b="b"/>
            <a:pathLst>
              <a:path w="3021481" h="3017520">
                <a:moveTo>
                  <a:pt x="0" y="0"/>
                </a:moveTo>
                <a:lnTo>
                  <a:pt x="3021481" y="0"/>
                </a:lnTo>
                <a:lnTo>
                  <a:pt x="3021481" y="3017520"/>
                </a:lnTo>
                <a:lnTo>
                  <a:pt x="0" y="301752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2" hasCustomPrompt="1"/>
          </p:nvPr>
        </p:nvSpPr>
        <p:spPr>
          <a:xfrm>
            <a:off x="8332380" y="1802895"/>
            <a:ext cx="3021481" cy="3017520"/>
          </a:xfrm>
          <a:custGeom>
            <a:avLst/>
            <a:gdLst>
              <a:gd name="connsiteX0" fmla="*/ 0 w 3021481"/>
              <a:gd name="connsiteY0" fmla="*/ 0 h 3017520"/>
              <a:gd name="connsiteX1" fmla="*/ 3021481 w 3021481"/>
              <a:gd name="connsiteY1" fmla="*/ 0 h 3017520"/>
              <a:gd name="connsiteX2" fmla="*/ 3021481 w 3021481"/>
              <a:gd name="connsiteY2" fmla="*/ 3017520 h 3017520"/>
              <a:gd name="connsiteX3" fmla="*/ 0 w 3021481"/>
              <a:gd name="connsiteY3" fmla="*/ 3017520 h 3017520"/>
            </a:gdLst>
            <a:ahLst/>
            <a:cxnLst>
              <a:cxn ang="0">
                <a:pos x="connsiteX0" y="connsiteY0"/>
              </a:cxn>
              <a:cxn ang="0">
                <a:pos x="connsiteX1" y="connsiteY1"/>
              </a:cxn>
              <a:cxn ang="0">
                <a:pos x="connsiteX2" y="connsiteY2"/>
              </a:cxn>
              <a:cxn ang="0">
                <a:pos x="connsiteX3" y="connsiteY3"/>
              </a:cxn>
            </a:cxnLst>
            <a:rect l="l" t="t" r="r" b="b"/>
            <a:pathLst>
              <a:path w="3021481" h="3017520">
                <a:moveTo>
                  <a:pt x="0" y="0"/>
                </a:moveTo>
                <a:lnTo>
                  <a:pt x="3021481" y="0"/>
                </a:lnTo>
                <a:lnTo>
                  <a:pt x="3021481" y="3017520"/>
                </a:lnTo>
                <a:lnTo>
                  <a:pt x="0" y="301752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Oval 6"/>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639887185"/>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hasCustomPrompt="1"/>
          </p:nvPr>
        </p:nvSpPr>
        <p:spPr>
          <a:xfrm>
            <a:off x="838202" y="1802895"/>
            <a:ext cx="3242733" cy="2157984"/>
          </a:xfrm>
          <a:custGeom>
            <a:avLst/>
            <a:gdLst>
              <a:gd name="connsiteX0" fmla="*/ 0 w 3242733"/>
              <a:gd name="connsiteY0" fmla="*/ 0 h 2157984"/>
              <a:gd name="connsiteX1" fmla="*/ 3242733 w 3242733"/>
              <a:gd name="connsiteY1" fmla="*/ 0 h 2157984"/>
              <a:gd name="connsiteX2" fmla="*/ 3242733 w 3242733"/>
              <a:gd name="connsiteY2" fmla="*/ 2157984 h 2157984"/>
              <a:gd name="connsiteX3" fmla="*/ 0 w 3242733"/>
              <a:gd name="connsiteY3" fmla="*/ 2157984 h 2157984"/>
            </a:gdLst>
            <a:ahLst/>
            <a:cxnLst>
              <a:cxn ang="0">
                <a:pos x="connsiteX0" y="connsiteY0"/>
              </a:cxn>
              <a:cxn ang="0">
                <a:pos x="connsiteX1" y="connsiteY1"/>
              </a:cxn>
              <a:cxn ang="0">
                <a:pos x="connsiteX2" y="connsiteY2"/>
              </a:cxn>
              <a:cxn ang="0">
                <a:pos x="connsiteX3" y="connsiteY3"/>
              </a:cxn>
            </a:cxnLst>
            <a:rect l="l" t="t" r="r" b="b"/>
            <a:pathLst>
              <a:path w="3242733" h="2157984">
                <a:moveTo>
                  <a:pt x="0" y="0"/>
                </a:moveTo>
                <a:lnTo>
                  <a:pt x="3242733" y="0"/>
                </a:lnTo>
                <a:lnTo>
                  <a:pt x="3242733" y="2157984"/>
                </a:lnTo>
                <a:lnTo>
                  <a:pt x="0" y="215798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1" hasCustomPrompt="1"/>
          </p:nvPr>
        </p:nvSpPr>
        <p:spPr>
          <a:xfrm>
            <a:off x="4474634" y="1802895"/>
            <a:ext cx="3242733" cy="2157984"/>
          </a:xfrm>
          <a:custGeom>
            <a:avLst/>
            <a:gdLst>
              <a:gd name="connsiteX0" fmla="*/ 0 w 3242733"/>
              <a:gd name="connsiteY0" fmla="*/ 0 h 2157984"/>
              <a:gd name="connsiteX1" fmla="*/ 3242733 w 3242733"/>
              <a:gd name="connsiteY1" fmla="*/ 0 h 2157984"/>
              <a:gd name="connsiteX2" fmla="*/ 3242733 w 3242733"/>
              <a:gd name="connsiteY2" fmla="*/ 2157984 h 2157984"/>
              <a:gd name="connsiteX3" fmla="*/ 0 w 3242733"/>
              <a:gd name="connsiteY3" fmla="*/ 2157984 h 2157984"/>
            </a:gdLst>
            <a:ahLst/>
            <a:cxnLst>
              <a:cxn ang="0">
                <a:pos x="connsiteX0" y="connsiteY0"/>
              </a:cxn>
              <a:cxn ang="0">
                <a:pos x="connsiteX1" y="connsiteY1"/>
              </a:cxn>
              <a:cxn ang="0">
                <a:pos x="connsiteX2" y="connsiteY2"/>
              </a:cxn>
              <a:cxn ang="0">
                <a:pos x="connsiteX3" y="connsiteY3"/>
              </a:cxn>
            </a:cxnLst>
            <a:rect l="l" t="t" r="r" b="b"/>
            <a:pathLst>
              <a:path w="3242733" h="2157984">
                <a:moveTo>
                  <a:pt x="0" y="0"/>
                </a:moveTo>
                <a:lnTo>
                  <a:pt x="3242733" y="0"/>
                </a:lnTo>
                <a:lnTo>
                  <a:pt x="3242733" y="2157984"/>
                </a:lnTo>
                <a:lnTo>
                  <a:pt x="0" y="215798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2" hasCustomPrompt="1"/>
          </p:nvPr>
        </p:nvSpPr>
        <p:spPr>
          <a:xfrm>
            <a:off x="8111067" y="1802895"/>
            <a:ext cx="3242733" cy="2157984"/>
          </a:xfrm>
          <a:custGeom>
            <a:avLst/>
            <a:gdLst>
              <a:gd name="connsiteX0" fmla="*/ 0 w 3242733"/>
              <a:gd name="connsiteY0" fmla="*/ 0 h 2157984"/>
              <a:gd name="connsiteX1" fmla="*/ 3242733 w 3242733"/>
              <a:gd name="connsiteY1" fmla="*/ 0 h 2157984"/>
              <a:gd name="connsiteX2" fmla="*/ 3242733 w 3242733"/>
              <a:gd name="connsiteY2" fmla="*/ 2157984 h 2157984"/>
              <a:gd name="connsiteX3" fmla="*/ 0 w 3242733"/>
              <a:gd name="connsiteY3" fmla="*/ 2157984 h 2157984"/>
            </a:gdLst>
            <a:ahLst/>
            <a:cxnLst>
              <a:cxn ang="0">
                <a:pos x="connsiteX0" y="connsiteY0"/>
              </a:cxn>
              <a:cxn ang="0">
                <a:pos x="connsiteX1" y="connsiteY1"/>
              </a:cxn>
              <a:cxn ang="0">
                <a:pos x="connsiteX2" y="connsiteY2"/>
              </a:cxn>
              <a:cxn ang="0">
                <a:pos x="connsiteX3" y="connsiteY3"/>
              </a:cxn>
            </a:cxnLst>
            <a:rect l="l" t="t" r="r" b="b"/>
            <a:pathLst>
              <a:path w="3242733" h="2157984">
                <a:moveTo>
                  <a:pt x="0" y="0"/>
                </a:moveTo>
                <a:lnTo>
                  <a:pt x="3242733" y="0"/>
                </a:lnTo>
                <a:lnTo>
                  <a:pt x="3242733" y="2157984"/>
                </a:lnTo>
                <a:lnTo>
                  <a:pt x="0" y="215798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Oval 6"/>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0" name="TextBox 9"/>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70225737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31" name="Picture Placeholder 30"/>
          <p:cNvSpPr>
            <a:spLocks noGrp="1"/>
          </p:cNvSpPr>
          <p:nvPr>
            <p:ph type="pic" sz="quarter" idx="11" hasCustomPrompt="1"/>
          </p:nvPr>
        </p:nvSpPr>
        <p:spPr>
          <a:xfrm>
            <a:off x="8412482" y="4718076"/>
            <a:ext cx="2233507" cy="1517904"/>
          </a:xfrm>
          <a:custGeom>
            <a:avLst/>
            <a:gdLst>
              <a:gd name="connsiteX0" fmla="*/ 0 w 2233507"/>
              <a:gd name="connsiteY0" fmla="*/ 0 h 1517904"/>
              <a:gd name="connsiteX1" fmla="*/ 2233507 w 2233507"/>
              <a:gd name="connsiteY1" fmla="*/ 0 h 1517904"/>
              <a:gd name="connsiteX2" fmla="*/ 2233507 w 2233507"/>
              <a:gd name="connsiteY2" fmla="*/ 1517904 h 1517904"/>
              <a:gd name="connsiteX3" fmla="*/ 0 w 2233507"/>
              <a:gd name="connsiteY3" fmla="*/ 1517904 h 1517904"/>
            </a:gdLst>
            <a:ahLst/>
            <a:cxnLst>
              <a:cxn ang="0">
                <a:pos x="connsiteX0" y="connsiteY0"/>
              </a:cxn>
              <a:cxn ang="0">
                <a:pos x="connsiteX1" y="connsiteY1"/>
              </a:cxn>
              <a:cxn ang="0">
                <a:pos x="connsiteX2" y="connsiteY2"/>
              </a:cxn>
              <a:cxn ang="0">
                <a:pos x="connsiteX3" y="connsiteY3"/>
              </a:cxn>
            </a:cxnLst>
            <a:rect l="l" t="t" r="r" b="b"/>
            <a:pathLst>
              <a:path w="2233507" h="1517904">
                <a:moveTo>
                  <a:pt x="0" y="0"/>
                </a:moveTo>
                <a:lnTo>
                  <a:pt x="2233507" y="0"/>
                </a:lnTo>
                <a:lnTo>
                  <a:pt x="2233507" y="1517904"/>
                </a:lnTo>
                <a:lnTo>
                  <a:pt x="0" y="151790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30" name="Picture Placeholder 29"/>
          <p:cNvSpPr>
            <a:spLocks noGrp="1"/>
          </p:cNvSpPr>
          <p:nvPr>
            <p:ph type="pic" sz="quarter" idx="15" hasCustomPrompt="1"/>
          </p:nvPr>
        </p:nvSpPr>
        <p:spPr>
          <a:xfrm>
            <a:off x="6133256" y="3168040"/>
            <a:ext cx="2233505" cy="3067940"/>
          </a:xfrm>
          <a:custGeom>
            <a:avLst/>
            <a:gdLst>
              <a:gd name="connsiteX0" fmla="*/ 0 w 2233505"/>
              <a:gd name="connsiteY0" fmla="*/ 0 h 3067940"/>
              <a:gd name="connsiteX1" fmla="*/ 2233505 w 2233505"/>
              <a:gd name="connsiteY1" fmla="*/ 0 h 3067940"/>
              <a:gd name="connsiteX2" fmla="*/ 2233505 w 2233505"/>
              <a:gd name="connsiteY2" fmla="*/ 3067940 h 3067940"/>
              <a:gd name="connsiteX3" fmla="*/ 0 w 2233505"/>
              <a:gd name="connsiteY3" fmla="*/ 3067940 h 3067940"/>
            </a:gdLst>
            <a:ahLst/>
            <a:cxnLst>
              <a:cxn ang="0">
                <a:pos x="connsiteX0" y="connsiteY0"/>
              </a:cxn>
              <a:cxn ang="0">
                <a:pos x="connsiteX1" y="connsiteY1"/>
              </a:cxn>
              <a:cxn ang="0">
                <a:pos x="connsiteX2" y="connsiteY2"/>
              </a:cxn>
              <a:cxn ang="0">
                <a:pos x="connsiteX3" y="connsiteY3"/>
              </a:cxn>
            </a:cxnLst>
            <a:rect l="l" t="t" r="r" b="b"/>
            <a:pathLst>
              <a:path w="2233505" h="3067940">
                <a:moveTo>
                  <a:pt x="0" y="0"/>
                </a:moveTo>
                <a:lnTo>
                  <a:pt x="2233505" y="0"/>
                </a:lnTo>
                <a:lnTo>
                  <a:pt x="2233505" y="3067940"/>
                </a:lnTo>
                <a:lnTo>
                  <a:pt x="0" y="306794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9" name="Picture Placeholder 28"/>
          <p:cNvSpPr>
            <a:spLocks noGrp="1"/>
          </p:cNvSpPr>
          <p:nvPr>
            <p:ph type="pic" sz="quarter" idx="16" hasCustomPrompt="1"/>
          </p:nvPr>
        </p:nvSpPr>
        <p:spPr>
          <a:xfrm>
            <a:off x="8412482" y="1604417"/>
            <a:ext cx="2233507" cy="3067940"/>
          </a:xfrm>
          <a:custGeom>
            <a:avLst/>
            <a:gdLst>
              <a:gd name="connsiteX0" fmla="*/ 0 w 2233507"/>
              <a:gd name="connsiteY0" fmla="*/ 0 h 3067940"/>
              <a:gd name="connsiteX1" fmla="*/ 2233507 w 2233507"/>
              <a:gd name="connsiteY1" fmla="*/ 0 h 3067940"/>
              <a:gd name="connsiteX2" fmla="*/ 2233507 w 2233507"/>
              <a:gd name="connsiteY2" fmla="*/ 3067940 h 3067940"/>
              <a:gd name="connsiteX3" fmla="*/ 0 w 2233507"/>
              <a:gd name="connsiteY3" fmla="*/ 3067940 h 3067940"/>
            </a:gdLst>
            <a:ahLst/>
            <a:cxnLst>
              <a:cxn ang="0">
                <a:pos x="connsiteX0" y="connsiteY0"/>
              </a:cxn>
              <a:cxn ang="0">
                <a:pos x="connsiteX1" y="connsiteY1"/>
              </a:cxn>
              <a:cxn ang="0">
                <a:pos x="connsiteX2" y="connsiteY2"/>
              </a:cxn>
              <a:cxn ang="0">
                <a:pos x="connsiteX3" y="connsiteY3"/>
              </a:cxn>
            </a:cxnLst>
            <a:rect l="l" t="t" r="r" b="b"/>
            <a:pathLst>
              <a:path w="2233507" h="3067940">
                <a:moveTo>
                  <a:pt x="0" y="0"/>
                </a:moveTo>
                <a:lnTo>
                  <a:pt x="2233507" y="0"/>
                </a:lnTo>
                <a:lnTo>
                  <a:pt x="2233507" y="3067940"/>
                </a:lnTo>
                <a:lnTo>
                  <a:pt x="0" y="306794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4" name="Picture Placeholder 23"/>
          <p:cNvSpPr>
            <a:spLocks noGrp="1"/>
          </p:cNvSpPr>
          <p:nvPr>
            <p:ph type="pic" sz="quarter" idx="12" hasCustomPrompt="1"/>
          </p:nvPr>
        </p:nvSpPr>
        <p:spPr>
          <a:xfrm>
            <a:off x="6133256" y="1604417"/>
            <a:ext cx="2233507" cy="1517904"/>
          </a:xfrm>
          <a:custGeom>
            <a:avLst/>
            <a:gdLst>
              <a:gd name="connsiteX0" fmla="*/ 0 w 2233507"/>
              <a:gd name="connsiteY0" fmla="*/ 0 h 1517904"/>
              <a:gd name="connsiteX1" fmla="*/ 2233507 w 2233507"/>
              <a:gd name="connsiteY1" fmla="*/ 0 h 1517904"/>
              <a:gd name="connsiteX2" fmla="*/ 2233507 w 2233507"/>
              <a:gd name="connsiteY2" fmla="*/ 1517904 h 1517904"/>
              <a:gd name="connsiteX3" fmla="*/ 0 w 2233507"/>
              <a:gd name="connsiteY3" fmla="*/ 1517904 h 1517904"/>
            </a:gdLst>
            <a:ahLst/>
            <a:cxnLst>
              <a:cxn ang="0">
                <a:pos x="connsiteX0" y="connsiteY0"/>
              </a:cxn>
              <a:cxn ang="0">
                <a:pos x="connsiteX1" y="connsiteY1"/>
              </a:cxn>
              <a:cxn ang="0">
                <a:pos x="connsiteX2" y="connsiteY2"/>
              </a:cxn>
              <a:cxn ang="0">
                <a:pos x="connsiteX3" y="connsiteY3"/>
              </a:cxn>
            </a:cxnLst>
            <a:rect l="l" t="t" r="r" b="b"/>
            <a:pathLst>
              <a:path w="2233507" h="1517904">
                <a:moveTo>
                  <a:pt x="0" y="0"/>
                </a:moveTo>
                <a:lnTo>
                  <a:pt x="2233507" y="0"/>
                </a:lnTo>
                <a:lnTo>
                  <a:pt x="2233507" y="1517904"/>
                </a:lnTo>
                <a:lnTo>
                  <a:pt x="0" y="151790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3" name="Picture Placeholder 22"/>
          <p:cNvSpPr>
            <a:spLocks noGrp="1"/>
          </p:cNvSpPr>
          <p:nvPr>
            <p:ph type="pic" sz="quarter" idx="13" hasCustomPrompt="1"/>
          </p:nvPr>
        </p:nvSpPr>
        <p:spPr>
          <a:xfrm>
            <a:off x="3854029" y="4718076"/>
            <a:ext cx="2233507" cy="1517904"/>
          </a:xfrm>
          <a:custGeom>
            <a:avLst/>
            <a:gdLst>
              <a:gd name="connsiteX0" fmla="*/ 0 w 2233507"/>
              <a:gd name="connsiteY0" fmla="*/ 0 h 1517904"/>
              <a:gd name="connsiteX1" fmla="*/ 2233507 w 2233507"/>
              <a:gd name="connsiteY1" fmla="*/ 0 h 1517904"/>
              <a:gd name="connsiteX2" fmla="*/ 2233507 w 2233507"/>
              <a:gd name="connsiteY2" fmla="*/ 1517904 h 1517904"/>
              <a:gd name="connsiteX3" fmla="*/ 0 w 2233507"/>
              <a:gd name="connsiteY3" fmla="*/ 1517904 h 1517904"/>
            </a:gdLst>
            <a:ahLst/>
            <a:cxnLst>
              <a:cxn ang="0">
                <a:pos x="connsiteX0" y="connsiteY0"/>
              </a:cxn>
              <a:cxn ang="0">
                <a:pos x="connsiteX1" y="connsiteY1"/>
              </a:cxn>
              <a:cxn ang="0">
                <a:pos x="connsiteX2" y="connsiteY2"/>
              </a:cxn>
              <a:cxn ang="0">
                <a:pos x="connsiteX3" y="connsiteY3"/>
              </a:cxn>
            </a:cxnLst>
            <a:rect l="l" t="t" r="r" b="b"/>
            <a:pathLst>
              <a:path w="2233507" h="1517904">
                <a:moveTo>
                  <a:pt x="0" y="0"/>
                </a:moveTo>
                <a:lnTo>
                  <a:pt x="2233507" y="0"/>
                </a:lnTo>
                <a:lnTo>
                  <a:pt x="2233507" y="1517904"/>
                </a:lnTo>
                <a:lnTo>
                  <a:pt x="0" y="151790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2" name="Picture Placeholder 21"/>
          <p:cNvSpPr>
            <a:spLocks noGrp="1"/>
          </p:cNvSpPr>
          <p:nvPr>
            <p:ph type="pic" sz="quarter" idx="14" hasCustomPrompt="1"/>
          </p:nvPr>
        </p:nvSpPr>
        <p:spPr>
          <a:xfrm>
            <a:off x="1574801" y="4718076"/>
            <a:ext cx="2233506" cy="1517904"/>
          </a:xfrm>
          <a:custGeom>
            <a:avLst/>
            <a:gdLst>
              <a:gd name="connsiteX0" fmla="*/ 0 w 2233506"/>
              <a:gd name="connsiteY0" fmla="*/ 0 h 1517904"/>
              <a:gd name="connsiteX1" fmla="*/ 2233506 w 2233506"/>
              <a:gd name="connsiteY1" fmla="*/ 0 h 1517904"/>
              <a:gd name="connsiteX2" fmla="*/ 2233506 w 2233506"/>
              <a:gd name="connsiteY2" fmla="*/ 1517904 h 1517904"/>
              <a:gd name="connsiteX3" fmla="*/ 0 w 2233506"/>
              <a:gd name="connsiteY3" fmla="*/ 1517904 h 1517904"/>
            </a:gdLst>
            <a:ahLst/>
            <a:cxnLst>
              <a:cxn ang="0">
                <a:pos x="connsiteX0" y="connsiteY0"/>
              </a:cxn>
              <a:cxn ang="0">
                <a:pos x="connsiteX1" y="connsiteY1"/>
              </a:cxn>
              <a:cxn ang="0">
                <a:pos x="connsiteX2" y="connsiteY2"/>
              </a:cxn>
              <a:cxn ang="0">
                <a:pos x="connsiteX3" y="connsiteY3"/>
              </a:cxn>
            </a:cxnLst>
            <a:rect l="l" t="t" r="r" b="b"/>
            <a:pathLst>
              <a:path w="2233506" h="1517904">
                <a:moveTo>
                  <a:pt x="0" y="0"/>
                </a:moveTo>
                <a:lnTo>
                  <a:pt x="2233506" y="0"/>
                </a:lnTo>
                <a:lnTo>
                  <a:pt x="2233506" y="1517904"/>
                </a:lnTo>
                <a:lnTo>
                  <a:pt x="0" y="151790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0" hasCustomPrompt="1"/>
          </p:nvPr>
        </p:nvSpPr>
        <p:spPr>
          <a:xfrm>
            <a:off x="1574802" y="1604417"/>
            <a:ext cx="4512733" cy="3067940"/>
          </a:xfrm>
          <a:custGeom>
            <a:avLst/>
            <a:gdLst>
              <a:gd name="connsiteX0" fmla="*/ 0 w 4512733"/>
              <a:gd name="connsiteY0" fmla="*/ 0 h 3067940"/>
              <a:gd name="connsiteX1" fmla="*/ 4512733 w 4512733"/>
              <a:gd name="connsiteY1" fmla="*/ 0 h 3067940"/>
              <a:gd name="connsiteX2" fmla="*/ 4512733 w 4512733"/>
              <a:gd name="connsiteY2" fmla="*/ 3067940 h 3067940"/>
              <a:gd name="connsiteX3" fmla="*/ 0 w 4512733"/>
              <a:gd name="connsiteY3" fmla="*/ 3067940 h 3067940"/>
            </a:gdLst>
            <a:ahLst/>
            <a:cxnLst>
              <a:cxn ang="0">
                <a:pos x="connsiteX0" y="connsiteY0"/>
              </a:cxn>
              <a:cxn ang="0">
                <a:pos x="connsiteX1" y="connsiteY1"/>
              </a:cxn>
              <a:cxn ang="0">
                <a:pos x="connsiteX2" y="connsiteY2"/>
              </a:cxn>
              <a:cxn ang="0">
                <a:pos x="connsiteX3" y="connsiteY3"/>
              </a:cxn>
            </a:cxnLst>
            <a:rect l="l" t="t" r="r" b="b"/>
            <a:pathLst>
              <a:path w="4512733" h="3067940">
                <a:moveTo>
                  <a:pt x="0" y="0"/>
                </a:moveTo>
                <a:lnTo>
                  <a:pt x="4512733" y="0"/>
                </a:lnTo>
                <a:lnTo>
                  <a:pt x="4512733" y="3067940"/>
                </a:lnTo>
                <a:lnTo>
                  <a:pt x="0" y="306794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1" name="Oval 10"/>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2" name="TextBox 11"/>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1689734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838199" y="1690613"/>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1" hasCustomPrompt="1"/>
          </p:nvPr>
        </p:nvSpPr>
        <p:spPr>
          <a:xfrm>
            <a:off x="4421052" y="1690613"/>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2" hasCustomPrompt="1"/>
          </p:nvPr>
        </p:nvSpPr>
        <p:spPr>
          <a:xfrm>
            <a:off x="7999362" y="1690613"/>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3" hasCustomPrompt="1"/>
          </p:nvPr>
        </p:nvSpPr>
        <p:spPr>
          <a:xfrm>
            <a:off x="838199" y="4157735"/>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4" hasCustomPrompt="1"/>
          </p:nvPr>
        </p:nvSpPr>
        <p:spPr>
          <a:xfrm>
            <a:off x="4421052" y="4157735"/>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5" hasCustomPrompt="1"/>
          </p:nvPr>
        </p:nvSpPr>
        <p:spPr>
          <a:xfrm>
            <a:off x="7999362" y="4157735"/>
            <a:ext cx="3349896" cy="2231136"/>
          </a:xfrm>
          <a:custGeom>
            <a:avLst/>
            <a:gdLst>
              <a:gd name="connsiteX0" fmla="*/ 0 w 3349896"/>
              <a:gd name="connsiteY0" fmla="*/ 0 h 2231136"/>
              <a:gd name="connsiteX1" fmla="*/ 3349896 w 3349896"/>
              <a:gd name="connsiteY1" fmla="*/ 0 h 2231136"/>
              <a:gd name="connsiteX2" fmla="*/ 3349896 w 3349896"/>
              <a:gd name="connsiteY2" fmla="*/ 2231136 h 2231136"/>
              <a:gd name="connsiteX3" fmla="*/ 0 w 3349896"/>
              <a:gd name="connsiteY3" fmla="*/ 2231136 h 2231136"/>
            </a:gdLst>
            <a:ahLst/>
            <a:cxnLst>
              <a:cxn ang="0">
                <a:pos x="connsiteX0" y="connsiteY0"/>
              </a:cxn>
              <a:cxn ang="0">
                <a:pos x="connsiteX1" y="connsiteY1"/>
              </a:cxn>
              <a:cxn ang="0">
                <a:pos x="connsiteX2" y="connsiteY2"/>
              </a:cxn>
              <a:cxn ang="0">
                <a:pos x="connsiteX3" y="connsiteY3"/>
              </a:cxn>
            </a:cxnLst>
            <a:rect l="l" t="t" r="r" b="b"/>
            <a:pathLst>
              <a:path w="3349896" h="2231136">
                <a:moveTo>
                  <a:pt x="0" y="0"/>
                </a:moveTo>
                <a:lnTo>
                  <a:pt x="3349896" y="0"/>
                </a:lnTo>
                <a:lnTo>
                  <a:pt x="3349896" y="2231136"/>
                </a:lnTo>
                <a:lnTo>
                  <a:pt x="0" y="2231136"/>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70079988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906460" y="1829890"/>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1" hasCustomPrompt="1"/>
          </p:nvPr>
        </p:nvSpPr>
        <p:spPr>
          <a:xfrm>
            <a:off x="4466054" y="1829890"/>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2" hasCustomPrompt="1"/>
          </p:nvPr>
        </p:nvSpPr>
        <p:spPr>
          <a:xfrm>
            <a:off x="8025649" y="1829890"/>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3" hasCustomPrompt="1"/>
          </p:nvPr>
        </p:nvSpPr>
        <p:spPr>
          <a:xfrm>
            <a:off x="906460" y="4141427"/>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4" hasCustomPrompt="1"/>
          </p:nvPr>
        </p:nvSpPr>
        <p:spPr>
          <a:xfrm>
            <a:off x="4466054" y="4141427"/>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0" name="Picture Placeholder 19"/>
          <p:cNvSpPr>
            <a:spLocks noGrp="1"/>
          </p:cNvSpPr>
          <p:nvPr>
            <p:ph type="pic" sz="quarter" idx="15" hasCustomPrompt="1"/>
          </p:nvPr>
        </p:nvSpPr>
        <p:spPr>
          <a:xfrm>
            <a:off x="8025649" y="4141427"/>
            <a:ext cx="3328152" cy="2080095"/>
          </a:xfrm>
          <a:custGeom>
            <a:avLst/>
            <a:gdLst>
              <a:gd name="connsiteX0" fmla="*/ 0 w 3328152"/>
              <a:gd name="connsiteY0" fmla="*/ 0 h 2080095"/>
              <a:gd name="connsiteX1" fmla="*/ 3328152 w 3328152"/>
              <a:gd name="connsiteY1" fmla="*/ 0 h 2080095"/>
              <a:gd name="connsiteX2" fmla="*/ 3328152 w 3328152"/>
              <a:gd name="connsiteY2" fmla="*/ 2080095 h 2080095"/>
              <a:gd name="connsiteX3" fmla="*/ 0 w 3328152"/>
              <a:gd name="connsiteY3" fmla="*/ 2080095 h 2080095"/>
            </a:gdLst>
            <a:ahLst/>
            <a:cxnLst>
              <a:cxn ang="0">
                <a:pos x="connsiteX0" y="connsiteY0"/>
              </a:cxn>
              <a:cxn ang="0">
                <a:pos x="connsiteX1" y="connsiteY1"/>
              </a:cxn>
              <a:cxn ang="0">
                <a:pos x="connsiteX2" y="connsiteY2"/>
              </a:cxn>
              <a:cxn ang="0">
                <a:pos x="connsiteX3" y="connsiteY3"/>
              </a:cxn>
            </a:cxnLst>
            <a:rect l="l" t="t" r="r" b="b"/>
            <a:pathLst>
              <a:path w="3328152" h="2080095">
                <a:moveTo>
                  <a:pt x="0" y="0"/>
                </a:moveTo>
                <a:lnTo>
                  <a:pt x="3328152" y="0"/>
                </a:lnTo>
                <a:lnTo>
                  <a:pt x="3328152" y="2080095"/>
                </a:lnTo>
                <a:lnTo>
                  <a:pt x="0" y="20800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18483748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hasCustomPrompt="1"/>
          </p:nvPr>
        </p:nvSpPr>
        <p:spPr>
          <a:xfrm>
            <a:off x="5160694" y="3967779"/>
            <a:ext cx="1929383" cy="1930038"/>
          </a:xfrm>
          <a:custGeom>
            <a:avLst/>
            <a:gdLst>
              <a:gd name="connsiteX0" fmla="*/ 0 w 1929383"/>
              <a:gd name="connsiteY0" fmla="*/ 0 h 1930038"/>
              <a:gd name="connsiteX1" fmla="*/ 1929383 w 1929383"/>
              <a:gd name="connsiteY1" fmla="*/ 0 h 1930038"/>
              <a:gd name="connsiteX2" fmla="*/ 1929383 w 1929383"/>
              <a:gd name="connsiteY2" fmla="*/ 1930038 h 1930038"/>
              <a:gd name="connsiteX3" fmla="*/ 0 w 1929383"/>
              <a:gd name="connsiteY3" fmla="*/ 1930038 h 1930038"/>
            </a:gdLst>
            <a:ahLst/>
            <a:cxnLst>
              <a:cxn ang="0">
                <a:pos x="connsiteX0" y="connsiteY0"/>
              </a:cxn>
              <a:cxn ang="0">
                <a:pos x="connsiteX1" y="connsiteY1"/>
              </a:cxn>
              <a:cxn ang="0">
                <a:pos x="connsiteX2" y="connsiteY2"/>
              </a:cxn>
              <a:cxn ang="0">
                <a:pos x="connsiteX3" y="connsiteY3"/>
              </a:cxn>
            </a:cxnLst>
            <a:rect l="l" t="t" r="r" b="b"/>
            <a:pathLst>
              <a:path w="1929383" h="1930038">
                <a:moveTo>
                  <a:pt x="0" y="0"/>
                </a:moveTo>
                <a:lnTo>
                  <a:pt x="1929383" y="0"/>
                </a:lnTo>
                <a:lnTo>
                  <a:pt x="1929383" y="1930038"/>
                </a:lnTo>
                <a:lnTo>
                  <a:pt x="0" y="193003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2" name="Picture Placeholder 11"/>
          <p:cNvSpPr>
            <a:spLocks noGrp="1"/>
          </p:cNvSpPr>
          <p:nvPr>
            <p:ph type="pic" sz="quarter" idx="10" hasCustomPrompt="1"/>
          </p:nvPr>
        </p:nvSpPr>
        <p:spPr>
          <a:xfrm>
            <a:off x="1208523" y="1992022"/>
            <a:ext cx="3905795" cy="3905795"/>
          </a:xfrm>
          <a:custGeom>
            <a:avLst/>
            <a:gdLst>
              <a:gd name="connsiteX0" fmla="*/ 0 w 3905795"/>
              <a:gd name="connsiteY0" fmla="*/ 0 h 3905795"/>
              <a:gd name="connsiteX1" fmla="*/ 3905795 w 3905795"/>
              <a:gd name="connsiteY1" fmla="*/ 0 h 3905795"/>
              <a:gd name="connsiteX2" fmla="*/ 3905795 w 3905795"/>
              <a:gd name="connsiteY2" fmla="*/ 3905795 h 3905795"/>
              <a:gd name="connsiteX3" fmla="*/ 0 w 3905795"/>
              <a:gd name="connsiteY3" fmla="*/ 3905795 h 3905795"/>
            </a:gdLst>
            <a:ahLst/>
            <a:cxnLst>
              <a:cxn ang="0">
                <a:pos x="connsiteX0" y="connsiteY0"/>
              </a:cxn>
              <a:cxn ang="0">
                <a:pos x="connsiteX1" y="connsiteY1"/>
              </a:cxn>
              <a:cxn ang="0">
                <a:pos x="connsiteX2" y="connsiteY2"/>
              </a:cxn>
              <a:cxn ang="0">
                <a:pos x="connsiteX3" y="connsiteY3"/>
              </a:cxn>
            </a:cxnLst>
            <a:rect l="l" t="t" r="r" b="b"/>
            <a:pathLst>
              <a:path w="3905795" h="3905795">
                <a:moveTo>
                  <a:pt x="0" y="0"/>
                </a:moveTo>
                <a:lnTo>
                  <a:pt x="3905795" y="0"/>
                </a:lnTo>
                <a:lnTo>
                  <a:pt x="3905795" y="3905795"/>
                </a:lnTo>
                <a:lnTo>
                  <a:pt x="0" y="390579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2" hasCustomPrompt="1"/>
          </p:nvPr>
        </p:nvSpPr>
        <p:spPr>
          <a:xfrm>
            <a:off x="7135796" y="1992675"/>
            <a:ext cx="1929383" cy="1930038"/>
          </a:xfrm>
          <a:custGeom>
            <a:avLst/>
            <a:gdLst>
              <a:gd name="connsiteX0" fmla="*/ 0 w 1929383"/>
              <a:gd name="connsiteY0" fmla="*/ 0 h 1930038"/>
              <a:gd name="connsiteX1" fmla="*/ 1929383 w 1929383"/>
              <a:gd name="connsiteY1" fmla="*/ 0 h 1930038"/>
              <a:gd name="connsiteX2" fmla="*/ 1929383 w 1929383"/>
              <a:gd name="connsiteY2" fmla="*/ 1930038 h 1930038"/>
              <a:gd name="connsiteX3" fmla="*/ 0 w 1929383"/>
              <a:gd name="connsiteY3" fmla="*/ 1930038 h 1930038"/>
            </a:gdLst>
            <a:ahLst/>
            <a:cxnLst>
              <a:cxn ang="0">
                <a:pos x="connsiteX0" y="connsiteY0"/>
              </a:cxn>
              <a:cxn ang="0">
                <a:pos x="connsiteX1" y="connsiteY1"/>
              </a:cxn>
              <a:cxn ang="0">
                <a:pos x="connsiteX2" y="connsiteY2"/>
              </a:cxn>
              <a:cxn ang="0">
                <a:pos x="connsiteX3" y="connsiteY3"/>
              </a:cxn>
            </a:cxnLst>
            <a:rect l="l" t="t" r="r" b="b"/>
            <a:pathLst>
              <a:path w="1929383" h="1930038">
                <a:moveTo>
                  <a:pt x="0" y="0"/>
                </a:moveTo>
                <a:lnTo>
                  <a:pt x="1929383" y="0"/>
                </a:lnTo>
                <a:lnTo>
                  <a:pt x="1929383" y="1930038"/>
                </a:lnTo>
                <a:lnTo>
                  <a:pt x="0" y="193003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3" hasCustomPrompt="1"/>
          </p:nvPr>
        </p:nvSpPr>
        <p:spPr>
          <a:xfrm>
            <a:off x="9111554" y="3967779"/>
            <a:ext cx="1929383" cy="1930038"/>
          </a:xfrm>
          <a:custGeom>
            <a:avLst/>
            <a:gdLst>
              <a:gd name="connsiteX0" fmla="*/ 0 w 1929383"/>
              <a:gd name="connsiteY0" fmla="*/ 0 h 1930038"/>
              <a:gd name="connsiteX1" fmla="*/ 1929383 w 1929383"/>
              <a:gd name="connsiteY1" fmla="*/ 0 h 1930038"/>
              <a:gd name="connsiteX2" fmla="*/ 1929383 w 1929383"/>
              <a:gd name="connsiteY2" fmla="*/ 1930038 h 1930038"/>
              <a:gd name="connsiteX3" fmla="*/ 0 w 1929383"/>
              <a:gd name="connsiteY3" fmla="*/ 1930038 h 1930038"/>
            </a:gdLst>
            <a:ahLst/>
            <a:cxnLst>
              <a:cxn ang="0">
                <a:pos x="connsiteX0" y="connsiteY0"/>
              </a:cxn>
              <a:cxn ang="0">
                <a:pos x="connsiteX1" y="connsiteY1"/>
              </a:cxn>
              <a:cxn ang="0">
                <a:pos x="connsiteX2" y="connsiteY2"/>
              </a:cxn>
              <a:cxn ang="0">
                <a:pos x="connsiteX3" y="connsiteY3"/>
              </a:cxn>
            </a:cxnLst>
            <a:rect l="l" t="t" r="r" b="b"/>
            <a:pathLst>
              <a:path w="1929383" h="1930038">
                <a:moveTo>
                  <a:pt x="0" y="0"/>
                </a:moveTo>
                <a:lnTo>
                  <a:pt x="1929383" y="0"/>
                </a:lnTo>
                <a:lnTo>
                  <a:pt x="1929383" y="1930038"/>
                </a:lnTo>
                <a:lnTo>
                  <a:pt x="0" y="1930038"/>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92245352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hasCustomPrompt="1"/>
          </p:nvPr>
        </p:nvSpPr>
        <p:spPr>
          <a:xfrm>
            <a:off x="837438" y="1750661"/>
            <a:ext cx="2596896" cy="3895344"/>
          </a:xfrm>
          <a:custGeom>
            <a:avLst/>
            <a:gdLst>
              <a:gd name="connsiteX0" fmla="*/ 0 w 2596896"/>
              <a:gd name="connsiteY0" fmla="*/ 0 h 3895344"/>
              <a:gd name="connsiteX1" fmla="*/ 2596896 w 2596896"/>
              <a:gd name="connsiteY1" fmla="*/ 0 h 3895344"/>
              <a:gd name="connsiteX2" fmla="*/ 2596896 w 2596896"/>
              <a:gd name="connsiteY2" fmla="*/ 3895344 h 3895344"/>
              <a:gd name="connsiteX3" fmla="*/ 0 w 2596896"/>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2596896" h="3895344">
                <a:moveTo>
                  <a:pt x="0" y="0"/>
                </a:moveTo>
                <a:lnTo>
                  <a:pt x="2596896" y="0"/>
                </a:lnTo>
                <a:lnTo>
                  <a:pt x="2596896" y="3895344"/>
                </a:lnTo>
                <a:lnTo>
                  <a:pt x="0" y="38953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1" hasCustomPrompt="1"/>
          </p:nvPr>
        </p:nvSpPr>
        <p:spPr>
          <a:xfrm>
            <a:off x="3477006" y="1750661"/>
            <a:ext cx="2596896" cy="3895344"/>
          </a:xfrm>
          <a:custGeom>
            <a:avLst/>
            <a:gdLst>
              <a:gd name="connsiteX0" fmla="*/ 0 w 2596896"/>
              <a:gd name="connsiteY0" fmla="*/ 0 h 3895344"/>
              <a:gd name="connsiteX1" fmla="*/ 2596896 w 2596896"/>
              <a:gd name="connsiteY1" fmla="*/ 0 h 3895344"/>
              <a:gd name="connsiteX2" fmla="*/ 2596896 w 2596896"/>
              <a:gd name="connsiteY2" fmla="*/ 3895344 h 3895344"/>
              <a:gd name="connsiteX3" fmla="*/ 0 w 2596896"/>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2596896" h="3895344">
                <a:moveTo>
                  <a:pt x="0" y="0"/>
                </a:moveTo>
                <a:lnTo>
                  <a:pt x="2596896" y="0"/>
                </a:lnTo>
                <a:lnTo>
                  <a:pt x="2596896" y="3895344"/>
                </a:lnTo>
                <a:lnTo>
                  <a:pt x="0" y="38953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2" hasCustomPrompt="1"/>
          </p:nvPr>
        </p:nvSpPr>
        <p:spPr>
          <a:xfrm>
            <a:off x="6116574" y="1750661"/>
            <a:ext cx="2596896" cy="3895344"/>
          </a:xfrm>
          <a:custGeom>
            <a:avLst/>
            <a:gdLst>
              <a:gd name="connsiteX0" fmla="*/ 0 w 2596896"/>
              <a:gd name="connsiteY0" fmla="*/ 0 h 3895344"/>
              <a:gd name="connsiteX1" fmla="*/ 2596896 w 2596896"/>
              <a:gd name="connsiteY1" fmla="*/ 0 h 3895344"/>
              <a:gd name="connsiteX2" fmla="*/ 2596896 w 2596896"/>
              <a:gd name="connsiteY2" fmla="*/ 3895344 h 3895344"/>
              <a:gd name="connsiteX3" fmla="*/ 0 w 2596896"/>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2596896" h="3895344">
                <a:moveTo>
                  <a:pt x="0" y="0"/>
                </a:moveTo>
                <a:lnTo>
                  <a:pt x="2596896" y="0"/>
                </a:lnTo>
                <a:lnTo>
                  <a:pt x="2596896" y="3895344"/>
                </a:lnTo>
                <a:lnTo>
                  <a:pt x="0" y="38953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3" hasCustomPrompt="1"/>
          </p:nvPr>
        </p:nvSpPr>
        <p:spPr>
          <a:xfrm>
            <a:off x="8756142" y="1750661"/>
            <a:ext cx="2596896" cy="3895344"/>
          </a:xfrm>
          <a:custGeom>
            <a:avLst/>
            <a:gdLst>
              <a:gd name="connsiteX0" fmla="*/ 0 w 2596896"/>
              <a:gd name="connsiteY0" fmla="*/ 0 h 3895344"/>
              <a:gd name="connsiteX1" fmla="*/ 2596896 w 2596896"/>
              <a:gd name="connsiteY1" fmla="*/ 0 h 3895344"/>
              <a:gd name="connsiteX2" fmla="*/ 2596896 w 2596896"/>
              <a:gd name="connsiteY2" fmla="*/ 3895344 h 3895344"/>
              <a:gd name="connsiteX3" fmla="*/ 0 w 2596896"/>
              <a:gd name="connsiteY3" fmla="*/ 3895344 h 3895344"/>
            </a:gdLst>
            <a:ahLst/>
            <a:cxnLst>
              <a:cxn ang="0">
                <a:pos x="connsiteX0" y="connsiteY0"/>
              </a:cxn>
              <a:cxn ang="0">
                <a:pos x="connsiteX1" y="connsiteY1"/>
              </a:cxn>
              <a:cxn ang="0">
                <a:pos x="connsiteX2" y="connsiteY2"/>
              </a:cxn>
              <a:cxn ang="0">
                <a:pos x="connsiteX3" y="connsiteY3"/>
              </a:cxn>
            </a:cxnLst>
            <a:rect l="l" t="t" r="r" b="b"/>
            <a:pathLst>
              <a:path w="2596896" h="3895344">
                <a:moveTo>
                  <a:pt x="0" y="0"/>
                </a:moveTo>
                <a:lnTo>
                  <a:pt x="2596896" y="0"/>
                </a:lnTo>
                <a:lnTo>
                  <a:pt x="2596896" y="3895344"/>
                </a:lnTo>
                <a:lnTo>
                  <a:pt x="0" y="3895344"/>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76078647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256431" y="2032514"/>
            <a:ext cx="5587469" cy="3726482"/>
          </a:xfrm>
          <a:custGeom>
            <a:avLst/>
            <a:gdLst>
              <a:gd name="connsiteX0" fmla="*/ 0 w 5587469"/>
              <a:gd name="connsiteY0" fmla="*/ 0 h 3726482"/>
              <a:gd name="connsiteX1" fmla="*/ 5587469 w 5587469"/>
              <a:gd name="connsiteY1" fmla="*/ 0 h 3726482"/>
              <a:gd name="connsiteX2" fmla="*/ 5587469 w 5587469"/>
              <a:gd name="connsiteY2" fmla="*/ 3726482 h 3726482"/>
              <a:gd name="connsiteX3" fmla="*/ 0 w 5587469"/>
              <a:gd name="connsiteY3" fmla="*/ 3726482 h 3726482"/>
            </a:gdLst>
            <a:ahLst/>
            <a:cxnLst>
              <a:cxn ang="0">
                <a:pos x="connsiteX0" y="connsiteY0"/>
              </a:cxn>
              <a:cxn ang="0">
                <a:pos x="connsiteX1" y="connsiteY1"/>
              </a:cxn>
              <a:cxn ang="0">
                <a:pos x="connsiteX2" y="connsiteY2"/>
              </a:cxn>
              <a:cxn ang="0">
                <a:pos x="connsiteX3" y="connsiteY3"/>
              </a:cxn>
            </a:cxnLst>
            <a:rect l="l" t="t" r="r" b="b"/>
            <a:pathLst>
              <a:path w="5587469" h="3726482">
                <a:moveTo>
                  <a:pt x="0" y="0"/>
                </a:moveTo>
                <a:lnTo>
                  <a:pt x="5587469" y="0"/>
                </a:lnTo>
                <a:lnTo>
                  <a:pt x="5587469" y="3726482"/>
                </a:lnTo>
                <a:lnTo>
                  <a:pt x="0" y="372648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3641441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Oval 5"/>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
        <p:nvSpPr>
          <p:cNvPr id="15" name="Picture Placeholder 14"/>
          <p:cNvSpPr>
            <a:spLocks noGrp="1"/>
          </p:cNvSpPr>
          <p:nvPr>
            <p:ph type="pic" sz="quarter" idx="10" hasCustomPrompt="1"/>
          </p:nvPr>
        </p:nvSpPr>
        <p:spPr>
          <a:xfrm>
            <a:off x="1195809" y="1908403"/>
            <a:ext cx="1856174" cy="1856174"/>
          </a:xfrm>
          <a:custGeom>
            <a:avLst/>
            <a:gdLst>
              <a:gd name="connsiteX0" fmla="*/ 928087 w 1856174"/>
              <a:gd name="connsiteY0" fmla="*/ 0 h 1856174"/>
              <a:gd name="connsiteX1" fmla="*/ 1856174 w 1856174"/>
              <a:gd name="connsiteY1" fmla="*/ 928087 h 1856174"/>
              <a:gd name="connsiteX2" fmla="*/ 928087 w 1856174"/>
              <a:gd name="connsiteY2" fmla="*/ 1856174 h 1856174"/>
              <a:gd name="connsiteX3" fmla="*/ 0 w 1856174"/>
              <a:gd name="connsiteY3" fmla="*/ 928087 h 1856174"/>
              <a:gd name="connsiteX4" fmla="*/ 928087 w 1856174"/>
              <a:gd name="connsiteY4" fmla="*/ 0 h 185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6174" h="1856174">
                <a:moveTo>
                  <a:pt x="928087" y="0"/>
                </a:moveTo>
                <a:cubicBezTo>
                  <a:pt x="1440655" y="0"/>
                  <a:pt x="1856174" y="415519"/>
                  <a:pt x="1856174" y="928087"/>
                </a:cubicBezTo>
                <a:cubicBezTo>
                  <a:pt x="1856174" y="1440655"/>
                  <a:pt x="1440655" y="1856174"/>
                  <a:pt x="928087" y="1856174"/>
                </a:cubicBezTo>
                <a:cubicBezTo>
                  <a:pt x="415519" y="1856174"/>
                  <a:pt x="0" y="1440655"/>
                  <a:pt x="0" y="928087"/>
                </a:cubicBezTo>
                <a:cubicBezTo>
                  <a:pt x="0" y="415519"/>
                  <a:pt x="415519" y="0"/>
                  <a:pt x="928087"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1" hasCustomPrompt="1"/>
          </p:nvPr>
        </p:nvSpPr>
        <p:spPr>
          <a:xfrm>
            <a:off x="3843878" y="1908403"/>
            <a:ext cx="1856174" cy="1856174"/>
          </a:xfrm>
          <a:custGeom>
            <a:avLst/>
            <a:gdLst>
              <a:gd name="connsiteX0" fmla="*/ 928087 w 1856174"/>
              <a:gd name="connsiteY0" fmla="*/ 0 h 1856174"/>
              <a:gd name="connsiteX1" fmla="*/ 1856174 w 1856174"/>
              <a:gd name="connsiteY1" fmla="*/ 928087 h 1856174"/>
              <a:gd name="connsiteX2" fmla="*/ 928087 w 1856174"/>
              <a:gd name="connsiteY2" fmla="*/ 1856174 h 1856174"/>
              <a:gd name="connsiteX3" fmla="*/ 0 w 1856174"/>
              <a:gd name="connsiteY3" fmla="*/ 928087 h 1856174"/>
              <a:gd name="connsiteX4" fmla="*/ 928087 w 1856174"/>
              <a:gd name="connsiteY4" fmla="*/ 0 h 185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6174" h="1856174">
                <a:moveTo>
                  <a:pt x="928087" y="0"/>
                </a:moveTo>
                <a:cubicBezTo>
                  <a:pt x="1440655" y="0"/>
                  <a:pt x="1856174" y="415519"/>
                  <a:pt x="1856174" y="928087"/>
                </a:cubicBezTo>
                <a:cubicBezTo>
                  <a:pt x="1856174" y="1440655"/>
                  <a:pt x="1440655" y="1856174"/>
                  <a:pt x="928087" y="1856174"/>
                </a:cubicBezTo>
                <a:cubicBezTo>
                  <a:pt x="415519" y="1856174"/>
                  <a:pt x="0" y="1440655"/>
                  <a:pt x="0" y="928087"/>
                </a:cubicBezTo>
                <a:cubicBezTo>
                  <a:pt x="0" y="415519"/>
                  <a:pt x="415519" y="0"/>
                  <a:pt x="928087"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2" hasCustomPrompt="1"/>
          </p:nvPr>
        </p:nvSpPr>
        <p:spPr>
          <a:xfrm>
            <a:off x="6491948" y="1908403"/>
            <a:ext cx="1856174" cy="1856174"/>
          </a:xfrm>
          <a:custGeom>
            <a:avLst/>
            <a:gdLst>
              <a:gd name="connsiteX0" fmla="*/ 928087 w 1856174"/>
              <a:gd name="connsiteY0" fmla="*/ 0 h 1856174"/>
              <a:gd name="connsiteX1" fmla="*/ 1856174 w 1856174"/>
              <a:gd name="connsiteY1" fmla="*/ 928087 h 1856174"/>
              <a:gd name="connsiteX2" fmla="*/ 928087 w 1856174"/>
              <a:gd name="connsiteY2" fmla="*/ 1856174 h 1856174"/>
              <a:gd name="connsiteX3" fmla="*/ 0 w 1856174"/>
              <a:gd name="connsiteY3" fmla="*/ 928087 h 1856174"/>
              <a:gd name="connsiteX4" fmla="*/ 928087 w 1856174"/>
              <a:gd name="connsiteY4" fmla="*/ 0 h 185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6174" h="1856174">
                <a:moveTo>
                  <a:pt x="928087" y="0"/>
                </a:moveTo>
                <a:cubicBezTo>
                  <a:pt x="1440655" y="0"/>
                  <a:pt x="1856174" y="415519"/>
                  <a:pt x="1856174" y="928087"/>
                </a:cubicBezTo>
                <a:cubicBezTo>
                  <a:pt x="1856174" y="1440655"/>
                  <a:pt x="1440655" y="1856174"/>
                  <a:pt x="928087" y="1856174"/>
                </a:cubicBezTo>
                <a:cubicBezTo>
                  <a:pt x="415519" y="1856174"/>
                  <a:pt x="0" y="1440655"/>
                  <a:pt x="0" y="928087"/>
                </a:cubicBezTo>
                <a:cubicBezTo>
                  <a:pt x="0" y="415519"/>
                  <a:pt x="415519" y="0"/>
                  <a:pt x="928087"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3" hasCustomPrompt="1"/>
          </p:nvPr>
        </p:nvSpPr>
        <p:spPr>
          <a:xfrm>
            <a:off x="9140017" y="1908403"/>
            <a:ext cx="1856174" cy="1856174"/>
          </a:xfrm>
          <a:custGeom>
            <a:avLst/>
            <a:gdLst>
              <a:gd name="connsiteX0" fmla="*/ 928087 w 1856174"/>
              <a:gd name="connsiteY0" fmla="*/ 0 h 1856174"/>
              <a:gd name="connsiteX1" fmla="*/ 1856174 w 1856174"/>
              <a:gd name="connsiteY1" fmla="*/ 928087 h 1856174"/>
              <a:gd name="connsiteX2" fmla="*/ 928087 w 1856174"/>
              <a:gd name="connsiteY2" fmla="*/ 1856174 h 1856174"/>
              <a:gd name="connsiteX3" fmla="*/ 0 w 1856174"/>
              <a:gd name="connsiteY3" fmla="*/ 928087 h 1856174"/>
              <a:gd name="connsiteX4" fmla="*/ 928087 w 1856174"/>
              <a:gd name="connsiteY4" fmla="*/ 0 h 185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6174" h="1856174">
                <a:moveTo>
                  <a:pt x="928087" y="0"/>
                </a:moveTo>
                <a:cubicBezTo>
                  <a:pt x="1440655" y="0"/>
                  <a:pt x="1856174" y="415519"/>
                  <a:pt x="1856174" y="928087"/>
                </a:cubicBezTo>
                <a:cubicBezTo>
                  <a:pt x="1856174" y="1440655"/>
                  <a:pt x="1440655" y="1856174"/>
                  <a:pt x="928087" y="1856174"/>
                </a:cubicBezTo>
                <a:cubicBezTo>
                  <a:pt x="415519" y="1856174"/>
                  <a:pt x="0" y="1440655"/>
                  <a:pt x="0" y="928087"/>
                </a:cubicBezTo>
                <a:cubicBezTo>
                  <a:pt x="0" y="415519"/>
                  <a:pt x="415519" y="0"/>
                  <a:pt x="928087"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721318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hasCustomPrompt="1"/>
          </p:nvPr>
        </p:nvSpPr>
        <p:spPr>
          <a:xfrm>
            <a:off x="1892993"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5602300"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2" hasCustomPrompt="1"/>
          </p:nvPr>
        </p:nvSpPr>
        <p:spPr>
          <a:xfrm>
            <a:off x="9311607" y="4944505"/>
            <a:ext cx="987400" cy="987400"/>
          </a:xfrm>
          <a:custGeom>
            <a:avLst/>
            <a:gdLst>
              <a:gd name="connsiteX0" fmla="*/ 493700 w 987400"/>
              <a:gd name="connsiteY0" fmla="*/ 0 h 987400"/>
              <a:gd name="connsiteX1" fmla="*/ 987400 w 987400"/>
              <a:gd name="connsiteY1" fmla="*/ 493700 h 987400"/>
              <a:gd name="connsiteX2" fmla="*/ 493700 w 987400"/>
              <a:gd name="connsiteY2" fmla="*/ 987400 h 987400"/>
              <a:gd name="connsiteX3" fmla="*/ 0 w 987400"/>
              <a:gd name="connsiteY3" fmla="*/ 493700 h 987400"/>
              <a:gd name="connsiteX4" fmla="*/ 493700 w 987400"/>
              <a:gd name="connsiteY4" fmla="*/ 0 h 987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400" h="987400">
                <a:moveTo>
                  <a:pt x="493700" y="0"/>
                </a:moveTo>
                <a:cubicBezTo>
                  <a:pt x="766363" y="0"/>
                  <a:pt x="987400" y="221037"/>
                  <a:pt x="987400" y="493700"/>
                </a:cubicBezTo>
                <a:cubicBezTo>
                  <a:pt x="987400" y="766363"/>
                  <a:pt x="766363" y="987400"/>
                  <a:pt x="493700" y="987400"/>
                </a:cubicBezTo>
                <a:cubicBezTo>
                  <a:pt x="221037" y="987400"/>
                  <a:pt x="0" y="766363"/>
                  <a:pt x="0" y="493700"/>
                </a:cubicBezTo>
                <a:cubicBezTo>
                  <a:pt x="0" y="221037"/>
                  <a:pt x="221037" y="0"/>
                  <a:pt x="493700"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7" name="Oval 6"/>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8" name="TextBox 7"/>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81038085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hasCustomPrompt="1"/>
          </p:nvPr>
        </p:nvSpPr>
        <p:spPr>
          <a:xfrm>
            <a:off x="1070018" y="1978362"/>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6839753" y="1978362"/>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2" hasCustomPrompt="1"/>
          </p:nvPr>
        </p:nvSpPr>
        <p:spPr>
          <a:xfrm>
            <a:off x="1070018" y="4173531"/>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3" hasCustomPrompt="1"/>
          </p:nvPr>
        </p:nvSpPr>
        <p:spPr>
          <a:xfrm>
            <a:off x="6839753" y="4173531"/>
            <a:ext cx="977722" cy="977722"/>
          </a:xfrm>
          <a:custGeom>
            <a:avLst/>
            <a:gdLst>
              <a:gd name="connsiteX0" fmla="*/ 488861 w 977722"/>
              <a:gd name="connsiteY0" fmla="*/ 0 h 977722"/>
              <a:gd name="connsiteX1" fmla="*/ 977722 w 977722"/>
              <a:gd name="connsiteY1" fmla="*/ 488861 h 977722"/>
              <a:gd name="connsiteX2" fmla="*/ 488861 w 977722"/>
              <a:gd name="connsiteY2" fmla="*/ 977722 h 977722"/>
              <a:gd name="connsiteX3" fmla="*/ 0 w 977722"/>
              <a:gd name="connsiteY3" fmla="*/ 488861 h 977722"/>
              <a:gd name="connsiteX4" fmla="*/ 488861 w 977722"/>
              <a:gd name="connsiteY4" fmla="*/ 0 h 97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22" h="977722">
                <a:moveTo>
                  <a:pt x="488861" y="0"/>
                </a:moveTo>
                <a:cubicBezTo>
                  <a:pt x="758852" y="0"/>
                  <a:pt x="977722" y="218871"/>
                  <a:pt x="977722" y="488861"/>
                </a:cubicBezTo>
                <a:cubicBezTo>
                  <a:pt x="977722" y="758852"/>
                  <a:pt x="758852" y="977722"/>
                  <a:pt x="488861" y="977722"/>
                </a:cubicBezTo>
                <a:cubicBezTo>
                  <a:pt x="218871" y="977722"/>
                  <a:pt x="0" y="758852"/>
                  <a:pt x="0" y="488861"/>
                </a:cubicBezTo>
                <a:cubicBezTo>
                  <a:pt x="0" y="218871"/>
                  <a:pt x="218871" y="0"/>
                  <a:pt x="488861"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48316039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hasCustomPrompt="1"/>
          </p:nvPr>
        </p:nvSpPr>
        <p:spPr>
          <a:xfrm>
            <a:off x="838202" y="1957149"/>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9" name="Picture Placeholder 18"/>
          <p:cNvSpPr>
            <a:spLocks noGrp="1"/>
          </p:cNvSpPr>
          <p:nvPr>
            <p:ph type="pic" sz="quarter" idx="11" hasCustomPrompt="1"/>
          </p:nvPr>
        </p:nvSpPr>
        <p:spPr>
          <a:xfrm>
            <a:off x="4809456" y="1957149"/>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0" name="Picture Placeholder 19"/>
          <p:cNvSpPr>
            <a:spLocks noGrp="1"/>
          </p:cNvSpPr>
          <p:nvPr>
            <p:ph type="pic" sz="quarter" idx="12" hasCustomPrompt="1"/>
          </p:nvPr>
        </p:nvSpPr>
        <p:spPr>
          <a:xfrm>
            <a:off x="8780708" y="1957149"/>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1" name="Picture Placeholder 20"/>
          <p:cNvSpPr>
            <a:spLocks noGrp="1"/>
          </p:cNvSpPr>
          <p:nvPr>
            <p:ph type="pic" sz="quarter" idx="13" hasCustomPrompt="1"/>
          </p:nvPr>
        </p:nvSpPr>
        <p:spPr>
          <a:xfrm>
            <a:off x="838202" y="3486541"/>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2" name="Picture Placeholder 21"/>
          <p:cNvSpPr>
            <a:spLocks noGrp="1"/>
          </p:cNvSpPr>
          <p:nvPr>
            <p:ph type="pic" sz="quarter" idx="14" hasCustomPrompt="1"/>
          </p:nvPr>
        </p:nvSpPr>
        <p:spPr>
          <a:xfrm>
            <a:off x="4809456" y="3486541"/>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3" name="Picture Placeholder 22"/>
          <p:cNvSpPr>
            <a:spLocks noGrp="1"/>
          </p:cNvSpPr>
          <p:nvPr>
            <p:ph type="pic" sz="quarter" idx="15" hasCustomPrompt="1"/>
          </p:nvPr>
        </p:nvSpPr>
        <p:spPr>
          <a:xfrm>
            <a:off x="8780708" y="3486541"/>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4" name="Picture Placeholder 23"/>
          <p:cNvSpPr>
            <a:spLocks noGrp="1"/>
          </p:cNvSpPr>
          <p:nvPr>
            <p:ph type="pic" sz="quarter" idx="16" hasCustomPrompt="1"/>
          </p:nvPr>
        </p:nvSpPr>
        <p:spPr>
          <a:xfrm>
            <a:off x="838202" y="5015934"/>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5" name="Picture Placeholder 24"/>
          <p:cNvSpPr>
            <a:spLocks noGrp="1"/>
          </p:cNvSpPr>
          <p:nvPr>
            <p:ph type="pic" sz="quarter" idx="17" hasCustomPrompt="1"/>
          </p:nvPr>
        </p:nvSpPr>
        <p:spPr>
          <a:xfrm>
            <a:off x="4809456" y="5015934"/>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6" name="Picture Placeholder 25"/>
          <p:cNvSpPr>
            <a:spLocks noGrp="1"/>
          </p:cNvSpPr>
          <p:nvPr>
            <p:ph type="pic" sz="quarter" idx="18" hasCustomPrompt="1"/>
          </p:nvPr>
        </p:nvSpPr>
        <p:spPr>
          <a:xfrm>
            <a:off x="8780708" y="5015934"/>
            <a:ext cx="2587599" cy="860697"/>
          </a:xfrm>
          <a:custGeom>
            <a:avLst/>
            <a:gdLst>
              <a:gd name="connsiteX0" fmla="*/ 0 w 2587599"/>
              <a:gd name="connsiteY0" fmla="*/ 0 h 860697"/>
              <a:gd name="connsiteX1" fmla="*/ 2587599 w 2587599"/>
              <a:gd name="connsiteY1" fmla="*/ 0 h 860697"/>
              <a:gd name="connsiteX2" fmla="*/ 2587599 w 2587599"/>
              <a:gd name="connsiteY2" fmla="*/ 860697 h 860697"/>
              <a:gd name="connsiteX3" fmla="*/ 0 w 2587599"/>
              <a:gd name="connsiteY3" fmla="*/ 860697 h 860697"/>
            </a:gdLst>
            <a:ahLst/>
            <a:cxnLst>
              <a:cxn ang="0">
                <a:pos x="connsiteX0" y="connsiteY0"/>
              </a:cxn>
              <a:cxn ang="0">
                <a:pos x="connsiteX1" y="connsiteY1"/>
              </a:cxn>
              <a:cxn ang="0">
                <a:pos x="connsiteX2" y="connsiteY2"/>
              </a:cxn>
              <a:cxn ang="0">
                <a:pos x="connsiteX3" y="connsiteY3"/>
              </a:cxn>
            </a:cxnLst>
            <a:rect l="l" t="t" r="r" b="b"/>
            <a:pathLst>
              <a:path w="2587599" h="860697">
                <a:moveTo>
                  <a:pt x="0" y="0"/>
                </a:moveTo>
                <a:lnTo>
                  <a:pt x="2587599" y="0"/>
                </a:lnTo>
                <a:lnTo>
                  <a:pt x="2587599" y="860697"/>
                </a:lnTo>
                <a:lnTo>
                  <a:pt x="0" y="86069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Oval 12"/>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4" name="TextBox 13"/>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5835702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2" y="3429000"/>
            <a:ext cx="12191999" cy="3429000"/>
          </a:xfrm>
          <a:custGeom>
            <a:avLst/>
            <a:gdLst>
              <a:gd name="connsiteX0" fmla="*/ 0 w 12191999"/>
              <a:gd name="connsiteY0" fmla="*/ 0 h 3429000"/>
              <a:gd name="connsiteX1" fmla="*/ 12191999 w 12191999"/>
              <a:gd name="connsiteY1" fmla="*/ 0 h 3429000"/>
              <a:gd name="connsiteX2" fmla="*/ 12191999 w 12191999"/>
              <a:gd name="connsiteY2" fmla="*/ 3429000 h 3429000"/>
              <a:gd name="connsiteX3" fmla="*/ 0 w 12191999"/>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1999" h="3429000">
                <a:moveTo>
                  <a:pt x="0" y="0"/>
                </a:moveTo>
                <a:lnTo>
                  <a:pt x="12191999" y="0"/>
                </a:lnTo>
                <a:lnTo>
                  <a:pt x="12191999" y="3429000"/>
                </a:lnTo>
                <a:lnTo>
                  <a:pt x="0" y="3429000"/>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86209221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0" name="Picture Placeholder 7"/>
          <p:cNvSpPr>
            <a:spLocks noGrp="1"/>
          </p:cNvSpPr>
          <p:nvPr>
            <p:ph type="pic" sz="quarter" idx="10" hasCustomPrompt="1"/>
          </p:nvPr>
        </p:nvSpPr>
        <p:spPr>
          <a:xfrm>
            <a:off x="0" y="0"/>
            <a:ext cx="12192000" cy="6858000"/>
          </a:xfrm>
        </p:spPr>
        <p:txBody>
          <a:bodyPr tIns="137160">
            <a:normAutofit/>
          </a:bodyPr>
          <a:lstStyle>
            <a:lvl1pPr>
              <a:defRPr sz="1200" b="0" baseline="0">
                <a:solidFill>
                  <a:schemeClr val="accent2"/>
                </a:solidFill>
              </a:defRPr>
            </a:lvl1pPr>
          </a:lstStyle>
          <a:p>
            <a:r>
              <a:rPr lang="en-US" smtClean="0"/>
              <a:t>Drag &amp; Drop Here</a:t>
            </a:r>
            <a:endParaRPr lang="en-US"/>
          </a:p>
        </p:txBody>
      </p:sp>
    </p:spTree>
    <p:extLst>
      <p:ext uri="{BB962C8B-B14F-4D97-AF65-F5344CB8AC3E}">
        <p14:creationId xmlns:p14="http://schemas.microsoft.com/office/powerpoint/2010/main" val="17554244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196545"/>
      </p:ext>
    </p:extLst>
  </p:cSld>
  <p:clrMapOvr>
    <a:masterClrMapping/>
  </p:clrMapOvr>
  <p:extLst>
    <p:ext uri="{DCECCB84-F9BA-43D5-87BE-67443E8EF086}">
      <p15:sldGuideLst xmlns:p15="http://schemas.microsoft.com/office/powerpoint/2012/main">
        <p15:guide id="1" pos="3840" userDrawn="1">
          <p15:clr>
            <a:srgbClr val="FBAE40"/>
          </p15:clr>
        </p15:guide>
        <p15:guide id="2" pos="7152" userDrawn="1">
          <p15:clr>
            <a:srgbClr val="FBAE40"/>
          </p15:clr>
        </p15:guide>
        <p15:guide id="3" pos="528"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7/10/2018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4262872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7/10/2018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1508142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5" name="Picture Placeholder 14"/>
          <p:cNvSpPr>
            <a:spLocks noGrp="1"/>
          </p:cNvSpPr>
          <p:nvPr>
            <p:ph type="pic" sz="quarter" idx="10" hasCustomPrompt="1"/>
          </p:nvPr>
        </p:nvSpPr>
        <p:spPr>
          <a:xfrm>
            <a:off x="838201" y="1883927"/>
            <a:ext cx="2090057" cy="2090057"/>
          </a:xfrm>
          <a:custGeom>
            <a:avLst/>
            <a:gdLst>
              <a:gd name="connsiteX0" fmla="*/ 0 w 2090057"/>
              <a:gd name="connsiteY0" fmla="*/ 0 h 2090057"/>
              <a:gd name="connsiteX1" fmla="*/ 2090057 w 2090057"/>
              <a:gd name="connsiteY1" fmla="*/ 0 h 2090057"/>
              <a:gd name="connsiteX2" fmla="*/ 2090057 w 2090057"/>
              <a:gd name="connsiteY2" fmla="*/ 2090057 h 2090057"/>
              <a:gd name="connsiteX3" fmla="*/ 0 w 2090057"/>
              <a:gd name="connsiteY3" fmla="*/ 2090057 h 2090057"/>
            </a:gdLst>
            <a:ahLst/>
            <a:cxnLst>
              <a:cxn ang="0">
                <a:pos x="connsiteX0" y="connsiteY0"/>
              </a:cxn>
              <a:cxn ang="0">
                <a:pos x="connsiteX1" y="connsiteY1"/>
              </a:cxn>
              <a:cxn ang="0">
                <a:pos x="connsiteX2" y="connsiteY2"/>
              </a:cxn>
              <a:cxn ang="0">
                <a:pos x="connsiteX3" y="connsiteY3"/>
              </a:cxn>
            </a:cxnLst>
            <a:rect l="l" t="t" r="r" b="b"/>
            <a:pathLst>
              <a:path w="2090057" h="2090057">
                <a:moveTo>
                  <a:pt x="0" y="0"/>
                </a:moveTo>
                <a:lnTo>
                  <a:pt x="2090057" y="0"/>
                </a:lnTo>
                <a:lnTo>
                  <a:pt x="2090057" y="2090057"/>
                </a:lnTo>
                <a:lnTo>
                  <a:pt x="0" y="209005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6" name="Picture Placeholder 15"/>
          <p:cNvSpPr>
            <a:spLocks noGrp="1"/>
          </p:cNvSpPr>
          <p:nvPr>
            <p:ph type="pic" sz="quarter" idx="11" hasCustomPrompt="1"/>
          </p:nvPr>
        </p:nvSpPr>
        <p:spPr>
          <a:xfrm>
            <a:off x="3646714" y="1883927"/>
            <a:ext cx="2090057" cy="2090057"/>
          </a:xfrm>
          <a:custGeom>
            <a:avLst/>
            <a:gdLst>
              <a:gd name="connsiteX0" fmla="*/ 0 w 2090057"/>
              <a:gd name="connsiteY0" fmla="*/ 0 h 2090057"/>
              <a:gd name="connsiteX1" fmla="*/ 2090057 w 2090057"/>
              <a:gd name="connsiteY1" fmla="*/ 0 h 2090057"/>
              <a:gd name="connsiteX2" fmla="*/ 2090057 w 2090057"/>
              <a:gd name="connsiteY2" fmla="*/ 2090057 h 2090057"/>
              <a:gd name="connsiteX3" fmla="*/ 0 w 2090057"/>
              <a:gd name="connsiteY3" fmla="*/ 2090057 h 2090057"/>
            </a:gdLst>
            <a:ahLst/>
            <a:cxnLst>
              <a:cxn ang="0">
                <a:pos x="connsiteX0" y="connsiteY0"/>
              </a:cxn>
              <a:cxn ang="0">
                <a:pos x="connsiteX1" y="connsiteY1"/>
              </a:cxn>
              <a:cxn ang="0">
                <a:pos x="connsiteX2" y="connsiteY2"/>
              </a:cxn>
              <a:cxn ang="0">
                <a:pos x="connsiteX3" y="connsiteY3"/>
              </a:cxn>
            </a:cxnLst>
            <a:rect l="l" t="t" r="r" b="b"/>
            <a:pathLst>
              <a:path w="2090057" h="2090057">
                <a:moveTo>
                  <a:pt x="0" y="0"/>
                </a:moveTo>
                <a:lnTo>
                  <a:pt x="2090057" y="0"/>
                </a:lnTo>
                <a:lnTo>
                  <a:pt x="2090057" y="2090057"/>
                </a:lnTo>
                <a:lnTo>
                  <a:pt x="0" y="209005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7" name="Picture Placeholder 16"/>
          <p:cNvSpPr>
            <a:spLocks noGrp="1"/>
          </p:cNvSpPr>
          <p:nvPr>
            <p:ph type="pic" sz="quarter" idx="12" hasCustomPrompt="1"/>
          </p:nvPr>
        </p:nvSpPr>
        <p:spPr>
          <a:xfrm>
            <a:off x="6455228" y="1883927"/>
            <a:ext cx="2090057" cy="2090057"/>
          </a:xfrm>
          <a:custGeom>
            <a:avLst/>
            <a:gdLst>
              <a:gd name="connsiteX0" fmla="*/ 0 w 2090057"/>
              <a:gd name="connsiteY0" fmla="*/ 0 h 2090057"/>
              <a:gd name="connsiteX1" fmla="*/ 2090057 w 2090057"/>
              <a:gd name="connsiteY1" fmla="*/ 0 h 2090057"/>
              <a:gd name="connsiteX2" fmla="*/ 2090057 w 2090057"/>
              <a:gd name="connsiteY2" fmla="*/ 2090057 h 2090057"/>
              <a:gd name="connsiteX3" fmla="*/ 0 w 2090057"/>
              <a:gd name="connsiteY3" fmla="*/ 2090057 h 2090057"/>
            </a:gdLst>
            <a:ahLst/>
            <a:cxnLst>
              <a:cxn ang="0">
                <a:pos x="connsiteX0" y="connsiteY0"/>
              </a:cxn>
              <a:cxn ang="0">
                <a:pos x="connsiteX1" y="connsiteY1"/>
              </a:cxn>
              <a:cxn ang="0">
                <a:pos x="connsiteX2" y="connsiteY2"/>
              </a:cxn>
              <a:cxn ang="0">
                <a:pos x="connsiteX3" y="connsiteY3"/>
              </a:cxn>
            </a:cxnLst>
            <a:rect l="l" t="t" r="r" b="b"/>
            <a:pathLst>
              <a:path w="2090057" h="2090057">
                <a:moveTo>
                  <a:pt x="0" y="0"/>
                </a:moveTo>
                <a:lnTo>
                  <a:pt x="2090057" y="0"/>
                </a:lnTo>
                <a:lnTo>
                  <a:pt x="2090057" y="2090057"/>
                </a:lnTo>
                <a:lnTo>
                  <a:pt x="0" y="209005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8" name="Picture Placeholder 17"/>
          <p:cNvSpPr>
            <a:spLocks noGrp="1"/>
          </p:cNvSpPr>
          <p:nvPr>
            <p:ph type="pic" sz="quarter" idx="13" hasCustomPrompt="1"/>
          </p:nvPr>
        </p:nvSpPr>
        <p:spPr>
          <a:xfrm>
            <a:off x="9263743" y="1883927"/>
            <a:ext cx="2090057" cy="2090057"/>
          </a:xfrm>
          <a:custGeom>
            <a:avLst/>
            <a:gdLst>
              <a:gd name="connsiteX0" fmla="*/ 0 w 2090057"/>
              <a:gd name="connsiteY0" fmla="*/ 0 h 2090057"/>
              <a:gd name="connsiteX1" fmla="*/ 2090057 w 2090057"/>
              <a:gd name="connsiteY1" fmla="*/ 0 h 2090057"/>
              <a:gd name="connsiteX2" fmla="*/ 2090057 w 2090057"/>
              <a:gd name="connsiteY2" fmla="*/ 2090057 h 2090057"/>
              <a:gd name="connsiteX3" fmla="*/ 0 w 2090057"/>
              <a:gd name="connsiteY3" fmla="*/ 2090057 h 2090057"/>
            </a:gdLst>
            <a:ahLst/>
            <a:cxnLst>
              <a:cxn ang="0">
                <a:pos x="connsiteX0" y="connsiteY0"/>
              </a:cxn>
              <a:cxn ang="0">
                <a:pos x="connsiteX1" y="connsiteY1"/>
              </a:cxn>
              <a:cxn ang="0">
                <a:pos x="connsiteX2" y="connsiteY2"/>
              </a:cxn>
              <a:cxn ang="0">
                <a:pos x="connsiteX3" y="connsiteY3"/>
              </a:cxn>
            </a:cxnLst>
            <a:rect l="l" t="t" r="r" b="b"/>
            <a:pathLst>
              <a:path w="2090057" h="2090057">
                <a:moveTo>
                  <a:pt x="0" y="0"/>
                </a:moveTo>
                <a:lnTo>
                  <a:pt x="2090057" y="0"/>
                </a:lnTo>
                <a:lnTo>
                  <a:pt x="2090057" y="2090057"/>
                </a:lnTo>
                <a:lnTo>
                  <a:pt x="0" y="2090057"/>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716951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hasCustomPrompt="1"/>
          </p:nvPr>
        </p:nvSpPr>
        <p:spPr>
          <a:xfrm>
            <a:off x="4282333" y="1884937"/>
            <a:ext cx="1707485" cy="1707485"/>
          </a:xfrm>
          <a:custGeom>
            <a:avLst/>
            <a:gdLst>
              <a:gd name="connsiteX0" fmla="*/ 0 w 1707485"/>
              <a:gd name="connsiteY0" fmla="*/ 0 h 1707485"/>
              <a:gd name="connsiteX1" fmla="*/ 1707485 w 1707485"/>
              <a:gd name="connsiteY1" fmla="*/ 0 h 1707485"/>
              <a:gd name="connsiteX2" fmla="*/ 1707485 w 1707485"/>
              <a:gd name="connsiteY2" fmla="*/ 1707485 h 1707485"/>
              <a:gd name="connsiteX3" fmla="*/ 0 w 1707485"/>
              <a:gd name="connsiteY3" fmla="*/ 1707485 h 1707485"/>
            </a:gdLst>
            <a:ahLst/>
            <a:cxnLst>
              <a:cxn ang="0">
                <a:pos x="connsiteX0" y="connsiteY0"/>
              </a:cxn>
              <a:cxn ang="0">
                <a:pos x="connsiteX1" y="connsiteY1"/>
              </a:cxn>
              <a:cxn ang="0">
                <a:pos x="connsiteX2" y="connsiteY2"/>
              </a:cxn>
              <a:cxn ang="0">
                <a:pos x="connsiteX3" y="connsiteY3"/>
              </a:cxn>
            </a:cxnLst>
            <a:rect l="l" t="t" r="r" b="b"/>
            <a:pathLst>
              <a:path w="1707485" h="1707485">
                <a:moveTo>
                  <a:pt x="0" y="0"/>
                </a:moveTo>
                <a:lnTo>
                  <a:pt x="1707485" y="0"/>
                </a:lnTo>
                <a:lnTo>
                  <a:pt x="1707485" y="1707485"/>
                </a:lnTo>
                <a:lnTo>
                  <a:pt x="0" y="170748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0" name="Picture Placeholder 19"/>
          <p:cNvSpPr>
            <a:spLocks noGrp="1"/>
          </p:cNvSpPr>
          <p:nvPr>
            <p:ph type="pic" sz="quarter" idx="11" hasCustomPrompt="1"/>
          </p:nvPr>
        </p:nvSpPr>
        <p:spPr>
          <a:xfrm>
            <a:off x="6150990" y="1884937"/>
            <a:ext cx="1707485" cy="1707485"/>
          </a:xfrm>
          <a:custGeom>
            <a:avLst/>
            <a:gdLst>
              <a:gd name="connsiteX0" fmla="*/ 0 w 1707485"/>
              <a:gd name="connsiteY0" fmla="*/ 0 h 1707485"/>
              <a:gd name="connsiteX1" fmla="*/ 1707485 w 1707485"/>
              <a:gd name="connsiteY1" fmla="*/ 0 h 1707485"/>
              <a:gd name="connsiteX2" fmla="*/ 1707485 w 1707485"/>
              <a:gd name="connsiteY2" fmla="*/ 1707485 h 1707485"/>
              <a:gd name="connsiteX3" fmla="*/ 0 w 1707485"/>
              <a:gd name="connsiteY3" fmla="*/ 1707485 h 1707485"/>
            </a:gdLst>
            <a:ahLst/>
            <a:cxnLst>
              <a:cxn ang="0">
                <a:pos x="connsiteX0" y="connsiteY0"/>
              </a:cxn>
              <a:cxn ang="0">
                <a:pos x="connsiteX1" y="connsiteY1"/>
              </a:cxn>
              <a:cxn ang="0">
                <a:pos x="connsiteX2" y="connsiteY2"/>
              </a:cxn>
              <a:cxn ang="0">
                <a:pos x="connsiteX3" y="connsiteY3"/>
              </a:cxn>
            </a:cxnLst>
            <a:rect l="l" t="t" r="r" b="b"/>
            <a:pathLst>
              <a:path w="1707485" h="1707485">
                <a:moveTo>
                  <a:pt x="0" y="0"/>
                </a:moveTo>
                <a:lnTo>
                  <a:pt x="1707485" y="0"/>
                </a:lnTo>
                <a:lnTo>
                  <a:pt x="1707485" y="1707485"/>
                </a:lnTo>
                <a:lnTo>
                  <a:pt x="0" y="170748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1" name="Picture Placeholder 20"/>
          <p:cNvSpPr>
            <a:spLocks noGrp="1"/>
          </p:cNvSpPr>
          <p:nvPr>
            <p:ph type="pic" sz="quarter" idx="12" hasCustomPrompt="1"/>
          </p:nvPr>
        </p:nvSpPr>
        <p:spPr>
          <a:xfrm>
            <a:off x="4282333" y="4167134"/>
            <a:ext cx="1707485" cy="1707485"/>
          </a:xfrm>
          <a:custGeom>
            <a:avLst/>
            <a:gdLst>
              <a:gd name="connsiteX0" fmla="*/ 0 w 1707485"/>
              <a:gd name="connsiteY0" fmla="*/ 0 h 1707485"/>
              <a:gd name="connsiteX1" fmla="*/ 1707485 w 1707485"/>
              <a:gd name="connsiteY1" fmla="*/ 0 h 1707485"/>
              <a:gd name="connsiteX2" fmla="*/ 1707485 w 1707485"/>
              <a:gd name="connsiteY2" fmla="*/ 1707485 h 1707485"/>
              <a:gd name="connsiteX3" fmla="*/ 0 w 1707485"/>
              <a:gd name="connsiteY3" fmla="*/ 1707485 h 1707485"/>
            </a:gdLst>
            <a:ahLst/>
            <a:cxnLst>
              <a:cxn ang="0">
                <a:pos x="connsiteX0" y="connsiteY0"/>
              </a:cxn>
              <a:cxn ang="0">
                <a:pos x="connsiteX1" y="connsiteY1"/>
              </a:cxn>
              <a:cxn ang="0">
                <a:pos x="connsiteX2" y="connsiteY2"/>
              </a:cxn>
              <a:cxn ang="0">
                <a:pos x="connsiteX3" y="connsiteY3"/>
              </a:cxn>
            </a:cxnLst>
            <a:rect l="l" t="t" r="r" b="b"/>
            <a:pathLst>
              <a:path w="1707485" h="1707485">
                <a:moveTo>
                  <a:pt x="0" y="0"/>
                </a:moveTo>
                <a:lnTo>
                  <a:pt x="1707485" y="0"/>
                </a:lnTo>
                <a:lnTo>
                  <a:pt x="1707485" y="1707485"/>
                </a:lnTo>
                <a:lnTo>
                  <a:pt x="0" y="170748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22" name="Picture Placeholder 21"/>
          <p:cNvSpPr>
            <a:spLocks noGrp="1"/>
          </p:cNvSpPr>
          <p:nvPr>
            <p:ph type="pic" sz="quarter" idx="13" hasCustomPrompt="1"/>
          </p:nvPr>
        </p:nvSpPr>
        <p:spPr>
          <a:xfrm>
            <a:off x="6150990" y="4167134"/>
            <a:ext cx="1707485" cy="1707485"/>
          </a:xfrm>
          <a:custGeom>
            <a:avLst/>
            <a:gdLst>
              <a:gd name="connsiteX0" fmla="*/ 0 w 1707485"/>
              <a:gd name="connsiteY0" fmla="*/ 0 h 1707485"/>
              <a:gd name="connsiteX1" fmla="*/ 1707485 w 1707485"/>
              <a:gd name="connsiteY1" fmla="*/ 0 h 1707485"/>
              <a:gd name="connsiteX2" fmla="*/ 1707485 w 1707485"/>
              <a:gd name="connsiteY2" fmla="*/ 1707485 h 1707485"/>
              <a:gd name="connsiteX3" fmla="*/ 0 w 1707485"/>
              <a:gd name="connsiteY3" fmla="*/ 1707485 h 1707485"/>
            </a:gdLst>
            <a:ahLst/>
            <a:cxnLst>
              <a:cxn ang="0">
                <a:pos x="connsiteX0" y="connsiteY0"/>
              </a:cxn>
              <a:cxn ang="0">
                <a:pos x="connsiteX1" y="connsiteY1"/>
              </a:cxn>
              <a:cxn ang="0">
                <a:pos x="connsiteX2" y="connsiteY2"/>
              </a:cxn>
              <a:cxn ang="0">
                <a:pos x="connsiteX3" y="connsiteY3"/>
              </a:cxn>
            </a:cxnLst>
            <a:rect l="l" t="t" r="r" b="b"/>
            <a:pathLst>
              <a:path w="1707485" h="1707485">
                <a:moveTo>
                  <a:pt x="0" y="0"/>
                </a:moveTo>
                <a:lnTo>
                  <a:pt x="1707485" y="0"/>
                </a:lnTo>
                <a:lnTo>
                  <a:pt x="1707485" y="1707485"/>
                </a:lnTo>
                <a:lnTo>
                  <a:pt x="0" y="1707485"/>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95737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hasCustomPrompt="1"/>
          </p:nvPr>
        </p:nvSpPr>
        <p:spPr>
          <a:xfrm>
            <a:off x="3971192" y="1862375"/>
            <a:ext cx="1884066" cy="1884066"/>
          </a:xfrm>
          <a:custGeom>
            <a:avLst/>
            <a:gdLst>
              <a:gd name="connsiteX0" fmla="*/ 942033 w 1884066"/>
              <a:gd name="connsiteY0" fmla="*/ 0 h 1884066"/>
              <a:gd name="connsiteX1" fmla="*/ 1884066 w 1884066"/>
              <a:gd name="connsiteY1" fmla="*/ 942033 h 1884066"/>
              <a:gd name="connsiteX2" fmla="*/ 942033 w 1884066"/>
              <a:gd name="connsiteY2" fmla="*/ 1884066 h 1884066"/>
              <a:gd name="connsiteX3" fmla="*/ 0 w 1884066"/>
              <a:gd name="connsiteY3" fmla="*/ 942033 h 1884066"/>
              <a:gd name="connsiteX4" fmla="*/ 942033 w 1884066"/>
              <a:gd name="connsiteY4" fmla="*/ 0 h 18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066" h="1884066">
                <a:moveTo>
                  <a:pt x="942033" y="0"/>
                </a:moveTo>
                <a:cubicBezTo>
                  <a:pt x="1462303" y="0"/>
                  <a:pt x="1884066" y="421763"/>
                  <a:pt x="1884066" y="942033"/>
                </a:cubicBezTo>
                <a:cubicBezTo>
                  <a:pt x="1884066" y="1462303"/>
                  <a:pt x="1462303" y="1884066"/>
                  <a:pt x="942033" y="1884066"/>
                </a:cubicBezTo>
                <a:cubicBezTo>
                  <a:pt x="421763" y="1884066"/>
                  <a:pt x="0" y="1462303"/>
                  <a:pt x="0" y="942033"/>
                </a:cubicBezTo>
                <a:cubicBezTo>
                  <a:pt x="0" y="421763"/>
                  <a:pt x="421763" y="0"/>
                  <a:pt x="94203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3" name="Picture Placeholder 12"/>
          <p:cNvSpPr>
            <a:spLocks noGrp="1"/>
          </p:cNvSpPr>
          <p:nvPr>
            <p:ph type="pic" sz="quarter" idx="11" hasCustomPrompt="1"/>
          </p:nvPr>
        </p:nvSpPr>
        <p:spPr>
          <a:xfrm>
            <a:off x="6336742" y="1862375"/>
            <a:ext cx="1884066" cy="1884066"/>
          </a:xfrm>
          <a:custGeom>
            <a:avLst/>
            <a:gdLst>
              <a:gd name="connsiteX0" fmla="*/ 942033 w 1884066"/>
              <a:gd name="connsiteY0" fmla="*/ 0 h 1884066"/>
              <a:gd name="connsiteX1" fmla="*/ 1884066 w 1884066"/>
              <a:gd name="connsiteY1" fmla="*/ 942033 h 1884066"/>
              <a:gd name="connsiteX2" fmla="*/ 942033 w 1884066"/>
              <a:gd name="connsiteY2" fmla="*/ 1884066 h 1884066"/>
              <a:gd name="connsiteX3" fmla="*/ 0 w 1884066"/>
              <a:gd name="connsiteY3" fmla="*/ 942033 h 1884066"/>
              <a:gd name="connsiteX4" fmla="*/ 942033 w 1884066"/>
              <a:gd name="connsiteY4" fmla="*/ 0 h 18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066" h="1884066">
                <a:moveTo>
                  <a:pt x="942033" y="0"/>
                </a:moveTo>
                <a:cubicBezTo>
                  <a:pt x="1462303" y="0"/>
                  <a:pt x="1884066" y="421763"/>
                  <a:pt x="1884066" y="942033"/>
                </a:cubicBezTo>
                <a:cubicBezTo>
                  <a:pt x="1884066" y="1462303"/>
                  <a:pt x="1462303" y="1884066"/>
                  <a:pt x="942033" y="1884066"/>
                </a:cubicBezTo>
                <a:cubicBezTo>
                  <a:pt x="421763" y="1884066"/>
                  <a:pt x="0" y="1462303"/>
                  <a:pt x="0" y="942033"/>
                </a:cubicBezTo>
                <a:cubicBezTo>
                  <a:pt x="0" y="421763"/>
                  <a:pt x="421763" y="0"/>
                  <a:pt x="94203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4" name="Picture Placeholder 13"/>
          <p:cNvSpPr>
            <a:spLocks noGrp="1"/>
          </p:cNvSpPr>
          <p:nvPr>
            <p:ph type="pic" sz="quarter" idx="12" hasCustomPrompt="1"/>
          </p:nvPr>
        </p:nvSpPr>
        <p:spPr>
          <a:xfrm>
            <a:off x="3971192" y="4227925"/>
            <a:ext cx="1884066" cy="1884066"/>
          </a:xfrm>
          <a:custGeom>
            <a:avLst/>
            <a:gdLst>
              <a:gd name="connsiteX0" fmla="*/ 942033 w 1884066"/>
              <a:gd name="connsiteY0" fmla="*/ 0 h 1884066"/>
              <a:gd name="connsiteX1" fmla="*/ 1884066 w 1884066"/>
              <a:gd name="connsiteY1" fmla="*/ 942033 h 1884066"/>
              <a:gd name="connsiteX2" fmla="*/ 942033 w 1884066"/>
              <a:gd name="connsiteY2" fmla="*/ 1884066 h 1884066"/>
              <a:gd name="connsiteX3" fmla="*/ 0 w 1884066"/>
              <a:gd name="connsiteY3" fmla="*/ 942033 h 1884066"/>
              <a:gd name="connsiteX4" fmla="*/ 942033 w 1884066"/>
              <a:gd name="connsiteY4" fmla="*/ 0 h 18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066" h="1884066">
                <a:moveTo>
                  <a:pt x="942033" y="0"/>
                </a:moveTo>
                <a:cubicBezTo>
                  <a:pt x="1462303" y="0"/>
                  <a:pt x="1884066" y="421763"/>
                  <a:pt x="1884066" y="942033"/>
                </a:cubicBezTo>
                <a:cubicBezTo>
                  <a:pt x="1884066" y="1462303"/>
                  <a:pt x="1462303" y="1884066"/>
                  <a:pt x="942033" y="1884066"/>
                </a:cubicBezTo>
                <a:cubicBezTo>
                  <a:pt x="421763" y="1884066"/>
                  <a:pt x="0" y="1462303"/>
                  <a:pt x="0" y="942033"/>
                </a:cubicBezTo>
                <a:cubicBezTo>
                  <a:pt x="0" y="421763"/>
                  <a:pt x="421763" y="0"/>
                  <a:pt x="94203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5" name="Picture Placeholder 14"/>
          <p:cNvSpPr>
            <a:spLocks noGrp="1"/>
          </p:cNvSpPr>
          <p:nvPr>
            <p:ph type="pic" sz="quarter" idx="13" hasCustomPrompt="1"/>
          </p:nvPr>
        </p:nvSpPr>
        <p:spPr>
          <a:xfrm>
            <a:off x="6336742" y="4227925"/>
            <a:ext cx="1884066" cy="1884066"/>
          </a:xfrm>
          <a:custGeom>
            <a:avLst/>
            <a:gdLst>
              <a:gd name="connsiteX0" fmla="*/ 942033 w 1884066"/>
              <a:gd name="connsiteY0" fmla="*/ 0 h 1884066"/>
              <a:gd name="connsiteX1" fmla="*/ 1884066 w 1884066"/>
              <a:gd name="connsiteY1" fmla="*/ 942033 h 1884066"/>
              <a:gd name="connsiteX2" fmla="*/ 942033 w 1884066"/>
              <a:gd name="connsiteY2" fmla="*/ 1884066 h 1884066"/>
              <a:gd name="connsiteX3" fmla="*/ 0 w 1884066"/>
              <a:gd name="connsiteY3" fmla="*/ 942033 h 1884066"/>
              <a:gd name="connsiteX4" fmla="*/ 942033 w 1884066"/>
              <a:gd name="connsiteY4" fmla="*/ 0 h 188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4066" h="1884066">
                <a:moveTo>
                  <a:pt x="942033" y="0"/>
                </a:moveTo>
                <a:cubicBezTo>
                  <a:pt x="1462303" y="0"/>
                  <a:pt x="1884066" y="421763"/>
                  <a:pt x="1884066" y="942033"/>
                </a:cubicBezTo>
                <a:cubicBezTo>
                  <a:pt x="1884066" y="1462303"/>
                  <a:pt x="1462303" y="1884066"/>
                  <a:pt x="942033" y="1884066"/>
                </a:cubicBezTo>
                <a:cubicBezTo>
                  <a:pt x="421763" y="1884066"/>
                  <a:pt x="0" y="1462303"/>
                  <a:pt x="0" y="942033"/>
                </a:cubicBezTo>
                <a:cubicBezTo>
                  <a:pt x="0" y="421763"/>
                  <a:pt x="421763" y="0"/>
                  <a:pt x="942033" y="0"/>
                </a:cubicBez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10" name="Oval 9"/>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11" name="TextBox 10"/>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3992980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4230343" y="2221757"/>
            <a:ext cx="2582562" cy="2582562"/>
          </a:xfrm>
          <a:custGeom>
            <a:avLst/>
            <a:gdLst>
              <a:gd name="connsiteX0" fmla="*/ 0 w 2582562"/>
              <a:gd name="connsiteY0" fmla="*/ 0 h 2582562"/>
              <a:gd name="connsiteX1" fmla="*/ 2582562 w 2582562"/>
              <a:gd name="connsiteY1" fmla="*/ 0 h 2582562"/>
              <a:gd name="connsiteX2" fmla="*/ 2582562 w 2582562"/>
              <a:gd name="connsiteY2" fmla="*/ 2582562 h 2582562"/>
              <a:gd name="connsiteX3" fmla="*/ 0 w 2582562"/>
              <a:gd name="connsiteY3" fmla="*/ 2582562 h 2582562"/>
            </a:gdLst>
            <a:ahLst/>
            <a:cxnLst>
              <a:cxn ang="0">
                <a:pos x="connsiteX0" y="connsiteY0"/>
              </a:cxn>
              <a:cxn ang="0">
                <a:pos x="connsiteX1" y="connsiteY1"/>
              </a:cxn>
              <a:cxn ang="0">
                <a:pos x="connsiteX2" y="connsiteY2"/>
              </a:cxn>
              <a:cxn ang="0">
                <a:pos x="connsiteX3" y="connsiteY3"/>
              </a:cxn>
            </a:cxnLst>
            <a:rect l="l" t="t" r="r" b="b"/>
            <a:pathLst>
              <a:path w="2582562" h="2582562">
                <a:moveTo>
                  <a:pt x="0" y="0"/>
                </a:moveTo>
                <a:lnTo>
                  <a:pt x="2582562" y="0"/>
                </a:lnTo>
                <a:lnTo>
                  <a:pt x="2582562" y="2582562"/>
                </a:lnTo>
                <a:lnTo>
                  <a:pt x="0" y="258256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1436423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1277119" y="2567756"/>
            <a:ext cx="2582562" cy="2582562"/>
          </a:xfrm>
          <a:custGeom>
            <a:avLst/>
            <a:gdLst>
              <a:gd name="connsiteX0" fmla="*/ 0 w 2582562"/>
              <a:gd name="connsiteY0" fmla="*/ 0 h 2582562"/>
              <a:gd name="connsiteX1" fmla="*/ 2582562 w 2582562"/>
              <a:gd name="connsiteY1" fmla="*/ 0 h 2582562"/>
              <a:gd name="connsiteX2" fmla="*/ 2582562 w 2582562"/>
              <a:gd name="connsiteY2" fmla="*/ 2582562 h 2582562"/>
              <a:gd name="connsiteX3" fmla="*/ 0 w 2582562"/>
              <a:gd name="connsiteY3" fmla="*/ 2582562 h 2582562"/>
            </a:gdLst>
            <a:ahLst/>
            <a:cxnLst>
              <a:cxn ang="0">
                <a:pos x="connsiteX0" y="connsiteY0"/>
              </a:cxn>
              <a:cxn ang="0">
                <a:pos x="connsiteX1" y="connsiteY1"/>
              </a:cxn>
              <a:cxn ang="0">
                <a:pos x="connsiteX2" y="connsiteY2"/>
              </a:cxn>
              <a:cxn ang="0">
                <a:pos x="connsiteX3" y="connsiteY3"/>
              </a:cxn>
            </a:cxnLst>
            <a:rect l="l" t="t" r="r" b="b"/>
            <a:pathLst>
              <a:path w="2582562" h="2582562">
                <a:moveTo>
                  <a:pt x="0" y="0"/>
                </a:moveTo>
                <a:lnTo>
                  <a:pt x="2582562" y="0"/>
                </a:lnTo>
                <a:lnTo>
                  <a:pt x="2582562" y="2582562"/>
                </a:lnTo>
                <a:lnTo>
                  <a:pt x="0" y="2582562"/>
                </a:lnTo>
                <a:close/>
              </a:path>
            </a:pathLst>
          </a:custGeom>
        </p:spPr>
        <p:txBody>
          <a:bodyPr wrap="square" tIns="137160">
            <a:noAutofit/>
          </a:bodyPr>
          <a:lstStyle>
            <a:lvl1pPr>
              <a:defRPr sz="1200" b="0" baseline="0">
                <a:solidFill>
                  <a:schemeClr val="accent2"/>
                </a:solidFill>
              </a:defRPr>
            </a:lvl1pPr>
          </a:lstStyle>
          <a:p>
            <a:r>
              <a:rPr lang="en-US" smtClean="0"/>
              <a:t>Drag &amp; Drop Here</a:t>
            </a:r>
            <a:endParaRPr lang="en-US"/>
          </a:p>
        </p:txBody>
      </p:sp>
      <p:sp>
        <p:nvSpPr>
          <p:cNvPr id="5" name="Oval 4"/>
          <p:cNvSpPr/>
          <p:nvPr userDrawn="1"/>
        </p:nvSpPr>
        <p:spPr>
          <a:xfrm>
            <a:off x="11546331" y="260250"/>
            <a:ext cx="430920" cy="4309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2"/>
              </a:solidFill>
            </a:endParaRPr>
          </a:p>
        </p:txBody>
      </p:sp>
      <p:sp>
        <p:nvSpPr>
          <p:cNvPr id="7" name="TextBox 6"/>
          <p:cNvSpPr txBox="1"/>
          <p:nvPr userDrawn="1"/>
        </p:nvSpPr>
        <p:spPr>
          <a:xfrm>
            <a:off x="11563661" y="321821"/>
            <a:ext cx="396263" cy="307777"/>
          </a:xfrm>
          <a:prstGeom prst="rect">
            <a:avLst/>
          </a:prstGeom>
          <a:noFill/>
        </p:spPr>
        <p:txBody>
          <a:bodyPr wrap="none" rtlCol="0">
            <a:spAutoFit/>
          </a:bodyPr>
          <a:lstStyle/>
          <a:p>
            <a:pPr algn="ctr"/>
            <a:fld id="{2FFD5520-3B3B-4A6C-9BAB-9937FD8E0F76}" type="slidenum">
              <a:rPr lang="en-US" sz="1400" smtClean="0">
                <a:solidFill>
                  <a:schemeClr val="bg1"/>
                </a:solidFill>
              </a:rPr>
              <a:t>‹#›</a:t>
            </a:fld>
            <a:endParaRPr lang="en-US" sz="1400">
              <a:solidFill>
                <a:schemeClr val="bg1"/>
              </a:solidFill>
            </a:endParaRPr>
          </a:p>
        </p:txBody>
      </p:sp>
    </p:spTree>
    <p:extLst>
      <p:ext uri="{BB962C8B-B14F-4D97-AF65-F5344CB8AC3E}">
        <p14:creationId xmlns:p14="http://schemas.microsoft.com/office/powerpoint/2010/main" val="252055704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D2247C-74A4-FA4C-88D1-8C7601D947F8}" type="datetimeFigureOut">
              <a:t>7/10/2018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9A517C-F1B1-BF40-82AE-31F321B16473}" type="slidenum">
              <a:t>‹#›</a:t>
            </a:fld>
            <a:endParaRPr lang="en-US"/>
          </a:p>
        </p:txBody>
      </p:sp>
    </p:spTree>
    <p:extLst>
      <p:ext uri="{BB962C8B-B14F-4D97-AF65-F5344CB8AC3E}">
        <p14:creationId xmlns:p14="http://schemas.microsoft.com/office/powerpoint/2010/main" val="2014055563"/>
      </p:ext>
    </p:extLst>
  </p:cSld>
  <p:clrMap bg1="lt1" tx1="dk1" bg2="lt2" tx2="dk2" accent1="accent1" accent2="accent2" accent3="accent3" accent4="accent4" accent5="accent5" accent6="accent6" hlink="hlink" folHlink="folHlink"/>
  <p:sldLayoutIdLst>
    <p:sldLayoutId id="2147483660" r:id="rId1"/>
    <p:sldLayoutId id="2147483680" r:id="rId2"/>
    <p:sldLayoutId id="2147483668" r:id="rId3"/>
    <p:sldLayoutId id="2147483662" r:id="rId4"/>
    <p:sldLayoutId id="2147483663" r:id="rId5"/>
    <p:sldLayoutId id="2147483664" r:id="rId6"/>
    <p:sldLayoutId id="2147483665" r:id="rId7"/>
    <p:sldLayoutId id="2147483666" r:id="rId8"/>
    <p:sldLayoutId id="2147483667"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7" r:id="rId32"/>
    <p:sldLayoutId id="2147483698" r:id="rId33"/>
    <p:sldLayoutId id="2147483699" r:id="rId34"/>
    <p:sldLayoutId id="2147483694" r:id="rId35"/>
    <p:sldLayoutId id="2147483695" r:id="rId36"/>
    <p:sldLayoutId id="2147483696" r:id="rId37"/>
    <p:sldLayoutId id="2147483700" r:id="rId38"/>
    <p:sldLayoutId id="2147483701" r:id="rId39"/>
    <p:sldLayoutId id="2147483670" r:id="rId40"/>
    <p:sldLayoutId id="2147483669" r:id="rId41"/>
    <p:sldLayoutId id="2147483704" r:id="rId42"/>
    <p:sldLayoutId id="2147483702" r:id="rId43"/>
    <p:sldLayoutId id="2147483703" r:id="rId44"/>
    <p:sldLayoutId id="2147483661" r:id="rId45"/>
    <p:sldLayoutId id="2147483705" r:id="rId46"/>
    <p:sldLayoutId id="2147483706" r:id="rId4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42.jpeg"/></Relationships>
</file>

<file path=ppt/slides/_rels/slide5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3.xml"/><Relationship Id="rId1" Type="http://schemas.openxmlformats.org/officeDocument/2006/relationships/slideLayout" Target="../slideLayouts/slideLayout3.xml"/><Relationship Id="rId4" Type="http://schemas.openxmlformats.org/officeDocument/2006/relationships/image" Target="../media/image44.jpeg"/></Relationships>
</file>

<file path=ppt/slides/_rels/slide5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4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5.xml"/><Relationship Id="rId1" Type="http://schemas.openxmlformats.org/officeDocument/2006/relationships/slideLayout" Target="../slideLayouts/slideLayout3.xml"/><Relationship Id="rId4" Type="http://schemas.openxmlformats.org/officeDocument/2006/relationships/image" Target="../media/image48.jpeg"/></Relationships>
</file>

<file path=ppt/slides/_rels/slide6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50.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4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47.xml"/></Relationships>
</file>

<file path=ppt/slides/_rels/slide66.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47.xml"/></Relationships>
</file>

<file path=ppt/slides/_rels/slide6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image" Target="../media/image56.jpeg"/><Relationship Id="rId4" Type="http://schemas.openxmlformats.org/officeDocument/2006/relationships/image" Target="../media/image55.jpeg"/></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1.xml"/><Relationship Id="rId1" Type="http://schemas.openxmlformats.org/officeDocument/2006/relationships/slideLayout" Target="../slideLayouts/slideLayout3.xml"/><Relationship Id="rId4" Type="http://schemas.openxmlformats.org/officeDocument/2006/relationships/image" Target="../media/image5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2.xml"/><Relationship Id="rId1" Type="http://schemas.openxmlformats.org/officeDocument/2006/relationships/slideLayout" Target="../slideLayouts/slideLayout3.xml"/><Relationship Id="rId4" Type="http://schemas.openxmlformats.org/officeDocument/2006/relationships/image" Target="../media/image60.jpeg"/></Relationships>
</file>

<file path=ppt/slides/_rels/slide7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63.xml"/><Relationship Id="rId1" Type="http://schemas.openxmlformats.org/officeDocument/2006/relationships/slideLayout" Target="../slideLayouts/slideLayout3.xml"/><Relationship Id="rId4" Type="http://schemas.openxmlformats.org/officeDocument/2006/relationships/image" Target="../media/image62.jpeg"/></Relationships>
</file>

<file path=ppt/slides/_rels/slide7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4.xml"/><Relationship Id="rId1" Type="http://schemas.openxmlformats.org/officeDocument/2006/relationships/slideLayout" Target="../slideLayouts/slideLayout3.xml"/><Relationship Id="rId5" Type="http://schemas.openxmlformats.org/officeDocument/2006/relationships/image" Target="../media/image65.emf"/><Relationship Id="rId4" Type="http://schemas.openxmlformats.org/officeDocument/2006/relationships/image" Target="../media/image64.png"/></Relationships>
</file>

<file path=ppt/slides/_rels/slide7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5.xml"/><Relationship Id="rId1" Type="http://schemas.openxmlformats.org/officeDocument/2006/relationships/slideLayout" Target="../slideLayouts/slideLayout3.xml"/><Relationship Id="rId6" Type="http://schemas.openxmlformats.org/officeDocument/2006/relationships/image" Target="../media/image64.png"/><Relationship Id="rId5" Type="http://schemas.openxmlformats.org/officeDocument/2006/relationships/image" Target="../media/image68.png"/><Relationship Id="rId4" Type="http://schemas.openxmlformats.org/officeDocument/2006/relationships/image" Target="../media/image67.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698" name="Rectangle 2697"/>
          <p:cNvSpPr/>
          <p:nvPr/>
        </p:nvSpPr>
        <p:spPr>
          <a:xfrm>
            <a:off x="0" y="0"/>
            <a:ext cx="203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9" name="Rectangle 2698"/>
          <p:cNvSpPr/>
          <p:nvPr/>
        </p:nvSpPr>
        <p:spPr>
          <a:xfrm>
            <a:off x="2032000" y="0"/>
            <a:ext cx="203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0" name="Rectangle 2699"/>
          <p:cNvSpPr/>
          <p:nvPr/>
        </p:nvSpPr>
        <p:spPr>
          <a:xfrm>
            <a:off x="4064000" y="0"/>
            <a:ext cx="203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1" name="Rectangle 2700"/>
          <p:cNvSpPr/>
          <p:nvPr/>
        </p:nvSpPr>
        <p:spPr>
          <a:xfrm>
            <a:off x="6096000" y="0"/>
            <a:ext cx="203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2" name="Rectangle 2701"/>
          <p:cNvSpPr/>
          <p:nvPr/>
        </p:nvSpPr>
        <p:spPr>
          <a:xfrm>
            <a:off x="8128000" y="0"/>
            <a:ext cx="203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3" name="Rectangle 2702"/>
          <p:cNvSpPr/>
          <p:nvPr/>
        </p:nvSpPr>
        <p:spPr>
          <a:xfrm>
            <a:off x="10160000" y="0"/>
            <a:ext cx="203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3" name="Freeform 2692"/>
          <p:cNvSpPr/>
          <p:nvPr/>
        </p:nvSpPr>
        <p:spPr>
          <a:xfrm>
            <a:off x="6465026" y="2946376"/>
            <a:ext cx="1662974" cy="481785"/>
          </a:xfrm>
          <a:custGeom>
            <a:avLst/>
            <a:gdLst>
              <a:gd name="connsiteX0" fmla="*/ 1126993 w 1662974"/>
              <a:gd name="connsiteY0" fmla="*/ 247 h 481785"/>
              <a:gd name="connsiteX1" fmla="*/ 1400991 w 1662974"/>
              <a:gd name="connsiteY1" fmla="*/ 122467 h 481785"/>
              <a:gd name="connsiteX2" fmla="*/ 1600321 w 1662974"/>
              <a:gd name="connsiteY2" fmla="*/ 122467 h 481785"/>
              <a:gd name="connsiteX3" fmla="*/ 1662974 w 1662974"/>
              <a:gd name="connsiteY3" fmla="*/ 122467 h 481785"/>
              <a:gd name="connsiteX4" fmla="*/ 1662974 w 1662974"/>
              <a:gd name="connsiteY4" fmla="*/ 481785 h 481785"/>
              <a:gd name="connsiteX5" fmla="*/ 1512749 w 1662974"/>
              <a:gd name="connsiteY5" fmla="*/ 477333 h 481785"/>
              <a:gd name="connsiteX6" fmla="*/ 1037392 w 1662974"/>
              <a:gd name="connsiteY6" fmla="*/ 467868 h 481785"/>
              <a:gd name="connsiteX7" fmla="*/ 263445 w 1662974"/>
              <a:gd name="connsiteY7" fmla="*/ 462554 h 481785"/>
              <a:gd name="connsiteX8" fmla="*/ 8926 w 1662974"/>
              <a:gd name="connsiteY8" fmla="*/ 451926 h 481785"/>
              <a:gd name="connsiteX9" fmla="*/ 356942 w 1662974"/>
              <a:gd name="connsiteY9" fmla="*/ 361590 h 481785"/>
              <a:gd name="connsiteX10" fmla="*/ 658210 w 1662974"/>
              <a:gd name="connsiteY10" fmla="*/ 207488 h 481785"/>
              <a:gd name="connsiteX11" fmla="*/ 860787 w 1662974"/>
              <a:gd name="connsiteY11" fmla="*/ 164977 h 481785"/>
              <a:gd name="connsiteX12" fmla="*/ 1126993 w 1662974"/>
              <a:gd name="connsiteY12" fmla="*/ 247 h 481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62974" h="481785">
                <a:moveTo>
                  <a:pt x="1126993" y="247"/>
                </a:moveTo>
                <a:cubicBezTo>
                  <a:pt x="1223087" y="4233"/>
                  <a:pt x="1320480" y="56043"/>
                  <a:pt x="1400991" y="122467"/>
                </a:cubicBezTo>
                <a:cubicBezTo>
                  <a:pt x="1468517" y="122467"/>
                  <a:pt x="1534744" y="122467"/>
                  <a:pt x="1600321" y="122467"/>
                </a:cubicBezTo>
                <a:lnTo>
                  <a:pt x="1662974" y="122467"/>
                </a:lnTo>
                <a:lnTo>
                  <a:pt x="1662974" y="481785"/>
                </a:lnTo>
                <a:lnTo>
                  <a:pt x="1512749" y="477333"/>
                </a:lnTo>
                <a:cubicBezTo>
                  <a:pt x="1351321" y="472185"/>
                  <a:pt x="1191921" y="467868"/>
                  <a:pt x="1037392" y="467868"/>
                </a:cubicBezTo>
                <a:cubicBezTo>
                  <a:pt x="772484" y="467868"/>
                  <a:pt x="523159" y="462554"/>
                  <a:pt x="263445" y="462554"/>
                </a:cubicBezTo>
                <a:cubicBezTo>
                  <a:pt x="221891" y="462554"/>
                  <a:pt x="19315" y="478496"/>
                  <a:pt x="8926" y="451926"/>
                </a:cubicBezTo>
                <a:cubicBezTo>
                  <a:pt x="-63794" y="271255"/>
                  <a:pt x="330971" y="372218"/>
                  <a:pt x="356942" y="361590"/>
                </a:cubicBezTo>
                <a:cubicBezTo>
                  <a:pt x="362137" y="361590"/>
                  <a:pt x="658210" y="58700"/>
                  <a:pt x="658210" y="207488"/>
                </a:cubicBezTo>
                <a:cubicBezTo>
                  <a:pt x="658210" y="154350"/>
                  <a:pt x="788067" y="228744"/>
                  <a:pt x="860787" y="164977"/>
                </a:cubicBezTo>
                <a:cubicBezTo>
                  <a:pt x="936104" y="40101"/>
                  <a:pt x="1030899" y="-3738"/>
                  <a:pt x="1126993" y="247"/>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5" name="Freeform 2694"/>
          <p:cNvSpPr/>
          <p:nvPr/>
        </p:nvSpPr>
        <p:spPr>
          <a:xfrm>
            <a:off x="8128000" y="2697065"/>
            <a:ext cx="2032000" cy="743651"/>
          </a:xfrm>
          <a:custGeom>
            <a:avLst/>
            <a:gdLst>
              <a:gd name="connsiteX0" fmla="*/ 1754388 w 2032000"/>
              <a:gd name="connsiteY0" fmla="*/ 1913 h 743651"/>
              <a:gd name="connsiteX1" fmla="*/ 1998161 w 2032000"/>
              <a:gd name="connsiteY1" fmla="*/ 105317 h 743651"/>
              <a:gd name="connsiteX2" fmla="*/ 2032000 w 2032000"/>
              <a:gd name="connsiteY2" fmla="*/ 154291 h 743651"/>
              <a:gd name="connsiteX3" fmla="*/ 2032000 w 2032000"/>
              <a:gd name="connsiteY3" fmla="*/ 466271 h 743651"/>
              <a:gd name="connsiteX4" fmla="*/ 1862474 w 2032000"/>
              <a:gd name="connsiteY4" fmla="*/ 467427 h 743651"/>
              <a:gd name="connsiteX5" fmla="*/ 293804 w 2032000"/>
              <a:gd name="connsiteY5" fmla="*/ 483369 h 743651"/>
              <a:gd name="connsiteX6" fmla="*/ 418466 w 2032000"/>
              <a:gd name="connsiteY6" fmla="*/ 589646 h 743651"/>
              <a:gd name="connsiteX7" fmla="*/ 1109304 w 2032000"/>
              <a:gd name="connsiteY7" fmla="*/ 621529 h 743651"/>
              <a:gd name="connsiteX8" fmla="*/ 1846891 w 2032000"/>
              <a:gd name="connsiteY8" fmla="*/ 626843 h 743651"/>
              <a:gd name="connsiteX9" fmla="*/ 1280716 w 2032000"/>
              <a:gd name="connsiteY9" fmla="*/ 701237 h 743651"/>
              <a:gd name="connsiteX10" fmla="*/ 337306 w 2032000"/>
              <a:gd name="connsiteY10" fmla="*/ 741091 h 743651"/>
              <a:gd name="connsiteX11" fmla="*/ 0 w 2032000"/>
              <a:gd name="connsiteY11" fmla="*/ 731096 h 743651"/>
              <a:gd name="connsiteX12" fmla="*/ 0 w 2032000"/>
              <a:gd name="connsiteY12" fmla="*/ 371778 h 743651"/>
              <a:gd name="connsiteX13" fmla="*/ 132782 w 2032000"/>
              <a:gd name="connsiteY13" fmla="*/ 371778 h 743651"/>
              <a:gd name="connsiteX14" fmla="*/ 818425 w 2032000"/>
              <a:gd name="connsiteY14" fmla="*/ 334580 h 743651"/>
              <a:gd name="connsiteX15" fmla="*/ 1021002 w 2032000"/>
              <a:gd name="connsiteY15" fmla="*/ 185792 h 743651"/>
              <a:gd name="connsiteX16" fmla="*/ 1332658 w 2032000"/>
              <a:gd name="connsiteY16" fmla="*/ 313325 h 743651"/>
              <a:gd name="connsiteX17" fmla="*/ 1754388 w 2032000"/>
              <a:gd name="connsiteY17" fmla="*/ 1913 h 743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32000" h="743651">
                <a:moveTo>
                  <a:pt x="1754388" y="1913"/>
                </a:moveTo>
                <a:cubicBezTo>
                  <a:pt x="1841078" y="-7869"/>
                  <a:pt x="1926880" y="18870"/>
                  <a:pt x="1998161" y="105317"/>
                </a:cubicBezTo>
                <a:lnTo>
                  <a:pt x="2032000" y="154291"/>
                </a:lnTo>
                <a:lnTo>
                  <a:pt x="2032000" y="466271"/>
                </a:lnTo>
                <a:lnTo>
                  <a:pt x="1862474" y="467427"/>
                </a:lnTo>
                <a:cubicBezTo>
                  <a:pt x="1358630" y="467427"/>
                  <a:pt x="802842" y="515252"/>
                  <a:pt x="293804" y="483369"/>
                </a:cubicBezTo>
                <a:cubicBezTo>
                  <a:pt x="324969" y="536507"/>
                  <a:pt x="330164" y="616215"/>
                  <a:pt x="418466" y="589646"/>
                </a:cubicBezTo>
                <a:cubicBezTo>
                  <a:pt x="709346" y="488682"/>
                  <a:pt x="849591" y="621529"/>
                  <a:pt x="1109304" y="621529"/>
                </a:cubicBezTo>
                <a:cubicBezTo>
                  <a:pt x="1348241" y="621529"/>
                  <a:pt x="1597566" y="626843"/>
                  <a:pt x="1846891" y="626843"/>
                </a:cubicBezTo>
                <a:cubicBezTo>
                  <a:pt x="2153353" y="626843"/>
                  <a:pt x="1400184" y="685296"/>
                  <a:pt x="1280716" y="701237"/>
                </a:cubicBezTo>
                <a:cubicBezTo>
                  <a:pt x="984642" y="743748"/>
                  <a:pt x="662597" y="747734"/>
                  <a:pt x="337306" y="741091"/>
                </a:cubicBezTo>
                <a:lnTo>
                  <a:pt x="0" y="731096"/>
                </a:lnTo>
                <a:lnTo>
                  <a:pt x="0" y="371778"/>
                </a:lnTo>
                <a:lnTo>
                  <a:pt x="132782" y="371778"/>
                </a:lnTo>
                <a:cubicBezTo>
                  <a:pt x="392495" y="371778"/>
                  <a:pt x="527546" y="238931"/>
                  <a:pt x="818425" y="334580"/>
                </a:cubicBezTo>
                <a:cubicBezTo>
                  <a:pt x="948282" y="382405"/>
                  <a:pt x="901534" y="185792"/>
                  <a:pt x="1021002" y="185792"/>
                </a:cubicBezTo>
                <a:cubicBezTo>
                  <a:pt x="1150859" y="185792"/>
                  <a:pt x="1265133" y="196420"/>
                  <a:pt x="1332658" y="313325"/>
                </a:cubicBezTo>
                <a:cubicBezTo>
                  <a:pt x="1404079" y="187120"/>
                  <a:pt x="1581009" y="21477"/>
                  <a:pt x="1754388" y="1913"/>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7" name="Freeform 2696"/>
          <p:cNvSpPr/>
          <p:nvPr/>
        </p:nvSpPr>
        <p:spPr>
          <a:xfrm>
            <a:off x="10160001" y="2851355"/>
            <a:ext cx="614809" cy="311980"/>
          </a:xfrm>
          <a:custGeom>
            <a:avLst/>
            <a:gdLst>
              <a:gd name="connsiteX0" fmla="*/ 0 w 614809"/>
              <a:gd name="connsiteY0" fmla="*/ 0 h 311980"/>
              <a:gd name="connsiteX1" fmla="*/ 7079 w 614809"/>
              <a:gd name="connsiteY1" fmla="*/ 10246 h 311980"/>
              <a:gd name="connsiteX2" fmla="*/ 209656 w 614809"/>
              <a:gd name="connsiteY2" fmla="*/ 52756 h 311980"/>
              <a:gd name="connsiteX3" fmla="*/ 510924 w 614809"/>
              <a:gd name="connsiteY3" fmla="*/ 206859 h 311980"/>
              <a:gd name="connsiteX4" fmla="*/ 614809 w 614809"/>
              <a:gd name="connsiteY4" fmla="*/ 196231 h 311980"/>
              <a:gd name="connsiteX5" fmla="*/ 614809 w 614809"/>
              <a:gd name="connsiteY5" fmla="*/ 307822 h 311980"/>
              <a:gd name="connsiteX6" fmla="*/ 609614 w 614809"/>
              <a:gd name="connsiteY6" fmla="*/ 307822 h 311980"/>
              <a:gd name="connsiteX7" fmla="*/ 220044 w 614809"/>
              <a:gd name="connsiteY7" fmla="*/ 310479 h 311980"/>
              <a:gd name="connsiteX8" fmla="*/ 0 w 614809"/>
              <a:gd name="connsiteY8" fmla="*/ 311980 h 31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4809" h="311980">
                <a:moveTo>
                  <a:pt x="0" y="0"/>
                </a:moveTo>
                <a:lnTo>
                  <a:pt x="7079" y="10246"/>
                </a:lnTo>
                <a:cubicBezTo>
                  <a:pt x="84993" y="74012"/>
                  <a:pt x="209656" y="-382"/>
                  <a:pt x="209656" y="52756"/>
                </a:cubicBezTo>
                <a:cubicBezTo>
                  <a:pt x="209656" y="-96032"/>
                  <a:pt x="510924" y="206859"/>
                  <a:pt x="510924" y="206859"/>
                </a:cubicBezTo>
                <a:cubicBezTo>
                  <a:pt x="521312" y="212173"/>
                  <a:pt x="562866" y="201545"/>
                  <a:pt x="614809" y="196231"/>
                </a:cubicBezTo>
                <a:cubicBezTo>
                  <a:pt x="614809" y="196231"/>
                  <a:pt x="614809" y="196231"/>
                  <a:pt x="614809" y="307822"/>
                </a:cubicBezTo>
                <a:cubicBezTo>
                  <a:pt x="614809" y="307822"/>
                  <a:pt x="609614" y="307822"/>
                  <a:pt x="609614" y="307822"/>
                </a:cubicBezTo>
                <a:cubicBezTo>
                  <a:pt x="477160" y="307822"/>
                  <a:pt x="348602" y="309151"/>
                  <a:pt x="220044" y="310479"/>
                </a:cubicBezTo>
                <a:lnTo>
                  <a:pt x="0" y="31198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2" name="Oval 2661"/>
          <p:cNvSpPr/>
          <p:nvPr/>
        </p:nvSpPr>
        <p:spPr>
          <a:xfrm>
            <a:off x="2008566" y="2625527"/>
            <a:ext cx="2293640" cy="2293640"/>
          </a:xfrm>
          <a:prstGeom prst="ellipse">
            <a:avLst/>
          </a:prstGeom>
          <a:solidFill>
            <a:schemeClr val="bg1"/>
          </a:solid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69" name="Group 2668"/>
          <p:cNvGrpSpPr/>
          <p:nvPr/>
        </p:nvGrpSpPr>
        <p:grpSpPr>
          <a:xfrm>
            <a:off x="0" y="2219333"/>
            <a:ext cx="12192000" cy="4893997"/>
            <a:chOff x="0" y="1964004"/>
            <a:chExt cx="12192000" cy="4893997"/>
          </a:xfrm>
        </p:grpSpPr>
        <p:grpSp>
          <p:nvGrpSpPr>
            <p:cNvPr id="2661" name="Group 2660"/>
            <p:cNvGrpSpPr/>
            <p:nvPr/>
          </p:nvGrpSpPr>
          <p:grpSpPr>
            <a:xfrm>
              <a:off x="0" y="3073598"/>
              <a:ext cx="12192000" cy="3784403"/>
              <a:chOff x="0" y="3073598"/>
              <a:chExt cx="12192000" cy="3784403"/>
            </a:xfrm>
          </p:grpSpPr>
          <p:grpSp>
            <p:nvGrpSpPr>
              <p:cNvPr id="2646" name="Group 2645"/>
              <p:cNvGrpSpPr/>
              <p:nvPr/>
            </p:nvGrpSpPr>
            <p:grpSpPr>
              <a:xfrm>
                <a:off x="2424114" y="3320552"/>
                <a:ext cx="7735886" cy="2380308"/>
                <a:chOff x="2424114" y="3320552"/>
                <a:chExt cx="7735886" cy="2380308"/>
              </a:xfrm>
            </p:grpSpPr>
            <p:grpSp>
              <p:nvGrpSpPr>
                <p:cNvPr id="2645" name="Group 2644"/>
                <p:cNvGrpSpPr/>
                <p:nvPr/>
              </p:nvGrpSpPr>
              <p:grpSpPr>
                <a:xfrm>
                  <a:off x="2424114" y="3320552"/>
                  <a:ext cx="7735886" cy="2380308"/>
                  <a:chOff x="2424114" y="3320552"/>
                  <a:chExt cx="7735886" cy="2380308"/>
                </a:xfrm>
              </p:grpSpPr>
              <p:sp>
                <p:nvSpPr>
                  <p:cNvPr id="2595" name="Freeform 2594"/>
                  <p:cNvSpPr/>
                  <p:nvPr/>
                </p:nvSpPr>
                <p:spPr>
                  <a:xfrm>
                    <a:off x="2424114" y="4028686"/>
                    <a:ext cx="1639887" cy="1672174"/>
                  </a:xfrm>
                  <a:custGeom>
                    <a:avLst/>
                    <a:gdLst>
                      <a:gd name="connsiteX0" fmla="*/ 1639887 w 1639887"/>
                      <a:gd name="connsiteY0" fmla="*/ 0 h 1672174"/>
                      <a:gd name="connsiteX1" fmla="*/ 1639887 w 1639887"/>
                      <a:gd name="connsiteY1" fmla="*/ 1664088 h 1672174"/>
                      <a:gd name="connsiteX2" fmla="*/ 1332373 w 1639887"/>
                      <a:gd name="connsiteY2" fmla="*/ 1665604 h 1672174"/>
                      <a:gd name="connsiteX3" fmla="*/ 0 w 1639887"/>
                      <a:gd name="connsiteY3" fmla="*/ 1672174 h 1672174"/>
                      <a:gd name="connsiteX4" fmla="*/ 0 w 1639887"/>
                      <a:gd name="connsiteY4" fmla="*/ 669939 h 1672174"/>
                      <a:gd name="connsiteX5" fmla="*/ 48802 w 1639887"/>
                      <a:gd name="connsiteY5" fmla="*/ 636029 h 1672174"/>
                      <a:gd name="connsiteX6" fmla="*/ 1531617 w 1639887"/>
                      <a:gd name="connsiteY6" fmla="*/ 36948 h 167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39887" h="1672174">
                        <a:moveTo>
                          <a:pt x="1639887" y="0"/>
                        </a:moveTo>
                        <a:lnTo>
                          <a:pt x="1639887" y="1664088"/>
                        </a:lnTo>
                        <a:lnTo>
                          <a:pt x="1332373" y="1665604"/>
                        </a:lnTo>
                        <a:cubicBezTo>
                          <a:pt x="909392" y="1667690"/>
                          <a:pt x="465609" y="1669878"/>
                          <a:pt x="0" y="1672174"/>
                        </a:cubicBezTo>
                        <a:cubicBezTo>
                          <a:pt x="0" y="1672174"/>
                          <a:pt x="0" y="1672174"/>
                          <a:pt x="0" y="669939"/>
                        </a:cubicBezTo>
                        <a:cubicBezTo>
                          <a:pt x="0" y="669939"/>
                          <a:pt x="0" y="669939"/>
                          <a:pt x="48802" y="636029"/>
                        </a:cubicBezTo>
                        <a:cubicBezTo>
                          <a:pt x="585619" y="296926"/>
                          <a:pt x="1407737" y="85929"/>
                          <a:pt x="1531617" y="36948"/>
                        </a:cubicBez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7" name="Freeform 2596"/>
                  <p:cNvSpPr/>
                  <p:nvPr/>
                </p:nvSpPr>
                <p:spPr>
                  <a:xfrm>
                    <a:off x="4064000" y="3320552"/>
                    <a:ext cx="2032000" cy="2372223"/>
                  </a:xfrm>
                  <a:custGeom>
                    <a:avLst/>
                    <a:gdLst>
                      <a:gd name="connsiteX0" fmla="*/ 1682371 w 2032000"/>
                      <a:gd name="connsiteY0" fmla="*/ 0 h 2372223"/>
                      <a:gd name="connsiteX1" fmla="*/ 1704894 w 2032000"/>
                      <a:gd name="connsiteY1" fmla="*/ 2826 h 2372223"/>
                      <a:gd name="connsiteX2" fmla="*/ 1911362 w 2032000"/>
                      <a:gd name="connsiteY2" fmla="*/ 36736 h 2372223"/>
                      <a:gd name="connsiteX3" fmla="*/ 2031489 w 2032000"/>
                      <a:gd name="connsiteY3" fmla="*/ 78182 h 2372223"/>
                      <a:gd name="connsiteX4" fmla="*/ 2032000 w 2032000"/>
                      <a:gd name="connsiteY4" fmla="*/ 78486 h 2372223"/>
                      <a:gd name="connsiteX5" fmla="*/ 2032000 w 2032000"/>
                      <a:gd name="connsiteY5" fmla="*/ 2362203 h 2372223"/>
                      <a:gd name="connsiteX6" fmla="*/ 1988929 w 2032000"/>
                      <a:gd name="connsiteY6" fmla="*/ 2362415 h 2372223"/>
                      <a:gd name="connsiteX7" fmla="*/ 108571 w 2032000"/>
                      <a:gd name="connsiteY7" fmla="*/ 2371687 h 2372223"/>
                      <a:gd name="connsiteX8" fmla="*/ 0 w 2032000"/>
                      <a:gd name="connsiteY8" fmla="*/ 2372223 h 2372223"/>
                      <a:gd name="connsiteX9" fmla="*/ 0 w 2032000"/>
                      <a:gd name="connsiteY9" fmla="*/ 708135 h 2372223"/>
                      <a:gd name="connsiteX10" fmla="*/ 79428 w 2032000"/>
                      <a:gd name="connsiteY10" fmla="*/ 681030 h 2372223"/>
                      <a:gd name="connsiteX11" fmla="*/ 270881 w 2032000"/>
                      <a:gd name="connsiteY11" fmla="*/ 583067 h 2372223"/>
                      <a:gd name="connsiteX12" fmla="*/ 736372 w 2032000"/>
                      <a:gd name="connsiteY12" fmla="*/ 300482 h 2372223"/>
                      <a:gd name="connsiteX13" fmla="*/ 770158 w 2032000"/>
                      <a:gd name="connsiteY13" fmla="*/ 292947 h 2372223"/>
                      <a:gd name="connsiteX14" fmla="*/ 860253 w 2032000"/>
                      <a:gd name="connsiteY14" fmla="*/ 251501 h 2372223"/>
                      <a:gd name="connsiteX15" fmla="*/ 916562 w 2032000"/>
                      <a:gd name="connsiteY15" fmla="*/ 202519 h 2372223"/>
                      <a:gd name="connsiteX16" fmla="*/ 957856 w 2032000"/>
                      <a:gd name="connsiteY16" fmla="*/ 164841 h 2372223"/>
                      <a:gd name="connsiteX17" fmla="*/ 991641 w 2032000"/>
                      <a:gd name="connsiteY17" fmla="*/ 157306 h 2372223"/>
                      <a:gd name="connsiteX18" fmla="*/ 1115522 w 2032000"/>
                      <a:gd name="connsiteY18" fmla="*/ 130931 h 2372223"/>
                      <a:gd name="connsiteX19" fmla="*/ 1337006 w 2032000"/>
                      <a:gd name="connsiteY19" fmla="*/ 138467 h 2372223"/>
                      <a:gd name="connsiteX20" fmla="*/ 1370792 w 2032000"/>
                      <a:gd name="connsiteY20" fmla="*/ 123396 h 2372223"/>
                      <a:gd name="connsiteX21" fmla="*/ 1404577 w 2032000"/>
                      <a:gd name="connsiteY21" fmla="*/ 115860 h 2372223"/>
                      <a:gd name="connsiteX22" fmla="*/ 1472149 w 2032000"/>
                      <a:gd name="connsiteY22" fmla="*/ 81950 h 2372223"/>
                      <a:gd name="connsiteX23" fmla="*/ 1550982 w 2032000"/>
                      <a:gd name="connsiteY23" fmla="*/ 59343 h 2372223"/>
                      <a:gd name="connsiteX24" fmla="*/ 1581014 w 2032000"/>
                      <a:gd name="connsiteY24" fmla="*/ 32968 h 2372223"/>
                      <a:gd name="connsiteX25" fmla="*/ 1659847 w 2032000"/>
                      <a:gd name="connsiteY25" fmla="*/ 10362 h 2372223"/>
                      <a:gd name="connsiteX26" fmla="*/ 1659847 w 2032000"/>
                      <a:gd name="connsiteY26" fmla="*/ 2826 h 2372223"/>
                      <a:gd name="connsiteX27" fmla="*/ 1682371 w 2032000"/>
                      <a:gd name="connsiteY27" fmla="*/ 0 h 2372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32000" h="2372223">
                        <a:moveTo>
                          <a:pt x="1682371" y="0"/>
                        </a:moveTo>
                        <a:cubicBezTo>
                          <a:pt x="1691756" y="0"/>
                          <a:pt x="1701141" y="942"/>
                          <a:pt x="1704894" y="2826"/>
                        </a:cubicBezTo>
                        <a:cubicBezTo>
                          <a:pt x="1742434" y="14129"/>
                          <a:pt x="1873823" y="21665"/>
                          <a:pt x="1911362" y="36736"/>
                        </a:cubicBezTo>
                        <a:cubicBezTo>
                          <a:pt x="1945148" y="55575"/>
                          <a:pt x="1993950" y="63111"/>
                          <a:pt x="2031489" y="78182"/>
                        </a:cubicBezTo>
                        <a:lnTo>
                          <a:pt x="2032000" y="78486"/>
                        </a:lnTo>
                        <a:lnTo>
                          <a:pt x="2032000" y="2362203"/>
                        </a:lnTo>
                        <a:lnTo>
                          <a:pt x="1988929" y="2362415"/>
                        </a:lnTo>
                        <a:cubicBezTo>
                          <a:pt x="1415822" y="2365241"/>
                          <a:pt x="790615" y="2368324"/>
                          <a:pt x="108571" y="2371687"/>
                        </a:cubicBezTo>
                        <a:lnTo>
                          <a:pt x="0" y="2372223"/>
                        </a:lnTo>
                        <a:lnTo>
                          <a:pt x="0" y="708135"/>
                        </a:lnTo>
                        <a:lnTo>
                          <a:pt x="79428" y="681030"/>
                        </a:lnTo>
                        <a:cubicBezTo>
                          <a:pt x="150754" y="658424"/>
                          <a:pt x="218325" y="616978"/>
                          <a:pt x="270881" y="583067"/>
                        </a:cubicBezTo>
                        <a:cubicBezTo>
                          <a:pt x="428547" y="488872"/>
                          <a:pt x="604983" y="398445"/>
                          <a:pt x="736372" y="300482"/>
                        </a:cubicBezTo>
                        <a:cubicBezTo>
                          <a:pt x="747634" y="292947"/>
                          <a:pt x="751388" y="296715"/>
                          <a:pt x="770158" y="292947"/>
                        </a:cubicBezTo>
                        <a:cubicBezTo>
                          <a:pt x="792681" y="289179"/>
                          <a:pt x="837729" y="262804"/>
                          <a:pt x="860253" y="251501"/>
                        </a:cubicBezTo>
                        <a:cubicBezTo>
                          <a:pt x="879023" y="243965"/>
                          <a:pt x="901546" y="213823"/>
                          <a:pt x="916562" y="202519"/>
                        </a:cubicBezTo>
                        <a:cubicBezTo>
                          <a:pt x="924070" y="194984"/>
                          <a:pt x="957856" y="164841"/>
                          <a:pt x="957856" y="164841"/>
                        </a:cubicBezTo>
                        <a:cubicBezTo>
                          <a:pt x="980380" y="157306"/>
                          <a:pt x="972872" y="164841"/>
                          <a:pt x="991641" y="157306"/>
                        </a:cubicBezTo>
                        <a:cubicBezTo>
                          <a:pt x="1029181" y="138467"/>
                          <a:pt x="1051705" y="123396"/>
                          <a:pt x="1115522" y="130931"/>
                        </a:cubicBezTo>
                        <a:cubicBezTo>
                          <a:pt x="1183094" y="142235"/>
                          <a:pt x="1261927" y="138467"/>
                          <a:pt x="1337006" y="138467"/>
                        </a:cubicBezTo>
                        <a:cubicBezTo>
                          <a:pt x="1367038" y="138467"/>
                          <a:pt x="1359530" y="134699"/>
                          <a:pt x="1370792" y="123396"/>
                        </a:cubicBezTo>
                        <a:cubicBezTo>
                          <a:pt x="1378300" y="119628"/>
                          <a:pt x="1397069" y="119628"/>
                          <a:pt x="1404577" y="115860"/>
                        </a:cubicBezTo>
                        <a:cubicBezTo>
                          <a:pt x="1430855" y="104557"/>
                          <a:pt x="1449625" y="97021"/>
                          <a:pt x="1472149" y="81950"/>
                        </a:cubicBezTo>
                        <a:cubicBezTo>
                          <a:pt x="1494673" y="70647"/>
                          <a:pt x="1528458" y="66879"/>
                          <a:pt x="1550982" y="59343"/>
                        </a:cubicBezTo>
                        <a:cubicBezTo>
                          <a:pt x="1562244" y="51807"/>
                          <a:pt x="1569752" y="36736"/>
                          <a:pt x="1581014" y="32968"/>
                        </a:cubicBezTo>
                        <a:cubicBezTo>
                          <a:pt x="1607291" y="25433"/>
                          <a:pt x="1637323" y="17897"/>
                          <a:pt x="1659847" y="10362"/>
                        </a:cubicBezTo>
                        <a:cubicBezTo>
                          <a:pt x="1663601" y="6594"/>
                          <a:pt x="1656093" y="2826"/>
                          <a:pt x="1659847" y="2826"/>
                        </a:cubicBezTo>
                        <a:cubicBezTo>
                          <a:pt x="1663601" y="942"/>
                          <a:pt x="1672986" y="0"/>
                          <a:pt x="1682371" y="0"/>
                        </a:cubicBez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9" name="Freeform 2598"/>
                  <p:cNvSpPr/>
                  <p:nvPr/>
                </p:nvSpPr>
                <p:spPr>
                  <a:xfrm>
                    <a:off x="6096000" y="3399038"/>
                    <a:ext cx="2032000" cy="2283717"/>
                  </a:xfrm>
                  <a:custGeom>
                    <a:avLst/>
                    <a:gdLst>
                      <a:gd name="connsiteX0" fmla="*/ 0 w 2032000"/>
                      <a:gd name="connsiteY0" fmla="*/ 0 h 2283717"/>
                      <a:gd name="connsiteX1" fmla="*/ 12159 w 2032000"/>
                      <a:gd name="connsiteY1" fmla="*/ 7232 h 2283717"/>
                      <a:gd name="connsiteX2" fmla="*/ 22013 w 2032000"/>
                      <a:gd name="connsiteY2" fmla="*/ 14767 h 2283717"/>
                      <a:gd name="connsiteX3" fmla="*/ 55799 w 2032000"/>
                      <a:gd name="connsiteY3" fmla="*/ 26071 h 2283717"/>
                      <a:gd name="connsiteX4" fmla="*/ 209711 w 2032000"/>
                      <a:gd name="connsiteY4" fmla="*/ 97659 h 2283717"/>
                      <a:gd name="connsiteX5" fmla="*/ 288544 w 2032000"/>
                      <a:gd name="connsiteY5" fmla="*/ 112730 h 2283717"/>
                      <a:gd name="connsiteX6" fmla="*/ 438703 w 2032000"/>
                      <a:gd name="connsiteY6" fmla="*/ 206925 h 2283717"/>
                      <a:gd name="connsiteX7" fmla="*/ 630155 w 2032000"/>
                      <a:gd name="connsiteY7" fmla="*/ 263442 h 2283717"/>
                      <a:gd name="connsiteX8" fmla="*/ 697727 w 2032000"/>
                      <a:gd name="connsiteY8" fmla="*/ 278513 h 2283717"/>
                      <a:gd name="connsiteX9" fmla="*/ 907949 w 2032000"/>
                      <a:gd name="connsiteY9" fmla="*/ 350102 h 2283717"/>
                      <a:gd name="connsiteX10" fmla="*/ 1275837 w 2032000"/>
                      <a:gd name="connsiteY10" fmla="*/ 384012 h 2283717"/>
                      <a:gd name="connsiteX11" fmla="*/ 1328392 w 2032000"/>
                      <a:gd name="connsiteY11" fmla="*/ 376476 h 2283717"/>
                      <a:gd name="connsiteX12" fmla="*/ 1429749 w 2032000"/>
                      <a:gd name="connsiteY12" fmla="*/ 368941 h 2283717"/>
                      <a:gd name="connsiteX13" fmla="*/ 1463535 w 2032000"/>
                      <a:gd name="connsiteY13" fmla="*/ 361405 h 2283717"/>
                      <a:gd name="connsiteX14" fmla="*/ 1463535 w 2032000"/>
                      <a:gd name="connsiteY14" fmla="*/ 350102 h 2283717"/>
                      <a:gd name="connsiteX15" fmla="*/ 1519845 w 2032000"/>
                      <a:gd name="connsiteY15" fmla="*/ 342566 h 2283717"/>
                      <a:gd name="connsiteX16" fmla="*/ 1519845 w 2032000"/>
                      <a:gd name="connsiteY16" fmla="*/ 335030 h 2283717"/>
                      <a:gd name="connsiteX17" fmla="*/ 1561138 w 2032000"/>
                      <a:gd name="connsiteY17" fmla="*/ 335030 h 2283717"/>
                      <a:gd name="connsiteX18" fmla="*/ 1733820 w 2032000"/>
                      <a:gd name="connsiteY18" fmla="*/ 338798 h 2283717"/>
                      <a:gd name="connsiteX19" fmla="*/ 1786376 w 2032000"/>
                      <a:gd name="connsiteY19" fmla="*/ 350102 h 2283717"/>
                      <a:gd name="connsiteX20" fmla="*/ 1940288 w 2032000"/>
                      <a:gd name="connsiteY20" fmla="*/ 391547 h 2283717"/>
                      <a:gd name="connsiteX21" fmla="*/ 2032000 w 2032000"/>
                      <a:gd name="connsiteY21" fmla="*/ 425200 h 2283717"/>
                      <a:gd name="connsiteX22" fmla="*/ 2032000 w 2032000"/>
                      <a:gd name="connsiteY22" fmla="*/ 2273696 h 2283717"/>
                      <a:gd name="connsiteX23" fmla="*/ 1803222 w 2032000"/>
                      <a:gd name="connsiteY23" fmla="*/ 2274824 h 2283717"/>
                      <a:gd name="connsiteX24" fmla="*/ 294579 w 2032000"/>
                      <a:gd name="connsiteY24" fmla="*/ 2282264 h 2283717"/>
                      <a:gd name="connsiteX25" fmla="*/ 0 w 2032000"/>
                      <a:gd name="connsiteY25" fmla="*/ 2283717 h 228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2000" h="2283717">
                        <a:moveTo>
                          <a:pt x="0" y="0"/>
                        </a:moveTo>
                        <a:lnTo>
                          <a:pt x="12159" y="7232"/>
                        </a:lnTo>
                        <a:cubicBezTo>
                          <a:pt x="15444" y="10058"/>
                          <a:pt x="18259" y="12883"/>
                          <a:pt x="22013" y="14767"/>
                        </a:cubicBezTo>
                        <a:cubicBezTo>
                          <a:pt x="33275" y="22303"/>
                          <a:pt x="44537" y="18535"/>
                          <a:pt x="55799" y="26071"/>
                        </a:cubicBezTo>
                        <a:cubicBezTo>
                          <a:pt x="108354" y="48677"/>
                          <a:pt x="160910" y="75052"/>
                          <a:pt x="209711" y="97659"/>
                        </a:cubicBezTo>
                        <a:cubicBezTo>
                          <a:pt x="235989" y="105194"/>
                          <a:pt x="266021" y="105194"/>
                          <a:pt x="288544" y="112730"/>
                        </a:cubicBezTo>
                        <a:cubicBezTo>
                          <a:pt x="382394" y="146640"/>
                          <a:pt x="341100" y="184318"/>
                          <a:pt x="438703" y="206925"/>
                        </a:cubicBezTo>
                        <a:cubicBezTo>
                          <a:pt x="502520" y="221996"/>
                          <a:pt x="566338" y="244603"/>
                          <a:pt x="630155" y="263442"/>
                        </a:cubicBezTo>
                        <a:cubicBezTo>
                          <a:pt x="648925" y="267210"/>
                          <a:pt x="678957" y="270978"/>
                          <a:pt x="697727" y="278513"/>
                        </a:cubicBezTo>
                        <a:cubicBezTo>
                          <a:pt x="769052" y="312424"/>
                          <a:pt x="814099" y="342566"/>
                          <a:pt x="907949" y="350102"/>
                        </a:cubicBezTo>
                        <a:cubicBezTo>
                          <a:pt x="1024321" y="365173"/>
                          <a:pt x="1136940" y="384012"/>
                          <a:pt x="1275837" y="384012"/>
                        </a:cubicBezTo>
                        <a:cubicBezTo>
                          <a:pt x="1298361" y="384012"/>
                          <a:pt x="1313377" y="376476"/>
                          <a:pt x="1328392" y="376476"/>
                        </a:cubicBezTo>
                        <a:cubicBezTo>
                          <a:pt x="1373440" y="372708"/>
                          <a:pt x="1392210" y="376476"/>
                          <a:pt x="1429749" y="368941"/>
                        </a:cubicBezTo>
                        <a:cubicBezTo>
                          <a:pt x="1441011" y="365173"/>
                          <a:pt x="1452273" y="365173"/>
                          <a:pt x="1463535" y="361405"/>
                        </a:cubicBezTo>
                        <a:cubicBezTo>
                          <a:pt x="1467289" y="357637"/>
                          <a:pt x="1459781" y="353869"/>
                          <a:pt x="1463535" y="350102"/>
                        </a:cubicBezTo>
                        <a:cubicBezTo>
                          <a:pt x="1482305" y="346334"/>
                          <a:pt x="1501075" y="350102"/>
                          <a:pt x="1519845" y="342566"/>
                        </a:cubicBezTo>
                        <a:cubicBezTo>
                          <a:pt x="1523599" y="342566"/>
                          <a:pt x="1516091" y="335030"/>
                          <a:pt x="1519845" y="335030"/>
                        </a:cubicBezTo>
                        <a:cubicBezTo>
                          <a:pt x="1519845" y="335030"/>
                          <a:pt x="1519845" y="335030"/>
                          <a:pt x="1561138" y="335030"/>
                        </a:cubicBezTo>
                        <a:cubicBezTo>
                          <a:pt x="1617448" y="335030"/>
                          <a:pt x="1677511" y="338798"/>
                          <a:pt x="1733820" y="338798"/>
                        </a:cubicBezTo>
                        <a:cubicBezTo>
                          <a:pt x="1748836" y="342566"/>
                          <a:pt x="1763852" y="346334"/>
                          <a:pt x="1786376" y="350102"/>
                        </a:cubicBezTo>
                        <a:cubicBezTo>
                          <a:pt x="1838931" y="361405"/>
                          <a:pt x="1887733" y="372708"/>
                          <a:pt x="1940288" y="391547"/>
                        </a:cubicBezTo>
                        <a:lnTo>
                          <a:pt x="2032000" y="425200"/>
                        </a:lnTo>
                        <a:lnTo>
                          <a:pt x="2032000" y="2273696"/>
                        </a:lnTo>
                        <a:lnTo>
                          <a:pt x="1803222" y="2274824"/>
                        </a:lnTo>
                        <a:cubicBezTo>
                          <a:pt x="1348337" y="2277068"/>
                          <a:pt x="847034" y="2279540"/>
                          <a:pt x="294579" y="2282264"/>
                        </a:cubicBezTo>
                        <a:lnTo>
                          <a:pt x="0" y="2283717"/>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1" name="Freeform 2600"/>
                  <p:cNvSpPr/>
                  <p:nvPr/>
                </p:nvSpPr>
                <p:spPr>
                  <a:xfrm>
                    <a:off x="8128000" y="3824237"/>
                    <a:ext cx="2032000" cy="1848496"/>
                  </a:xfrm>
                  <a:custGeom>
                    <a:avLst/>
                    <a:gdLst>
                      <a:gd name="connsiteX0" fmla="*/ 0 w 2032000"/>
                      <a:gd name="connsiteY0" fmla="*/ 0 h 1848496"/>
                      <a:gd name="connsiteX1" fmla="*/ 64078 w 2032000"/>
                      <a:gd name="connsiteY1" fmla="*/ 23512 h 1848496"/>
                      <a:gd name="connsiteX2" fmla="*/ 520184 w 2032000"/>
                      <a:gd name="connsiteY2" fmla="*/ 233861 h 1848496"/>
                      <a:gd name="connsiteX3" fmla="*/ 1916658 w 2032000"/>
                      <a:gd name="connsiteY3" fmla="*/ 814103 h 1848496"/>
                      <a:gd name="connsiteX4" fmla="*/ 2032000 w 2032000"/>
                      <a:gd name="connsiteY4" fmla="*/ 854136 h 1848496"/>
                      <a:gd name="connsiteX5" fmla="*/ 2032000 w 2032000"/>
                      <a:gd name="connsiteY5" fmla="*/ 1838476 h 1848496"/>
                      <a:gd name="connsiteX6" fmla="*/ 1804054 w 2032000"/>
                      <a:gd name="connsiteY6" fmla="*/ 1839600 h 1848496"/>
                      <a:gd name="connsiteX7" fmla="*/ 38621 w 2032000"/>
                      <a:gd name="connsiteY7" fmla="*/ 1848306 h 1848496"/>
                      <a:gd name="connsiteX8" fmla="*/ 0 w 2032000"/>
                      <a:gd name="connsiteY8" fmla="*/ 1848496 h 1848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2000" h="1848496">
                        <a:moveTo>
                          <a:pt x="0" y="0"/>
                        </a:moveTo>
                        <a:lnTo>
                          <a:pt x="64078" y="23512"/>
                        </a:lnTo>
                        <a:cubicBezTo>
                          <a:pt x="218225" y="86211"/>
                          <a:pt x="368148" y="163215"/>
                          <a:pt x="520184" y="233861"/>
                        </a:cubicBezTo>
                        <a:cubicBezTo>
                          <a:pt x="970660" y="452394"/>
                          <a:pt x="1443659" y="648320"/>
                          <a:pt x="1916658" y="814103"/>
                        </a:cubicBezTo>
                        <a:lnTo>
                          <a:pt x="2032000" y="854136"/>
                        </a:lnTo>
                        <a:lnTo>
                          <a:pt x="2032000" y="1838476"/>
                        </a:lnTo>
                        <a:lnTo>
                          <a:pt x="1804054" y="1839600"/>
                        </a:lnTo>
                        <a:cubicBezTo>
                          <a:pt x="1319045" y="1841992"/>
                          <a:pt x="737034" y="1844862"/>
                          <a:pt x="38621" y="1848306"/>
                        </a:cubicBezTo>
                        <a:lnTo>
                          <a:pt x="0" y="1848496"/>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40" name="Freeform 2639"/>
                <p:cNvSpPr/>
                <p:nvPr/>
              </p:nvSpPr>
              <p:spPr>
                <a:xfrm>
                  <a:off x="4941888" y="3338658"/>
                  <a:ext cx="1154113" cy="743836"/>
                </a:xfrm>
                <a:custGeom>
                  <a:avLst/>
                  <a:gdLst>
                    <a:gd name="connsiteX0" fmla="*/ 206909 w 1154113"/>
                    <a:gd name="connsiteY0" fmla="*/ 136525 h 743836"/>
                    <a:gd name="connsiteX1" fmla="*/ 346102 w 1154113"/>
                    <a:gd name="connsiteY1" fmla="*/ 144040 h 743836"/>
                    <a:gd name="connsiteX2" fmla="*/ 368674 w 1154113"/>
                    <a:gd name="connsiteY2" fmla="*/ 147798 h 743836"/>
                    <a:gd name="connsiteX3" fmla="*/ 417579 w 1154113"/>
                    <a:gd name="connsiteY3" fmla="*/ 140283 h 743836"/>
                    <a:gd name="connsiteX4" fmla="*/ 447675 w 1154113"/>
                    <a:gd name="connsiteY4" fmla="*/ 151555 h 743836"/>
                    <a:gd name="connsiteX5" fmla="*/ 278386 w 1154113"/>
                    <a:gd name="connsiteY5" fmla="*/ 268040 h 743836"/>
                    <a:gd name="connsiteX6" fmla="*/ 237005 w 1154113"/>
                    <a:gd name="connsiteY6" fmla="*/ 283070 h 743836"/>
                    <a:gd name="connsiteX7" fmla="*/ 237005 w 1154113"/>
                    <a:gd name="connsiteY7" fmla="*/ 290585 h 743836"/>
                    <a:gd name="connsiteX8" fmla="*/ 237005 w 1154113"/>
                    <a:gd name="connsiteY8" fmla="*/ 305616 h 743836"/>
                    <a:gd name="connsiteX9" fmla="*/ 255815 w 1154113"/>
                    <a:gd name="connsiteY9" fmla="*/ 331919 h 743836"/>
                    <a:gd name="connsiteX10" fmla="*/ 244529 w 1154113"/>
                    <a:gd name="connsiteY10" fmla="*/ 410828 h 743836"/>
                    <a:gd name="connsiteX11" fmla="*/ 278386 w 1154113"/>
                    <a:gd name="connsiteY11" fmla="*/ 418343 h 743836"/>
                    <a:gd name="connsiteX12" fmla="*/ 289672 w 1154113"/>
                    <a:gd name="connsiteY12" fmla="*/ 452161 h 743836"/>
                    <a:gd name="connsiteX13" fmla="*/ 331054 w 1154113"/>
                    <a:gd name="connsiteY13" fmla="*/ 470949 h 743836"/>
                    <a:gd name="connsiteX14" fmla="*/ 402532 w 1154113"/>
                    <a:gd name="connsiteY14" fmla="*/ 523555 h 743836"/>
                    <a:gd name="connsiteX15" fmla="*/ 417579 w 1154113"/>
                    <a:gd name="connsiteY15" fmla="*/ 523555 h 743836"/>
                    <a:gd name="connsiteX16" fmla="*/ 447675 w 1154113"/>
                    <a:gd name="connsiteY16" fmla="*/ 546100 h 743836"/>
                    <a:gd name="connsiteX17" fmla="*/ 417579 w 1154113"/>
                    <a:gd name="connsiteY17" fmla="*/ 546100 h 743836"/>
                    <a:gd name="connsiteX18" fmla="*/ 214433 w 1154113"/>
                    <a:gd name="connsiteY18" fmla="*/ 501009 h 743836"/>
                    <a:gd name="connsiteX19" fmla="*/ 56430 w 1154113"/>
                    <a:gd name="connsiteY19" fmla="*/ 467191 h 743836"/>
                    <a:gd name="connsiteX20" fmla="*/ 22572 w 1154113"/>
                    <a:gd name="connsiteY20" fmla="*/ 467191 h 743836"/>
                    <a:gd name="connsiteX21" fmla="*/ 15048 w 1154113"/>
                    <a:gd name="connsiteY21" fmla="*/ 452161 h 743836"/>
                    <a:gd name="connsiteX22" fmla="*/ 0 w 1154113"/>
                    <a:gd name="connsiteY22" fmla="*/ 452161 h 743836"/>
                    <a:gd name="connsiteX23" fmla="*/ 0 w 1154113"/>
                    <a:gd name="connsiteY23" fmla="*/ 418343 h 743836"/>
                    <a:gd name="connsiteX24" fmla="*/ 45144 w 1154113"/>
                    <a:gd name="connsiteY24" fmla="*/ 369494 h 743836"/>
                    <a:gd name="connsiteX25" fmla="*/ 158003 w 1154113"/>
                    <a:gd name="connsiteY25" fmla="*/ 305616 h 743836"/>
                    <a:gd name="connsiteX26" fmla="*/ 169289 w 1154113"/>
                    <a:gd name="connsiteY26" fmla="*/ 283070 h 743836"/>
                    <a:gd name="connsiteX27" fmla="*/ 191861 w 1154113"/>
                    <a:gd name="connsiteY27" fmla="*/ 279313 h 743836"/>
                    <a:gd name="connsiteX28" fmla="*/ 203147 w 1154113"/>
                    <a:gd name="connsiteY28" fmla="*/ 283070 h 743836"/>
                    <a:gd name="connsiteX29" fmla="*/ 214433 w 1154113"/>
                    <a:gd name="connsiteY29" fmla="*/ 268040 h 743836"/>
                    <a:gd name="connsiteX30" fmla="*/ 267100 w 1154113"/>
                    <a:gd name="connsiteY30" fmla="*/ 219192 h 743836"/>
                    <a:gd name="connsiteX31" fmla="*/ 203147 w 1154113"/>
                    <a:gd name="connsiteY31" fmla="*/ 185374 h 743836"/>
                    <a:gd name="connsiteX32" fmla="*/ 169289 w 1154113"/>
                    <a:gd name="connsiteY32" fmla="*/ 177858 h 743836"/>
                    <a:gd name="connsiteX33" fmla="*/ 158003 w 1154113"/>
                    <a:gd name="connsiteY33" fmla="*/ 144040 h 743836"/>
                    <a:gd name="connsiteX34" fmla="*/ 206909 w 1154113"/>
                    <a:gd name="connsiteY34" fmla="*/ 136525 h 743836"/>
                    <a:gd name="connsiteX35" fmla="*/ 814582 w 1154113"/>
                    <a:gd name="connsiteY35" fmla="*/ 0 h 743836"/>
                    <a:gd name="connsiteX36" fmla="*/ 1028545 w 1154113"/>
                    <a:gd name="connsiteY36" fmla="*/ 94292 h 743836"/>
                    <a:gd name="connsiteX37" fmla="*/ 1106905 w 1154113"/>
                    <a:gd name="connsiteY37" fmla="*/ 125409 h 743836"/>
                    <a:gd name="connsiteX38" fmla="*/ 1154113 w 1154113"/>
                    <a:gd name="connsiteY38" fmla="*/ 148389 h 743836"/>
                    <a:gd name="connsiteX39" fmla="*/ 1154113 w 1154113"/>
                    <a:gd name="connsiteY39" fmla="*/ 743836 h 743836"/>
                    <a:gd name="connsiteX40" fmla="*/ 1145381 w 1154113"/>
                    <a:gd name="connsiteY40" fmla="*/ 741136 h 743836"/>
                    <a:gd name="connsiteX41" fmla="*/ 1081097 w 1154113"/>
                    <a:gd name="connsiteY41" fmla="*/ 720392 h 743836"/>
                    <a:gd name="connsiteX42" fmla="*/ 859626 w 1154113"/>
                    <a:gd name="connsiteY42" fmla="*/ 671360 h 743836"/>
                    <a:gd name="connsiteX43" fmla="*/ 739507 w 1154113"/>
                    <a:gd name="connsiteY43" fmla="*/ 644958 h 743836"/>
                    <a:gd name="connsiteX44" fmla="*/ 668186 w 1154113"/>
                    <a:gd name="connsiteY44" fmla="*/ 671360 h 743836"/>
                    <a:gd name="connsiteX45" fmla="*/ 544312 w 1154113"/>
                    <a:gd name="connsiteY45" fmla="*/ 720392 h 743836"/>
                    <a:gd name="connsiteX46" fmla="*/ 416685 w 1154113"/>
                    <a:gd name="connsiteY46" fmla="*/ 727935 h 743836"/>
                    <a:gd name="connsiteX47" fmla="*/ 412931 w 1154113"/>
                    <a:gd name="connsiteY47" fmla="*/ 727935 h 743836"/>
                    <a:gd name="connsiteX48" fmla="*/ 371640 w 1154113"/>
                    <a:gd name="connsiteY48" fmla="*/ 731707 h 743836"/>
                    <a:gd name="connsiteX49" fmla="*/ 334102 w 1154113"/>
                    <a:gd name="connsiteY49" fmla="*/ 739250 h 743836"/>
                    <a:gd name="connsiteX50" fmla="*/ 416685 w 1154113"/>
                    <a:gd name="connsiteY50" fmla="*/ 693990 h 743836"/>
                    <a:gd name="connsiteX51" fmla="*/ 634402 w 1154113"/>
                    <a:gd name="connsiteY51" fmla="*/ 588383 h 743836"/>
                    <a:gd name="connsiteX52" fmla="*/ 638156 w 1154113"/>
                    <a:gd name="connsiteY52" fmla="*/ 588383 h 743836"/>
                    <a:gd name="connsiteX53" fmla="*/ 645663 w 1154113"/>
                    <a:gd name="connsiteY53" fmla="*/ 588383 h 743836"/>
                    <a:gd name="connsiteX54" fmla="*/ 653171 w 1154113"/>
                    <a:gd name="connsiteY54" fmla="*/ 592154 h 743836"/>
                    <a:gd name="connsiteX55" fmla="*/ 656924 w 1154113"/>
                    <a:gd name="connsiteY55" fmla="*/ 588383 h 743836"/>
                    <a:gd name="connsiteX56" fmla="*/ 668186 w 1154113"/>
                    <a:gd name="connsiteY56" fmla="*/ 573296 h 743836"/>
                    <a:gd name="connsiteX57" fmla="*/ 671939 w 1154113"/>
                    <a:gd name="connsiteY57" fmla="*/ 573296 h 743836"/>
                    <a:gd name="connsiteX58" fmla="*/ 679447 w 1154113"/>
                    <a:gd name="connsiteY58" fmla="*/ 573296 h 743836"/>
                    <a:gd name="connsiteX59" fmla="*/ 686954 w 1154113"/>
                    <a:gd name="connsiteY59" fmla="*/ 573296 h 743836"/>
                    <a:gd name="connsiteX60" fmla="*/ 690708 w 1154113"/>
                    <a:gd name="connsiteY60" fmla="*/ 573296 h 743836"/>
                    <a:gd name="connsiteX61" fmla="*/ 792059 w 1154113"/>
                    <a:gd name="connsiteY61" fmla="*/ 539351 h 743836"/>
                    <a:gd name="connsiteX62" fmla="*/ 825843 w 1154113"/>
                    <a:gd name="connsiteY62" fmla="*/ 516721 h 743836"/>
                    <a:gd name="connsiteX63" fmla="*/ 844612 w 1154113"/>
                    <a:gd name="connsiteY63" fmla="*/ 516721 h 743836"/>
                    <a:gd name="connsiteX64" fmla="*/ 957224 w 1154113"/>
                    <a:gd name="connsiteY64" fmla="*/ 501634 h 743836"/>
                    <a:gd name="connsiteX65" fmla="*/ 1122389 w 1154113"/>
                    <a:gd name="connsiteY65" fmla="*/ 475232 h 743836"/>
                    <a:gd name="connsiteX66" fmla="*/ 1103620 w 1154113"/>
                    <a:gd name="connsiteY66" fmla="*/ 460145 h 743836"/>
                    <a:gd name="connsiteX67" fmla="*/ 1081097 w 1154113"/>
                    <a:gd name="connsiteY67" fmla="*/ 437515 h 743836"/>
                    <a:gd name="connsiteX68" fmla="*/ 1058575 w 1154113"/>
                    <a:gd name="connsiteY68" fmla="*/ 429972 h 743836"/>
                    <a:gd name="connsiteX69" fmla="*/ 1047314 w 1154113"/>
                    <a:gd name="connsiteY69" fmla="*/ 396027 h 743836"/>
                    <a:gd name="connsiteX70" fmla="*/ 968485 w 1154113"/>
                    <a:gd name="connsiteY70" fmla="*/ 346995 h 743836"/>
                    <a:gd name="connsiteX71" fmla="*/ 923440 w 1154113"/>
                    <a:gd name="connsiteY71" fmla="*/ 324365 h 743836"/>
                    <a:gd name="connsiteX72" fmla="*/ 960978 w 1154113"/>
                    <a:gd name="connsiteY72" fmla="*/ 320593 h 743836"/>
                    <a:gd name="connsiteX73" fmla="*/ 1009776 w 1154113"/>
                    <a:gd name="connsiteY73" fmla="*/ 324365 h 743836"/>
                    <a:gd name="connsiteX74" fmla="*/ 1062329 w 1154113"/>
                    <a:gd name="connsiteY74" fmla="*/ 324365 h 743836"/>
                    <a:gd name="connsiteX75" fmla="*/ 1103620 w 1154113"/>
                    <a:gd name="connsiteY75" fmla="*/ 324365 h 743836"/>
                    <a:gd name="connsiteX76" fmla="*/ 1126142 w 1154113"/>
                    <a:gd name="connsiteY76" fmla="*/ 252703 h 743836"/>
                    <a:gd name="connsiteX77" fmla="*/ 994761 w 1154113"/>
                    <a:gd name="connsiteY77" fmla="*/ 173498 h 743836"/>
                    <a:gd name="connsiteX78" fmla="*/ 957224 w 1154113"/>
                    <a:gd name="connsiteY78" fmla="*/ 169726 h 743836"/>
                    <a:gd name="connsiteX79" fmla="*/ 833350 w 1154113"/>
                    <a:gd name="connsiteY79" fmla="*/ 79205 h 743836"/>
                    <a:gd name="connsiteX80" fmla="*/ 814582 w 1154113"/>
                    <a:gd name="connsiteY80" fmla="*/ 49032 h 743836"/>
                    <a:gd name="connsiteX81" fmla="*/ 803320 w 1154113"/>
                    <a:gd name="connsiteY81" fmla="*/ 49032 h 743836"/>
                    <a:gd name="connsiteX82" fmla="*/ 807074 w 1154113"/>
                    <a:gd name="connsiteY82" fmla="*/ 11315 h 743836"/>
                    <a:gd name="connsiteX83" fmla="*/ 814582 w 1154113"/>
                    <a:gd name="connsiteY83" fmla="*/ 0 h 74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154113" h="743836">
                      <a:moveTo>
                        <a:pt x="206909" y="136525"/>
                      </a:moveTo>
                      <a:cubicBezTo>
                        <a:pt x="237005" y="136525"/>
                        <a:pt x="282148" y="140283"/>
                        <a:pt x="346102" y="144040"/>
                      </a:cubicBezTo>
                      <a:cubicBezTo>
                        <a:pt x="353626" y="144040"/>
                        <a:pt x="361150" y="147798"/>
                        <a:pt x="368674" y="147798"/>
                      </a:cubicBezTo>
                      <a:cubicBezTo>
                        <a:pt x="387484" y="147798"/>
                        <a:pt x="402532" y="144040"/>
                        <a:pt x="417579" y="140283"/>
                      </a:cubicBezTo>
                      <a:cubicBezTo>
                        <a:pt x="417579" y="140283"/>
                        <a:pt x="417579" y="140283"/>
                        <a:pt x="447675" y="151555"/>
                      </a:cubicBezTo>
                      <a:cubicBezTo>
                        <a:pt x="406294" y="192889"/>
                        <a:pt x="349864" y="234222"/>
                        <a:pt x="278386" y="268040"/>
                      </a:cubicBezTo>
                      <a:cubicBezTo>
                        <a:pt x="278386" y="268040"/>
                        <a:pt x="278386" y="268040"/>
                        <a:pt x="237005" y="283070"/>
                      </a:cubicBezTo>
                      <a:cubicBezTo>
                        <a:pt x="240767" y="286828"/>
                        <a:pt x="240767" y="290585"/>
                        <a:pt x="237005" y="290585"/>
                      </a:cubicBezTo>
                      <a:cubicBezTo>
                        <a:pt x="237005" y="290585"/>
                        <a:pt x="237005" y="290585"/>
                        <a:pt x="237005" y="305616"/>
                      </a:cubicBezTo>
                      <a:cubicBezTo>
                        <a:pt x="237005" y="305616"/>
                        <a:pt x="237005" y="305616"/>
                        <a:pt x="255815" y="331919"/>
                      </a:cubicBezTo>
                      <a:cubicBezTo>
                        <a:pt x="240767" y="361979"/>
                        <a:pt x="225719" y="388282"/>
                        <a:pt x="244529" y="410828"/>
                      </a:cubicBezTo>
                      <a:cubicBezTo>
                        <a:pt x="252053" y="418343"/>
                        <a:pt x="270862" y="418343"/>
                        <a:pt x="278386" y="418343"/>
                      </a:cubicBezTo>
                      <a:cubicBezTo>
                        <a:pt x="278386" y="418343"/>
                        <a:pt x="278386" y="418343"/>
                        <a:pt x="289672" y="452161"/>
                      </a:cubicBezTo>
                      <a:cubicBezTo>
                        <a:pt x="304720" y="452161"/>
                        <a:pt x="319768" y="455918"/>
                        <a:pt x="331054" y="470949"/>
                      </a:cubicBezTo>
                      <a:cubicBezTo>
                        <a:pt x="342340" y="493494"/>
                        <a:pt x="372436" y="508524"/>
                        <a:pt x="402532" y="523555"/>
                      </a:cubicBezTo>
                      <a:cubicBezTo>
                        <a:pt x="402532" y="523555"/>
                        <a:pt x="402532" y="523555"/>
                        <a:pt x="417579" y="523555"/>
                      </a:cubicBezTo>
                      <a:cubicBezTo>
                        <a:pt x="417579" y="523555"/>
                        <a:pt x="417579" y="523555"/>
                        <a:pt x="447675" y="546100"/>
                      </a:cubicBezTo>
                      <a:cubicBezTo>
                        <a:pt x="447675" y="546100"/>
                        <a:pt x="447675" y="546100"/>
                        <a:pt x="417579" y="546100"/>
                      </a:cubicBezTo>
                      <a:cubicBezTo>
                        <a:pt x="417579" y="546100"/>
                        <a:pt x="417579" y="546100"/>
                        <a:pt x="214433" y="501009"/>
                      </a:cubicBezTo>
                      <a:cubicBezTo>
                        <a:pt x="161765" y="489737"/>
                        <a:pt x="109098" y="489737"/>
                        <a:pt x="56430" y="467191"/>
                      </a:cubicBezTo>
                      <a:cubicBezTo>
                        <a:pt x="56430" y="467191"/>
                        <a:pt x="56430" y="467191"/>
                        <a:pt x="22572" y="467191"/>
                      </a:cubicBezTo>
                      <a:cubicBezTo>
                        <a:pt x="22572" y="467191"/>
                        <a:pt x="22572" y="467191"/>
                        <a:pt x="15048" y="452161"/>
                      </a:cubicBezTo>
                      <a:cubicBezTo>
                        <a:pt x="15048" y="452161"/>
                        <a:pt x="15048" y="452161"/>
                        <a:pt x="0" y="452161"/>
                      </a:cubicBezTo>
                      <a:cubicBezTo>
                        <a:pt x="0" y="452161"/>
                        <a:pt x="0" y="452161"/>
                        <a:pt x="0" y="418343"/>
                      </a:cubicBezTo>
                      <a:cubicBezTo>
                        <a:pt x="0" y="418343"/>
                        <a:pt x="0" y="418343"/>
                        <a:pt x="45144" y="369494"/>
                      </a:cubicBezTo>
                      <a:cubicBezTo>
                        <a:pt x="71478" y="343191"/>
                        <a:pt x="120383" y="324404"/>
                        <a:pt x="158003" y="305616"/>
                      </a:cubicBezTo>
                      <a:cubicBezTo>
                        <a:pt x="169289" y="298101"/>
                        <a:pt x="161765" y="294343"/>
                        <a:pt x="169289" y="283070"/>
                      </a:cubicBezTo>
                      <a:cubicBezTo>
                        <a:pt x="173051" y="283070"/>
                        <a:pt x="184337" y="279313"/>
                        <a:pt x="191861" y="279313"/>
                      </a:cubicBezTo>
                      <a:cubicBezTo>
                        <a:pt x="195623" y="279313"/>
                        <a:pt x="199385" y="279313"/>
                        <a:pt x="203147" y="283070"/>
                      </a:cubicBezTo>
                      <a:cubicBezTo>
                        <a:pt x="203147" y="279313"/>
                        <a:pt x="210671" y="268040"/>
                        <a:pt x="214433" y="268040"/>
                      </a:cubicBezTo>
                      <a:cubicBezTo>
                        <a:pt x="214433" y="268040"/>
                        <a:pt x="214433" y="268040"/>
                        <a:pt x="267100" y="219192"/>
                      </a:cubicBezTo>
                      <a:cubicBezTo>
                        <a:pt x="263338" y="200404"/>
                        <a:pt x="240767" y="189131"/>
                        <a:pt x="203147" y="185374"/>
                      </a:cubicBezTo>
                      <a:cubicBezTo>
                        <a:pt x="188099" y="185374"/>
                        <a:pt x="176813" y="181616"/>
                        <a:pt x="169289" y="177858"/>
                      </a:cubicBezTo>
                      <a:cubicBezTo>
                        <a:pt x="158003" y="166586"/>
                        <a:pt x="158003" y="155313"/>
                        <a:pt x="158003" y="144040"/>
                      </a:cubicBezTo>
                      <a:cubicBezTo>
                        <a:pt x="161765" y="140283"/>
                        <a:pt x="173051" y="136525"/>
                        <a:pt x="206909" y="136525"/>
                      </a:cubicBezTo>
                      <a:close/>
                      <a:moveTo>
                        <a:pt x="814582" y="0"/>
                      </a:moveTo>
                      <a:cubicBezTo>
                        <a:pt x="889656" y="33945"/>
                        <a:pt x="930948" y="71662"/>
                        <a:pt x="1028545" y="94292"/>
                      </a:cubicBezTo>
                      <a:cubicBezTo>
                        <a:pt x="1054821" y="99950"/>
                        <a:pt x="1081098" y="112208"/>
                        <a:pt x="1106905" y="125409"/>
                      </a:cubicBezTo>
                      <a:lnTo>
                        <a:pt x="1154113" y="148389"/>
                      </a:lnTo>
                      <a:lnTo>
                        <a:pt x="1154113" y="743836"/>
                      </a:lnTo>
                      <a:lnTo>
                        <a:pt x="1145381" y="741136"/>
                      </a:lnTo>
                      <a:cubicBezTo>
                        <a:pt x="1124266" y="733593"/>
                        <a:pt x="1103620" y="726050"/>
                        <a:pt x="1081097" y="720392"/>
                      </a:cubicBezTo>
                      <a:cubicBezTo>
                        <a:pt x="1013530" y="701533"/>
                        <a:pt x="923440" y="693990"/>
                        <a:pt x="859626" y="671360"/>
                      </a:cubicBezTo>
                      <a:cubicBezTo>
                        <a:pt x="825843" y="660045"/>
                        <a:pt x="780798" y="644958"/>
                        <a:pt x="739507" y="644958"/>
                      </a:cubicBezTo>
                      <a:cubicBezTo>
                        <a:pt x="713230" y="644958"/>
                        <a:pt x="686954" y="652501"/>
                        <a:pt x="668186" y="671360"/>
                      </a:cubicBezTo>
                      <a:cubicBezTo>
                        <a:pt x="656924" y="686446"/>
                        <a:pt x="574342" y="712848"/>
                        <a:pt x="544312" y="720392"/>
                      </a:cubicBezTo>
                      <a:cubicBezTo>
                        <a:pt x="533051" y="724163"/>
                        <a:pt x="454222" y="724163"/>
                        <a:pt x="416685" y="727935"/>
                      </a:cubicBezTo>
                      <a:cubicBezTo>
                        <a:pt x="412931" y="727935"/>
                        <a:pt x="412931" y="727935"/>
                        <a:pt x="412931" y="727935"/>
                      </a:cubicBezTo>
                      <a:cubicBezTo>
                        <a:pt x="405423" y="727935"/>
                        <a:pt x="390408" y="727935"/>
                        <a:pt x="371640" y="731707"/>
                      </a:cubicBezTo>
                      <a:cubicBezTo>
                        <a:pt x="356625" y="735478"/>
                        <a:pt x="341610" y="739250"/>
                        <a:pt x="334102" y="739250"/>
                      </a:cubicBezTo>
                      <a:cubicBezTo>
                        <a:pt x="319087" y="727935"/>
                        <a:pt x="394162" y="705305"/>
                        <a:pt x="416685" y="693990"/>
                      </a:cubicBezTo>
                      <a:cubicBezTo>
                        <a:pt x="476745" y="648730"/>
                        <a:pt x="611879" y="599698"/>
                        <a:pt x="634402" y="588383"/>
                      </a:cubicBezTo>
                      <a:cubicBezTo>
                        <a:pt x="634402" y="588383"/>
                        <a:pt x="638156" y="588383"/>
                        <a:pt x="638156" y="588383"/>
                      </a:cubicBezTo>
                      <a:cubicBezTo>
                        <a:pt x="641909" y="588383"/>
                        <a:pt x="641909" y="588383"/>
                        <a:pt x="645663" y="588383"/>
                      </a:cubicBezTo>
                      <a:cubicBezTo>
                        <a:pt x="649417" y="592154"/>
                        <a:pt x="649417" y="592154"/>
                        <a:pt x="653171" y="592154"/>
                      </a:cubicBezTo>
                      <a:cubicBezTo>
                        <a:pt x="653171" y="592154"/>
                        <a:pt x="656924" y="592154"/>
                        <a:pt x="656924" y="588383"/>
                      </a:cubicBezTo>
                      <a:cubicBezTo>
                        <a:pt x="664432" y="584611"/>
                        <a:pt x="660678" y="577068"/>
                        <a:pt x="668186" y="573296"/>
                      </a:cubicBezTo>
                      <a:cubicBezTo>
                        <a:pt x="671939" y="573296"/>
                        <a:pt x="671939" y="573296"/>
                        <a:pt x="671939" y="573296"/>
                      </a:cubicBezTo>
                      <a:cubicBezTo>
                        <a:pt x="675693" y="573296"/>
                        <a:pt x="679447" y="573296"/>
                        <a:pt x="679447" y="573296"/>
                      </a:cubicBezTo>
                      <a:cubicBezTo>
                        <a:pt x="683200" y="573296"/>
                        <a:pt x="683200" y="573296"/>
                        <a:pt x="686954" y="573296"/>
                      </a:cubicBezTo>
                      <a:cubicBezTo>
                        <a:pt x="686954" y="573296"/>
                        <a:pt x="690708" y="573296"/>
                        <a:pt x="690708" y="573296"/>
                      </a:cubicBezTo>
                      <a:cubicBezTo>
                        <a:pt x="724492" y="558209"/>
                        <a:pt x="758275" y="558209"/>
                        <a:pt x="792059" y="539351"/>
                      </a:cubicBezTo>
                      <a:cubicBezTo>
                        <a:pt x="803320" y="535579"/>
                        <a:pt x="810828" y="520492"/>
                        <a:pt x="825843" y="516721"/>
                      </a:cubicBezTo>
                      <a:cubicBezTo>
                        <a:pt x="825843" y="516721"/>
                        <a:pt x="825843" y="516721"/>
                        <a:pt x="844612" y="516721"/>
                      </a:cubicBezTo>
                      <a:cubicBezTo>
                        <a:pt x="882149" y="509177"/>
                        <a:pt x="915933" y="505406"/>
                        <a:pt x="957224" y="501634"/>
                      </a:cubicBezTo>
                      <a:cubicBezTo>
                        <a:pt x="983500" y="497862"/>
                        <a:pt x="1122389" y="505406"/>
                        <a:pt x="1122389" y="475232"/>
                      </a:cubicBezTo>
                      <a:cubicBezTo>
                        <a:pt x="1122389" y="460145"/>
                        <a:pt x="1111127" y="467689"/>
                        <a:pt x="1103620" y="460145"/>
                      </a:cubicBezTo>
                      <a:cubicBezTo>
                        <a:pt x="1096112" y="456374"/>
                        <a:pt x="1088605" y="441287"/>
                        <a:pt x="1081097" y="437515"/>
                      </a:cubicBezTo>
                      <a:cubicBezTo>
                        <a:pt x="1077344" y="433744"/>
                        <a:pt x="1058575" y="429972"/>
                        <a:pt x="1058575" y="429972"/>
                      </a:cubicBezTo>
                      <a:cubicBezTo>
                        <a:pt x="1051067" y="418657"/>
                        <a:pt x="1054821" y="403570"/>
                        <a:pt x="1047314" y="396027"/>
                      </a:cubicBezTo>
                      <a:cubicBezTo>
                        <a:pt x="1032299" y="377168"/>
                        <a:pt x="994761" y="358310"/>
                        <a:pt x="968485" y="346995"/>
                      </a:cubicBezTo>
                      <a:cubicBezTo>
                        <a:pt x="942209" y="335680"/>
                        <a:pt x="893410" y="328137"/>
                        <a:pt x="923440" y="324365"/>
                      </a:cubicBezTo>
                      <a:cubicBezTo>
                        <a:pt x="934701" y="320593"/>
                        <a:pt x="945963" y="320593"/>
                        <a:pt x="960978" y="320593"/>
                      </a:cubicBezTo>
                      <a:cubicBezTo>
                        <a:pt x="975993" y="320593"/>
                        <a:pt x="994761" y="320593"/>
                        <a:pt x="1009776" y="324365"/>
                      </a:cubicBezTo>
                      <a:cubicBezTo>
                        <a:pt x="1028545" y="324365"/>
                        <a:pt x="1047314" y="324365"/>
                        <a:pt x="1062329" y="324365"/>
                      </a:cubicBezTo>
                      <a:cubicBezTo>
                        <a:pt x="1077344" y="324365"/>
                        <a:pt x="1088605" y="324365"/>
                        <a:pt x="1103620" y="324365"/>
                      </a:cubicBezTo>
                      <a:cubicBezTo>
                        <a:pt x="1144911" y="316821"/>
                        <a:pt x="1167434" y="286648"/>
                        <a:pt x="1126142" y="252703"/>
                      </a:cubicBezTo>
                      <a:cubicBezTo>
                        <a:pt x="1084851" y="218758"/>
                        <a:pt x="998515" y="181041"/>
                        <a:pt x="994761" y="173498"/>
                      </a:cubicBezTo>
                      <a:cubicBezTo>
                        <a:pt x="991008" y="173498"/>
                        <a:pt x="960978" y="169726"/>
                        <a:pt x="957224" y="169726"/>
                      </a:cubicBezTo>
                      <a:cubicBezTo>
                        <a:pt x="915933" y="139552"/>
                        <a:pt x="874641" y="109379"/>
                        <a:pt x="833350" y="79205"/>
                      </a:cubicBezTo>
                      <a:cubicBezTo>
                        <a:pt x="825843" y="71662"/>
                        <a:pt x="825843" y="56575"/>
                        <a:pt x="814582" y="49032"/>
                      </a:cubicBezTo>
                      <a:cubicBezTo>
                        <a:pt x="814582" y="49032"/>
                        <a:pt x="814582" y="49032"/>
                        <a:pt x="803320" y="49032"/>
                      </a:cubicBezTo>
                      <a:cubicBezTo>
                        <a:pt x="799567" y="41488"/>
                        <a:pt x="803320" y="22630"/>
                        <a:pt x="807074" y="11315"/>
                      </a:cubicBezTo>
                      <a:cubicBezTo>
                        <a:pt x="807074" y="7543"/>
                        <a:pt x="810828" y="0"/>
                        <a:pt x="814582" y="0"/>
                      </a:cubicBez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2" name="Freeform 2641"/>
                <p:cNvSpPr/>
                <p:nvPr/>
              </p:nvSpPr>
              <p:spPr>
                <a:xfrm>
                  <a:off x="6096000" y="3487048"/>
                  <a:ext cx="2032000" cy="945399"/>
                </a:xfrm>
                <a:custGeom>
                  <a:avLst/>
                  <a:gdLst>
                    <a:gd name="connsiteX0" fmla="*/ 0 w 2032000"/>
                    <a:gd name="connsiteY0" fmla="*/ 0 h 945399"/>
                    <a:gd name="connsiteX1" fmla="*/ 28336 w 2032000"/>
                    <a:gd name="connsiteY1" fmla="*/ 13793 h 945399"/>
                    <a:gd name="connsiteX2" fmla="*/ 227284 w 2032000"/>
                    <a:gd name="connsiteY2" fmla="*/ 77912 h 945399"/>
                    <a:gd name="connsiteX3" fmla="*/ 403710 w 2032000"/>
                    <a:gd name="connsiteY3" fmla="*/ 130716 h 945399"/>
                    <a:gd name="connsiteX4" fmla="*/ 456262 w 2032000"/>
                    <a:gd name="connsiteY4" fmla="*/ 183519 h 945399"/>
                    <a:gd name="connsiteX5" fmla="*/ 520076 w 2032000"/>
                    <a:gd name="connsiteY5" fmla="*/ 191063 h 945399"/>
                    <a:gd name="connsiteX6" fmla="*/ 531337 w 2032000"/>
                    <a:gd name="connsiteY6" fmla="*/ 191063 h 945399"/>
                    <a:gd name="connsiteX7" fmla="*/ 546352 w 2032000"/>
                    <a:gd name="connsiteY7" fmla="*/ 191063 h 945399"/>
                    <a:gd name="connsiteX8" fmla="*/ 587644 w 2032000"/>
                    <a:gd name="connsiteY8" fmla="*/ 194834 h 945399"/>
                    <a:gd name="connsiteX9" fmla="*/ 658965 w 2032000"/>
                    <a:gd name="connsiteY9" fmla="*/ 247638 h 945399"/>
                    <a:gd name="connsiteX10" fmla="*/ 692748 w 2032000"/>
                    <a:gd name="connsiteY10" fmla="*/ 255181 h 945399"/>
                    <a:gd name="connsiteX11" fmla="*/ 704010 w 2032000"/>
                    <a:gd name="connsiteY11" fmla="*/ 270268 h 945399"/>
                    <a:gd name="connsiteX12" fmla="*/ 812868 w 2032000"/>
                    <a:gd name="connsiteY12" fmla="*/ 360788 h 945399"/>
                    <a:gd name="connsiteX13" fmla="*/ 812868 w 2032000"/>
                    <a:gd name="connsiteY13" fmla="*/ 375875 h 945399"/>
                    <a:gd name="connsiteX14" fmla="*/ 857913 w 2032000"/>
                    <a:gd name="connsiteY14" fmla="*/ 417364 h 945399"/>
                    <a:gd name="connsiteX15" fmla="*/ 1105660 w 2032000"/>
                    <a:gd name="connsiteY15" fmla="*/ 489026 h 945399"/>
                    <a:gd name="connsiteX16" fmla="*/ 1195750 w 2032000"/>
                    <a:gd name="connsiteY16" fmla="*/ 522971 h 945399"/>
                    <a:gd name="connsiteX17" fmla="*/ 1293347 w 2032000"/>
                    <a:gd name="connsiteY17" fmla="*/ 545601 h 945399"/>
                    <a:gd name="connsiteX18" fmla="*/ 1315870 w 2032000"/>
                    <a:gd name="connsiteY18" fmla="*/ 556916 h 945399"/>
                    <a:gd name="connsiteX19" fmla="*/ 1327131 w 2032000"/>
                    <a:gd name="connsiteY19" fmla="*/ 556916 h 945399"/>
                    <a:gd name="connsiteX20" fmla="*/ 1327131 w 2032000"/>
                    <a:gd name="connsiteY20" fmla="*/ 545601 h 945399"/>
                    <a:gd name="connsiteX21" fmla="*/ 1353407 w 2032000"/>
                    <a:gd name="connsiteY21" fmla="*/ 541829 h 945399"/>
                    <a:gd name="connsiteX22" fmla="*/ 1357161 w 2032000"/>
                    <a:gd name="connsiteY22" fmla="*/ 541829 h 945399"/>
                    <a:gd name="connsiteX23" fmla="*/ 1360915 w 2032000"/>
                    <a:gd name="connsiteY23" fmla="*/ 541829 h 945399"/>
                    <a:gd name="connsiteX24" fmla="*/ 1383437 w 2032000"/>
                    <a:gd name="connsiteY24" fmla="*/ 538057 h 945399"/>
                    <a:gd name="connsiteX25" fmla="*/ 1398452 w 2032000"/>
                    <a:gd name="connsiteY25" fmla="*/ 538057 h 945399"/>
                    <a:gd name="connsiteX26" fmla="*/ 1398452 w 2032000"/>
                    <a:gd name="connsiteY26" fmla="*/ 534286 h 945399"/>
                    <a:gd name="connsiteX27" fmla="*/ 1435990 w 2032000"/>
                    <a:gd name="connsiteY27" fmla="*/ 530514 h 945399"/>
                    <a:gd name="connsiteX28" fmla="*/ 1496050 w 2032000"/>
                    <a:gd name="connsiteY28" fmla="*/ 526742 h 945399"/>
                    <a:gd name="connsiteX29" fmla="*/ 1548602 w 2032000"/>
                    <a:gd name="connsiteY29" fmla="*/ 530514 h 945399"/>
                    <a:gd name="connsiteX30" fmla="*/ 1649953 w 2032000"/>
                    <a:gd name="connsiteY30" fmla="*/ 545601 h 945399"/>
                    <a:gd name="connsiteX31" fmla="*/ 1837640 w 2032000"/>
                    <a:gd name="connsiteY31" fmla="*/ 658751 h 945399"/>
                    <a:gd name="connsiteX32" fmla="*/ 1950253 w 2032000"/>
                    <a:gd name="connsiteY32" fmla="*/ 692696 h 945399"/>
                    <a:gd name="connsiteX33" fmla="*/ 1950253 w 2032000"/>
                    <a:gd name="connsiteY33" fmla="*/ 700240 h 945399"/>
                    <a:gd name="connsiteX34" fmla="*/ 2002805 w 2032000"/>
                    <a:gd name="connsiteY34" fmla="*/ 707783 h 945399"/>
                    <a:gd name="connsiteX35" fmla="*/ 2032000 w 2032000"/>
                    <a:gd name="connsiteY35" fmla="*/ 713075 h 945399"/>
                    <a:gd name="connsiteX36" fmla="*/ 2032000 w 2032000"/>
                    <a:gd name="connsiteY36" fmla="*/ 830129 h 945399"/>
                    <a:gd name="connsiteX37" fmla="*/ 2014067 w 2032000"/>
                    <a:gd name="connsiteY37" fmla="*/ 828477 h 945399"/>
                    <a:gd name="connsiteX38" fmla="*/ 2010313 w 2032000"/>
                    <a:gd name="connsiteY38" fmla="*/ 828477 h 945399"/>
                    <a:gd name="connsiteX39" fmla="*/ 2030900 w 2032000"/>
                    <a:gd name="connsiteY39" fmla="*/ 839616 h 945399"/>
                    <a:gd name="connsiteX40" fmla="*/ 2032000 w 2032000"/>
                    <a:gd name="connsiteY40" fmla="*/ 840211 h 945399"/>
                    <a:gd name="connsiteX41" fmla="*/ 2032000 w 2032000"/>
                    <a:gd name="connsiteY41" fmla="*/ 932863 h 945399"/>
                    <a:gd name="connsiteX42" fmla="*/ 1991075 w 2032000"/>
                    <a:gd name="connsiteY42" fmla="*/ 930313 h 945399"/>
                    <a:gd name="connsiteX43" fmla="*/ 1927730 w 2032000"/>
                    <a:gd name="connsiteY43" fmla="*/ 926541 h 945399"/>
                    <a:gd name="connsiteX44" fmla="*/ 1826379 w 2032000"/>
                    <a:gd name="connsiteY44" fmla="*/ 922769 h 945399"/>
                    <a:gd name="connsiteX45" fmla="*/ 1781334 w 2032000"/>
                    <a:gd name="connsiteY45" fmla="*/ 926541 h 945399"/>
                    <a:gd name="connsiteX46" fmla="*/ 1706259 w 2032000"/>
                    <a:gd name="connsiteY46" fmla="*/ 945399 h 945399"/>
                    <a:gd name="connsiteX47" fmla="*/ 1435990 w 2032000"/>
                    <a:gd name="connsiteY47" fmla="*/ 945399 h 945399"/>
                    <a:gd name="connsiteX48" fmla="*/ 1327131 w 2032000"/>
                    <a:gd name="connsiteY48" fmla="*/ 934084 h 945399"/>
                    <a:gd name="connsiteX49" fmla="*/ 1195750 w 2032000"/>
                    <a:gd name="connsiteY49" fmla="*/ 918997 h 945399"/>
                    <a:gd name="connsiteX50" fmla="*/ 1068123 w 2032000"/>
                    <a:gd name="connsiteY50" fmla="*/ 915226 h 945399"/>
                    <a:gd name="connsiteX51" fmla="*/ 812868 w 2032000"/>
                    <a:gd name="connsiteY51" fmla="*/ 918997 h 945399"/>
                    <a:gd name="connsiteX52" fmla="*/ 591397 w 2032000"/>
                    <a:gd name="connsiteY52" fmla="*/ 918997 h 945399"/>
                    <a:gd name="connsiteX53" fmla="*/ 546352 w 2032000"/>
                    <a:gd name="connsiteY53" fmla="*/ 930312 h 945399"/>
                    <a:gd name="connsiteX54" fmla="*/ 527584 w 2032000"/>
                    <a:gd name="connsiteY54" fmla="*/ 926541 h 945399"/>
                    <a:gd name="connsiteX55" fmla="*/ 527584 w 2032000"/>
                    <a:gd name="connsiteY55" fmla="*/ 918997 h 945399"/>
                    <a:gd name="connsiteX56" fmla="*/ 516322 w 2032000"/>
                    <a:gd name="connsiteY56" fmla="*/ 918997 h 945399"/>
                    <a:gd name="connsiteX57" fmla="*/ 497554 w 2032000"/>
                    <a:gd name="connsiteY57" fmla="*/ 918997 h 945399"/>
                    <a:gd name="connsiteX58" fmla="*/ 482539 w 2032000"/>
                    <a:gd name="connsiteY58" fmla="*/ 918997 h 945399"/>
                    <a:gd name="connsiteX59" fmla="*/ 471277 w 2032000"/>
                    <a:gd name="connsiteY59" fmla="*/ 918997 h 945399"/>
                    <a:gd name="connsiteX60" fmla="*/ 471277 w 2032000"/>
                    <a:gd name="connsiteY60" fmla="*/ 911454 h 945399"/>
                    <a:gd name="connsiteX61" fmla="*/ 369926 w 2032000"/>
                    <a:gd name="connsiteY61" fmla="*/ 839792 h 945399"/>
                    <a:gd name="connsiteX62" fmla="*/ 366173 w 2032000"/>
                    <a:gd name="connsiteY62" fmla="*/ 836020 h 945399"/>
                    <a:gd name="connsiteX63" fmla="*/ 358665 w 2032000"/>
                    <a:gd name="connsiteY63" fmla="*/ 839792 h 945399"/>
                    <a:gd name="connsiteX64" fmla="*/ 351158 w 2032000"/>
                    <a:gd name="connsiteY64" fmla="*/ 839792 h 945399"/>
                    <a:gd name="connsiteX65" fmla="*/ 347404 w 2032000"/>
                    <a:gd name="connsiteY65" fmla="*/ 839792 h 945399"/>
                    <a:gd name="connsiteX66" fmla="*/ 291098 w 2032000"/>
                    <a:gd name="connsiteY66" fmla="*/ 828477 h 945399"/>
                    <a:gd name="connsiteX67" fmla="*/ 291098 w 2032000"/>
                    <a:gd name="connsiteY67" fmla="*/ 820934 h 945399"/>
                    <a:gd name="connsiteX68" fmla="*/ 272329 w 2032000"/>
                    <a:gd name="connsiteY68" fmla="*/ 813390 h 945399"/>
                    <a:gd name="connsiteX69" fmla="*/ 324881 w 2032000"/>
                    <a:gd name="connsiteY69" fmla="*/ 809619 h 945399"/>
                    <a:gd name="connsiteX70" fmla="*/ 437494 w 2032000"/>
                    <a:gd name="connsiteY70" fmla="*/ 813390 h 945399"/>
                    <a:gd name="connsiteX71" fmla="*/ 647703 w 2032000"/>
                    <a:gd name="connsiteY71" fmla="*/ 813390 h 945399"/>
                    <a:gd name="connsiteX72" fmla="*/ 737793 w 2032000"/>
                    <a:gd name="connsiteY72" fmla="*/ 817162 h 945399"/>
                    <a:gd name="connsiteX73" fmla="*/ 782838 w 2032000"/>
                    <a:gd name="connsiteY73" fmla="*/ 813390 h 945399"/>
                    <a:gd name="connsiteX74" fmla="*/ 737793 w 2032000"/>
                    <a:gd name="connsiteY74" fmla="*/ 756815 h 945399"/>
                    <a:gd name="connsiteX75" fmla="*/ 647703 w 2032000"/>
                    <a:gd name="connsiteY75" fmla="*/ 594633 h 945399"/>
                    <a:gd name="connsiteX76" fmla="*/ 527584 w 2032000"/>
                    <a:gd name="connsiteY76" fmla="*/ 560688 h 945399"/>
                    <a:gd name="connsiteX77" fmla="*/ 369926 w 2032000"/>
                    <a:gd name="connsiteY77" fmla="*/ 579546 h 945399"/>
                    <a:gd name="connsiteX78" fmla="*/ 336143 w 2032000"/>
                    <a:gd name="connsiteY78" fmla="*/ 594633 h 945399"/>
                    <a:gd name="connsiteX79" fmla="*/ 328635 w 2032000"/>
                    <a:gd name="connsiteY79" fmla="*/ 598404 h 945399"/>
                    <a:gd name="connsiteX80" fmla="*/ 317374 w 2032000"/>
                    <a:gd name="connsiteY80" fmla="*/ 594633 h 945399"/>
                    <a:gd name="connsiteX81" fmla="*/ 302359 w 2032000"/>
                    <a:gd name="connsiteY81" fmla="*/ 594633 h 945399"/>
                    <a:gd name="connsiteX82" fmla="*/ 291098 w 2032000"/>
                    <a:gd name="connsiteY82" fmla="*/ 594633 h 945399"/>
                    <a:gd name="connsiteX83" fmla="*/ 133440 w 2032000"/>
                    <a:gd name="connsiteY83" fmla="*/ 617263 h 945399"/>
                    <a:gd name="connsiteX84" fmla="*/ 58366 w 2032000"/>
                    <a:gd name="connsiteY84" fmla="*/ 613491 h 945399"/>
                    <a:gd name="connsiteX85" fmla="*/ 0 w 2032000"/>
                    <a:gd name="connsiteY85" fmla="*/ 595447 h 94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032000" h="945399">
                      <a:moveTo>
                        <a:pt x="0" y="0"/>
                      </a:moveTo>
                      <a:lnTo>
                        <a:pt x="28336" y="13793"/>
                      </a:lnTo>
                      <a:cubicBezTo>
                        <a:pt x="92149" y="40195"/>
                        <a:pt x="155963" y="51510"/>
                        <a:pt x="227284" y="77912"/>
                      </a:cubicBezTo>
                      <a:cubicBezTo>
                        <a:pt x="238545" y="81684"/>
                        <a:pt x="321128" y="100542"/>
                        <a:pt x="403710" y="130716"/>
                      </a:cubicBezTo>
                      <a:cubicBezTo>
                        <a:pt x="426232" y="138259"/>
                        <a:pt x="433740" y="172204"/>
                        <a:pt x="456262" y="183519"/>
                      </a:cubicBezTo>
                      <a:cubicBezTo>
                        <a:pt x="475031" y="191063"/>
                        <a:pt x="497554" y="191063"/>
                        <a:pt x="520076" y="191063"/>
                      </a:cubicBezTo>
                      <a:cubicBezTo>
                        <a:pt x="523830" y="191063"/>
                        <a:pt x="527584" y="191063"/>
                        <a:pt x="531337" y="191063"/>
                      </a:cubicBezTo>
                      <a:cubicBezTo>
                        <a:pt x="535091" y="191063"/>
                        <a:pt x="542599" y="191063"/>
                        <a:pt x="546352" y="191063"/>
                      </a:cubicBezTo>
                      <a:cubicBezTo>
                        <a:pt x="561367" y="191063"/>
                        <a:pt x="576382" y="191063"/>
                        <a:pt x="587644" y="194834"/>
                      </a:cubicBezTo>
                      <a:cubicBezTo>
                        <a:pt x="636442" y="209921"/>
                        <a:pt x="655211" y="243866"/>
                        <a:pt x="658965" y="247638"/>
                      </a:cubicBezTo>
                      <a:cubicBezTo>
                        <a:pt x="670226" y="251410"/>
                        <a:pt x="681487" y="251410"/>
                        <a:pt x="692748" y="255181"/>
                      </a:cubicBezTo>
                      <a:cubicBezTo>
                        <a:pt x="696502" y="258953"/>
                        <a:pt x="700256" y="270268"/>
                        <a:pt x="704010" y="270268"/>
                      </a:cubicBezTo>
                      <a:cubicBezTo>
                        <a:pt x="734040" y="292898"/>
                        <a:pt x="801607" y="334387"/>
                        <a:pt x="812868" y="360788"/>
                      </a:cubicBezTo>
                      <a:cubicBezTo>
                        <a:pt x="820376" y="372103"/>
                        <a:pt x="816622" y="375875"/>
                        <a:pt x="812868" y="375875"/>
                      </a:cubicBezTo>
                      <a:cubicBezTo>
                        <a:pt x="805361" y="398505"/>
                        <a:pt x="839144" y="409820"/>
                        <a:pt x="857913" y="417364"/>
                      </a:cubicBezTo>
                      <a:cubicBezTo>
                        <a:pt x="929234" y="443765"/>
                        <a:pt x="1023078" y="462624"/>
                        <a:pt x="1105660" y="489026"/>
                      </a:cubicBezTo>
                      <a:cubicBezTo>
                        <a:pt x="1135690" y="500341"/>
                        <a:pt x="1161966" y="515427"/>
                        <a:pt x="1195750" y="522971"/>
                      </a:cubicBezTo>
                      <a:cubicBezTo>
                        <a:pt x="1222026" y="530514"/>
                        <a:pt x="1267071" y="534286"/>
                        <a:pt x="1293347" y="545601"/>
                      </a:cubicBezTo>
                      <a:cubicBezTo>
                        <a:pt x="1297101" y="549372"/>
                        <a:pt x="1304609" y="556916"/>
                        <a:pt x="1315870" y="556916"/>
                      </a:cubicBezTo>
                      <a:cubicBezTo>
                        <a:pt x="1319624" y="556916"/>
                        <a:pt x="1323377" y="556916"/>
                        <a:pt x="1327131" y="556916"/>
                      </a:cubicBezTo>
                      <a:cubicBezTo>
                        <a:pt x="1330885" y="553144"/>
                        <a:pt x="1323377" y="549372"/>
                        <a:pt x="1327131" y="545601"/>
                      </a:cubicBezTo>
                      <a:cubicBezTo>
                        <a:pt x="1338392" y="541829"/>
                        <a:pt x="1345900" y="541829"/>
                        <a:pt x="1353407" y="541829"/>
                      </a:cubicBezTo>
                      <a:cubicBezTo>
                        <a:pt x="1353407" y="541829"/>
                        <a:pt x="1353407" y="541829"/>
                        <a:pt x="1357161" y="541829"/>
                      </a:cubicBezTo>
                      <a:cubicBezTo>
                        <a:pt x="1357161" y="541829"/>
                        <a:pt x="1360915" y="541829"/>
                        <a:pt x="1360915" y="541829"/>
                      </a:cubicBezTo>
                      <a:cubicBezTo>
                        <a:pt x="1368422" y="541829"/>
                        <a:pt x="1372176" y="541829"/>
                        <a:pt x="1383437" y="538057"/>
                      </a:cubicBezTo>
                      <a:cubicBezTo>
                        <a:pt x="1387191" y="538057"/>
                        <a:pt x="1390945" y="538057"/>
                        <a:pt x="1398452" y="538057"/>
                      </a:cubicBezTo>
                      <a:cubicBezTo>
                        <a:pt x="1398452" y="538057"/>
                        <a:pt x="1398452" y="538057"/>
                        <a:pt x="1398452" y="534286"/>
                      </a:cubicBezTo>
                      <a:cubicBezTo>
                        <a:pt x="1405960" y="534286"/>
                        <a:pt x="1432236" y="530514"/>
                        <a:pt x="1435990" y="530514"/>
                      </a:cubicBezTo>
                      <a:cubicBezTo>
                        <a:pt x="1454759" y="530514"/>
                        <a:pt x="1473527" y="526742"/>
                        <a:pt x="1496050" y="526742"/>
                      </a:cubicBezTo>
                      <a:cubicBezTo>
                        <a:pt x="1514818" y="526742"/>
                        <a:pt x="1529833" y="530514"/>
                        <a:pt x="1548602" y="530514"/>
                      </a:cubicBezTo>
                      <a:cubicBezTo>
                        <a:pt x="1574878" y="534286"/>
                        <a:pt x="1631185" y="538057"/>
                        <a:pt x="1649953" y="545601"/>
                      </a:cubicBezTo>
                      <a:cubicBezTo>
                        <a:pt x="1710013" y="575774"/>
                        <a:pt x="1777581" y="624806"/>
                        <a:pt x="1837640" y="658751"/>
                      </a:cubicBezTo>
                      <a:cubicBezTo>
                        <a:pt x="1882685" y="685153"/>
                        <a:pt x="1893947" y="681381"/>
                        <a:pt x="1950253" y="692696"/>
                      </a:cubicBezTo>
                      <a:cubicBezTo>
                        <a:pt x="1954007" y="692696"/>
                        <a:pt x="1946499" y="700240"/>
                        <a:pt x="1950253" y="700240"/>
                      </a:cubicBezTo>
                      <a:cubicBezTo>
                        <a:pt x="1969022" y="704011"/>
                        <a:pt x="1984037" y="707783"/>
                        <a:pt x="2002805" y="707783"/>
                      </a:cubicBezTo>
                      <a:lnTo>
                        <a:pt x="2032000" y="713075"/>
                      </a:lnTo>
                      <a:lnTo>
                        <a:pt x="2032000" y="830129"/>
                      </a:lnTo>
                      <a:lnTo>
                        <a:pt x="2014067" y="828477"/>
                      </a:lnTo>
                      <a:cubicBezTo>
                        <a:pt x="2010313" y="828477"/>
                        <a:pt x="2010313" y="828477"/>
                        <a:pt x="2010313" y="828477"/>
                      </a:cubicBezTo>
                      <a:cubicBezTo>
                        <a:pt x="2010313" y="828477"/>
                        <a:pt x="2010313" y="828477"/>
                        <a:pt x="2030900" y="839616"/>
                      </a:cubicBezTo>
                      <a:lnTo>
                        <a:pt x="2032000" y="840211"/>
                      </a:lnTo>
                      <a:lnTo>
                        <a:pt x="2032000" y="932863"/>
                      </a:lnTo>
                      <a:lnTo>
                        <a:pt x="1991075" y="930313"/>
                      </a:lnTo>
                      <a:cubicBezTo>
                        <a:pt x="1969961" y="928427"/>
                        <a:pt x="1948376" y="926541"/>
                        <a:pt x="1927730" y="926541"/>
                      </a:cubicBezTo>
                      <a:cubicBezTo>
                        <a:pt x="1908962" y="926541"/>
                        <a:pt x="1863917" y="922769"/>
                        <a:pt x="1826379" y="922769"/>
                      </a:cubicBezTo>
                      <a:cubicBezTo>
                        <a:pt x="1807611" y="922769"/>
                        <a:pt x="1792596" y="926541"/>
                        <a:pt x="1781334" y="926541"/>
                      </a:cubicBezTo>
                      <a:cubicBezTo>
                        <a:pt x="1751304" y="934084"/>
                        <a:pt x="1743797" y="945399"/>
                        <a:pt x="1706259" y="945399"/>
                      </a:cubicBezTo>
                      <a:cubicBezTo>
                        <a:pt x="1706259" y="945399"/>
                        <a:pt x="1706259" y="945399"/>
                        <a:pt x="1435990" y="945399"/>
                      </a:cubicBezTo>
                      <a:cubicBezTo>
                        <a:pt x="1402206" y="941628"/>
                        <a:pt x="1364669" y="937856"/>
                        <a:pt x="1327131" y="934084"/>
                      </a:cubicBezTo>
                      <a:cubicBezTo>
                        <a:pt x="1285840" y="930312"/>
                        <a:pt x="1244549" y="922769"/>
                        <a:pt x="1195750" y="918997"/>
                      </a:cubicBezTo>
                      <a:cubicBezTo>
                        <a:pt x="1150705" y="915226"/>
                        <a:pt x="1109414" y="915226"/>
                        <a:pt x="1068123" y="915226"/>
                      </a:cubicBezTo>
                      <a:cubicBezTo>
                        <a:pt x="981787" y="915226"/>
                        <a:pt x="899204" y="918997"/>
                        <a:pt x="812868" y="918997"/>
                      </a:cubicBezTo>
                      <a:cubicBezTo>
                        <a:pt x="812868" y="918997"/>
                        <a:pt x="812868" y="918997"/>
                        <a:pt x="591397" y="918997"/>
                      </a:cubicBezTo>
                      <a:cubicBezTo>
                        <a:pt x="576382" y="918997"/>
                        <a:pt x="565121" y="930312"/>
                        <a:pt x="546352" y="930312"/>
                      </a:cubicBezTo>
                      <a:cubicBezTo>
                        <a:pt x="538845" y="930312"/>
                        <a:pt x="535091" y="930312"/>
                        <a:pt x="527584" y="926541"/>
                      </a:cubicBezTo>
                      <a:cubicBezTo>
                        <a:pt x="523830" y="926541"/>
                        <a:pt x="531337" y="918997"/>
                        <a:pt x="527584" y="918997"/>
                      </a:cubicBezTo>
                      <a:cubicBezTo>
                        <a:pt x="523830" y="918997"/>
                        <a:pt x="520076" y="918997"/>
                        <a:pt x="516322" y="918997"/>
                      </a:cubicBezTo>
                      <a:cubicBezTo>
                        <a:pt x="508815" y="918997"/>
                        <a:pt x="505061" y="918997"/>
                        <a:pt x="497554" y="918997"/>
                      </a:cubicBezTo>
                      <a:cubicBezTo>
                        <a:pt x="493800" y="918997"/>
                        <a:pt x="486292" y="918997"/>
                        <a:pt x="482539" y="918997"/>
                      </a:cubicBezTo>
                      <a:cubicBezTo>
                        <a:pt x="478785" y="918997"/>
                        <a:pt x="475031" y="918997"/>
                        <a:pt x="471277" y="918997"/>
                      </a:cubicBezTo>
                      <a:cubicBezTo>
                        <a:pt x="467524" y="918997"/>
                        <a:pt x="475031" y="911454"/>
                        <a:pt x="471277" y="911454"/>
                      </a:cubicBezTo>
                      <a:cubicBezTo>
                        <a:pt x="437494" y="888824"/>
                        <a:pt x="418725" y="862422"/>
                        <a:pt x="369926" y="839792"/>
                      </a:cubicBezTo>
                      <a:cubicBezTo>
                        <a:pt x="369926" y="836020"/>
                        <a:pt x="366173" y="836020"/>
                        <a:pt x="366173" y="836020"/>
                      </a:cubicBezTo>
                      <a:cubicBezTo>
                        <a:pt x="362419" y="836020"/>
                        <a:pt x="362419" y="836020"/>
                        <a:pt x="358665" y="839792"/>
                      </a:cubicBezTo>
                      <a:cubicBezTo>
                        <a:pt x="354911" y="839792"/>
                        <a:pt x="354911" y="839792"/>
                        <a:pt x="351158" y="839792"/>
                      </a:cubicBezTo>
                      <a:cubicBezTo>
                        <a:pt x="351158" y="839792"/>
                        <a:pt x="351158" y="839792"/>
                        <a:pt x="347404" y="839792"/>
                      </a:cubicBezTo>
                      <a:cubicBezTo>
                        <a:pt x="324881" y="832249"/>
                        <a:pt x="313620" y="836020"/>
                        <a:pt x="291098" y="828477"/>
                      </a:cubicBezTo>
                      <a:cubicBezTo>
                        <a:pt x="291098" y="828477"/>
                        <a:pt x="294851" y="820934"/>
                        <a:pt x="291098" y="820934"/>
                      </a:cubicBezTo>
                      <a:cubicBezTo>
                        <a:pt x="283590" y="820934"/>
                        <a:pt x="234791" y="820934"/>
                        <a:pt x="272329" y="813390"/>
                      </a:cubicBezTo>
                      <a:cubicBezTo>
                        <a:pt x="283590" y="809619"/>
                        <a:pt x="302359" y="809619"/>
                        <a:pt x="324881" y="809619"/>
                      </a:cubicBezTo>
                      <a:cubicBezTo>
                        <a:pt x="362419" y="809619"/>
                        <a:pt x="411217" y="813390"/>
                        <a:pt x="437494" y="813390"/>
                      </a:cubicBezTo>
                      <a:cubicBezTo>
                        <a:pt x="437494" y="813390"/>
                        <a:pt x="437494" y="813390"/>
                        <a:pt x="647703" y="813390"/>
                      </a:cubicBezTo>
                      <a:cubicBezTo>
                        <a:pt x="673980" y="813390"/>
                        <a:pt x="707763" y="817162"/>
                        <a:pt x="737793" y="817162"/>
                      </a:cubicBezTo>
                      <a:cubicBezTo>
                        <a:pt x="752808" y="817162"/>
                        <a:pt x="767823" y="817162"/>
                        <a:pt x="782838" y="813390"/>
                      </a:cubicBezTo>
                      <a:cubicBezTo>
                        <a:pt x="820376" y="805847"/>
                        <a:pt x="749055" y="768130"/>
                        <a:pt x="737793" y="756815"/>
                      </a:cubicBezTo>
                      <a:cubicBezTo>
                        <a:pt x="692748" y="707783"/>
                        <a:pt x="696502" y="639893"/>
                        <a:pt x="647703" y="594633"/>
                      </a:cubicBezTo>
                      <a:cubicBezTo>
                        <a:pt x="621427" y="568231"/>
                        <a:pt x="576382" y="560688"/>
                        <a:pt x="527584" y="560688"/>
                      </a:cubicBezTo>
                      <a:cubicBezTo>
                        <a:pt x="478785" y="560688"/>
                        <a:pt x="418725" y="572003"/>
                        <a:pt x="369926" y="579546"/>
                      </a:cubicBezTo>
                      <a:cubicBezTo>
                        <a:pt x="369926" y="579546"/>
                        <a:pt x="369926" y="579546"/>
                        <a:pt x="336143" y="594633"/>
                      </a:cubicBezTo>
                      <a:cubicBezTo>
                        <a:pt x="332389" y="594633"/>
                        <a:pt x="332389" y="598404"/>
                        <a:pt x="328635" y="598404"/>
                      </a:cubicBezTo>
                      <a:cubicBezTo>
                        <a:pt x="324881" y="598404"/>
                        <a:pt x="321128" y="594633"/>
                        <a:pt x="317374" y="594633"/>
                      </a:cubicBezTo>
                      <a:cubicBezTo>
                        <a:pt x="309866" y="594633"/>
                        <a:pt x="306113" y="594633"/>
                        <a:pt x="302359" y="594633"/>
                      </a:cubicBezTo>
                      <a:cubicBezTo>
                        <a:pt x="298605" y="594633"/>
                        <a:pt x="294851" y="594633"/>
                        <a:pt x="291098" y="594633"/>
                      </a:cubicBezTo>
                      <a:cubicBezTo>
                        <a:pt x="238545" y="605948"/>
                        <a:pt x="185993" y="617263"/>
                        <a:pt x="133440" y="617263"/>
                      </a:cubicBezTo>
                      <a:cubicBezTo>
                        <a:pt x="107164" y="617263"/>
                        <a:pt x="84642" y="617263"/>
                        <a:pt x="58366" y="613491"/>
                      </a:cubicBezTo>
                      <a:lnTo>
                        <a:pt x="0" y="595447"/>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4" name="Freeform 2643"/>
                <p:cNvSpPr/>
                <p:nvPr/>
              </p:nvSpPr>
              <p:spPr>
                <a:xfrm>
                  <a:off x="8128001" y="4200123"/>
                  <a:ext cx="1154575" cy="224781"/>
                </a:xfrm>
                <a:custGeom>
                  <a:avLst/>
                  <a:gdLst>
                    <a:gd name="connsiteX0" fmla="*/ 0 w 1154575"/>
                    <a:gd name="connsiteY0" fmla="*/ 127136 h 224781"/>
                    <a:gd name="connsiteX1" fmla="*/ 27111 w 1154575"/>
                    <a:gd name="connsiteY1" fmla="*/ 141804 h 224781"/>
                    <a:gd name="connsiteX2" fmla="*/ 150985 w 1154575"/>
                    <a:gd name="connsiteY2" fmla="*/ 190836 h 224781"/>
                    <a:gd name="connsiteX3" fmla="*/ 229814 w 1154575"/>
                    <a:gd name="connsiteY3" fmla="*/ 205922 h 224781"/>
                    <a:gd name="connsiteX4" fmla="*/ 293627 w 1154575"/>
                    <a:gd name="connsiteY4" fmla="*/ 221009 h 224781"/>
                    <a:gd name="connsiteX5" fmla="*/ 109694 w 1154575"/>
                    <a:gd name="connsiteY5" fmla="*/ 224781 h 224781"/>
                    <a:gd name="connsiteX6" fmla="*/ 19604 w 1154575"/>
                    <a:gd name="connsiteY6" fmla="*/ 221009 h 224781"/>
                    <a:gd name="connsiteX7" fmla="*/ 0 w 1154575"/>
                    <a:gd name="connsiteY7" fmla="*/ 219788 h 224781"/>
                    <a:gd name="connsiteX8" fmla="*/ 0 w 1154575"/>
                    <a:gd name="connsiteY8" fmla="*/ 0 h 224781"/>
                    <a:gd name="connsiteX9" fmla="*/ 181485 w 1154575"/>
                    <a:gd name="connsiteY9" fmla="*/ 32897 h 224781"/>
                    <a:gd name="connsiteX10" fmla="*/ 372456 w 1154575"/>
                    <a:gd name="connsiteY10" fmla="*/ 85229 h 224781"/>
                    <a:gd name="connsiteX11" fmla="*/ 466299 w 1154575"/>
                    <a:gd name="connsiteY11" fmla="*/ 107859 h 224781"/>
                    <a:gd name="connsiteX12" fmla="*/ 485068 w 1154575"/>
                    <a:gd name="connsiteY12" fmla="*/ 107859 h 224781"/>
                    <a:gd name="connsiteX13" fmla="*/ 548882 w 1154575"/>
                    <a:gd name="connsiteY13" fmla="*/ 100315 h 224781"/>
                    <a:gd name="connsiteX14" fmla="*/ 638972 w 1154575"/>
                    <a:gd name="connsiteY14" fmla="*/ 115402 h 224781"/>
                    <a:gd name="connsiteX15" fmla="*/ 650233 w 1154575"/>
                    <a:gd name="connsiteY15" fmla="*/ 115402 h 224781"/>
                    <a:gd name="connsiteX16" fmla="*/ 1040623 w 1154575"/>
                    <a:gd name="connsiteY16" fmla="*/ 183292 h 224781"/>
                    <a:gd name="connsiteX17" fmla="*/ 1093175 w 1154575"/>
                    <a:gd name="connsiteY17" fmla="*/ 179521 h 224781"/>
                    <a:gd name="connsiteX18" fmla="*/ 1138220 w 1154575"/>
                    <a:gd name="connsiteY18" fmla="*/ 198379 h 224781"/>
                    <a:gd name="connsiteX19" fmla="*/ 1006839 w 1154575"/>
                    <a:gd name="connsiteY19" fmla="*/ 213466 h 224781"/>
                    <a:gd name="connsiteX20" fmla="*/ 909241 w 1154575"/>
                    <a:gd name="connsiteY20" fmla="*/ 217237 h 224781"/>
                    <a:gd name="connsiteX21" fmla="*/ 826659 w 1154575"/>
                    <a:gd name="connsiteY21" fmla="*/ 205922 h 224781"/>
                    <a:gd name="connsiteX22" fmla="*/ 684017 w 1154575"/>
                    <a:gd name="connsiteY22" fmla="*/ 164434 h 224781"/>
                    <a:gd name="connsiteX23" fmla="*/ 635218 w 1154575"/>
                    <a:gd name="connsiteY23" fmla="*/ 164434 h 224781"/>
                    <a:gd name="connsiteX24" fmla="*/ 428762 w 1154575"/>
                    <a:gd name="connsiteY24" fmla="*/ 175749 h 224781"/>
                    <a:gd name="connsiteX25" fmla="*/ 248582 w 1154575"/>
                    <a:gd name="connsiteY25" fmla="*/ 156891 h 224781"/>
                    <a:gd name="connsiteX26" fmla="*/ 196030 w 1154575"/>
                    <a:gd name="connsiteY26" fmla="*/ 156891 h 224781"/>
                    <a:gd name="connsiteX27" fmla="*/ 105940 w 1154575"/>
                    <a:gd name="connsiteY27" fmla="*/ 134260 h 224781"/>
                    <a:gd name="connsiteX28" fmla="*/ 38373 w 1154575"/>
                    <a:gd name="connsiteY28" fmla="*/ 120588 h 224781"/>
                    <a:gd name="connsiteX29" fmla="*/ 0 w 1154575"/>
                    <a:gd name="connsiteY29" fmla="*/ 117054 h 22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54575" h="224781">
                      <a:moveTo>
                        <a:pt x="0" y="127136"/>
                      </a:moveTo>
                      <a:lnTo>
                        <a:pt x="27111" y="141804"/>
                      </a:lnTo>
                      <a:cubicBezTo>
                        <a:pt x="68403" y="153119"/>
                        <a:pt x="117201" y="175749"/>
                        <a:pt x="150985" y="190836"/>
                      </a:cubicBezTo>
                      <a:cubicBezTo>
                        <a:pt x="169754" y="194607"/>
                        <a:pt x="203537" y="190836"/>
                        <a:pt x="229814" y="205922"/>
                      </a:cubicBezTo>
                      <a:cubicBezTo>
                        <a:pt x="267351" y="209694"/>
                        <a:pt x="271105" y="221009"/>
                        <a:pt x="293627" y="221009"/>
                      </a:cubicBezTo>
                      <a:cubicBezTo>
                        <a:pt x="233567" y="221009"/>
                        <a:pt x="169754" y="224781"/>
                        <a:pt x="109694" y="224781"/>
                      </a:cubicBezTo>
                      <a:cubicBezTo>
                        <a:pt x="79664" y="224781"/>
                        <a:pt x="49634" y="224781"/>
                        <a:pt x="19604" y="221009"/>
                      </a:cubicBezTo>
                      <a:lnTo>
                        <a:pt x="0" y="219788"/>
                      </a:lnTo>
                      <a:close/>
                      <a:moveTo>
                        <a:pt x="0" y="0"/>
                      </a:moveTo>
                      <a:lnTo>
                        <a:pt x="181485" y="32897"/>
                      </a:lnTo>
                      <a:cubicBezTo>
                        <a:pt x="249521" y="47512"/>
                        <a:pt x="314273" y="64485"/>
                        <a:pt x="372456" y="85229"/>
                      </a:cubicBezTo>
                      <a:cubicBezTo>
                        <a:pt x="398732" y="96544"/>
                        <a:pt x="432516" y="107859"/>
                        <a:pt x="466299" y="107859"/>
                      </a:cubicBezTo>
                      <a:cubicBezTo>
                        <a:pt x="473807" y="107859"/>
                        <a:pt x="477561" y="107859"/>
                        <a:pt x="485068" y="107859"/>
                      </a:cubicBezTo>
                      <a:cubicBezTo>
                        <a:pt x="507591" y="104087"/>
                        <a:pt x="522606" y="100315"/>
                        <a:pt x="548882" y="100315"/>
                      </a:cubicBezTo>
                      <a:cubicBezTo>
                        <a:pt x="578912" y="100315"/>
                        <a:pt x="608942" y="107859"/>
                        <a:pt x="638972" y="115402"/>
                      </a:cubicBezTo>
                      <a:cubicBezTo>
                        <a:pt x="638972" y="115402"/>
                        <a:pt x="638972" y="115402"/>
                        <a:pt x="650233" y="115402"/>
                      </a:cubicBezTo>
                      <a:cubicBezTo>
                        <a:pt x="774107" y="145576"/>
                        <a:pt x="905487" y="171977"/>
                        <a:pt x="1040623" y="183292"/>
                      </a:cubicBezTo>
                      <a:cubicBezTo>
                        <a:pt x="1040623" y="183292"/>
                        <a:pt x="1066899" y="179521"/>
                        <a:pt x="1093175" y="179521"/>
                      </a:cubicBezTo>
                      <a:cubicBezTo>
                        <a:pt x="1134466" y="179521"/>
                        <a:pt x="1179511" y="183292"/>
                        <a:pt x="1138220" y="198379"/>
                      </a:cubicBezTo>
                      <a:cubicBezTo>
                        <a:pt x="1100682" y="209694"/>
                        <a:pt x="1055637" y="213466"/>
                        <a:pt x="1006839" y="213466"/>
                      </a:cubicBezTo>
                      <a:cubicBezTo>
                        <a:pt x="976809" y="213466"/>
                        <a:pt x="943025" y="217237"/>
                        <a:pt x="909241" y="217237"/>
                      </a:cubicBezTo>
                      <a:cubicBezTo>
                        <a:pt x="879211" y="217237"/>
                        <a:pt x="849181" y="213466"/>
                        <a:pt x="826659" y="205922"/>
                      </a:cubicBezTo>
                      <a:cubicBezTo>
                        <a:pt x="781614" y="187064"/>
                        <a:pt x="755338" y="164434"/>
                        <a:pt x="684017" y="164434"/>
                      </a:cubicBezTo>
                      <a:cubicBezTo>
                        <a:pt x="669002" y="164434"/>
                        <a:pt x="650233" y="164434"/>
                        <a:pt x="635218" y="164434"/>
                      </a:cubicBezTo>
                      <a:cubicBezTo>
                        <a:pt x="563897" y="168206"/>
                        <a:pt x="500083" y="175749"/>
                        <a:pt x="428762" y="175749"/>
                      </a:cubicBezTo>
                      <a:cubicBezTo>
                        <a:pt x="372456" y="175749"/>
                        <a:pt x="312396" y="171977"/>
                        <a:pt x="248582" y="156891"/>
                      </a:cubicBezTo>
                      <a:cubicBezTo>
                        <a:pt x="248582" y="156891"/>
                        <a:pt x="248582" y="156891"/>
                        <a:pt x="196030" y="156891"/>
                      </a:cubicBezTo>
                      <a:cubicBezTo>
                        <a:pt x="166000" y="153119"/>
                        <a:pt x="132216" y="138032"/>
                        <a:pt x="105940" y="134260"/>
                      </a:cubicBezTo>
                      <a:cubicBezTo>
                        <a:pt x="81541" y="128603"/>
                        <a:pt x="59018" y="123888"/>
                        <a:pt x="38373" y="120588"/>
                      </a:cubicBezTo>
                      <a:lnTo>
                        <a:pt x="0" y="117054"/>
                      </a:ln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05" name="Group 2604"/>
              <p:cNvGrpSpPr/>
              <p:nvPr/>
            </p:nvGrpSpPr>
            <p:grpSpPr>
              <a:xfrm>
                <a:off x="0" y="3073598"/>
                <a:ext cx="12192000" cy="3784403"/>
                <a:chOff x="0" y="3073598"/>
                <a:chExt cx="12192000" cy="3784403"/>
              </a:xfrm>
            </p:grpSpPr>
            <p:sp>
              <p:nvSpPr>
                <p:cNvPr id="2569" name="Freeform 2568"/>
                <p:cNvSpPr/>
                <p:nvPr/>
              </p:nvSpPr>
              <p:spPr>
                <a:xfrm>
                  <a:off x="0" y="3227994"/>
                  <a:ext cx="2032000" cy="3630006"/>
                </a:xfrm>
                <a:custGeom>
                  <a:avLst/>
                  <a:gdLst>
                    <a:gd name="connsiteX0" fmla="*/ 1362216 w 2032000"/>
                    <a:gd name="connsiteY0" fmla="*/ 79 h 3630006"/>
                    <a:gd name="connsiteX1" fmla="*/ 2009457 w 2032000"/>
                    <a:gd name="connsiteY1" fmla="*/ 335978 h 3630006"/>
                    <a:gd name="connsiteX2" fmla="*/ 2032000 w 2032000"/>
                    <a:gd name="connsiteY2" fmla="*/ 338558 h 3630006"/>
                    <a:gd name="connsiteX3" fmla="*/ 2032000 w 2032000"/>
                    <a:gd name="connsiteY3" fmla="*/ 3630006 h 3630006"/>
                    <a:gd name="connsiteX4" fmla="*/ 0 w 2032000"/>
                    <a:gd name="connsiteY4" fmla="*/ 3630006 h 3630006"/>
                    <a:gd name="connsiteX5" fmla="*/ 0 w 2032000"/>
                    <a:gd name="connsiteY5" fmla="*/ 2368958 h 3630006"/>
                    <a:gd name="connsiteX6" fmla="*/ 0 w 2032000"/>
                    <a:gd name="connsiteY6" fmla="*/ 2277488 h 3630006"/>
                    <a:gd name="connsiteX7" fmla="*/ 0 w 2032000"/>
                    <a:gd name="connsiteY7" fmla="*/ 2194660 h 3630006"/>
                    <a:gd name="connsiteX8" fmla="*/ 0 w 2032000"/>
                    <a:gd name="connsiteY8" fmla="*/ 2099428 h 3630006"/>
                    <a:gd name="connsiteX9" fmla="*/ 0 w 2032000"/>
                    <a:gd name="connsiteY9" fmla="*/ 1990929 h 3630006"/>
                    <a:gd name="connsiteX10" fmla="*/ 0 w 2032000"/>
                    <a:gd name="connsiteY10" fmla="*/ 1868297 h 3630006"/>
                    <a:gd name="connsiteX11" fmla="*/ 0 w 2032000"/>
                    <a:gd name="connsiteY11" fmla="*/ 1730666 h 3630006"/>
                    <a:gd name="connsiteX12" fmla="*/ 0 w 2032000"/>
                    <a:gd name="connsiteY12" fmla="*/ 1577171 h 3630006"/>
                    <a:gd name="connsiteX13" fmla="*/ 0 w 2032000"/>
                    <a:gd name="connsiteY13" fmla="*/ 1406947 h 3630006"/>
                    <a:gd name="connsiteX14" fmla="*/ 0 w 2032000"/>
                    <a:gd name="connsiteY14" fmla="*/ 1219128 h 3630006"/>
                    <a:gd name="connsiteX15" fmla="*/ 349962 w 2032000"/>
                    <a:gd name="connsiteY15" fmla="*/ 1049291 h 3630006"/>
                    <a:gd name="connsiteX16" fmla="*/ 929468 w 2032000"/>
                    <a:gd name="connsiteY16" fmla="*/ 520911 h 3630006"/>
                    <a:gd name="connsiteX17" fmla="*/ 1166539 w 2032000"/>
                    <a:gd name="connsiteY17" fmla="*/ 260495 h 3630006"/>
                    <a:gd name="connsiteX18" fmla="*/ 1362216 w 2032000"/>
                    <a:gd name="connsiteY18" fmla="*/ 79 h 363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2000" h="3630006">
                      <a:moveTo>
                        <a:pt x="1362216" y="79"/>
                      </a:moveTo>
                      <a:cubicBezTo>
                        <a:pt x="1572946" y="11402"/>
                        <a:pt x="1779912" y="335978"/>
                        <a:pt x="2009457" y="335978"/>
                      </a:cubicBezTo>
                      <a:lnTo>
                        <a:pt x="2032000" y="338558"/>
                      </a:lnTo>
                      <a:lnTo>
                        <a:pt x="2032000" y="3630006"/>
                      </a:lnTo>
                      <a:lnTo>
                        <a:pt x="0" y="3630006"/>
                      </a:lnTo>
                      <a:lnTo>
                        <a:pt x="0" y="2368958"/>
                      </a:lnTo>
                      <a:lnTo>
                        <a:pt x="0" y="2277488"/>
                      </a:lnTo>
                      <a:lnTo>
                        <a:pt x="0" y="2194660"/>
                      </a:lnTo>
                      <a:lnTo>
                        <a:pt x="0" y="2099428"/>
                      </a:lnTo>
                      <a:lnTo>
                        <a:pt x="0" y="1990929"/>
                      </a:lnTo>
                      <a:lnTo>
                        <a:pt x="0" y="1868297"/>
                      </a:lnTo>
                      <a:lnTo>
                        <a:pt x="0" y="1730666"/>
                      </a:lnTo>
                      <a:lnTo>
                        <a:pt x="0" y="1577171"/>
                      </a:lnTo>
                      <a:lnTo>
                        <a:pt x="0" y="1406947"/>
                      </a:lnTo>
                      <a:lnTo>
                        <a:pt x="0" y="1219128"/>
                      </a:lnTo>
                      <a:cubicBezTo>
                        <a:pt x="124180" y="1170064"/>
                        <a:pt x="244597" y="1094581"/>
                        <a:pt x="349962" y="1049291"/>
                      </a:cubicBezTo>
                      <a:cubicBezTo>
                        <a:pt x="530587" y="970034"/>
                        <a:pt x="658530" y="520911"/>
                        <a:pt x="929468" y="520911"/>
                      </a:cubicBezTo>
                      <a:cubicBezTo>
                        <a:pt x="1064937" y="520911"/>
                        <a:pt x="1117620" y="388816"/>
                        <a:pt x="1166539" y="260495"/>
                      </a:cubicBezTo>
                      <a:cubicBezTo>
                        <a:pt x="1215458" y="128400"/>
                        <a:pt x="1256852" y="-3695"/>
                        <a:pt x="1362216" y="79"/>
                      </a:cubicBez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1" name="Freeform 2570"/>
                <p:cNvSpPr/>
                <p:nvPr/>
              </p:nvSpPr>
              <p:spPr>
                <a:xfrm>
                  <a:off x="2032000" y="3566552"/>
                  <a:ext cx="2032000" cy="3291448"/>
                </a:xfrm>
                <a:custGeom>
                  <a:avLst/>
                  <a:gdLst>
                    <a:gd name="connsiteX0" fmla="*/ 0 w 2032000"/>
                    <a:gd name="connsiteY0" fmla="*/ 0 h 3291448"/>
                    <a:gd name="connsiteX1" fmla="*/ 18499 w 2032000"/>
                    <a:gd name="connsiteY1" fmla="*/ 2117 h 3291448"/>
                    <a:gd name="connsiteX2" fmla="*/ 778982 w 2032000"/>
                    <a:gd name="connsiteY2" fmla="*/ 552219 h 3291448"/>
                    <a:gd name="connsiteX3" fmla="*/ 1106366 w 2032000"/>
                    <a:gd name="connsiteY3" fmla="*/ 612606 h 3291448"/>
                    <a:gd name="connsiteX4" fmla="*/ 1343437 w 2032000"/>
                    <a:gd name="connsiteY4" fmla="*/ 616380 h 3291448"/>
                    <a:gd name="connsiteX5" fmla="*/ 2001966 w 2032000"/>
                    <a:gd name="connsiteY5" fmla="*/ 922085 h 3291448"/>
                    <a:gd name="connsiteX6" fmla="*/ 2032000 w 2032000"/>
                    <a:gd name="connsiteY6" fmla="*/ 913156 h 3291448"/>
                    <a:gd name="connsiteX7" fmla="*/ 2032000 w 2032000"/>
                    <a:gd name="connsiteY7" fmla="*/ 3291448 h 3291448"/>
                    <a:gd name="connsiteX8" fmla="*/ 0 w 2032000"/>
                    <a:gd name="connsiteY8" fmla="*/ 3291448 h 329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32000" h="3291448">
                      <a:moveTo>
                        <a:pt x="0" y="0"/>
                      </a:moveTo>
                      <a:lnTo>
                        <a:pt x="18499" y="2117"/>
                      </a:lnTo>
                      <a:cubicBezTo>
                        <a:pt x="234373" y="48239"/>
                        <a:pt x="602591" y="421304"/>
                        <a:pt x="778982" y="552219"/>
                      </a:cubicBezTo>
                      <a:cubicBezTo>
                        <a:pt x="891873" y="639025"/>
                        <a:pt x="993475" y="623928"/>
                        <a:pt x="1106366" y="612606"/>
                      </a:cubicBezTo>
                      <a:cubicBezTo>
                        <a:pt x="1177863" y="605057"/>
                        <a:pt x="1256887" y="597509"/>
                        <a:pt x="1343437" y="616380"/>
                      </a:cubicBezTo>
                      <a:cubicBezTo>
                        <a:pt x="1565455" y="669218"/>
                        <a:pt x="1783711" y="993794"/>
                        <a:pt x="2001966" y="922085"/>
                      </a:cubicBezTo>
                      <a:lnTo>
                        <a:pt x="2032000" y="913156"/>
                      </a:lnTo>
                      <a:lnTo>
                        <a:pt x="2032000" y="3291448"/>
                      </a:lnTo>
                      <a:lnTo>
                        <a:pt x="0" y="3291448"/>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3" name="Freeform 2572"/>
                <p:cNvSpPr/>
                <p:nvPr/>
              </p:nvSpPr>
              <p:spPr>
                <a:xfrm>
                  <a:off x="4064000" y="4388994"/>
                  <a:ext cx="2032000" cy="2469006"/>
                </a:xfrm>
                <a:custGeom>
                  <a:avLst/>
                  <a:gdLst>
                    <a:gd name="connsiteX0" fmla="*/ 429820 w 2032000"/>
                    <a:gd name="connsiteY0" fmla="*/ 396 h 2469006"/>
                    <a:gd name="connsiteX1" fmla="*/ 553236 w 2032000"/>
                    <a:gd name="connsiteY1" fmla="*/ 9064 h 2469006"/>
                    <a:gd name="connsiteX2" fmla="*/ 1057481 w 2032000"/>
                    <a:gd name="connsiteY2" fmla="*/ 114740 h 2469006"/>
                    <a:gd name="connsiteX3" fmla="*/ 1603120 w 2032000"/>
                    <a:gd name="connsiteY3" fmla="*/ 394027 h 2469006"/>
                    <a:gd name="connsiteX4" fmla="*/ 1952906 w 2032000"/>
                    <a:gd name="connsiteY4" fmla="*/ 417380 h 2469006"/>
                    <a:gd name="connsiteX5" fmla="*/ 2032000 w 2032000"/>
                    <a:gd name="connsiteY5" fmla="*/ 407014 h 2469006"/>
                    <a:gd name="connsiteX6" fmla="*/ 2032000 w 2032000"/>
                    <a:gd name="connsiteY6" fmla="*/ 2469006 h 2469006"/>
                    <a:gd name="connsiteX7" fmla="*/ 0 w 2032000"/>
                    <a:gd name="connsiteY7" fmla="*/ 2469006 h 2469006"/>
                    <a:gd name="connsiteX8" fmla="*/ 0 w 2032000"/>
                    <a:gd name="connsiteY8" fmla="*/ 90714 h 2469006"/>
                    <a:gd name="connsiteX9" fmla="*/ 133600 w 2032000"/>
                    <a:gd name="connsiteY9" fmla="*/ 50993 h 2469006"/>
                    <a:gd name="connsiteX10" fmla="*/ 429820 w 2032000"/>
                    <a:gd name="connsiteY10" fmla="*/ 396 h 2469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32000" h="2469006">
                      <a:moveTo>
                        <a:pt x="429820" y="396"/>
                      </a:moveTo>
                      <a:cubicBezTo>
                        <a:pt x="474212" y="-1079"/>
                        <a:pt x="515605" y="1516"/>
                        <a:pt x="553236" y="9064"/>
                      </a:cubicBezTo>
                      <a:cubicBezTo>
                        <a:pt x="699993" y="39257"/>
                        <a:pt x="876856" y="114740"/>
                        <a:pt x="1057481" y="114740"/>
                      </a:cubicBezTo>
                      <a:cubicBezTo>
                        <a:pt x="1234344" y="114740"/>
                        <a:pt x="1403680" y="314770"/>
                        <a:pt x="1603120" y="394027"/>
                      </a:cubicBezTo>
                      <a:cubicBezTo>
                        <a:pt x="1699078" y="433656"/>
                        <a:pt x="1828903" y="430825"/>
                        <a:pt x="1952906" y="417380"/>
                      </a:cubicBezTo>
                      <a:lnTo>
                        <a:pt x="2032000" y="407014"/>
                      </a:lnTo>
                      <a:lnTo>
                        <a:pt x="2032000" y="2469006"/>
                      </a:lnTo>
                      <a:lnTo>
                        <a:pt x="0" y="2469006"/>
                      </a:lnTo>
                      <a:lnTo>
                        <a:pt x="0" y="90714"/>
                      </a:lnTo>
                      <a:lnTo>
                        <a:pt x="133600" y="50993"/>
                      </a:lnTo>
                      <a:cubicBezTo>
                        <a:pt x="240258" y="22569"/>
                        <a:pt x="341036" y="3344"/>
                        <a:pt x="429820" y="396"/>
                      </a:cubicBez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5" name="Freeform 2574"/>
                <p:cNvSpPr/>
                <p:nvPr/>
              </p:nvSpPr>
              <p:spPr>
                <a:xfrm>
                  <a:off x="6096000" y="4282770"/>
                  <a:ext cx="2032000" cy="2575231"/>
                </a:xfrm>
                <a:custGeom>
                  <a:avLst/>
                  <a:gdLst>
                    <a:gd name="connsiteX0" fmla="*/ 2032000 w 2032000"/>
                    <a:gd name="connsiteY0" fmla="*/ 0 h 2575231"/>
                    <a:gd name="connsiteX1" fmla="*/ 2032000 w 2032000"/>
                    <a:gd name="connsiteY1" fmla="*/ 2575231 h 2575231"/>
                    <a:gd name="connsiteX2" fmla="*/ 0 w 2032000"/>
                    <a:gd name="connsiteY2" fmla="*/ 2575231 h 2575231"/>
                    <a:gd name="connsiteX3" fmla="*/ 0 w 2032000"/>
                    <a:gd name="connsiteY3" fmla="*/ 513239 h 2575231"/>
                    <a:gd name="connsiteX4" fmla="*/ 41499 w 2032000"/>
                    <a:gd name="connsiteY4" fmla="*/ 507800 h 2575231"/>
                    <a:gd name="connsiteX5" fmla="*/ 157682 w 2032000"/>
                    <a:gd name="connsiteY5" fmla="*/ 492232 h 2575231"/>
                    <a:gd name="connsiteX6" fmla="*/ 195213 w 2032000"/>
                    <a:gd name="connsiteY6" fmla="*/ 489306 h 2575231"/>
                    <a:gd name="connsiteX7" fmla="*/ 311774 w 2032000"/>
                    <a:gd name="connsiteY7" fmla="*/ 437232 h 2575231"/>
                    <a:gd name="connsiteX8" fmla="*/ 639626 w 2032000"/>
                    <a:gd name="connsiteY8" fmla="*/ 334839 h 2575231"/>
                    <a:gd name="connsiteX9" fmla="*/ 1358363 w 2032000"/>
                    <a:gd name="connsiteY9" fmla="*/ 74372 h 2575231"/>
                    <a:gd name="connsiteX10" fmla="*/ 1964208 w 2032000"/>
                    <a:gd name="connsiteY10" fmla="*/ 2650 h 2575231"/>
                    <a:gd name="connsiteX11" fmla="*/ 2009364 w 2032000"/>
                    <a:gd name="connsiteY11" fmla="*/ 2650 h 257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2000" h="2575231">
                      <a:moveTo>
                        <a:pt x="2032000" y="0"/>
                      </a:moveTo>
                      <a:lnTo>
                        <a:pt x="2032000" y="2575231"/>
                      </a:lnTo>
                      <a:lnTo>
                        <a:pt x="0" y="2575231"/>
                      </a:lnTo>
                      <a:lnTo>
                        <a:pt x="0" y="513239"/>
                      </a:lnTo>
                      <a:lnTo>
                        <a:pt x="41499" y="507800"/>
                      </a:lnTo>
                      <a:cubicBezTo>
                        <a:pt x="82892" y="502139"/>
                        <a:pt x="122404" y="496477"/>
                        <a:pt x="157682" y="492232"/>
                      </a:cubicBezTo>
                      <a:lnTo>
                        <a:pt x="195213" y="489306"/>
                      </a:lnTo>
                      <a:lnTo>
                        <a:pt x="311774" y="437232"/>
                      </a:lnTo>
                      <a:cubicBezTo>
                        <a:pt x="447712" y="379193"/>
                        <a:pt x="570010" y="334839"/>
                        <a:pt x="639626" y="334839"/>
                      </a:cubicBezTo>
                      <a:cubicBezTo>
                        <a:pt x="778858" y="334839"/>
                        <a:pt x="1158923" y="153645"/>
                        <a:pt x="1358363" y="74372"/>
                      </a:cubicBezTo>
                      <a:cubicBezTo>
                        <a:pt x="1542750" y="-1125"/>
                        <a:pt x="1787346" y="-1125"/>
                        <a:pt x="1964208" y="2650"/>
                      </a:cubicBezTo>
                      <a:cubicBezTo>
                        <a:pt x="1979260" y="2650"/>
                        <a:pt x="1994312" y="2650"/>
                        <a:pt x="2009364" y="2650"/>
                      </a:cubicBez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7" name="Freeform 2576"/>
                <p:cNvSpPr/>
                <p:nvPr/>
              </p:nvSpPr>
              <p:spPr>
                <a:xfrm>
                  <a:off x="8128000" y="4026782"/>
                  <a:ext cx="2032000" cy="2831219"/>
                </a:xfrm>
                <a:custGeom>
                  <a:avLst/>
                  <a:gdLst>
                    <a:gd name="connsiteX0" fmla="*/ 875130 w 2032000"/>
                    <a:gd name="connsiteY0" fmla="*/ 214 h 2831219"/>
                    <a:gd name="connsiteX1" fmla="*/ 1117558 w 2032000"/>
                    <a:gd name="connsiteY1" fmla="*/ 39695 h 2831219"/>
                    <a:gd name="connsiteX2" fmla="*/ 1896502 w 2032000"/>
                    <a:gd name="connsiteY2" fmla="*/ 96318 h 2831219"/>
                    <a:gd name="connsiteX3" fmla="*/ 2032000 w 2032000"/>
                    <a:gd name="connsiteY3" fmla="*/ 73711 h 2831219"/>
                    <a:gd name="connsiteX4" fmla="*/ 2032000 w 2032000"/>
                    <a:gd name="connsiteY4" fmla="*/ 2831219 h 2831219"/>
                    <a:gd name="connsiteX5" fmla="*/ 0 w 2032000"/>
                    <a:gd name="connsiteY5" fmla="*/ 2831219 h 2831219"/>
                    <a:gd name="connsiteX6" fmla="*/ 0 w 2032000"/>
                    <a:gd name="connsiteY6" fmla="*/ 255988 h 2831219"/>
                    <a:gd name="connsiteX7" fmla="*/ 47134 w 2032000"/>
                    <a:gd name="connsiteY7" fmla="*/ 250469 h 2831219"/>
                    <a:gd name="connsiteX8" fmla="*/ 534291 w 2032000"/>
                    <a:gd name="connsiteY8" fmla="*/ 39695 h 2831219"/>
                    <a:gd name="connsiteX9" fmla="*/ 875130 w 2032000"/>
                    <a:gd name="connsiteY9" fmla="*/ 214 h 2831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2000" h="2831219">
                      <a:moveTo>
                        <a:pt x="875130" y="214"/>
                      </a:moveTo>
                      <a:cubicBezTo>
                        <a:pt x="952632" y="1828"/>
                        <a:pt x="1034301" y="12799"/>
                        <a:pt x="1117558" y="39695"/>
                      </a:cubicBezTo>
                      <a:cubicBezTo>
                        <a:pt x="1335813" y="111418"/>
                        <a:pt x="1674484" y="145392"/>
                        <a:pt x="1896502" y="96318"/>
                      </a:cubicBezTo>
                      <a:lnTo>
                        <a:pt x="2032000" y="73711"/>
                      </a:lnTo>
                      <a:lnTo>
                        <a:pt x="2032000" y="2831219"/>
                      </a:lnTo>
                      <a:lnTo>
                        <a:pt x="0" y="2831219"/>
                      </a:lnTo>
                      <a:lnTo>
                        <a:pt x="0" y="255988"/>
                      </a:lnTo>
                      <a:lnTo>
                        <a:pt x="47134" y="250469"/>
                      </a:lnTo>
                      <a:cubicBezTo>
                        <a:pt x="214082" y="213930"/>
                        <a:pt x="405878" y="66119"/>
                        <a:pt x="534291" y="39695"/>
                      </a:cubicBezTo>
                      <a:cubicBezTo>
                        <a:pt x="628366" y="20821"/>
                        <a:pt x="745960" y="-2477"/>
                        <a:pt x="875130" y="214"/>
                      </a:cubicBez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9" name="Freeform 2578"/>
                <p:cNvSpPr/>
                <p:nvPr/>
              </p:nvSpPr>
              <p:spPr>
                <a:xfrm>
                  <a:off x="10160000" y="3073598"/>
                  <a:ext cx="2032000" cy="3784403"/>
                </a:xfrm>
                <a:custGeom>
                  <a:avLst/>
                  <a:gdLst>
                    <a:gd name="connsiteX0" fmla="*/ 1666988 w 2032000"/>
                    <a:gd name="connsiteY0" fmla="*/ 87 h 3784403"/>
                    <a:gd name="connsiteX1" fmla="*/ 2032000 w 2032000"/>
                    <a:gd name="connsiteY1" fmla="*/ 275653 h 3784403"/>
                    <a:gd name="connsiteX2" fmla="*/ 2032000 w 2032000"/>
                    <a:gd name="connsiteY2" fmla="*/ 279702 h 3784403"/>
                    <a:gd name="connsiteX3" fmla="*/ 2032000 w 2032000"/>
                    <a:gd name="connsiteY3" fmla="*/ 289317 h 3784403"/>
                    <a:gd name="connsiteX4" fmla="*/ 2032000 w 2032000"/>
                    <a:gd name="connsiteY4" fmla="*/ 308042 h 3784403"/>
                    <a:gd name="connsiteX5" fmla="*/ 2032000 w 2032000"/>
                    <a:gd name="connsiteY5" fmla="*/ 338913 h 3784403"/>
                    <a:gd name="connsiteX6" fmla="*/ 2032000 w 2032000"/>
                    <a:gd name="connsiteY6" fmla="*/ 384965 h 3784403"/>
                    <a:gd name="connsiteX7" fmla="*/ 2032000 w 2032000"/>
                    <a:gd name="connsiteY7" fmla="*/ 449237 h 3784403"/>
                    <a:gd name="connsiteX8" fmla="*/ 2032000 w 2032000"/>
                    <a:gd name="connsiteY8" fmla="*/ 534764 h 3784403"/>
                    <a:gd name="connsiteX9" fmla="*/ 2032000 w 2032000"/>
                    <a:gd name="connsiteY9" fmla="*/ 644582 h 3784403"/>
                    <a:gd name="connsiteX10" fmla="*/ 2032000 w 2032000"/>
                    <a:gd name="connsiteY10" fmla="*/ 709549 h 3784403"/>
                    <a:gd name="connsiteX11" fmla="*/ 2032000 w 2032000"/>
                    <a:gd name="connsiteY11" fmla="*/ 781728 h 3784403"/>
                    <a:gd name="connsiteX12" fmla="*/ 2032000 w 2032000"/>
                    <a:gd name="connsiteY12" fmla="*/ 861498 h 3784403"/>
                    <a:gd name="connsiteX13" fmla="*/ 2032000 w 2032000"/>
                    <a:gd name="connsiteY13" fmla="*/ 949239 h 3784403"/>
                    <a:gd name="connsiteX14" fmla="*/ 2032000 w 2032000"/>
                    <a:gd name="connsiteY14" fmla="*/ 1045330 h 3784403"/>
                    <a:gd name="connsiteX15" fmla="*/ 2032000 w 2032000"/>
                    <a:gd name="connsiteY15" fmla="*/ 1150150 h 3784403"/>
                    <a:gd name="connsiteX16" fmla="*/ 2032000 w 2032000"/>
                    <a:gd name="connsiteY16" fmla="*/ 1264081 h 3784403"/>
                    <a:gd name="connsiteX17" fmla="*/ 2032000 w 2032000"/>
                    <a:gd name="connsiteY17" fmla="*/ 1387500 h 3784403"/>
                    <a:gd name="connsiteX18" fmla="*/ 2032000 w 2032000"/>
                    <a:gd name="connsiteY18" fmla="*/ 1520787 h 3784403"/>
                    <a:gd name="connsiteX19" fmla="*/ 2032000 w 2032000"/>
                    <a:gd name="connsiteY19" fmla="*/ 1664322 h 3784403"/>
                    <a:gd name="connsiteX20" fmla="*/ 2032000 w 2032000"/>
                    <a:gd name="connsiteY20" fmla="*/ 1818485 h 3784403"/>
                    <a:gd name="connsiteX21" fmla="*/ 2032000 w 2032000"/>
                    <a:gd name="connsiteY21" fmla="*/ 1983655 h 3784403"/>
                    <a:gd name="connsiteX22" fmla="*/ 2032000 w 2032000"/>
                    <a:gd name="connsiteY22" fmla="*/ 2160212 h 3784403"/>
                    <a:gd name="connsiteX23" fmla="*/ 2032000 w 2032000"/>
                    <a:gd name="connsiteY23" fmla="*/ 2348535 h 3784403"/>
                    <a:gd name="connsiteX24" fmla="*/ 2032000 w 2032000"/>
                    <a:gd name="connsiteY24" fmla="*/ 2523355 h 3784403"/>
                    <a:gd name="connsiteX25" fmla="*/ 2032000 w 2032000"/>
                    <a:gd name="connsiteY25" fmla="*/ 3784403 h 3784403"/>
                    <a:gd name="connsiteX26" fmla="*/ 0 w 2032000"/>
                    <a:gd name="connsiteY26" fmla="*/ 3784403 h 3784403"/>
                    <a:gd name="connsiteX27" fmla="*/ 0 w 2032000"/>
                    <a:gd name="connsiteY27" fmla="*/ 1026895 h 3784403"/>
                    <a:gd name="connsiteX28" fmla="*/ 36660 w 2032000"/>
                    <a:gd name="connsiteY28" fmla="*/ 1020778 h 3784403"/>
                    <a:gd name="connsiteX29" fmla="*/ 519268 w 2032000"/>
                    <a:gd name="connsiteY29" fmla="*/ 841884 h 3784403"/>
                    <a:gd name="connsiteX30" fmla="*/ 1015986 w 2032000"/>
                    <a:gd name="connsiteY30" fmla="*/ 524795 h 3784403"/>
                    <a:gd name="connsiteX31" fmla="*/ 1177796 w 2032000"/>
                    <a:gd name="connsiteY31" fmla="*/ 490821 h 3784403"/>
                    <a:gd name="connsiteX32" fmla="*/ 1666988 w 2032000"/>
                    <a:gd name="connsiteY32" fmla="*/ 87 h 378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032000" h="3784403">
                      <a:moveTo>
                        <a:pt x="1666988" y="87"/>
                      </a:moveTo>
                      <a:cubicBezTo>
                        <a:pt x="1742248" y="-3688"/>
                        <a:pt x="1881480" y="117108"/>
                        <a:pt x="2032000" y="275653"/>
                      </a:cubicBezTo>
                      <a:lnTo>
                        <a:pt x="2032000" y="279702"/>
                      </a:lnTo>
                      <a:lnTo>
                        <a:pt x="2032000" y="289317"/>
                      </a:lnTo>
                      <a:lnTo>
                        <a:pt x="2032000" y="308042"/>
                      </a:lnTo>
                      <a:lnTo>
                        <a:pt x="2032000" y="338913"/>
                      </a:lnTo>
                      <a:lnTo>
                        <a:pt x="2032000" y="384965"/>
                      </a:lnTo>
                      <a:lnTo>
                        <a:pt x="2032000" y="449237"/>
                      </a:lnTo>
                      <a:lnTo>
                        <a:pt x="2032000" y="534764"/>
                      </a:lnTo>
                      <a:lnTo>
                        <a:pt x="2032000" y="644582"/>
                      </a:lnTo>
                      <a:lnTo>
                        <a:pt x="2032000" y="709549"/>
                      </a:lnTo>
                      <a:lnTo>
                        <a:pt x="2032000" y="781728"/>
                      </a:lnTo>
                      <a:lnTo>
                        <a:pt x="2032000" y="861498"/>
                      </a:lnTo>
                      <a:lnTo>
                        <a:pt x="2032000" y="949239"/>
                      </a:lnTo>
                      <a:lnTo>
                        <a:pt x="2032000" y="1045330"/>
                      </a:lnTo>
                      <a:lnTo>
                        <a:pt x="2032000" y="1150150"/>
                      </a:lnTo>
                      <a:lnTo>
                        <a:pt x="2032000" y="1264081"/>
                      </a:lnTo>
                      <a:lnTo>
                        <a:pt x="2032000" y="1387500"/>
                      </a:lnTo>
                      <a:lnTo>
                        <a:pt x="2032000" y="1520787"/>
                      </a:lnTo>
                      <a:lnTo>
                        <a:pt x="2032000" y="1664322"/>
                      </a:lnTo>
                      <a:lnTo>
                        <a:pt x="2032000" y="1818485"/>
                      </a:lnTo>
                      <a:lnTo>
                        <a:pt x="2032000" y="1983655"/>
                      </a:lnTo>
                      <a:lnTo>
                        <a:pt x="2032000" y="2160212"/>
                      </a:lnTo>
                      <a:lnTo>
                        <a:pt x="2032000" y="2348535"/>
                      </a:lnTo>
                      <a:lnTo>
                        <a:pt x="2032000" y="2523355"/>
                      </a:lnTo>
                      <a:lnTo>
                        <a:pt x="2032000" y="3784403"/>
                      </a:lnTo>
                      <a:lnTo>
                        <a:pt x="0" y="3784403"/>
                      </a:lnTo>
                      <a:lnTo>
                        <a:pt x="0" y="1026895"/>
                      </a:lnTo>
                      <a:lnTo>
                        <a:pt x="36660" y="1020778"/>
                      </a:lnTo>
                      <a:cubicBezTo>
                        <a:pt x="214463" y="996182"/>
                        <a:pt x="400732" y="972117"/>
                        <a:pt x="519268" y="841884"/>
                      </a:cubicBezTo>
                      <a:cubicBezTo>
                        <a:pt x="850413" y="479496"/>
                        <a:pt x="940726" y="502145"/>
                        <a:pt x="1015986" y="524795"/>
                      </a:cubicBezTo>
                      <a:cubicBezTo>
                        <a:pt x="1061142" y="536119"/>
                        <a:pt x="1098772" y="547444"/>
                        <a:pt x="1177796" y="490821"/>
                      </a:cubicBezTo>
                      <a:cubicBezTo>
                        <a:pt x="1373472" y="339826"/>
                        <a:pt x="1565386" y="3862"/>
                        <a:pt x="1666988" y="87"/>
                      </a:cubicBez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13" name="Freeform 2612"/>
              <p:cNvSpPr/>
              <p:nvPr/>
            </p:nvSpPr>
            <p:spPr>
              <a:xfrm>
                <a:off x="1222190" y="3352396"/>
                <a:ext cx="809810" cy="905419"/>
              </a:xfrm>
              <a:custGeom>
                <a:avLst/>
                <a:gdLst>
                  <a:gd name="connsiteX0" fmla="*/ 313425 w 809810"/>
                  <a:gd name="connsiteY0" fmla="*/ 0 h 905419"/>
                  <a:gd name="connsiteX1" fmla="*/ 522259 w 809810"/>
                  <a:gd name="connsiteY1" fmla="*/ 285027 h 905419"/>
                  <a:gd name="connsiteX2" fmla="*/ 790760 w 809810"/>
                  <a:gd name="connsiteY2" fmla="*/ 360034 h 905419"/>
                  <a:gd name="connsiteX3" fmla="*/ 809810 w 809810"/>
                  <a:gd name="connsiteY3" fmla="*/ 365126 h 905419"/>
                  <a:gd name="connsiteX4" fmla="*/ 809810 w 809810"/>
                  <a:gd name="connsiteY4" fmla="*/ 765146 h 905419"/>
                  <a:gd name="connsiteX5" fmla="*/ 807542 w 809810"/>
                  <a:gd name="connsiteY5" fmla="*/ 765072 h 905419"/>
                  <a:gd name="connsiteX6" fmla="*/ 447676 w 809810"/>
                  <a:gd name="connsiteY6" fmla="*/ 795075 h 905419"/>
                  <a:gd name="connsiteX7" fmla="*/ 44924 w 809810"/>
                  <a:gd name="connsiteY7" fmla="*/ 900085 h 905419"/>
                  <a:gd name="connsiteX8" fmla="*/ 268675 w 809810"/>
                  <a:gd name="connsiteY8" fmla="*/ 690065 h 905419"/>
                  <a:gd name="connsiteX9" fmla="*/ 775844 w 809810"/>
                  <a:gd name="connsiteY9" fmla="*/ 600056 h 905419"/>
                  <a:gd name="connsiteX10" fmla="*/ 611760 w 809810"/>
                  <a:gd name="connsiteY10" fmla="*/ 435041 h 905419"/>
                  <a:gd name="connsiteX11" fmla="*/ 373092 w 809810"/>
                  <a:gd name="connsiteY11" fmla="*/ 375035 h 905419"/>
                  <a:gd name="connsiteX12" fmla="*/ 298508 w 809810"/>
                  <a:gd name="connsiteY12" fmla="*/ 195018 h 905419"/>
                  <a:gd name="connsiteX13" fmla="*/ 223925 w 809810"/>
                  <a:gd name="connsiteY13" fmla="*/ 75007 h 905419"/>
                  <a:gd name="connsiteX14" fmla="*/ 313425 w 809810"/>
                  <a:gd name="connsiteY14" fmla="*/ 0 h 905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9810" h="905419">
                    <a:moveTo>
                      <a:pt x="313425" y="0"/>
                    </a:moveTo>
                    <a:cubicBezTo>
                      <a:pt x="402925" y="0"/>
                      <a:pt x="432759" y="195018"/>
                      <a:pt x="522259" y="285027"/>
                    </a:cubicBezTo>
                    <a:cubicBezTo>
                      <a:pt x="611760" y="375035"/>
                      <a:pt x="477509" y="285027"/>
                      <a:pt x="790760" y="360034"/>
                    </a:cubicBezTo>
                    <a:lnTo>
                      <a:pt x="809810" y="365126"/>
                    </a:lnTo>
                    <a:lnTo>
                      <a:pt x="809810" y="765146"/>
                    </a:lnTo>
                    <a:lnTo>
                      <a:pt x="807542" y="765072"/>
                    </a:lnTo>
                    <a:cubicBezTo>
                      <a:pt x="678885" y="765072"/>
                      <a:pt x="537176" y="780074"/>
                      <a:pt x="447676" y="795075"/>
                    </a:cubicBezTo>
                    <a:cubicBezTo>
                      <a:pt x="268675" y="825078"/>
                      <a:pt x="179174" y="930088"/>
                      <a:pt x="44924" y="900085"/>
                    </a:cubicBezTo>
                    <a:cubicBezTo>
                      <a:pt x="-89327" y="870082"/>
                      <a:pt x="104591" y="780073"/>
                      <a:pt x="268675" y="690065"/>
                    </a:cubicBezTo>
                    <a:cubicBezTo>
                      <a:pt x="432759" y="600056"/>
                      <a:pt x="731094" y="630059"/>
                      <a:pt x="775844" y="600056"/>
                    </a:cubicBezTo>
                    <a:cubicBezTo>
                      <a:pt x="820594" y="570054"/>
                      <a:pt x="716177" y="465044"/>
                      <a:pt x="611760" y="435041"/>
                    </a:cubicBezTo>
                    <a:cubicBezTo>
                      <a:pt x="507343" y="405038"/>
                      <a:pt x="447676" y="495047"/>
                      <a:pt x="373092" y="375035"/>
                    </a:cubicBezTo>
                    <a:cubicBezTo>
                      <a:pt x="309696" y="270025"/>
                      <a:pt x="358175" y="255024"/>
                      <a:pt x="298508" y="195018"/>
                    </a:cubicBezTo>
                    <a:cubicBezTo>
                      <a:pt x="238841" y="135013"/>
                      <a:pt x="223925" y="75007"/>
                      <a:pt x="223925" y="75007"/>
                    </a:cubicBezTo>
                    <a:cubicBezTo>
                      <a:pt x="223925" y="75007"/>
                      <a:pt x="223925" y="0"/>
                      <a:pt x="313425"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5" name="Freeform 2614"/>
              <p:cNvSpPr/>
              <p:nvPr/>
            </p:nvSpPr>
            <p:spPr>
              <a:xfrm>
                <a:off x="2032000" y="3717521"/>
                <a:ext cx="2032000" cy="1091178"/>
              </a:xfrm>
              <a:custGeom>
                <a:avLst/>
                <a:gdLst>
                  <a:gd name="connsiteX0" fmla="*/ 0 w 2032000"/>
                  <a:gd name="connsiteY0" fmla="*/ 0 h 1091178"/>
                  <a:gd name="connsiteX1" fmla="*/ 86300 w 2032000"/>
                  <a:gd name="connsiteY1" fmla="*/ 23065 h 1091178"/>
                  <a:gd name="connsiteX2" fmla="*/ 353869 w 2032000"/>
                  <a:gd name="connsiteY2" fmla="*/ 234930 h 1091178"/>
                  <a:gd name="connsiteX3" fmla="*/ 622370 w 2032000"/>
                  <a:gd name="connsiteY3" fmla="*/ 429949 h 1091178"/>
                  <a:gd name="connsiteX4" fmla="*/ 1054955 w 2032000"/>
                  <a:gd name="connsiteY4" fmla="*/ 564962 h 1091178"/>
                  <a:gd name="connsiteX5" fmla="*/ 1487540 w 2032000"/>
                  <a:gd name="connsiteY5" fmla="*/ 744978 h 1091178"/>
                  <a:gd name="connsiteX6" fmla="*/ 1830625 w 2032000"/>
                  <a:gd name="connsiteY6" fmla="*/ 970000 h 1091178"/>
                  <a:gd name="connsiteX7" fmla="*/ 2032000 w 2032000"/>
                  <a:gd name="connsiteY7" fmla="*/ 1006871 h 1091178"/>
                  <a:gd name="connsiteX8" fmla="*/ 2032000 w 2032000"/>
                  <a:gd name="connsiteY8" fmla="*/ 1070358 h 1091178"/>
                  <a:gd name="connsiteX9" fmla="*/ 2014987 w 2032000"/>
                  <a:gd name="connsiteY9" fmla="*/ 1072431 h 1091178"/>
                  <a:gd name="connsiteX10" fmla="*/ 1890292 w 2032000"/>
                  <a:gd name="connsiteY10" fmla="*/ 1090011 h 1091178"/>
                  <a:gd name="connsiteX11" fmla="*/ 1502457 w 2032000"/>
                  <a:gd name="connsiteY11" fmla="*/ 1000002 h 1091178"/>
                  <a:gd name="connsiteX12" fmla="*/ 1099705 w 2032000"/>
                  <a:gd name="connsiteY12" fmla="*/ 759980 h 1091178"/>
                  <a:gd name="connsiteX13" fmla="*/ 503036 w 2032000"/>
                  <a:gd name="connsiteY13" fmla="*/ 954998 h 1091178"/>
                  <a:gd name="connsiteX14" fmla="*/ 756620 w 2032000"/>
                  <a:gd name="connsiteY14" fmla="*/ 729977 h 1091178"/>
                  <a:gd name="connsiteX15" fmla="*/ 428452 w 2032000"/>
                  <a:gd name="connsiteY15" fmla="*/ 594964 h 1091178"/>
                  <a:gd name="connsiteX16" fmla="*/ 279285 w 2032000"/>
                  <a:gd name="connsiteY16" fmla="*/ 459952 h 1091178"/>
                  <a:gd name="connsiteX17" fmla="*/ 90757 w 2032000"/>
                  <a:gd name="connsiteY17" fmla="*/ 402993 h 1091178"/>
                  <a:gd name="connsiteX18" fmla="*/ 0 w 2032000"/>
                  <a:gd name="connsiteY18" fmla="*/ 400020 h 1091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2000" h="1091178">
                    <a:moveTo>
                      <a:pt x="0" y="0"/>
                    </a:moveTo>
                    <a:lnTo>
                      <a:pt x="86300" y="23065"/>
                    </a:lnTo>
                    <a:cubicBezTo>
                      <a:pt x="304924" y="88901"/>
                      <a:pt x="340817" y="156173"/>
                      <a:pt x="353869" y="234930"/>
                    </a:cubicBezTo>
                    <a:cubicBezTo>
                      <a:pt x="368785" y="324939"/>
                      <a:pt x="547786" y="354942"/>
                      <a:pt x="622370" y="429949"/>
                    </a:cubicBezTo>
                    <a:cubicBezTo>
                      <a:pt x="696953" y="504956"/>
                      <a:pt x="935621" y="519957"/>
                      <a:pt x="1054955" y="564962"/>
                    </a:cubicBezTo>
                    <a:cubicBezTo>
                      <a:pt x="1174289" y="609966"/>
                      <a:pt x="1368206" y="654970"/>
                      <a:pt x="1487540" y="744978"/>
                    </a:cubicBezTo>
                    <a:cubicBezTo>
                      <a:pt x="1606874" y="834987"/>
                      <a:pt x="1472623" y="894992"/>
                      <a:pt x="1830625" y="970000"/>
                    </a:cubicBezTo>
                    <a:lnTo>
                      <a:pt x="2032000" y="1006871"/>
                    </a:lnTo>
                    <a:lnTo>
                      <a:pt x="2032000" y="1070358"/>
                    </a:lnTo>
                    <a:lnTo>
                      <a:pt x="2014987" y="1072431"/>
                    </a:lnTo>
                    <a:cubicBezTo>
                      <a:pt x="1958350" y="1079698"/>
                      <a:pt x="1912667" y="1086261"/>
                      <a:pt x="1890292" y="1090011"/>
                    </a:cubicBezTo>
                    <a:cubicBezTo>
                      <a:pt x="1800792" y="1105012"/>
                      <a:pt x="1591957" y="970000"/>
                      <a:pt x="1502457" y="1000002"/>
                    </a:cubicBezTo>
                    <a:cubicBezTo>
                      <a:pt x="1412956" y="1030005"/>
                      <a:pt x="1233956" y="819985"/>
                      <a:pt x="1099705" y="759980"/>
                    </a:cubicBezTo>
                    <a:cubicBezTo>
                      <a:pt x="965455" y="699974"/>
                      <a:pt x="637287" y="924995"/>
                      <a:pt x="503036" y="954998"/>
                    </a:cubicBezTo>
                    <a:cubicBezTo>
                      <a:pt x="368785" y="985001"/>
                      <a:pt x="756620" y="789983"/>
                      <a:pt x="756620" y="729977"/>
                    </a:cubicBezTo>
                    <a:cubicBezTo>
                      <a:pt x="756620" y="669971"/>
                      <a:pt x="547786" y="594964"/>
                      <a:pt x="428452" y="594964"/>
                    </a:cubicBezTo>
                    <a:cubicBezTo>
                      <a:pt x="309118" y="594964"/>
                      <a:pt x="353869" y="549960"/>
                      <a:pt x="279285" y="459952"/>
                    </a:cubicBezTo>
                    <a:cubicBezTo>
                      <a:pt x="251316" y="426199"/>
                      <a:pt x="179296" y="409322"/>
                      <a:pt x="90757" y="402993"/>
                    </a:cubicBezTo>
                    <a:lnTo>
                      <a:pt x="0" y="40002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7" name="Freeform 2616"/>
              <p:cNvSpPr/>
              <p:nvPr/>
            </p:nvSpPr>
            <p:spPr>
              <a:xfrm>
                <a:off x="4064000" y="4724393"/>
                <a:ext cx="458908" cy="63487"/>
              </a:xfrm>
              <a:custGeom>
                <a:avLst/>
                <a:gdLst>
                  <a:gd name="connsiteX0" fmla="*/ 355439 w 458908"/>
                  <a:gd name="connsiteY0" fmla="*/ 30401 h 63487"/>
                  <a:gd name="connsiteX1" fmla="*/ 454961 w 458908"/>
                  <a:gd name="connsiteY1" fmla="*/ 38136 h 63487"/>
                  <a:gd name="connsiteX2" fmla="*/ 277825 w 458908"/>
                  <a:gd name="connsiteY2" fmla="*/ 40011 h 63487"/>
                  <a:gd name="connsiteX3" fmla="*/ 258917 w 458908"/>
                  <a:gd name="connsiteY3" fmla="*/ 37485 h 63487"/>
                  <a:gd name="connsiteX4" fmla="*/ 0 w 458908"/>
                  <a:gd name="connsiteY4" fmla="*/ 0 h 63487"/>
                  <a:gd name="connsiteX5" fmla="*/ 58502 w 458908"/>
                  <a:gd name="connsiteY5" fmla="*/ 10711 h 63487"/>
                  <a:gd name="connsiteX6" fmla="*/ 258917 w 458908"/>
                  <a:gd name="connsiteY6" fmla="*/ 37485 h 63487"/>
                  <a:gd name="connsiteX7" fmla="*/ 173408 w 458908"/>
                  <a:gd name="connsiteY7" fmla="*/ 43761 h 63487"/>
                  <a:gd name="connsiteX8" fmla="*/ 74614 w 458908"/>
                  <a:gd name="connsiteY8" fmla="*/ 54397 h 63487"/>
                  <a:gd name="connsiteX9" fmla="*/ 0 w 458908"/>
                  <a:gd name="connsiteY9" fmla="*/ 63487 h 6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8908" h="63487">
                    <a:moveTo>
                      <a:pt x="355439" y="30401"/>
                    </a:moveTo>
                    <a:cubicBezTo>
                      <a:pt x="406482" y="28760"/>
                      <a:pt x="443774" y="30635"/>
                      <a:pt x="454961" y="38136"/>
                    </a:cubicBezTo>
                    <a:cubicBezTo>
                      <a:pt x="477336" y="53137"/>
                      <a:pt x="402753" y="53137"/>
                      <a:pt x="277825" y="40011"/>
                    </a:cubicBezTo>
                    <a:lnTo>
                      <a:pt x="258917" y="37485"/>
                    </a:lnTo>
                    <a:close/>
                    <a:moveTo>
                      <a:pt x="0" y="0"/>
                    </a:moveTo>
                    <a:lnTo>
                      <a:pt x="58502" y="10711"/>
                    </a:lnTo>
                    <a:lnTo>
                      <a:pt x="258917" y="37485"/>
                    </a:lnTo>
                    <a:lnTo>
                      <a:pt x="173408" y="43761"/>
                    </a:lnTo>
                    <a:cubicBezTo>
                      <a:pt x="140312" y="47043"/>
                      <a:pt x="106866" y="50676"/>
                      <a:pt x="74614" y="54397"/>
                    </a:cubicBezTo>
                    <a:lnTo>
                      <a:pt x="0" y="63487"/>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9" name="Freeform 2618"/>
              <p:cNvSpPr/>
              <p:nvPr/>
            </p:nvSpPr>
            <p:spPr>
              <a:xfrm>
                <a:off x="6557388" y="4387730"/>
                <a:ext cx="1570613" cy="492561"/>
              </a:xfrm>
              <a:custGeom>
                <a:avLst/>
                <a:gdLst>
                  <a:gd name="connsiteX0" fmla="*/ 1570613 w 1570613"/>
                  <a:gd name="connsiteY0" fmla="*/ 0 h 492561"/>
                  <a:gd name="connsiteX1" fmla="*/ 1570613 w 1570613"/>
                  <a:gd name="connsiteY1" fmla="*/ 157506 h 492561"/>
                  <a:gd name="connsiteX2" fmla="*/ 1541884 w 1570613"/>
                  <a:gd name="connsiteY2" fmla="*/ 155632 h 492561"/>
                  <a:gd name="connsiteX3" fmla="*/ 1357767 w 1570613"/>
                  <a:gd name="connsiteY3" fmla="*/ 146136 h 492561"/>
                  <a:gd name="connsiteX4" fmla="*/ 910152 w 1570613"/>
                  <a:gd name="connsiteY4" fmla="*/ 191153 h 492561"/>
                  <a:gd name="connsiteX5" fmla="*/ 656503 w 1570613"/>
                  <a:gd name="connsiteY5" fmla="*/ 281186 h 492561"/>
                  <a:gd name="connsiteX6" fmla="*/ 701265 w 1570613"/>
                  <a:gd name="connsiteY6" fmla="*/ 491264 h 492561"/>
                  <a:gd name="connsiteX7" fmla="*/ 0 w 1570613"/>
                  <a:gd name="connsiteY7" fmla="*/ 386225 h 492561"/>
                  <a:gd name="connsiteX8" fmla="*/ 119364 w 1570613"/>
                  <a:gd name="connsiteY8" fmla="*/ 371219 h 492561"/>
                  <a:gd name="connsiteX9" fmla="*/ 820629 w 1570613"/>
                  <a:gd name="connsiteY9" fmla="*/ 71109 h 492561"/>
                  <a:gd name="connsiteX10" fmla="*/ 1298085 w 1570613"/>
                  <a:gd name="connsiteY10" fmla="*/ 11086 h 492561"/>
                  <a:gd name="connsiteX11" fmla="*/ 1548004 w 1570613"/>
                  <a:gd name="connsiteY11" fmla="*/ 3584 h 49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0613" h="492561">
                    <a:moveTo>
                      <a:pt x="1570613" y="0"/>
                    </a:moveTo>
                    <a:lnTo>
                      <a:pt x="1570613" y="157506"/>
                    </a:lnTo>
                    <a:lnTo>
                      <a:pt x="1541884" y="155632"/>
                    </a:lnTo>
                    <a:cubicBezTo>
                      <a:pt x="1460579" y="150357"/>
                      <a:pt x="1391338" y="146136"/>
                      <a:pt x="1357767" y="146136"/>
                    </a:cubicBezTo>
                    <a:cubicBezTo>
                      <a:pt x="1268244" y="146136"/>
                      <a:pt x="1059357" y="221164"/>
                      <a:pt x="910152" y="191153"/>
                    </a:cubicBezTo>
                    <a:cubicBezTo>
                      <a:pt x="760947" y="161142"/>
                      <a:pt x="656503" y="281186"/>
                      <a:pt x="656503" y="281186"/>
                    </a:cubicBezTo>
                    <a:cubicBezTo>
                      <a:pt x="656503" y="281186"/>
                      <a:pt x="790788" y="476258"/>
                      <a:pt x="701265" y="491264"/>
                    </a:cubicBezTo>
                    <a:cubicBezTo>
                      <a:pt x="611741" y="506269"/>
                      <a:pt x="0" y="386225"/>
                      <a:pt x="0" y="386225"/>
                    </a:cubicBezTo>
                    <a:cubicBezTo>
                      <a:pt x="0" y="386225"/>
                      <a:pt x="44762" y="386225"/>
                      <a:pt x="119364" y="371219"/>
                    </a:cubicBezTo>
                    <a:cubicBezTo>
                      <a:pt x="193967" y="356214"/>
                      <a:pt x="641583" y="161142"/>
                      <a:pt x="820629" y="71109"/>
                    </a:cubicBezTo>
                    <a:cubicBezTo>
                      <a:pt x="999675" y="-18925"/>
                      <a:pt x="1059357" y="26092"/>
                      <a:pt x="1298085" y="11086"/>
                    </a:cubicBezTo>
                    <a:cubicBezTo>
                      <a:pt x="1417450" y="3584"/>
                      <a:pt x="1488322" y="7335"/>
                      <a:pt x="1548004" y="3584"/>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1" name="Freeform 2620"/>
              <p:cNvSpPr/>
              <p:nvPr/>
            </p:nvSpPr>
            <p:spPr>
              <a:xfrm>
                <a:off x="8128000" y="4105450"/>
                <a:ext cx="2032000" cy="458427"/>
              </a:xfrm>
              <a:custGeom>
                <a:avLst/>
                <a:gdLst>
                  <a:gd name="connsiteX0" fmla="*/ 1145155 w 2032000"/>
                  <a:gd name="connsiteY0" fmla="*/ 146623 h 458427"/>
                  <a:gd name="connsiteX1" fmla="*/ 1212297 w 2032000"/>
                  <a:gd name="connsiteY1" fmla="*/ 167548 h 458427"/>
                  <a:gd name="connsiteX2" fmla="*/ 1259895 w 2032000"/>
                  <a:gd name="connsiteY2" fmla="*/ 186193 h 458427"/>
                  <a:gd name="connsiteX3" fmla="*/ 1238962 w 2032000"/>
                  <a:gd name="connsiteY3" fmla="*/ 186423 h 458427"/>
                  <a:gd name="connsiteX4" fmla="*/ 1220165 w 2032000"/>
                  <a:gd name="connsiteY4" fmla="*/ 179913 h 458427"/>
                  <a:gd name="connsiteX5" fmla="*/ 1159842 w 2032000"/>
                  <a:gd name="connsiteY5" fmla="*/ 158317 h 458427"/>
                  <a:gd name="connsiteX6" fmla="*/ 1145155 w 2032000"/>
                  <a:gd name="connsiteY6" fmla="*/ 146623 h 458427"/>
                  <a:gd name="connsiteX7" fmla="*/ 685649 w 2032000"/>
                  <a:gd name="connsiteY7" fmla="*/ 55 h 458427"/>
                  <a:gd name="connsiteX8" fmla="*/ 1159842 w 2032000"/>
                  <a:gd name="connsiteY8" fmla="*/ 158317 h 458427"/>
                  <a:gd name="connsiteX9" fmla="*/ 1236310 w 2032000"/>
                  <a:gd name="connsiteY9" fmla="*/ 186452 h 458427"/>
                  <a:gd name="connsiteX10" fmla="*/ 1238962 w 2032000"/>
                  <a:gd name="connsiteY10" fmla="*/ 186423 h 458427"/>
                  <a:gd name="connsiteX11" fmla="*/ 1262654 w 2032000"/>
                  <a:gd name="connsiteY11" fmla="*/ 194629 h 458427"/>
                  <a:gd name="connsiteX12" fmla="*/ 1260555 w 2032000"/>
                  <a:gd name="connsiteY12" fmla="*/ 186452 h 458427"/>
                  <a:gd name="connsiteX13" fmla="*/ 1259895 w 2032000"/>
                  <a:gd name="connsiteY13" fmla="*/ 186193 h 458427"/>
                  <a:gd name="connsiteX14" fmla="*/ 1300421 w 2032000"/>
                  <a:gd name="connsiteY14" fmla="*/ 185749 h 458427"/>
                  <a:gd name="connsiteX15" fmla="*/ 1458252 w 2032000"/>
                  <a:gd name="connsiteY15" fmla="*/ 203333 h 458427"/>
                  <a:gd name="connsiteX16" fmla="*/ 1846186 w 2032000"/>
                  <a:gd name="connsiteY16" fmla="*/ 68283 h 458427"/>
                  <a:gd name="connsiteX17" fmla="*/ 2026398 w 2032000"/>
                  <a:gd name="connsiteY17" fmla="*/ 15295 h 458427"/>
                  <a:gd name="connsiteX18" fmla="*/ 2032000 w 2032000"/>
                  <a:gd name="connsiteY18" fmla="*/ 14918 h 458427"/>
                  <a:gd name="connsiteX19" fmla="*/ 2032000 w 2032000"/>
                  <a:gd name="connsiteY19" fmla="*/ 152785 h 458427"/>
                  <a:gd name="connsiteX20" fmla="*/ 2005357 w 2032000"/>
                  <a:gd name="connsiteY20" fmla="*/ 158932 h 458427"/>
                  <a:gd name="connsiteX21" fmla="*/ 1861106 w 2032000"/>
                  <a:gd name="connsiteY21" fmla="*/ 248350 h 458427"/>
                  <a:gd name="connsiteX22" fmla="*/ 1353808 w 2032000"/>
                  <a:gd name="connsiteY22" fmla="*/ 368394 h 458427"/>
                  <a:gd name="connsiteX23" fmla="*/ 712226 w 2032000"/>
                  <a:gd name="connsiteY23" fmla="*/ 203333 h 458427"/>
                  <a:gd name="connsiteX24" fmla="*/ 339213 w 2032000"/>
                  <a:gd name="connsiteY24" fmla="*/ 308372 h 458427"/>
                  <a:gd name="connsiteX25" fmla="*/ 369054 w 2032000"/>
                  <a:gd name="connsiteY25" fmla="*/ 458427 h 458427"/>
                  <a:gd name="connsiteX26" fmla="*/ 55724 w 2032000"/>
                  <a:gd name="connsiteY26" fmla="*/ 443422 h 458427"/>
                  <a:gd name="connsiteX27" fmla="*/ 0 w 2032000"/>
                  <a:gd name="connsiteY27" fmla="*/ 439786 h 458427"/>
                  <a:gd name="connsiteX28" fmla="*/ 0 w 2032000"/>
                  <a:gd name="connsiteY28" fmla="*/ 282280 h 458427"/>
                  <a:gd name="connsiteX29" fmla="*/ 63184 w 2032000"/>
                  <a:gd name="connsiteY29" fmla="*/ 272265 h 458427"/>
                  <a:gd name="connsiteX30" fmla="*/ 160167 w 2032000"/>
                  <a:gd name="connsiteY30" fmla="*/ 233344 h 458427"/>
                  <a:gd name="connsiteX31" fmla="*/ 607783 w 2032000"/>
                  <a:gd name="connsiteY31" fmla="*/ 23267 h 458427"/>
                  <a:gd name="connsiteX32" fmla="*/ 685649 w 2032000"/>
                  <a:gd name="connsiteY32" fmla="*/ 55 h 45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032000" h="458427">
                    <a:moveTo>
                      <a:pt x="1145155" y="146623"/>
                    </a:moveTo>
                    <a:cubicBezTo>
                      <a:pt x="1149817" y="145275"/>
                      <a:pt x="1179658" y="155298"/>
                      <a:pt x="1212297" y="167548"/>
                    </a:cubicBezTo>
                    <a:lnTo>
                      <a:pt x="1259895" y="186193"/>
                    </a:lnTo>
                    <a:lnTo>
                      <a:pt x="1238962" y="186423"/>
                    </a:lnTo>
                    <a:lnTo>
                      <a:pt x="1220165" y="179913"/>
                    </a:lnTo>
                    <a:cubicBezTo>
                      <a:pt x="1203147" y="173908"/>
                      <a:pt x="1183155" y="166757"/>
                      <a:pt x="1159842" y="158317"/>
                    </a:cubicBezTo>
                    <a:cubicBezTo>
                      <a:pt x="1146787" y="150814"/>
                      <a:pt x="1142823" y="147297"/>
                      <a:pt x="1145155" y="146623"/>
                    </a:cubicBezTo>
                    <a:close/>
                    <a:moveTo>
                      <a:pt x="685649" y="55"/>
                    </a:moveTo>
                    <a:cubicBezTo>
                      <a:pt x="768178" y="-2055"/>
                      <a:pt x="880082" y="57030"/>
                      <a:pt x="1159842" y="158317"/>
                    </a:cubicBezTo>
                    <a:cubicBezTo>
                      <a:pt x="1212064" y="188328"/>
                      <a:pt x="1212064" y="188328"/>
                      <a:pt x="1236310" y="186452"/>
                    </a:cubicBezTo>
                    <a:lnTo>
                      <a:pt x="1238962" y="186423"/>
                    </a:lnTo>
                    <a:lnTo>
                      <a:pt x="1262654" y="194629"/>
                    </a:lnTo>
                    <a:cubicBezTo>
                      <a:pt x="1331195" y="217753"/>
                      <a:pt x="1305317" y="204740"/>
                      <a:pt x="1260555" y="186452"/>
                    </a:cubicBezTo>
                    <a:lnTo>
                      <a:pt x="1259895" y="186193"/>
                    </a:lnTo>
                    <a:lnTo>
                      <a:pt x="1300421" y="185749"/>
                    </a:lnTo>
                    <a:cubicBezTo>
                      <a:pt x="1334225" y="187390"/>
                      <a:pt x="1383650" y="192079"/>
                      <a:pt x="1458252" y="203333"/>
                    </a:cubicBezTo>
                    <a:cubicBezTo>
                      <a:pt x="1756662" y="248350"/>
                      <a:pt x="1562696" y="188328"/>
                      <a:pt x="1846186" y="68283"/>
                    </a:cubicBezTo>
                    <a:cubicBezTo>
                      <a:pt x="1917058" y="38272"/>
                      <a:pt x="1976741" y="22329"/>
                      <a:pt x="2026398" y="15295"/>
                    </a:cubicBezTo>
                    <a:lnTo>
                      <a:pt x="2032000" y="14918"/>
                    </a:lnTo>
                    <a:lnTo>
                      <a:pt x="2032000" y="152785"/>
                    </a:lnTo>
                    <a:lnTo>
                      <a:pt x="2005357" y="158932"/>
                    </a:lnTo>
                    <a:cubicBezTo>
                      <a:pt x="1935242" y="180825"/>
                      <a:pt x="1883487" y="214588"/>
                      <a:pt x="1861106" y="248350"/>
                    </a:cubicBezTo>
                    <a:cubicBezTo>
                      <a:pt x="1801424" y="338383"/>
                      <a:pt x="1488093" y="383400"/>
                      <a:pt x="1353808" y="368394"/>
                    </a:cubicBezTo>
                    <a:cubicBezTo>
                      <a:pt x="1219524" y="353389"/>
                      <a:pt x="861432" y="218339"/>
                      <a:pt x="712226" y="203333"/>
                    </a:cubicBezTo>
                    <a:cubicBezTo>
                      <a:pt x="563021" y="188328"/>
                      <a:pt x="354134" y="233344"/>
                      <a:pt x="339213" y="308372"/>
                    </a:cubicBezTo>
                    <a:cubicBezTo>
                      <a:pt x="324293" y="383400"/>
                      <a:pt x="518260" y="458427"/>
                      <a:pt x="369054" y="458427"/>
                    </a:cubicBezTo>
                    <a:cubicBezTo>
                      <a:pt x="294451" y="458427"/>
                      <a:pt x="171357" y="450924"/>
                      <a:pt x="55724" y="443422"/>
                    </a:cubicBezTo>
                    <a:lnTo>
                      <a:pt x="0" y="439786"/>
                    </a:lnTo>
                    <a:lnTo>
                      <a:pt x="0" y="282280"/>
                    </a:lnTo>
                    <a:lnTo>
                      <a:pt x="63184" y="272265"/>
                    </a:lnTo>
                    <a:cubicBezTo>
                      <a:pt x="92092" y="264293"/>
                      <a:pt x="122866" y="252101"/>
                      <a:pt x="160167" y="233344"/>
                    </a:cubicBezTo>
                    <a:cubicBezTo>
                      <a:pt x="309372" y="158317"/>
                      <a:pt x="503339" y="83289"/>
                      <a:pt x="607783" y="23267"/>
                    </a:cubicBezTo>
                    <a:cubicBezTo>
                      <a:pt x="633894" y="8262"/>
                      <a:pt x="658139" y="759"/>
                      <a:pt x="685649" y="55"/>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3" name="Freeform 2622"/>
              <p:cNvSpPr/>
              <p:nvPr/>
            </p:nvSpPr>
            <p:spPr>
              <a:xfrm>
                <a:off x="10160000" y="3138351"/>
                <a:ext cx="1664330" cy="1349827"/>
              </a:xfrm>
              <a:custGeom>
                <a:avLst/>
                <a:gdLst>
                  <a:gd name="connsiteX0" fmla="*/ 1649410 w 1664330"/>
                  <a:gd name="connsiteY0" fmla="*/ 0 h 1349827"/>
                  <a:gd name="connsiteX1" fmla="*/ 1664330 w 1664330"/>
                  <a:gd name="connsiteY1" fmla="*/ 165061 h 1349827"/>
                  <a:gd name="connsiteX2" fmla="*/ 1544966 w 1664330"/>
                  <a:gd name="connsiteY2" fmla="*/ 330122 h 1349827"/>
                  <a:gd name="connsiteX3" fmla="*/ 1470364 w 1664330"/>
                  <a:gd name="connsiteY3" fmla="*/ 480177 h 1349827"/>
                  <a:gd name="connsiteX4" fmla="*/ 1604648 w 1664330"/>
                  <a:gd name="connsiteY4" fmla="*/ 690255 h 1349827"/>
                  <a:gd name="connsiteX5" fmla="*/ 1201794 w 1664330"/>
                  <a:gd name="connsiteY5" fmla="*/ 690255 h 1349827"/>
                  <a:gd name="connsiteX6" fmla="*/ 918304 w 1664330"/>
                  <a:gd name="connsiteY6" fmla="*/ 855316 h 1349827"/>
                  <a:gd name="connsiteX7" fmla="*/ 1246556 w 1664330"/>
                  <a:gd name="connsiteY7" fmla="*/ 1245460 h 1349827"/>
                  <a:gd name="connsiteX8" fmla="*/ 425927 w 1664330"/>
                  <a:gd name="connsiteY8" fmla="*/ 1170432 h 1349827"/>
                  <a:gd name="connsiteX9" fmla="*/ 49184 w 1664330"/>
                  <a:gd name="connsiteY9" fmla="*/ 1108535 h 1349827"/>
                  <a:gd name="connsiteX10" fmla="*/ 0 w 1664330"/>
                  <a:gd name="connsiteY10" fmla="*/ 1119884 h 1349827"/>
                  <a:gd name="connsiteX11" fmla="*/ 0 w 1664330"/>
                  <a:gd name="connsiteY11" fmla="*/ 982017 h 1349827"/>
                  <a:gd name="connsiteX12" fmla="*/ 61511 w 1664330"/>
                  <a:gd name="connsiteY12" fmla="*/ 977881 h 1349827"/>
                  <a:gd name="connsiteX13" fmla="*/ 202119 w 1664330"/>
                  <a:gd name="connsiteY13" fmla="*/ 1020377 h 1349827"/>
                  <a:gd name="connsiteX14" fmla="*/ 590053 w 1664330"/>
                  <a:gd name="connsiteY14" fmla="*/ 990366 h 1349827"/>
                  <a:gd name="connsiteX15" fmla="*/ 739258 w 1664330"/>
                  <a:gd name="connsiteY15" fmla="*/ 780288 h 1349827"/>
                  <a:gd name="connsiteX16" fmla="*/ 948145 w 1664330"/>
                  <a:gd name="connsiteY16" fmla="*/ 600222 h 1349827"/>
                  <a:gd name="connsiteX17" fmla="*/ 1201794 w 1664330"/>
                  <a:gd name="connsiteY17" fmla="*/ 570211 h 1349827"/>
                  <a:gd name="connsiteX18" fmla="*/ 1470364 w 1664330"/>
                  <a:gd name="connsiteY18" fmla="*/ 255094 h 1349827"/>
                  <a:gd name="connsiteX19" fmla="*/ 1649410 w 1664330"/>
                  <a:gd name="connsiteY19" fmla="*/ 0 h 134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64330" h="1349827">
                    <a:moveTo>
                      <a:pt x="1649410" y="0"/>
                    </a:moveTo>
                    <a:cubicBezTo>
                      <a:pt x="1649410" y="0"/>
                      <a:pt x="1664330" y="75028"/>
                      <a:pt x="1664330" y="165061"/>
                    </a:cubicBezTo>
                    <a:cubicBezTo>
                      <a:pt x="1664330" y="255094"/>
                      <a:pt x="1664330" y="255094"/>
                      <a:pt x="1544966" y="330122"/>
                    </a:cubicBezTo>
                    <a:cubicBezTo>
                      <a:pt x="1425602" y="405150"/>
                      <a:pt x="1515125" y="405150"/>
                      <a:pt x="1470364" y="480177"/>
                    </a:cubicBezTo>
                    <a:cubicBezTo>
                      <a:pt x="1425602" y="555205"/>
                      <a:pt x="1634489" y="645238"/>
                      <a:pt x="1604648" y="690255"/>
                    </a:cubicBezTo>
                    <a:cubicBezTo>
                      <a:pt x="1574807" y="735272"/>
                      <a:pt x="1440522" y="795294"/>
                      <a:pt x="1201794" y="690255"/>
                    </a:cubicBezTo>
                    <a:cubicBezTo>
                      <a:pt x="1201794" y="690255"/>
                      <a:pt x="1097350" y="765283"/>
                      <a:pt x="918304" y="855316"/>
                    </a:cubicBezTo>
                    <a:cubicBezTo>
                      <a:pt x="739258" y="945349"/>
                      <a:pt x="992906" y="1035382"/>
                      <a:pt x="1246556" y="1245460"/>
                    </a:cubicBezTo>
                    <a:cubicBezTo>
                      <a:pt x="1500204" y="1455537"/>
                      <a:pt x="694496" y="1305482"/>
                      <a:pt x="425927" y="1170432"/>
                    </a:cubicBezTo>
                    <a:cubicBezTo>
                      <a:pt x="291642" y="1102907"/>
                      <a:pt x="157358" y="1091653"/>
                      <a:pt x="49184" y="1108535"/>
                    </a:cubicBezTo>
                    <a:lnTo>
                      <a:pt x="0" y="1119884"/>
                    </a:lnTo>
                    <a:lnTo>
                      <a:pt x="0" y="982017"/>
                    </a:lnTo>
                    <a:lnTo>
                      <a:pt x="61511" y="977881"/>
                    </a:lnTo>
                    <a:cubicBezTo>
                      <a:pt x="161321" y="979346"/>
                      <a:pt x="202119" y="1020377"/>
                      <a:pt x="202119" y="1020377"/>
                    </a:cubicBezTo>
                    <a:cubicBezTo>
                      <a:pt x="202119" y="1020377"/>
                      <a:pt x="306563" y="1050388"/>
                      <a:pt x="590053" y="990366"/>
                    </a:cubicBezTo>
                    <a:cubicBezTo>
                      <a:pt x="873542" y="930344"/>
                      <a:pt x="724338" y="930344"/>
                      <a:pt x="739258" y="780288"/>
                    </a:cubicBezTo>
                    <a:cubicBezTo>
                      <a:pt x="754178" y="630233"/>
                      <a:pt x="813860" y="675249"/>
                      <a:pt x="948145" y="600222"/>
                    </a:cubicBezTo>
                    <a:cubicBezTo>
                      <a:pt x="1082430" y="525194"/>
                      <a:pt x="1201794" y="570211"/>
                      <a:pt x="1201794" y="570211"/>
                    </a:cubicBezTo>
                    <a:cubicBezTo>
                      <a:pt x="1201794" y="570211"/>
                      <a:pt x="1395760" y="360133"/>
                      <a:pt x="1470364" y="255094"/>
                    </a:cubicBezTo>
                    <a:cubicBezTo>
                      <a:pt x="1544966" y="150055"/>
                      <a:pt x="1649410" y="0"/>
                      <a:pt x="1649410"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3" name="Freeform 2602"/>
              <p:cNvSpPr/>
              <p:nvPr/>
            </p:nvSpPr>
            <p:spPr>
              <a:xfrm>
                <a:off x="10160000" y="4678373"/>
                <a:ext cx="2032000" cy="984340"/>
              </a:xfrm>
              <a:custGeom>
                <a:avLst/>
                <a:gdLst>
                  <a:gd name="connsiteX0" fmla="*/ 0 w 2032000"/>
                  <a:gd name="connsiteY0" fmla="*/ 0 h 984340"/>
                  <a:gd name="connsiteX1" fmla="*/ 248324 w 2032000"/>
                  <a:gd name="connsiteY1" fmla="*/ 86188 h 984340"/>
                  <a:gd name="connsiteX2" fmla="*/ 609174 w 2032000"/>
                  <a:gd name="connsiteY2" fmla="*/ 223713 h 984340"/>
                  <a:gd name="connsiteX3" fmla="*/ 1288641 w 2032000"/>
                  <a:gd name="connsiteY3" fmla="*/ 532673 h 984340"/>
                  <a:gd name="connsiteX4" fmla="*/ 1742871 w 2032000"/>
                  <a:gd name="connsiteY4" fmla="*/ 754502 h 984340"/>
                  <a:gd name="connsiteX5" fmla="*/ 2032000 w 2032000"/>
                  <a:gd name="connsiteY5" fmla="*/ 893904 h 984340"/>
                  <a:gd name="connsiteX6" fmla="*/ 2032000 w 2032000"/>
                  <a:gd name="connsiteY6" fmla="*/ 974320 h 984340"/>
                  <a:gd name="connsiteX7" fmla="*/ 1976118 w 2032000"/>
                  <a:gd name="connsiteY7" fmla="*/ 974595 h 984340"/>
                  <a:gd name="connsiteX8" fmla="*/ 117927 w 2032000"/>
                  <a:gd name="connsiteY8" fmla="*/ 983759 h 984340"/>
                  <a:gd name="connsiteX9" fmla="*/ 0 w 2032000"/>
                  <a:gd name="connsiteY9" fmla="*/ 984340 h 98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2000" h="984340">
                    <a:moveTo>
                      <a:pt x="0" y="0"/>
                    </a:moveTo>
                    <a:lnTo>
                      <a:pt x="248324" y="86188"/>
                    </a:lnTo>
                    <a:cubicBezTo>
                      <a:pt x="368920" y="128576"/>
                      <a:pt x="489047" y="172848"/>
                      <a:pt x="609174" y="223713"/>
                    </a:cubicBezTo>
                    <a:cubicBezTo>
                      <a:pt x="838165" y="317908"/>
                      <a:pt x="1063403" y="423407"/>
                      <a:pt x="1288641" y="532673"/>
                    </a:cubicBezTo>
                    <a:cubicBezTo>
                      <a:pt x="1440676" y="606145"/>
                      <a:pt x="1591773" y="680559"/>
                      <a:pt x="1742871" y="754502"/>
                    </a:cubicBezTo>
                    <a:lnTo>
                      <a:pt x="2032000" y="893904"/>
                    </a:lnTo>
                    <a:lnTo>
                      <a:pt x="2032000" y="974320"/>
                    </a:lnTo>
                    <a:lnTo>
                      <a:pt x="1976118" y="974595"/>
                    </a:lnTo>
                    <a:cubicBezTo>
                      <a:pt x="1730582" y="975806"/>
                      <a:pt x="1212228" y="978362"/>
                      <a:pt x="117927" y="983759"/>
                    </a:cubicBezTo>
                    <a:lnTo>
                      <a:pt x="0" y="98434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04" name="Group 2603"/>
            <p:cNvGrpSpPr/>
            <p:nvPr/>
          </p:nvGrpSpPr>
          <p:grpSpPr>
            <a:xfrm>
              <a:off x="0" y="1964004"/>
              <a:ext cx="12192000" cy="4893997"/>
              <a:chOff x="0" y="1964004"/>
              <a:chExt cx="12192000" cy="4893997"/>
            </a:xfrm>
          </p:grpSpPr>
          <p:sp>
            <p:nvSpPr>
              <p:cNvPr id="2527" name="Freeform 2526"/>
              <p:cNvSpPr/>
              <p:nvPr/>
            </p:nvSpPr>
            <p:spPr>
              <a:xfrm>
                <a:off x="0" y="3548532"/>
                <a:ext cx="2032000" cy="3309468"/>
              </a:xfrm>
              <a:custGeom>
                <a:avLst/>
                <a:gdLst>
                  <a:gd name="connsiteX0" fmla="*/ 1593259 w 2032000"/>
                  <a:gd name="connsiteY0" fmla="*/ 0 h 3309468"/>
                  <a:gd name="connsiteX1" fmla="*/ 1650352 w 2032000"/>
                  <a:gd name="connsiteY1" fmla="*/ 159977 h 3309468"/>
                  <a:gd name="connsiteX2" fmla="*/ 1741701 w 2032000"/>
                  <a:gd name="connsiteY2" fmla="*/ 99034 h 3309468"/>
                  <a:gd name="connsiteX3" fmla="*/ 1646546 w 2032000"/>
                  <a:gd name="connsiteY3" fmla="*/ 335189 h 3309468"/>
                  <a:gd name="connsiteX4" fmla="*/ 1722670 w 2032000"/>
                  <a:gd name="connsiteY4" fmla="*/ 217111 h 3309468"/>
                  <a:gd name="connsiteX5" fmla="*/ 1730282 w 2032000"/>
                  <a:gd name="connsiteY5" fmla="*/ 220920 h 3309468"/>
                  <a:gd name="connsiteX6" fmla="*/ 1737895 w 2032000"/>
                  <a:gd name="connsiteY6" fmla="*/ 251392 h 3309468"/>
                  <a:gd name="connsiteX7" fmla="*/ 1844469 w 2032000"/>
                  <a:gd name="connsiteY7" fmla="*/ 205685 h 3309468"/>
                  <a:gd name="connsiteX8" fmla="*/ 1852081 w 2032000"/>
                  <a:gd name="connsiteY8" fmla="*/ 220920 h 3309468"/>
                  <a:gd name="connsiteX9" fmla="*/ 1787375 w 2032000"/>
                  <a:gd name="connsiteY9" fmla="*/ 278055 h 3309468"/>
                  <a:gd name="connsiteX10" fmla="*/ 1863500 w 2032000"/>
                  <a:gd name="connsiteY10" fmla="*/ 319953 h 3309468"/>
                  <a:gd name="connsiteX11" fmla="*/ 1715058 w 2032000"/>
                  <a:gd name="connsiteY11" fmla="*/ 335189 h 3309468"/>
                  <a:gd name="connsiteX12" fmla="*/ 1817825 w 2032000"/>
                  <a:gd name="connsiteY12" fmla="*/ 415178 h 3309468"/>
                  <a:gd name="connsiteX13" fmla="*/ 1794988 w 2032000"/>
                  <a:gd name="connsiteY13" fmla="*/ 422795 h 3309468"/>
                  <a:gd name="connsiteX14" fmla="*/ 1722670 w 2032000"/>
                  <a:gd name="connsiteY14" fmla="*/ 445649 h 3309468"/>
                  <a:gd name="connsiteX15" fmla="*/ 1699833 w 2032000"/>
                  <a:gd name="connsiteY15" fmla="*/ 434222 h 3309468"/>
                  <a:gd name="connsiteX16" fmla="*/ 1699833 w 2032000"/>
                  <a:gd name="connsiteY16" fmla="*/ 407560 h 3309468"/>
                  <a:gd name="connsiteX17" fmla="*/ 1642740 w 2032000"/>
                  <a:gd name="connsiteY17" fmla="*/ 483739 h 3309468"/>
                  <a:gd name="connsiteX18" fmla="*/ 1654158 w 2032000"/>
                  <a:gd name="connsiteY18" fmla="*/ 586581 h 3309468"/>
                  <a:gd name="connsiteX19" fmla="*/ 1661771 w 2032000"/>
                  <a:gd name="connsiteY19" fmla="*/ 628480 h 3309468"/>
                  <a:gd name="connsiteX20" fmla="*/ 1787375 w 2032000"/>
                  <a:gd name="connsiteY20" fmla="*/ 506593 h 3309468"/>
                  <a:gd name="connsiteX21" fmla="*/ 1836856 w 2032000"/>
                  <a:gd name="connsiteY21" fmla="*/ 415178 h 3309468"/>
                  <a:gd name="connsiteX22" fmla="*/ 1878724 w 2032000"/>
                  <a:gd name="connsiteY22" fmla="*/ 453267 h 3309468"/>
                  <a:gd name="connsiteX23" fmla="*/ 1935818 w 2032000"/>
                  <a:gd name="connsiteY23" fmla="*/ 403751 h 3309468"/>
                  <a:gd name="connsiteX24" fmla="*/ 1962461 w 2032000"/>
                  <a:gd name="connsiteY24" fmla="*/ 396133 h 3309468"/>
                  <a:gd name="connsiteX25" fmla="*/ 1958655 w 2032000"/>
                  <a:gd name="connsiteY25" fmla="*/ 426604 h 3309468"/>
                  <a:gd name="connsiteX26" fmla="*/ 1924399 w 2032000"/>
                  <a:gd name="connsiteY26" fmla="*/ 479930 h 3309468"/>
                  <a:gd name="connsiteX27" fmla="*/ 2004329 w 2032000"/>
                  <a:gd name="connsiteY27" fmla="*/ 491357 h 3309468"/>
                  <a:gd name="connsiteX28" fmla="*/ 1924399 w 2032000"/>
                  <a:gd name="connsiteY28" fmla="*/ 567536 h 3309468"/>
                  <a:gd name="connsiteX29" fmla="*/ 1928205 w 2032000"/>
                  <a:gd name="connsiteY29" fmla="*/ 578963 h 3309468"/>
                  <a:gd name="connsiteX30" fmla="*/ 1985298 w 2032000"/>
                  <a:gd name="connsiteY30" fmla="*/ 594199 h 3309468"/>
                  <a:gd name="connsiteX31" fmla="*/ 2000523 w 2032000"/>
                  <a:gd name="connsiteY31" fmla="*/ 617053 h 3309468"/>
                  <a:gd name="connsiteX32" fmla="*/ 1985298 w 2032000"/>
                  <a:gd name="connsiteY32" fmla="*/ 632288 h 3309468"/>
                  <a:gd name="connsiteX33" fmla="*/ 1916786 w 2032000"/>
                  <a:gd name="connsiteY33" fmla="*/ 677996 h 3309468"/>
                  <a:gd name="connsiteX34" fmla="*/ 1859693 w 2032000"/>
                  <a:gd name="connsiteY34" fmla="*/ 704659 h 3309468"/>
                  <a:gd name="connsiteX35" fmla="*/ 1958655 w 2032000"/>
                  <a:gd name="connsiteY35" fmla="*/ 723704 h 3309468"/>
                  <a:gd name="connsiteX36" fmla="*/ 1958655 w 2032000"/>
                  <a:gd name="connsiteY36" fmla="*/ 738940 h 3309468"/>
                  <a:gd name="connsiteX37" fmla="*/ 1893949 w 2032000"/>
                  <a:gd name="connsiteY37" fmla="*/ 773220 h 3309468"/>
                  <a:gd name="connsiteX38" fmla="*/ 1897755 w 2032000"/>
                  <a:gd name="connsiteY38" fmla="*/ 796074 h 3309468"/>
                  <a:gd name="connsiteX39" fmla="*/ 1855887 w 2032000"/>
                  <a:gd name="connsiteY39" fmla="*/ 818928 h 3309468"/>
                  <a:gd name="connsiteX40" fmla="*/ 1859693 w 2032000"/>
                  <a:gd name="connsiteY40" fmla="*/ 830355 h 3309468"/>
                  <a:gd name="connsiteX41" fmla="*/ 1916786 w 2032000"/>
                  <a:gd name="connsiteY41" fmla="*/ 807501 h 3309468"/>
                  <a:gd name="connsiteX42" fmla="*/ 1977686 w 2032000"/>
                  <a:gd name="connsiteY42" fmla="*/ 807501 h 3309468"/>
                  <a:gd name="connsiteX43" fmla="*/ 1970073 w 2032000"/>
                  <a:gd name="connsiteY43" fmla="*/ 849399 h 3309468"/>
                  <a:gd name="connsiteX44" fmla="*/ 2032000 w 2032000"/>
                  <a:gd name="connsiteY44" fmla="*/ 869615 h 3309468"/>
                  <a:gd name="connsiteX45" fmla="*/ 2032000 w 2032000"/>
                  <a:gd name="connsiteY45" fmla="*/ 969048 h 3309468"/>
                  <a:gd name="connsiteX46" fmla="*/ 2024015 w 2032000"/>
                  <a:gd name="connsiteY46" fmla="*/ 969085 h 3309468"/>
                  <a:gd name="connsiteX47" fmla="*/ 1989104 w 2032000"/>
                  <a:gd name="connsiteY47" fmla="*/ 956051 h 3309468"/>
                  <a:gd name="connsiteX48" fmla="*/ 1973880 w 2032000"/>
                  <a:gd name="connsiteY48" fmla="*/ 986522 h 3309468"/>
                  <a:gd name="connsiteX49" fmla="*/ 1935818 w 2032000"/>
                  <a:gd name="connsiteY49" fmla="*/ 1001758 h 3309468"/>
                  <a:gd name="connsiteX50" fmla="*/ 1871112 w 2032000"/>
                  <a:gd name="connsiteY50" fmla="*/ 937006 h 3309468"/>
                  <a:gd name="connsiteX51" fmla="*/ 1844469 w 2032000"/>
                  <a:gd name="connsiteY51" fmla="*/ 952242 h 3309468"/>
                  <a:gd name="connsiteX52" fmla="*/ 1855887 w 2032000"/>
                  <a:gd name="connsiteY52" fmla="*/ 994140 h 3309468"/>
                  <a:gd name="connsiteX53" fmla="*/ 1764538 w 2032000"/>
                  <a:gd name="connsiteY53" fmla="*/ 937006 h 3309468"/>
                  <a:gd name="connsiteX54" fmla="*/ 1760732 w 2032000"/>
                  <a:gd name="connsiteY54" fmla="*/ 959860 h 3309468"/>
                  <a:gd name="connsiteX55" fmla="*/ 1737895 w 2032000"/>
                  <a:gd name="connsiteY55" fmla="*/ 990331 h 3309468"/>
                  <a:gd name="connsiteX56" fmla="*/ 1707445 w 2032000"/>
                  <a:gd name="connsiteY56" fmla="*/ 967478 h 3309468"/>
                  <a:gd name="connsiteX57" fmla="*/ 1684608 w 2032000"/>
                  <a:gd name="connsiteY57" fmla="*/ 898916 h 3309468"/>
                  <a:gd name="connsiteX58" fmla="*/ 1680802 w 2032000"/>
                  <a:gd name="connsiteY58" fmla="*/ 876062 h 3309468"/>
                  <a:gd name="connsiteX59" fmla="*/ 1665577 w 2032000"/>
                  <a:gd name="connsiteY59" fmla="*/ 879871 h 3309468"/>
                  <a:gd name="connsiteX60" fmla="*/ 1692220 w 2032000"/>
                  <a:gd name="connsiteY60" fmla="*/ 967478 h 3309468"/>
                  <a:gd name="connsiteX61" fmla="*/ 1833050 w 2032000"/>
                  <a:gd name="connsiteY61" fmla="*/ 1020803 h 3309468"/>
                  <a:gd name="connsiteX62" fmla="*/ 1806407 w 2032000"/>
                  <a:gd name="connsiteY62" fmla="*/ 1062701 h 3309468"/>
                  <a:gd name="connsiteX63" fmla="*/ 1905368 w 2032000"/>
                  <a:gd name="connsiteY63" fmla="*/ 1074128 h 3309468"/>
                  <a:gd name="connsiteX64" fmla="*/ 2000523 w 2032000"/>
                  <a:gd name="connsiteY64" fmla="*/ 1020803 h 3309468"/>
                  <a:gd name="connsiteX65" fmla="*/ 2004329 w 2032000"/>
                  <a:gd name="connsiteY65" fmla="*/ 1055084 h 3309468"/>
                  <a:gd name="connsiteX66" fmla="*/ 2032000 w 2032000"/>
                  <a:gd name="connsiteY66" fmla="*/ 1050824 h 3309468"/>
                  <a:gd name="connsiteX67" fmla="*/ 2032000 w 2032000"/>
                  <a:gd name="connsiteY67" fmla="*/ 1222712 h 3309468"/>
                  <a:gd name="connsiteX68" fmla="*/ 2023360 w 2032000"/>
                  <a:gd name="connsiteY68" fmla="*/ 1218869 h 3309468"/>
                  <a:gd name="connsiteX69" fmla="*/ 2015748 w 2032000"/>
                  <a:gd name="connsiteY69" fmla="*/ 1256959 h 3309468"/>
                  <a:gd name="connsiteX70" fmla="*/ 1977686 w 2032000"/>
                  <a:gd name="connsiteY70" fmla="*/ 1279812 h 3309468"/>
                  <a:gd name="connsiteX71" fmla="*/ 1928205 w 2032000"/>
                  <a:gd name="connsiteY71" fmla="*/ 1245532 h 3309468"/>
                  <a:gd name="connsiteX72" fmla="*/ 1916786 w 2032000"/>
                  <a:gd name="connsiteY72" fmla="*/ 1268386 h 3309468"/>
                  <a:gd name="connsiteX73" fmla="*/ 1882531 w 2032000"/>
                  <a:gd name="connsiteY73" fmla="*/ 1256959 h 3309468"/>
                  <a:gd name="connsiteX74" fmla="*/ 1833050 w 2032000"/>
                  <a:gd name="connsiteY74" fmla="*/ 1230296 h 3309468"/>
                  <a:gd name="connsiteX75" fmla="*/ 1821631 w 2032000"/>
                  <a:gd name="connsiteY75" fmla="*/ 1241723 h 3309468"/>
                  <a:gd name="connsiteX76" fmla="*/ 1848275 w 2032000"/>
                  <a:gd name="connsiteY76" fmla="*/ 1276003 h 3309468"/>
                  <a:gd name="connsiteX77" fmla="*/ 1985298 w 2032000"/>
                  <a:gd name="connsiteY77" fmla="*/ 1344565 h 3309468"/>
                  <a:gd name="connsiteX78" fmla="*/ 2015183 w 2032000"/>
                  <a:gd name="connsiteY78" fmla="*/ 1354140 h 3309468"/>
                  <a:gd name="connsiteX79" fmla="*/ 2032000 w 2032000"/>
                  <a:gd name="connsiteY79" fmla="*/ 1354953 h 3309468"/>
                  <a:gd name="connsiteX80" fmla="*/ 2032000 w 2032000"/>
                  <a:gd name="connsiteY80" fmla="*/ 1519331 h 3309468"/>
                  <a:gd name="connsiteX81" fmla="*/ 2022268 w 2032000"/>
                  <a:gd name="connsiteY81" fmla="*/ 1531108 h 3309468"/>
                  <a:gd name="connsiteX82" fmla="*/ 1943430 w 2032000"/>
                  <a:gd name="connsiteY82" fmla="*/ 1508350 h 3309468"/>
                  <a:gd name="connsiteX83" fmla="*/ 1935818 w 2032000"/>
                  <a:gd name="connsiteY83" fmla="*/ 1550249 h 3309468"/>
                  <a:gd name="connsiteX84" fmla="*/ 1798794 w 2032000"/>
                  <a:gd name="connsiteY84" fmla="*/ 1519777 h 3309468"/>
                  <a:gd name="connsiteX85" fmla="*/ 1981492 w 2032000"/>
                  <a:gd name="connsiteY85" fmla="*/ 1615001 h 3309468"/>
                  <a:gd name="connsiteX86" fmla="*/ 2032000 w 2032000"/>
                  <a:gd name="connsiteY86" fmla="*/ 1625849 h 3309468"/>
                  <a:gd name="connsiteX87" fmla="*/ 2032000 w 2032000"/>
                  <a:gd name="connsiteY87" fmla="*/ 1885936 h 3309468"/>
                  <a:gd name="connsiteX88" fmla="*/ 2026215 w 2032000"/>
                  <a:gd name="connsiteY88" fmla="*/ 1885438 h 3309468"/>
                  <a:gd name="connsiteX89" fmla="*/ 1958655 w 2032000"/>
                  <a:gd name="connsiteY89" fmla="*/ 1851157 h 3309468"/>
                  <a:gd name="connsiteX90" fmla="*/ 2016700 w 2032000"/>
                  <a:gd name="connsiteY90" fmla="*/ 1938287 h 3309468"/>
                  <a:gd name="connsiteX91" fmla="*/ 2032000 w 2032000"/>
                  <a:gd name="connsiteY91" fmla="*/ 1943592 h 3309468"/>
                  <a:gd name="connsiteX92" fmla="*/ 2032000 w 2032000"/>
                  <a:gd name="connsiteY92" fmla="*/ 3309468 h 3309468"/>
                  <a:gd name="connsiteX93" fmla="*/ 0 w 2032000"/>
                  <a:gd name="connsiteY93" fmla="*/ 3309468 h 3309468"/>
                  <a:gd name="connsiteX94" fmla="*/ 0 w 2032000"/>
                  <a:gd name="connsiteY94" fmla="*/ 1419344 h 3309468"/>
                  <a:gd name="connsiteX95" fmla="*/ 15111 w 2032000"/>
                  <a:gd name="connsiteY95" fmla="*/ 1422173 h 3309468"/>
                  <a:gd name="connsiteX96" fmla="*/ 66970 w 2032000"/>
                  <a:gd name="connsiteY96" fmla="*/ 1375037 h 3309468"/>
                  <a:gd name="connsiteX97" fmla="*/ 15587 w 2032000"/>
                  <a:gd name="connsiteY97" fmla="*/ 1375037 h 3309468"/>
                  <a:gd name="connsiteX98" fmla="*/ 0 w 2032000"/>
                  <a:gd name="connsiteY98" fmla="*/ 1375037 h 3309468"/>
                  <a:gd name="connsiteX99" fmla="*/ 0 w 2032000"/>
                  <a:gd name="connsiteY99" fmla="*/ 1298024 h 3309468"/>
                  <a:gd name="connsiteX100" fmla="*/ 47939 w 2032000"/>
                  <a:gd name="connsiteY100" fmla="*/ 1302666 h 3309468"/>
                  <a:gd name="connsiteX101" fmla="*/ 47939 w 2032000"/>
                  <a:gd name="connsiteY101" fmla="*/ 1287430 h 3309468"/>
                  <a:gd name="connsiteX102" fmla="*/ 14412 w 2032000"/>
                  <a:gd name="connsiteY102" fmla="*/ 1278793 h 3309468"/>
                  <a:gd name="connsiteX103" fmla="*/ 0 w 2032000"/>
                  <a:gd name="connsiteY103" fmla="*/ 1269418 h 3309468"/>
                  <a:gd name="connsiteX104" fmla="*/ 0 w 2032000"/>
                  <a:gd name="connsiteY104" fmla="*/ 1043983 h 3309468"/>
                  <a:gd name="connsiteX105" fmla="*/ 29385 w 2032000"/>
                  <a:gd name="connsiteY105" fmla="*/ 1052704 h 3309468"/>
                  <a:gd name="connsiteX106" fmla="*/ 89808 w 2032000"/>
                  <a:gd name="connsiteY106" fmla="*/ 1070319 h 3309468"/>
                  <a:gd name="connsiteX107" fmla="*/ 105032 w 2032000"/>
                  <a:gd name="connsiteY107" fmla="*/ 1062701 h 3309468"/>
                  <a:gd name="connsiteX108" fmla="*/ 44133 w 2032000"/>
                  <a:gd name="connsiteY108" fmla="*/ 963669 h 3309468"/>
                  <a:gd name="connsiteX109" fmla="*/ 55552 w 2032000"/>
                  <a:gd name="connsiteY109" fmla="*/ 799883 h 3309468"/>
                  <a:gd name="connsiteX110" fmla="*/ 70777 w 2032000"/>
                  <a:gd name="connsiteY110" fmla="*/ 799883 h 3309468"/>
                  <a:gd name="connsiteX111" fmla="*/ 116451 w 2032000"/>
                  <a:gd name="connsiteY111" fmla="*/ 906534 h 3309468"/>
                  <a:gd name="connsiteX112" fmla="*/ 154513 w 2032000"/>
                  <a:gd name="connsiteY112" fmla="*/ 853208 h 3309468"/>
                  <a:gd name="connsiteX113" fmla="*/ 173544 w 2032000"/>
                  <a:gd name="connsiteY113" fmla="*/ 643715 h 3309468"/>
                  <a:gd name="connsiteX114" fmla="*/ 192575 w 2032000"/>
                  <a:gd name="connsiteY114" fmla="*/ 639906 h 3309468"/>
                  <a:gd name="connsiteX115" fmla="*/ 219219 w 2032000"/>
                  <a:gd name="connsiteY115" fmla="*/ 723704 h 3309468"/>
                  <a:gd name="connsiteX116" fmla="*/ 276312 w 2032000"/>
                  <a:gd name="connsiteY116" fmla="*/ 719895 h 3309468"/>
                  <a:gd name="connsiteX117" fmla="*/ 234443 w 2032000"/>
                  <a:gd name="connsiteY117" fmla="*/ 582772 h 3309468"/>
                  <a:gd name="connsiteX118" fmla="*/ 196381 w 2032000"/>
                  <a:gd name="connsiteY118" fmla="*/ 540873 h 3309468"/>
                  <a:gd name="connsiteX119" fmla="*/ 360048 w 2032000"/>
                  <a:gd name="connsiteY119" fmla="*/ 358043 h 3309468"/>
                  <a:gd name="connsiteX120" fmla="*/ 420948 w 2032000"/>
                  <a:gd name="connsiteY120" fmla="*/ 270437 h 3309468"/>
                  <a:gd name="connsiteX121" fmla="*/ 493265 w 2032000"/>
                  <a:gd name="connsiteY121" fmla="*/ 297100 h 3309468"/>
                  <a:gd name="connsiteX122" fmla="*/ 580808 w 2032000"/>
                  <a:gd name="connsiteY122" fmla="*/ 552300 h 3309468"/>
                  <a:gd name="connsiteX123" fmla="*/ 641707 w 2032000"/>
                  <a:gd name="connsiteY123" fmla="*/ 677996 h 3309468"/>
                  <a:gd name="connsiteX124" fmla="*/ 698801 w 2032000"/>
                  <a:gd name="connsiteY124" fmla="*/ 704659 h 3309468"/>
                  <a:gd name="connsiteX125" fmla="*/ 691188 w 2032000"/>
                  <a:gd name="connsiteY125" fmla="*/ 750367 h 3309468"/>
                  <a:gd name="connsiteX126" fmla="*/ 656932 w 2032000"/>
                  <a:gd name="connsiteY126" fmla="*/ 830355 h 3309468"/>
                  <a:gd name="connsiteX127" fmla="*/ 729250 w 2032000"/>
                  <a:gd name="connsiteY127" fmla="*/ 822737 h 3309468"/>
                  <a:gd name="connsiteX128" fmla="*/ 729250 w 2032000"/>
                  <a:gd name="connsiteY128" fmla="*/ 891298 h 3309468"/>
                  <a:gd name="connsiteX129" fmla="*/ 752087 w 2032000"/>
                  <a:gd name="connsiteY129" fmla="*/ 940815 h 3309468"/>
                  <a:gd name="connsiteX130" fmla="*/ 767312 w 2032000"/>
                  <a:gd name="connsiteY130" fmla="*/ 982713 h 3309468"/>
                  <a:gd name="connsiteX131" fmla="*/ 793956 w 2032000"/>
                  <a:gd name="connsiteY131" fmla="*/ 1074128 h 3309468"/>
                  <a:gd name="connsiteX132" fmla="*/ 767312 w 2032000"/>
                  <a:gd name="connsiteY132" fmla="*/ 1123645 h 3309468"/>
                  <a:gd name="connsiteX133" fmla="*/ 725444 w 2032000"/>
                  <a:gd name="connsiteY133" fmla="*/ 1176970 h 3309468"/>
                  <a:gd name="connsiteX134" fmla="*/ 740669 w 2032000"/>
                  <a:gd name="connsiteY134" fmla="*/ 1188397 h 3309468"/>
                  <a:gd name="connsiteX135" fmla="*/ 771118 w 2032000"/>
                  <a:gd name="connsiteY135" fmla="*/ 1165544 h 3309468"/>
                  <a:gd name="connsiteX136" fmla="*/ 820599 w 2032000"/>
                  <a:gd name="connsiteY136" fmla="*/ 1192206 h 3309468"/>
                  <a:gd name="connsiteX137" fmla="*/ 854855 w 2032000"/>
                  <a:gd name="connsiteY137" fmla="*/ 1123645 h 3309468"/>
                  <a:gd name="connsiteX138" fmla="*/ 843436 w 2032000"/>
                  <a:gd name="connsiteY138" fmla="*/ 1119836 h 3309468"/>
                  <a:gd name="connsiteX139" fmla="*/ 896723 w 2032000"/>
                  <a:gd name="connsiteY139" fmla="*/ 1085555 h 3309468"/>
                  <a:gd name="connsiteX140" fmla="*/ 930979 w 2032000"/>
                  <a:gd name="connsiteY140" fmla="*/ 1123645 h 3309468"/>
                  <a:gd name="connsiteX141" fmla="*/ 889111 w 2032000"/>
                  <a:gd name="connsiteY141" fmla="*/ 1218869 h 3309468"/>
                  <a:gd name="connsiteX142" fmla="*/ 946204 w 2032000"/>
                  <a:gd name="connsiteY142" fmla="*/ 1184588 h 3309468"/>
                  <a:gd name="connsiteX143" fmla="*/ 957623 w 2032000"/>
                  <a:gd name="connsiteY143" fmla="*/ 1196015 h 3309468"/>
                  <a:gd name="connsiteX144" fmla="*/ 877692 w 2032000"/>
                  <a:gd name="connsiteY144" fmla="*/ 1317902 h 3309468"/>
                  <a:gd name="connsiteX145" fmla="*/ 980460 w 2032000"/>
                  <a:gd name="connsiteY145" fmla="*/ 1291239 h 3309468"/>
                  <a:gd name="connsiteX146" fmla="*/ 942398 w 2032000"/>
                  <a:gd name="connsiteY146" fmla="*/ 1336947 h 3309468"/>
                  <a:gd name="connsiteX147" fmla="*/ 1029940 w 2032000"/>
                  <a:gd name="connsiteY147" fmla="*/ 1348374 h 3309468"/>
                  <a:gd name="connsiteX148" fmla="*/ 1022328 w 2032000"/>
                  <a:gd name="connsiteY148" fmla="*/ 1287430 h 3309468"/>
                  <a:gd name="connsiteX149" fmla="*/ 1121289 w 2032000"/>
                  <a:gd name="connsiteY149" fmla="*/ 1352183 h 3309468"/>
                  <a:gd name="connsiteX150" fmla="*/ 1098452 w 2032000"/>
                  <a:gd name="connsiteY150" fmla="*/ 1260768 h 3309468"/>
                  <a:gd name="connsiteX151" fmla="*/ 1227863 w 2032000"/>
                  <a:gd name="connsiteY151" fmla="*/ 1268386 h 3309468"/>
                  <a:gd name="connsiteX152" fmla="*/ 1231669 w 2032000"/>
                  <a:gd name="connsiteY152" fmla="*/ 1230296 h 3309468"/>
                  <a:gd name="connsiteX153" fmla="*/ 1174576 w 2032000"/>
                  <a:gd name="connsiteY153" fmla="*/ 1207442 h 3309468"/>
                  <a:gd name="connsiteX154" fmla="*/ 1166964 w 2032000"/>
                  <a:gd name="connsiteY154" fmla="*/ 1218869 h 3309468"/>
                  <a:gd name="connsiteX155" fmla="*/ 1163158 w 2032000"/>
                  <a:gd name="connsiteY155" fmla="*/ 1184588 h 3309468"/>
                  <a:gd name="connsiteX156" fmla="*/ 1121289 w 2032000"/>
                  <a:gd name="connsiteY156" fmla="*/ 1184588 h 3309468"/>
                  <a:gd name="connsiteX157" fmla="*/ 1071809 w 2032000"/>
                  <a:gd name="connsiteY157" fmla="*/ 1146499 h 3309468"/>
                  <a:gd name="connsiteX158" fmla="*/ 1079421 w 2032000"/>
                  <a:gd name="connsiteY158" fmla="*/ 1127454 h 3309468"/>
                  <a:gd name="connsiteX159" fmla="*/ 1052778 w 2032000"/>
                  <a:gd name="connsiteY159" fmla="*/ 1100791 h 3309468"/>
                  <a:gd name="connsiteX160" fmla="*/ 1090840 w 2032000"/>
                  <a:gd name="connsiteY160" fmla="*/ 1070319 h 3309468"/>
                  <a:gd name="connsiteX161" fmla="*/ 1121289 w 2032000"/>
                  <a:gd name="connsiteY161" fmla="*/ 1077937 h 3309468"/>
                  <a:gd name="connsiteX162" fmla="*/ 1170770 w 2032000"/>
                  <a:gd name="connsiteY162" fmla="*/ 1047466 h 3309468"/>
                  <a:gd name="connsiteX163" fmla="*/ 1281150 w 2032000"/>
                  <a:gd name="connsiteY163" fmla="*/ 1074128 h 3309468"/>
                  <a:gd name="connsiteX164" fmla="*/ 1265925 w 2032000"/>
                  <a:gd name="connsiteY164" fmla="*/ 1028421 h 3309468"/>
                  <a:gd name="connsiteX165" fmla="*/ 1269731 w 2032000"/>
                  <a:gd name="connsiteY165" fmla="*/ 1024612 h 3309468"/>
                  <a:gd name="connsiteX166" fmla="*/ 1372499 w 2032000"/>
                  <a:gd name="connsiteY166" fmla="*/ 1066510 h 3309468"/>
                  <a:gd name="connsiteX167" fmla="*/ 1406755 w 2032000"/>
                  <a:gd name="connsiteY167" fmla="*/ 1074128 h 3309468"/>
                  <a:gd name="connsiteX168" fmla="*/ 1585647 w 2032000"/>
                  <a:gd name="connsiteY168" fmla="*/ 959860 h 3309468"/>
                  <a:gd name="connsiteX169" fmla="*/ 1608484 w 2032000"/>
                  <a:gd name="connsiteY169" fmla="*/ 910343 h 3309468"/>
                  <a:gd name="connsiteX170" fmla="*/ 1600871 w 2032000"/>
                  <a:gd name="connsiteY170" fmla="*/ 906534 h 3309468"/>
                  <a:gd name="connsiteX171" fmla="*/ 1505716 w 2032000"/>
                  <a:gd name="connsiteY171" fmla="*/ 975095 h 3309468"/>
                  <a:gd name="connsiteX172" fmla="*/ 1395336 w 2032000"/>
                  <a:gd name="connsiteY172" fmla="*/ 1024612 h 3309468"/>
                  <a:gd name="connsiteX173" fmla="*/ 1380111 w 2032000"/>
                  <a:gd name="connsiteY173" fmla="*/ 1028421 h 3309468"/>
                  <a:gd name="connsiteX174" fmla="*/ 1372499 w 2032000"/>
                  <a:gd name="connsiteY174" fmla="*/ 997949 h 3309468"/>
                  <a:gd name="connsiteX175" fmla="*/ 1357274 w 2032000"/>
                  <a:gd name="connsiteY175" fmla="*/ 1005567 h 3309468"/>
                  <a:gd name="connsiteX176" fmla="*/ 1311600 w 2032000"/>
                  <a:gd name="connsiteY176" fmla="*/ 1009376 h 3309468"/>
                  <a:gd name="connsiteX177" fmla="*/ 1338243 w 2032000"/>
                  <a:gd name="connsiteY177" fmla="*/ 971286 h 3309468"/>
                  <a:gd name="connsiteX178" fmla="*/ 1383918 w 2032000"/>
                  <a:gd name="connsiteY178" fmla="*/ 933197 h 3309468"/>
                  <a:gd name="connsiteX179" fmla="*/ 1258313 w 2032000"/>
                  <a:gd name="connsiteY179" fmla="*/ 986522 h 3309468"/>
                  <a:gd name="connsiteX180" fmla="*/ 1239282 w 2032000"/>
                  <a:gd name="connsiteY180" fmla="*/ 978904 h 3309468"/>
                  <a:gd name="connsiteX181" fmla="*/ 1212638 w 2032000"/>
                  <a:gd name="connsiteY181" fmla="*/ 933197 h 3309468"/>
                  <a:gd name="connsiteX182" fmla="*/ 1262119 w 2032000"/>
                  <a:gd name="connsiteY182" fmla="*/ 895107 h 3309468"/>
                  <a:gd name="connsiteX183" fmla="*/ 1258313 w 2032000"/>
                  <a:gd name="connsiteY183" fmla="*/ 887489 h 3309468"/>
                  <a:gd name="connsiteX184" fmla="*/ 1216445 w 2032000"/>
                  <a:gd name="connsiteY184" fmla="*/ 914152 h 3309468"/>
                  <a:gd name="connsiteX185" fmla="*/ 1163158 w 2032000"/>
                  <a:gd name="connsiteY185" fmla="*/ 944624 h 3309468"/>
                  <a:gd name="connsiteX186" fmla="*/ 1136514 w 2032000"/>
                  <a:gd name="connsiteY186" fmla="*/ 933197 h 3309468"/>
                  <a:gd name="connsiteX187" fmla="*/ 1144127 w 2032000"/>
                  <a:gd name="connsiteY187" fmla="*/ 906534 h 3309468"/>
                  <a:gd name="connsiteX188" fmla="*/ 1163158 w 2032000"/>
                  <a:gd name="connsiteY188" fmla="*/ 887489 h 3309468"/>
                  <a:gd name="connsiteX189" fmla="*/ 1041359 w 2032000"/>
                  <a:gd name="connsiteY189" fmla="*/ 860826 h 3309468"/>
                  <a:gd name="connsiteX190" fmla="*/ 1022328 w 2032000"/>
                  <a:gd name="connsiteY190" fmla="*/ 837973 h 3309468"/>
                  <a:gd name="connsiteX191" fmla="*/ 1045165 w 2032000"/>
                  <a:gd name="connsiteY191" fmla="*/ 826546 h 3309468"/>
                  <a:gd name="connsiteX192" fmla="*/ 1132708 w 2032000"/>
                  <a:gd name="connsiteY192" fmla="*/ 815119 h 3309468"/>
                  <a:gd name="connsiteX193" fmla="*/ 1140320 w 2032000"/>
                  <a:gd name="connsiteY193" fmla="*/ 769411 h 3309468"/>
                  <a:gd name="connsiteX194" fmla="*/ 1178383 w 2032000"/>
                  <a:gd name="connsiteY194" fmla="*/ 777029 h 3309468"/>
                  <a:gd name="connsiteX195" fmla="*/ 1205026 w 2032000"/>
                  <a:gd name="connsiteY195" fmla="*/ 796074 h 3309468"/>
                  <a:gd name="connsiteX196" fmla="*/ 1334437 w 2032000"/>
                  <a:gd name="connsiteY196" fmla="*/ 857017 h 3309468"/>
                  <a:gd name="connsiteX197" fmla="*/ 1338243 w 2032000"/>
                  <a:gd name="connsiteY197" fmla="*/ 849399 h 3309468"/>
                  <a:gd name="connsiteX198" fmla="*/ 1292569 w 2032000"/>
                  <a:gd name="connsiteY198" fmla="*/ 807501 h 3309468"/>
                  <a:gd name="connsiteX199" fmla="*/ 1357274 w 2032000"/>
                  <a:gd name="connsiteY199" fmla="*/ 811310 h 3309468"/>
                  <a:gd name="connsiteX200" fmla="*/ 1574228 w 2032000"/>
                  <a:gd name="connsiteY200" fmla="*/ 845590 h 3309468"/>
                  <a:gd name="connsiteX201" fmla="*/ 1597065 w 2032000"/>
                  <a:gd name="connsiteY201" fmla="*/ 807501 h 3309468"/>
                  <a:gd name="connsiteX202" fmla="*/ 1578034 w 2032000"/>
                  <a:gd name="connsiteY202" fmla="*/ 769411 h 3309468"/>
                  <a:gd name="connsiteX203" fmla="*/ 1509522 w 2032000"/>
                  <a:gd name="connsiteY203" fmla="*/ 818928 h 3309468"/>
                  <a:gd name="connsiteX204" fmla="*/ 1498104 w 2032000"/>
                  <a:gd name="connsiteY204" fmla="*/ 780838 h 3309468"/>
                  <a:gd name="connsiteX205" fmla="*/ 1437205 w 2032000"/>
                  <a:gd name="connsiteY205" fmla="*/ 788456 h 3309468"/>
                  <a:gd name="connsiteX206" fmla="*/ 1433398 w 2032000"/>
                  <a:gd name="connsiteY206" fmla="*/ 777029 h 3309468"/>
                  <a:gd name="connsiteX207" fmla="*/ 1471460 w 2032000"/>
                  <a:gd name="connsiteY207" fmla="*/ 735131 h 3309468"/>
                  <a:gd name="connsiteX208" fmla="*/ 1429592 w 2032000"/>
                  <a:gd name="connsiteY208" fmla="*/ 742749 h 3309468"/>
                  <a:gd name="connsiteX209" fmla="*/ 1395336 w 2032000"/>
                  <a:gd name="connsiteY209" fmla="*/ 750367 h 3309468"/>
                  <a:gd name="connsiteX210" fmla="*/ 1315406 w 2032000"/>
                  <a:gd name="connsiteY210" fmla="*/ 735131 h 3309468"/>
                  <a:gd name="connsiteX211" fmla="*/ 1273538 w 2032000"/>
                  <a:gd name="connsiteY211" fmla="*/ 712277 h 3309468"/>
                  <a:gd name="connsiteX212" fmla="*/ 1300181 w 2032000"/>
                  <a:gd name="connsiteY212" fmla="*/ 689423 h 3309468"/>
                  <a:gd name="connsiteX213" fmla="*/ 1361080 w 2032000"/>
                  <a:gd name="connsiteY213" fmla="*/ 670378 h 3309468"/>
                  <a:gd name="connsiteX214" fmla="*/ 1269731 w 2032000"/>
                  <a:gd name="connsiteY214" fmla="*/ 598008 h 3309468"/>
                  <a:gd name="connsiteX215" fmla="*/ 1273538 w 2032000"/>
                  <a:gd name="connsiteY215" fmla="*/ 571345 h 3309468"/>
                  <a:gd name="connsiteX216" fmla="*/ 1311600 w 2032000"/>
                  <a:gd name="connsiteY216" fmla="*/ 556109 h 3309468"/>
                  <a:gd name="connsiteX217" fmla="*/ 1265925 w 2032000"/>
                  <a:gd name="connsiteY217" fmla="*/ 468503 h 3309468"/>
                  <a:gd name="connsiteX218" fmla="*/ 1376305 w 2032000"/>
                  <a:gd name="connsiteY218" fmla="*/ 529447 h 3309468"/>
                  <a:gd name="connsiteX219" fmla="*/ 1444817 w 2032000"/>
                  <a:gd name="connsiteY219" fmla="*/ 529447 h 3309468"/>
                  <a:gd name="connsiteX220" fmla="*/ 1471460 w 2032000"/>
                  <a:gd name="connsiteY220" fmla="*/ 521829 h 3309468"/>
                  <a:gd name="connsiteX221" fmla="*/ 1421980 w 2032000"/>
                  <a:gd name="connsiteY221" fmla="*/ 430413 h 3309468"/>
                  <a:gd name="connsiteX222" fmla="*/ 1498104 w 2032000"/>
                  <a:gd name="connsiteY222" fmla="*/ 464694 h 3309468"/>
                  <a:gd name="connsiteX223" fmla="*/ 1494298 w 2032000"/>
                  <a:gd name="connsiteY223" fmla="*/ 403751 h 3309468"/>
                  <a:gd name="connsiteX224" fmla="*/ 1490491 w 2032000"/>
                  <a:gd name="connsiteY224" fmla="*/ 415178 h 3309468"/>
                  <a:gd name="connsiteX225" fmla="*/ 1433398 w 2032000"/>
                  <a:gd name="connsiteY225" fmla="*/ 403751 h 3309468"/>
                  <a:gd name="connsiteX226" fmla="*/ 1460042 w 2032000"/>
                  <a:gd name="connsiteY226" fmla="*/ 354234 h 3309468"/>
                  <a:gd name="connsiteX227" fmla="*/ 1402949 w 2032000"/>
                  <a:gd name="connsiteY227" fmla="*/ 274246 h 3309468"/>
                  <a:gd name="connsiteX228" fmla="*/ 1402949 w 2032000"/>
                  <a:gd name="connsiteY228" fmla="*/ 236156 h 3309468"/>
                  <a:gd name="connsiteX229" fmla="*/ 1433398 w 2032000"/>
                  <a:gd name="connsiteY229" fmla="*/ 243774 h 3309468"/>
                  <a:gd name="connsiteX230" fmla="*/ 1479073 w 2032000"/>
                  <a:gd name="connsiteY230" fmla="*/ 266628 h 3309468"/>
                  <a:gd name="connsiteX231" fmla="*/ 1509522 w 2032000"/>
                  <a:gd name="connsiteY231" fmla="*/ 224729 h 3309468"/>
                  <a:gd name="connsiteX232" fmla="*/ 1536166 w 2032000"/>
                  <a:gd name="connsiteY232" fmla="*/ 262819 h 3309468"/>
                  <a:gd name="connsiteX233" fmla="*/ 1539972 w 2032000"/>
                  <a:gd name="connsiteY233" fmla="*/ 285673 h 3309468"/>
                  <a:gd name="connsiteX234" fmla="*/ 1566616 w 2032000"/>
                  <a:gd name="connsiteY234" fmla="*/ 369470 h 3309468"/>
                  <a:gd name="connsiteX235" fmla="*/ 1581840 w 2032000"/>
                  <a:gd name="connsiteY235" fmla="*/ 350425 h 3309468"/>
                  <a:gd name="connsiteX236" fmla="*/ 1536166 w 2032000"/>
                  <a:gd name="connsiteY236" fmla="*/ 201876 h 3309468"/>
                  <a:gd name="connsiteX237" fmla="*/ 1501910 w 2032000"/>
                  <a:gd name="connsiteY237" fmla="*/ 106651 h 3309468"/>
                  <a:gd name="connsiteX238" fmla="*/ 1585647 w 2032000"/>
                  <a:gd name="connsiteY238" fmla="*/ 186640 h 3309468"/>
                  <a:gd name="connsiteX239" fmla="*/ 1593259 w 2032000"/>
                  <a:gd name="connsiteY239" fmla="*/ 182831 h 3309468"/>
                  <a:gd name="connsiteX240" fmla="*/ 1593259 w 2032000"/>
                  <a:gd name="connsiteY240" fmla="*/ 0 h 3309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2032000" h="3309468">
                    <a:moveTo>
                      <a:pt x="1593259" y="0"/>
                    </a:moveTo>
                    <a:cubicBezTo>
                      <a:pt x="1669383" y="38090"/>
                      <a:pt x="1623709" y="106651"/>
                      <a:pt x="1650352" y="159977"/>
                    </a:cubicBezTo>
                    <a:cubicBezTo>
                      <a:pt x="1673189" y="125696"/>
                      <a:pt x="1688414" y="87607"/>
                      <a:pt x="1741701" y="99034"/>
                    </a:cubicBezTo>
                    <a:cubicBezTo>
                      <a:pt x="1711251" y="179022"/>
                      <a:pt x="1612290" y="228538"/>
                      <a:pt x="1646546" y="335189"/>
                    </a:cubicBezTo>
                    <a:cubicBezTo>
                      <a:pt x="1673189" y="297100"/>
                      <a:pt x="1696027" y="255201"/>
                      <a:pt x="1722670" y="217111"/>
                    </a:cubicBezTo>
                    <a:cubicBezTo>
                      <a:pt x="1726476" y="217111"/>
                      <a:pt x="1730282" y="220920"/>
                      <a:pt x="1730282" y="220920"/>
                    </a:cubicBezTo>
                    <a:cubicBezTo>
                      <a:pt x="1734089" y="232347"/>
                      <a:pt x="1734089" y="243774"/>
                      <a:pt x="1737895" y="251392"/>
                    </a:cubicBezTo>
                    <a:cubicBezTo>
                      <a:pt x="1772151" y="236156"/>
                      <a:pt x="1810213" y="220920"/>
                      <a:pt x="1844469" y="205685"/>
                    </a:cubicBezTo>
                    <a:cubicBezTo>
                      <a:pt x="1844469" y="209493"/>
                      <a:pt x="1848275" y="217111"/>
                      <a:pt x="1852081" y="220920"/>
                    </a:cubicBezTo>
                    <a:cubicBezTo>
                      <a:pt x="1829244" y="239965"/>
                      <a:pt x="1806407" y="259010"/>
                      <a:pt x="1787375" y="278055"/>
                    </a:cubicBezTo>
                    <a:cubicBezTo>
                      <a:pt x="1810213" y="289482"/>
                      <a:pt x="1833050" y="304718"/>
                      <a:pt x="1863500" y="319953"/>
                    </a:cubicBezTo>
                    <a:cubicBezTo>
                      <a:pt x="1814019" y="350425"/>
                      <a:pt x="1760732" y="319953"/>
                      <a:pt x="1715058" y="335189"/>
                    </a:cubicBezTo>
                    <a:cubicBezTo>
                      <a:pt x="1756926" y="350425"/>
                      <a:pt x="1794988" y="369470"/>
                      <a:pt x="1817825" y="415178"/>
                    </a:cubicBezTo>
                    <a:cubicBezTo>
                      <a:pt x="1806407" y="418987"/>
                      <a:pt x="1802600" y="422795"/>
                      <a:pt x="1794988" y="422795"/>
                    </a:cubicBezTo>
                    <a:cubicBezTo>
                      <a:pt x="1768344" y="415178"/>
                      <a:pt x="1741701" y="422795"/>
                      <a:pt x="1722670" y="445649"/>
                    </a:cubicBezTo>
                    <a:cubicBezTo>
                      <a:pt x="1722670" y="445649"/>
                      <a:pt x="1703639" y="438031"/>
                      <a:pt x="1699833" y="434222"/>
                    </a:cubicBezTo>
                    <a:cubicBezTo>
                      <a:pt x="1696027" y="426604"/>
                      <a:pt x="1699833" y="415178"/>
                      <a:pt x="1699833" y="407560"/>
                    </a:cubicBezTo>
                    <a:cubicBezTo>
                      <a:pt x="1650352" y="415178"/>
                      <a:pt x="1635127" y="438031"/>
                      <a:pt x="1642740" y="483739"/>
                    </a:cubicBezTo>
                    <a:cubicBezTo>
                      <a:pt x="1650352" y="518020"/>
                      <a:pt x="1650352" y="552300"/>
                      <a:pt x="1654158" y="586581"/>
                    </a:cubicBezTo>
                    <a:cubicBezTo>
                      <a:pt x="1657964" y="598008"/>
                      <a:pt x="1657964" y="609435"/>
                      <a:pt x="1661771" y="628480"/>
                    </a:cubicBezTo>
                    <a:cubicBezTo>
                      <a:pt x="1715058" y="598008"/>
                      <a:pt x="1764538" y="563727"/>
                      <a:pt x="1787375" y="506593"/>
                    </a:cubicBezTo>
                    <a:cubicBezTo>
                      <a:pt x="1802600" y="476121"/>
                      <a:pt x="1817825" y="449458"/>
                      <a:pt x="1836856" y="415178"/>
                    </a:cubicBezTo>
                    <a:cubicBezTo>
                      <a:pt x="1855887" y="434222"/>
                      <a:pt x="1863500" y="441840"/>
                      <a:pt x="1878724" y="453267"/>
                    </a:cubicBezTo>
                    <a:cubicBezTo>
                      <a:pt x="1897755" y="438031"/>
                      <a:pt x="1912980" y="418987"/>
                      <a:pt x="1935818" y="403751"/>
                    </a:cubicBezTo>
                    <a:cubicBezTo>
                      <a:pt x="1939624" y="399942"/>
                      <a:pt x="1951043" y="399942"/>
                      <a:pt x="1962461" y="396133"/>
                    </a:cubicBezTo>
                    <a:cubicBezTo>
                      <a:pt x="1962461" y="407560"/>
                      <a:pt x="1962461" y="418987"/>
                      <a:pt x="1958655" y="426604"/>
                    </a:cubicBezTo>
                    <a:cubicBezTo>
                      <a:pt x="1951043" y="445649"/>
                      <a:pt x="1935818" y="460885"/>
                      <a:pt x="1924399" y="479930"/>
                    </a:cubicBezTo>
                    <a:cubicBezTo>
                      <a:pt x="1954849" y="483739"/>
                      <a:pt x="1977686" y="487548"/>
                      <a:pt x="2004329" y="491357"/>
                    </a:cubicBezTo>
                    <a:cubicBezTo>
                      <a:pt x="1973880" y="521829"/>
                      <a:pt x="1951043" y="544682"/>
                      <a:pt x="1924399" y="567536"/>
                    </a:cubicBezTo>
                    <a:cubicBezTo>
                      <a:pt x="1924399" y="571345"/>
                      <a:pt x="1928205" y="575154"/>
                      <a:pt x="1928205" y="578963"/>
                    </a:cubicBezTo>
                    <a:cubicBezTo>
                      <a:pt x="1947236" y="586581"/>
                      <a:pt x="1970073" y="590390"/>
                      <a:pt x="1985298" y="594199"/>
                    </a:cubicBezTo>
                    <a:cubicBezTo>
                      <a:pt x="1992911" y="598008"/>
                      <a:pt x="2000523" y="609435"/>
                      <a:pt x="2000523" y="617053"/>
                    </a:cubicBezTo>
                    <a:cubicBezTo>
                      <a:pt x="2004329" y="620862"/>
                      <a:pt x="1992911" y="628480"/>
                      <a:pt x="1985298" y="632288"/>
                    </a:cubicBezTo>
                    <a:cubicBezTo>
                      <a:pt x="1962461" y="647524"/>
                      <a:pt x="1939624" y="662760"/>
                      <a:pt x="1916786" y="677996"/>
                    </a:cubicBezTo>
                    <a:cubicBezTo>
                      <a:pt x="1863500" y="655142"/>
                      <a:pt x="1859693" y="658951"/>
                      <a:pt x="1859693" y="704659"/>
                    </a:cubicBezTo>
                    <a:cubicBezTo>
                      <a:pt x="1890143" y="712277"/>
                      <a:pt x="1924399" y="719895"/>
                      <a:pt x="1958655" y="723704"/>
                    </a:cubicBezTo>
                    <a:cubicBezTo>
                      <a:pt x="1958655" y="727513"/>
                      <a:pt x="1958655" y="735131"/>
                      <a:pt x="1958655" y="738940"/>
                    </a:cubicBezTo>
                    <a:cubicBezTo>
                      <a:pt x="1939624" y="750367"/>
                      <a:pt x="1916786" y="761793"/>
                      <a:pt x="1893949" y="773220"/>
                    </a:cubicBezTo>
                    <a:cubicBezTo>
                      <a:pt x="1893949" y="777029"/>
                      <a:pt x="1897755" y="784647"/>
                      <a:pt x="1897755" y="796074"/>
                    </a:cubicBezTo>
                    <a:cubicBezTo>
                      <a:pt x="1882531" y="803692"/>
                      <a:pt x="1867306" y="811310"/>
                      <a:pt x="1855887" y="818928"/>
                    </a:cubicBezTo>
                    <a:cubicBezTo>
                      <a:pt x="1855887" y="822737"/>
                      <a:pt x="1859693" y="826546"/>
                      <a:pt x="1859693" y="830355"/>
                    </a:cubicBezTo>
                    <a:cubicBezTo>
                      <a:pt x="1878724" y="822737"/>
                      <a:pt x="1897755" y="811310"/>
                      <a:pt x="1916786" y="807501"/>
                    </a:cubicBezTo>
                    <a:cubicBezTo>
                      <a:pt x="1935818" y="803692"/>
                      <a:pt x="1958655" y="807501"/>
                      <a:pt x="1977686" y="807501"/>
                    </a:cubicBezTo>
                    <a:cubicBezTo>
                      <a:pt x="1973880" y="818928"/>
                      <a:pt x="1973880" y="830355"/>
                      <a:pt x="1970073" y="849399"/>
                    </a:cubicBezTo>
                    <a:lnTo>
                      <a:pt x="2032000" y="869615"/>
                    </a:lnTo>
                    <a:lnTo>
                      <a:pt x="2032000" y="969048"/>
                    </a:lnTo>
                    <a:lnTo>
                      <a:pt x="2024015" y="969085"/>
                    </a:lnTo>
                    <a:cubicBezTo>
                      <a:pt x="2011466" y="967002"/>
                      <a:pt x="1999572" y="962717"/>
                      <a:pt x="1989104" y="956051"/>
                    </a:cubicBezTo>
                    <a:cubicBezTo>
                      <a:pt x="1985298" y="967478"/>
                      <a:pt x="1973880" y="975095"/>
                      <a:pt x="1973880" y="986522"/>
                    </a:cubicBezTo>
                    <a:cubicBezTo>
                      <a:pt x="1966267" y="1016994"/>
                      <a:pt x="1951043" y="1020803"/>
                      <a:pt x="1935818" y="1001758"/>
                    </a:cubicBezTo>
                    <a:cubicBezTo>
                      <a:pt x="1912980" y="982713"/>
                      <a:pt x="1890143" y="959860"/>
                      <a:pt x="1871112" y="937006"/>
                    </a:cubicBezTo>
                    <a:cubicBezTo>
                      <a:pt x="1863500" y="940815"/>
                      <a:pt x="1852081" y="948433"/>
                      <a:pt x="1844469" y="952242"/>
                    </a:cubicBezTo>
                    <a:cubicBezTo>
                      <a:pt x="1848275" y="967478"/>
                      <a:pt x="1852081" y="978904"/>
                      <a:pt x="1855887" y="994140"/>
                    </a:cubicBezTo>
                    <a:cubicBezTo>
                      <a:pt x="1810213" y="1001758"/>
                      <a:pt x="1798794" y="994140"/>
                      <a:pt x="1764538" y="937006"/>
                    </a:cubicBezTo>
                    <a:cubicBezTo>
                      <a:pt x="1764538" y="944624"/>
                      <a:pt x="1764538" y="952242"/>
                      <a:pt x="1760732" y="959860"/>
                    </a:cubicBezTo>
                    <a:cubicBezTo>
                      <a:pt x="1753120" y="967478"/>
                      <a:pt x="1745507" y="978904"/>
                      <a:pt x="1737895" y="990331"/>
                    </a:cubicBezTo>
                    <a:cubicBezTo>
                      <a:pt x="1726476" y="982713"/>
                      <a:pt x="1715058" y="975095"/>
                      <a:pt x="1707445" y="967478"/>
                    </a:cubicBezTo>
                    <a:cubicBezTo>
                      <a:pt x="1699833" y="944624"/>
                      <a:pt x="1692220" y="921770"/>
                      <a:pt x="1684608" y="898916"/>
                    </a:cubicBezTo>
                    <a:cubicBezTo>
                      <a:pt x="1680802" y="891298"/>
                      <a:pt x="1680802" y="883680"/>
                      <a:pt x="1680802" y="876062"/>
                    </a:cubicBezTo>
                    <a:cubicBezTo>
                      <a:pt x="1676996" y="876062"/>
                      <a:pt x="1669383" y="876062"/>
                      <a:pt x="1665577" y="879871"/>
                    </a:cubicBezTo>
                    <a:cubicBezTo>
                      <a:pt x="1673189" y="910343"/>
                      <a:pt x="1680802" y="940815"/>
                      <a:pt x="1692220" y="967478"/>
                    </a:cubicBezTo>
                    <a:cubicBezTo>
                      <a:pt x="1718864" y="1032230"/>
                      <a:pt x="1783569" y="997949"/>
                      <a:pt x="1833050" y="1020803"/>
                    </a:cubicBezTo>
                    <a:cubicBezTo>
                      <a:pt x="1821631" y="1036039"/>
                      <a:pt x="1814019" y="1047466"/>
                      <a:pt x="1806407" y="1062701"/>
                    </a:cubicBezTo>
                    <a:cubicBezTo>
                      <a:pt x="1836856" y="1081746"/>
                      <a:pt x="1871112" y="1093173"/>
                      <a:pt x="1905368" y="1074128"/>
                    </a:cubicBezTo>
                    <a:cubicBezTo>
                      <a:pt x="1935818" y="1058893"/>
                      <a:pt x="1966267" y="1039848"/>
                      <a:pt x="2000523" y="1020803"/>
                    </a:cubicBezTo>
                    <a:cubicBezTo>
                      <a:pt x="2000523" y="1036039"/>
                      <a:pt x="2004329" y="1047466"/>
                      <a:pt x="2004329" y="1055084"/>
                    </a:cubicBezTo>
                    <a:lnTo>
                      <a:pt x="2032000" y="1050824"/>
                    </a:lnTo>
                    <a:lnTo>
                      <a:pt x="2032000" y="1222712"/>
                    </a:lnTo>
                    <a:lnTo>
                      <a:pt x="2023360" y="1218869"/>
                    </a:lnTo>
                    <a:cubicBezTo>
                      <a:pt x="2019554" y="1230296"/>
                      <a:pt x="2015748" y="1245532"/>
                      <a:pt x="2015748" y="1256959"/>
                    </a:cubicBezTo>
                    <a:cubicBezTo>
                      <a:pt x="2015748" y="1287430"/>
                      <a:pt x="2004329" y="1295048"/>
                      <a:pt x="1977686" y="1279812"/>
                    </a:cubicBezTo>
                    <a:cubicBezTo>
                      <a:pt x="1958655" y="1272195"/>
                      <a:pt x="1943430" y="1256959"/>
                      <a:pt x="1928205" y="1245532"/>
                    </a:cubicBezTo>
                    <a:cubicBezTo>
                      <a:pt x="1924399" y="1253150"/>
                      <a:pt x="1920593" y="1272195"/>
                      <a:pt x="1916786" y="1268386"/>
                    </a:cubicBezTo>
                    <a:cubicBezTo>
                      <a:pt x="1905368" y="1268386"/>
                      <a:pt x="1893949" y="1264577"/>
                      <a:pt x="1882531" y="1256959"/>
                    </a:cubicBezTo>
                    <a:cubicBezTo>
                      <a:pt x="1863500" y="1249341"/>
                      <a:pt x="1848275" y="1241723"/>
                      <a:pt x="1833050" y="1230296"/>
                    </a:cubicBezTo>
                    <a:cubicBezTo>
                      <a:pt x="1829244" y="1234105"/>
                      <a:pt x="1825438" y="1237914"/>
                      <a:pt x="1821631" y="1241723"/>
                    </a:cubicBezTo>
                    <a:cubicBezTo>
                      <a:pt x="1833050" y="1253150"/>
                      <a:pt x="1836856" y="1272195"/>
                      <a:pt x="1848275" y="1276003"/>
                    </a:cubicBezTo>
                    <a:cubicBezTo>
                      <a:pt x="1893949" y="1298857"/>
                      <a:pt x="1939624" y="1321711"/>
                      <a:pt x="1985298" y="1344565"/>
                    </a:cubicBezTo>
                    <a:cubicBezTo>
                      <a:pt x="1995765" y="1349326"/>
                      <a:pt x="2005697" y="1352421"/>
                      <a:pt x="2015183" y="1354140"/>
                    </a:cubicBezTo>
                    <a:lnTo>
                      <a:pt x="2032000" y="1354953"/>
                    </a:lnTo>
                    <a:lnTo>
                      <a:pt x="2032000" y="1519331"/>
                    </a:lnTo>
                    <a:lnTo>
                      <a:pt x="2022268" y="1531108"/>
                    </a:lnTo>
                    <a:cubicBezTo>
                      <a:pt x="1993803" y="1555844"/>
                      <a:pt x="1970074" y="1511683"/>
                      <a:pt x="1943430" y="1508350"/>
                    </a:cubicBezTo>
                    <a:cubicBezTo>
                      <a:pt x="1939624" y="1523586"/>
                      <a:pt x="1939624" y="1535013"/>
                      <a:pt x="1935818" y="1550249"/>
                    </a:cubicBezTo>
                    <a:cubicBezTo>
                      <a:pt x="1890143" y="1527395"/>
                      <a:pt x="1848275" y="1512159"/>
                      <a:pt x="1798794" y="1519777"/>
                    </a:cubicBezTo>
                    <a:cubicBezTo>
                      <a:pt x="1855887" y="1565485"/>
                      <a:pt x="1916786" y="1592148"/>
                      <a:pt x="1981492" y="1615001"/>
                    </a:cubicBezTo>
                    <a:lnTo>
                      <a:pt x="2032000" y="1625849"/>
                    </a:lnTo>
                    <a:lnTo>
                      <a:pt x="2032000" y="1885936"/>
                    </a:lnTo>
                    <a:lnTo>
                      <a:pt x="2026215" y="1885438"/>
                    </a:lnTo>
                    <a:cubicBezTo>
                      <a:pt x="2001475" y="1882582"/>
                      <a:pt x="1977686" y="1875916"/>
                      <a:pt x="1958655" y="1851157"/>
                    </a:cubicBezTo>
                    <a:cubicBezTo>
                      <a:pt x="1966268" y="1898769"/>
                      <a:pt x="1988153" y="1923527"/>
                      <a:pt x="2016700" y="1938287"/>
                    </a:cubicBezTo>
                    <a:lnTo>
                      <a:pt x="2032000" y="1943592"/>
                    </a:lnTo>
                    <a:lnTo>
                      <a:pt x="2032000" y="3309468"/>
                    </a:lnTo>
                    <a:lnTo>
                      <a:pt x="0" y="3309468"/>
                    </a:lnTo>
                    <a:lnTo>
                      <a:pt x="0" y="1419344"/>
                    </a:lnTo>
                    <a:lnTo>
                      <a:pt x="15111" y="1422173"/>
                    </a:lnTo>
                    <a:cubicBezTo>
                      <a:pt x="29860" y="1419792"/>
                      <a:pt x="42230" y="1405509"/>
                      <a:pt x="66970" y="1375037"/>
                    </a:cubicBezTo>
                    <a:cubicBezTo>
                      <a:pt x="66970" y="1375037"/>
                      <a:pt x="66970" y="1375037"/>
                      <a:pt x="15587" y="1375037"/>
                    </a:cubicBezTo>
                    <a:lnTo>
                      <a:pt x="0" y="1375037"/>
                    </a:lnTo>
                    <a:lnTo>
                      <a:pt x="0" y="1298024"/>
                    </a:lnTo>
                    <a:lnTo>
                      <a:pt x="47939" y="1302666"/>
                    </a:lnTo>
                    <a:cubicBezTo>
                      <a:pt x="47939" y="1295048"/>
                      <a:pt x="47939" y="1291239"/>
                      <a:pt x="47939" y="1287430"/>
                    </a:cubicBezTo>
                    <a:cubicBezTo>
                      <a:pt x="35093" y="1286002"/>
                      <a:pt x="24032" y="1283026"/>
                      <a:pt x="14412" y="1278793"/>
                    </a:cubicBezTo>
                    <a:lnTo>
                      <a:pt x="0" y="1269418"/>
                    </a:lnTo>
                    <a:lnTo>
                      <a:pt x="0" y="1043983"/>
                    </a:lnTo>
                    <a:lnTo>
                      <a:pt x="29385" y="1052704"/>
                    </a:lnTo>
                    <a:cubicBezTo>
                      <a:pt x="50794" y="1058893"/>
                      <a:pt x="70777" y="1064606"/>
                      <a:pt x="89808" y="1070319"/>
                    </a:cubicBezTo>
                    <a:cubicBezTo>
                      <a:pt x="97420" y="1070319"/>
                      <a:pt x="101226" y="1066510"/>
                      <a:pt x="105032" y="1062701"/>
                    </a:cubicBezTo>
                    <a:cubicBezTo>
                      <a:pt x="82195" y="1024612"/>
                      <a:pt x="59358" y="986522"/>
                      <a:pt x="44133" y="963669"/>
                    </a:cubicBezTo>
                    <a:cubicBezTo>
                      <a:pt x="47939" y="902725"/>
                      <a:pt x="51746" y="853208"/>
                      <a:pt x="55552" y="799883"/>
                    </a:cubicBezTo>
                    <a:cubicBezTo>
                      <a:pt x="59358" y="799883"/>
                      <a:pt x="66970" y="799883"/>
                      <a:pt x="70777" y="799883"/>
                    </a:cubicBezTo>
                    <a:cubicBezTo>
                      <a:pt x="86001" y="834164"/>
                      <a:pt x="101226" y="868444"/>
                      <a:pt x="116451" y="906534"/>
                    </a:cubicBezTo>
                    <a:cubicBezTo>
                      <a:pt x="135482" y="879871"/>
                      <a:pt x="150707" y="860826"/>
                      <a:pt x="154513" y="853208"/>
                    </a:cubicBezTo>
                    <a:cubicBezTo>
                      <a:pt x="162126" y="777029"/>
                      <a:pt x="165932" y="708468"/>
                      <a:pt x="173544" y="643715"/>
                    </a:cubicBezTo>
                    <a:cubicBezTo>
                      <a:pt x="173544" y="643715"/>
                      <a:pt x="173544" y="643715"/>
                      <a:pt x="192575" y="639906"/>
                    </a:cubicBezTo>
                    <a:cubicBezTo>
                      <a:pt x="200187" y="666569"/>
                      <a:pt x="207800" y="693232"/>
                      <a:pt x="219219" y="723704"/>
                    </a:cubicBezTo>
                    <a:cubicBezTo>
                      <a:pt x="234443" y="723704"/>
                      <a:pt x="253475" y="719895"/>
                      <a:pt x="276312" y="719895"/>
                    </a:cubicBezTo>
                    <a:cubicBezTo>
                      <a:pt x="245862" y="677996"/>
                      <a:pt x="203994" y="643715"/>
                      <a:pt x="234443" y="582772"/>
                    </a:cubicBezTo>
                    <a:cubicBezTo>
                      <a:pt x="226831" y="571345"/>
                      <a:pt x="211606" y="556109"/>
                      <a:pt x="196381" y="540873"/>
                    </a:cubicBezTo>
                    <a:cubicBezTo>
                      <a:pt x="272505" y="495166"/>
                      <a:pt x="318180" y="430413"/>
                      <a:pt x="360048" y="358043"/>
                    </a:cubicBezTo>
                    <a:cubicBezTo>
                      <a:pt x="379079" y="327571"/>
                      <a:pt x="398110" y="297100"/>
                      <a:pt x="420948" y="270437"/>
                    </a:cubicBezTo>
                    <a:cubicBezTo>
                      <a:pt x="455203" y="239965"/>
                      <a:pt x="481847" y="251392"/>
                      <a:pt x="493265" y="297100"/>
                    </a:cubicBezTo>
                    <a:cubicBezTo>
                      <a:pt x="519909" y="384706"/>
                      <a:pt x="535134" y="479930"/>
                      <a:pt x="580808" y="552300"/>
                    </a:cubicBezTo>
                    <a:cubicBezTo>
                      <a:pt x="611258" y="598008"/>
                      <a:pt x="630289" y="639906"/>
                      <a:pt x="641707" y="677996"/>
                    </a:cubicBezTo>
                    <a:cubicBezTo>
                      <a:pt x="664545" y="689423"/>
                      <a:pt x="687382" y="693232"/>
                      <a:pt x="698801" y="704659"/>
                    </a:cubicBezTo>
                    <a:cubicBezTo>
                      <a:pt x="702607" y="712277"/>
                      <a:pt x="694994" y="735131"/>
                      <a:pt x="691188" y="750367"/>
                    </a:cubicBezTo>
                    <a:cubicBezTo>
                      <a:pt x="683576" y="773220"/>
                      <a:pt x="672157" y="799883"/>
                      <a:pt x="656932" y="830355"/>
                    </a:cubicBezTo>
                    <a:cubicBezTo>
                      <a:pt x="687382" y="826546"/>
                      <a:pt x="706413" y="826546"/>
                      <a:pt x="729250" y="822737"/>
                    </a:cubicBezTo>
                    <a:cubicBezTo>
                      <a:pt x="729250" y="849399"/>
                      <a:pt x="729250" y="868444"/>
                      <a:pt x="729250" y="891298"/>
                    </a:cubicBezTo>
                    <a:cubicBezTo>
                      <a:pt x="725444" y="910343"/>
                      <a:pt x="714025" y="937006"/>
                      <a:pt x="752087" y="940815"/>
                    </a:cubicBezTo>
                    <a:cubicBezTo>
                      <a:pt x="759700" y="940815"/>
                      <a:pt x="763506" y="967478"/>
                      <a:pt x="767312" y="982713"/>
                    </a:cubicBezTo>
                    <a:cubicBezTo>
                      <a:pt x="767312" y="1013185"/>
                      <a:pt x="740669" y="1055084"/>
                      <a:pt x="793956" y="1074128"/>
                    </a:cubicBezTo>
                    <a:cubicBezTo>
                      <a:pt x="786343" y="1089364"/>
                      <a:pt x="778731" y="1108409"/>
                      <a:pt x="767312" y="1123645"/>
                    </a:cubicBezTo>
                    <a:cubicBezTo>
                      <a:pt x="755894" y="1142690"/>
                      <a:pt x="740669" y="1161735"/>
                      <a:pt x="725444" y="1176970"/>
                    </a:cubicBezTo>
                    <a:cubicBezTo>
                      <a:pt x="733056" y="1180779"/>
                      <a:pt x="736863" y="1184588"/>
                      <a:pt x="740669" y="1188397"/>
                    </a:cubicBezTo>
                    <a:cubicBezTo>
                      <a:pt x="752087" y="1180779"/>
                      <a:pt x="763506" y="1169352"/>
                      <a:pt x="771118" y="1165544"/>
                    </a:cubicBezTo>
                    <a:cubicBezTo>
                      <a:pt x="790149" y="1173161"/>
                      <a:pt x="805374" y="1184588"/>
                      <a:pt x="820599" y="1192206"/>
                    </a:cubicBezTo>
                    <a:cubicBezTo>
                      <a:pt x="832018" y="1169352"/>
                      <a:pt x="843436" y="1146499"/>
                      <a:pt x="854855" y="1123645"/>
                    </a:cubicBezTo>
                    <a:cubicBezTo>
                      <a:pt x="851049" y="1123645"/>
                      <a:pt x="847243" y="1119836"/>
                      <a:pt x="843436" y="1119836"/>
                    </a:cubicBezTo>
                    <a:cubicBezTo>
                      <a:pt x="862467" y="1108409"/>
                      <a:pt x="877692" y="1096982"/>
                      <a:pt x="896723" y="1085555"/>
                    </a:cubicBezTo>
                    <a:cubicBezTo>
                      <a:pt x="904336" y="1093173"/>
                      <a:pt x="919561" y="1108409"/>
                      <a:pt x="930979" y="1123645"/>
                    </a:cubicBezTo>
                    <a:cubicBezTo>
                      <a:pt x="919561" y="1150308"/>
                      <a:pt x="908142" y="1173161"/>
                      <a:pt x="889111" y="1218869"/>
                    </a:cubicBezTo>
                    <a:cubicBezTo>
                      <a:pt x="919561" y="1199824"/>
                      <a:pt x="934785" y="1192206"/>
                      <a:pt x="946204" y="1184588"/>
                    </a:cubicBezTo>
                    <a:cubicBezTo>
                      <a:pt x="950010" y="1188397"/>
                      <a:pt x="953816" y="1192206"/>
                      <a:pt x="957623" y="1196015"/>
                    </a:cubicBezTo>
                    <a:cubicBezTo>
                      <a:pt x="930979" y="1234105"/>
                      <a:pt x="908142" y="1276003"/>
                      <a:pt x="877692" y="1317902"/>
                    </a:cubicBezTo>
                    <a:cubicBezTo>
                      <a:pt x="904336" y="1314093"/>
                      <a:pt x="930979" y="1306475"/>
                      <a:pt x="980460" y="1291239"/>
                    </a:cubicBezTo>
                    <a:cubicBezTo>
                      <a:pt x="965235" y="1310284"/>
                      <a:pt x="953816" y="1325520"/>
                      <a:pt x="942398" y="1336947"/>
                    </a:cubicBezTo>
                    <a:cubicBezTo>
                      <a:pt x="969041" y="1340756"/>
                      <a:pt x="999491" y="1344565"/>
                      <a:pt x="1029940" y="1348374"/>
                    </a:cubicBezTo>
                    <a:cubicBezTo>
                      <a:pt x="1026134" y="1329329"/>
                      <a:pt x="1026134" y="1314093"/>
                      <a:pt x="1022328" y="1287430"/>
                    </a:cubicBezTo>
                    <a:cubicBezTo>
                      <a:pt x="1060390" y="1314093"/>
                      <a:pt x="1090840" y="1333138"/>
                      <a:pt x="1121289" y="1352183"/>
                    </a:cubicBezTo>
                    <a:cubicBezTo>
                      <a:pt x="1151739" y="1310284"/>
                      <a:pt x="1117483" y="1287430"/>
                      <a:pt x="1098452" y="1260768"/>
                    </a:cubicBezTo>
                    <a:cubicBezTo>
                      <a:pt x="1144127" y="1249341"/>
                      <a:pt x="1185995" y="1230296"/>
                      <a:pt x="1227863" y="1268386"/>
                    </a:cubicBezTo>
                    <a:cubicBezTo>
                      <a:pt x="1231669" y="1253150"/>
                      <a:pt x="1239282" y="1234105"/>
                      <a:pt x="1231669" y="1230296"/>
                    </a:cubicBezTo>
                    <a:cubicBezTo>
                      <a:pt x="1216445" y="1218869"/>
                      <a:pt x="1193607" y="1215060"/>
                      <a:pt x="1174576" y="1207442"/>
                    </a:cubicBezTo>
                    <a:cubicBezTo>
                      <a:pt x="1170770" y="1211251"/>
                      <a:pt x="1170770" y="1215060"/>
                      <a:pt x="1166964" y="1218869"/>
                    </a:cubicBezTo>
                    <a:cubicBezTo>
                      <a:pt x="1166964" y="1207442"/>
                      <a:pt x="1163158" y="1196015"/>
                      <a:pt x="1163158" y="1184588"/>
                    </a:cubicBezTo>
                    <a:cubicBezTo>
                      <a:pt x="1147933" y="1184588"/>
                      <a:pt x="1136514" y="1184588"/>
                      <a:pt x="1121289" y="1184588"/>
                    </a:cubicBezTo>
                    <a:cubicBezTo>
                      <a:pt x="1128902" y="1135072"/>
                      <a:pt x="1083227" y="1165544"/>
                      <a:pt x="1071809" y="1146499"/>
                    </a:cubicBezTo>
                    <a:cubicBezTo>
                      <a:pt x="1075615" y="1138881"/>
                      <a:pt x="1079421" y="1131263"/>
                      <a:pt x="1079421" y="1127454"/>
                    </a:cubicBezTo>
                    <a:cubicBezTo>
                      <a:pt x="1068003" y="1116027"/>
                      <a:pt x="1060390" y="1108409"/>
                      <a:pt x="1052778" y="1100791"/>
                    </a:cubicBezTo>
                    <a:cubicBezTo>
                      <a:pt x="1064196" y="1089364"/>
                      <a:pt x="1075615" y="1077937"/>
                      <a:pt x="1090840" y="1070319"/>
                    </a:cubicBezTo>
                    <a:cubicBezTo>
                      <a:pt x="1098452" y="1066510"/>
                      <a:pt x="1109871" y="1077937"/>
                      <a:pt x="1121289" y="1077937"/>
                    </a:cubicBezTo>
                    <a:cubicBezTo>
                      <a:pt x="1147933" y="1081746"/>
                      <a:pt x="1170770" y="1085555"/>
                      <a:pt x="1170770" y="1047466"/>
                    </a:cubicBezTo>
                    <a:cubicBezTo>
                      <a:pt x="1208832" y="1055084"/>
                      <a:pt x="1243088" y="1066510"/>
                      <a:pt x="1281150" y="1074128"/>
                    </a:cubicBezTo>
                    <a:cubicBezTo>
                      <a:pt x="1273538" y="1058893"/>
                      <a:pt x="1269731" y="1043657"/>
                      <a:pt x="1265925" y="1028421"/>
                    </a:cubicBezTo>
                    <a:cubicBezTo>
                      <a:pt x="1265925" y="1028421"/>
                      <a:pt x="1269731" y="1024612"/>
                      <a:pt x="1269731" y="1024612"/>
                    </a:cubicBezTo>
                    <a:cubicBezTo>
                      <a:pt x="1303987" y="1039848"/>
                      <a:pt x="1338243" y="1055084"/>
                      <a:pt x="1372499" y="1066510"/>
                    </a:cubicBezTo>
                    <a:cubicBezTo>
                      <a:pt x="1383918" y="1074128"/>
                      <a:pt x="1399142" y="1077937"/>
                      <a:pt x="1406755" y="1074128"/>
                    </a:cubicBezTo>
                    <a:cubicBezTo>
                      <a:pt x="1467654" y="1036039"/>
                      <a:pt x="1528553" y="1001758"/>
                      <a:pt x="1585647" y="959860"/>
                    </a:cubicBezTo>
                    <a:cubicBezTo>
                      <a:pt x="1597065" y="952242"/>
                      <a:pt x="1600871" y="929388"/>
                      <a:pt x="1608484" y="910343"/>
                    </a:cubicBezTo>
                    <a:cubicBezTo>
                      <a:pt x="1608484" y="910343"/>
                      <a:pt x="1604678" y="910343"/>
                      <a:pt x="1600871" y="906534"/>
                    </a:cubicBezTo>
                    <a:cubicBezTo>
                      <a:pt x="1570422" y="952242"/>
                      <a:pt x="1543778" y="971286"/>
                      <a:pt x="1505716" y="975095"/>
                    </a:cubicBezTo>
                    <a:cubicBezTo>
                      <a:pt x="1467654" y="982713"/>
                      <a:pt x="1421980" y="982713"/>
                      <a:pt x="1395336" y="1024612"/>
                    </a:cubicBezTo>
                    <a:cubicBezTo>
                      <a:pt x="1391530" y="1028421"/>
                      <a:pt x="1387724" y="1028421"/>
                      <a:pt x="1380111" y="1028421"/>
                    </a:cubicBezTo>
                    <a:cubicBezTo>
                      <a:pt x="1376305" y="1016994"/>
                      <a:pt x="1376305" y="1009376"/>
                      <a:pt x="1372499" y="997949"/>
                    </a:cubicBezTo>
                    <a:cubicBezTo>
                      <a:pt x="1368693" y="1001758"/>
                      <a:pt x="1361080" y="1005567"/>
                      <a:pt x="1357274" y="1005567"/>
                    </a:cubicBezTo>
                    <a:cubicBezTo>
                      <a:pt x="1342049" y="1009376"/>
                      <a:pt x="1326825" y="1009376"/>
                      <a:pt x="1311600" y="1009376"/>
                    </a:cubicBezTo>
                    <a:cubicBezTo>
                      <a:pt x="1319212" y="997949"/>
                      <a:pt x="1326825" y="982713"/>
                      <a:pt x="1338243" y="971286"/>
                    </a:cubicBezTo>
                    <a:cubicBezTo>
                      <a:pt x="1349662" y="959860"/>
                      <a:pt x="1368693" y="948433"/>
                      <a:pt x="1383918" y="933197"/>
                    </a:cubicBezTo>
                    <a:cubicBezTo>
                      <a:pt x="1338243" y="952242"/>
                      <a:pt x="1300181" y="971286"/>
                      <a:pt x="1258313" y="986522"/>
                    </a:cubicBezTo>
                    <a:cubicBezTo>
                      <a:pt x="1254507" y="990331"/>
                      <a:pt x="1243088" y="982713"/>
                      <a:pt x="1239282" y="978904"/>
                    </a:cubicBezTo>
                    <a:cubicBezTo>
                      <a:pt x="1227863" y="963669"/>
                      <a:pt x="1224057" y="948433"/>
                      <a:pt x="1212638" y="933197"/>
                    </a:cubicBezTo>
                    <a:cubicBezTo>
                      <a:pt x="1227863" y="921770"/>
                      <a:pt x="1246894" y="906534"/>
                      <a:pt x="1262119" y="895107"/>
                    </a:cubicBezTo>
                    <a:cubicBezTo>
                      <a:pt x="1262119" y="891298"/>
                      <a:pt x="1258313" y="891298"/>
                      <a:pt x="1258313" y="887489"/>
                    </a:cubicBezTo>
                    <a:cubicBezTo>
                      <a:pt x="1243088" y="895107"/>
                      <a:pt x="1227863" y="906534"/>
                      <a:pt x="1216445" y="914152"/>
                    </a:cubicBezTo>
                    <a:cubicBezTo>
                      <a:pt x="1197414" y="925579"/>
                      <a:pt x="1182189" y="937006"/>
                      <a:pt x="1163158" y="944624"/>
                    </a:cubicBezTo>
                    <a:cubicBezTo>
                      <a:pt x="1155545" y="944624"/>
                      <a:pt x="1140320" y="940815"/>
                      <a:pt x="1136514" y="933197"/>
                    </a:cubicBezTo>
                    <a:cubicBezTo>
                      <a:pt x="1132708" y="929388"/>
                      <a:pt x="1140320" y="914152"/>
                      <a:pt x="1144127" y="906534"/>
                    </a:cubicBezTo>
                    <a:cubicBezTo>
                      <a:pt x="1151739" y="898916"/>
                      <a:pt x="1159351" y="891298"/>
                      <a:pt x="1163158" y="887489"/>
                    </a:cubicBezTo>
                    <a:cubicBezTo>
                      <a:pt x="1121289" y="879871"/>
                      <a:pt x="1079421" y="872253"/>
                      <a:pt x="1041359" y="860826"/>
                    </a:cubicBezTo>
                    <a:cubicBezTo>
                      <a:pt x="1033747" y="860826"/>
                      <a:pt x="1026134" y="845590"/>
                      <a:pt x="1022328" y="837973"/>
                    </a:cubicBezTo>
                    <a:cubicBezTo>
                      <a:pt x="1029940" y="834164"/>
                      <a:pt x="1037553" y="826546"/>
                      <a:pt x="1045165" y="826546"/>
                    </a:cubicBezTo>
                    <a:cubicBezTo>
                      <a:pt x="1075615" y="818928"/>
                      <a:pt x="1106064" y="815119"/>
                      <a:pt x="1132708" y="815119"/>
                    </a:cubicBezTo>
                    <a:cubicBezTo>
                      <a:pt x="1132708" y="796074"/>
                      <a:pt x="1132708" y="773220"/>
                      <a:pt x="1140320" y="769411"/>
                    </a:cubicBezTo>
                    <a:cubicBezTo>
                      <a:pt x="1151739" y="765602"/>
                      <a:pt x="1166964" y="773220"/>
                      <a:pt x="1178383" y="777029"/>
                    </a:cubicBezTo>
                    <a:cubicBezTo>
                      <a:pt x="1189801" y="780838"/>
                      <a:pt x="1197414" y="788456"/>
                      <a:pt x="1205026" y="796074"/>
                    </a:cubicBezTo>
                    <a:cubicBezTo>
                      <a:pt x="1246894" y="815119"/>
                      <a:pt x="1292569" y="837973"/>
                      <a:pt x="1334437" y="857017"/>
                    </a:cubicBezTo>
                    <a:cubicBezTo>
                      <a:pt x="1334437" y="853208"/>
                      <a:pt x="1338243" y="853208"/>
                      <a:pt x="1338243" y="849399"/>
                    </a:cubicBezTo>
                    <a:cubicBezTo>
                      <a:pt x="1323018" y="834164"/>
                      <a:pt x="1307794" y="822737"/>
                      <a:pt x="1292569" y="807501"/>
                    </a:cubicBezTo>
                    <a:cubicBezTo>
                      <a:pt x="1319212" y="784647"/>
                      <a:pt x="1342049" y="799883"/>
                      <a:pt x="1357274" y="811310"/>
                    </a:cubicBezTo>
                    <a:cubicBezTo>
                      <a:pt x="1425786" y="860826"/>
                      <a:pt x="1498104" y="857017"/>
                      <a:pt x="1574228" y="845590"/>
                    </a:cubicBezTo>
                    <a:cubicBezTo>
                      <a:pt x="1600871" y="841782"/>
                      <a:pt x="1608484" y="830355"/>
                      <a:pt x="1597065" y="807501"/>
                    </a:cubicBezTo>
                    <a:cubicBezTo>
                      <a:pt x="1593259" y="796074"/>
                      <a:pt x="1589453" y="788456"/>
                      <a:pt x="1578034" y="769411"/>
                    </a:cubicBezTo>
                    <a:cubicBezTo>
                      <a:pt x="1570422" y="815119"/>
                      <a:pt x="1539972" y="815119"/>
                      <a:pt x="1509522" y="818928"/>
                    </a:cubicBezTo>
                    <a:cubicBezTo>
                      <a:pt x="1505716" y="818928"/>
                      <a:pt x="1501910" y="792265"/>
                      <a:pt x="1498104" y="780838"/>
                    </a:cubicBezTo>
                    <a:cubicBezTo>
                      <a:pt x="1479073" y="784647"/>
                      <a:pt x="1456236" y="788456"/>
                      <a:pt x="1437205" y="788456"/>
                    </a:cubicBezTo>
                    <a:cubicBezTo>
                      <a:pt x="1433398" y="784647"/>
                      <a:pt x="1433398" y="780838"/>
                      <a:pt x="1433398" y="777029"/>
                    </a:cubicBezTo>
                    <a:cubicBezTo>
                      <a:pt x="1444817" y="761793"/>
                      <a:pt x="1456236" y="750367"/>
                      <a:pt x="1471460" y="735131"/>
                    </a:cubicBezTo>
                    <a:cubicBezTo>
                      <a:pt x="1452429" y="735131"/>
                      <a:pt x="1441011" y="738940"/>
                      <a:pt x="1429592" y="742749"/>
                    </a:cubicBezTo>
                    <a:cubicBezTo>
                      <a:pt x="1418174" y="746558"/>
                      <a:pt x="1399142" y="754175"/>
                      <a:pt x="1395336" y="750367"/>
                    </a:cubicBezTo>
                    <a:cubicBezTo>
                      <a:pt x="1368693" y="723704"/>
                      <a:pt x="1345856" y="731322"/>
                      <a:pt x="1315406" y="735131"/>
                    </a:cubicBezTo>
                    <a:cubicBezTo>
                      <a:pt x="1303987" y="738940"/>
                      <a:pt x="1288763" y="719895"/>
                      <a:pt x="1273538" y="712277"/>
                    </a:cubicBezTo>
                    <a:cubicBezTo>
                      <a:pt x="1284956" y="704659"/>
                      <a:pt x="1292569" y="693232"/>
                      <a:pt x="1300181" y="689423"/>
                    </a:cubicBezTo>
                    <a:cubicBezTo>
                      <a:pt x="1319212" y="681805"/>
                      <a:pt x="1338243" y="677996"/>
                      <a:pt x="1361080" y="670378"/>
                    </a:cubicBezTo>
                    <a:cubicBezTo>
                      <a:pt x="1326825" y="647524"/>
                      <a:pt x="1319212" y="598008"/>
                      <a:pt x="1269731" y="598008"/>
                    </a:cubicBezTo>
                    <a:cubicBezTo>
                      <a:pt x="1254507" y="598008"/>
                      <a:pt x="1258313" y="578963"/>
                      <a:pt x="1273538" y="571345"/>
                    </a:cubicBezTo>
                    <a:cubicBezTo>
                      <a:pt x="1284956" y="563727"/>
                      <a:pt x="1296375" y="559918"/>
                      <a:pt x="1311600" y="556109"/>
                    </a:cubicBezTo>
                    <a:cubicBezTo>
                      <a:pt x="1284956" y="533256"/>
                      <a:pt x="1246894" y="521829"/>
                      <a:pt x="1265925" y="468503"/>
                    </a:cubicBezTo>
                    <a:cubicBezTo>
                      <a:pt x="1303987" y="491357"/>
                      <a:pt x="1338243" y="510402"/>
                      <a:pt x="1376305" y="529447"/>
                    </a:cubicBezTo>
                    <a:cubicBezTo>
                      <a:pt x="1399142" y="544682"/>
                      <a:pt x="1421980" y="563727"/>
                      <a:pt x="1444817" y="529447"/>
                    </a:cubicBezTo>
                    <a:cubicBezTo>
                      <a:pt x="1448623" y="525638"/>
                      <a:pt x="1460042" y="525638"/>
                      <a:pt x="1471460" y="521829"/>
                    </a:cubicBezTo>
                    <a:cubicBezTo>
                      <a:pt x="1452429" y="491357"/>
                      <a:pt x="1410561" y="479930"/>
                      <a:pt x="1421980" y="430413"/>
                    </a:cubicBezTo>
                    <a:cubicBezTo>
                      <a:pt x="1448623" y="441840"/>
                      <a:pt x="1471460" y="453267"/>
                      <a:pt x="1498104" y="464694"/>
                    </a:cubicBezTo>
                    <a:cubicBezTo>
                      <a:pt x="1498104" y="441840"/>
                      <a:pt x="1498104" y="422795"/>
                      <a:pt x="1494298" y="403751"/>
                    </a:cubicBezTo>
                    <a:cubicBezTo>
                      <a:pt x="1494298" y="407560"/>
                      <a:pt x="1490491" y="411369"/>
                      <a:pt x="1490491" y="415178"/>
                    </a:cubicBezTo>
                    <a:cubicBezTo>
                      <a:pt x="1471460" y="411369"/>
                      <a:pt x="1441011" y="415178"/>
                      <a:pt x="1433398" y="403751"/>
                    </a:cubicBezTo>
                    <a:cubicBezTo>
                      <a:pt x="1410561" y="377088"/>
                      <a:pt x="1452429" y="377088"/>
                      <a:pt x="1460042" y="354234"/>
                    </a:cubicBezTo>
                    <a:cubicBezTo>
                      <a:pt x="1441011" y="327571"/>
                      <a:pt x="1421980" y="300909"/>
                      <a:pt x="1402949" y="274246"/>
                    </a:cubicBezTo>
                    <a:cubicBezTo>
                      <a:pt x="1395336" y="262819"/>
                      <a:pt x="1402949" y="247583"/>
                      <a:pt x="1402949" y="236156"/>
                    </a:cubicBezTo>
                    <a:cubicBezTo>
                      <a:pt x="1410561" y="236156"/>
                      <a:pt x="1425786" y="236156"/>
                      <a:pt x="1433398" y="243774"/>
                    </a:cubicBezTo>
                    <a:cubicBezTo>
                      <a:pt x="1452429" y="251392"/>
                      <a:pt x="1467654" y="262819"/>
                      <a:pt x="1479073" y="266628"/>
                    </a:cubicBezTo>
                    <a:cubicBezTo>
                      <a:pt x="1490491" y="251392"/>
                      <a:pt x="1501910" y="236156"/>
                      <a:pt x="1509522" y="224729"/>
                    </a:cubicBezTo>
                    <a:cubicBezTo>
                      <a:pt x="1517135" y="239965"/>
                      <a:pt x="1528553" y="251392"/>
                      <a:pt x="1536166" y="262819"/>
                    </a:cubicBezTo>
                    <a:cubicBezTo>
                      <a:pt x="1539972" y="270437"/>
                      <a:pt x="1536166" y="278055"/>
                      <a:pt x="1539972" y="285673"/>
                    </a:cubicBezTo>
                    <a:cubicBezTo>
                      <a:pt x="1547585" y="312336"/>
                      <a:pt x="1559003" y="342807"/>
                      <a:pt x="1566616" y="369470"/>
                    </a:cubicBezTo>
                    <a:cubicBezTo>
                      <a:pt x="1578034" y="361852"/>
                      <a:pt x="1581840" y="354234"/>
                      <a:pt x="1581840" y="350425"/>
                    </a:cubicBezTo>
                    <a:cubicBezTo>
                      <a:pt x="1585647" y="293291"/>
                      <a:pt x="1574228" y="243774"/>
                      <a:pt x="1536166" y="201876"/>
                    </a:cubicBezTo>
                    <a:cubicBezTo>
                      <a:pt x="1513329" y="179022"/>
                      <a:pt x="1486685" y="156168"/>
                      <a:pt x="1501910" y="106651"/>
                    </a:cubicBezTo>
                    <a:cubicBezTo>
                      <a:pt x="1532360" y="137123"/>
                      <a:pt x="1559003" y="163786"/>
                      <a:pt x="1585647" y="186640"/>
                    </a:cubicBezTo>
                    <a:cubicBezTo>
                      <a:pt x="1589453" y="186640"/>
                      <a:pt x="1593259" y="182831"/>
                      <a:pt x="1593259" y="182831"/>
                    </a:cubicBezTo>
                    <a:cubicBezTo>
                      <a:pt x="1593259" y="121887"/>
                      <a:pt x="1593259" y="64753"/>
                      <a:pt x="1593259"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9" name="Freeform 2528"/>
              <p:cNvSpPr/>
              <p:nvPr/>
            </p:nvSpPr>
            <p:spPr>
              <a:xfrm>
                <a:off x="2032000" y="4418148"/>
                <a:ext cx="2032000" cy="2439853"/>
              </a:xfrm>
              <a:custGeom>
                <a:avLst/>
                <a:gdLst>
                  <a:gd name="connsiteX0" fmla="*/ 151221 w 2032000"/>
                  <a:gd name="connsiteY0" fmla="*/ 718724 h 2439853"/>
                  <a:gd name="connsiteX1" fmla="*/ 158833 w 2032000"/>
                  <a:gd name="connsiteY1" fmla="*/ 730150 h 2439853"/>
                  <a:gd name="connsiteX2" fmla="*/ 139802 w 2032000"/>
                  <a:gd name="connsiteY2" fmla="*/ 798712 h 2439853"/>
                  <a:gd name="connsiteX3" fmla="*/ 299663 w 2032000"/>
                  <a:gd name="connsiteY3" fmla="*/ 760622 h 2439853"/>
                  <a:gd name="connsiteX4" fmla="*/ 295857 w 2032000"/>
                  <a:gd name="connsiteY4" fmla="*/ 783476 h 2439853"/>
                  <a:gd name="connsiteX5" fmla="*/ 421461 w 2032000"/>
                  <a:gd name="connsiteY5" fmla="*/ 825375 h 2439853"/>
                  <a:gd name="connsiteX6" fmla="*/ 311082 w 2032000"/>
                  <a:gd name="connsiteY6" fmla="*/ 901554 h 2439853"/>
                  <a:gd name="connsiteX7" fmla="*/ 330113 w 2032000"/>
                  <a:gd name="connsiteY7" fmla="*/ 920599 h 2439853"/>
                  <a:gd name="connsiteX8" fmla="*/ 280632 w 2032000"/>
                  <a:gd name="connsiteY8" fmla="*/ 947261 h 2439853"/>
                  <a:gd name="connsiteX9" fmla="*/ 303469 w 2032000"/>
                  <a:gd name="connsiteY9" fmla="*/ 992969 h 2439853"/>
                  <a:gd name="connsiteX10" fmla="*/ 155027 w 2032000"/>
                  <a:gd name="connsiteY10" fmla="*/ 992969 h 2439853"/>
                  <a:gd name="connsiteX11" fmla="*/ 155027 w 2032000"/>
                  <a:gd name="connsiteY11" fmla="*/ 1027250 h 2439853"/>
                  <a:gd name="connsiteX12" fmla="*/ 78903 w 2032000"/>
                  <a:gd name="connsiteY12" fmla="*/ 989160 h 2439853"/>
                  <a:gd name="connsiteX13" fmla="*/ 67484 w 2032000"/>
                  <a:gd name="connsiteY13" fmla="*/ 1027250 h 2439853"/>
                  <a:gd name="connsiteX14" fmla="*/ 31563 w 2032000"/>
                  <a:gd name="connsiteY14" fmla="*/ 1019037 h 2439853"/>
                  <a:gd name="connsiteX15" fmla="*/ 0 w 2032000"/>
                  <a:gd name="connsiteY15" fmla="*/ 1016321 h 2439853"/>
                  <a:gd name="connsiteX16" fmla="*/ 0 w 2032000"/>
                  <a:gd name="connsiteY16" fmla="*/ 756234 h 2439853"/>
                  <a:gd name="connsiteX17" fmla="*/ 2422 w 2032000"/>
                  <a:gd name="connsiteY17" fmla="*/ 756754 h 2439853"/>
                  <a:gd name="connsiteX18" fmla="*/ 151221 w 2032000"/>
                  <a:gd name="connsiteY18" fmla="*/ 718724 h 2439853"/>
                  <a:gd name="connsiteX19" fmla="*/ 147414 w 2032000"/>
                  <a:gd name="connsiteY19" fmla="*/ 417815 h 2439853"/>
                  <a:gd name="connsiteX20" fmla="*/ 132190 w 2032000"/>
                  <a:gd name="connsiteY20" fmla="*/ 448287 h 2439853"/>
                  <a:gd name="connsiteX21" fmla="*/ 158833 w 2032000"/>
                  <a:gd name="connsiteY21" fmla="*/ 482568 h 2439853"/>
                  <a:gd name="connsiteX22" fmla="*/ 250182 w 2032000"/>
                  <a:gd name="connsiteY22" fmla="*/ 433051 h 2439853"/>
                  <a:gd name="connsiteX23" fmla="*/ 234957 w 2032000"/>
                  <a:gd name="connsiteY23" fmla="*/ 474950 h 2439853"/>
                  <a:gd name="connsiteX24" fmla="*/ 337725 w 2032000"/>
                  <a:gd name="connsiteY24" fmla="*/ 474950 h 2439853"/>
                  <a:gd name="connsiteX25" fmla="*/ 337725 w 2032000"/>
                  <a:gd name="connsiteY25" fmla="*/ 486377 h 2439853"/>
                  <a:gd name="connsiteX26" fmla="*/ 246376 w 2032000"/>
                  <a:gd name="connsiteY26" fmla="*/ 528275 h 2439853"/>
                  <a:gd name="connsiteX27" fmla="*/ 253988 w 2032000"/>
                  <a:gd name="connsiteY27" fmla="*/ 558747 h 2439853"/>
                  <a:gd name="connsiteX28" fmla="*/ 155027 w 2032000"/>
                  <a:gd name="connsiteY28" fmla="*/ 535893 h 2439853"/>
                  <a:gd name="connsiteX29" fmla="*/ 177864 w 2032000"/>
                  <a:gd name="connsiteY29" fmla="*/ 577792 h 2439853"/>
                  <a:gd name="connsiteX30" fmla="*/ 158833 w 2032000"/>
                  <a:gd name="connsiteY30" fmla="*/ 589219 h 2439853"/>
                  <a:gd name="connsiteX31" fmla="*/ 170252 w 2032000"/>
                  <a:gd name="connsiteY31" fmla="*/ 627308 h 2439853"/>
                  <a:gd name="connsiteX32" fmla="*/ 113159 w 2032000"/>
                  <a:gd name="connsiteY32" fmla="*/ 612073 h 2439853"/>
                  <a:gd name="connsiteX33" fmla="*/ 67484 w 2032000"/>
                  <a:gd name="connsiteY33" fmla="*/ 684443 h 2439853"/>
                  <a:gd name="connsiteX34" fmla="*/ 2779 w 2032000"/>
                  <a:gd name="connsiteY34" fmla="*/ 646353 h 2439853"/>
                  <a:gd name="connsiteX35" fmla="*/ 0 w 2032000"/>
                  <a:gd name="connsiteY35" fmla="*/ 649716 h 2439853"/>
                  <a:gd name="connsiteX36" fmla="*/ 0 w 2032000"/>
                  <a:gd name="connsiteY36" fmla="*/ 485338 h 2439853"/>
                  <a:gd name="connsiteX37" fmla="*/ 10392 w 2032000"/>
                  <a:gd name="connsiteY37" fmla="*/ 485841 h 2439853"/>
                  <a:gd name="connsiteX38" fmla="*/ 147414 w 2032000"/>
                  <a:gd name="connsiteY38" fmla="*/ 417815 h 2439853"/>
                  <a:gd name="connsiteX39" fmla="*/ 21810 w 2032000"/>
                  <a:gd name="connsiteY39" fmla="*/ 177851 h 2439853"/>
                  <a:gd name="connsiteX40" fmla="*/ 52260 w 2032000"/>
                  <a:gd name="connsiteY40" fmla="*/ 234985 h 2439853"/>
                  <a:gd name="connsiteX41" fmla="*/ 139802 w 2032000"/>
                  <a:gd name="connsiteY41" fmla="*/ 204513 h 2439853"/>
                  <a:gd name="connsiteX42" fmla="*/ 174058 w 2032000"/>
                  <a:gd name="connsiteY42" fmla="*/ 204513 h 2439853"/>
                  <a:gd name="connsiteX43" fmla="*/ 234957 w 2032000"/>
                  <a:gd name="connsiteY43" fmla="*/ 231176 h 2439853"/>
                  <a:gd name="connsiteX44" fmla="*/ 280632 w 2032000"/>
                  <a:gd name="connsiteY44" fmla="*/ 242603 h 2439853"/>
                  <a:gd name="connsiteX45" fmla="*/ 189283 w 2032000"/>
                  <a:gd name="connsiteY45" fmla="*/ 280693 h 2439853"/>
                  <a:gd name="connsiteX46" fmla="*/ 208314 w 2032000"/>
                  <a:gd name="connsiteY46" fmla="*/ 303546 h 2439853"/>
                  <a:gd name="connsiteX47" fmla="*/ 139802 w 2032000"/>
                  <a:gd name="connsiteY47" fmla="*/ 330209 h 2439853"/>
                  <a:gd name="connsiteX48" fmla="*/ 162639 w 2032000"/>
                  <a:gd name="connsiteY48" fmla="*/ 356872 h 2439853"/>
                  <a:gd name="connsiteX49" fmla="*/ 158833 w 2032000"/>
                  <a:gd name="connsiteY49" fmla="*/ 368299 h 2439853"/>
                  <a:gd name="connsiteX50" fmla="*/ 40841 w 2032000"/>
                  <a:gd name="connsiteY50" fmla="*/ 318782 h 2439853"/>
                  <a:gd name="connsiteX51" fmla="*/ 109353 w 2032000"/>
                  <a:gd name="connsiteY51" fmla="*/ 387344 h 2439853"/>
                  <a:gd name="connsiteX52" fmla="*/ 97934 w 2032000"/>
                  <a:gd name="connsiteY52" fmla="*/ 398771 h 2439853"/>
                  <a:gd name="connsiteX53" fmla="*/ 25616 w 2032000"/>
                  <a:gd name="connsiteY53" fmla="*/ 364490 h 2439853"/>
                  <a:gd name="connsiteX54" fmla="*/ 0 w 2032000"/>
                  <a:gd name="connsiteY54" fmla="*/ 353097 h 2439853"/>
                  <a:gd name="connsiteX55" fmla="*/ 0 w 2032000"/>
                  <a:gd name="connsiteY55" fmla="*/ 181209 h 2439853"/>
                  <a:gd name="connsiteX56" fmla="*/ 1137028 w 2032000"/>
                  <a:gd name="connsiteY56" fmla="*/ 97863 h 2439853"/>
                  <a:gd name="connsiteX57" fmla="*/ 1220765 w 2032000"/>
                  <a:gd name="connsiteY57" fmla="*/ 128334 h 2439853"/>
                  <a:gd name="connsiteX58" fmla="*/ 1266439 w 2032000"/>
                  <a:gd name="connsiteY58" fmla="*/ 116907 h 2439853"/>
                  <a:gd name="connsiteX59" fmla="*/ 1274051 w 2032000"/>
                  <a:gd name="connsiteY59" fmla="*/ 135952 h 2439853"/>
                  <a:gd name="connsiteX60" fmla="*/ 1228377 w 2032000"/>
                  <a:gd name="connsiteY60" fmla="*/ 208322 h 2439853"/>
                  <a:gd name="connsiteX61" fmla="*/ 1281664 w 2032000"/>
                  <a:gd name="connsiteY61" fmla="*/ 212131 h 2439853"/>
                  <a:gd name="connsiteX62" fmla="*/ 1384431 w 2032000"/>
                  <a:gd name="connsiteY62" fmla="*/ 265457 h 2439853"/>
                  <a:gd name="connsiteX63" fmla="*/ 1376819 w 2032000"/>
                  <a:gd name="connsiteY63" fmla="*/ 273075 h 2439853"/>
                  <a:gd name="connsiteX64" fmla="*/ 1365400 w 2032000"/>
                  <a:gd name="connsiteY64" fmla="*/ 337827 h 2439853"/>
                  <a:gd name="connsiteX65" fmla="*/ 1380625 w 2032000"/>
                  <a:gd name="connsiteY65" fmla="*/ 330209 h 2439853"/>
                  <a:gd name="connsiteX66" fmla="*/ 1502424 w 2032000"/>
                  <a:gd name="connsiteY66" fmla="*/ 532084 h 2439853"/>
                  <a:gd name="connsiteX67" fmla="*/ 1491005 w 2032000"/>
                  <a:gd name="connsiteY67" fmla="*/ 543511 h 2439853"/>
                  <a:gd name="connsiteX68" fmla="*/ 1395850 w 2032000"/>
                  <a:gd name="connsiteY68" fmla="*/ 516848 h 2439853"/>
                  <a:gd name="connsiteX69" fmla="*/ 1384431 w 2032000"/>
                  <a:gd name="connsiteY69" fmla="*/ 543511 h 2439853"/>
                  <a:gd name="connsiteX70" fmla="*/ 1445331 w 2032000"/>
                  <a:gd name="connsiteY70" fmla="*/ 589219 h 2439853"/>
                  <a:gd name="connsiteX71" fmla="*/ 1548098 w 2032000"/>
                  <a:gd name="connsiteY71" fmla="*/ 593028 h 2439853"/>
                  <a:gd name="connsiteX72" fmla="*/ 1506230 w 2032000"/>
                  <a:gd name="connsiteY72" fmla="*/ 669207 h 2439853"/>
                  <a:gd name="connsiteX73" fmla="*/ 1479587 w 2032000"/>
                  <a:gd name="connsiteY73" fmla="*/ 711106 h 2439853"/>
                  <a:gd name="connsiteX74" fmla="*/ 1460556 w 2032000"/>
                  <a:gd name="connsiteY74" fmla="*/ 737768 h 2439853"/>
                  <a:gd name="connsiteX75" fmla="*/ 1464362 w 2032000"/>
                  <a:gd name="connsiteY75" fmla="*/ 825375 h 2439853"/>
                  <a:gd name="connsiteX76" fmla="*/ 1510036 w 2032000"/>
                  <a:gd name="connsiteY76" fmla="*/ 787285 h 2439853"/>
                  <a:gd name="connsiteX77" fmla="*/ 1578548 w 2032000"/>
                  <a:gd name="connsiteY77" fmla="*/ 859655 h 2439853"/>
                  <a:gd name="connsiteX78" fmla="*/ 1620416 w 2032000"/>
                  <a:gd name="connsiteY78" fmla="*/ 947261 h 2439853"/>
                  <a:gd name="connsiteX79" fmla="*/ 1688928 w 2032000"/>
                  <a:gd name="connsiteY79" fmla="*/ 981542 h 2439853"/>
                  <a:gd name="connsiteX80" fmla="*/ 1803114 w 2032000"/>
                  <a:gd name="connsiteY80" fmla="*/ 1008205 h 2439853"/>
                  <a:gd name="connsiteX81" fmla="*/ 1768858 w 2032000"/>
                  <a:gd name="connsiteY81" fmla="*/ 932026 h 2439853"/>
                  <a:gd name="connsiteX82" fmla="*/ 1837370 w 2032000"/>
                  <a:gd name="connsiteY82" fmla="*/ 966306 h 2439853"/>
                  <a:gd name="connsiteX83" fmla="*/ 1818339 w 2032000"/>
                  <a:gd name="connsiteY83" fmla="*/ 867273 h 2439853"/>
                  <a:gd name="connsiteX84" fmla="*/ 1940137 w 2032000"/>
                  <a:gd name="connsiteY84" fmla="*/ 901554 h 2439853"/>
                  <a:gd name="connsiteX85" fmla="*/ 1951556 w 2032000"/>
                  <a:gd name="connsiteY85" fmla="*/ 893936 h 2439853"/>
                  <a:gd name="connsiteX86" fmla="*/ 1894463 w 2032000"/>
                  <a:gd name="connsiteY86" fmla="*/ 802521 h 2439853"/>
                  <a:gd name="connsiteX87" fmla="*/ 1905882 w 2032000"/>
                  <a:gd name="connsiteY87" fmla="*/ 653971 h 2439853"/>
                  <a:gd name="connsiteX88" fmla="*/ 1917300 w 2032000"/>
                  <a:gd name="connsiteY88" fmla="*/ 650162 h 2439853"/>
                  <a:gd name="connsiteX89" fmla="*/ 1962975 w 2032000"/>
                  <a:gd name="connsiteY89" fmla="*/ 753004 h 2439853"/>
                  <a:gd name="connsiteX90" fmla="*/ 1997231 w 2032000"/>
                  <a:gd name="connsiteY90" fmla="*/ 699679 h 2439853"/>
                  <a:gd name="connsiteX91" fmla="*/ 2012455 w 2032000"/>
                  <a:gd name="connsiteY91" fmla="*/ 509231 h 2439853"/>
                  <a:gd name="connsiteX92" fmla="*/ 2031486 w 2032000"/>
                  <a:gd name="connsiteY92" fmla="*/ 505422 h 2439853"/>
                  <a:gd name="connsiteX93" fmla="*/ 2032000 w 2032000"/>
                  <a:gd name="connsiteY93" fmla="*/ 507137 h 2439853"/>
                  <a:gd name="connsiteX94" fmla="*/ 2032000 w 2032000"/>
                  <a:gd name="connsiteY94" fmla="*/ 2439853 h 2439853"/>
                  <a:gd name="connsiteX95" fmla="*/ 0 w 2032000"/>
                  <a:gd name="connsiteY95" fmla="*/ 2439853 h 2439853"/>
                  <a:gd name="connsiteX96" fmla="*/ 0 w 2032000"/>
                  <a:gd name="connsiteY96" fmla="*/ 1073977 h 2439853"/>
                  <a:gd name="connsiteX97" fmla="*/ 31563 w 2032000"/>
                  <a:gd name="connsiteY97" fmla="*/ 1084920 h 2439853"/>
                  <a:gd name="connsiteX98" fmla="*/ 82709 w 2032000"/>
                  <a:gd name="connsiteY98" fmla="*/ 1095811 h 2439853"/>
                  <a:gd name="connsiteX99" fmla="*/ 269213 w 2032000"/>
                  <a:gd name="connsiteY99" fmla="*/ 1038677 h 2439853"/>
                  <a:gd name="connsiteX100" fmla="*/ 273019 w 2032000"/>
                  <a:gd name="connsiteY100" fmla="*/ 1046295 h 2439853"/>
                  <a:gd name="connsiteX101" fmla="*/ 257795 w 2032000"/>
                  <a:gd name="connsiteY101" fmla="*/ 1084384 h 2439853"/>
                  <a:gd name="connsiteX102" fmla="*/ 322500 w 2032000"/>
                  <a:gd name="connsiteY102" fmla="*/ 1069148 h 2439853"/>
                  <a:gd name="connsiteX103" fmla="*/ 269213 w 2032000"/>
                  <a:gd name="connsiteY103" fmla="*/ 1126283 h 2439853"/>
                  <a:gd name="connsiteX104" fmla="*/ 379593 w 2032000"/>
                  <a:gd name="connsiteY104" fmla="*/ 1103429 h 2439853"/>
                  <a:gd name="connsiteX105" fmla="*/ 486167 w 2032000"/>
                  <a:gd name="connsiteY105" fmla="*/ 1160563 h 2439853"/>
                  <a:gd name="connsiteX106" fmla="*/ 516617 w 2032000"/>
                  <a:gd name="connsiteY106" fmla="*/ 1145328 h 2439853"/>
                  <a:gd name="connsiteX107" fmla="*/ 531841 w 2032000"/>
                  <a:gd name="connsiteY107" fmla="*/ 1141519 h 2439853"/>
                  <a:gd name="connsiteX108" fmla="*/ 581322 w 2032000"/>
                  <a:gd name="connsiteY108" fmla="*/ 1156754 h 2439853"/>
                  <a:gd name="connsiteX109" fmla="*/ 588935 w 2032000"/>
                  <a:gd name="connsiteY109" fmla="*/ 1141519 h 2439853"/>
                  <a:gd name="connsiteX110" fmla="*/ 558485 w 2032000"/>
                  <a:gd name="connsiteY110" fmla="*/ 1092002 h 2439853"/>
                  <a:gd name="connsiteX111" fmla="*/ 558485 w 2032000"/>
                  <a:gd name="connsiteY111" fmla="*/ 1050103 h 2439853"/>
                  <a:gd name="connsiteX112" fmla="*/ 528035 w 2032000"/>
                  <a:gd name="connsiteY112" fmla="*/ 1031059 h 2439853"/>
                  <a:gd name="connsiteX113" fmla="*/ 566097 w 2032000"/>
                  <a:gd name="connsiteY113" fmla="*/ 1015823 h 2439853"/>
                  <a:gd name="connsiteX114" fmla="*/ 566097 w 2032000"/>
                  <a:gd name="connsiteY114" fmla="*/ 970115 h 2439853"/>
                  <a:gd name="connsiteX115" fmla="*/ 547066 w 2032000"/>
                  <a:gd name="connsiteY115" fmla="*/ 962497 h 2439853"/>
                  <a:gd name="connsiteX116" fmla="*/ 440493 w 2032000"/>
                  <a:gd name="connsiteY116" fmla="*/ 966306 h 2439853"/>
                  <a:gd name="connsiteX117" fmla="*/ 345337 w 2032000"/>
                  <a:gd name="connsiteY117" fmla="*/ 962497 h 2439853"/>
                  <a:gd name="connsiteX118" fmla="*/ 398624 w 2032000"/>
                  <a:gd name="connsiteY118" fmla="*/ 867273 h 2439853"/>
                  <a:gd name="connsiteX119" fmla="*/ 455717 w 2032000"/>
                  <a:gd name="connsiteY119" fmla="*/ 806330 h 2439853"/>
                  <a:gd name="connsiteX120" fmla="*/ 501392 w 2032000"/>
                  <a:gd name="connsiteY120" fmla="*/ 794903 h 2439853"/>
                  <a:gd name="connsiteX121" fmla="*/ 550872 w 2032000"/>
                  <a:gd name="connsiteY121" fmla="*/ 714915 h 2439853"/>
                  <a:gd name="connsiteX122" fmla="*/ 562291 w 2032000"/>
                  <a:gd name="connsiteY122" fmla="*/ 634926 h 2439853"/>
                  <a:gd name="connsiteX123" fmla="*/ 634609 w 2032000"/>
                  <a:gd name="connsiteY123" fmla="*/ 623499 h 2439853"/>
                  <a:gd name="connsiteX124" fmla="*/ 657446 w 2032000"/>
                  <a:gd name="connsiteY124" fmla="*/ 669207 h 2439853"/>
                  <a:gd name="connsiteX125" fmla="*/ 710733 w 2032000"/>
                  <a:gd name="connsiteY125" fmla="*/ 627308 h 2439853"/>
                  <a:gd name="connsiteX126" fmla="*/ 760214 w 2032000"/>
                  <a:gd name="connsiteY126" fmla="*/ 581601 h 2439853"/>
                  <a:gd name="connsiteX127" fmla="*/ 775439 w 2032000"/>
                  <a:gd name="connsiteY127" fmla="*/ 573983 h 2439853"/>
                  <a:gd name="connsiteX128" fmla="*/ 824919 w 2032000"/>
                  <a:gd name="connsiteY128" fmla="*/ 528275 h 2439853"/>
                  <a:gd name="connsiteX129" fmla="*/ 847756 w 2032000"/>
                  <a:gd name="connsiteY129" fmla="*/ 501613 h 2439853"/>
                  <a:gd name="connsiteX130" fmla="*/ 824919 w 2032000"/>
                  <a:gd name="connsiteY130" fmla="*/ 402580 h 2439853"/>
                  <a:gd name="connsiteX131" fmla="*/ 901043 w 2032000"/>
                  <a:gd name="connsiteY131" fmla="*/ 360681 h 2439853"/>
                  <a:gd name="connsiteX132" fmla="*/ 912462 w 2032000"/>
                  <a:gd name="connsiteY132" fmla="*/ 368299 h 2439853"/>
                  <a:gd name="connsiteX133" fmla="*/ 969555 w 2032000"/>
                  <a:gd name="connsiteY133" fmla="*/ 215940 h 2439853"/>
                  <a:gd name="connsiteX134" fmla="*/ 1007617 w 2032000"/>
                  <a:gd name="connsiteY134" fmla="*/ 276884 h 2439853"/>
                  <a:gd name="connsiteX135" fmla="*/ 1057098 w 2032000"/>
                  <a:gd name="connsiteY135" fmla="*/ 219749 h 2439853"/>
                  <a:gd name="connsiteX136" fmla="*/ 1041873 w 2032000"/>
                  <a:gd name="connsiteY136" fmla="*/ 219749 h 2439853"/>
                  <a:gd name="connsiteX137" fmla="*/ 1038067 w 2032000"/>
                  <a:gd name="connsiteY137" fmla="*/ 154997 h 2439853"/>
                  <a:gd name="connsiteX138" fmla="*/ 1121803 w 2032000"/>
                  <a:gd name="connsiteY138" fmla="*/ 154997 h 2439853"/>
                  <a:gd name="connsiteX139" fmla="*/ 1137028 w 2032000"/>
                  <a:gd name="connsiteY139" fmla="*/ 97863 h 2439853"/>
                  <a:gd name="connsiteX140" fmla="*/ 0 w 2032000"/>
                  <a:gd name="connsiteY140" fmla="*/ 0 h 2439853"/>
                  <a:gd name="connsiteX141" fmla="*/ 27044 w 2032000"/>
                  <a:gd name="connsiteY141" fmla="*/ 8828 h 2439853"/>
                  <a:gd name="connsiteX142" fmla="*/ 101740 w 2032000"/>
                  <a:gd name="connsiteY142" fmla="*/ 63582 h 2439853"/>
                  <a:gd name="connsiteX143" fmla="*/ 30850 w 2032000"/>
                  <a:gd name="connsiteY143" fmla="*/ 99291 h 2439853"/>
                  <a:gd name="connsiteX144" fmla="*/ 0 w 2032000"/>
                  <a:gd name="connsiteY144" fmla="*/ 99433 h 24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2032000" h="2439853">
                    <a:moveTo>
                      <a:pt x="151221" y="718724"/>
                    </a:moveTo>
                    <a:cubicBezTo>
                      <a:pt x="155027" y="722533"/>
                      <a:pt x="155027" y="726341"/>
                      <a:pt x="158833" y="730150"/>
                    </a:cubicBezTo>
                    <a:cubicBezTo>
                      <a:pt x="155027" y="749195"/>
                      <a:pt x="147414" y="768240"/>
                      <a:pt x="139802" y="798712"/>
                    </a:cubicBezTo>
                    <a:cubicBezTo>
                      <a:pt x="193089" y="783476"/>
                      <a:pt x="242570" y="772049"/>
                      <a:pt x="299663" y="760622"/>
                    </a:cubicBezTo>
                    <a:cubicBezTo>
                      <a:pt x="295857" y="772049"/>
                      <a:pt x="295857" y="779667"/>
                      <a:pt x="295857" y="783476"/>
                    </a:cubicBezTo>
                    <a:cubicBezTo>
                      <a:pt x="337725" y="798712"/>
                      <a:pt x="375787" y="810139"/>
                      <a:pt x="421461" y="825375"/>
                    </a:cubicBezTo>
                    <a:cubicBezTo>
                      <a:pt x="379593" y="852037"/>
                      <a:pt x="345337" y="878700"/>
                      <a:pt x="311082" y="901554"/>
                    </a:cubicBezTo>
                    <a:cubicBezTo>
                      <a:pt x="314888" y="909172"/>
                      <a:pt x="322500" y="912981"/>
                      <a:pt x="330113" y="920599"/>
                    </a:cubicBezTo>
                    <a:cubicBezTo>
                      <a:pt x="311082" y="932026"/>
                      <a:pt x="295857" y="939644"/>
                      <a:pt x="280632" y="947261"/>
                    </a:cubicBezTo>
                    <a:cubicBezTo>
                      <a:pt x="288244" y="962497"/>
                      <a:pt x="292050" y="962497"/>
                      <a:pt x="303469" y="992969"/>
                    </a:cubicBezTo>
                    <a:cubicBezTo>
                      <a:pt x="250182" y="992969"/>
                      <a:pt x="204508" y="992969"/>
                      <a:pt x="155027" y="992969"/>
                    </a:cubicBezTo>
                    <a:cubicBezTo>
                      <a:pt x="155027" y="1008205"/>
                      <a:pt x="155027" y="1012014"/>
                      <a:pt x="155027" y="1027250"/>
                    </a:cubicBezTo>
                    <a:cubicBezTo>
                      <a:pt x="128384" y="1015823"/>
                      <a:pt x="101740" y="1000587"/>
                      <a:pt x="78903" y="989160"/>
                    </a:cubicBezTo>
                    <a:cubicBezTo>
                      <a:pt x="75097" y="1004396"/>
                      <a:pt x="71291" y="1012014"/>
                      <a:pt x="67484" y="1027250"/>
                    </a:cubicBezTo>
                    <a:cubicBezTo>
                      <a:pt x="56066" y="1022489"/>
                      <a:pt x="43934" y="1020346"/>
                      <a:pt x="31563" y="1019037"/>
                    </a:cubicBezTo>
                    <a:lnTo>
                      <a:pt x="0" y="1016321"/>
                    </a:lnTo>
                    <a:lnTo>
                      <a:pt x="0" y="756234"/>
                    </a:lnTo>
                    <a:lnTo>
                      <a:pt x="2422" y="756754"/>
                    </a:lnTo>
                    <a:cubicBezTo>
                      <a:pt x="54163" y="762289"/>
                      <a:pt x="102692" y="750148"/>
                      <a:pt x="151221" y="718724"/>
                    </a:cubicBezTo>
                    <a:close/>
                    <a:moveTo>
                      <a:pt x="147414" y="417815"/>
                    </a:moveTo>
                    <a:cubicBezTo>
                      <a:pt x="143608" y="429242"/>
                      <a:pt x="135996" y="440669"/>
                      <a:pt x="132190" y="448287"/>
                    </a:cubicBezTo>
                    <a:cubicBezTo>
                      <a:pt x="143608" y="459714"/>
                      <a:pt x="151221" y="471141"/>
                      <a:pt x="158833" y="482568"/>
                    </a:cubicBezTo>
                    <a:cubicBezTo>
                      <a:pt x="185477" y="467332"/>
                      <a:pt x="215926" y="452096"/>
                      <a:pt x="250182" y="433051"/>
                    </a:cubicBezTo>
                    <a:cubicBezTo>
                      <a:pt x="242570" y="452096"/>
                      <a:pt x="242570" y="459714"/>
                      <a:pt x="234957" y="474950"/>
                    </a:cubicBezTo>
                    <a:cubicBezTo>
                      <a:pt x="273019" y="474950"/>
                      <a:pt x="303469" y="474950"/>
                      <a:pt x="337725" y="474950"/>
                    </a:cubicBezTo>
                    <a:cubicBezTo>
                      <a:pt x="337725" y="474950"/>
                      <a:pt x="337725" y="482568"/>
                      <a:pt x="337725" y="486377"/>
                    </a:cubicBezTo>
                    <a:cubicBezTo>
                      <a:pt x="311082" y="497804"/>
                      <a:pt x="280632" y="513039"/>
                      <a:pt x="246376" y="528275"/>
                    </a:cubicBezTo>
                    <a:cubicBezTo>
                      <a:pt x="250182" y="539702"/>
                      <a:pt x="253988" y="551129"/>
                      <a:pt x="253988" y="558747"/>
                    </a:cubicBezTo>
                    <a:cubicBezTo>
                      <a:pt x="215926" y="585410"/>
                      <a:pt x="193089" y="543511"/>
                      <a:pt x="155027" y="535893"/>
                    </a:cubicBezTo>
                    <a:cubicBezTo>
                      <a:pt x="166446" y="554938"/>
                      <a:pt x="170252" y="566365"/>
                      <a:pt x="177864" y="577792"/>
                    </a:cubicBezTo>
                    <a:cubicBezTo>
                      <a:pt x="170252" y="581601"/>
                      <a:pt x="166446" y="585410"/>
                      <a:pt x="158833" y="589219"/>
                    </a:cubicBezTo>
                    <a:cubicBezTo>
                      <a:pt x="162639" y="600646"/>
                      <a:pt x="166446" y="612073"/>
                      <a:pt x="170252" y="627308"/>
                    </a:cubicBezTo>
                    <a:cubicBezTo>
                      <a:pt x="147414" y="619690"/>
                      <a:pt x="128384" y="615882"/>
                      <a:pt x="113159" y="612073"/>
                    </a:cubicBezTo>
                    <a:cubicBezTo>
                      <a:pt x="113159" y="642544"/>
                      <a:pt x="90322" y="684443"/>
                      <a:pt x="67484" y="684443"/>
                    </a:cubicBezTo>
                    <a:cubicBezTo>
                      <a:pt x="40841" y="684443"/>
                      <a:pt x="10391" y="680634"/>
                      <a:pt x="2779" y="646353"/>
                    </a:cubicBezTo>
                    <a:lnTo>
                      <a:pt x="0" y="649716"/>
                    </a:lnTo>
                    <a:lnTo>
                      <a:pt x="0" y="485338"/>
                    </a:lnTo>
                    <a:lnTo>
                      <a:pt x="10392" y="485841"/>
                    </a:lnTo>
                    <a:cubicBezTo>
                      <a:pt x="62489" y="481377"/>
                      <a:pt x="101740" y="437813"/>
                      <a:pt x="147414" y="417815"/>
                    </a:cubicBezTo>
                    <a:close/>
                    <a:moveTo>
                      <a:pt x="21810" y="177851"/>
                    </a:moveTo>
                    <a:cubicBezTo>
                      <a:pt x="33228" y="200704"/>
                      <a:pt x="44647" y="215940"/>
                      <a:pt x="52260" y="234985"/>
                    </a:cubicBezTo>
                    <a:cubicBezTo>
                      <a:pt x="82709" y="227367"/>
                      <a:pt x="109353" y="215940"/>
                      <a:pt x="139802" y="204513"/>
                    </a:cubicBezTo>
                    <a:cubicBezTo>
                      <a:pt x="151221" y="200704"/>
                      <a:pt x="174058" y="200704"/>
                      <a:pt x="174058" y="204513"/>
                    </a:cubicBezTo>
                    <a:cubicBezTo>
                      <a:pt x="185477" y="234985"/>
                      <a:pt x="212120" y="223558"/>
                      <a:pt x="234957" y="231176"/>
                    </a:cubicBezTo>
                    <a:cubicBezTo>
                      <a:pt x="250182" y="231176"/>
                      <a:pt x="265407" y="238794"/>
                      <a:pt x="280632" y="242603"/>
                    </a:cubicBezTo>
                    <a:cubicBezTo>
                      <a:pt x="265407" y="292120"/>
                      <a:pt x="219733" y="273075"/>
                      <a:pt x="189283" y="280693"/>
                    </a:cubicBezTo>
                    <a:cubicBezTo>
                      <a:pt x="196895" y="288311"/>
                      <a:pt x="204508" y="295929"/>
                      <a:pt x="208314" y="303546"/>
                    </a:cubicBezTo>
                    <a:cubicBezTo>
                      <a:pt x="185477" y="314973"/>
                      <a:pt x="166446" y="322591"/>
                      <a:pt x="139802" y="330209"/>
                    </a:cubicBezTo>
                    <a:cubicBezTo>
                      <a:pt x="151221" y="341636"/>
                      <a:pt x="158833" y="349254"/>
                      <a:pt x="162639" y="356872"/>
                    </a:cubicBezTo>
                    <a:cubicBezTo>
                      <a:pt x="162639" y="360681"/>
                      <a:pt x="158833" y="364490"/>
                      <a:pt x="158833" y="368299"/>
                    </a:cubicBezTo>
                    <a:cubicBezTo>
                      <a:pt x="124577" y="353063"/>
                      <a:pt x="86515" y="337827"/>
                      <a:pt x="40841" y="318782"/>
                    </a:cubicBezTo>
                    <a:cubicBezTo>
                      <a:pt x="67484" y="345445"/>
                      <a:pt x="86515" y="364490"/>
                      <a:pt x="109353" y="387344"/>
                    </a:cubicBezTo>
                    <a:cubicBezTo>
                      <a:pt x="105546" y="391153"/>
                      <a:pt x="101740" y="394962"/>
                      <a:pt x="97934" y="398771"/>
                    </a:cubicBezTo>
                    <a:cubicBezTo>
                      <a:pt x="75097" y="387344"/>
                      <a:pt x="48453" y="375917"/>
                      <a:pt x="25616" y="364490"/>
                    </a:cubicBezTo>
                    <a:lnTo>
                      <a:pt x="0" y="353097"/>
                    </a:lnTo>
                    <a:lnTo>
                      <a:pt x="0" y="181209"/>
                    </a:lnTo>
                    <a:close/>
                    <a:moveTo>
                      <a:pt x="1137028" y="97863"/>
                    </a:moveTo>
                    <a:cubicBezTo>
                      <a:pt x="1167478" y="109289"/>
                      <a:pt x="1194121" y="120716"/>
                      <a:pt x="1220765" y="128334"/>
                    </a:cubicBezTo>
                    <a:cubicBezTo>
                      <a:pt x="1232183" y="128334"/>
                      <a:pt x="1247408" y="124525"/>
                      <a:pt x="1266439" y="116907"/>
                    </a:cubicBezTo>
                    <a:cubicBezTo>
                      <a:pt x="1270245" y="124525"/>
                      <a:pt x="1274051" y="128334"/>
                      <a:pt x="1274051" y="135952"/>
                    </a:cubicBezTo>
                    <a:cubicBezTo>
                      <a:pt x="1262633" y="154997"/>
                      <a:pt x="1247408" y="177851"/>
                      <a:pt x="1228377" y="208322"/>
                    </a:cubicBezTo>
                    <a:cubicBezTo>
                      <a:pt x="1247408" y="208322"/>
                      <a:pt x="1266439" y="215940"/>
                      <a:pt x="1281664" y="212131"/>
                    </a:cubicBezTo>
                    <a:cubicBezTo>
                      <a:pt x="1346369" y="193086"/>
                      <a:pt x="1361594" y="196895"/>
                      <a:pt x="1384431" y="265457"/>
                    </a:cubicBezTo>
                    <a:cubicBezTo>
                      <a:pt x="1380625" y="265457"/>
                      <a:pt x="1380625" y="269266"/>
                      <a:pt x="1376819" y="273075"/>
                    </a:cubicBezTo>
                    <a:cubicBezTo>
                      <a:pt x="1361594" y="280693"/>
                      <a:pt x="1350176" y="330209"/>
                      <a:pt x="1365400" y="337827"/>
                    </a:cubicBezTo>
                    <a:cubicBezTo>
                      <a:pt x="1369207" y="334018"/>
                      <a:pt x="1380625" y="334018"/>
                      <a:pt x="1380625" y="330209"/>
                    </a:cubicBezTo>
                    <a:cubicBezTo>
                      <a:pt x="1422493" y="398771"/>
                      <a:pt x="1460556" y="467332"/>
                      <a:pt x="1502424" y="532084"/>
                    </a:cubicBezTo>
                    <a:cubicBezTo>
                      <a:pt x="1502424" y="532084"/>
                      <a:pt x="1502424" y="532084"/>
                      <a:pt x="1491005" y="543511"/>
                    </a:cubicBezTo>
                    <a:cubicBezTo>
                      <a:pt x="1460556" y="535893"/>
                      <a:pt x="1430106" y="524466"/>
                      <a:pt x="1395850" y="516848"/>
                    </a:cubicBezTo>
                    <a:cubicBezTo>
                      <a:pt x="1392044" y="524466"/>
                      <a:pt x="1388238" y="535893"/>
                      <a:pt x="1384431" y="543511"/>
                    </a:cubicBezTo>
                    <a:cubicBezTo>
                      <a:pt x="1407269" y="558747"/>
                      <a:pt x="1426300" y="573983"/>
                      <a:pt x="1445331" y="589219"/>
                    </a:cubicBezTo>
                    <a:cubicBezTo>
                      <a:pt x="1475780" y="558747"/>
                      <a:pt x="1525261" y="554938"/>
                      <a:pt x="1548098" y="593028"/>
                    </a:cubicBezTo>
                    <a:cubicBezTo>
                      <a:pt x="1502424" y="600646"/>
                      <a:pt x="1498618" y="634926"/>
                      <a:pt x="1506230" y="669207"/>
                    </a:cubicBezTo>
                    <a:cubicBezTo>
                      <a:pt x="1513842" y="699679"/>
                      <a:pt x="1513842" y="711106"/>
                      <a:pt x="1479587" y="711106"/>
                    </a:cubicBezTo>
                    <a:cubicBezTo>
                      <a:pt x="1471974" y="711106"/>
                      <a:pt x="1456749" y="733959"/>
                      <a:pt x="1460556" y="737768"/>
                    </a:cubicBezTo>
                    <a:cubicBezTo>
                      <a:pt x="1491005" y="764431"/>
                      <a:pt x="1468168" y="794903"/>
                      <a:pt x="1464362" y="825375"/>
                    </a:cubicBezTo>
                    <a:cubicBezTo>
                      <a:pt x="1475780" y="813948"/>
                      <a:pt x="1491005" y="802521"/>
                      <a:pt x="1510036" y="787285"/>
                    </a:cubicBezTo>
                    <a:cubicBezTo>
                      <a:pt x="1532873" y="810139"/>
                      <a:pt x="1582354" y="840610"/>
                      <a:pt x="1578548" y="859655"/>
                    </a:cubicBezTo>
                    <a:cubicBezTo>
                      <a:pt x="1570935" y="905363"/>
                      <a:pt x="1601385" y="924408"/>
                      <a:pt x="1620416" y="947261"/>
                    </a:cubicBezTo>
                    <a:cubicBezTo>
                      <a:pt x="1639447" y="958688"/>
                      <a:pt x="1662284" y="966306"/>
                      <a:pt x="1688928" y="981542"/>
                    </a:cubicBezTo>
                    <a:cubicBezTo>
                      <a:pt x="1711765" y="973924"/>
                      <a:pt x="1761246" y="985351"/>
                      <a:pt x="1803114" y="1008205"/>
                    </a:cubicBezTo>
                    <a:cubicBezTo>
                      <a:pt x="1795502" y="981542"/>
                      <a:pt x="1784083" y="951070"/>
                      <a:pt x="1768858" y="932026"/>
                    </a:cubicBezTo>
                    <a:cubicBezTo>
                      <a:pt x="1787889" y="943452"/>
                      <a:pt x="1806920" y="951070"/>
                      <a:pt x="1837370" y="966306"/>
                    </a:cubicBezTo>
                    <a:cubicBezTo>
                      <a:pt x="1829757" y="932026"/>
                      <a:pt x="1825951" y="901554"/>
                      <a:pt x="1818339" y="867273"/>
                    </a:cubicBezTo>
                    <a:cubicBezTo>
                      <a:pt x="1864013" y="878700"/>
                      <a:pt x="1902075" y="890127"/>
                      <a:pt x="1940137" y="901554"/>
                    </a:cubicBezTo>
                    <a:cubicBezTo>
                      <a:pt x="1943944" y="901554"/>
                      <a:pt x="1947750" y="897745"/>
                      <a:pt x="1951556" y="893936"/>
                    </a:cubicBezTo>
                    <a:cubicBezTo>
                      <a:pt x="1928719" y="859655"/>
                      <a:pt x="1909688" y="825375"/>
                      <a:pt x="1894463" y="802521"/>
                    </a:cubicBezTo>
                    <a:cubicBezTo>
                      <a:pt x="1898269" y="745386"/>
                      <a:pt x="1902075" y="699679"/>
                      <a:pt x="1905882" y="653971"/>
                    </a:cubicBezTo>
                    <a:cubicBezTo>
                      <a:pt x="1909688" y="653971"/>
                      <a:pt x="1913494" y="653971"/>
                      <a:pt x="1917300" y="650162"/>
                    </a:cubicBezTo>
                    <a:cubicBezTo>
                      <a:pt x="1932525" y="684443"/>
                      <a:pt x="1947750" y="714915"/>
                      <a:pt x="1962975" y="753004"/>
                    </a:cubicBezTo>
                    <a:cubicBezTo>
                      <a:pt x="1978200" y="726341"/>
                      <a:pt x="1989618" y="707297"/>
                      <a:pt x="1997231" y="699679"/>
                    </a:cubicBezTo>
                    <a:cubicBezTo>
                      <a:pt x="2001037" y="631117"/>
                      <a:pt x="2008649" y="570174"/>
                      <a:pt x="2012455" y="509231"/>
                    </a:cubicBezTo>
                    <a:cubicBezTo>
                      <a:pt x="2012455" y="509231"/>
                      <a:pt x="2012455" y="509231"/>
                      <a:pt x="2031486" y="505422"/>
                    </a:cubicBezTo>
                    <a:lnTo>
                      <a:pt x="2032000" y="507137"/>
                    </a:lnTo>
                    <a:lnTo>
                      <a:pt x="2032000" y="2439853"/>
                    </a:lnTo>
                    <a:lnTo>
                      <a:pt x="0" y="2439853"/>
                    </a:lnTo>
                    <a:lnTo>
                      <a:pt x="0" y="1073977"/>
                    </a:lnTo>
                    <a:lnTo>
                      <a:pt x="31563" y="1084920"/>
                    </a:lnTo>
                    <a:cubicBezTo>
                      <a:pt x="48216" y="1088907"/>
                      <a:pt x="65581" y="1092002"/>
                      <a:pt x="82709" y="1095811"/>
                    </a:cubicBezTo>
                    <a:cubicBezTo>
                      <a:pt x="155027" y="1111047"/>
                      <a:pt x="212120" y="1084384"/>
                      <a:pt x="269213" y="1038677"/>
                    </a:cubicBezTo>
                    <a:cubicBezTo>
                      <a:pt x="269213" y="1038677"/>
                      <a:pt x="273019" y="1042486"/>
                      <a:pt x="273019" y="1046295"/>
                    </a:cubicBezTo>
                    <a:cubicBezTo>
                      <a:pt x="269213" y="1057721"/>
                      <a:pt x="261601" y="1069148"/>
                      <a:pt x="257795" y="1084384"/>
                    </a:cubicBezTo>
                    <a:cubicBezTo>
                      <a:pt x="276826" y="1080575"/>
                      <a:pt x="295857" y="1072957"/>
                      <a:pt x="322500" y="1069148"/>
                    </a:cubicBezTo>
                    <a:cubicBezTo>
                      <a:pt x="299663" y="1088193"/>
                      <a:pt x="288244" y="1103429"/>
                      <a:pt x="269213" y="1126283"/>
                    </a:cubicBezTo>
                    <a:cubicBezTo>
                      <a:pt x="314888" y="1114856"/>
                      <a:pt x="352950" y="1111047"/>
                      <a:pt x="379593" y="1103429"/>
                    </a:cubicBezTo>
                    <a:cubicBezTo>
                      <a:pt x="417655" y="1122474"/>
                      <a:pt x="448105" y="1141519"/>
                      <a:pt x="486167" y="1160563"/>
                    </a:cubicBezTo>
                    <a:cubicBezTo>
                      <a:pt x="497586" y="1156754"/>
                      <a:pt x="505198" y="1149137"/>
                      <a:pt x="516617" y="1145328"/>
                    </a:cubicBezTo>
                    <a:cubicBezTo>
                      <a:pt x="520423" y="1141519"/>
                      <a:pt x="528035" y="1141519"/>
                      <a:pt x="531841" y="1141519"/>
                    </a:cubicBezTo>
                    <a:cubicBezTo>
                      <a:pt x="550872" y="1145328"/>
                      <a:pt x="566097" y="1152946"/>
                      <a:pt x="581322" y="1156754"/>
                    </a:cubicBezTo>
                    <a:cubicBezTo>
                      <a:pt x="585128" y="1152946"/>
                      <a:pt x="585128" y="1145328"/>
                      <a:pt x="588935" y="1141519"/>
                    </a:cubicBezTo>
                    <a:cubicBezTo>
                      <a:pt x="577516" y="1126283"/>
                      <a:pt x="566097" y="1111047"/>
                      <a:pt x="558485" y="1092002"/>
                    </a:cubicBezTo>
                    <a:cubicBezTo>
                      <a:pt x="554678" y="1080575"/>
                      <a:pt x="558485" y="1069148"/>
                      <a:pt x="558485" y="1050103"/>
                    </a:cubicBezTo>
                    <a:cubicBezTo>
                      <a:pt x="558485" y="1050103"/>
                      <a:pt x="547066" y="1042486"/>
                      <a:pt x="528035" y="1031059"/>
                    </a:cubicBezTo>
                    <a:cubicBezTo>
                      <a:pt x="550872" y="1023441"/>
                      <a:pt x="566097" y="1019632"/>
                      <a:pt x="566097" y="1015823"/>
                    </a:cubicBezTo>
                    <a:cubicBezTo>
                      <a:pt x="566097" y="1015823"/>
                      <a:pt x="566097" y="1015823"/>
                      <a:pt x="566097" y="970115"/>
                    </a:cubicBezTo>
                    <a:cubicBezTo>
                      <a:pt x="566097" y="970115"/>
                      <a:pt x="554678" y="966306"/>
                      <a:pt x="547066" y="962497"/>
                    </a:cubicBezTo>
                    <a:cubicBezTo>
                      <a:pt x="509004" y="939644"/>
                      <a:pt x="474748" y="909172"/>
                      <a:pt x="440493" y="966306"/>
                    </a:cubicBezTo>
                    <a:cubicBezTo>
                      <a:pt x="421461" y="1000587"/>
                      <a:pt x="375787" y="992969"/>
                      <a:pt x="345337" y="962497"/>
                    </a:cubicBezTo>
                    <a:cubicBezTo>
                      <a:pt x="375787" y="939644"/>
                      <a:pt x="402430" y="912981"/>
                      <a:pt x="398624" y="867273"/>
                    </a:cubicBezTo>
                    <a:cubicBezTo>
                      <a:pt x="394818" y="848228"/>
                      <a:pt x="432880" y="821566"/>
                      <a:pt x="455717" y="806330"/>
                    </a:cubicBezTo>
                    <a:cubicBezTo>
                      <a:pt x="467136" y="798712"/>
                      <a:pt x="486167" y="798712"/>
                      <a:pt x="501392" y="794903"/>
                    </a:cubicBezTo>
                    <a:cubicBezTo>
                      <a:pt x="470942" y="730150"/>
                      <a:pt x="478555" y="722533"/>
                      <a:pt x="550872" y="714915"/>
                    </a:cubicBezTo>
                    <a:cubicBezTo>
                      <a:pt x="554678" y="688252"/>
                      <a:pt x="550872" y="653971"/>
                      <a:pt x="562291" y="634926"/>
                    </a:cubicBezTo>
                    <a:cubicBezTo>
                      <a:pt x="573710" y="623499"/>
                      <a:pt x="611772" y="627308"/>
                      <a:pt x="634609" y="623499"/>
                    </a:cubicBezTo>
                    <a:cubicBezTo>
                      <a:pt x="642221" y="642544"/>
                      <a:pt x="649834" y="653971"/>
                      <a:pt x="657446" y="669207"/>
                    </a:cubicBezTo>
                    <a:cubicBezTo>
                      <a:pt x="676477" y="653971"/>
                      <a:pt x="691702" y="631117"/>
                      <a:pt x="710733" y="627308"/>
                    </a:cubicBezTo>
                    <a:cubicBezTo>
                      <a:pt x="741183" y="619690"/>
                      <a:pt x="756407" y="608264"/>
                      <a:pt x="760214" y="581601"/>
                    </a:cubicBezTo>
                    <a:cubicBezTo>
                      <a:pt x="760214" y="577792"/>
                      <a:pt x="771632" y="573983"/>
                      <a:pt x="775439" y="573983"/>
                    </a:cubicBezTo>
                    <a:cubicBezTo>
                      <a:pt x="809694" y="577792"/>
                      <a:pt x="840144" y="581601"/>
                      <a:pt x="824919" y="528275"/>
                    </a:cubicBezTo>
                    <a:cubicBezTo>
                      <a:pt x="821113" y="524466"/>
                      <a:pt x="851563" y="509231"/>
                      <a:pt x="847756" y="501613"/>
                    </a:cubicBezTo>
                    <a:cubicBezTo>
                      <a:pt x="847756" y="471141"/>
                      <a:pt x="836338" y="444478"/>
                      <a:pt x="824919" y="402580"/>
                    </a:cubicBezTo>
                    <a:cubicBezTo>
                      <a:pt x="840144" y="394962"/>
                      <a:pt x="866788" y="379726"/>
                      <a:pt x="901043" y="360681"/>
                    </a:cubicBezTo>
                    <a:cubicBezTo>
                      <a:pt x="901043" y="360681"/>
                      <a:pt x="912462" y="368299"/>
                      <a:pt x="912462" y="368299"/>
                    </a:cubicBezTo>
                    <a:cubicBezTo>
                      <a:pt x="931493" y="318782"/>
                      <a:pt x="950524" y="269266"/>
                      <a:pt x="969555" y="215940"/>
                    </a:cubicBezTo>
                    <a:cubicBezTo>
                      <a:pt x="988586" y="242603"/>
                      <a:pt x="996199" y="257839"/>
                      <a:pt x="1007617" y="276884"/>
                    </a:cubicBezTo>
                    <a:cubicBezTo>
                      <a:pt x="1026648" y="254030"/>
                      <a:pt x="1041873" y="234985"/>
                      <a:pt x="1057098" y="219749"/>
                    </a:cubicBezTo>
                    <a:cubicBezTo>
                      <a:pt x="1049485" y="219749"/>
                      <a:pt x="1045679" y="219749"/>
                      <a:pt x="1041873" y="219749"/>
                    </a:cubicBezTo>
                    <a:cubicBezTo>
                      <a:pt x="1041873" y="196895"/>
                      <a:pt x="1038067" y="185469"/>
                      <a:pt x="1038067" y="154997"/>
                    </a:cubicBezTo>
                    <a:cubicBezTo>
                      <a:pt x="1038067" y="154997"/>
                      <a:pt x="1038067" y="154997"/>
                      <a:pt x="1121803" y="154997"/>
                    </a:cubicBezTo>
                    <a:cubicBezTo>
                      <a:pt x="1125610" y="154997"/>
                      <a:pt x="1129416" y="120716"/>
                      <a:pt x="1137028" y="97863"/>
                    </a:cubicBezTo>
                    <a:close/>
                    <a:moveTo>
                      <a:pt x="0" y="0"/>
                    </a:moveTo>
                    <a:lnTo>
                      <a:pt x="27044" y="8828"/>
                    </a:lnTo>
                    <a:cubicBezTo>
                      <a:pt x="55115" y="21683"/>
                      <a:pt x="80806" y="38824"/>
                      <a:pt x="101740" y="63582"/>
                    </a:cubicBezTo>
                    <a:cubicBezTo>
                      <a:pt x="82709" y="82627"/>
                      <a:pt x="57018" y="95006"/>
                      <a:pt x="30850" y="99291"/>
                    </a:cubicBezTo>
                    <a:lnTo>
                      <a:pt x="0" y="994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1" name="Freeform 2530"/>
              <p:cNvSpPr/>
              <p:nvPr/>
            </p:nvSpPr>
            <p:spPr>
              <a:xfrm>
                <a:off x="4064000" y="3997990"/>
                <a:ext cx="2032000" cy="2860010"/>
              </a:xfrm>
              <a:custGeom>
                <a:avLst/>
                <a:gdLst>
                  <a:gd name="connsiteX0" fmla="*/ 1396364 w 2032000"/>
                  <a:gd name="connsiteY0" fmla="*/ 0 h 2860010"/>
                  <a:gd name="connsiteX1" fmla="*/ 1449651 w 2032000"/>
                  <a:gd name="connsiteY1" fmla="*/ 133314 h 2860010"/>
                  <a:gd name="connsiteX2" fmla="*/ 1525775 w 2032000"/>
                  <a:gd name="connsiteY2" fmla="*/ 79989 h 2860010"/>
                  <a:gd name="connsiteX3" fmla="*/ 1445845 w 2032000"/>
                  <a:gd name="connsiteY3" fmla="*/ 278055 h 2860010"/>
                  <a:gd name="connsiteX4" fmla="*/ 1510550 w 2032000"/>
                  <a:gd name="connsiteY4" fmla="*/ 179022 h 2860010"/>
                  <a:gd name="connsiteX5" fmla="*/ 1518162 w 2032000"/>
                  <a:gd name="connsiteY5" fmla="*/ 182830 h 2860010"/>
                  <a:gd name="connsiteX6" fmla="*/ 1521969 w 2032000"/>
                  <a:gd name="connsiteY6" fmla="*/ 205684 h 2860010"/>
                  <a:gd name="connsiteX7" fmla="*/ 1609511 w 2032000"/>
                  <a:gd name="connsiteY7" fmla="*/ 171404 h 2860010"/>
                  <a:gd name="connsiteX8" fmla="*/ 1617124 w 2032000"/>
                  <a:gd name="connsiteY8" fmla="*/ 182830 h 2860010"/>
                  <a:gd name="connsiteX9" fmla="*/ 1563837 w 2032000"/>
                  <a:gd name="connsiteY9" fmla="*/ 228538 h 2860010"/>
                  <a:gd name="connsiteX10" fmla="*/ 1628542 w 2032000"/>
                  <a:gd name="connsiteY10" fmla="*/ 266628 h 2860010"/>
                  <a:gd name="connsiteX11" fmla="*/ 1502938 w 2032000"/>
                  <a:gd name="connsiteY11" fmla="*/ 278055 h 2860010"/>
                  <a:gd name="connsiteX12" fmla="*/ 1586675 w 2032000"/>
                  <a:gd name="connsiteY12" fmla="*/ 342807 h 2860010"/>
                  <a:gd name="connsiteX13" fmla="*/ 1571449 w 2032000"/>
                  <a:gd name="connsiteY13" fmla="*/ 350425 h 2860010"/>
                  <a:gd name="connsiteX14" fmla="*/ 1510550 w 2032000"/>
                  <a:gd name="connsiteY14" fmla="*/ 369470 h 2860010"/>
                  <a:gd name="connsiteX15" fmla="*/ 1491520 w 2032000"/>
                  <a:gd name="connsiteY15" fmla="*/ 361852 h 2860010"/>
                  <a:gd name="connsiteX16" fmla="*/ 1487714 w 2032000"/>
                  <a:gd name="connsiteY16" fmla="*/ 338998 h 2860010"/>
                  <a:gd name="connsiteX17" fmla="*/ 1442038 w 2032000"/>
                  <a:gd name="connsiteY17" fmla="*/ 403750 h 2860010"/>
                  <a:gd name="connsiteX18" fmla="*/ 1453457 w 2032000"/>
                  <a:gd name="connsiteY18" fmla="*/ 491357 h 2860010"/>
                  <a:gd name="connsiteX19" fmla="*/ 1457263 w 2032000"/>
                  <a:gd name="connsiteY19" fmla="*/ 525637 h 2860010"/>
                  <a:gd name="connsiteX20" fmla="*/ 1563837 w 2032000"/>
                  <a:gd name="connsiteY20" fmla="*/ 422795 h 2860010"/>
                  <a:gd name="connsiteX21" fmla="*/ 1605705 w 2032000"/>
                  <a:gd name="connsiteY21" fmla="*/ 346616 h 2860010"/>
                  <a:gd name="connsiteX22" fmla="*/ 1639961 w 2032000"/>
                  <a:gd name="connsiteY22" fmla="*/ 377088 h 2860010"/>
                  <a:gd name="connsiteX23" fmla="*/ 1685637 w 2032000"/>
                  <a:gd name="connsiteY23" fmla="*/ 335189 h 2860010"/>
                  <a:gd name="connsiteX24" fmla="*/ 1708473 w 2032000"/>
                  <a:gd name="connsiteY24" fmla="*/ 331380 h 2860010"/>
                  <a:gd name="connsiteX25" fmla="*/ 1708473 w 2032000"/>
                  <a:gd name="connsiteY25" fmla="*/ 354234 h 2860010"/>
                  <a:gd name="connsiteX26" fmla="*/ 1678025 w 2032000"/>
                  <a:gd name="connsiteY26" fmla="*/ 399941 h 2860010"/>
                  <a:gd name="connsiteX27" fmla="*/ 1746535 w 2032000"/>
                  <a:gd name="connsiteY27" fmla="*/ 411368 h 2860010"/>
                  <a:gd name="connsiteX28" fmla="*/ 1678025 w 2032000"/>
                  <a:gd name="connsiteY28" fmla="*/ 476121 h 2860010"/>
                  <a:gd name="connsiteX29" fmla="*/ 1681831 w 2032000"/>
                  <a:gd name="connsiteY29" fmla="*/ 483739 h 2860010"/>
                  <a:gd name="connsiteX30" fmla="*/ 1731310 w 2032000"/>
                  <a:gd name="connsiteY30" fmla="*/ 495166 h 2860010"/>
                  <a:gd name="connsiteX31" fmla="*/ 1742729 w 2032000"/>
                  <a:gd name="connsiteY31" fmla="*/ 514211 h 2860010"/>
                  <a:gd name="connsiteX32" fmla="*/ 1731310 w 2032000"/>
                  <a:gd name="connsiteY32" fmla="*/ 525637 h 2860010"/>
                  <a:gd name="connsiteX33" fmla="*/ 1670412 w 2032000"/>
                  <a:gd name="connsiteY33" fmla="*/ 567536 h 2860010"/>
                  <a:gd name="connsiteX34" fmla="*/ 1624736 w 2032000"/>
                  <a:gd name="connsiteY34" fmla="*/ 586581 h 2860010"/>
                  <a:gd name="connsiteX35" fmla="*/ 1708473 w 2032000"/>
                  <a:gd name="connsiteY35" fmla="*/ 605626 h 2860010"/>
                  <a:gd name="connsiteX36" fmla="*/ 1708473 w 2032000"/>
                  <a:gd name="connsiteY36" fmla="*/ 617052 h 2860010"/>
                  <a:gd name="connsiteX37" fmla="*/ 1651380 w 2032000"/>
                  <a:gd name="connsiteY37" fmla="*/ 643715 h 2860010"/>
                  <a:gd name="connsiteX38" fmla="*/ 1655186 w 2032000"/>
                  <a:gd name="connsiteY38" fmla="*/ 662760 h 2860010"/>
                  <a:gd name="connsiteX39" fmla="*/ 1620930 w 2032000"/>
                  <a:gd name="connsiteY39" fmla="*/ 681805 h 2860010"/>
                  <a:gd name="connsiteX40" fmla="*/ 1624736 w 2032000"/>
                  <a:gd name="connsiteY40" fmla="*/ 693232 h 2860010"/>
                  <a:gd name="connsiteX41" fmla="*/ 1674218 w 2032000"/>
                  <a:gd name="connsiteY41" fmla="*/ 674187 h 2860010"/>
                  <a:gd name="connsiteX42" fmla="*/ 1723698 w 2032000"/>
                  <a:gd name="connsiteY42" fmla="*/ 674187 h 2860010"/>
                  <a:gd name="connsiteX43" fmla="*/ 1716085 w 2032000"/>
                  <a:gd name="connsiteY43" fmla="*/ 708468 h 2860010"/>
                  <a:gd name="connsiteX44" fmla="*/ 1853109 w 2032000"/>
                  <a:gd name="connsiteY44" fmla="*/ 777029 h 2860010"/>
                  <a:gd name="connsiteX45" fmla="*/ 1818853 w 2032000"/>
                  <a:gd name="connsiteY45" fmla="*/ 803692 h 2860010"/>
                  <a:gd name="connsiteX46" fmla="*/ 1830271 w 2032000"/>
                  <a:gd name="connsiteY46" fmla="*/ 807501 h 2860010"/>
                  <a:gd name="connsiteX47" fmla="*/ 1887365 w 2032000"/>
                  <a:gd name="connsiteY47" fmla="*/ 807501 h 2860010"/>
                  <a:gd name="connsiteX48" fmla="*/ 1906396 w 2032000"/>
                  <a:gd name="connsiteY48" fmla="*/ 799883 h 2860010"/>
                  <a:gd name="connsiteX49" fmla="*/ 1868333 w 2032000"/>
                  <a:gd name="connsiteY49" fmla="*/ 723703 h 2860010"/>
                  <a:gd name="connsiteX50" fmla="*/ 1933039 w 2032000"/>
                  <a:gd name="connsiteY50" fmla="*/ 754175 h 2860010"/>
                  <a:gd name="connsiteX51" fmla="*/ 1929233 w 2032000"/>
                  <a:gd name="connsiteY51" fmla="*/ 700850 h 2860010"/>
                  <a:gd name="connsiteX52" fmla="*/ 1925426 w 2032000"/>
                  <a:gd name="connsiteY52" fmla="*/ 712277 h 2860010"/>
                  <a:gd name="connsiteX53" fmla="*/ 1875947 w 2032000"/>
                  <a:gd name="connsiteY53" fmla="*/ 704659 h 2860010"/>
                  <a:gd name="connsiteX54" fmla="*/ 1898784 w 2032000"/>
                  <a:gd name="connsiteY54" fmla="*/ 662760 h 2860010"/>
                  <a:gd name="connsiteX55" fmla="*/ 1853109 w 2032000"/>
                  <a:gd name="connsiteY55" fmla="*/ 590390 h 2860010"/>
                  <a:gd name="connsiteX56" fmla="*/ 1849302 w 2032000"/>
                  <a:gd name="connsiteY56" fmla="*/ 563727 h 2860010"/>
                  <a:gd name="connsiteX57" fmla="*/ 1879753 w 2032000"/>
                  <a:gd name="connsiteY57" fmla="*/ 567536 h 2860010"/>
                  <a:gd name="connsiteX58" fmla="*/ 1914008 w 2032000"/>
                  <a:gd name="connsiteY58" fmla="*/ 590390 h 2860010"/>
                  <a:gd name="connsiteX59" fmla="*/ 1940651 w 2032000"/>
                  <a:gd name="connsiteY59" fmla="*/ 552300 h 2860010"/>
                  <a:gd name="connsiteX60" fmla="*/ 1963490 w 2032000"/>
                  <a:gd name="connsiteY60" fmla="*/ 586581 h 2860010"/>
                  <a:gd name="connsiteX61" fmla="*/ 1967296 w 2032000"/>
                  <a:gd name="connsiteY61" fmla="*/ 601817 h 2860010"/>
                  <a:gd name="connsiteX62" fmla="*/ 1990133 w 2032000"/>
                  <a:gd name="connsiteY62" fmla="*/ 674187 h 2860010"/>
                  <a:gd name="connsiteX63" fmla="*/ 2001551 w 2032000"/>
                  <a:gd name="connsiteY63" fmla="*/ 655142 h 2860010"/>
                  <a:gd name="connsiteX64" fmla="*/ 1963490 w 2032000"/>
                  <a:gd name="connsiteY64" fmla="*/ 533255 h 2860010"/>
                  <a:gd name="connsiteX65" fmla="*/ 1933039 w 2032000"/>
                  <a:gd name="connsiteY65" fmla="*/ 453267 h 2860010"/>
                  <a:gd name="connsiteX66" fmla="*/ 2001551 w 2032000"/>
                  <a:gd name="connsiteY66" fmla="*/ 521828 h 2860010"/>
                  <a:gd name="connsiteX67" fmla="*/ 2005357 w 2032000"/>
                  <a:gd name="connsiteY67" fmla="*/ 518020 h 2860010"/>
                  <a:gd name="connsiteX68" fmla="*/ 2005357 w 2032000"/>
                  <a:gd name="connsiteY68" fmla="*/ 365661 h 2860010"/>
                  <a:gd name="connsiteX69" fmla="*/ 2032000 w 2032000"/>
                  <a:gd name="connsiteY69" fmla="*/ 389652 h 2860010"/>
                  <a:gd name="connsiteX70" fmla="*/ 2032000 w 2032000"/>
                  <a:gd name="connsiteY70" fmla="*/ 2860010 h 2860010"/>
                  <a:gd name="connsiteX71" fmla="*/ 0 w 2032000"/>
                  <a:gd name="connsiteY71" fmla="*/ 2860010 h 2860010"/>
                  <a:gd name="connsiteX72" fmla="*/ 0 w 2032000"/>
                  <a:gd name="connsiteY72" fmla="*/ 927294 h 2860010"/>
                  <a:gd name="connsiteX73" fmla="*/ 22324 w 2032000"/>
                  <a:gd name="connsiteY73" fmla="*/ 1001758 h 2860010"/>
                  <a:gd name="connsiteX74" fmla="*/ 75611 w 2032000"/>
                  <a:gd name="connsiteY74" fmla="*/ 1001758 h 2860010"/>
                  <a:gd name="connsiteX75" fmla="*/ 37548 w 2032000"/>
                  <a:gd name="connsiteY75" fmla="*/ 872253 h 2860010"/>
                  <a:gd name="connsiteX76" fmla="*/ 3293 w 2032000"/>
                  <a:gd name="connsiteY76" fmla="*/ 837972 h 2860010"/>
                  <a:gd name="connsiteX77" fmla="*/ 151735 w 2032000"/>
                  <a:gd name="connsiteY77" fmla="*/ 666569 h 2860010"/>
                  <a:gd name="connsiteX78" fmla="*/ 208828 w 2032000"/>
                  <a:gd name="connsiteY78" fmla="*/ 590390 h 2860010"/>
                  <a:gd name="connsiteX79" fmla="*/ 277341 w 2032000"/>
                  <a:gd name="connsiteY79" fmla="*/ 613243 h 2860010"/>
                  <a:gd name="connsiteX80" fmla="*/ 357271 w 2032000"/>
                  <a:gd name="connsiteY80" fmla="*/ 845590 h 2860010"/>
                  <a:gd name="connsiteX81" fmla="*/ 410557 w 2032000"/>
                  <a:gd name="connsiteY81" fmla="*/ 959859 h 2860010"/>
                  <a:gd name="connsiteX82" fmla="*/ 463843 w 2032000"/>
                  <a:gd name="connsiteY82" fmla="*/ 986522 h 2860010"/>
                  <a:gd name="connsiteX83" fmla="*/ 456231 w 2032000"/>
                  <a:gd name="connsiteY83" fmla="*/ 1024612 h 2860010"/>
                  <a:gd name="connsiteX84" fmla="*/ 425781 w 2032000"/>
                  <a:gd name="connsiteY84" fmla="*/ 1100791 h 2860010"/>
                  <a:gd name="connsiteX85" fmla="*/ 490488 w 2032000"/>
                  <a:gd name="connsiteY85" fmla="*/ 1093173 h 2860010"/>
                  <a:gd name="connsiteX86" fmla="*/ 490488 w 2032000"/>
                  <a:gd name="connsiteY86" fmla="*/ 1154116 h 2860010"/>
                  <a:gd name="connsiteX87" fmla="*/ 513324 w 2032000"/>
                  <a:gd name="connsiteY87" fmla="*/ 1203633 h 2860010"/>
                  <a:gd name="connsiteX88" fmla="*/ 524743 w 2032000"/>
                  <a:gd name="connsiteY88" fmla="*/ 1237914 h 2860010"/>
                  <a:gd name="connsiteX89" fmla="*/ 547580 w 2032000"/>
                  <a:gd name="connsiteY89" fmla="*/ 1321711 h 2860010"/>
                  <a:gd name="connsiteX90" fmla="*/ 528549 w 2032000"/>
                  <a:gd name="connsiteY90" fmla="*/ 1371227 h 2860010"/>
                  <a:gd name="connsiteX91" fmla="*/ 490488 w 2032000"/>
                  <a:gd name="connsiteY91" fmla="*/ 1420744 h 2860010"/>
                  <a:gd name="connsiteX92" fmla="*/ 501906 w 2032000"/>
                  <a:gd name="connsiteY92" fmla="*/ 1432171 h 2860010"/>
                  <a:gd name="connsiteX93" fmla="*/ 528549 w 2032000"/>
                  <a:gd name="connsiteY93" fmla="*/ 1409317 h 2860010"/>
                  <a:gd name="connsiteX94" fmla="*/ 574225 w 2032000"/>
                  <a:gd name="connsiteY94" fmla="*/ 1432171 h 2860010"/>
                  <a:gd name="connsiteX95" fmla="*/ 604673 w 2032000"/>
                  <a:gd name="connsiteY95" fmla="*/ 1371227 h 2860010"/>
                  <a:gd name="connsiteX96" fmla="*/ 597061 w 2032000"/>
                  <a:gd name="connsiteY96" fmla="*/ 1367418 h 2860010"/>
                  <a:gd name="connsiteX97" fmla="*/ 646541 w 2032000"/>
                  <a:gd name="connsiteY97" fmla="*/ 1336947 h 2860010"/>
                  <a:gd name="connsiteX98" fmla="*/ 676992 w 2032000"/>
                  <a:gd name="connsiteY98" fmla="*/ 1371227 h 2860010"/>
                  <a:gd name="connsiteX99" fmla="*/ 635123 w 2032000"/>
                  <a:gd name="connsiteY99" fmla="*/ 1455025 h 2860010"/>
                  <a:gd name="connsiteX100" fmla="*/ 692216 w 2032000"/>
                  <a:gd name="connsiteY100" fmla="*/ 1428362 h 2860010"/>
                  <a:gd name="connsiteX101" fmla="*/ 699829 w 2032000"/>
                  <a:gd name="connsiteY101" fmla="*/ 1435980 h 2860010"/>
                  <a:gd name="connsiteX102" fmla="*/ 627510 w 2032000"/>
                  <a:gd name="connsiteY102" fmla="*/ 1550249 h 2860010"/>
                  <a:gd name="connsiteX103" fmla="*/ 722665 w 2032000"/>
                  <a:gd name="connsiteY103" fmla="*/ 1523586 h 2860010"/>
                  <a:gd name="connsiteX104" fmla="*/ 638929 w 2032000"/>
                  <a:gd name="connsiteY104" fmla="*/ 1630237 h 2860010"/>
                  <a:gd name="connsiteX105" fmla="*/ 642735 w 2032000"/>
                  <a:gd name="connsiteY105" fmla="*/ 1717843 h 2860010"/>
                  <a:gd name="connsiteX106" fmla="*/ 745503 w 2032000"/>
                  <a:gd name="connsiteY106" fmla="*/ 1580720 h 2860010"/>
                  <a:gd name="connsiteX107" fmla="*/ 753115 w 2032000"/>
                  <a:gd name="connsiteY107" fmla="*/ 1630237 h 2860010"/>
                  <a:gd name="connsiteX108" fmla="*/ 715053 w 2032000"/>
                  <a:gd name="connsiteY108" fmla="*/ 1828303 h 2860010"/>
                  <a:gd name="connsiteX109" fmla="*/ 734084 w 2032000"/>
                  <a:gd name="connsiteY109" fmla="*/ 1832112 h 2860010"/>
                  <a:gd name="connsiteX110" fmla="*/ 726472 w 2032000"/>
                  <a:gd name="connsiteY110" fmla="*/ 1820685 h 2860010"/>
                  <a:gd name="connsiteX111" fmla="*/ 783566 w 2032000"/>
                  <a:gd name="connsiteY111" fmla="*/ 1816876 h 2860010"/>
                  <a:gd name="connsiteX112" fmla="*/ 829239 w 2032000"/>
                  <a:gd name="connsiteY112" fmla="*/ 1786405 h 2860010"/>
                  <a:gd name="connsiteX113" fmla="*/ 852076 w 2032000"/>
                  <a:gd name="connsiteY113" fmla="*/ 1774978 h 2860010"/>
                  <a:gd name="connsiteX114" fmla="*/ 863495 w 2032000"/>
                  <a:gd name="connsiteY114" fmla="*/ 1771169 h 2860010"/>
                  <a:gd name="connsiteX115" fmla="*/ 871107 w 2032000"/>
                  <a:gd name="connsiteY115" fmla="*/ 1763551 h 2860010"/>
                  <a:gd name="connsiteX116" fmla="*/ 882527 w 2032000"/>
                  <a:gd name="connsiteY116" fmla="*/ 1771169 h 2860010"/>
                  <a:gd name="connsiteX117" fmla="*/ 1076644 w 2032000"/>
                  <a:gd name="connsiteY117" fmla="*/ 1710225 h 2860010"/>
                  <a:gd name="connsiteX118" fmla="*/ 1061419 w 2032000"/>
                  <a:gd name="connsiteY118" fmla="*/ 1664518 h 2860010"/>
                  <a:gd name="connsiteX119" fmla="*/ 1110898 w 2032000"/>
                  <a:gd name="connsiteY119" fmla="*/ 1649282 h 2860010"/>
                  <a:gd name="connsiteX120" fmla="*/ 1046193 w 2032000"/>
                  <a:gd name="connsiteY120" fmla="*/ 1645473 h 2860010"/>
                  <a:gd name="connsiteX121" fmla="*/ 954844 w 2032000"/>
                  <a:gd name="connsiteY121" fmla="*/ 1668327 h 2860010"/>
                  <a:gd name="connsiteX122" fmla="*/ 951038 w 2032000"/>
                  <a:gd name="connsiteY122" fmla="*/ 1653091 h 2860010"/>
                  <a:gd name="connsiteX123" fmla="*/ 924394 w 2032000"/>
                  <a:gd name="connsiteY123" fmla="*/ 1653091 h 2860010"/>
                  <a:gd name="connsiteX124" fmla="*/ 916782 w 2032000"/>
                  <a:gd name="connsiteY124" fmla="*/ 1618810 h 2860010"/>
                  <a:gd name="connsiteX125" fmla="*/ 909170 w 2032000"/>
                  <a:gd name="connsiteY125" fmla="*/ 1630237 h 2860010"/>
                  <a:gd name="connsiteX126" fmla="*/ 859689 w 2032000"/>
                  <a:gd name="connsiteY126" fmla="*/ 1611192 h 2860010"/>
                  <a:gd name="connsiteX127" fmla="*/ 825433 w 2032000"/>
                  <a:gd name="connsiteY127" fmla="*/ 1576911 h 2860010"/>
                  <a:gd name="connsiteX128" fmla="*/ 798790 w 2032000"/>
                  <a:gd name="connsiteY128" fmla="*/ 1561676 h 2860010"/>
                  <a:gd name="connsiteX129" fmla="*/ 806402 w 2032000"/>
                  <a:gd name="connsiteY129" fmla="*/ 1554058 h 2860010"/>
                  <a:gd name="connsiteX130" fmla="*/ 871107 w 2032000"/>
                  <a:gd name="connsiteY130" fmla="*/ 1554058 h 2860010"/>
                  <a:gd name="connsiteX131" fmla="*/ 912976 w 2032000"/>
                  <a:gd name="connsiteY131" fmla="*/ 1542631 h 2860010"/>
                  <a:gd name="connsiteX132" fmla="*/ 924394 w 2032000"/>
                  <a:gd name="connsiteY132" fmla="*/ 1550249 h 2860010"/>
                  <a:gd name="connsiteX133" fmla="*/ 1038581 w 2032000"/>
                  <a:gd name="connsiteY133" fmla="*/ 1527395 h 2860010"/>
                  <a:gd name="connsiteX134" fmla="*/ 981489 w 2032000"/>
                  <a:gd name="connsiteY134" fmla="*/ 1496923 h 2860010"/>
                  <a:gd name="connsiteX135" fmla="*/ 920588 w 2032000"/>
                  <a:gd name="connsiteY135" fmla="*/ 1466452 h 2860010"/>
                  <a:gd name="connsiteX136" fmla="*/ 890139 w 2032000"/>
                  <a:gd name="connsiteY136" fmla="*/ 1462643 h 2860010"/>
                  <a:gd name="connsiteX137" fmla="*/ 893945 w 2032000"/>
                  <a:gd name="connsiteY137" fmla="*/ 1455025 h 2860010"/>
                  <a:gd name="connsiteX138" fmla="*/ 840658 w 2032000"/>
                  <a:gd name="connsiteY138" fmla="*/ 1394081 h 2860010"/>
                  <a:gd name="connsiteX139" fmla="*/ 935813 w 2032000"/>
                  <a:gd name="connsiteY139" fmla="*/ 1382654 h 2860010"/>
                  <a:gd name="connsiteX140" fmla="*/ 932007 w 2032000"/>
                  <a:gd name="connsiteY140" fmla="*/ 1371227 h 2860010"/>
                  <a:gd name="connsiteX141" fmla="*/ 935813 w 2032000"/>
                  <a:gd name="connsiteY141" fmla="*/ 1344565 h 2860010"/>
                  <a:gd name="connsiteX142" fmla="*/ 1156573 w 2032000"/>
                  <a:gd name="connsiteY142" fmla="*/ 1348374 h 2860010"/>
                  <a:gd name="connsiteX143" fmla="*/ 1034774 w 2032000"/>
                  <a:gd name="connsiteY143" fmla="*/ 1222678 h 2860010"/>
                  <a:gd name="connsiteX144" fmla="*/ 1011937 w 2032000"/>
                  <a:gd name="connsiteY144" fmla="*/ 1245532 h 2860010"/>
                  <a:gd name="connsiteX145" fmla="*/ 897751 w 2032000"/>
                  <a:gd name="connsiteY145" fmla="*/ 1188397 h 2860010"/>
                  <a:gd name="connsiteX146" fmla="*/ 901557 w 2032000"/>
                  <a:gd name="connsiteY146" fmla="*/ 1165543 h 2860010"/>
                  <a:gd name="connsiteX147" fmla="*/ 825433 w 2032000"/>
                  <a:gd name="connsiteY147" fmla="*/ 1127454 h 2860010"/>
                  <a:gd name="connsiteX148" fmla="*/ 833045 w 2032000"/>
                  <a:gd name="connsiteY148" fmla="*/ 1116027 h 2860010"/>
                  <a:gd name="connsiteX149" fmla="*/ 928201 w 2032000"/>
                  <a:gd name="connsiteY149" fmla="*/ 1127454 h 2860010"/>
                  <a:gd name="connsiteX150" fmla="*/ 920588 w 2032000"/>
                  <a:gd name="connsiteY150" fmla="*/ 1077937 h 2860010"/>
                  <a:gd name="connsiteX151" fmla="*/ 1004325 w 2032000"/>
                  <a:gd name="connsiteY151" fmla="*/ 1127454 h 2860010"/>
                  <a:gd name="connsiteX152" fmla="*/ 985295 w 2032000"/>
                  <a:gd name="connsiteY152" fmla="*/ 1055083 h 2860010"/>
                  <a:gd name="connsiteX153" fmla="*/ 1095674 w 2032000"/>
                  <a:gd name="connsiteY153" fmla="*/ 1058892 h 2860010"/>
                  <a:gd name="connsiteX154" fmla="*/ 1099480 w 2032000"/>
                  <a:gd name="connsiteY154" fmla="*/ 1028421 h 2860010"/>
                  <a:gd name="connsiteX155" fmla="*/ 1049999 w 2032000"/>
                  <a:gd name="connsiteY155" fmla="*/ 1009376 h 2860010"/>
                  <a:gd name="connsiteX156" fmla="*/ 1046193 w 2032000"/>
                  <a:gd name="connsiteY156" fmla="*/ 1016994 h 2860010"/>
                  <a:gd name="connsiteX157" fmla="*/ 1038581 w 2032000"/>
                  <a:gd name="connsiteY157" fmla="*/ 990331 h 2860010"/>
                  <a:gd name="connsiteX158" fmla="*/ 1008131 w 2032000"/>
                  <a:gd name="connsiteY158" fmla="*/ 986522 h 2860010"/>
                  <a:gd name="connsiteX159" fmla="*/ 962456 w 2032000"/>
                  <a:gd name="connsiteY159" fmla="*/ 959859 h 2860010"/>
                  <a:gd name="connsiteX160" fmla="*/ 970070 w 2032000"/>
                  <a:gd name="connsiteY160" fmla="*/ 940814 h 2860010"/>
                  <a:gd name="connsiteX161" fmla="*/ 947232 w 2032000"/>
                  <a:gd name="connsiteY161" fmla="*/ 917961 h 2860010"/>
                  <a:gd name="connsiteX162" fmla="*/ 977683 w 2032000"/>
                  <a:gd name="connsiteY162" fmla="*/ 895107 h 2860010"/>
                  <a:gd name="connsiteX163" fmla="*/ 1004325 w 2032000"/>
                  <a:gd name="connsiteY163" fmla="*/ 898916 h 2860010"/>
                  <a:gd name="connsiteX164" fmla="*/ 1046193 w 2032000"/>
                  <a:gd name="connsiteY164" fmla="*/ 872253 h 2860010"/>
                  <a:gd name="connsiteX165" fmla="*/ 1137542 w 2032000"/>
                  <a:gd name="connsiteY165" fmla="*/ 898916 h 2860010"/>
                  <a:gd name="connsiteX166" fmla="*/ 1126123 w 2032000"/>
                  <a:gd name="connsiteY166" fmla="*/ 860826 h 2860010"/>
                  <a:gd name="connsiteX167" fmla="*/ 1129929 w 2032000"/>
                  <a:gd name="connsiteY167" fmla="*/ 853208 h 2860010"/>
                  <a:gd name="connsiteX168" fmla="*/ 1217472 w 2032000"/>
                  <a:gd name="connsiteY168" fmla="*/ 891298 h 2860010"/>
                  <a:gd name="connsiteX169" fmla="*/ 1247922 w 2032000"/>
                  <a:gd name="connsiteY169" fmla="*/ 895107 h 2860010"/>
                  <a:gd name="connsiteX170" fmla="*/ 1396364 w 2032000"/>
                  <a:gd name="connsiteY170" fmla="*/ 799883 h 2860010"/>
                  <a:gd name="connsiteX171" fmla="*/ 1415395 w 2032000"/>
                  <a:gd name="connsiteY171" fmla="*/ 761793 h 2860010"/>
                  <a:gd name="connsiteX172" fmla="*/ 1407783 w 2032000"/>
                  <a:gd name="connsiteY172" fmla="*/ 757984 h 2860010"/>
                  <a:gd name="connsiteX173" fmla="*/ 1327852 w 2032000"/>
                  <a:gd name="connsiteY173" fmla="*/ 815119 h 2860010"/>
                  <a:gd name="connsiteX174" fmla="*/ 1232697 w 2032000"/>
                  <a:gd name="connsiteY174" fmla="*/ 857017 h 2860010"/>
                  <a:gd name="connsiteX175" fmla="*/ 1221278 w 2032000"/>
                  <a:gd name="connsiteY175" fmla="*/ 860826 h 2860010"/>
                  <a:gd name="connsiteX176" fmla="*/ 1217472 w 2032000"/>
                  <a:gd name="connsiteY176" fmla="*/ 834163 h 2860010"/>
                  <a:gd name="connsiteX177" fmla="*/ 1206054 w 2032000"/>
                  <a:gd name="connsiteY177" fmla="*/ 837972 h 2860010"/>
                  <a:gd name="connsiteX178" fmla="*/ 1167993 w 2032000"/>
                  <a:gd name="connsiteY178" fmla="*/ 841781 h 2860010"/>
                  <a:gd name="connsiteX179" fmla="*/ 1187023 w 2032000"/>
                  <a:gd name="connsiteY179" fmla="*/ 811310 h 2860010"/>
                  <a:gd name="connsiteX180" fmla="*/ 1225085 w 2032000"/>
                  <a:gd name="connsiteY180" fmla="*/ 780838 h 2860010"/>
                  <a:gd name="connsiteX181" fmla="*/ 1122317 w 2032000"/>
                  <a:gd name="connsiteY181" fmla="*/ 826545 h 2860010"/>
                  <a:gd name="connsiteX182" fmla="*/ 1103286 w 2032000"/>
                  <a:gd name="connsiteY182" fmla="*/ 815119 h 2860010"/>
                  <a:gd name="connsiteX183" fmla="*/ 1084256 w 2032000"/>
                  <a:gd name="connsiteY183" fmla="*/ 777029 h 2860010"/>
                  <a:gd name="connsiteX184" fmla="*/ 1126123 w 2032000"/>
                  <a:gd name="connsiteY184" fmla="*/ 746557 h 2860010"/>
                  <a:gd name="connsiteX185" fmla="*/ 1118511 w 2032000"/>
                  <a:gd name="connsiteY185" fmla="*/ 738939 h 2860010"/>
                  <a:gd name="connsiteX186" fmla="*/ 1084256 w 2032000"/>
                  <a:gd name="connsiteY186" fmla="*/ 761793 h 2860010"/>
                  <a:gd name="connsiteX187" fmla="*/ 1042387 w 2032000"/>
                  <a:gd name="connsiteY187" fmla="*/ 788456 h 2860010"/>
                  <a:gd name="connsiteX188" fmla="*/ 1019550 w 2032000"/>
                  <a:gd name="connsiteY188" fmla="*/ 780838 h 2860010"/>
                  <a:gd name="connsiteX189" fmla="*/ 1027162 w 2032000"/>
                  <a:gd name="connsiteY189" fmla="*/ 757984 h 2860010"/>
                  <a:gd name="connsiteX190" fmla="*/ 1042387 w 2032000"/>
                  <a:gd name="connsiteY190" fmla="*/ 742748 h 2860010"/>
                  <a:gd name="connsiteX191" fmla="*/ 939619 w 2032000"/>
                  <a:gd name="connsiteY191" fmla="*/ 719894 h 2860010"/>
                  <a:gd name="connsiteX192" fmla="*/ 924394 w 2032000"/>
                  <a:gd name="connsiteY192" fmla="*/ 700850 h 2860010"/>
                  <a:gd name="connsiteX193" fmla="*/ 943425 w 2032000"/>
                  <a:gd name="connsiteY193" fmla="*/ 689423 h 2860010"/>
                  <a:gd name="connsiteX194" fmla="*/ 1015743 w 2032000"/>
                  <a:gd name="connsiteY194" fmla="*/ 677996 h 2860010"/>
                  <a:gd name="connsiteX195" fmla="*/ 1023356 w 2032000"/>
                  <a:gd name="connsiteY195" fmla="*/ 643715 h 2860010"/>
                  <a:gd name="connsiteX196" fmla="*/ 1053805 w 2032000"/>
                  <a:gd name="connsiteY196" fmla="*/ 647524 h 2860010"/>
                  <a:gd name="connsiteX197" fmla="*/ 1076644 w 2032000"/>
                  <a:gd name="connsiteY197" fmla="*/ 662760 h 2860010"/>
                  <a:gd name="connsiteX198" fmla="*/ 1183217 w 2032000"/>
                  <a:gd name="connsiteY198" fmla="*/ 716086 h 2860010"/>
                  <a:gd name="connsiteX199" fmla="*/ 1187023 w 2032000"/>
                  <a:gd name="connsiteY199" fmla="*/ 708468 h 2860010"/>
                  <a:gd name="connsiteX200" fmla="*/ 1148961 w 2032000"/>
                  <a:gd name="connsiteY200" fmla="*/ 674187 h 2860010"/>
                  <a:gd name="connsiteX201" fmla="*/ 1206054 w 2032000"/>
                  <a:gd name="connsiteY201" fmla="*/ 677996 h 2860010"/>
                  <a:gd name="connsiteX202" fmla="*/ 1384946 w 2032000"/>
                  <a:gd name="connsiteY202" fmla="*/ 704659 h 2860010"/>
                  <a:gd name="connsiteX203" fmla="*/ 1403977 w 2032000"/>
                  <a:gd name="connsiteY203" fmla="*/ 674187 h 2860010"/>
                  <a:gd name="connsiteX204" fmla="*/ 1388752 w 2032000"/>
                  <a:gd name="connsiteY204" fmla="*/ 643715 h 2860010"/>
                  <a:gd name="connsiteX205" fmla="*/ 1331658 w 2032000"/>
                  <a:gd name="connsiteY205" fmla="*/ 681805 h 2860010"/>
                  <a:gd name="connsiteX206" fmla="*/ 1320240 w 2032000"/>
                  <a:gd name="connsiteY206" fmla="*/ 651333 h 2860010"/>
                  <a:gd name="connsiteX207" fmla="*/ 1270761 w 2032000"/>
                  <a:gd name="connsiteY207" fmla="*/ 658951 h 2860010"/>
                  <a:gd name="connsiteX208" fmla="*/ 1266954 w 2032000"/>
                  <a:gd name="connsiteY208" fmla="*/ 647524 h 2860010"/>
                  <a:gd name="connsiteX209" fmla="*/ 1297403 w 2032000"/>
                  <a:gd name="connsiteY209" fmla="*/ 613243 h 2860010"/>
                  <a:gd name="connsiteX210" fmla="*/ 1263148 w 2032000"/>
                  <a:gd name="connsiteY210" fmla="*/ 620861 h 2860010"/>
                  <a:gd name="connsiteX211" fmla="*/ 1232697 w 2032000"/>
                  <a:gd name="connsiteY211" fmla="*/ 624670 h 2860010"/>
                  <a:gd name="connsiteX212" fmla="*/ 1167993 w 2032000"/>
                  <a:gd name="connsiteY212" fmla="*/ 613243 h 2860010"/>
                  <a:gd name="connsiteX213" fmla="*/ 1133736 w 2032000"/>
                  <a:gd name="connsiteY213" fmla="*/ 594199 h 2860010"/>
                  <a:gd name="connsiteX214" fmla="*/ 1156573 w 2032000"/>
                  <a:gd name="connsiteY214" fmla="*/ 575154 h 2860010"/>
                  <a:gd name="connsiteX215" fmla="*/ 1206054 w 2032000"/>
                  <a:gd name="connsiteY215" fmla="*/ 559918 h 2860010"/>
                  <a:gd name="connsiteX216" fmla="*/ 1129929 w 2032000"/>
                  <a:gd name="connsiteY216" fmla="*/ 498975 h 2860010"/>
                  <a:gd name="connsiteX217" fmla="*/ 1133736 w 2032000"/>
                  <a:gd name="connsiteY217" fmla="*/ 476121 h 2860010"/>
                  <a:gd name="connsiteX218" fmla="*/ 1164185 w 2032000"/>
                  <a:gd name="connsiteY218" fmla="*/ 464694 h 2860010"/>
                  <a:gd name="connsiteX219" fmla="*/ 1126123 w 2032000"/>
                  <a:gd name="connsiteY219" fmla="*/ 388515 h 2860010"/>
                  <a:gd name="connsiteX220" fmla="*/ 1217472 w 2032000"/>
                  <a:gd name="connsiteY220" fmla="*/ 441840 h 2860010"/>
                  <a:gd name="connsiteX221" fmla="*/ 1278373 w 2032000"/>
                  <a:gd name="connsiteY221" fmla="*/ 441840 h 2860010"/>
                  <a:gd name="connsiteX222" fmla="*/ 1297403 w 2032000"/>
                  <a:gd name="connsiteY222" fmla="*/ 434222 h 2860010"/>
                  <a:gd name="connsiteX223" fmla="*/ 1259340 w 2032000"/>
                  <a:gd name="connsiteY223" fmla="*/ 358043 h 2860010"/>
                  <a:gd name="connsiteX224" fmla="*/ 1324046 w 2032000"/>
                  <a:gd name="connsiteY224" fmla="*/ 388515 h 2860010"/>
                  <a:gd name="connsiteX225" fmla="*/ 1320240 w 2032000"/>
                  <a:gd name="connsiteY225" fmla="*/ 335189 h 2860010"/>
                  <a:gd name="connsiteX226" fmla="*/ 1312627 w 2032000"/>
                  <a:gd name="connsiteY226" fmla="*/ 342807 h 2860010"/>
                  <a:gd name="connsiteX227" fmla="*/ 1266954 w 2032000"/>
                  <a:gd name="connsiteY227" fmla="*/ 338998 h 2860010"/>
                  <a:gd name="connsiteX228" fmla="*/ 1289791 w 2032000"/>
                  <a:gd name="connsiteY228" fmla="*/ 297100 h 2860010"/>
                  <a:gd name="connsiteX229" fmla="*/ 1240309 w 2032000"/>
                  <a:gd name="connsiteY229" fmla="*/ 224729 h 2860010"/>
                  <a:gd name="connsiteX230" fmla="*/ 1240309 w 2032000"/>
                  <a:gd name="connsiteY230" fmla="*/ 194257 h 2860010"/>
                  <a:gd name="connsiteX231" fmla="*/ 1266954 w 2032000"/>
                  <a:gd name="connsiteY231" fmla="*/ 201875 h 2860010"/>
                  <a:gd name="connsiteX232" fmla="*/ 1305015 w 2032000"/>
                  <a:gd name="connsiteY232" fmla="*/ 220920 h 2860010"/>
                  <a:gd name="connsiteX233" fmla="*/ 1331658 w 2032000"/>
                  <a:gd name="connsiteY233" fmla="*/ 186639 h 2860010"/>
                  <a:gd name="connsiteX234" fmla="*/ 1354496 w 2032000"/>
                  <a:gd name="connsiteY234" fmla="*/ 220920 h 2860010"/>
                  <a:gd name="connsiteX235" fmla="*/ 1354496 w 2032000"/>
                  <a:gd name="connsiteY235" fmla="*/ 236156 h 2860010"/>
                  <a:gd name="connsiteX236" fmla="*/ 1381140 w 2032000"/>
                  <a:gd name="connsiteY236" fmla="*/ 308526 h 2860010"/>
                  <a:gd name="connsiteX237" fmla="*/ 1392558 w 2032000"/>
                  <a:gd name="connsiteY237" fmla="*/ 289482 h 2860010"/>
                  <a:gd name="connsiteX238" fmla="*/ 1354496 w 2032000"/>
                  <a:gd name="connsiteY238" fmla="*/ 167595 h 2860010"/>
                  <a:gd name="connsiteX239" fmla="*/ 1324046 w 2032000"/>
                  <a:gd name="connsiteY239" fmla="*/ 87606 h 2860010"/>
                  <a:gd name="connsiteX240" fmla="*/ 1392558 w 2032000"/>
                  <a:gd name="connsiteY240" fmla="*/ 156168 h 2860010"/>
                  <a:gd name="connsiteX241" fmla="*/ 1396364 w 2032000"/>
                  <a:gd name="connsiteY241" fmla="*/ 152359 h 2860010"/>
                  <a:gd name="connsiteX242" fmla="*/ 1396364 w 2032000"/>
                  <a:gd name="connsiteY242" fmla="*/ 0 h 286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Lst>
                <a:rect l="l" t="t" r="r" b="b"/>
                <a:pathLst>
                  <a:path w="2032000" h="2860010">
                    <a:moveTo>
                      <a:pt x="1396364" y="0"/>
                    </a:moveTo>
                    <a:cubicBezTo>
                      <a:pt x="1457263" y="30472"/>
                      <a:pt x="1423007" y="87606"/>
                      <a:pt x="1449651" y="133314"/>
                    </a:cubicBezTo>
                    <a:cubicBezTo>
                      <a:pt x="1464877" y="102842"/>
                      <a:pt x="1480102" y="72371"/>
                      <a:pt x="1525775" y="79989"/>
                    </a:cubicBezTo>
                    <a:cubicBezTo>
                      <a:pt x="1499132" y="148550"/>
                      <a:pt x="1419201" y="190448"/>
                      <a:pt x="1445845" y="278055"/>
                    </a:cubicBezTo>
                    <a:cubicBezTo>
                      <a:pt x="1464877" y="243774"/>
                      <a:pt x="1487714" y="213302"/>
                      <a:pt x="1510550" y="179022"/>
                    </a:cubicBezTo>
                    <a:cubicBezTo>
                      <a:pt x="1510550" y="179022"/>
                      <a:pt x="1514356" y="182830"/>
                      <a:pt x="1518162" y="182830"/>
                    </a:cubicBezTo>
                    <a:cubicBezTo>
                      <a:pt x="1518162" y="190448"/>
                      <a:pt x="1521969" y="201875"/>
                      <a:pt x="1521969" y="205684"/>
                    </a:cubicBezTo>
                    <a:cubicBezTo>
                      <a:pt x="1552418" y="194257"/>
                      <a:pt x="1582869" y="182830"/>
                      <a:pt x="1609511" y="171404"/>
                    </a:cubicBezTo>
                    <a:cubicBezTo>
                      <a:pt x="1613318" y="175213"/>
                      <a:pt x="1613318" y="179022"/>
                      <a:pt x="1617124" y="182830"/>
                    </a:cubicBezTo>
                    <a:cubicBezTo>
                      <a:pt x="1598093" y="198066"/>
                      <a:pt x="1579063" y="213302"/>
                      <a:pt x="1563837" y="228538"/>
                    </a:cubicBezTo>
                    <a:cubicBezTo>
                      <a:pt x="1582869" y="243774"/>
                      <a:pt x="1601899" y="251392"/>
                      <a:pt x="1628542" y="266628"/>
                    </a:cubicBezTo>
                    <a:cubicBezTo>
                      <a:pt x="1582869" y="293291"/>
                      <a:pt x="1541000" y="266628"/>
                      <a:pt x="1502938" y="278055"/>
                    </a:cubicBezTo>
                    <a:cubicBezTo>
                      <a:pt x="1537194" y="289482"/>
                      <a:pt x="1571449" y="308526"/>
                      <a:pt x="1586675" y="342807"/>
                    </a:cubicBezTo>
                    <a:cubicBezTo>
                      <a:pt x="1579063" y="346616"/>
                      <a:pt x="1575257" y="354234"/>
                      <a:pt x="1571449" y="350425"/>
                    </a:cubicBezTo>
                    <a:cubicBezTo>
                      <a:pt x="1544806" y="346616"/>
                      <a:pt x="1525775" y="350425"/>
                      <a:pt x="1510550" y="369470"/>
                    </a:cubicBezTo>
                    <a:cubicBezTo>
                      <a:pt x="1506744" y="373279"/>
                      <a:pt x="1495326" y="365661"/>
                      <a:pt x="1491520" y="361852"/>
                    </a:cubicBezTo>
                    <a:cubicBezTo>
                      <a:pt x="1487714" y="354234"/>
                      <a:pt x="1487714" y="346616"/>
                      <a:pt x="1487714" y="338998"/>
                    </a:cubicBezTo>
                    <a:cubicBezTo>
                      <a:pt x="1449651" y="342807"/>
                      <a:pt x="1434426" y="365661"/>
                      <a:pt x="1442038" y="403750"/>
                    </a:cubicBezTo>
                    <a:cubicBezTo>
                      <a:pt x="1445845" y="434222"/>
                      <a:pt x="1449651" y="460885"/>
                      <a:pt x="1453457" y="491357"/>
                    </a:cubicBezTo>
                    <a:cubicBezTo>
                      <a:pt x="1453457" y="498975"/>
                      <a:pt x="1457263" y="510402"/>
                      <a:pt x="1457263" y="525637"/>
                    </a:cubicBezTo>
                    <a:cubicBezTo>
                      <a:pt x="1502938" y="498975"/>
                      <a:pt x="1544806" y="472312"/>
                      <a:pt x="1563837" y="422795"/>
                    </a:cubicBezTo>
                    <a:cubicBezTo>
                      <a:pt x="1575257" y="396132"/>
                      <a:pt x="1590481" y="373279"/>
                      <a:pt x="1605705" y="346616"/>
                    </a:cubicBezTo>
                    <a:cubicBezTo>
                      <a:pt x="1620930" y="361852"/>
                      <a:pt x="1628542" y="369470"/>
                      <a:pt x="1639961" y="377088"/>
                    </a:cubicBezTo>
                    <a:cubicBezTo>
                      <a:pt x="1655186" y="361852"/>
                      <a:pt x="1670412" y="346616"/>
                      <a:pt x="1685637" y="335189"/>
                    </a:cubicBezTo>
                    <a:cubicBezTo>
                      <a:pt x="1693249" y="331380"/>
                      <a:pt x="1700861" y="331380"/>
                      <a:pt x="1708473" y="331380"/>
                    </a:cubicBezTo>
                    <a:cubicBezTo>
                      <a:pt x="1708473" y="338998"/>
                      <a:pt x="1712279" y="346616"/>
                      <a:pt x="1708473" y="354234"/>
                    </a:cubicBezTo>
                    <a:cubicBezTo>
                      <a:pt x="1700861" y="369470"/>
                      <a:pt x="1689443" y="384706"/>
                      <a:pt x="1678025" y="399941"/>
                    </a:cubicBezTo>
                    <a:cubicBezTo>
                      <a:pt x="1704667" y="403750"/>
                      <a:pt x="1723698" y="403750"/>
                      <a:pt x="1746535" y="411368"/>
                    </a:cubicBezTo>
                    <a:cubicBezTo>
                      <a:pt x="1719891" y="434222"/>
                      <a:pt x="1700861" y="453267"/>
                      <a:pt x="1678025" y="476121"/>
                    </a:cubicBezTo>
                    <a:cubicBezTo>
                      <a:pt x="1678025" y="476121"/>
                      <a:pt x="1681831" y="479930"/>
                      <a:pt x="1681831" y="483739"/>
                    </a:cubicBezTo>
                    <a:cubicBezTo>
                      <a:pt x="1697055" y="487548"/>
                      <a:pt x="1716085" y="491357"/>
                      <a:pt x="1731310" y="495166"/>
                    </a:cubicBezTo>
                    <a:cubicBezTo>
                      <a:pt x="1735116" y="498975"/>
                      <a:pt x="1742729" y="506593"/>
                      <a:pt x="1742729" y="514211"/>
                    </a:cubicBezTo>
                    <a:cubicBezTo>
                      <a:pt x="1742729" y="518020"/>
                      <a:pt x="1735116" y="521828"/>
                      <a:pt x="1731310" y="525637"/>
                    </a:cubicBezTo>
                    <a:cubicBezTo>
                      <a:pt x="1712279" y="540873"/>
                      <a:pt x="1693249" y="552300"/>
                      <a:pt x="1670412" y="567536"/>
                    </a:cubicBezTo>
                    <a:cubicBezTo>
                      <a:pt x="1628542" y="548491"/>
                      <a:pt x="1624736" y="548491"/>
                      <a:pt x="1624736" y="586581"/>
                    </a:cubicBezTo>
                    <a:cubicBezTo>
                      <a:pt x="1651380" y="594199"/>
                      <a:pt x="1678025" y="598008"/>
                      <a:pt x="1708473" y="605626"/>
                    </a:cubicBezTo>
                    <a:cubicBezTo>
                      <a:pt x="1708473" y="609435"/>
                      <a:pt x="1708473" y="613243"/>
                      <a:pt x="1708473" y="617052"/>
                    </a:cubicBezTo>
                    <a:cubicBezTo>
                      <a:pt x="1689443" y="624670"/>
                      <a:pt x="1670412" y="632288"/>
                      <a:pt x="1651380" y="643715"/>
                    </a:cubicBezTo>
                    <a:cubicBezTo>
                      <a:pt x="1651380" y="647524"/>
                      <a:pt x="1655186" y="655142"/>
                      <a:pt x="1655186" y="662760"/>
                    </a:cubicBezTo>
                    <a:cubicBezTo>
                      <a:pt x="1643767" y="670378"/>
                      <a:pt x="1632349" y="674187"/>
                      <a:pt x="1620930" y="681805"/>
                    </a:cubicBezTo>
                    <a:cubicBezTo>
                      <a:pt x="1620930" y="685614"/>
                      <a:pt x="1620930" y="689423"/>
                      <a:pt x="1624736" y="693232"/>
                    </a:cubicBezTo>
                    <a:cubicBezTo>
                      <a:pt x="1639961" y="685614"/>
                      <a:pt x="1655186" y="677996"/>
                      <a:pt x="1674218" y="674187"/>
                    </a:cubicBezTo>
                    <a:cubicBezTo>
                      <a:pt x="1689443" y="670378"/>
                      <a:pt x="1704667" y="674187"/>
                      <a:pt x="1723698" y="674187"/>
                    </a:cubicBezTo>
                    <a:cubicBezTo>
                      <a:pt x="1719891" y="681805"/>
                      <a:pt x="1719891" y="693232"/>
                      <a:pt x="1716085" y="708468"/>
                    </a:cubicBezTo>
                    <a:cubicBezTo>
                      <a:pt x="1769372" y="719894"/>
                      <a:pt x="1818853" y="738939"/>
                      <a:pt x="1853109" y="777029"/>
                    </a:cubicBezTo>
                    <a:cubicBezTo>
                      <a:pt x="1845496" y="788456"/>
                      <a:pt x="1830271" y="796074"/>
                      <a:pt x="1818853" y="803692"/>
                    </a:cubicBezTo>
                    <a:cubicBezTo>
                      <a:pt x="1822659" y="803692"/>
                      <a:pt x="1826465" y="807501"/>
                      <a:pt x="1830271" y="807501"/>
                    </a:cubicBezTo>
                    <a:cubicBezTo>
                      <a:pt x="1849302" y="818928"/>
                      <a:pt x="1868333" y="837972"/>
                      <a:pt x="1887365" y="807501"/>
                    </a:cubicBezTo>
                    <a:cubicBezTo>
                      <a:pt x="1891172" y="803692"/>
                      <a:pt x="1898784" y="803692"/>
                      <a:pt x="1906396" y="799883"/>
                    </a:cubicBezTo>
                    <a:cubicBezTo>
                      <a:pt x="1894978" y="777029"/>
                      <a:pt x="1856915" y="765602"/>
                      <a:pt x="1868333" y="723703"/>
                    </a:cubicBezTo>
                    <a:cubicBezTo>
                      <a:pt x="1891172" y="735130"/>
                      <a:pt x="1910202" y="742748"/>
                      <a:pt x="1933039" y="754175"/>
                    </a:cubicBezTo>
                    <a:cubicBezTo>
                      <a:pt x="1933039" y="735130"/>
                      <a:pt x="1929233" y="716086"/>
                      <a:pt x="1929233" y="700850"/>
                    </a:cubicBezTo>
                    <a:cubicBezTo>
                      <a:pt x="1929233" y="704659"/>
                      <a:pt x="1925426" y="708468"/>
                      <a:pt x="1925426" y="712277"/>
                    </a:cubicBezTo>
                    <a:cubicBezTo>
                      <a:pt x="1906396" y="708468"/>
                      <a:pt x="1883559" y="712277"/>
                      <a:pt x="1875947" y="704659"/>
                    </a:cubicBezTo>
                    <a:cubicBezTo>
                      <a:pt x="1856915" y="681805"/>
                      <a:pt x="1891172" y="677996"/>
                      <a:pt x="1898784" y="662760"/>
                    </a:cubicBezTo>
                    <a:cubicBezTo>
                      <a:pt x="1883559" y="639906"/>
                      <a:pt x="1864527" y="617052"/>
                      <a:pt x="1853109" y="590390"/>
                    </a:cubicBezTo>
                    <a:cubicBezTo>
                      <a:pt x="1845496" y="586581"/>
                      <a:pt x="1849302" y="571345"/>
                      <a:pt x="1849302" y="563727"/>
                    </a:cubicBezTo>
                    <a:cubicBezTo>
                      <a:pt x="1860721" y="563727"/>
                      <a:pt x="1868333" y="563727"/>
                      <a:pt x="1879753" y="567536"/>
                    </a:cubicBezTo>
                    <a:cubicBezTo>
                      <a:pt x="1891172" y="575154"/>
                      <a:pt x="1906396" y="582772"/>
                      <a:pt x="1914008" y="590390"/>
                    </a:cubicBezTo>
                    <a:cubicBezTo>
                      <a:pt x="1925426" y="575154"/>
                      <a:pt x="1933039" y="563727"/>
                      <a:pt x="1940651" y="552300"/>
                    </a:cubicBezTo>
                    <a:cubicBezTo>
                      <a:pt x="1948264" y="563727"/>
                      <a:pt x="1955876" y="575154"/>
                      <a:pt x="1963490" y="586581"/>
                    </a:cubicBezTo>
                    <a:cubicBezTo>
                      <a:pt x="1963490" y="590390"/>
                      <a:pt x="1963490" y="598008"/>
                      <a:pt x="1967296" y="601817"/>
                    </a:cubicBezTo>
                    <a:cubicBezTo>
                      <a:pt x="1974909" y="628479"/>
                      <a:pt x="1982521" y="651333"/>
                      <a:pt x="1990133" y="674187"/>
                    </a:cubicBezTo>
                    <a:cubicBezTo>
                      <a:pt x="1997745" y="666569"/>
                      <a:pt x="2001551" y="662760"/>
                      <a:pt x="2001551" y="655142"/>
                    </a:cubicBezTo>
                    <a:cubicBezTo>
                      <a:pt x="2005357" y="609435"/>
                      <a:pt x="1993939" y="571345"/>
                      <a:pt x="1963490" y="533255"/>
                    </a:cubicBezTo>
                    <a:cubicBezTo>
                      <a:pt x="1944458" y="514211"/>
                      <a:pt x="1921620" y="495166"/>
                      <a:pt x="1933039" y="453267"/>
                    </a:cubicBezTo>
                    <a:cubicBezTo>
                      <a:pt x="1959682" y="479930"/>
                      <a:pt x="1978715" y="498975"/>
                      <a:pt x="2001551" y="521828"/>
                    </a:cubicBezTo>
                    <a:cubicBezTo>
                      <a:pt x="2005357" y="518020"/>
                      <a:pt x="2005357" y="518020"/>
                      <a:pt x="2005357" y="518020"/>
                    </a:cubicBezTo>
                    <a:cubicBezTo>
                      <a:pt x="2005357" y="468503"/>
                      <a:pt x="2005357" y="418986"/>
                      <a:pt x="2005357" y="365661"/>
                    </a:cubicBezTo>
                    <a:lnTo>
                      <a:pt x="2032000" y="389652"/>
                    </a:lnTo>
                    <a:lnTo>
                      <a:pt x="2032000" y="2860010"/>
                    </a:lnTo>
                    <a:lnTo>
                      <a:pt x="0" y="2860010"/>
                    </a:lnTo>
                    <a:lnTo>
                      <a:pt x="0" y="927294"/>
                    </a:lnTo>
                    <a:lnTo>
                      <a:pt x="22324" y="1001758"/>
                    </a:lnTo>
                    <a:cubicBezTo>
                      <a:pt x="37548" y="1001758"/>
                      <a:pt x="52773" y="1001758"/>
                      <a:pt x="75611" y="1001758"/>
                    </a:cubicBezTo>
                    <a:cubicBezTo>
                      <a:pt x="48967" y="963668"/>
                      <a:pt x="7099" y="929388"/>
                      <a:pt x="37548" y="872253"/>
                    </a:cubicBezTo>
                    <a:cubicBezTo>
                      <a:pt x="29936" y="864635"/>
                      <a:pt x="14711" y="849399"/>
                      <a:pt x="3293" y="837972"/>
                    </a:cubicBezTo>
                    <a:cubicBezTo>
                      <a:pt x="75611" y="796074"/>
                      <a:pt x="113673" y="731321"/>
                      <a:pt x="151735" y="666569"/>
                    </a:cubicBezTo>
                    <a:cubicBezTo>
                      <a:pt x="166959" y="639906"/>
                      <a:pt x="185991" y="609435"/>
                      <a:pt x="208828" y="590390"/>
                    </a:cubicBezTo>
                    <a:cubicBezTo>
                      <a:pt x="239277" y="559918"/>
                      <a:pt x="262116" y="571345"/>
                      <a:pt x="277341" y="613243"/>
                    </a:cubicBezTo>
                    <a:cubicBezTo>
                      <a:pt x="300177" y="693232"/>
                      <a:pt x="311595" y="777029"/>
                      <a:pt x="357271" y="845590"/>
                    </a:cubicBezTo>
                    <a:cubicBezTo>
                      <a:pt x="383914" y="887489"/>
                      <a:pt x="399138" y="925579"/>
                      <a:pt x="410557" y="959859"/>
                    </a:cubicBezTo>
                    <a:cubicBezTo>
                      <a:pt x="433394" y="971286"/>
                      <a:pt x="452425" y="975095"/>
                      <a:pt x="463843" y="986522"/>
                    </a:cubicBezTo>
                    <a:cubicBezTo>
                      <a:pt x="467651" y="994140"/>
                      <a:pt x="460037" y="1013185"/>
                      <a:pt x="456231" y="1024612"/>
                    </a:cubicBezTo>
                    <a:cubicBezTo>
                      <a:pt x="448619" y="1051274"/>
                      <a:pt x="437200" y="1074128"/>
                      <a:pt x="425781" y="1100791"/>
                    </a:cubicBezTo>
                    <a:cubicBezTo>
                      <a:pt x="452425" y="1096982"/>
                      <a:pt x="467651" y="1096982"/>
                      <a:pt x="490488" y="1093173"/>
                    </a:cubicBezTo>
                    <a:cubicBezTo>
                      <a:pt x="490488" y="1116027"/>
                      <a:pt x="490488" y="1135072"/>
                      <a:pt x="490488" y="1154116"/>
                    </a:cubicBezTo>
                    <a:cubicBezTo>
                      <a:pt x="486682" y="1176970"/>
                      <a:pt x="475263" y="1199824"/>
                      <a:pt x="513324" y="1203633"/>
                    </a:cubicBezTo>
                    <a:cubicBezTo>
                      <a:pt x="517130" y="1203633"/>
                      <a:pt x="524743" y="1226487"/>
                      <a:pt x="524743" y="1237914"/>
                    </a:cubicBezTo>
                    <a:cubicBezTo>
                      <a:pt x="528549" y="1268385"/>
                      <a:pt x="501906" y="1306475"/>
                      <a:pt x="547580" y="1321711"/>
                    </a:cubicBezTo>
                    <a:cubicBezTo>
                      <a:pt x="543774" y="1340756"/>
                      <a:pt x="536161" y="1355992"/>
                      <a:pt x="528549" y="1371227"/>
                    </a:cubicBezTo>
                    <a:cubicBezTo>
                      <a:pt x="517130" y="1390272"/>
                      <a:pt x="501906" y="1405508"/>
                      <a:pt x="490488" y="1420744"/>
                    </a:cubicBezTo>
                    <a:cubicBezTo>
                      <a:pt x="494294" y="1424553"/>
                      <a:pt x="498100" y="1428362"/>
                      <a:pt x="501906" y="1432171"/>
                    </a:cubicBezTo>
                    <a:cubicBezTo>
                      <a:pt x="513324" y="1420744"/>
                      <a:pt x="524743" y="1413126"/>
                      <a:pt x="528549" y="1409317"/>
                    </a:cubicBezTo>
                    <a:cubicBezTo>
                      <a:pt x="547580" y="1416935"/>
                      <a:pt x="559000" y="1424553"/>
                      <a:pt x="574225" y="1432171"/>
                    </a:cubicBezTo>
                    <a:cubicBezTo>
                      <a:pt x="585643" y="1413126"/>
                      <a:pt x="597061" y="1390272"/>
                      <a:pt x="604673" y="1371227"/>
                    </a:cubicBezTo>
                    <a:cubicBezTo>
                      <a:pt x="600867" y="1367418"/>
                      <a:pt x="600867" y="1367418"/>
                      <a:pt x="597061" y="1367418"/>
                    </a:cubicBezTo>
                    <a:cubicBezTo>
                      <a:pt x="612286" y="1355992"/>
                      <a:pt x="627510" y="1348374"/>
                      <a:pt x="646541" y="1336947"/>
                    </a:cubicBezTo>
                    <a:cubicBezTo>
                      <a:pt x="650348" y="1344565"/>
                      <a:pt x="665572" y="1355992"/>
                      <a:pt x="676992" y="1371227"/>
                    </a:cubicBezTo>
                    <a:cubicBezTo>
                      <a:pt x="665572" y="1394081"/>
                      <a:pt x="654154" y="1416935"/>
                      <a:pt x="635123" y="1455025"/>
                    </a:cubicBezTo>
                    <a:cubicBezTo>
                      <a:pt x="665572" y="1439789"/>
                      <a:pt x="676992" y="1432171"/>
                      <a:pt x="692216" y="1428362"/>
                    </a:cubicBezTo>
                    <a:cubicBezTo>
                      <a:pt x="696022" y="1428362"/>
                      <a:pt x="696022" y="1432171"/>
                      <a:pt x="699829" y="1435980"/>
                    </a:cubicBezTo>
                    <a:cubicBezTo>
                      <a:pt x="676992" y="1474069"/>
                      <a:pt x="654154" y="1512159"/>
                      <a:pt x="627510" y="1550249"/>
                    </a:cubicBezTo>
                    <a:cubicBezTo>
                      <a:pt x="650348" y="1542631"/>
                      <a:pt x="676992" y="1535013"/>
                      <a:pt x="722665" y="1523586"/>
                    </a:cubicBezTo>
                    <a:cubicBezTo>
                      <a:pt x="684604" y="1569294"/>
                      <a:pt x="657960" y="1595956"/>
                      <a:pt x="638929" y="1630237"/>
                    </a:cubicBezTo>
                    <a:cubicBezTo>
                      <a:pt x="627510" y="1656900"/>
                      <a:pt x="635123" y="1691180"/>
                      <a:pt x="642735" y="1717843"/>
                    </a:cubicBezTo>
                    <a:cubicBezTo>
                      <a:pt x="676992" y="1675945"/>
                      <a:pt x="707441" y="1630237"/>
                      <a:pt x="745503" y="1580720"/>
                    </a:cubicBezTo>
                    <a:cubicBezTo>
                      <a:pt x="749309" y="1599765"/>
                      <a:pt x="756921" y="1615001"/>
                      <a:pt x="753115" y="1630237"/>
                    </a:cubicBezTo>
                    <a:cubicBezTo>
                      <a:pt x="749309" y="1694989"/>
                      <a:pt x="806402" y="1767360"/>
                      <a:pt x="715053" y="1828303"/>
                    </a:cubicBezTo>
                    <a:cubicBezTo>
                      <a:pt x="722665" y="1828303"/>
                      <a:pt x="726472" y="1832112"/>
                      <a:pt x="734084" y="1832112"/>
                    </a:cubicBezTo>
                    <a:cubicBezTo>
                      <a:pt x="730278" y="1828303"/>
                      <a:pt x="730278" y="1824494"/>
                      <a:pt x="726472" y="1820685"/>
                    </a:cubicBezTo>
                    <a:cubicBezTo>
                      <a:pt x="745503" y="1820685"/>
                      <a:pt x="764535" y="1816876"/>
                      <a:pt x="783566" y="1816876"/>
                    </a:cubicBezTo>
                    <a:cubicBezTo>
                      <a:pt x="806402" y="1816876"/>
                      <a:pt x="821627" y="1813067"/>
                      <a:pt x="829239" y="1786405"/>
                    </a:cubicBezTo>
                    <a:cubicBezTo>
                      <a:pt x="829239" y="1782596"/>
                      <a:pt x="844464" y="1774978"/>
                      <a:pt x="852076" y="1774978"/>
                    </a:cubicBezTo>
                    <a:cubicBezTo>
                      <a:pt x="855883" y="1774978"/>
                      <a:pt x="859689" y="1774978"/>
                      <a:pt x="863495" y="1771169"/>
                    </a:cubicBezTo>
                    <a:cubicBezTo>
                      <a:pt x="867301" y="1771169"/>
                      <a:pt x="871107" y="1767360"/>
                      <a:pt x="871107" y="1763551"/>
                    </a:cubicBezTo>
                    <a:cubicBezTo>
                      <a:pt x="874915" y="1763551"/>
                      <a:pt x="878721" y="1767360"/>
                      <a:pt x="882527" y="1771169"/>
                    </a:cubicBezTo>
                    <a:cubicBezTo>
                      <a:pt x="951038" y="1763551"/>
                      <a:pt x="1019550" y="1748315"/>
                      <a:pt x="1076644" y="1710225"/>
                    </a:cubicBezTo>
                    <a:cubicBezTo>
                      <a:pt x="1072836" y="1694989"/>
                      <a:pt x="1065224" y="1679754"/>
                      <a:pt x="1061419" y="1664518"/>
                    </a:cubicBezTo>
                    <a:cubicBezTo>
                      <a:pt x="1076644" y="1656900"/>
                      <a:pt x="1091868" y="1653091"/>
                      <a:pt x="1110898" y="1649282"/>
                    </a:cubicBezTo>
                    <a:cubicBezTo>
                      <a:pt x="1088062" y="1622619"/>
                      <a:pt x="1072836" y="1622619"/>
                      <a:pt x="1046193" y="1645473"/>
                    </a:cubicBezTo>
                    <a:cubicBezTo>
                      <a:pt x="1019550" y="1668327"/>
                      <a:pt x="996713" y="1706416"/>
                      <a:pt x="954844" y="1668327"/>
                    </a:cubicBezTo>
                    <a:cubicBezTo>
                      <a:pt x="954844" y="1668327"/>
                      <a:pt x="951038" y="1660709"/>
                      <a:pt x="951038" y="1653091"/>
                    </a:cubicBezTo>
                    <a:cubicBezTo>
                      <a:pt x="943425" y="1653091"/>
                      <a:pt x="932007" y="1653091"/>
                      <a:pt x="924394" y="1653091"/>
                    </a:cubicBezTo>
                    <a:cubicBezTo>
                      <a:pt x="920588" y="1641664"/>
                      <a:pt x="916782" y="1630237"/>
                      <a:pt x="916782" y="1618810"/>
                    </a:cubicBezTo>
                    <a:cubicBezTo>
                      <a:pt x="912976" y="1622619"/>
                      <a:pt x="912976" y="1626428"/>
                      <a:pt x="909170" y="1630237"/>
                    </a:cubicBezTo>
                    <a:cubicBezTo>
                      <a:pt x="893945" y="1622619"/>
                      <a:pt x="863495" y="1622619"/>
                      <a:pt x="859689" y="1611192"/>
                    </a:cubicBezTo>
                    <a:cubicBezTo>
                      <a:pt x="852076" y="1592147"/>
                      <a:pt x="840658" y="1584529"/>
                      <a:pt x="825433" y="1576911"/>
                    </a:cubicBezTo>
                    <a:cubicBezTo>
                      <a:pt x="817821" y="1569294"/>
                      <a:pt x="810208" y="1565485"/>
                      <a:pt x="798790" y="1561676"/>
                    </a:cubicBezTo>
                    <a:cubicBezTo>
                      <a:pt x="806402" y="1554058"/>
                      <a:pt x="806402" y="1554058"/>
                      <a:pt x="806402" y="1554058"/>
                    </a:cubicBezTo>
                    <a:cubicBezTo>
                      <a:pt x="829239" y="1554058"/>
                      <a:pt x="848270" y="1554058"/>
                      <a:pt x="871107" y="1554058"/>
                    </a:cubicBezTo>
                    <a:cubicBezTo>
                      <a:pt x="878721" y="1523586"/>
                      <a:pt x="893945" y="1527395"/>
                      <a:pt x="912976" y="1542631"/>
                    </a:cubicBezTo>
                    <a:cubicBezTo>
                      <a:pt x="916782" y="1546440"/>
                      <a:pt x="920588" y="1546440"/>
                      <a:pt x="924394" y="1550249"/>
                    </a:cubicBezTo>
                    <a:cubicBezTo>
                      <a:pt x="958650" y="1565485"/>
                      <a:pt x="1019550" y="1554058"/>
                      <a:pt x="1038581" y="1527395"/>
                    </a:cubicBezTo>
                    <a:cubicBezTo>
                      <a:pt x="1019550" y="1519777"/>
                      <a:pt x="977683" y="1546440"/>
                      <a:pt x="981489" y="1496923"/>
                    </a:cubicBezTo>
                    <a:cubicBezTo>
                      <a:pt x="935813" y="1508350"/>
                      <a:pt x="932007" y="1508350"/>
                      <a:pt x="920588" y="1466452"/>
                    </a:cubicBezTo>
                    <a:cubicBezTo>
                      <a:pt x="909170" y="1466452"/>
                      <a:pt x="897751" y="1462643"/>
                      <a:pt x="890139" y="1462643"/>
                    </a:cubicBezTo>
                    <a:cubicBezTo>
                      <a:pt x="890139" y="1458834"/>
                      <a:pt x="893945" y="1458834"/>
                      <a:pt x="893945" y="1455025"/>
                    </a:cubicBezTo>
                    <a:cubicBezTo>
                      <a:pt x="878721" y="1435980"/>
                      <a:pt x="859689" y="1416935"/>
                      <a:pt x="840658" y="1394081"/>
                    </a:cubicBezTo>
                    <a:cubicBezTo>
                      <a:pt x="867301" y="1355992"/>
                      <a:pt x="905363" y="1409317"/>
                      <a:pt x="935813" y="1382654"/>
                    </a:cubicBezTo>
                    <a:cubicBezTo>
                      <a:pt x="935813" y="1378845"/>
                      <a:pt x="932007" y="1375036"/>
                      <a:pt x="932007" y="1371227"/>
                    </a:cubicBezTo>
                    <a:cubicBezTo>
                      <a:pt x="935813" y="1363609"/>
                      <a:pt x="935813" y="1359801"/>
                      <a:pt x="935813" y="1344565"/>
                    </a:cubicBezTo>
                    <a:cubicBezTo>
                      <a:pt x="1011937" y="1401699"/>
                      <a:pt x="1084256" y="1375036"/>
                      <a:pt x="1156573" y="1348374"/>
                    </a:cubicBezTo>
                    <a:cubicBezTo>
                      <a:pt x="1114705" y="1306475"/>
                      <a:pt x="1076644" y="1264576"/>
                      <a:pt x="1034774" y="1222678"/>
                    </a:cubicBezTo>
                    <a:cubicBezTo>
                      <a:pt x="1027162" y="1230296"/>
                      <a:pt x="1015743" y="1237914"/>
                      <a:pt x="1011937" y="1245532"/>
                    </a:cubicBezTo>
                    <a:cubicBezTo>
                      <a:pt x="981489" y="1211251"/>
                      <a:pt x="939619" y="1196015"/>
                      <a:pt x="897751" y="1188397"/>
                    </a:cubicBezTo>
                    <a:cubicBezTo>
                      <a:pt x="897751" y="1176970"/>
                      <a:pt x="901557" y="1169352"/>
                      <a:pt x="901557" y="1165543"/>
                    </a:cubicBezTo>
                    <a:cubicBezTo>
                      <a:pt x="874915" y="1150307"/>
                      <a:pt x="852076" y="1138881"/>
                      <a:pt x="825433" y="1127454"/>
                    </a:cubicBezTo>
                    <a:cubicBezTo>
                      <a:pt x="829239" y="1123645"/>
                      <a:pt x="829239" y="1119836"/>
                      <a:pt x="833045" y="1116027"/>
                    </a:cubicBezTo>
                    <a:cubicBezTo>
                      <a:pt x="863495" y="1119836"/>
                      <a:pt x="893945" y="1123645"/>
                      <a:pt x="928201" y="1127454"/>
                    </a:cubicBezTo>
                    <a:cubicBezTo>
                      <a:pt x="928201" y="1112218"/>
                      <a:pt x="924394" y="1100791"/>
                      <a:pt x="920588" y="1077937"/>
                    </a:cubicBezTo>
                    <a:cubicBezTo>
                      <a:pt x="954844" y="1096982"/>
                      <a:pt x="981489" y="1112218"/>
                      <a:pt x="1004325" y="1127454"/>
                    </a:cubicBezTo>
                    <a:cubicBezTo>
                      <a:pt x="1030968" y="1093173"/>
                      <a:pt x="1004325" y="1074128"/>
                      <a:pt x="985295" y="1055083"/>
                    </a:cubicBezTo>
                    <a:cubicBezTo>
                      <a:pt x="1023356" y="1043656"/>
                      <a:pt x="1061419" y="1028421"/>
                      <a:pt x="1095674" y="1058892"/>
                    </a:cubicBezTo>
                    <a:cubicBezTo>
                      <a:pt x="1099480" y="1047465"/>
                      <a:pt x="1103286" y="1028421"/>
                      <a:pt x="1099480" y="1028421"/>
                    </a:cubicBezTo>
                    <a:cubicBezTo>
                      <a:pt x="1084256" y="1016994"/>
                      <a:pt x="1065224" y="1013185"/>
                      <a:pt x="1049999" y="1009376"/>
                    </a:cubicBezTo>
                    <a:cubicBezTo>
                      <a:pt x="1046193" y="1013185"/>
                      <a:pt x="1046193" y="1013185"/>
                      <a:pt x="1046193" y="1016994"/>
                    </a:cubicBezTo>
                    <a:cubicBezTo>
                      <a:pt x="1042387" y="1009376"/>
                      <a:pt x="1042387" y="997949"/>
                      <a:pt x="1038581" y="990331"/>
                    </a:cubicBezTo>
                    <a:cubicBezTo>
                      <a:pt x="1027162" y="990331"/>
                      <a:pt x="1019550" y="990331"/>
                      <a:pt x="1008131" y="986522"/>
                    </a:cubicBezTo>
                    <a:cubicBezTo>
                      <a:pt x="1011937" y="948432"/>
                      <a:pt x="973877" y="975095"/>
                      <a:pt x="962456" y="959859"/>
                    </a:cubicBezTo>
                    <a:cubicBezTo>
                      <a:pt x="966264" y="952241"/>
                      <a:pt x="970070" y="944623"/>
                      <a:pt x="970070" y="940814"/>
                    </a:cubicBezTo>
                    <a:cubicBezTo>
                      <a:pt x="962456" y="933196"/>
                      <a:pt x="954844" y="925579"/>
                      <a:pt x="947232" y="917961"/>
                    </a:cubicBezTo>
                    <a:cubicBezTo>
                      <a:pt x="958650" y="910343"/>
                      <a:pt x="966264" y="898916"/>
                      <a:pt x="977683" y="895107"/>
                    </a:cubicBezTo>
                    <a:cubicBezTo>
                      <a:pt x="985295" y="891298"/>
                      <a:pt x="996713" y="898916"/>
                      <a:pt x="1004325" y="898916"/>
                    </a:cubicBezTo>
                    <a:cubicBezTo>
                      <a:pt x="1027162" y="902725"/>
                      <a:pt x="1046193" y="906534"/>
                      <a:pt x="1046193" y="872253"/>
                    </a:cubicBezTo>
                    <a:cubicBezTo>
                      <a:pt x="1076644" y="883680"/>
                      <a:pt x="1107092" y="891298"/>
                      <a:pt x="1137542" y="898916"/>
                    </a:cubicBezTo>
                    <a:cubicBezTo>
                      <a:pt x="1133736" y="883680"/>
                      <a:pt x="1129929" y="872253"/>
                      <a:pt x="1126123" y="860826"/>
                    </a:cubicBezTo>
                    <a:cubicBezTo>
                      <a:pt x="1126123" y="857017"/>
                      <a:pt x="1129929" y="857017"/>
                      <a:pt x="1129929" y="853208"/>
                    </a:cubicBezTo>
                    <a:cubicBezTo>
                      <a:pt x="1160379" y="868444"/>
                      <a:pt x="1187023" y="879871"/>
                      <a:pt x="1217472" y="891298"/>
                    </a:cubicBezTo>
                    <a:cubicBezTo>
                      <a:pt x="1225085" y="895107"/>
                      <a:pt x="1240309" y="902725"/>
                      <a:pt x="1247922" y="895107"/>
                    </a:cubicBezTo>
                    <a:cubicBezTo>
                      <a:pt x="1297403" y="864635"/>
                      <a:pt x="1346883" y="834163"/>
                      <a:pt x="1396364" y="799883"/>
                    </a:cubicBezTo>
                    <a:cubicBezTo>
                      <a:pt x="1403977" y="792265"/>
                      <a:pt x="1407783" y="773220"/>
                      <a:pt x="1415395" y="761793"/>
                    </a:cubicBezTo>
                    <a:cubicBezTo>
                      <a:pt x="1411589" y="761793"/>
                      <a:pt x="1411589" y="757984"/>
                      <a:pt x="1407783" y="757984"/>
                    </a:cubicBezTo>
                    <a:cubicBezTo>
                      <a:pt x="1381140" y="796074"/>
                      <a:pt x="1358302" y="811310"/>
                      <a:pt x="1327852" y="815119"/>
                    </a:cubicBezTo>
                    <a:cubicBezTo>
                      <a:pt x="1293597" y="822737"/>
                      <a:pt x="1255534" y="818928"/>
                      <a:pt x="1232697" y="857017"/>
                    </a:cubicBezTo>
                    <a:cubicBezTo>
                      <a:pt x="1232697" y="857017"/>
                      <a:pt x="1228891" y="857017"/>
                      <a:pt x="1221278" y="860826"/>
                    </a:cubicBezTo>
                    <a:cubicBezTo>
                      <a:pt x="1221278" y="849399"/>
                      <a:pt x="1217472" y="841781"/>
                      <a:pt x="1217472" y="834163"/>
                    </a:cubicBezTo>
                    <a:cubicBezTo>
                      <a:pt x="1213666" y="837972"/>
                      <a:pt x="1209860" y="837972"/>
                      <a:pt x="1206054" y="837972"/>
                    </a:cubicBezTo>
                    <a:cubicBezTo>
                      <a:pt x="1190830" y="841781"/>
                      <a:pt x="1179411" y="841781"/>
                      <a:pt x="1167993" y="841781"/>
                    </a:cubicBezTo>
                    <a:cubicBezTo>
                      <a:pt x="1171799" y="830354"/>
                      <a:pt x="1179411" y="818928"/>
                      <a:pt x="1187023" y="811310"/>
                    </a:cubicBezTo>
                    <a:cubicBezTo>
                      <a:pt x="1198442" y="799883"/>
                      <a:pt x="1213666" y="792265"/>
                      <a:pt x="1225085" y="780838"/>
                    </a:cubicBezTo>
                    <a:cubicBezTo>
                      <a:pt x="1187023" y="792265"/>
                      <a:pt x="1156573" y="811310"/>
                      <a:pt x="1122317" y="826545"/>
                    </a:cubicBezTo>
                    <a:cubicBezTo>
                      <a:pt x="1118511" y="826545"/>
                      <a:pt x="1107092" y="822737"/>
                      <a:pt x="1103286" y="815119"/>
                    </a:cubicBezTo>
                    <a:cubicBezTo>
                      <a:pt x="1095674" y="807501"/>
                      <a:pt x="1091868" y="792265"/>
                      <a:pt x="1084256" y="777029"/>
                    </a:cubicBezTo>
                    <a:cubicBezTo>
                      <a:pt x="1095674" y="769411"/>
                      <a:pt x="1110898" y="757984"/>
                      <a:pt x="1126123" y="746557"/>
                    </a:cubicBezTo>
                    <a:cubicBezTo>
                      <a:pt x="1122317" y="746557"/>
                      <a:pt x="1122317" y="742748"/>
                      <a:pt x="1118511" y="738939"/>
                    </a:cubicBezTo>
                    <a:cubicBezTo>
                      <a:pt x="1107092" y="746557"/>
                      <a:pt x="1095674" y="754175"/>
                      <a:pt x="1084256" y="761793"/>
                    </a:cubicBezTo>
                    <a:cubicBezTo>
                      <a:pt x="1069030" y="773220"/>
                      <a:pt x="1057613" y="780838"/>
                      <a:pt x="1042387" y="788456"/>
                    </a:cubicBezTo>
                    <a:cubicBezTo>
                      <a:pt x="1034774" y="788456"/>
                      <a:pt x="1023356" y="784647"/>
                      <a:pt x="1019550" y="780838"/>
                    </a:cubicBezTo>
                    <a:cubicBezTo>
                      <a:pt x="1015743" y="773220"/>
                      <a:pt x="1019550" y="761793"/>
                      <a:pt x="1027162" y="757984"/>
                    </a:cubicBezTo>
                    <a:cubicBezTo>
                      <a:pt x="1030968" y="750366"/>
                      <a:pt x="1038581" y="742748"/>
                      <a:pt x="1042387" y="742748"/>
                    </a:cubicBezTo>
                    <a:cubicBezTo>
                      <a:pt x="1008131" y="735130"/>
                      <a:pt x="973877" y="727512"/>
                      <a:pt x="939619" y="719894"/>
                    </a:cubicBezTo>
                    <a:cubicBezTo>
                      <a:pt x="932007" y="716086"/>
                      <a:pt x="928201" y="704659"/>
                      <a:pt x="924394" y="700850"/>
                    </a:cubicBezTo>
                    <a:cubicBezTo>
                      <a:pt x="928201" y="697041"/>
                      <a:pt x="935813" y="689423"/>
                      <a:pt x="943425" y="689423"/>
                    </a:cubicBezTo>
                    <a:cubicBezTo>
                      <a:pt x="970070" y="685614"/>
                      <a:pt x="992907" y="681805"/>
                      <a:pt x="1015743" y="677996"/>
                    </a:cubicBezTo>
                    <a:cubicBezTo>
                      <a:pt x="1015743" y="662760"/>
                      <a:pt x="1015743" y="643715"/>
                      <a:pt x="1023356" y="643715"/>
                    </a:cubicBezTo>
                    <a:cubicBezTo>
                      <a:pt x="1030968" y="639906"/>
                      <a:pt x="1046193" y="643715"/>
                      <a:pt x="1053805" y="647524"/>
                    </a:cubicBezTo>
                    <a:cubicBezTo>
                      <a:pt x="1065224" y="651333"/>
                      <a:pt x="1069030" y="658951"/>
                      <a:pt x="1076644" y="662760"/>
                    </a:cubicBezTo>
                    <a:cubicBezTo>
                      <a:pt x="1114705" y="681805"/>
                      <a:pt x="1148961" y="697041"/>
                      <a:pt x="1183217" y="716086"/>
                    </a:cubicBezTo>
                    <a:cubicBezTo>
                      <a:pt x="1187023" y="712277"/>
                      <a:pt x="1187023" y="712277"/>
                      <a:pt x="1187023" y="708468"/>
                    </a:cubicBezTo>
                    <a:cubicBezTo>
                      <a:pt x="1175605" y="697041"/>
                      <a:pt x="1164185" y="685614"/>
                      <a:pt x="1148961" y="674187"/>
                    </a:cubicBezTo>
                    <a:cubicBezTo>
                      <a:pt x="1171799" y="655142"/>
                      <a:pt x="1190830" y="666569"/>
                      <a:pt x="1206054" y="677996"/>
                    </a:cubicBezTo>
                    <a:cubicBezTo>
                      <a:pt x="1259340" y="719894"/>
                      <a:pt x="1324046" y="716086"/>
                      <a:pt x="1384946" y="704659"/>
                    </a:cubicBezTo>
                    <a:cubicBezTo>
                      <a:pt x="1407783" y="704659"/>
                      <a:pt x="1415395" y="693232"/>
                      <a:pt x="1403977" y="674187"/>
                    </a:cubicBezTo>
                    <a:cubicBezTo>
                      <a:pt x="1400170" y="666569"/>
                      <a:pt x="1396364" y="655142"/>
                      <a:pt x="1388752" y="643715"/>
                    </a:cubicBezTo>
                    <a:cubicBezTo>
                      <a:pt x="1381140" y="677996"/>
                      <a:pt x="1354496" y="681805"/>
                      <a:pt x="1331658" y="681805"/>
                    </a:cubicBezTo>
                    <a:cubicBezTo>
                      <a:pt x="1327852" y="681805"/>
                      <a:pt x="1324046" y="658951"/>
                      <a:pt x="1320240" y="651333"/>
                    </a:cubicBezTo>
                    <a:cubicBezTo>
                      <a:pt x="1305015" y="655142"/>
                      <a:pt x="1285985" y="655142"/>
                      <a:pt x="1270761" y="658951"/>
                    </a:cubicBezTo>
                    <a:cubicBezTo>
                      <a:pt x="1266954" y="655142"/>
                      <a:pt x="1266954" y="651333"/>
                      <a:pt x="1266954" y="647524"/>
                    </a:cubicBezTo>
                    <a:cubicBezTo>
                      <a:pt x="1278373" y="636097"/>
                      <a:pt x="1285985" y="624670"/>
                      <a:pt x="1297403" y="613243"/>
                    </a:cubicBezTo>
                    <a:cubicBezTo>
                      <a:pt x="1285985" y="613243"/>
                      <a:pt x="1274567" y="617052"/>
                      <a:pt x="1263148" y="620861"/>
                    </a:cubicBezTo>
                    <a:cubicBezTo>
                      <a:pt x="1255534" y="620861"/>
                      <a:pt x="1240309" y="628479"/>
                      <a:pt x="1232697" y="624670"/>
                    </a:cubicBezTo>
                    <a:cubicBezTo>
                      <a:pt x="1213666" y="605626"/>
                      <a:pt x="1190830" y="609435"/>
                      <a:pt x="1167993" y="613243"/>
                    </a:cubicBezTo>
                    <a:cubicBezTo>
                      <a:pt x="1156573" y="613243"/>
                      <a:pt x="1145154" y="601817"/>
                      <a:pt x="1133736" y="594199"/>
                    </a:cubicBezTo>
                    <a:cubicBezTo>
                      <a:pt x="1141348" y="586581"/>
                      <a:pt x="1148961" y="578963"/>
                      <a:pt x="1156573" y="575154"/>
                    </a:cubicBezTo>
                    <a:cubicBezTo>
                      <a:pt x="1171799" y="567536"/>
                      <a:pt x="1187023" y="563727"/>
                      <a:pt x="1206054" y="559918"/>
                    </a:cubicBezTo>
                    <a:cubicBezTo>
                      <a:pt x="1175605" y="540873"/>
                      <a:pt x="1171799" y="498975"/>
                      <a:pt x="1129929" y="498975"/>
                    </a:cubicBezTo>
                    <a:cubicBezTo>
                      <a:pt x="1118511" y="498975"/>
                      <a:pt x="1122317" y="483739"/>
                      <a:pt x="1133736" y="476121"/>
                    </a:cubicBezTo>
                    <a:cubicBezTo>
                      <a:pt x="1141348" y="472312"/>
                      <a:pt x="1152767" y="468503"/>
                      <a:pt x="1164185" y="464694"/>
                    </a:cubicBezTo>
                    <a:cubicBezTo>
                      <a:pt x="1141348" y="445649"/>
                      <a:pt x="1110898" y="434222"/>
                      <a:pt x="1126123" y="388515"/>
                    </a:cubicBezTo>
                    <a:cubicBezTo>
                      <a:pt x="1160379" y="407559"/>
                      <a:pt x="1190830" y="426604"/>
                      <a:pt x="1217472" y="441840"/>
                    </a:cubicBezTo>
                    <a:cubicBezTo>
                      <a:pt x="1236503" y="453267"/>
                      <a:pt x="1255534" y="472312"/>
                      <a:pt x="1278373" y="441840"/>
                    </a:cubicBezTo>
                    <a:cubicBezTo>
                      <a:pt x="1278373" y="438031"/>
                      <a:pt x="1289791" y="438031"/>
                      <a:pt x="1297403" y="434222"/>
                    </a:cubicBezTo>
                    <a:cubicBezTo>
                      <a:pt x="1282179" y="411368"/>
                      <a:pt x="1247922" y="399941"/>
                      <a:pt x="1259340" y="358043"/>
                    </a:cubicBezTo>
                    <a:cubicBezTo>
                      <a:pt x="1282179" y="369470"/>
                      <a:pt x="1297403" y="377088"/>
                      <a:pt x="1324046" y="388515"/>
                    </a:cubicBezTo>
                    <a:cubicBezTo>
                      <a:pt x="1320240" y="365661"/>
                      <a:pt x="1320240" y="350425"/>
                      <a:pt x="1320240" y="335189"/>
                    </a:cubicBezTo>
                    <a:cubicBezTo>
                      <a:pt x="1316434" y="338998"/>
                      <a:pt x="1316434" y="342807"/>
                      <a:pt x="1312627" y="342807"/>
                    </a:cubicBezTo>
                    <a:cubicBezTo>
                      <a:pt x="1297403" y="342807"/>
                      <a:pt x="1274567" y="346616"/>
                      <a:pt x="1266954" y="338998"/>
                    </a:cubicBezTo>
                    <a:cubicBezTo>
                      <a:pt x="1247922" y="312335"/>
                      <a:pt x="1282179" y="312335"/>
                      <a:pt x="1289791" y="297100"/>
                    </a:cubicBezTo>
                    <a:cubicBezTo>
                      <a:pt x="1274567" y="274246"/>
                      <a:pt x="1255534" y="251392"/>
                      <a:pt x="1240309" y="224729"/>
                    </a:cubicBezTo>
                    <a:cubicBezTo>
                      <a:pt x="1236503" y="217111"/>
                      <a:pt x="1240309" y="205684"/>
                      <a:pt x="1240309" y="194257"/>
                    </a:cubicBezTo>
                    <a:cubicBezTo>
                      <a:pt x="1247922" y="198066"/>
                      <a:pt x="1259340" y="198066"/>
                      <a:pt x="1266954" y="201875"/>
                    </a:cubicBezTo>
                    <a:cubicBezTo>
                      <a:pt x="1282179" y="209493"/>
                      <a:pt x="1297403" y="217111"/>
                      <a:pt x="1305015" y="220920"/>
                    </a:cubicBezTo>
                    <a:cubicBezTo>
                      <a:pt x="1316434" y="205684"/>
                      <a:pt x="1324046" y="198066"/>
                      <a:pt x="1331658" y="186639"/>
                    </a:cubicBezTo>
                    <a:cubicBezTo>
                      <a:pt x="1339271" y="198066"/>
                      <a:pt x="1346883" y="209493"/>
                      <a:pt x="1354496" y="220920"/>
                    </a:cubicBezTo>
                    <a:cubicBezTo>
                      <a:pt x="1354496" y="224729"/>
                      <a:pt x="1354496" y="232347"/>
                      <a:pt x="1354496" y="236156"/>
                    </a:cubicBezTo>
                    <a:cubicBezTo>
                      <a:pt x="1362108" y="259010"/>
                      <a:pt x="1373528" y="285673"/>
                      <a:pt x="1381140" y="308526"/>
                    </a:cubicBezTo>
                    <a:cubicBezTo>
                      <a:pt x="1388752" y="300909"/>
                      <a:pt x="1392558" y="297100"/>
                      <a:pt x="1392558" y="289482"/>
                    </a:cubicBezTo>
                    <a:cubicBezTo>
                      <a:pt x="1396364" y="243774"/>
                      <a:pt x="1384946" y="201875"/>
                      <a:pt x="1354496" y="167595"/>
                    </a:cubicBezTo>
                    <a:cubicBezTo>
                      <a:pt x="1335465" y="148550"/>
                      <a:pt x="1312627" y="129505"/>
                      <a:pt x="1324046" y="87606"/>
                    </a:cubicBezTo>
                    <a:cubicBezTo>
                      <a:pt x="1346883" y="114269"/>
                      <a:pt x="1369720" y="133314"/>
                      <a:pt x="1392558" y="156168"/>
                    </a:cubicBezTo>
                    <a:cubicBezTo>
                      <a:pt x="1392558" y="152359"/>
                      <a:pt x="1396364" y="152359"/>
                      <a:pt x="1396364" y="152359"/>
                    </a:cubicBezTo>
                    <a:cubicBezTo>
                      <a:pt x="1396364" y="102842"/>
                      <a:pt x="1396364" y="53326"/>
                      <a:pt x="1396364"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3" name="Freeform 2532"/>
              <p:cNvSpPr/>
              <p:nvPr/>
            </p:nvSpPr>
            <p:spPr>
              <a:xfrm>
                <a:off x="6096000" y="4274408"/>
                <a:ext cx="2032000" cy="2583592"/>
              </a:xfrm>
              <a:custGeom>
                <a:avLst/>
                <a:gdLst>
                  <a:gd name="connsiteX0" fmla="*/ 1954011 w 2032000"/>
                  <a:gd name="connsiteY0" fmla="*/ 1161 h 2583592"/>
                  <a:gd name="connsiteX1" fmla="*/ 1975421 w 2032000"/>
                  <a:gd name="connsiteY1" fmla="*/ 32108 h 2583592"/>
                  <a:gd name="connsiteX2" fmla="*/ 2020381 w 2032000"/>
                  <a:gd name="connsiteY2" fmla="*/ 184765 h 2583592"/>
                  <a:gd name="connsiteX3" fmla="*/ 2032000 w 2032000"/>
                  <a:gd name="connsiteY3" fmla="*/ 207169 h 2583592"/>
                  <a:gd name="connsiteX4" fmla="*/ 2032000 w 2032000"/>
                  <a:gd name="connsiteY4" fmla="*/ 2583592 h 2583592"/>
                  <a:gd name="connsiteX5" fmla="*/ 0 w 2032000"/>
                  <a:gd name="connsiteY5" fmla="*/ 2583592 h 2583592"/>
                  <a:gd name="connsiteX6" fmla="*/ 0 w 2032000"/>
                  <a:gd name="connsiteY6" fmla="*/ 113234 h 2583592"/>
                  <a:gd name="connsiteX7" fmla="*/ 3628 w 2032000"/>
                  <a:gd name="connsiteY7" fmla="*/ 116501 h 2583592"/>
                  <a:gd name="connsiteX8" fmla="*/ 26644 w 2032000"/>
                  <a:gd name="connsiteY8" fmla="*/ 222557 h 2583592"/>
                  <a:gd name="connsiteX9" fmla="*/ 102768 w 2032000"/>
                  <a:gd name="connsiteY9" fmla="*/ 169231 h 2583592"/>
                  <a:gd name="connsiteX10" fmla="*/ 22837 w 2032000"/>
                  <a:gd name="connsiteY10" fmla="*/ 367297 h 2583592"/>
                  <a:gd name="connsiteX11" fmla="*/ 87543 w 2032000"/>
                  <a:gd name="connsiteY11" fmla="*/ 268264 h 2583592"/>
                  <a:gd name="connsiteX12" fmla="*/ 95155 w 2032000"/>
                  <a:gd name="connsiteY12" fmla="*/ 272073 h 2583592"/>
                  <a:gd name="connsiteX13" fmla="*/ 98962 w 2032000"/>
                  <a:gd name="connsiteY13" fmla="*/ 298736 h 2583592"/>
                  <a:gd name="connsiteX14" fmla="*/ 186504 w 2032000"/>
                  <a:gd name="connsiteY14" fmla="*/ 260646 h 2583592"/>
                  <a:gd name="connsiteX15" fmla="*/ 194117 w 2032000"/>
                  <a:gd name="connsiteY15" fmla="*/ 272073 h 2583592"/>
                  <a:gd name="connsiteX16" fmla="*/ 140830 w 2032000"/>
                  <a:gd name="connsiteY16" fmla="*/ 317781 h 2583592"/>
                  <a:gd name="connsiteX17" fmla="*/ 205535 w 2032000"/>
                  <a:gd name="connsiteY17" fmla="*/ 355870 h 2583592"/>
                  <a:gd name="connsiteX18" fmla="*/ 79931 w 2032000"/>
                  <a:gd name="connsiteY18" fmla="*/ 367297 h 2583592"/>
                  <a:gd name="connsiteX19" fmla="*/ 167473 w 2032000"/>
                  <a:gd name="connsiteY19" fmla="*/ 435859 h 2583592"/>
                  <a:gd name="connsiteX20" fmla="*/ 148442 w 2032000"/>
                  <a:gd name="connsiteY20" fmla="*/ 439668 h 2583592"/>
                  <a:gd name="connsiteX21" fmla="*/ 87543 w 2032000"/>
                  <a:gd name="connsiteY21" fmla="*/ 458712 h 2583592"/>
                  <a:gd name="connsiteX22" fmla="*/ 68512 w 2032000"/>
                  <a:gd name="connsiteY22" fmla="*/ 451094 h 2583592"/>
                  <a:gd name="connsiteX23" fmla="*/ 68512 w 2032000"/>
                  <a:gd name="connsiteY23" fmla="*/ 428241 h 2583592"/>
                  <a:gd name="connsiteX24" fmla="*/ 19031 w 2032000"/>
                  <a:gd name="connsiteY24" fmla="*/ 492993 h 2583592"/>
                  <a:gd name="connsiteX25" fmla="*/ 30450 w 2032000"/>
                  <a:gd name="connsiteY25" fmla="*/ 580599 h 2583592"/>
                  <a:gd name="connsiteX26" fmla="*/ 34256 w 2032000"/>
                  <a:gd name="connsiteY26" fmla="*/ 614880 h 2583592"/>
                  <a:gd name="connsiteX27" fmla="*/ 140830 w 2032000"/>
                  <a:gd name="connsiteY27" fmla="*/ 512038 h 2583592"/>
                  <a:gd name="connsiteX28" fmla="*/ 182698 w 2032000"/>
                  <a:gd name="connsiteY28" fmla="*/ 435859 h 2583592"/>
                  <a:gd name="connsiteX29" fmla="*/ 216954 w 2032000"/>
                  <a:gd name="connsiteY29" fmla="*/ 466330 h 2583592"/>
                  <a:gd name="connsiteX30" fmla="*/ 262628 w 2032000"/>
                  <a:gd name="connsiteY30" fmla="*/ 424432 h 2583592"/>
                  <a:gd name="connsiteX31" fmla="*/ 285466 w 2032000"/>
                  <a:gd name="connsiteY31" fmla="*/ 420623 h 2583592"/>
                  <a:gd name="connsiteX32" fmla="*/ 285466 w 2032000"/>
                  <a:gd name="connsiteY32" fmla="*/ 443476 h 2583592"/>
                  <a:gd name="connsiteX33" fmla="*/ 258822 w 2032000"/>
                  <a:gd name="connsiteY33" fmla="*/ 489184 h 2583592"/>
                  <a:gd name="connsiteX34" fmla="*/ 323528 w 2032000"/>
                  <a:gd name="connsiteY34" fmla="*/ 500611 h 2583592"/>
                  <a:gd name="connsiteX35" fmla="*/ 255016 w 2032000"/>
                  <a:gd name="connsiteY35" fmla="*/ 565363 h 2583592"/>
                  <a:gd name="connsiteX36" fmla="*/ 258822 w 2032000"/>
                  <a:gd name="connsiteY36" fmla="*/ 572981 h 2583592"/>
                  <a:gd name="connsiteX37" fmla="*/ 308303 w 2032000"/>
                  <a:gd name="connsiteY37" fmla="*/ 588217 h 2583592"/>
                  <a:gd name="connsiteX38" fmla="*/ 319722 w 2032000"/>
                  <a:gd name="connsiteY38" fmla="*/ 603453 h 2583592"/>
                  <a:gd name="connsiteX39" fmla="*/ 308303 w 2032000"/>
                  <a:gd name="connsiteY39" fmla="*/ 614880 h 2583592"/>
                  <a:gd name="connsiteX40" fmla="*/ 247404 w 2032000"/>
                  <a:gd name="connsiteY40" fmla="*/ 656778 h 2583592"/>
                  <a:gd name="connsiteX41" fmla="*/ 201729 w 2032000"/>
                  <a:gd name="connsiteY41" fmla="*/ 675823 h 2583592"/>
                  <a:gd name="connsiteX42" fmla="*/ 285466 w 2032000"/>
                  <a:gd name="connsiteY42" fmla="*/ 694868 h 2583592"/>
                  <a:gd name="connsiteX43" fmla="*/ 285466 w 2032000"/>
                  <a:gd name="connsiteY43" fmla="*/ 706295 h 2583592"/>
                  <a:gd name="connsiteX44" fmla="*/ 228373 w 2032000"/>
                  <a:gd name="connsiteY44" fmla="*/ 732958 h 2583592"/>
                  <a:gd name="connsiteX45" fmla="*/ 235985 w 2032000"/>
                  <a:gd name="connsiteY45" fmla="*/ 752003 h 2583592"/>
                  <a:gd name="connsiteX46" fmla="*/ 197923 w 2032000"/>
                  <a:gd name="connsiteY46" fmla="*/ 771047 h 2583592"/>
                  <a:gd name="connsiteX47" fmla="*/ 201729 w 2032000"/>
                  <a:gd name="connsiteY47" fmla="*/ 782474 h 2583592"/>
                  <a:gd name="connsiteX48" fmla="*/ 251210 w 2032000"/>
                  <a:gd name="connsiteY48" fmla="*/ 763429 h 2583592"/>
                  <a:gd name="connsiteX49" fmla="*/ 300691 w 2032000"/>
                  <a:gd name="connsiteY49" fmla="*/ 763429 h 2583592"/>
                  <a:gd name="connsiteX50" fmla="*/ 296884 w 2032000"/>
                  <a:gd name="connsiteY50" fmla="*/ 797710 h 2583592"/>
                  <a:gd name="connsiteX51" fmla="*/ 433908 w 2032000"/>
                  <a:gd name="connsiteY51" fmla="*/ 870080 h 2583592"/>
                  <a:gd name="connsiteX52" fmla="*/ 312109 w 2032000"/>
                  <a:gd name="connsiteY52" fmla="*/ 889125 h 2583592"/>
                  <a:gd name="connsiteX53" fmla="*/ 296884 w 2032000"/>
                  <a:gd name="connsiteY53" fmla="*/ 915788 h 2583592"/>
                  <a:gd name="connsiteX54" fmla="*/ 262628 w 2032000"/>
                  <a:gd name="connsiteY54" fmla="*/ 927215 h 2583592"/>
                  <a:gd name="connsiteX55" fmla="*/ 209342 w 2032000"/>
                  <a:gd name="connsiteY55" fmla="*/ 870080 h 2583592"/>
                  <a:gd name="connsiteX56" fmla="*/ 186504 w 2032000"/>
                  <a:gd name="connsiteY56" fmla="*/ 885316 h 2583592"/>
                  <a:gd name="connsiteX57" fmla="*/ 197923 w 2032000"/>
                  <a:gd name="connsiteY57" fmla="*/ 919597 h 2583592"/>
                  <a:gd name="connsiteX58" fmla="*/ 125605 w 2032000"/>
                  <a:gd name="connsiteY58" fmla="*/ 873889 h 2583592"/>
                  <a:gd name="connsiteX59" fmla="*/ 117993 w 2032000"/>
                  <a:gd name="connsiteY59" fmla="*/ 889125 h 2583592"/>
                  <a:gd name="connsiteX60" fmla="*/ 98962 w 2032000"/>
                  <a:gd name="connsiteY60" fmla="*/ 915788 h 2583592"/>
                  <a:gd name="connsiteX61" fmla="*/ 76124 w 2032000"/>
                  <a:gd name="connsiteY61" fmla="*/ 896743 h 2583592"/>
                  <a:gd name="connsiteX62" fmla="*/ 57093 w 2032000"/>
                  <a:gd name="connsiteY62" fmla="*/ 839609 h 2583592"/>
                  <a:gd name="connsiteX63" fmla="*/ 53287 w 2032000"/>
                  <a:gd name="connsiteY63" fmla="*/ 820564 h 2583592"/>
                  <a:gd name="connsiteX64" fmla="*/ 38062 w 2032000"/>
                  <a:gd name="connsiteY64" fmla="*/ 824373 h 2583592"/>
                  <a:gd name="connsiteX65" fmla="*/ 60900 w 2032000"/>
                  <a:gd name="connsiteY65" fmla="*/ 896743 h 2583592"/>
                  <a:gd name="connsiteX66" fmla="*/ 178892 w 2032000"/>
                  <a:gd name="connsiteY66" fmla="*/ 942451 h 2583592"/>
                  <a:gd name="connsiteX67" fmla="*/ 156055 w 2032000"/>
                  <a:gd name="connsiteY67" fmla="*/ 976732 h 2583592"/>
                  <a:gd name="connsiteX68" fmla="*/ 239791 w 2032000"/>
                  <a:gd name="connsiteY68" fmla="*/ 988158 h 2583592"/>
                  <a:gd name="connsiteX69" fmla="*/ 319722 w 2032000"/>
                  <a:gd name="connsiteY69" fmla="*/ 942451 h 2583592"/>
                  <a:gd name="connsiteX70" fmla="*/ 323528 w 2032000"/>
                  <a:gd name="connsiteY70" fmla="*/ 972923 h 2583592"/>
                  <a:gd name="connsiteX71" fmla="*/ 361590 w 2032000"/>
                  <a:gd name="connsiteY71" fmla="*/ 965305 h 2583592"/>
                  <a:gd name="connsiteX72" fmla="*/ 392039 w 2032000"/>
                  <a:gd name="connsiteY72" fmla="*/ 1014821 h 2583592"/>
                  <a:gd name="connsiteX73" fmla="*/ 414877 w 2032000"/>
                  <a:gd name="connsiteY73" fmla="*/ 1003394 h 2583592"/>
                  <a:gd name="connsiteX74" fmla="*/ 426295 w 2032000"/>
                  <a:gd name="connsiteY74" fmla="*/ 957687 h 2583592"/>
                  <a:gd name="connsiteX75" fmla="*/ 487195 w 2032000"/>
                  <a:gd name="connsiteY75" fmla="*/ 946260 h 2583592"/>
                  <a:gd name="connsiteX76" fmla="*/ 502419 w 2032000"/>
                  <a:gd name="connsiteY76" fmla="*/ 984349 h 2583592"/>
                  <a:gd name="connsiteX77" fmla="*/ 548094 w 2032000"/>
                  <a:gd name="connsiteY77" fmla="*/ 950069 h 2583592"/>
                  <a:gd name="connsiteX78" fmla="*/ 589962 w 2032000"/>
                  <a:gd name="connsiteY78" fmla="*/ 908170 h 2583592"/>
                  <a:gd name="connsiteX79" fmla="*/ 605187 w 2032000"/>
                  <a:gd name="connsiteY79" fmla="*/ 904361 h 2583592"/>
                  <a:gd name="connsiteX80" fmla="*/ 643249 w 2032000"/>
                  <a:gd name="connsiteY80" fmla="*/ 866272 h 2583592"/>
                  <a:gd name="connsiteX81" fmla="*/ 666086 w 2032000"/>
                  <a:gd name="connsiteY81" fmla="*/ 843418 h 2583592"/>
                  <a:gd name="connsiteX82" fmla="*/ 643249 w 2032000"/>
                  <a:gd name="connsiteY82" fmla="*/ 763429 h 2583592"/>
                  <a:gd name="connsiteX83" fmla="*/ 704148 w 2032000"/>
                  <a:gd name="connsiteY83" fmla="*/ 725340 h 2583592"/>
                  <a:gd name="connsiteX84" fmla="*/ 715567 w 2032000"/>
                  <a:gd name="connsiteY84" fmla="*/ 732958 h 2583592"/>
                  <a:gd name="connsiteX85" fmla="*/ 765048 w 2032000"/>
                  <a:gd name="connsiteY85" fmla="*/ 607262 h 2583592"/>
                  <a:gd name="connsiteX86" fmla="*/ 795497 w 2032000"/>
                  <a:gd name="connsiteY86" fmla="*/ 652970 h 2583592"/>
                  <a:gd name="connsiteX87" fmla="*/ 837366 w 2032000"/>
                  <a:gd name="connsiteY87" fmla="*/ 611071 h 2583592"/>
                  <a:gd name="connsiteX88" fmla="*/ 825947 w 2032000"/>
                  <a:gd name="connsiteY88" fmla="*/ 607262 h 2583592"/>
                  <a:gd name="connsiteX89" fmla="*/ 822141 w 2032000"/>
                  <a:gd name="connsiteY89" fmla="*/ 557745 h 2583592"/>
                  <a:gd name="connsiteX90" fmla="*/ 890652 w 2032000"/>
                  <a:gd name="connsiteY90" fmla="*/ 557745 h 2583592"/>
                  <a:gd name="connsiteX91" fmla="*/ 905877 w 2032000"/>
                  <a:gd name="connsiteY91" fmla="*/ 508229 h 2583592"/>
                  <a:gd name="connsiteX92" fmla="*/ 974389 w 2032000"/>
                  <a:gd name="connsiteY92" fmla="*/ 534892 h 2583592"/>
                  <a:gd name="connsiteX93" fmla="*/ 1012451 w 2032000"/>
                  <a:gd name="connsiteY93" fmla="*/ 523465 h 2583592"/>
                  <a:gd name="connsiteX94" fmla="*/ 1020063 w 2032000"/>
                  <a:gd name="connsiteY94" fmla="*/ 534892 h 2583592"/>
                  <a:gd name="connsiteX95" fmla="*/ 982001 w 2032000"/>
                  <a:gd name="connsiteY95" fmla="*/ 595835 h 2583592"/>
                  <a:gd name="connsiteX96" fmla="*/ 1023870 w 2032000"/>
                  <a:gd name="connsiteY96" fmla="*/ 599644 h 2583592"/>
                  <a:gd name="connsiteX97" fmla="*/ 1111412 w 2032000"/>
                  <a:gd name="connsiteY97" fmla="*/ 645352 h 2583592"/>
                  <a:gd name="connsiteX98" fmla="*/ 1103800 w 2032000"/>
                  <a:gd name="connsiteY98" fmla="*/ 652970 h 2583592"/>
                  <a:gd name="connsiteX99" fmla="*/ 1096188 w 2032000"/>
                  <a:gd name="connsiteY99" fmla="*/ 706295 h 2583592"/>
                  <a:gd name="connsiteX100" fmla="*/ 1111412 w 2032000"/>
                  <a:gd name="connsiteY100" fmla="*/ 702486 h 2583592"/>
                  <a:gd name="connsiteX101" fmla="*/ 1210374 w 2032000"/>
                  <a:gd name="connsiteY101" fmla="*/ 870080 h 2583592"/>
                  <a:gd name="connsiteX102" fmla="*/ 1202761 w 2032000"/>
                  <a:gd name="connsiteY102" fmla="*/ 877698 h 2583592"/>
                  <a:gd name="connsiteX103" fmla="*/ 1119025 w 2032000"/>
                  <a:gd name="connsiteY103" fmla="*/ 854845 h 2583592"/>
                  <a:gd name="connsiteX104" fmla="*/ 1111412 w 2032000"/>
                  <a:gd name="connsiteY104" fmla="*/ 877698 h 2583592"/>
                  <a:gd name="connsiteX105" fmla="*/ 1164699 w 2032000"/>
                  <a:gd name="connsiteY105" fmla="*/ 915788 h 2583592"/>
                  <a:gd name="connsiteX106" fmla="*/ 1248436 w 2032000"/>
                  <a:gd name="connsiteY106" fmla="*/ 919597 h 2583592"/>
                  <a:gd name="connsiteX107" fmla="*/ 1214180 w 2032000"/>
                  <a:gd name="connsiteY107" fmla="*/ 984349 h 2583592"/>
                  <a:gd name="connsiteX108" fmla="*/ 1191343 w 2032000"/>
                  <a:gd name="connsiteY108" fmla="*/ 1018630 h 2583592"/>
                  <a:gd name="connsiteX109" fmla="*/ 1176118 w 2032000"/>
                  <a:gd name="connsiteY109" fmla="*/ 1041484 h 2583592"/>
                  <a:gd name="connsiteX110" fmla="*/ 1176118 w 2032000"/>
                  <a:gd name="connsiteY110" fmla="*/ 1117663 h 2583592"/>
                  <a:gd name="connsiteX111" fmla="*/ 1214180 w 2032000"/>
                  <a:gd name="connsiteY111" fmla="*/ 1083383 h 2583592"/>
                  <a:gd name="connsiteX112" fmla="*/ 1275079 w 2032000"/>
                  <a:gd name="connsiteY112" fmla="*/ 1140517 h 2583592"/>
                  <a:gd name="connsiteX113" fmla="*/ 1313141 w 2032000"/>
                  <a:gd name="connsiteY113" fmla="*/ 1094809 h 2583592"/>
                  <a:gd name="connsiteX114" fmla="*/ 1343591 w 2032000"/>
                  <a:gd name="connsiteY114" fmla="*/ 1170989 h 2583592"/>
                  <a:gd name="connsiteX115" fmla="*/ 1385459 w 2032000"/>
                  <a:gd name="connsiteY115" fmla="*/ 1136708 h 2583592"/>
                  <a:gd name="connsiteX116" fmla="*/ 1469195 w 2032000"/>
                  <a:gd name="connsiteY116" fmla="*/ 1163371 h 2583592"/>
                  <a:gd name="connsiteX117" fmla="*/ 1514870 w 2032000"/>
                  <a:gd name="connsiteY117" fmla="*/ 1110045 h 2583592"/>
                  <a:gd name="connsiteX118" fmla="*/ 1412102 w 2032000"/>
                  <a:gd name="connsiteY118" fmla="*/ 1060529 h 2583592"/>
                  <a:gd name="connsiteX119" fmla="*/ 1412102 w 2032000"/>
                  <a:gd name="connsiteY119" fmla="*/ 1049102 h 2583592"/>
                  <a:gd name="connsiteX120" fmla="*/ 1473002 w 2032000"/>
                  <a:gd name="connsiteY120" fmla="*/ 1033866 h 2583592"/>
                  <a:gd name="connsiteX121" fmla="*/ 1492033 w 2032000"/>
                  <a:gd name="connsiteY121" fmla="*/ 877698 h 2583592"/>
                  <a:gd name="connsiteX122" fmla="*/ 1514870 w 2032000"/>
                  <a:gd name="connsiteY122" fmla="*/ 942451 h 2583592"/>
                  <a:gd name="connsiteX123" fmla="*/ 1556738 w 2032000"/>
                  <a:gd name="connsiteY123" fmla="*/ 877698 h 2583592"/>
                  <a:gd name="connsiteX124" fmla="*/ 1648087 w 2032000"/>
                  <a:gd name="connsiteY124" fmla="*/ 862463 h 2583592"/>
                  <a:gd name="connsiteX125" fmla="*/ 1556738 w 2032000"/>
                  <a:gd name="connsiteY125" fmla="*/ 862463 h 2583592"/>
                  <a:gd name="connsiteX126" fmla="*/ 1552932 w 2032000"/>
                  <a:gd name="connsiteY126" fmla="*/ 851036 h 2583592"/>
                  <a:gd name="connsiteX127" fmla="*/ 1583382 w 2032000"/>
                  <a:gd name="connsiteY127" fmla="*/ 831991 h 2583592"/>
                  <a:gd name="connsiteX128" fmla="*/ 1541513 w 2032000"/>
                  <a:gd name="connsiteY128" fmla="*/ 809137 h 2583592"/>
                  <a:gd name="connsiteX129" fmla="*/ 1545320 w 2032000"/>
                  <a:gd name="connsiteY129" fmla="*/ 797710 h 2583592"/>
                  <a:gd name="connsiteX130" fmla="*/ 1632862 w 2032000"/>
                  <a:gd name="connsiteY130" fmla="*/ 805328 h 2583592"/>
                  <a:gd name="connsiteX131" fmla="*/ 1636668 w 2032000"/>
                  <a:gd name="connsiteY131" fmla="*/ 793901 h 2583592"/>
                  <a:gd name="connsiteX132" fmla="*/ 1526289 w 2032000"/>
                  <a:gd name="connsiteY132" fmla="*/ 652970 h 2583592"/>
                  <a:gd name="connsiteX133" fmla="*/ 1579575 w 2032000"/>
                  <a:gd name="connsiteY133" fmla="*/ 683441 h 2583592"/>
                  <a:gd name="connsiteX134" fmla="*/ 1568157 w 2032000"/>
                  <a:gd name="connsiteY134" fmla="*/ 595835 h 2583592"/>
                  <a:gd name="connsiteX135" fmla="*/ 1667118 w 2032000"/>
                  <a:gd name="connsiteY135" fmla="*/ 630116 h 2583592"/>
                  <a:gd name="connsiteX136" fmla="*/ 1678537 w 2032000"/>
                  <a:gd name="connsiteY136" fmla="*/ 622498 h 2583592"/>
                  <a:gd name="connsiteX137" fmla="*/ 1632862 w 2032000"/>
                  <a:gd name="connsiteY137" fmla="*/ 546319 h 2583592"/>
                  <a:gd name="connsiteX138" fmla="*/ 1640475 w 2032000"/>
                  <a:gd name="connsiteY138" fmla="*/ 420623 h 2583592"/>
                  <a:gd name="connsiteX139" fmla="*/ 1651893 w 2032000"/>
                  <a:gd name="connsiteY139" fmla="*/ 416814 h 2583592"/>
                  <a:gd name="connsiteX140" fmla="*/ 1686149 w 2032000"/>
                  <a:gd name="connsiteY140" fmla="*/ 504420 h 2583592"/>
                  <a:gd name="connsiteX141" fmla="*/ 1716599 w 2032000"/>
                  <a:gd name="connsiteY141" fmla="*/ 458712 h 2583592"/>
                  <a:gd name="connsiteX142" fmla="*/ 1728017 w 2032000"/>
                  <a:gd name="connsiteY142" fmla="*/ 298736 h 2583592"/>
                  <a:gd name="connsiteX143" fmla="*/ 1747048 w 2032000"/>
                  <a:gd name="connsiteY143" fmla="*/ 294927 h 2583592"/>
                  <a:gd name="connsiteX144" fmla="*/ 1766079 w 2032000"/>
                  <a:gd name="connsiteY144" fmla="*/ 359679 h 2583592"/>
                  <a:gd name="connsiteX145" fmla="*/ 1807948 w 2032000"/>
                  <a:gd name="connsiteY145" fmla="*/ 359679 h 2583592"/>
                  <a:gd name="connsiteX146" fmla="*/ 1777498 w 2032000"/>
                  <a:gd name="connsiteY146" fmla="*/ 253028 h 2583592"/>
                  <a:gd name="connsiteX147" fmla="*/ 1747048 w 2032000"/>
                  <a:gd name="connsiteY147" fmla="*/ 222557 h 2583592"/>
                  <a:gd name="connsiteX148" fmla="*/ 1872653 w 2032000"/>
                  <a:gd name="connsiteY148" fmla="*/ 77816 h 2583592"/>
                  <a:gd name="connsiteX149" fmla="*/ 1918328 w 2032000"/>
                  <a:gd name="connsiteY149" fmla="*/ 13064 h 2583592"/>
                  <a:gd name="connsiteX150" fmla="*/ 1954011 w 2032000"/>
                  <a:gd name="connsiteY150" fmla="*/ 1161 h 2583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032000" h="2583592">
                    <a:moveTo>
                      <a:pt x="1954011" y="1161"/>
                    </a:moveTo>
                    <a:cubicBezTo>
                      <a:pt x="1964002" y="4494"/>
                      <a:pt x="1971615" y="14968"/>
                      <a:pt x="1975421" y="32108"/>
                    </a:cubicBezTo>
                    <a:cubicBezTo>
                      <a:pt x="1992549" y="83530"/>
                      <a:pt x="2001113" y="137093"/>
                      <a:pt x="2020381" y="184765"/>
                    </a:cubicBezTo>
                    <a:lnTo>
                      <a:pt x="2032000" y="207169"/>
                    </a:lnTo>
                    <a:lnTo>
                      <a:pt x="2032000" y="2583592"/>
                    </a:lnTo>
                    <a:lnTo>
                      <a:pt x="0" y="2583592"/>
                    </a:lnTo>
                    <a:lnTo>
                      <a:pt x="0" y="113234"/>
                    </a:lnTo>
                    <a:lnTo>
                      <a:pt x="3628" y="116501"/>
                    </a:lnTo>
                    <a:cubicBezTo>
                      <a:pt x="20934" y="147568"/>
                      <a:pt x="6661" y="188276"/>
                      <a:pt x="26644" y="222557"/>
                    </a:cubicBezTo>
                    <a:cubicBezTo>
                      <a:pt x="45675" y="192085"/>
                      <a:pt x="60900" y="161613"/>
                      <a:pt x="102768" y="169231"/>
                    </a:cubicBezTo>
                    <a:cubicBezTo>
                      <a:pt x="79931" y="237793"/>
                      <a:pt x="-3806" y="279691"/>
                      <a:pt x="22837" y="367297"/>
                    </a:cubicBezTo>
                    <a:cubicBezTo>
                      <a:pt x="45675" y="336825"/>
                      <a:pt x="64706" y="302545"/>
                      <a:pt x="87543" y="268264"/>
                    </a:cubicBezTo>
                    <a:cubicBezTo>
                      <a:pt x="91349" y="268264"/>
                      <a:pt x="91349" y="272073"/>
                      <a:pt x="95155" y="272073"/>
                    </a:cubicBezTo>
                    <a:cubicBezTo>
                      <a:pt x="95155" y="279691"/>
                      <a:pt x="98962" y="291118"/>
                      <a:pt x="98962" y="298736"/>
                    </a:cubicBezTo>
                    <a:cubicBezTo>
                      <a:pt x="129411" y="283500"/>
                      <a:pt x="159861" y="272073"/>
                      <a:pt x="186504" y="260646"/>
                    </a:cubicBezTo>
                    <a:cubicBezTo>
                      <a:pt x="190311" y="264455"/>
                      <a:pt x="190311" y="268264"/>
                      <a:pt x="194117" y="272073"/>
                    </a:cubicBezTo>
                    <a:cubicBezTo>
                      <a:pt x="175086" y="287309"/>
                      <a:pt x="156055" y="302545"/>
                      <a:pt x="140830" y="317781"/>
                    </a:cubicBezTo>
                    <a:cubicBezTo>
                      <a:pt x="163667" y="333017"/>
                      <a:pt x="182698" y="344443"/>
                      <a:pt x="205535" y="355870"/>
                    </a:cubicBezTo>
                    <a:cubicBezTo>
                      <a:pt x="163667" y="382533"/>
                      <a:pt x="117993" y="355870"/>
                      <a:pt x="79931" y="367297"/>
                    </a:cubicBezTo>
                    <a:cubicBezTo>
                      <a:pt x="117993" y="378724"/>
                      <a:pt x="148442" y="397769"/>
                      <a:pt x="167473" y="435859"/>
                    </a:cubicBezTo>
                    <a:cubicBezTo>
                      <a:pt x="159861" y="435859"/>
                      <a:pt x="152248" y="443476"/>
                      <a:pt x="148442" y="439668"/>
                    </a:cubicBezTo>
                    <a:cubicBezTo>
                      <a:pt x="125605" y="435859"/>
                      <a:pt x="102768" y="439668"/>
                      <a:pt x="87543" y="458712"/>
                    </a:cubicBezTo>
                    <a:cubicBezTo>
                      <a:pt x="87543" y="462521"/>
                      <a:pt x="72318" y="454903"/>
                      <a:pt x="68512" y="451094"/>
                    </a:cubicBezTo>
                    <a:cubicBezTo>
                      <a:pt x="64706" y="443476"/>
                      <a:pt x="68512" y="435859"/>
                      <a:pt x="68512" y="428241"/>
                    </a:cubicBezTo>
                    <a:cubicBezTo>
                      <a:pt x="26644" y="435859"/>
                      <a:pt x="11419" y="454903"/>
                      <a:pt x="19031" y="492993"/>
                    </a:cubicBezTo>
                    <a:cubicBezTo>
                      <a:pt x="26644" y="523465"/>
                      <a:pt x="26644" y="550127"/>
                      <a:pt x="30450" y="580599"/>
                    </a:cubicBezTo>
                    <a:cubicBezTo>
                      <a:pt x="34256" y="588217"/>
                      <a:pt x="34256" y="599644"/>
                      <a:pt x="34256" y="614880"/>
                    </a:cubicBezTo>
                    <a:cubicBezTo>
                      <a:pt x="83737" y="588217"/>
                      <a:pt x="121799" y="561554"/>
                      <a:pt x="140830" y="512038"/>
                    </a:cubicBezTo>
                    <a:cubicBezTo>
                      <a:pt x="152248" y="485375"/>
                      <a:pt x="167473" y="462521"/>
                      <a:pt x="182698" y="435859"/>
                    </a:cubicBezTo>
                    <a:cubicBezTo>
                      <a:pt x="197923" y="451094"/>
                      <a:pt x="205535" y="458712"/>
                      <a:pt x="216954" y="466330"/>
                    </a:cubicBezTo>
                    <a:cubicBezTo>
                      <a:pt x="232179" y="454903"/>
                      <a:pt x="247404" y="439668"/>
                      <a:pt x="262628" y="424432"/>
                    </a:cubicBezTo>
                    <a:cubicBezTo>
                      <a:pt x="270241" y="420623"/>
                      <a:pt x="277853" y="420623"/>
                      <a:pt x="285466" y="420623"/>
                    </a:cubicBezTo>
                    <a:cubicBezTo>
                      <a:pt x="285466" y="428241"/>
                      <a:pt x="289272" y="435859"/>
                      <a:pt x="285466" y="443476"/>
                    </a:cubicBezTo>
                    <a:cubicBezTo>
                      <a:pt x="277853" y="458712"/>
                      <a:pt x="266435" y="473948"/>
                      <a:pt x="258822" y="489184"/>
                    </a:cubicBezTo>
                    <a:cubicBezTo>
                      <a:pt x="281659" y="492993"/>
                      <a:pt x="300691" y="496802"/>
                      <a:pt x="323528" y="500611"/>
                    </a:cubicBezTo>
                    <a:cubicBezTo>
                      <a:pt x="296884" y="523465"/>
                      <a:pt x="277853" y="542510"/>
                      <a:pt x="255016" y="565363"/>
                    </a:cubicBezTo>
                    <a:cubicBezTo>
                      <a:pt x="258822" y="569172"/>
                      <a:pt x="258822" y="569172"/>
                      <a:pt x="258822" y="572981"/>
                    </a:cubicBezTo>
                    <a:cubicBezTo>
                      <a:pt x="277853" y="576790"/>
                      <a:pt x="293078" y="580599"/>
                      <a:pt x="308303" y="588217"/>
                    </a:cubicBezTo>
                    <a:cubicBezTo>
                      <a:pt x="312109" y="588217"/>
                      <a:pt x="319722" y="595835"/>
                      <a:pt x="319722" y="603453"/>
                    </a:cubicBezTo>
                    <a:cubicBezTo>
                      <a:pt x="323528" y="607262"/>
                      <a:pt x="312109" y="611071"/>
                      <a:pt x="308303" y="614880"/>
                    </a:cubicBezTo>
                    <a:cubicBezTo>
                      <a:pt x="289272" y="630116"/>
                      <a:pt x="270241" y="641543"/>
                      <a:pt x="247404" y="656778"/>
                    </a:cubicBezTo>
                    <a:cubicBezTo>
                      <a:pt x="205535" y="637734"/>
                      <a:pt x="201729" y="637734"/>
                      <a:pt x="201729" y="675823"/>
                    </a:cubicBezTo>
                    <a:cubicBezTo>
                      <a:pt x="228373" y="683441"/>
                      <a:pt x="255016" y="687250"/>
                      <a:pt x="285466" y="694868"/>
                    </a:cubicBezTo>
                    <a:cubicBezTo>
                      <a:pt x="285466" y="698677"/>
                      <a:pt x="285466" y="702486"/>
                      <a:pt x="285466" y="706295"/>
                    </a:cubicBezTo>
                    <a:cubicBezTo>
                      <a:pt x="266435" y="713913"/>
                      <a:pt x="251210" y="725340"/>
                      <a:pt x="228373" y="732958"/>
                    </a:cubicBezTo>
                    <a:cubicBezTo>
                      <a:pt x="232179" y="736767"/>
                      <a:pt x="232179" y="744385"/>
                      <a:pt x="235985" y="752003"/>
                    </a:cubicBezTo>
                    <a:cubicBezTo>
                      <a:pt x="220760" y="759621"/>
                      <a:pt x="209342" y="767238"/>
                      <a:pt x="197923" y="771047"/>
                    </a:cubicBezTo>
                    <a:cubicBezTo>
                      <a:pt x="197923" y="774856"/>
                      <a:pt x="201729" y="778665"/>
                      <a:pt x="201729" y="782474"/>
                    </a:cubicBezTo>
                    <a:cubicBezTo>
                      <a:pt x="216954" y="774856"/>
                      <a:pt x="232179" y="767238"/>
                      <a:pt x="251210" y="763429"/>
                    </a:cubicBezTo>
                    <a:cubicBezTo>
                      <a:pt x="266435" y="759621"/>
                      <a:pt x="285466" y="763429"/>
                      <a:pt x="300691" y="763429"/>
                    </a:cubicBezTo>
                    <a:cubicBezTo>
                      <a:pt x="300691" y="774856"/>
                      <a:pt x="296884" y="782474"/>
                      <a:pt x="296884" y="797710"/>
                    </a:cubicBezTo>
                    <a:cubicBezTo>
                      <a:pt x="346365" y="809137"/>
                      <a:pt x="395846" y="828182"/>
                      <a:pt x="433908" y="870080"/>
                    </a:cubicBezTo>
                    <a:cubicBezTo>
                      <a:pt x="399652" y="900552"/>
                      <a:pt x="342559" y="911979"/>
                      <a:pt x="312109" y="889125"/>
                    </a:cubicBezTo>
                    <a:cubicBezTo>
                      <a:pt x="304497" y="896743"/>
                      <a:pt x="300691" y="904361"/>
                      <a:pt x="296884" y="915788"/>
                    </a:cubicBezTo>
                    <a:cubicBezTo>
                      <a:pt x="293078" y="938642"/>
                      <a:pt x="281659" y="942451"/>
                      <a:pt x="262628" y="927215"/>
                    </a:cubicBezTo>
                    <a:cubicBezTo>
                      <a:pt x="243597" y="908170"/>
                      <a:pt x="228373" y="889125"/>
                      <a:pt x="209342" y="870080"/>
                    </a:cubicBezTo>
                    <a:cubicBezTo>
                      <a:pt x="205535" y="873889"/>
                      <a:pt x="194117" y="881507"/>
                      <a:pt x="186504" y="885316"/>
                    </a:cubicBezTo>
                    <a:cubicBezTo>
                      <a:pt x="190311" y="896743"/>
                      <a:pt x="194117" y="908170"/>
                      <a:pt x="197923" y="919597"/>
                    </a:cubicBezTo>
                    <a:cubicBezTo>
                      <a:pt x="159861" y="927215"/>
                      <a:pt x="152248" y="919597"/>
                      <a:pt x="125605" y="873889"/>
                    </a:cubicBezTo>
                    <a:cubicBezTo>
                      <a:pt x="121799" y="877698"/>
                      <a:pt x="121799" y="885316"/>
                      <a:pt x="117993" y="889125"/>
                    </a:cubicBezTo>
                    <a:cubicBezTo>
                      <a:pt x="114186" y="900552"/>
                      <a:pt x="106574" y="908170"/>
                      <a:pt x="98962" y="915788"/>
                    </a:cubicBezTo>
                    <a:cubicBezTo>
                      <a:pt x="91349" y="908170"/>
                      <a:pt x="79931" y="904361"/>
                      <a:pt x="76124" y="896743"/>
                    </a:cubicBezTo>
                    <a:cubicBezTo>
                      <a:pt x="68512" y="877698"/>
                      <a:pt x="60900" y="858654"/>
                      <a:pt x="57093" y="839609"/>
                    </a:cubicBezTo>
                    <a:cubicBezTo>
                      <a:pt x="53287" y="835800"/>
                      <a:pt x="53287" y="828182"/>
                      <a:pt x="53287" y="820564"/>
                    </a:cubicBezTo>
                    <a:cubicBezTo>
                      <a:pt x="49481" y="820564"/>
                      <a:pt x="41869" y="820564"/>
                      <a:pt x="38062" y="824373"/>
                    </a:cubicBezTo>
                    <a:cubicBezTo>
                      <a:pt x="45675" y="847227"/>
                      <a:pt x="53287" y="873889"/>
                      <a:pt x="60900" y="896743"/>
                    </a:cubicBezTo>
                    <a:cubicBezTo>
                      <a:pt x="83737" y="953878"/>
                      <a:pt x="137024" y="923406"/>
                      <a:pt x="178892" y="942451"/>
                    </a:cubicBezTo>
                    <a:cubicBezTo>
                      <a:pt x="171280" y="953878"/>
                      <a:pt x="163667" y="965305"/>
                      <a:pt x="156055" y="976732"/>
                    </a:cubicBezTo>
                    <a:cubicBezTo>
                      <a:pt x="182698" y="991967"/>
                      <a:pt x="209342" y="1003394"/>
                      <a:pt x="239791" y="988158"/>
                    </a:cubicBezTo>
                    <a:cubicBezTo>
                      <a:pt x="266435" y="972923"/>
                      <a:pt x="293078" y="957687"/>
                      <a:pt x="319722" y="942451"/>
                    </a:cubicBezTo>
                    <a:cubicBezTo>
                      <a:pt x="319722" y="953878"/>
                      <a:pt x="323528" y="961496"/>
                      <a:pt x="323528" y="972923"/>
                    </a:cubicBezTo>
                    <a:cubicBezTo>
                      <a:pt x="338753" y="969114"/>
                      <a:pt x="353977" y="965305"/>
                      <a:pt x="361590" y="965305"/>
                    </a:cubicBezTo>
                    <a:cubicBezTo>
                      <a:pt x="373008" y="980540"/>
                      <a:pt x="380621" y="995776"/>
                      <a:pt x="392039" y="1014821"/>
                    </a:cubicBezTo>
                    <a:cubicBezTo>
                      <a:pt x="399652" y="1011012"/>
                      <a:pt x="407264" y="1007203"/>
                      <a:pt x="414877" y="1003394"/>
                    </a:cubicBezTo>
                    <a:cubicBezTo>
                      <a:pt x="414877" y="988158"/>
                      <a:pt x="414877" y="969114"/>
                      <a:pt x="426295" y="957687"/>
                    </a:cubicBezTo>
                    <a:cubicBezTo>
                      <a:pt x="433908" y="946260"/>
                      <a:pt x="464357" y="950069"/>
                      <a:pt x="487195" y="946260"/>
                    </a:cubicBezTo>
                    <a:cubicBezTo>
                      <a:pt x="491001" y="961496"/>
                      <a:pt x="498613" y="972923"/>
                      <a:pt x="502419" y="984349"/>
                    </a:cubicBezTo>
                    <a:cubicBezTo>
                      <a:pt x="517644" y="972923"/>
                      <a:pt x="532869" y="953878"/>
                      <a:pt x="548094" y="950069"/>
                    </a:cubicBezTo>
                    <a:cubicBezTo>
                      <a:pt x="574737" y="942451"/>
                      <a:pt x="586156" y="934833"/>
                      <a:pt x="589962" y="908170"/>
                    </a:cubicBezTo>
                    <a:cubicBezTo>
                      <a:pt x="589962" y="908170"/>
                      <a:pt x="597575" y="904361"/>
                      <a:pt x="605187" y="904361"/>
                    </a:cubicBezTo>
                    <a:cubicBezTo>
                      <a:pt x="631830" y="908170"/>
                      <a:pt x="654668" y="908170"/>
                      <a:pt x="643249" y="866272"/>
                    </a:cubicBezTo>
                    <a:cubicBezTo>
                      <a:pt x="643249" y="862463"/>
                      <a:pt x="666086" y="851036"/>
                      <a:pt x="666086" y="843418"/>
                    </a:cubicBezTo>
                    <a:cubicBezTo>
                      <a:pt x="662280" y="820564"/>
                      <a:pt x="654668" y="793901"/>
                      <a:pt x="643249" y="763429"/>
                    </a:cubicBezTo>
                    <a:cubicBezTo>
                      <a:pt x="654668" y="755812"/>
                      <a:pt x="677505" y="744385"/>
                      <a:pt x="704148" y="725340"/>
                    </a:cubicBezTo>
                    <a:cubicBezTo>
                      <a:pt x="707955" y="729149"/>
                      <a:pt x="715567" y="732958"/>
                      <a:pt x="715567" y="732958"/>
                    </a:cubicBezTo>
                    <a:cubicBezTo>
                      <a:pt x="730792" y="691059"/>
                      <a:pt x="749823" y="649161"/>
                      <a:pt x="765048" y="607262"/>
                    </a:cubicBezTo>
                    <a:cubicBezTo>
                      <a:pt x="780272" y="626307"/>
                      <a:pt x="787885" y="637734"/>
                      <a:pt x="795497" y="652970"/>
                    </a:cubicBezTo>
                    <a:cubicBezTo>
                      <a:pt x="814528" y="637734"/>
                      <a:pt x="825947" y="622498"/>
                      <a:pt x="837366" y="611071"/>
                    </a:cubicBezTo>
                    <a:cubicBezTo>
                      <a:pt x="833559" y="611071"/>
                      <a:pt x="829753" y="607262"/>
                      <a:pt x="825947" y="607262"/>
                    </a:cubicBezTo>
                    <a:cubicBezTo>
                      <a:pt x="825947" y="592026"/>
                      <a:pt x="822141" y="572981"/>
                      <a:pt x="822141" y="557745"/>
                    </a:cubicBezTo>
                    <a:cubicBezTo>
                      <a:pt x="822141" y="557745"/>
                      <a:pt x="822141" y="557745"/>
                      <a:pt x="890652" y="557745"/>
                    </a:cubicBezTo>
                    <a:cubicBezTo>
                      <a:pt x="894459" y="542510"/>
                      <a:pt x="898265" y="527274"/>
                      <a:pt x="905877" y="508229"/>
                    </a:cubicBezTo>
                    <a:cubicBezTo>
                      <a:pt x="928714" y="515847"/>
                      <a:pt x="951552" y="523465"/>
                      <a:pt x="974389" y="534892"/>
                    </a:cubicBezTo>
                    <a:cubicBezTo>
                      <a:pt x="985808" y="531083"/>
                      <a:pt x="997226" y="527274"/>
                      <a:pt x="1012451" y="523465"/>
                    </a:cubicBezTo>
                    <a:cubicBezTo>
                      <a:pt x="1016257" y="527274"/>
                      <a:pt x="1020063" y="531083"/>
                      <a:pt x="1020063" y="534892"/>
                    </a:cubicBezTo>
                    <a:cubicBezTo>
                      <a:pt x="1008645" y="553936"/>
                      <a:pt x="997226" y="572981"/>
                      <a:pt x="982001" y="595835"/>
                    </a:cubicBezTo>
                    <a:cubicBezTo>
                      <a:pt x="997226" y="599644"/>
                      <a:pt x="1012451" y="603453"/>
                      <a:pt x="1023870" y="599644"/>
                    </a:cubicBezTo>
                    <a:cubicBezTo>
                      <a:pt x="1077156" y="584408"/>
                      <a:pt x="1092381" y="592026"/>
                      <a:pt x="1111412" y="645352"/>
                    </a:cubicBezTo>
                    <a:cubicBezTo>
                      <a:pt x="1107606" y="649161"/>
                      <a:pt x="1107606" y="649161"/>
                      <a:pt x="1103800" y="652970"/>
                    </a:cubicBezTo>
                    <a:cubicBezTo>
                      <a:pt x="1092381" y="656778"/>
                      <a:pt x="1084769" y="698677"/>
                      <a:pt x="1096188" y="706295"/>
                    </a:cubicBezTo>
                    <a:cubicBezTo>
                      <a:pt x="1099994" y="706295"/>
                      <a:pt x="1107606" y="702486"/>
                      <a:pt x="1111412" y="702486"/>
                    </a:cubicBezTo>
                    <a:cubicBezTo>
                      <a:pt x="1141862" y="759621"/>
                      <a:pt x="1176118" y="812946"/>
                      <a:pt x="1210374" y="870080"/>
                    </a:cubicBezTo>
                    <a:cubicBezTo>
                      <a:pt x="1210374" y="870080"/>
                      <a:pt x="1210374" y="870080"/>
                      <a:pt x="1202761" y="877698"/>
                    </a:cubicBezTo>
                    <a:cubicBezTo>
                      <a:pt x="1176118" y="870080"/>
                      <a:pt x="1149474" y="862463"/>
                      <a:pt x="1119025" y="854845"/>
                    </a:cubicBezTo>
                    <a:cubicBezTo>
                      <a:pt x="1119025" y="862463"/>
                      <a:pt x="1115219" y="873889"/>
                      <a:pt x="1111412" y="877698"/>
                    </a:cubicBezTo>
                    <a:cubicBezTo>
                      <a:pt x="1130443" y="892934"/>
                      <a:pt x="1145668" y="904361"/>
                      <a:pt x="1164699" y="915788"/>
                    </a:cubicBezTo>
                    <a:cubicBezTo>
                      <a:pt x="1191343" y="889125"/>
                      <a:pt x="1229405" y="889125"/>
                      <a:pt x="1248436" y="919597"/>
                    </a:cubicBezTo>
                    <a:cubicBezTo>
                      <a:pt x="1210374" y="927215"/>
                      <a:pt x="1206567" y="953878"/>
                      <a:pt x="1214180" y="984349"/>
                    </a:cubicBezTo>
                    <a:cubicBezTo>
                      <a:pt x="1221792" y="1007203"/>
                      <a:pt x="1221792" y="1018630"/>
                      <a:pt x="1191343" y="1018630"/>
                    </a:cubicBezTo>
                    <a:cubicBezTo>
                      <a:pt x="1183730" y="1018630"/>
                      <a:pt x="1172312" y="1041484"/>
                      <a:pt x="1176118" y="1041484"/>
                    </a:cubicBezTo>
                    <a:cubicBezTo>
                      <a:pt x="1198955" y="1064338"/>
                      <a:pt x="1183730" y="1087191"/>
                      <a:pt x="1176118" y="1117663"/>
                    </a:cubicBezTo>
                    <a:cubicBezTo>
                      <a:pt x="1187536" y="1106236"/>
                      <a:pt x="1202761" y="1094809"/>
                      <a:pt x="1214180" y="1083383"/>
                    </a:cubicBezTo>
                    <a:cubicBezTo>
                      <a:pt x="1237017" y="1102427"/>
                      <a:pt x="1271273" y="1125281"/>
                      <a:pt x="1275079" y="1140517"/>
                    </a:cubicBezTo>
                    <a:cubicBezTo>
                      <a:pt x="1286498" y="1125281"/>
                      <a:pt x="1297916" y="1110045"/>
                      <a:pt x="1313141" y="1094809"/>
                    </a:cubicBezTo>
                    <a:cubicBezTo>
                      <a:pt x="1324560" y="1121472"/>
                      <a:pt x="1332172" y="1144326"/>
                      <a:pt x="1343591" y="1170989"/>
                    </a:cubicBezTo>
                    <a:cubicBezTo>
                      <a:pt x="1362622" y="1155753"/>
                      <a:pt x="1377846" y="1144326"/>
                      <a:pt x="1385459" y="1136708"/>
                    </a:cubicBezTo>
                    <a:cubicBezTo>
                      <a:pt x="1419715" y="1148135"/>
                      <a:pt x="1446358" y="1167180"/>
                      <a:pt x="1469195" y="1163371"/>
                    </a:cubicBezTo>
                    <a:cubicBezTo>
                      <a:pt x="1488226" y="1159562"/>
                      <a:pt x="1499645" y="1129090"/>
                      <a:pt x="1514870" y="1110045"/>
                    </a:cubicBezTo>
                    <a:cubicBezTo>
                      <a:pt x="1473002" y="1091000"/>
                      <a:pt x="1442552" y="1075765"/>
                      <a:pt x="1412102" y="1060529"/>
                    </a:cubicBezTo>
                    <a:cubicBezTo>
                      <a:pt x="1412102" y="1056720"/>
                      <a:pt x="1412102" y="1052911"/>
                      <a:pt x="1412102" y="1049102"/>
                    </a:cubicBezTo>
                    <a:cubicBezTo>
                      <a:pt x="1431133" y="1045293"/>
                      <a:pt x="1446358" y="1041484"/>
                      <a:pt x="1473002" y="1033866"/>
                    </a:cubicBezTo>
                    <a:cubicBezTo>
                      <a:pt x="1419715" y="976732"/>
                      <a:pt x="1408296" y="923406"/>
                      <a:pt x="1492033" y="877698"/>
                    </a:cubicBezTo>
                    <a:cubicBezTo>
                      <a:pt x="1499645" y="896743"/>
                      <a:pt x="1507257" y="915788"/>
                      <a:pt x="1514870" y="942451"/>
                    </a:cubicBezTo>
                    <a:cubicBezTo>
                      <a:pt x="1530095" y="915788"/>
                      <a:pt x="1545320" y="896743"/>
                      <a:pt x="1556738" y="877698"/>
                    </a:cubicBezTo>
                    <a:cubicBezTo>
                      <a:pt x="1610025" y="904361"/>
                      <a:pt x="1610025" y="908170"/>
                      <a:pt x="1648087" y="862463"/>
                    </a:cubicBezTo>
                    <a:cubicBezTo>
                      <a:pt x="1648087" y="862463"/>
                      <a:pt x="1648087" y="862463"/>
                      <a:pt x="1556738" y="862463"/>
                    </a:cubicBezTo>
                    <a:cubicBezTo>
                      <a:pt x="1552932" y="862463"/>
                      <a:pt x="1552932" y="854845"/>
                      <a:pt x="1552932" y="851036"/>
                    </a:cubicBezTo>
                    <a:cubicBezTo>
                      <a:pt x="1564351" y="847227"/>
                      <a:pt x="1571963" y="839609"/>
                      <a:pt x="1583382" y="831991"/>
                    </a:cubicBezTo>
                    <a:cubicBezTo>
                      <a:pt x="1568157" y="824373"/>
                      <a:pt x="1552932" y="816755"/>
                      <a:pt x="1541513" y="809137"/>
                    </a:cubicBezTo>
                    <a:cubicBezTo>
                      <a:pt x="1541513" y="805328"/>
                      <a:pt x="1541513" y="801519"/>
                      <a:pt x="1545320" y="797710"/>
                    </a:cubicBezTo>
                    <a:cubicBezTo>
                      <a:pt x="1575769" y="801519"/>
                      <a:pt x="1602413" y="805328"/>
                      <a:pt x="1632862" y="805328"/>
                    </a:cubicBezTo>
                    <a:cubicBezTo>
                      <a:pt x="1632862" y="801519"/>
                      <a:pt x="1632862" y="797710"/>
                      <a:pt x="1636668" y="793901"/>
                    </a:cubicBezTo>
                    <a:cubicBezTo>
                      <a:pt x="1552932" y="786283"/>
                      <a:pt x="1564351" y="698677"/>
                      <a:pt x="1526289" y="652970"/>
                    </a:cubicBezTo>
                    <a:cubicBezTo>
                      <a:pt x="1541513" y="660587"/>
                      <a:pt x="1556738" y="672014"/>
                      <a:pt x="1579575" y="683441"/>
                    </a:cubicBezTo>
                    <a:cubicBezTo>
                      <a:pt x="1575769" y="652970"/>
                      <a:pt x="1571963" y="626307"/>
                      <a:pt x="1568157" y="595835"/>
                    </a:cubicBezTo>
                    <a:cubicBezTo>
                      <a:pt x="1606219" y="611071"/>
                      <a:pt x="1636668" y="618689"/>
                      <a:pt x="1667118" y="630116"/>
                    </a:cubicBezTo>
                    <a:cubicBezTo>
                      <a:pt x="1670924" y="626307"/>
                      <a:pt x="1674731" y="622498"/>
                      <a:pt x="1678537" y="622498"/>
                    </a:cubicBezTo>
                    <a:cubicBezTo>
                      <a:pt x="1659506" y="592026"/>
                      <a:pt x="1644281" y="565363"/>
                      <a:pt x="1632862" y="546319"/>
                    </a:cubicBezTo>
                    <a:cubicBezTo>
                      <a:pt x="1632862" y="496802"/>
                      <a:pt x="1636668" y="458712"/>
                      <a:pt x="1640475" y="420623"/>
                    </a:cubicBezTo>
                    <a:cubicBezTo>
                      <a:pt x="1644281" y="420623"/>
                      <a:pt x="1648087" y="420623"/>
                      <a:pt x="1651893" y="416814"/>
                    </a:cubicBezTo>
                    <a:cubicBezTo>
                      <a:pt x="1663312" y="447285"/>
                      <a:pt x="1674731" y="473948"/>
                      <a:pt x="1686149" y="504420"/>
                    </a:cubicBezTo>
                    <a:cubicBezTo>
                      <a:pt x="1701374" y="481566"/>
                      <a:pt x="1712793" y="466330"/>
                      <a:pt x="1716599" y="458712"/>
                    </a:cubicBezTo>
                    <a:cubicBezTo>
                      <a:pt x="1720405" y="401578"/>
                      <a:pt x="1724211" y="352061"/>
                      <a:pt x="1728017" y="298736"/>
                    </a:cubicBezTo>
                    <a:cubicBezTo>
                      <a:pt x="1728017" y="298736"/>
                      <a:pt x="1728017" y="298736"/>
                      <a:pt x="1747048" y="294927"/>
                    </a:cubicBezTo>
                    <a:cubicBezTo>
                      <a:pt x="1750855" y="317781"/>
                      <a:pt x="1758467" y="336825"/>
                      <a:pt x="1766079" y="359679"/>
                    </a:cubicBezTo>
                    <a:cubicBezTo>
                      <a:pt x="1777498" y="359679"/>
                      <a:pt x="1792723" y="359679"/>
                      <a:pt x="1807948" y="359679"/>
                    </a:cubicBezTo>
                    <a:cubicBezTo>
                      <a:pt x="1785110" y="325399"/>
                      <a:pt x="1754661" y="298736"/>
                      <a:pt x="1777498" y="253028"/>
                    </a:cubicBezTo>
                    <a:cubicBezTo>
                      <a:pt x="1769886" y="245410"/>
                      <a:pt x="1758467" y="233984"/>
                      <a:pt x="1747048" y="222557"/>
                    </a:cubicBezTo>
                    <a:cubicBezTo>
                      <a:pt x="1807948" y="188276"/>
                      <a:pt x="1842204" y="134950"/>
                      <a:pt x="1872653" y="77816"/>
                    </a:cubicBezTo>
                    <a:cubicBezTo>
                      <a:pt x="1887878" y="54962"/>
                      <a:pt x="1903103" y="32108"/>
                      <a:pt x="1918328" y="13064"/>
                    </a:cubicBezTo>
                    <a:cubicBezTo>
                      <a:pt x="1931650" y="1637"/>
                      <a:pt x="1944020" y="-2172"/>
                      <a:pt x="1954011" y="1161"/>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5" name="Freeform 2534"/>
              <p:cNvSpPr/>
              <p:nvPr/>
            </p:nvSpPr>
            <p:spPr>
              <a:xfrm>
                <a:off x="8128000" y="3518062"/>
                <a:ext cx="2032000" cy="3339939"/>
              </a:xfrm>
              <a:custGeom>
                <a:avLst/>
                <a:gdLst>
                  <a:gd name="connsiteX0" fmla="*/ 1077670 w 2032000"/>
                  <a:gd name="connsiteY0" fmla="*/ 0 h 3339939"/>
                  <a:gd name="connsiteX1" fmla="*/ 1123345 w 2032000"/>
                  <a:gd name="connsiteY1" fmla="*/ 133313 h 3339939"/>
                  <a:gd name="connsiteX2" fmla="*/ 1195662 w 2032000"/>
                  <a:gd name="connsiteY2" fmla="*/ 79988 h 3339939"/>
                  <a:gd name="connsiteX3" fmla="*/ 1115732 w 2032000"/>
                  <a:gd name="connsiteY3" fmla="*/ 278054 h 3339939"/>
                  <a:gd name="connsiteX4" fmla="*/ 1180438 w 2032000"/>
                  <a:gd name="connsiteY4" fmla="*/ 179021 h 3339939"/>
                  <a:gd name="connsiteX5" fmla="*/ 1188050 w 2032000"/>
                  <a:gd name="connsiteY5" fmla="*/ 182830 h 3339939"/>
                  <a:gd name="connsiteX6" fmla="*/ 1191856 w 2032000"/>
                  <a:gd name="connsiteY6" fmla="*/ 205684 h 3339939"/>
                  <a:gd name="connsiteX7" fmla="*/ 1283205 w 2032000"/>
                  <a:gd name="connsiteY7" fmla="*/ 171403 h 3339939"/>
                  <a:gd name="connsiteX8" fmla="*/ 1287011 w 2032000"/>
                  <a:gd name="connsiteY8" fmla="*/ 182830 h 3339939"/>
                  <a:gd name="connsiteX9" fmla="*/ 1233725 w 2032000"/>
                  <a:gd name="connsiteY9" fmla="*/ 228538 h 3339939"/>
                  <a:gd name="connsiteX10" fmla="*/ 1298430 w 2032000"/>
                  <a:gd name="connsiteY10" fmla="*/ 266627 h 3339939"/>
                  <a:gd name="connsiteX11" fmla="*/ 1172825 w 2032000"/>
                  <a:gd name="connsiteY11" fmla="*/ 278054 h 3339939"/>
                  <a:gd name="connsiteX12" fmla="*/ 1260368 w 2032000"/>
                  <a:gd name="connsiteY12" fmla="*/ 342807 h 3339939"/>
                  <a:gd name="connsiteX13" fmla="*/ 1241337 w 2032000"/>
                  <a:gd name="connsiteY13" fmla="*/ 350424 h 3339939"/>
                  <a:gd name="connsiteX14" fmla="*/ 1180438 w 2032000"/>
                  <a:gd name="connsiteY14" fmla="*/ 369469 h 3339939"/>
                  <a:gd name="connsiteX15" fmla="*/ 1161407 w 2032000"/>
                  <a:gd name="connsiteY15" fmla="*/ 358042 h 3339939"/>
                  <a:gd name="connsiteX16" fmla="*/ 1161407 w 2032000"/>
                  <a:gd name="connsiteY16" fmla="*/ 338998 h 3339939"/>
                  <a:gd name="connsiteX17" fmla="*/ 1111926 w 2032000"/>
                  <a:gd name="connsiteY17" fmla="*/ 403750 h 3339939"/>
                  <a:gd name="connsiteX18" fmla="*/ 1123345 w 2032000"/>
                  <a:gd name="connsiteY18" fmla="*/ 487547 h 3339939"/>
                  <a:gd name="connsiteX19" fmla="*/ 1127151 w 2032000"/>
                  <a:gd name="connsiteY19" fmla="*/ 525637 h 3339939"/>
                  <a:gd name="connsiteX20" fmla="*/ 1233725 w 2032000"/>
                  <a:gd name="connsiteY20" fmla="*/ 422795 h 3339939"/>
                  <a:gd name="connsiteX21" fmla="*/ 1275593 w 2032000"/>
                  <a:gd name="connsiteY21" fmla="*/ 346616 h 3339939"/>
                  <a:gd name="connsiteX22" fmla="*/ 1309849 w 2032000"/>
                  <a:gd name="connsiteY22" fmla="*/ 377087 h 3339939"/>
                  <a:gd name="connsiteX23" fmla="*/ 1359329 w 2032000"/>
                  <a:gd name="connsiteY23" fmla="*/ 335189 h 3339939"/>
                  <a:gd name="connsiteX24" fmla="*/ 1382167 w 2032000"/>
                  <a:gd name="connsiteY24" fmla="*/ 327571 h 3339939"/>
                  <a:gd name="connsiteX25" fmla="*/ 1378360 w 2032000"/>
                  <a:gd name="connsiteY25" fmla="*/ 354233 h 3339939"/>
                  <a:gd name="connsiteX26" fmla="*/ 1351717 w 2032000"/>
                  <a:gd name="connsiteY26" fmla="*/ 399941 h 3339939"/>
                  <a:gd name="connsiteX27" fmla="*/ 1416422 w 2032000"/>
                  <a:gd name="connsiteY27" fmla="*/ 407559 h 3339939"/>
                  <a:gd name="connsiteX28" fmla="*/ 1347911 w 2032000"/>
                  <a:gd name="connsiteY28" fmla="*/ 472311 h 3339939"/>
                  <a:gd name="connsiteX29" fmla="*/ 1355523 w 2032000"/>
                  <a:gd name="connsiteY29" fmla="*/ 483738 h 3339939"/>
                  <a:gd name="connsiteX30" fmla="*/ 1401198 w 2032000"/>
                  <a:gd name="connsiteY30" fmla="*/ 495165 h 3339939"/>
                  <a:gd name="connsiteX31" fmla="*/ 1416422 w 2032000"/>
                  <a:gd name="connsiteY31" fmla="*/ 514210 h 3339939"/>
                  <a:gd name="connsiteX32" fmla="*/ 1401198 w 2032000"/>
                  <a:gd name="connsiteY32" fmla="*/ 525637 h 3339939"/>
                  <a:gd name="connsiteX33" fmla="*/ 1340298 w 2032000"/>
                  <a:gd name="connsiteY33" fmla="*/ 563727 h 3339939"/>
                  <a:gd name="connsiteX34" fmla="*/ 1294624 w 2032000"/>
                  <a:gd name="connsiteY34" fmla="*/ 586580 h 3339939"/>
                  <a:gd name="connsiteX35" fmla="*/ 1378360 w 2032000"/>
                  <a:gd name="connsiteY35" fmla="*/ 605625 h 3339939"/>
                  <a:gd name="connsiteX36" fmla="*/ 1378360 w 2032000"/>
                  <a:gd name="connsiteY36" fmla="*/ 613243 h 3339939"/>
                  <a:gd name="connsiteX37" fmla="*/ 1321267 w 2032000"/>
                  <a:gd name="connsiteY37" fmla="*/ 643715 h 3339939"/>
                  <a:gd name="connsiteX38" fmla="*/ 1328880 w 2032000"/>
                  <a:gd name="connsiteY38" fmla="*/ 662759 h 3339939"/>
                  <a:gd name="connsiteX39" fmla="*/ 1290818 w 2032000"/>
                  <a:gd name="connsiteY39" fmla="*/ 681804 h 3339939"/>
                  <a:gd name="connsiteX40" fmla="*/ 1294624 w 2032000"/>
                  <a:gd name="connsiteY40" fmla="*/ 693231 h 3339939"/>
                  <a:gd name="connsiteX41" fmla="*/ 1344104 w 2032000"/>
                  <a:gd name="connsiteY41" fmla="*/ 670377 h 3339939"/>
                  <a:gd name="connsiteX42" fmla="*/ 1393585 w 2032000"/>
                  <a:gd name="connsiteY42" fmla="*/ 670377 h 3339939"/>
                  <a:gd name="connsiteX43" fmla="*/ 1389779 w 2032000"/>
                  <a:gd name="connsiteY43" fmla="*/ 708467 h 3339939"/>
                  <a:gd name="connsiteX44" fmla="*/ 1526802 w 2032000"/>
                  <a:gd name="connsiteY44" fmla="*/ 777029 h 3339939"/>
                  <a:gd name="connsiteX45" fmla="*/ 1405004 w 2032000"/>
                  <a:gd name="connsiteY45" fmla="*/ 796073 h 3339939"/>
                  <a:gd name="connsiteX46" fmla="*/ 1389779 w 2032000"/>
                  <a:gd name="connsiteY46" fmla="*/ 822736 h 3339939"/>
                  <a:gd name="connsiteX47" fmla="*/ 1359329 w 2032000"/>
                  <a:gd name="connsiteY47" fmla="*/ 837972 h 3339939"/>
                  <a:gd name="connsiteX48" fmla="*/ 1302236 w 2032000"/>
                  <a:gd name="connsiteY48" fmla="*/ 780838 h 3339939"/>
                  <a:gd name="connsiteX49" fmla="*/ 1283205 w 2032000"/>
                  <a:gd name="connsiteY49" fmla="*/ 796073 h 3339939"/>
                  <a:gd name="connsiteX50" fmla="*/ 1290818 w 2032000"/>
                  <a:gd name="connsiteY50" fmla="*/ 826545 h 3339939"/>
                  <a:gd name="connsiteX51" fmla="*/ 1218500 w 2032000"/>
                  <a:gd name="connsiteY51" fmla="*/ 780838 h 3339939"/>
                  <a:gd name="connsiteX52" fmla="*/ 1210887 w 2032000"/>
                  <a:gd name="connsiteY52" fmla="*/ 799882 h 3339939"/>
                  <a:gd name="connsiteX53" fmla="*/ 1195662 w 2032000"/>
                  <a:gd name="connsiteY53" fmla="*/ 826545 h 3339939"/>
                  <a:gd name="connsiteX54" fmla="*/ 1169019 w 2032000"/>
                  <a:gd name="connsiteY54" fmla="*/ 807500 h 3339939"/>
                  <a:gd name="connsiteX55" fmla="*/ 1149988 w 2032000"/>
                  <a:gd name="connsiteY55" fmla="*/ 750366 h 3339939"/>
                  <a:gd name="connsiteX56" fmla="*/ 1146182 w 2032000"/>
                  <a:gd name="connsiteY56" fmla="*/ 727512 h 3339939"/>
                  <a:gd name="connsiteX57" fmla="*/ 1134763 w 2032000"/>
                  <a:gd name="connsiteY57" fmla="*/ 731321 h 3339939"/>
                  <a:gd name="connsiteX58" fmla="*/ 1153794 w 2032000"/>
                  <a:gd name="connsiteY58" fmla="*/ 807500 h 3339939"/>
                  <a:gd name="connsiteX59" fmla="*/ 1271787 w 2032000"/>
                  <a:gd name="connsiteY59" fmla="*/ 849399 h 3339939"/>
                  <a:gd name="connsiteX60" fmla="*/ 1248949 w 2032000"/>
                  <a:gd name="connsiteY60" fmla="*/ 887488 h 3339939"/>
                  <a:gd name="connsiteX61" fmla="*/ 1332686 w 2032000"/>
                  <a:gd name="connsiteY61" fmla="*/ 898915 h 3339939"/>
                  <a:gd name="connsiteX62" fmla="*/ 1412616 w 2032000"/>
                  <a:gd name="connsiteY62" fmla="*/ 853208 h 3339939"/>
                  <a:gd name="connsiteX63" fmla="*/ 1416422 w 2032000"/>
                  <a:gd name="connsiteY63" fmla="*/ 879870 h 3339939"/>
                  <a:gd name="connsiteX64" fmla="*/ 1458291 w 2032000"/>
                  <a:gd name="connsiteY64" fmla="*/ 876061 h 3339939"/>
                  <a:gd name="connsiteX65" fmla="*/ 1484934 w 2032000"/>
                  <a:gd name="connsiteY65" fmla="*/ 921769 h 3339939"/>
                  <a:gd name="connsiteX66" fmla="*/ 1557252 w 2032000"/>
                  <a:gd name="connsiteY66" fmla="*/ 898915 h 3339939"/>
                  <a:gd name="connsiteX67" fmla="*/ 1583895 w 2032000"/>
                  <a:gd name="connsiteY67" fmla="*/ 895106 h 3339939"/>
                  <a:gd name="connsiteX68" fmla="*/ 1637182 w 2032000"/>
                  <a:gd name="connsiteY68" fmla="*/ 917960 h 3339939"/>
                  <a:gd name="connsiteX69" fmla="*/ 1675244 w 2032000"/>
                  <a:gd name="connsiteY69" fmla="*/ 925578 h 3339939"/>
                  <a:gd name="connsiteX70" fmla="*/ 1599120 w 2032000"/>
                  <a:gd name="connsiteY70" fmla="*/ 959859 h 3339939"/>
                  <a:gd name="connsiteX71" fmla="*/ 1614345 w 2032000"/>
                  <a:gd name="connsiteY71" fmla="*/ 978904 h 3339939"/>
                  <a:gd name="connsiteX72" fmla="*/ 1557252 w 2032000"/>
                  <a:gd name="connsiteY72" fmla="*/ 1001757 h 3339939"/>
                  <a:gd name="connsiteX73" fmla="*/ 1576283 w 2032000"/>
                  <a:gd name="connsiteY73" fmla="*/ 1020802 h 3339939"/>
                  <a:gd name="connsiteX74" fmla="*/ 1572477 w 2032000"/>
                  <a:gd name="connsiteY74" fmla="*/ 1032229 h 3339939"/>
                  <a:gd name="connsiteX75" fmla="*/ 1473515 w 2032000"/>
                  <a:gd name="connsiteY75" fmla="*/ 990331 h 3339939"/>
                  <a:gd name="connsiteX76" fmla="*/ 1530609 w 2032000"/>
                  <a:gd name="connsiteY76" fmla="*/ 1047465 h 3339939"/>
                  <a:gd name="connsiteX77" fmla="*/ 1522996 w 2032000"/>
                  <a:gd name="connsiteY77" fmla="*/ 1058892 h 3339939"/>
                  <a:gd name="connsiteX78" fmla="*/ 1462097 w 2032000"/>
                  <a:gd name="connsiteY78" fmla="*/ 1032229 h 3339939"/>
                  <a:gd name="connsiteX79" fmla="*/ 1431647 w 2032000"/>
                  <a:gd name="connsiteY79" fmla="*/ 1016993 h 3339939"/>
                  <a:gd name="connsiteX80" fmla="*/ 1424035 w 2032000"/>
                  <a:gd name="connsiteY80" fmla="*/ 1051274 h 3339939"/>
                  <a:gd name="connsiteX81" fmla="*/ 1393585 w 2032000"/>
                  <a:gd name="connsiteY81" fmla="*/ 1070319 h 3339939"/>
                  <a:gd name="connsiteX82" fmla="*/ 1351717 w 2032000"/>
                  <a:gd name="connsiteY82" fmla="*/ 1039847 h 3339939"/>
                  <a:gd name="connsiteX83" fmla="*/ 1344104 w 2032000"/>
                  <a:gd name="connsiteY83" fmla="*/ 1058892 h 3339939"/>
                  <a:gd name="connsiteX84" fmla="*/ 1313655 w 2032000"/>
                  <a:gd name="connsiteY84" fmla="*/ 1051274 h 3339939"/>
                  <a:gd name="connsiteX85" fmla="*/ 1271787 w 2032000"/>
                  <a:gd name="connsiteY85" fmla="*/ 1028420 h 3339939"/>
                  <a:gd name="connsiteX86" fmla="*/ 1264174 w 2032000"/>
                  <a:gd name="connsiteY86" fmla="*/ 1039847 h 3339939"/>
                  <a:gd name="connsiteX87" fmla="*/ 1287011 w 2032000"/>
                  <a:gd name="connsiteY87" fmla="*/ 1066510 h 3339939"/>
                  <a:gd name="connsiteX88" fmla="*/ 1401198 w 2032000"/>
                  <a:gd name="connsiteY88" fmla="*/ 1119835 h 3339939"/>
                  <a:gd name="connsiteX89" fmla="*/ 1564864 w 2032000"/>
                  <a:gd name="connsiteY89" fmla="*/ 1074128 h 3339939"/>
                  <a:gd name="connsiteX90" fmla="*/ 1549640 w 2032000"/>
                  <a:gd name="connsiteY90" fmla="*/ 1096981 h 3339939"/>
                  <a:gd name="connsiteX91" fmla="*/ 1572477 w 2032000"/>
                  <a:gd name="connsiteY91" fmla="*/ 1127453 h 3339939"/>
                  <a:gd name="connsiteX92" fmla="*/ 1648601 w 2032000"/>
                  <a:gd name="connsiteY92" fmla="*/ 1085555 h 3339939"/>
                  <a:gd name="connsiteX93" fmla="*/ 1637182 w 2032000"/>
                  <a:gd name="connsiteY93" fmla="*/ 1116026 h 3339939"/>
                  <a:gd name="connsiteX94" fmla="*/ 1720919 w 2032000"/>
                  <a:gd name="connsiteY94" fmla="*/ 1116026 h 3339939"/>
                  <a:gd name="connsiteX95" fmla="*/ 1724725 w 2032000"/>
                  <a:gd name="connsiteY95" fmla="*/ 1127453 h 3339939"/>
                  <a:gd name="connsiteX96" fmla="*/ 1648601 w 2032000"/>
                  <a:gd name="connsiteY96" fmla="*/ 1169352 h 3339939"/>
                  <a:gd name="connsiteX97" fmla="*/ 1652407 w 2032000"/>
                  <a:gd name="connsiteY97" fmla="*/ 1192206 h 3339939"/>
                  <a:gd name="connsiteX98" fmla="*/ 1568671 w 2032000"/>
                  <a:gd name="connsiteY98" fmla="*/ 1173161 h 3339939"/>
                  <a:gd name="connsiteX99" fmla="*/ 1587702 w 2032000"/>
                  <a:gd name="connsiteY99" fmla="*/ 1211250 h 3339939"/>
                  <a:gd name="connsiteX100" fmla="*/ 1572477 w 2032000"/>
                  <a:gd name="connsiteY100" fmla="*/ 1218868 h 3339939"/>
                  <a:gd name="connsiteX101" fmla="*/ 1583895 w 2032000"/>
                  <a:gd name="connsiteY101" fmla="*/ 1249340 h 3339939"/>
                  <a:gd name="connsiteX102" fmla="*/ 1534415 w 2032000"/>
                  <a:gd name="connsiteY102" fmla="*/ 1237913 h 3339939"/>
                  <a:gd name="connsiteX103" fmla="*/ 1496353 w 2032000"/>
                  <a:gd name="connsiteY103" fmla="*/ 1298857 h 3339939"/>
                  <a:gd name="connsiteX104" fmla="*/ 1443066 w 2032000"/>
                  <a:gd name="connsiteY104" fmla="*/ 1264576 h 3339939"/>
                  <a:gd name="connsiteX105" fmla="*/ 1366942 w 2032000"/>
                  <a:gd name="connsiteY105" fmla="*/ 1260767 h 3339939"/>
                  <a:gd name="connsiteX106" fmla="*/ 1359329 w 2032000"/>
                  <a:gd name="connsiteY106" fmla="*/ 1295048 h 3339939"/>
                  <a:gd name="connsiteX107" fmla="*/ 1245143 w 2032000"/>
                  <a:gd name="connsiteY107" fmla="*/ 1268385 h 3339939"/>
                  <a:gd name="connsiteX108" fmla="*/ 1397391 w 2032000"/>
                  <a:gd name="connsiteY108" fmla="*/ 1348373 h 3339939"/>
                  <a:gd name="connsiteX109" fmla="*/ 1564864 w 2032000"/>
                  <a:gd name="connsiteY109" fmla="*/ 1329328 h 3339939"/>
                  <a:gd name="connsiteX110" fmla="*/ 1572477 w 2032000"/>
                  <a:gd name="connsiteY110" fmla="*/ 1336946 h 3339939"/>
                  <a:gd name="connsiteX111" fmla="*/ 1557252 w 2032000"/>
                  <a:gd name="connsiteY111" fmla="*/ 1394081 h 3339939"/>
                  <a:gd name="connsiteX112" fmla="*/ 1690469 w 2032000"/>
                  <a:gd name="connsiteY112" fmla="*/ 1359800 h 3339939"/>
                  <a:gd name="connsiteX113" fmla="*/ 1686663 w 2032000"/>
                  <a:gd name="connsiteY113" fmla="*/ 1382654 h 3339939"/>
                  <a:gd name="connsiteX114" fmla="*/ 1793237 w 2032000"/>
                  <a:gd name="connsiteY114" fmla="*/ 1413125 h 3339939"/>
                  <a:gd name="connsiteX115" fmla="*/ 1698082 w 2032000"/>
                  <a:gd name="connsiteY115" fmla="*/ 1481687 h 3339939"/>
                  <a:gd name="connsiteX116" fmla="*/ 1717113 w 2032000"/>
                  <a:gd name="connsiteY116" fmla="*/ 1496923 h 3339939"/>
                  <a:gd name="connsiteX117" fmla="*/ 1675244 w 2032000"/>
                  <a:gd name="connsiteY117" fmla="*/ 1519776 h 3339939"/>
                  <a:gd name="connsiteX118" fmla="*/ 1694275 w 2032000"/>
                  <a:gd name="connsiteY118" fmla="*/ 1557866 h 3339939"/>
                  <a:gd name="connsiteX119" fmla="*/ 1568671 w 2032000"/>
                  <a:gd name="connsiteY119" fmla="*/ 1557866 h 3339939"/>
                  <a:gd name="connsiteX120" fmla="*/ 1568671 w 2032000"/>
                  <a:gd name="connsiteY120" fmla="*/ 1588338 h 3339939"/>
                  <a:gd name="connsiteX121" fmla="*/ 1503965 w 2032000"/>
                  <a:gd name="connsiteY121" fmla="*/ 1554057 h 3339939"/>
                  <a:gd name="connsiteX122" fmla="*/ 1496353 w 2032000"/>
                  <a:gd name="connsiteY122" fmla="*/ 1584529 h 3339939"/>
                  <a:gd name="connsiteX123" fmla="*/ 1378360 w 2032000"/>
                  <a:gd name="connsiteY123" fmla="*/ 1546439 h 3339939"/>
                  <a:gd name="connsiteX124" fmla="*/ 1507771 w 2032000"/>
                  <a:gd name="connsiteY124" fmla="*/ 1641663 h 3339939"/>
                  <a:gd name="connsiteX125" fmla="*/ 1663826 w 2032000"/>
                  <a:gd name="connsiteY125" fmla="*/ 1592147 h 3339939"/>
                  <a:gd name="connsiteX126" fmla="*/ 1667632 w 2032000"/>
                  <a:gd name="connsiteY126" fmla="*/ 1599765 h 3339939"/>
                  <a:gd name="connsiteX127" fmla="*/ 1652407 w 2032000"/>
                  <a:gd name="connsiteY127" fmla="*/ 1634045 h 3339939"/>
                  <a:gd name="connsiteX128" fmla="*/ 1709500 w 2032000"/>
                  <a:gd name="connsiteY128" fmla="*/ 1618810 h 3339939"/>
                  <a:gd name="connsiteX129" fmla="*/ 1663826 w 2032000"/>
                  <a:gd name="connsiteY129" fmla="*/ 1668326 h 3339939"/>
                  <a:gd name="connsiteX130" fmla="*/ 1755175 w 2032000"/>
                  <a:gd name="connsiteY130" fmla="*/ 1649281 h 3339939"/>
                  <a:gd name="connsiteX131" fmla="*/ 1857942 w 2032000"/>
                  <a:gd name="connsiteY131" fmla="*/ 1702607 h 3339939"/>
                  <a:gd name="connsiteX132" fmla="*/ 1808462 w 2032000"/>
                  <a:gd name="connsiteY132" fmla="*/ 1733079 h 3339939"/>
                  <a:gd name="connsiteX133" fmla="*/ 1812268 w 2032000"/>
                  <a:gd name="connsiteY133" fmla="*/ 1740696 h 3339939"/>
                  <a:gd name="connsiteX134" fmla="*/ 1857942 w 2032000"/>
                  <a:gd name="connsiteY134" fmla="*/ 1725461 h 3339939"/>
                  <a:gd name="connsiteX135" fmla="*/ 1873167 w 2032000"/>
                  <a:gd name="connsiteY135" fmla="*/ 1721652 h 3339939"/>
                  <a:gd name="connsiteX136" fmla="*/ 1915035 w 2032000"/>
                  <a:gd name="connsiteY136" fmla="*/ 1736887 h 3339939"/>
                  <a:gd name="connsiteX137" fmla="*/ 1918842 w 2032000"/>
                  <a:gd name="connsiteY137" fmla="*/ 1725461 h 3339939"/>
                  <a:gd name="connsiteX138" fmla="*/ 1896004 w 2032000"/>
                  <a:gd name="connsiteY138" fmla="*/ 1679753 h 3339939"/>
                  <a:gd name="connsiteX139" fmla="*/ 1896004 w 2032000"/>
                  <a:gd name="connsiteY139" fmla="*/ 1649281 h 3339939"/>
                  <a:gd name="connsiteX140" fmla="*/ 1869361 w 2032000"/>
                  <a:gd name="connsiteY140" fmla="*/ 1630236 h 3339939"/>
                  <a:gd name="connsiteX141" fmla="*/ 1899811 w 2032000"/>
                  <a:gd name="connsiteY141" fmla="*/ 1618810 h 3339939"/>
                  <a:gd name="connsiteX142" fmla="*/ 1899811 w 2032000"/>
                  <a:gd name="connsiteY142" fmla="*/ 1580720 h 3339939"/>
                  <a:gd name="connsiteX143" fmla="*/ 1884586 w 2032000"/>
                  <a:gd name="connsiteY143" fmla="*/ 1573102 h 3339939"/>
                  <a:gd name="connsiteX144" fmla="*/ 1797043 w 2032000"/>
                  <a:gd name="connsiteY144" fmla="*/ 1576911 h 3339939"/>
                  <a:gd name="connsiteX145" fmla="*/ 1717113 w 2032000"/>
                  <a:gd name="connsiteY145" fmla="*/ 1573102 h 3339939"/>
                  <a:gd name="connsiteX146" fmla="*/ 1758981 w 2032000"/>
                  <a:gd name="connsiteY146" fmla="*/ 1493114 h 3339939"/>
                  <a:gd name="connsiteX147" fmla="*/ 1808462 w 2032000"/>
                  <a:gd name="connsiteY147" fmla="*/ 1443597 h 3339939"/>
                  <a:gd name="connsiteX148" fmla="*/ 1846524 w 2032000"/>
                  <a:gd name="connsiteY148" fmla="*/ 1432170 h 3339939"/>
                  <a:gd name="connsiteX149" fmla="*/ 1888392 w 2032000"/>
                  <a:gd name="connsiteY149" fmla="*/ 1367418 h 3339939"/>
                  <a:gd name="connsiteX150" fmla="*/ 1899811 w 2032000"/>
                  <a:gd name="connsiteY150" fmla="*/ 1298857 h 3339939"/>
                  <a:gd name="connsiteX151" fmla="*/ 1960710 w 2032000"/>
                  <a:gd name="connsiteY151" fmla="*/ 1291239 h 3339939"/>
                  <a:gd name="connsiteX152" fmla="*/ 1975935 w 2032000"/>
                  <a:gd name="connsiteY152" fmla="*/ 1329328 h 3339939"/>
                  <a:gd name="connsiteX153" fmla="*/ 2021609 w 2032000"/>
                  <a:gd name="connsiteY153" fmla="*/ 1291239 h 3339939"/>
                  <a:gd name="connsiteX154" fmla="*/ 2032000 w 2032000"/>
                  <a:gd name="connsiteY154" fmla="*/ 1287046 h 3339939"/>
                  <a:gd name="connsiteX155" fmla="*/ 2032000 w 2032000"/>
                  <a:gd name="connsiteY155" fmla="*/ 3339939 h 3339939"/>
                  <a:gd name="connsiteX156" fmla="*/ 0 w 2032000"/>
                  <a:gd name="connsiteY156" fmla="*/ 3339939 h 3339939"/>
                  <a:gd name="connsiteX157" fmla="*/ 0 w 2032000"/>
                  <a:gd name="connsiteY157" fmla="*/ 963516 h 3339939"/>
                  <a:gd name="connsiteX158" fmla="*/ 11932 w 2032000"/>
                  <a:gd name="connsiteY158" fmla="*/ 986522 h 3339939"/>
                  <a:gd name="connsiteX159" fmla="*/ 57607 w 2032000"/>
                  <a:gd name="connsiteY159" fmla="*/ 1081746 h 3339939"/>
                  <a:gd name="connsiteX160" fmla="*/ 99475 w 2032000"/>
                  <a:gd name="connsiteY160" fmla="*/ 1104599 h 3339939"/>
                  <a:gd name="connsiteX161" fmla="*/ 95669 w 2032000"/>
                  <a:gd name="connsiteY161" fmla="*/ 1138880 h 3339939"/>
                  <a:gd name="connsiteX162" fmla="*/ 69026 w 2032000"/>
                  <a:gd name="connsiteY162" fmla="*/ 1199823 h 3339939"/>
                  <a:gd name="connsiteX163" fmla="*/ 126119 w 2032000"/>
                  <a:gd name="connsiteY163" fmla="*/ 1192206 h 3339939"/>
                  <a:gd name="connsiteX164" fmla="*/ 122312 w 2032000"/>
                  <a:gd name="connsiteY164" fmla="*/ 1245531 h 3339939"/>
                  <a:gd name="connsiteX165" fmla="*/ 145150 w 2032000"/>
                  <a:gd name="connsiteY165" fmla="*/ 1283621 h 3339939"/>
                  <a:gd name="connsiteX166" fmla="*/ 152762 w 2032000"/>
                  <a:gd name="connsiteY166" fmla="*/ 1314092 h 3339939"/>
                  <a:gd name="connsiteX167" fmla="*/ 171793 w 2032000"/>
                  <a:gd name="connsiteY167" fmla="*/ 1386463 h 3339939"/>
                  <a:gd name="connsiteX168" fmla="*/ 156568 w 2032000"/>
                  <a:gd name="connsiteY168" fmla="*/ 1424552 h 3339939"/>
                  <a:gd name="connsiteX169" fmla="*/ 122312 w 2032000"/>
                  <a:gd name="connsiteY169" fmla="*/ 1466451 h 3339939"/>
                  <a:gd name="connsiteX170" fmla="*/ 133731 w 2032000"/>
                  <a:gd name="connsiteY170" fmla="*/ 1474069 h 3339939"/>
                  <a:gd name="connsiteX171" fmla="*/ 156568 w 2032000"/>
                  <a:gd name="connsiteY171" fmla="*/ 1455024 h 3339939"/>
                  <a:gd name="connsiteX172" fmla="*/ 194630 w 2032000"/>
                  <a:gd name="connsiteY172" fmla="*/ 1477878 h 3339939"/>
                  <a:gd name="connsiteX173" fmla="*/ 221274 w 2032000"/>
                  <a:gd name="connsiteY173" fmla="*/ 1424552 h 3339939"/>
                  <a:gd name="connsiteX174" fmla="*/ 213661 w 2032000"/>
                  <a:gd name="connsiteY174" fmla="*/ 1420743 h 3339939"/>
                  <a:gd name="connsiteX175" fmla="*/ 255530 w 2032000"/>
                  <a:gd name="connsiteY175" fmla="*/ 1394081 h 3339939"/>
                  <a:gd name="connsiteX176" fmla="*/ 278367 w 2032000"/>
                  <a:gd name="connsiteY176" fmla="*/ 1424552 h 3339939"/>
                  <a:gd name="connsiteX177" fmla="*/ 247917 w 2032000"/>
                  <a:gd name="connsiteY177" fmla="*/ 1496923 h 3339939"/>
                  <a:gd name="connsiteX178" fmla="*/ 293592 w 2032000"/>
                  <a:gd name="connsiteY178" fmla="*/ 1474069 h 3339939"/>
                  <a:gd name="connsiteX179" fmla="*/ 301204 w 2032000"/>
                  <a:gd name="connsiteY179" fmla="*/ 1477878 h 3339939"/>
                  <a:gd name="connsiteX180" fmla="*/ 240305 w 2032000"/>
                  <a:gd name="connsiteY180" fmla="*/ 1576911 h 3339939"/>
                  <a:gd name="connsiteX181" fmla="*/ 316429 w 2032000"/>
                  <a:gd name="connsiteY181" fmla="*/ 1554057 h 3339939"/>
                  <a:gd name="connsiteX182" fmla="*/ 247917 w 2032000"/>
                  <a:gd name="connsiteY182" fmla="*/ 1641663 h 3339939"/>
                  <a:gd name="connsiteX183" fmla="*/ 251723 w 2032000"/>
                  <a:gd name="connsiteY183" fmla="*/ 1717843 h 3339939"/>
                  <a:gd name="connsiteX184" fmla="*/ 339266 w 2032000"/>
                  <a:gd name="connsiteY184" fmla="*/ 1603574 h 3339939"/>
                  <a:gd name="connsiteX185" fmla="*/ 346879 w 2032000"/>
                  <a:gd name="connsiteY185" fmla="*/ 1641663 h 3339939"/>
                  <a:gd name="connsiteX186" fmla="*/ 312623 w 2032000"/>
                  <a:gd name="connsiteY186" fmla="*/ 1805449 h 3339939"/>
                  <a:gd name="connsiteX187" fmla="*/ 442034 w 2032000"/>
                  <a:gd name="connsiteY187" fmla="*/ 1752123 h 3339939"/>
                  <a:gd name="connsiteX188" fmla="*/ 453452 w 2032000"/>
                  <a:gd name="connsiteY188" fmla="*/ 1763550 h 3339939"/>
                  <a:gd name="connsiteX189" fmla="*/ 442034 w 2032000"/>
                  <a:gd name="connsiteY189" fmla="*/ 1809258 h 3339939"/>
                  <a:gd name="connsiteX190" fmla="*/ 453452 w 2032000"/>
                  <a:gd name="connsiteY190" fmla="*/ 1805449 h 3339939"/>
                  <a:gd name="connsiteX191" fmla="*/ 461065 w 2032000"/>
                  <a:gd name="connsiteY191" fmla="*/ 1816876 h 3339939"/>
                  <a:gd name="connsiteX192" fmla="*/ 499127 w 2032000"/>
                  <a:gd name="connsiteY192" fmla="*/ 1786404 h 3339939"/>
                  <a:gd name="connsiteX193" fmla="*/ 525770 w 2032000"/>
                  <a:gd name="connsiteY193" fmla="*/ 1774977 h 3339939"/>
                  <a:gd name="connsiteX194" fmla="*/ 750336 w 2032000"/>
                  <a:gd name="connsiteY194" fmla="*/ 1710225 h 3339939"/>
                  <a:gd name="connsiteX195" fmla="*/ 731305 w 2032000"/>
                  <a:gd name="connsiteY195" fmla="*/ 1660708 h 3339939"/>
                  <a:gd name="connsiteX196" fmla="*/ 780786 w 2032000"/>
                  <a:gd name="connsiteY196" fmla="*/ 1649281 h 3339939"/>
                  <a:gd name="connsiteX197" fmla="*/ 716081 w 2032000"/>
                  <a:gd name="connsiteY197" fmla="*/ 1645472 h 3339939"/>
                  <a:gd name="connsiteX198" fmla="*/ 624732 w 2032000"/>
                  <a:gd name="connsiteY198" fmla="*/ 1668326 h 3339939"/>
                  <a:gd name="connsiteX199" fmla="*/ 624732 w 2032000"/>
                  <a:gd name="connsiteY199" fmla="*/ 1653090 h 3339939"/>
                  <a:gd name="connsiteX200" fmla="*/ 594282 w 2032000"/>
                  <a:gd name="connsiteY200" fmla="*/ 1653090 h 3339939"/>
                  <a:gd name="connsiteX201" fmla="*/ 586670 w 2032000"/>
                  <a:gd name="connsiteY201" fmla="*/ 1618810 h 3339939"/>
                  <a:gd name="connsiteX202" fmla="*/ 582863 w 2032000"/>
                  <a:gd name="connsiteY202" fmla="*/ 1630236 h 3339939"/>
                  <a:gd name="connsiteX203" fmla="*/ 533383 w 2032000"/>
                  <a:gd name="connsiteY203" fmla="*/ 1611192 h 3339939"/>
                  <a:gd name="connsiteX204" fmla="*/ 499127 w 2032000"/>
                  <a:gd name="connsiteY204" fmla="*/ 1576911 h 3339939"/>
                  <a:gd name="connsiteX205" fmla="*/ 472483 w 2032000"/>
                  <a:gd name="connsiteY205" fmla="*/ 1557866 h 3339939"/>
                  <a:gd name="connsiteX206" fmla="*/ 480096 w 2032000"/>
                  <a:gd name="connsiteY206" fmla="*/ 1550248 h 3339939"/>
                  <a:gd name="connsiteX207" fmla="*/ 544801 w 2032000"/>
                  <a:gd name="connsiteY207" fmla="*/ 1550248 h 3339939"/>
                  <a:gd name="connsiteX208" fmla="*/ 582863 w 2032000"/>
                  <a:gd name="connsiteY208" fmla="*/ 1542630 h 3339939"/>
                  <a:gd name="connsiteX209" fmla="*/ 598088 w 2032000"/>
                  <a:gd name="connsiteY209" fmla="*/ 1550248 h 3339939"/>
                  <a:gd name="connsiteX210" fmla="*/ 708468 w 2032000"/>
                  <a:gd name="connsiteY210" fmla="*/ 1527394 h 3339939"/>
                  <a:gd name="connsiteX211" fmla="*/ 651375 w 2032000"/>
                  <a:gd name="connsiteY211" fmla="*/ 1496923 h 3339939"/>
                  <a:gd name="connsiteX212" fmla="*/ 590476 w 2032000"/>
                  <a:gd name="connsiteY212" fmla="*/ 1466451 h 3339939"/>
                  <a:gd name="connsiteX213" fmla="*/ 560026 w 2032000"/>
                  <a:gd name="connsiteY213" fmla="*/ 1462642 h 3339939"/>
                  <a:gd name="connsiteX214" fmla="*/ 567639 w 2032000"/>
                  <a:gd name="connsiteY214" fmla="*/ 1455024 h 3339939"/>
                  <a:gd name="connsiteX215" fmla="*/ 510545 w 2032000"/>
                  <a:gd name="connsiteY215" fmla="*/ 1394081 h 3339939"/>
                  <a:gd name="connsiteX216" fmla="*/ 605701 w 2032000"/>
                  <a:gd name="connsiteY216" fmla="*/ 1382654 h 3339939"/>
                  <a:gd name="connsiteX217" fmla="*/ 605701 w 2032000"/>
                  <a:gd name="connsiteY217" fmla="*/ 1367418 h 3339939"/>
                  <a:gd name="connsiteX218" fmla="*/ 609507 w 2032000"/>
                  <a:gd name="connsiteY218" fmla="*/ 1344564 h 3339939"/>
                  <a:gd name="connsiteX219" fmla="*/ 826461 w 2032000"/>
                  <a:gd name="connsiteY219" fmla="*/ 1348373 h 3339939"/>
                  <a:gd name="connsiteX220" fmla="*/ 704662 w 2032000"/>
                  <a:gd name="connsiteY220" fmla="*/ 1222677 h 3339939"/>
                  <a:gd name="connsiteX221" fmla="*/ 681825 w 2032000"/>
                  <a:gd name="connsiteY221" fmla="*/ 1245531 h 3339939"/>
                  <a:gd name="connsiteX222" fmla="*/ 567639 w 2032000"/>
                  <a:gd name="connsiteY222" fmla="*/ 1188397 h 3339939"/>
                  <a:gd name="connsiteX223" fmla="*/ 575251 w 2032000"/>
                  <a:gd name="connsiteY223" fmla="*/ 1165543 h 3339939"/>
                  <a:gd name="connsiteX224" fmla="*/ 499127 w 2032000"/>
                  <a:gd name="connsiteY224" fmla="*/ 1127453 h 3339939"/>
                  <a:gd name="connsiteX225" fmla="*/ 502933 w 2032000"/>
                  <a:gd name="connsiteY225" fmla="*/ 1116026 h 3339939"/>
                  <a:gd name="connsiteX226" fmla="*/ 601894 w 2032000"/>
                  <a:gd name="connsiteY226" fmla="*/ 1127453 h 3339939"/>
                  <a:gd name="connsiteX227" fmla="*/ 594282 w 2032000"/>
                  <a:gd name="connsiteY227" fmla="*/ 1077937 h 3339939"/>
                  <a:gd name="connsiteX228" fmla="*/ 678018 w 2032000"/>
                  <a:gd name="connsiteY228" fmla="*/ 1127453 h 3339939"/>
                  <a:gd name="connsiteX229" fmla="*/ 658987 w 2032000"/>
                  <a:gd name="connsiteY229" fmla="*/ 1051274 h 3339939"/>
                  <a:gd name="connsiteX230" fmla="*/ 765561 w 2032000"/>
                  <a:gd name="connsiteY230" fmla="*/ 1058892 h 3339939"/>
                  <a:gd name="connsiteX231" fmla="*/ 769367 w 2032000"/>
                  <a:gd name="connsiteY231" fmla="*/ 1024611 h 3339939"/>
                  <a:gd name="connsiteX232" fmla="*/ 719887 w 2032000"/>
                  <a:gd name="connsiteY232" fmla="*/ 1009375 h 3339939"/>
                  <a:gd name="connsiteX233" fmla="*/ 716081 w 2032000"/>
                  <a:gd name="connsiteY233" fmla="*/ 1016993 h 3339939"/>
                  <a:gd name="connsiteX234" fmla="*/ 712274 w 2032000"/>
                  <a:gd name="connsiteY234" fmla="*/ 990331 h 3339939"/>
                  <a:gd name="connsiteX235" fmla="*/ 678018 w 2032000"/>
                  <a:gd name="connsiteY235" fmla="*/ 986522 h 3339939"/>
                  <a:gd name="connsiteX236" fmla="*/ 636150 w 2032000"/>
                  <a:gd name="connsiteY236" fmla="*/ 959859 h 3339939"/>
                  <a:gd name="connsiteX237" fmla="*/ 643763 w 2032000"/>
                  <a:gd name="connsiteY237" fmla="*/ 940814 h 3339939"/>
                  <a:gd name="connsiteX238" fmla="*/ 620925 w 2032000"/>
                  <a:gd name="connsiteY238" fmla="*/ 917960 h 3339939"/>
                  <a:gd name="connsiteX239" fmla="*/ 651375 w 2032000"/>
                  <a:gd name="connsiteY239" fmla="*/ 895106 h 3339939"/>
                  <a:gd name="connsiteX240" fmla="*/ 678018 w 2032000"/>
                  <a:gd name="connsiteY240" fmla="*/ 898915 h 3339939"/>
                  <a:gd name="connsiteX241" fmla="*/ 716081 w 2032000"/>
                  <a:gd name="connsiteY241" fmla="*/ 872253 h 3339939"/>
                  <a:gd name="connsiteX242" fmla="*/ 811236 w 2032000"/>
                  <a:gd name="connsiteY242" fmla="*/ 898915 h 3339939"/>
                  <a:gd name="connsiteX243" fmla="*/ 796011 w 2032000"/>
                  <a:gd name="connsiteY243" fmla="*/ 860826 h 3339939"/>
                  <a:gd name="connsiteX244" fmla="*/ 803623 w 2032000"/>
                  <a:gd name="connsiteY244" fmla="*/ 853208 h 3339939"/>
                  <a:gd name="connsiteX245" fmla="*/ 887360 w 2032000"/>
                  <a:gd name="connsiteY245" fmla="*/ 891297 h 3339939"/>
                  <a:gd name="connsiteX246" fmla="*/ 917809 w 2032000"/>
                  <a:gd name="connsiteY246" fmla="*/ 895106 h 3339939"/>
                  <a:gd name="connsiteX247" fmla="*/ 1066251 w 2032000"/>
                  <a:gd name="connsiteY247" fmla="*/ 799882 h 3339939"/>
                  <a:gd name="connsiteX248" fmla="*/ 1085283 w 2032000"/>
                  <a:gd name="connsiteY248" fmla="*/ 761793 h 3339939"/>
                  <a:gd name="connsiteX249" fmla="*/ 1077670 w 2032000"/>
                  <a:gd name="connsiteY249" fmla="*/ 757984 h 3339939"/>
                  <a:gd name="connsiteX250" fmla="*/ 1001546 w 2032000"/>
                  <a:gd name="connsiteY250" fmla="*/ 815118 h 3339939"/>
                  <a:gd name="connsiteX251" fmla="*/ 906391 w 2032000"/>
                  <a:gd name="connsiteY251" fmla="*/ 853208 h 3339939"/>
                  <a:gd name="connsiteX252" fmla="*/ 894972 w 2032000"/>
                  <a:gd name="connsiteY252" fmla="*/ 860826 h 3339939"/>
                  <a:gd name="connsiteX253" fmla="*/ 887360 w 2032000"/>
                  <a:gd name="connsiteY253" fmla="*/ 834163 h 3339939"/>
                  <a:gd name="connsiteX254" fmla="*/ 875941 w 2032000"/>
                  <a:gd name="connsiteY254" fmla="*/ 837972 h 3339939"/>
                  <a:gd name="connsiteX255" fmla="*/ 837879 w 2032000"/>
                  <a:gd name="connsiteY255" fmla="*/ 841781 h 3339939"/>
                  <a:gd name="connsiteX256" fmla="*/ 856910 w 2032000"/>
                  <a:gd name="connsiteY256" fmla="*/ 811309 h 3339939"/>
                  <a:gd name="connsiteX257" fmla="*/ 894972 w 2032000"/>
                  <a:gd name="connsiteY257" fmla="*/ 780838 h 3339939"/>
                  <a:gd name="connsiteX258" fmla="*/ 792205 w 2032000"/>
                  <a:gd name="connsiteY258" fmla="*/ 822736 h 3339939"/>
                  <a:gd name="connsiteX259" fmla="*/ 776980 w 2032000"/>
                  <a:gd name="connsiteY259" fmla="*/ 815118 h 3339939"/>
                  <a:gd name="connsiteX260" fmla="*/ 754143 w 2032000"/>
                  <a:gd name="connsiteY260" fmla="*/ 777029 h 3339939"/>
                  <a:gd name="connsiteX261" fmla="*/ 796011 w 2032000"/>
                  <a:gd name="connsiteY261" fmla="*/ 746557 h 3339939"/>
                  <a:gd name="connsiteX262" fmla="*/ 792205 w 2032000"/>
                  <a:gd name="connsiteY262" fmla="*/ 738939 h 3339939"/>
                  <a:gd name="connsiteX263" fmla="*/ 754143 w 2032000"/>
                  <a:gd name="connsiteY263" fmla="*/ 761793 h 3339939"/>
                  <a:gd name="connsiteX264" fmla="*/ 712274 w 2032000"/>
                  <a:gd name="connsiteY264" fmla="*/ 788455 h 3339939"/>
                  <a:gd name="connsiteX265" fmla="*/ 689437 w 2032000"/>
                  <a:gd name="connsiteY265" fmla="*/ 777029 h 3339939"/>
                  <a:gd name="connsiteX266" fmla="*/ 697050 w 2032000"/>
                  <a:gd name="connsiteY266" fmla="*/ 757984 h 3339939"/>
                  <a:gd name="connsiteX267" fmla="*/ 712274 w 2032000"/>
                  <a:gd name="connsiteY267" fmla="*/ 742748 h 3339939"/>
                  <a:gd name="connsiteX268" fmla="*/ 609507 w 2032000"/>
                  <a:gd name="connsiteY268" fmla="*/ 716085 h 3339939"/>
                  <a:gd name="connsiteX269" fmla="*/ 594282 w 2032000"/>
                  <a:gd name="connsiteY269" fmla="*/ 697040 h 3339939"/>
                  <a:gd name="connsiteX270" fmla="*/ 613313 w 2032000"/>
                  <a:gd name="connsiteY270" fmla="*/ 689422 h 3339939"/>
                  <a:gd name="connsiteX271" fmla="*/ 685631 w 2032000"/>
                  <a:gd name="connsiteY271" fmla="*/ 677995 h 3339939"/>
                  <a:gd name="connsiteX272" fmla="*/ 693243 w 2032000"/>
                  <a:gd name="connsiteY272" fmla="*/ 643715 h 3339939"/>
                  <a:gd name="connsiteX273" fmla="*/ 727499 w 2032000"/>
                  <a:gd name="connsiteY273" fmla="*/ 647524 h 3339939"/>
                  <a:gd name="connsiteX274" fmla="*/ 750336 w 2032000"/>
                  <a:gd name="connsiteY274" fmla="*/ 662759 h 3339939"/>
                  <a:gd name="connsiteX275" fmla="*/ 856910 w 2032000"/>
                  <a:gd name="connsiteY275" fmla="*/ 716085 h 3339939"/>
                  <a:gd name="connsiteX276" fmla="*/ 860716 w 2032000"/>
                  <a:gd name="connsiteY276" fmla="*/ 708467 h 3339939"/>
                  <a:gd name="connsiteX277" fmla="*/ 822654 w 2032000"/>
                  <a:gd name="connsiteY277" fmla="*/ 674186 h 3339939"/>
                  <a:gd name="connsiteX278" fmla="*/ 875941 w 2032000"/>
                  <a:gd name="connsiteY278" fmla="*/ 677995 h 3339939"/>
                  <a:gd name="connsiteX279" fmla="*/ 1058639 w 2032000"/>
                  <a:gd name="connsiteY279" fmla="*/ 704658 h 3339939"/>
                  <a:gd name="connsiteX280" fmla="*/ 1077670 w 2032000"/>
                  <a:gd name="connsiteY280" fmla="*/ 674186 h 3339939"/>
                  <a:gd name="connsiteX281" fmla="*/ 1062445 w 2032000"/>
                  <a:gd name="connsiteY281" fmla="*/ 639906 h 3339939"/>
                  <a:gd name="connsiteX282" fmla="*/ 1001546 w 2032000"/>
                  <a:gd name="connsiteY282" fmla="*/ 681804 h 3339939"/>
                  <a:gd name="connsiteX283" fmla="*/ 993934 w 2032000"/>
                  <a:gd name="connsiteY283" fmla="*/ 651333 h 3339939"/>
                  <a:gd name="connsiteX284" fmla="*/ 940647 w 2032000"/>
                  <a:gd name="connsiteY284" fmla="*/ 658951 h 3339939"/>
                  <a:gd name="connsiteX285" fmla="*/ 936840 w 2032000"/>
                  <a:gd name="connsiteY285" fmla="*/ 647524 h 3339939"/>
                  <a:gd name="connsiteX286" fmla="*/ 971096 w 2032000"/>
                  <a:gd name="connsiteY286" fmla="*/ 613243 h 3339939"/>
                  <a:gd name="connsiteX287" fmla="*/ 936840 w 2032000"/>
                  <a:gd name="connsiteY287" fmla="*/ 620861 h 3339939"/>
                  <a:gd name="connsiteX288" fmla="*/ 906391 w 2032000"/>
                  <a:gd name="connsiteY288" fmla="*/ 624670 h 3339939"/>
                  <a:gd name="connsiteX289" fmla="*/ 837879 w 2032000"/>
                  <a:gd name="connsiteY289" fmla="*/ 613243 h 3339939"/>
                  <a:gd name="connsiteX290" fmla="*/ 807429 w 2032000"/>
                  <a:gd name="connsiteY290" fmla="*/ 594198 h 3339939"/>
                  <a:gd name="connsiteX291" fmla="*/ 830267 w 2032000"/>
                  <a:gd name="connsiteY291" fmla="*/ 571344 h 3339939"/>
                  <a:gd name="connsiteX292" fmla="*/ 879747 w 2032000"/>
                  <a:gd name="connsiteY292" fmla="*/ 559918 h 3339939"/>
                  <a:gd name="connsiteX293" fmla="*/ 799817 w 2032000"/>
                  <a:gd name="connsiteY293" fmla="*/ 498974 h 3339939"/>
                  <a:gd name="connsiteX294" fmla="*/ 803623 w 2032000"/>
                  <a:gd name="connsiteY294" fmla="*/ 476120 h 3339939"/>
                  <a:gd name="connsiteX295" fmla="*/ 837879 w 2032000"/>
                  <a:gd name="connsiteY295" fmla="*/ 464693 h 3339939"/>
                  <a:gd name="connsiteX296" fmla="*/ 796011 w 2032000"/>
                  <a:gd name="connsiteY296" fmla="*/ 388514 h 3339939"/>
                  <a:gd name="connsiteX297" fmla="*/ 891166 w 2032000"/>
                  <a:gd name="connsiteY297" fmla="*/ 441840 h 3339939"/>
                  <a:gd name="connsiteX298" fmla="*/ 948259 w 2032000"/>
                  <a:gd name="connsiteY298" fmla="*/ 441840 h 3339939"/>
                  <a:gd name="connsiteX299" fmla="*/ 971096 w 2032000"/>
                  <a:gd name="connsiteY299" fmla="*/ 434222 h 3339939"/>
                  <a:gd name="connsiteX300" fmla="*/ 929228 w 2032000"/>
                  <a:gd name="connsiteY300" fmla="*/ 358042 h 3339939"/>
                  <a:gd name="connsiteX301" fmla="*/ 993934 w 2032000"/>
                  <a:gd name="connsiteY301" fmla="*/ 388514 h 3339939"/>
                  <a:gd name="connsiteX302" fmla="*/ 990127 w 2032000"/>
                  <a:gd name="connsiteY302" fmla="*/ 335189 h 3339939"/>
                  <a:gd name="connsiteX303" fmla="*/ 986321 w 2032000"/>
                  <a:gd name="connsiteY303" fmla="*/ 342807 h 3339939"/>
                  <a:gd name="connsiteX304" fmla="*/ 936840 w 2032000"/>
                  <a:gd name="connsiteY304" fmla="*/ 335189 h 3339939"/>
                  <a:gd name="connsiteX305" fmla="*/ 959678 w 2032000"/>
                  <a:gd name="connsiteY305" fmla="*/ 297099 h 3339939"/>
                  <a:gd name="connsiteX306" fmla="*/ 914003 w 2032000"/>
                  <a:gd name="connsiteY306" fmla="*/ 224729 h 3339939"/>
                  <a:gd name="connsiteX307" fmla="*/ 910197 w 2032000"/>
                  <a:gd name="connsiteY307" fmla="*/ 194257 h 3339939"/>
                  <a:gd name="connsiteX308" fmla="*/ 940647 w 2032000"/>
                  <a:gd name="connsiteY308" fmla="*/ 201875 h 3339939"/>
                  <a:gd name="connsiteX309" fmla="*/ 974903 w 2032000"/>
                  <a:gd name="connsiteY309" fmla="*/ 220920 h 3339939"/>
                  <a:gd name="connsiteX310" fmla="*/ 1001546 w 2032000"/>
                  <a:gd name="connsiteY310" fmla="*/ 186639 h 3339939"/>
                  <a:gd name="connsiteX311" fmla="*/ 1024383 w 2032000"/>
                  <a:gd name="connsiteY311" fmla="*/ 217111 h 3339939"/>
                  <a:gd name="connsiteX312" fmla="*/ 1028189 w 2032000"/>
                  <a:gd name="connsiteY312" fmla="*/ 236156 h 3339939"/>
                  <a:gd name="connsiteX313" fmla="*/ 1051027 w 2032000"/>
                  <a:gd name="connsiteY313" fmla="*/ 308526 h 3339939"/>
                  <a:gd name="connsiteX314" fmla="*/ 1062445 w 2032000"/>
                  <a:gd name="connsiteY314" fmla="*/ 289481 h 3339939"/>
                  <a:gd name="connsiteX315" fmla="*/ 1024383 w 2032000"/>
                  <a:gd name="connsiteY315" fmla="*/ 167594 h 3339939"/>
                  <a:gd name="connsiteX316" fmla="*/ 997740 w 2032000"/>
                  <a:gd name="connsiteY316" fmla="*/ 87606 h 3339939"/>
                  <a:gd name="connsiteX317" fmla="*/ 1070058 w 2032000"/>
                  <a:gd name="connsiteY317" fmla="*/ 152358 h 3339939"/>
                  <a:gd name="connsiteX318" fmla="*/ 1077670 w 2032000"/>
                  <a:gd name="connsiteY318" fmla="*/ 152358 h 3339939"/>
                  <a:gd name="connsiteX319" fmla="*/ 1077670 w 2032000"/>
                  <a:gd name="connsiteY319" fmla="*/ 0 h 333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Lst>
                <a:rect l="l" t="t" r="r" b="b"/>
                <a:pathLst>
                  <a:path w="2032000" h="3339939">
                    <a:moveTo>
                      <a:pt x="1077670" y="0"/>
                    </a:moveTo>
                    <a:cubicBezTo>
                      <a:pt x="1123345" y="30471"/>
                      <a:pt x="1100507" y="87606"/>
                      <a:pt x="1123345" y="133313"/>
                    </a:cubicBezTo>
                    <a:cubicBezTo>
                      <a:pt x="1142376" y="102842"/>
                      <a:pt x="1153794" y="72370"/>
                      <a:pt x="1195662" y="79988"/>
                    </a:cubicBezTo>
                    <a:cubicBezTo>
                      <a:pt x="1172825" y="148549"/>
                      <a:pt x="1089089" y="190448"/>
                      <a:pt x="1115732" y="278054"/>
                    </a:cubicBezTo>
                    <a:cubicBezTo>
                      <a:pt x="1138569" y="243773"/>
                      <a:pt x="1157600" y="213302"/>
                      <a:pt x="1180438" y="179021"/>
                    </a:cubicBezTo>
                    <a:cubicBezTo>
                      <a:pt x="1184244" y="179021"/>
                      <a:pt x="1184244" y="179021"/>
                      <a:pt x="1188050" y="182830"/>
                    </a:cubicBezTo>
                    <a:cubicBezTo>
                      <a:pt x="1191856" y="190448"/>
                      <a:pt x="1191856" y="201875"/>
                      <a:pt x="1191856" y="205684"/>
                    </a:cubicBezTo>
                    <a:cubicBezTo>
                      <a:pt x="1222306" y="194257"/>
                      <a:pt x="1252756" y="182830"/>
                      <a:pt x="1283205" y="171403"/>
                    </a:cubicBezTo>
                    <a:cubicBezTo>
                      <a:pt x="1283205" y="175212"/>
                      <a:pt x="1287011" y="179021"/>
                      <a:pt x="1287011" y="182830"/>
                    </a:cubicBezTo>
                    <a:cubicBezTo>
                      <a:pt x="1267980" y="198066"/>
                      <a:pt x="1252756" y="213302"/>
                      <a:pt x="1233725" y="228538"/>
                    </a:cubicBezTo>
                    <a:cubicBezTo>
                      <a:pt x="1256562" y="239964"/>
                      <a:pt x="1275593" y="251391"/>
                      <a:pt x="1298430" y="266627"/>
                    </a:cubicBezTo>
                    <a:cubicBezTo>
                      <a:pt x="1256562" y="293290"/>
                      <a:pt x="1214693" y="262818"/>
                      <a:pt x="1172825" y="278054"/>
                    </a:cubicBezTo>
                    <a:cubicBezTo>
                      <a:pt x="1210887" y="289481"/>
                      <a:pt x="1241337" y="304717"/>
                      <a:pt x="1260368" y="342807"/>
                    </a:cubicBezTo>
                    <a:cubicBezTo>
                      <a:pt x="1252756" y="346616"/>
                      <a:pt x="1245143" y="350424"/>
                      <a:pt x="1241337" y="350424"/>
                    </a:cubicBezTo>
                    <a:cubicBezTo>
                      <a:pt x="1218500" y="346616"/>
                      <a:pt x="1195662" y="350424"/>
                      <a:pt x="1180438" y="369469"/>
                    </a:cubicBezTo>
                    <a:cubicBezTo>
                      <a:pt x="1180438" y="369469"/>
                      <a:pt x="1165213" y="365660"/>
                      <a:pt x="1161407" y="358042"/>
                    </a:cubicBezTo>
                    <a:cubicBezTo>
                      <a:pt x="1157600" y="354233"/>
                      <a:pt x="1161407" y="346616"/>
                      <a:pt x="1161407" y="338998"/>
                    </a:cubicBezTo>
                    <a:cubicBezTo>
                      <a:pt x="1119538" y="342807"/>
                      <a:pt x="1108120" y="365660"/>
                      <a:pt x="1111926" y="403750"/>
                    </a:cubicBezTo>
                    <a:cubicBezTo>
                      <a:pt x="1119538" y="430413"/>
                      <a:pt x="1119538" y="460884"/>
                      <a:pt x="1123345" y="487547"/>
                    </a:cubicBezTo>
                    <a:cubicBezTo>
                      <a:pt x="1127151" y="498974"/>
                      <a:pt x="1127151" y="506592"/>
                      <a:pt x="1127151" y="525637"/>
                    </a:cubicBezTo>
                    <a:cubicBezTo>
                      <a:pt x="1176631" y="495165"/>
                      <a:pt x="1214693" y="468502"/>
                      <a:pt x="1233725" y="422795"/>
                    </a:cubicBezTo>
                    <a:cubicBezTo>
                      <a:pt x="1245143" y="396132"/>
                      <a:pt x="1260368" y="373278"/>
                      <a:pt x="1275593" y="346616"/>
                    </a:cubicBezTo>
                    <a:cubicBezTo>
                      <a:pt x="1290818" y="358042"/>
                      <a:pt x="1298430" y="365660"/>
                      <a:pt x="1309849" y="377087"/>
                    </a:cubicBezTo>
                    <a:cubicBezTo>
                      <a:pt x="1325073" y="361851"/>
                      <a:pt x="1340298" y="346616"/>
                      <a:pt x="1359329" y="335189"/>
                    </a:cubicBezTo>
                    <a:cubicBezTo>
                      <a:pt x="1363136" y="331380"/>
                      <a:pt x="1374554" y="331380"/>
                      <a:pt x="1382167" y="327571"/>
                    </a:cubicBezTo>
                    <a:cubicBezTo>
                      <a:pt x="1378360" y="338998"/>
                      <a:pt x="1382167" y="346616"/>
                      <a:pt x="1378360" y="354233"/>
                    </a:cubicBezTo>
                    <a:cubicBezTo>
                      <a:pt x="1370748" y="369469"/>
                      <a:pt x="1359329" y="384705"/>
                      <a:pt x="1351717" y="399941"/>
                    </a:cubicBezTo>
                    <a:cubicBezTo>
                      <a:pt x="1374554" y="403750"/>
                      <a:pt x="1393585" y="403750"/>
                      <a:pt x="1416422" y="407559"/>
                    </a:cubicBezTo>
                    <a:cubicBezTo>
                      <a:pt x="1389779" y="434222"/>
                      <a:pt x="1370748" y="453266"/>
                      <a:pt x="1347911" y="472311"/>
                    </a:cubicBezTo>
                    <a:cubicBezTo>
                      <a:pt x="1351717" y="476120"/>
                      <a:pt x="1351717" y="479929"/>
                      <a:pt x="1355523" y="483738"/>
                    </a:cubicBezTo>
                    <a:cubicBezTo>
                      <a:pt x="1370748" y="487547"/>
                      <a:pt x="1385973" y="491356"/>
                      <a:pt x="1401198" y="495165"/>
                    </a:cubicBezTo>
                    <a:cubicBezTo>
                      <a:pt x="1408810" y="498974"/>
                      <a:pt x="1412616" y="506592"/>
                      <a:pt x="1416422" y="514210"/>
                    </a:cubicBezTo>
                    <a:cubicBezTo>
                      <a:pt x="1416422" y="514210"/>
                      <a:pt x="1405004" y="521828"/>
                      <a:pt x="1401198" y="525637"/>
                    </a:cubicBezTo>
                    <a:cubicBezTo>
                      <a:pt x="1382167" y="537064"/>
                      <a:pt x="1363136" y="552300"/>
                      <a:pt x="1340298" y="563727"/>
                    </a:cubicBezTo>
                    <a:cubicBezTo>
                      <a:pt x="1298430" y="548491"/>
                      <a:pt x="1294624" y="548491"/>
                      <a:pt x="1294624" y="586580"/>
                    </a:cubicBezTo>
                    <a:cubicBezTo>
                      <a:pt x="1321267" y="594198"/>
                      <a:pt x="1351717" y="598007"/>
                      <a:pt x="1378360" y="605625"/>
                    </a:cubicBezTo>
                    <a:cubicBezTo>
                      <a:pt x="1378360" y="609434"/>
                      <a:pt x="1378360" y="609434"/>
                      <a:pt x="1378360" y="613243"/>
                    </a:cubicBezTo>
                    <a:cubicBezTo>
                      <a:pt x="1363136" y="624670"/>
                      <a:pt x="1344104" y="632288"/>
                      <a:pt x="1321267" y="643715"/>
                    </a:cubicBezTo>
                    <a:cubicBezTo>
                      <a:pt x="1325073" y="647524"/>
                      <a:pt x="1325073" y="655142"/>
                      <a:pt x="1328880" y="662759"/>
                    </a:cubicBezTo>
                    <a:cubicBezTo>
                      <a:pt x="1313655" y="670377"/>
                      <a:pt x="1302236" y="674186"/>
                      <a:pt x="1290818" y="681804"/>
                    </a:cubicBezTo>
                    <a:cubicBezTo>
                      <a:pt x="1290818" y="685613"/>
                      <a:pt x="1294624" y="689422"/>
                      <a:pt x="1294624" y="693231"/>
                    </a:cubicBezTo>
                    <a:cubicBezTo>
                      <a:pt x="1309849" y="685613"/>
                      <a:pt x="1328880" y="674186"/>
                      <a:pt x="1344104" y="670377"/>
                    </a:cubicBezTo>
                    <a:cubicBezTo>
                      <a:pt x="1359329" y="670377"/>
                      <a:pt x="1378360" y="670377"/>
                      <a:pt x="1393585" y="670377"/>
                    </a:cubicBezTo>
                    <a:cubicBezTo>
                      <a:pt x="1393585" y="681804"/>
                      <a:pt x="1389779" y="693231"/>
                      <a:pt x="1389779" y="708467"/>
                    </a:cubicBezTo>
                    <a:cubicBezTo>
                      <a:pt x="1439260" y="719894"/>
                      <a:pt x="1488740" y="738939"/>
                      <a:pt x="1526802" y="777029"/>
                    </a:cubicBezTo>
                    <a:cubicBezTo>
                      <a:pt x="1492547" y="811309"/>
                      <a:pt x="1439260" y="822736"/>
                      <a:pt x="1405004" y="796073"/>
                    </a:cubicBezTo>
                    <a:cubicBezTo>
                      <a:pt x="1401198" y="807500"/>
                      <a:pt x="1393585" y="815118"/>
                      <a:pt x="1389779" y="822736"/>
                    </a:cubicBezTo>
                    <a:cubicBezTo>
                      <a:pt x="1385973" y="849399"/>
                      <a:pt x="1374554" y="849399"/>
                      <a:pt x="1359329" y="837972"/>
                    </a:cubicBezTo>
                    <a:cubicBezTo>
                      <a:pt x="1340298" y="818927"/>
                      <a:pt x="1321267" y="799882"/>
                      <a:pt x="1302236" y="780838"/>
                    </a:cubicBezTo>
                    <a:cubicBezTo>
                      <a:pt x="1298430" y="784646"/>
                      <a:pt x="1290818" y="792264"/>
                      <a:pt x="1283205" y="796073"/>
                    </a:cubicBezTo>
                    <a:cubicBezTo>
                      <a:pt x="1287011" y="807500"/>
                      <a:pt x="1287011" y="818927"/>
                      <a:pt x="1290818" y="826545"/>
                    </a:cubicBezTo>
                    <a:cubicBezTo>
                      <a:pt x="1252756" y="834163"/>
                      <a:pt x="1245143" y="830354"/>
                      <a:pt x="1218500" y="780838"/>
                    </a:cubicBezTo>
                    <a:cubicBezTo>
                      <a:pt x="1214693" y="788455"/>
                      <a:pt x="1214693" y="792264"/>
                      <a:pt x="1210887" y="799882"/>
                    </a:cubicBezTo>
                    <a:cubicBezTo>
                      <a:pt x="1207081" y="807500"/>
                      <a:pt x="1199469" y="815118"/>
                      <a:pt x="1195662" y="826545"/>
                    </a:cubicBezTo>
                    <a:cubicBezTo>
                      <a:pt x="1184244" y="818927"/>
                      <a:pt x="1172825" y="815118"/>
                      <a:pt x="1169019" y="807500"/>
                    </a:cubicBezTo>
                    <a:cubicBezTo>
                      <a:pt x="1161407" y="788455"/>
                      <a:pt x="1153794" y="769411"/>
                      <a:pt x="1149988" y="750366"/>
                    </a:cubicBezTo>
                    <a:cubicBezTo>
                      <a:pt x="1146182" y="742748"/>
                      <a:pt x="1146182" y="735130"/>
                      <a:pt x="1146182" y="727512"/>
                    </a:cubicBezTo>
                    <a:cubicBezTo>
                      <a:pt x="1142376" y="731321"/>
                      <a:pt x="1138569" y="731321"/>
                      <a:pt x="1134763" y="731321"/>
                    </a:cubicBezTo>
                    <a:cubicBezTo>
                      <a:pt x="1138569" y="757984"/>
                      <a:pt x="1146182" y="784646"/>
                      <a:pt x="1153794" y="807500"/>
                    </a:cubicBezTo>
                    <a:cubicBezTo>
                      <a:pt x="1176631" y="860826"/>
                      <a:pt x="1229918" y="834163"/>
                      <a:pt x="1271787" y="849399"/>
                    </a:cubicBezTo>
                    <a:cubicBezTo>
                      <a:pt x="1264174" y="864635"/>
                      <a:pt x="1256562" y="876061"/>
                      <a:pt x="1248949" y="887488"/>
                    </a:cubicBezTo>
                    <a:cubicBezTo>
                      <a:pt x="1275593" y="902724"/>
                      <a:pt x="1306042" y="914151"/>
                      <a:pt x="1332686" y="898915"/>
                    </a:cubicBezTo>
                    <a:cubicBezTo>
                      <a:pt x="1359329" y="883679"/>
                      <a:pt x="1385973" y="868444"/>
                      <a:pt x="1412616" y="853208"/>
                    </a:cubicBezTo>
                    <a:cubicBezTo>
                      <a:pt x="1412616" y="864635"/>
                      <a:pt x="1416422" y="872253"/>
                      <a:pt x="1416422" y="879870"/>
                    </a:cubicBezTo>
                    <a:cubicBezTo>
                      <a:pt x="1431647" y="879870"/>
                      <a:pt x="1446872" y="876061"/>
                      <a:pt x="1458291" y="876061"/>
                    </a:cubicBezTo>
                    <a:cubicBezTo>
                      <a:pt x="1465903" y="891297"/>
                      <a:pt x="1473515" y="906533"/>
                      <a:pt x="1484934" y="921769"/>
                    </a:cubicBezTo>
                    <a:cubicBezTo>
                      <a:pt x="1507771" y="914151"/>
                      <a:pt x="1534415" y="906533"/>
                      <a:pt x="1557252" y="898915"/>
                    </a:cubicBezTo>
                    <a:cubicBezTo>
                      <a:pt x="1564864" y="895106"/>
                      <a:pt x="1583895" y="895106"/>
                      <a:pt x="1583895" y="895106"/>
                    </a:cubicBezTo>
                    <a:cubicBezTo>
                      <a:pt x="1595314" y="921769"/>
                      <a:pt x="1618151" y="914151"/>
                      <a:pt x="1637182" y="917960"/>
                    </a:cubicBezTo>
                    <a:cubicBezTo>
                      <a:pt x="1648601" y="921769"/>
                      <a:pt x="1660020" y="921769"/>
                      <a:pt x="1675244" y="925578"/>
                    </a:cubicBezTo>
                    <a:cubicBezTo>
                      <a:pt x="1660020" y="971286"/>
                      <a:pt x="1625764" y="952241"/>
                      <a:pt x="1599120" y="959859"/>
                    </a:cubicBezTo>
                    <a:cubicBezTo>
                      <a:pt x="1602926" y="967477"/>
                      <a:pt x="1610539" y="975095"/>
                      <a:pt x="1614345" y="978904"/>
                    </a:cubicBezTo>
                    <a:cubicBezTo>
                      <a:pt x="1595314" y="986522"/>
                      <a:pt x="1576283" y="994140"/>
                      <a:pt x="1557252" y="1001757"/>
                    </a:cubicBezTo>
                    <a:cubicBezTo>
                      <a:pt x="1564864" y="1009375"/>
                      <a:pt x="1572477" y="1016993"/>
                      <a:pt x="1576283" y="1020802"/>
                    </a:cubicBezTo>
                    <a:cubicBezTo>
                      <a:pt x="1576283" y="1024611"/>
                      <a:pt x="1572477" y="1028420"/>
                      <a:pt x="1572477" y="1032229"/>
                    </a:cubicBezTo>
                    <a:cubicBezTo>
                      <a:pt x="1542027" y="1020802"/>
                      <a:pt x="1511578" y="1005566"/>
                      <a:pt x="1473515" y="990331"/>
                    </a:cubicBezTo>
                    <a:cubicBezTo>
                      <a:pt x="1496353" y="1013184"/>
                      <a:pt x="1515384" y="1032229"/>
                      <a:pt x="1530609" y="1047465"/>
                    </a:cubicBezTo>
                    <a:cubicBezTo>
                      <a:pt x="1526802" y="1051274"/>
                      <a:pt x="1522996" y="1055083"/>
                      <a:pt x="1522996" y="1058892"/>
                    </a:cubicBezTo>
                    <a:cubicBezTo>
                      <a:pt x="1500159" y="1051274"/>
                      <a:pt x="1481128" y="1039847"/>
                      <a:pt x="1462097" y="1032229"/>
                    </a:cubicBezTo>
                    <a:cubicBezTo>
                      <a:pt x="1450678" y="1024611"/>
                      <a:pt x="1443066" y="1020802"/>
                      <a:pt x="1431647" y="1016993"/>
                    </a:cubicBezTo>
                    <a:cubicBezTo>
                      <a:pt x="1431647" y="1028420"/>
                      <a:pt x="1424035" y="1039847"/>
                      <a:pt x="1424035" y="1051274"/>
                    </a:cubicBezTo>
                    <a:cubicBezTo>
                      <a:pt x="1424035" y="1074128"/>
                      <a:pt x="1416422" y="1081746"/>
                      <a:pt x="1393585" y="1070319"/>
                    </a:cubicBezTo>
                    <a:cubicBezTo>
                      <a:pt x="1378360" y="1062701"/>
                      <a:pt x="1366942" y="1047465"/>
                      <a:pt x="1351717" y="1039847"/>
                    </a:cubicBezTo>
                    <a:cubicBezTo>
                      <a:pt x="1347911" y="1047465"/>
                      <a:pt x="1344104" y="1058892"/>
                      <a:pt x="1344104" y="1058892"/>
                    </a:cubicBezTo>
                    <a:cubicBezTo>
                      <a:pt x="1332686" y="1058892"/>
                      <a:pt x="1325073" y="1055083"/>
                      <a:pt x="1313655" y="1051274"/>
                    </a:cubicBezTo>
                    <a:cubicBezTo>
                      <a:pt x="1298430" y="1043656"/>
                      <a:pt x="1287011" y="1036038"/>
                      <a:pt x="1271787" y="1028420"/>
                    </a:cubicBezTo>
                    <a:cubicBezTo>
                      <a:pt x="1267980" y="1032229"/>
                      <a:pt x="1267980" y="1036038"/>
                      <a:pt x="1264174" y="1039847"/>
                    </a:cubicBezTo>
                    <a:cubicBezTo>
                      <a:pt x="1271787" y="1047465"/>
                      <a:pt x="1275593" y="1058892"/>
                      <a:pt x="1287011" y="1066510"/>
                    </a:cubicBezTo>
                    <a:cubicBezTo>
                      <a:pt x="1325073" y="1085555"/>
                      <a:pt x="1363136" y="1100790"/>
                      <a:pt x="1401198" y="1119835"/>
                    </a:cubicBezTo>
                    <a:cubicBezTo>
                      <a:pt x="1469709" y="1154116"/>
                      <a:pt x="1511578" y="1096981"/>
                      <a:pt x="1564864" y="1074128"/>
                    </a:cubicBezTo>
                    <a:cubicBezTo>
                      <a:pt x="1557252" y="1085555"/>
                      <a:pt x="1553446" y="1093172"/>
                      <a:pt x="1549640" y="1096981"/>
                    </a:cubicBezTo>
                    <a:cubicBezTo>
                      <a:pt x="1557252" y="1112217"/>
                      <a:pt x="1564864" y="1119835"/>
                      <a:pt x="1572477" y="1127453"/>
                    </a:cubicBezTo>
                    <a:cubicBezTo>
                      <a:pt x="1595314" y="1116026"/>
                      <a:pt x="1618151" y="1100790"/>
                      <a:pt x="1648601" y="1085555"/>
                    </a:cubicBezTo>
                    <a:cubicBezTo>
                      <a:pt x="1644795" y="1096981"/>
                      <a:pt x="1640989" y="1116026"/>
                      <a:pt x="1637182" y="1116026"/>
                    </a:cubicBezTo>
                    <a:cubicBezTo>
                      <a:pt x="1667632" y="1116026"/>
                      <a:pt x="1694275" y="1116026"/>
                      <a:pt x="1720919" y="1116026"/>
                    </a:cubicBezTo>
                    <a:cubicBezTo>
                      <a:pt x="1720919" y="1131262"/>
                      <a:pt x="1720919" y="1123644"/>
                      <a:pt x="1724725" y="1127453"/>
                    </a:cubicBezTo>
                    <a:cubicBezTo>
                      <a:pt x="1698082" y="1138880"/>
                      <a:pt x="1675244" y="1154116"/>
                      <a:pt x="1648601" y="1169352"/>
                    </a:cubicBezTo>
                    <a:cubicBezTo>
                      <a:pt x="1648601" y="1176970"/>
                      <a:pt x="1652407" y="1184588"/>
                      <a:pt x="1652407" y="1192206"/>
                    </a:cubicBezTo>
                    <a:cubicBezTo>
                      <a:pt x="1621958" y="1215059"/>
                      <a:pt x="1599120" y="1180779"/>
                      <a:pt x="1568671" y="1173161"/>
                    </a:cubicBezTo>
                    <a:cubicBezTo>
                      <a:pt x="1576283" y="1188397"/>
                      <a:pt x="1583895" y="1199823"/>
                      <a:pt x="1587702" y="1211250"/>
                    </a:cubicBezTo>
                    <a:cubicBezTo>
                      <a:pt x="1583895" y="1211250"/>
                      <a:pt x="1580089" y="1215059"/>
                      <a:pt x="1572477" y="1218868"/>
                    </a:cubicBezTo>
                    <a:cubicBezTo>
                      <a:pt x="1576283" y="1226486"/>
                      <a:pt x="1580089" y="1237913"/>
                      <a:pt x="1583895" y="1249340"/>
                    </a:cubicBezTo>
                    <a:cubicBezTo>
                      <a:pt x="1564864" y="1245531"/>
                      <a:pt x="1549640" y="1241722"/>
                      <a:pt x="1534415" y="1237913"/>
                    </a:cubicBezTo>
                    <a:cubicBezTo>
                      <a:pt x="1534415" y="1264576"/>
                      <a:pt x="1515384" y="1298857"/>
                      <a:pt x="1496353" y="1298857"/>
                    </a:cubicBezTo>
                    <a:cubicBezTo>
                      <a:pt x="1473515" y="1298857"/>
                      <a:pt x="1450678" y="1295048"/>
                      <a:pt x="1443066" y="1264576"/>
                    </a:cubicBezTo>
                    <a:cubicBezTo>
                      <a:pt x="1412616" y="1310283"/>
                      <a:pt x="1389779" y="1264576"/>
                      <a:pt x="1366942" y="1260767"/>
                    </a:cubicBezTo>
                    <a:cubicBezTo>
                      <a:pt x="1363136" y="1272194"/>
                      <a:pt x="1359329" y="1279812"/>
                      <a:pt x="1359329" y="1295048"/>
                    </a:cubicBezTo>
                    <a:cubicBezTo>
                      <a:pt x="1321267" y="1272194"/>
                      <a:pt x="1287011" y="1260767"/>
                      <a:pt x="1245143" y="1268385"/>
                    </a:cubicBezTo>
                    <a:cubicBezTo>
                      <a:pt x="1290818" y="1306474"/>
                      <a:pt x="1344104" y="1329328"/>
                      <a:pt x="1397391" y="1348373"/>
                    </a:cubicBezTo>
                    <a:cubicBezTo>
                      <a:pt x="1458291" y="1367418"/>
                      <a:pt x="1511578" y="1363609"/>
                      <a:pt x="1564864" y="1329328"/>
                    </a:cubicBezTo>
                    <a:cubicBezTo>
                      <a:pt x="1568671" y="1329328"/>
                      <a:pt x="1568671" y="1333137"/>
                      <a:pt x="1572477" y="1336946"/>
                    </a:cubicBezTo>
                    <a:cubicBezTo>
                      <a:pt x="1568671" y="1352182"/>
                      <a:pt x="1564864" y="1367418"/>
                      <a:pt x="1557252" y="1394081"/>
                    </a:cubicBezTo>
                    <a:cubicBezTo>
                      <a:pt x="1599120" y="1382654"/>
                      <a:pt x="1644795" y="1371227"/>
                      <a:pt x="1690469" y="1359800"/>
                    </a:cubicBezTo>
                    <a:cubicBezTo>
                      <a:pt x="1686663" y="1371227"/>
                      <a:pt x="1686663" y="1378845"/>
                      <a:pt x="1686663" y="1382654"/>
                    </a:cubicBezTo>
                    <a:cubicBezTo>
                      <a:pt x="1720919" y="1394081"/>
                      <a:pt x="1755175" y="1401699"/>
                      <a:pt x="1793237" y="1413125"/>
                    </a:cubicBezTo>
                    <a:cubicBezTo>
                      <a:pt x="1758981" y="1439788"/>
                      <a:pt x="1728531" y="1458833"/>
                      <a:pt x="1698082" y="1481687"/>
                    </a:cubicBezTo>
                    <a:cubicBezTo>
                      <a:pt x="1705694" y="1485496"/>
                      <a:pt x="1709500" y="1489305"/>
                      <a:pt x="1717113" y="1496923"/>
                    </a:cubicBezTo>
                    <a:cubicBezTo>
                      <a:pt x="1701888" y="1504541"/>
                      <a:pt x="1686663" y="1512159"/>
                      <a:pt x="1675244" y="1519776"/>
                    </a:cubicBezTo>
                    <a:cubicBezTo>
                      <a:pt x="1679051" y="1531203"/>
                      <a:pt x="1686663" y="1542630"/>
                      <a:pt x="1694275" y="1557866"/>
                    </a:cubicBezTo>
                    <a:cubicBezTo>
                      <a:pt x="1648601" y="1557866"/>
                      <a:pt x="1610539" y="1557866"/>
                      <a:pt x="1568671" y="1557866"/>
                    </a:cubicBezTo>
                    <a:cubicBezTo>
                      <a:pt x="1568671" y="1557866"/>
                      <a:pt x="1568671" y="1573102"/>
                      <a:pt x="1568671" y="1588338"/>
                    </a:cubicBezTo>
                    <a:cubicBezTo>
                      <a:pt x="1545833" y="1576911"/>
                      <a:pt x="1526802" y="1565484"/>
                      <a:pt x="1503965" y="1554057"/>
                    </a:cubicBezTo>
                    <a:cubicBezTo>
                      <a:pt x="1503965" y="1565484"/>
                      <a:pt x="1500159" y="1573102"/>
                      <a:pt x="1496353" y="1584529"/>
                    </a:cubicBezTo>
                    <a:cubicBezTo>
                      <a:pt x="1458291" y="1569293"/>
                      <a:pt x="1408810" y="1588338"/>
                      <a:pt x="1378360" y="1546439"/>
                    </a:cubicBezTo>
                    <a:cubicBezTo>
                      <a:pt x="1393585" y="1626427"/>
                      <a:pt x="1450678" y="1630236"/>
                      <a:pt x="1507771" y="1641663"/>
                    </a:cubicBezTo>
                    <a:cubicBezTo>
                      <a:pt x="1568671" y="1653090"/>
                      <a:pt x="1618151" y="1630236"/>
                      <a:pt x="1663826" y="1592147"/>
                    </a:cubicBezTo>
                    <a:cubicBezTo>
                      <a:pt x="1663826" y="1595956"/>
                      <a:pt x="1667632" y="1599765"/>
                      <a:pt x="1667632" y="1599765"/>
                    </a:cubicBezTo>
                    <a:cubicBezTo>
                      <a:pt x="1663826" y="1611192"/>
                      <a:pt x="1660020" y="1618810"/>
                      <a:pt x="1652407" y="1634045"/>
                    </a:cubicBezTo>
                    <a:cubicBezTo>
                      <a:pt x="1671438" y="1626427"/>
                      <a:pt x="1686663" y="1622619"/>
                      <a:pt x="1709500" y="1618810"/>
                    </a:cubicBezTo>
                    <a:cubicBezTo>
                      <a:pt x="1690469" y="1637854"/>
                      <a:pt x="1679051" y="1649281"/>
                      <a:pt x="1663826" y="1668326"/>
                    </a:cubicBezTo>
                    <a:cubicBezTo>
                      <a:pt x="1701888" y="1660708"/>
                      <a:pt x="1732337" y="1653090"/>
                      <a:pt x="1755175" y="1649281"/>
                    </a:cubicBezTo>
                    <a:cubicBezTo>
                      <a:pt x="1793237" y="1668326"/>
                      <a:pt x="1819880" y="1683562"/>
                      <a:pt x="1857942" y="1702607"/>
                    </a:cubicBezTo>
                    <a:cubicBezTo>
                      <a:pt x="1835105" y="1714034"/>
                      <a:pt x="1823686" y="1725461"/>
                      <a:pt x="1808462" y="1733079"/>
                    </a:cubicBezTo>
                    <a:cubicBezTo>
                      <a:pt x="1812268" y="1736887"/>
                      <a:pt x="1812268" y="1740696"/>
                      <a:pt x="1812268" y="1740696"/>
                    </a:cubicBezTo>
                    <a:cubicBezTo>
                      <a:pt x="1827493" y="1740696"/>
                      <a:pt x="1842717" y="1736887"/>
                      <a:pt x="1857942" y="1725461"/>
                    </a:cubicBezTo>
                    <a:cubicBezTo>
                      <a:pt x="1861748" y="1721652"/>
                      <a:pt x="1869361" y="1721652"/>
                      <a:pt x="1873167" y="1721652"/>
                    </a:cubicBezTo>
                    <a:cubicBezTo>
                      <a:pt x="1884586" y="1725461"/>
                      <a:pt x="1899811" y="1729270"/>
                      <a:pt x="1915035" y="1736887"/>
                    </a:cubicBezTo>
                    <a:cubicBezTo>
                      <a:pt x="1915035" y="1733079"/>
                      <a:pt x="1918842" y="1729270"/>
                      <a:pt x="1918842" y="1725461"/>
                    </a:cubicBezTo>
                    <a:cubicBezTo>
                      <a:pt x="1911229" y="1710225"/>
                      <a:pt x="1899811" y="1694989"/>
                      <a:pt x="1896004" y="1679753"/>
                    </a:cubicBezTo>
                    <a:cubicBezTo>
                      <a:pt x="1892198" y="1672135"/>
                      <a:pt x="1896004" y="1660708"/>
                      <a:pt x="1896004" y="1649281"/>
                    </a:cubicBezTo>
                    <a:cubicBezTo>
                      <a:pt x="1892198" y="1645472"/>
                      <a:pt x="1884586" y="1641663"/>
                      <a:pt x="1869361" y="1630236"/>
                    </a:cubicBezTo>
                    <a:cubicBezTo>
                      <a:pt x="1884586" y="1622619"/>
                      <a:pt x="1899811" y="1618810"/>
                      <a:pt x="1899811" y="1618810"/>
                    </a:cubicBezTo>
                    <a:cubicBezTo>
                      <a:pt x="1899811" y="1618810"/>
                      <a:pt x="1899811" y="1618810"/>
                      <a:pt x="1899811" y="1580720"/>
                    </a:cubicBezTo>
                    <a:cubicBezTo>
                      <a:pt x="1899811" y="1580720"/>
                      <a:pt x="1892198" y="1576911"/>
                      <a:pt x="1884586" y="1573102"/>
                    </a:cubicBezTo>
                    <a:cubicBezTo>
                      <a:pt x="1854136" y="1554057"/>
                      <a:pt x="1823686" y="1527394"/>
                      <a:pt x="1797043" y="1576911"/>
                    </a:cubicBezTo>
                    <a:cubicBezTo>
                      <a:pt x="1778012" y="1603574"/>
                      <a:pt x="1739950" y="1599765"/>
                      <a:pt x="1717113" y="1573102"/>
                    </a:cubicBezTo>
                    <a:cubicBezTo>
                      <a:pt x="1743756" y="1554057"/>
                      <a:pt x="1762787" y="1531203"/>
                      <a:pt x="1758981" y="1493114"/>
                    </a:cubicBezTo>
                    <a:cubicBezTo>
                      <a:pt x="1758981" y="1477878"/>
                      <a:pt x="1789431" y="1455024"/>
                      <a:pt x="1808462" y="1443597"/>
                    </a:cubicBezTo>
                    <a:cubicBezTo>
                      <a:pt x="1816074" y="1435979"/>
                      <a:pt x="1831299" y="1435979"/>
                      <a:pt x="1846524" y="1432170"/>
                    </a:cubicBezTo>
                    <a:cubicBezTo>
                      <a:pt x="1819880" y="1378845"/>
                      <a:pt x="1827493" y="1371227"/>
                      <a:pt x="1888392" y="1367418"/>
                    </a:cubicBezTo>
                    <a:cubicBezTo>
                      <a:pt x="1892198" y="1344564"/>
                      <a:pt x="1888392" y="1314092"/>
                      <a:pt x="1899811" y="1298857"/>
                    </a:cubicBezTo>
                    <a:cubicBezTo>
                      <a:pt x="1907423" y="1287430"/>
                      <a:pt x="1937873" y="1295048"/>
                      <a:pt x="1960710" y="1291239"/>
                    </a:cubicBezTo>
                    <a:cubicBezTo>
                      <a:pt x="1964516" y="1302666"/>
                      <a:pt x="1972128" y="1314092"/>
                      <a:pt x="1975935" y="1329328"/>
                    </a:cubicBezTo>
                    <a:cubicBezTo>
                      <a:pt x="1991159" y="1314092"/>
                      <a:pt x="2006384" y="1295048"/>
                      <a:pt x="2021609" y="1291239"/>
                    </a:cubicBezTo>
                    <a:lnTo>
                      <a:pt x="2032000" y="1287046"/>
                    </a:lnTo>
                    <a:lnTo>
                      <a:pt x="2032000" y="3339939"/>
                    </a:lnTo>
                    <a:lnTo>
                      <a:pt x="0" y="3339939"/>
                    </a:lnTo>
                    <a:lnTo>
                      <a:pt x="0" y="963516"/>
                    </a:lnTo>
                    <a:lnTo>
                      <a:pt x="11932" y="986522"/>
                    </a:lnTo>
                    <a:cubicBezTo>
                      <a:pt x="34770" y="1020802"/>
                      <a:pt x="49995" y="1055083"/>
                      <a:pt x="57607" y="1081746"/>
                    </a:cubicBezTo>
                    <a:cubicBezTo>
                      <a:pt x="76638" y="1089364"/>
                      <a:pt x="91863" y="1093172"/>
                      <a:pt x="99475" y="1104599"/>
                    </a:cubicBezTo>
                    <a:cubicBezTo>
                      <a:pt x="107088" y="1108408"/>
                      <a:pt x="99475" y="1127453"/>
                      <a:pt x="95669" y="1138880"/>
                    </a:cubicBezTo>
                    <a:cubicBezTo>
                      <a:pt x="88057" y="1157925"/>
                      <a:pt x="80444" y="1176970"/>
                      <a:pt x="69026" y="1199823"/>
                    </a:cubicBezTo>
                    <a:cubicBezTo>
                      <a:pt x="91863" y="1196015"/>
                      <a:pt x="107088" y="1196015"/>
                      <a:pt x="126119" y="1192206"/>
                    </a:cubicBezTo>
                    <a:cubicBezTo>
                      <a:pt x="126119" y="1211250"/>
                      <a:pt x="126119" y="1230295"/>
                      <a:pt x="122312" y="1245531"/>
                    </a:cubicBezTo>
                    <a:cubicBezTo>
                      <a:pt x="122312" y="1260767"/>
                      <a:pt x="110894" y="1283621"/>
                      <a:pt x="145150" y="1283621"/>
                    </a:cubicBezTo>
                    <a:cubicBezTo>
                      <a:pt x="148956" y="1283621"/>
                      <a:pt x="152762" y="1302666"/>
                      <a:pt x="152762" y="1314092"/>
                    </a:cubicBezTo>
                    <a:cubicBezTo>
                      <a:pt x="156568" y="1340755"/>
                      <a:pt x="133731" y="1371227"/>
                      <a:pt x="171793" y="1386463"/>
                    </a:cubicBezTo>
                    <a:cubicBezTo>
                      <a:pt x="167987" y="1397890"/>
                      <a:pt x="164181" y="1413125"/>
                      <a:pt x="156568" y="1424552"/>
                    </a:cubicBezTo>
                    <a:cubicBezTo>
                      <a:pt x="145150" y="1439788"/>
                      <a:pt x="133731" y="1455024"/>
                      <a:pt x="122312" y="1466451"/>
                    </a:cubicBezTo>
                    <a:cubicBezTo>
                      <a:pt x="126119" y="1470260"/>
                      <a:pt x="129925" y="1474069"/>
                      <a:pt x="133731" y="1474069"/>
                    </a:cubicBezTo>
                    <a:cubicBezTo>
                      <a:pt x="141343" y="1466451"/>
                      <a:pt x="152762" y="1458833"/>
                      <a:pt x="156568" y="1455024"/>
                    </a:cubicBezTo>
                    <a:cubicBezTo>
                      <a:pt x="171793" y="1462642"/>
                      <a:pt x="183212" y="1470260"/>
                      <a:pt x="194630" y="1477878"/>
                    </a:cubicBezTo>
                    <a:cubicBezTo>
                      <a:pt x="202243" y="1458833"/>
                      <a:pt x="213661" y="1443597"/>
                      <a:pt x="221274" y="1424552"/>
                    </a:cubicBezTo>
                    <a:cubicBezTo>
                      <a:pt x="217468" y="1424552"/>
                      <a:pt x="213661" y="1424552"/>
                      <a:pt x="213661" y="1420743"/>
                    </a:cubicBezTo>
                    <a:cubicBezTo>
                      <a:pt x="225080" y="1413125"/>
                      <a:pt x="240305" y="1405508"/>
                      <a:pt x="255530" y="1394081"/>
                    </a:cubicBezTo>
                    <a:cubicBezTo>
                      <a:pt x="259336" y="1401699"/>
                      <a:pt x="270754" y="1413125"/>
                      <a:pt x="278367" y="1424552"/>
                    </a:cubicBezTo>
                    <a:cubicBezTo>
                      <a:pt x="270754" y="1443597"/>
                      <a:pt x="263142" y="1462642"/>
                      <a:pt x="247917" y="1496923"/>
                    </a:cubicBezTo>
                    <a:cubicBezTo>
                      <a:pt x="270754" y="1485496"/>
                      <a:pt x="282173" y="1477878"/>
                      <a:pt x="293592" y="1474069"/>
                    </a:cubicBezTo>
                    <a:cubicBezTo>
                      <a:pt x="293592" y="1474069"/>
                      <a:pt x="297398" y="1477878"/>
                      <a:pt x="301204" y="1477878"/>
                    </a:cubicBezTo>
                    <a:cubicBezTo>
                      <a:pt x="282173" y="1512159"/>
                      <a:pt x="259336" y="1542630"/>
                      <a:pt x="240305" y="1576911"/>
                    </a:cubicBezTo>
                    <a:cubicBezTo>
                      <a:pt x="259336" y="1569293"/>
                      <a:pt x="278367" y="1565484"/>
                      <a:pt x="316429" y="1554057"/>
                    </a:cubicBezTo>
                    <a:cubicBezTo>
                      <a:pt x="285979" y="1592147"/>
                      <a:pt x="263142" y="1615001"/>
                      <a:pt x="247917" y="1641663"/>
                    </a:cubicBezTo>
                    <a:cubicBezTo>
                      <a:pt x="240305" y="1664517"/>
                      <a:pt x="244111" y="1691180"/>
                      <a:pt x="251723" y="1717843"/>
                    </a:cubicBezTo>
                    <a:cubicBezTo>
                      <a:pt x="278367" y="1679753"/>
                      <a:pt x="308817" y="1645472"/>
                      <a:pt x="339266" y="1603574"/>
                    </a:cubicBezTo>
                    <a:cubicBezTo>
                      <a:pt x="339266" y="1618810"/>
                      <a:pt x="346879" y="1630236"/>
                      <a:pt x="346879" y="1641663"/>
                    </a:cubicBezTo>
                    <a:cubicBezTo>
                      <a:pt x="343072" y="1694989"/>
                      <a:pt x="388747" y="1755932"/>
                      <a:pt x="312623" y="1805449"/>
                    </a:cubicBezTo>
                    <a:cubicBezTo>
                      <a:pt x="381134" y="1828303"/>
                      <a:pt x="415390" y="1797831"/>
                      <a:pt x="442034" y="1752123"/>
                    </a:cubicBezTo>
                    <a:cubicBezTo>
                      <a:pt x="445840" y="1755932"/>
                      <a:pt x="449646" y="1759741"/>
                      <a:pt x="453452" y="1763550"/>
                    </a:cubicBezTo>
                    <a:cubicBezTo>
                      <a:pt x="449646" y="1778786"/>
                      <a:pt x="445840" y="1794022"/>
                      <a:pt x="442034" y="1809258"/>
                    </a:cubicBezTo>
                    <a:cubicBezTo>
                      <a:pt x="445840" y="1805449"/>
                      <a:pt x="449646" y="1805449"/>
                      <a:pt x="453452" y="1805449"/>
                    </a:cubicBezTo>
                    <a:cubicBezTo>
                      <a:pt x="457259" y="1809258"/>
                      <a:pt x="457259" y="1813067"/>
                      <a:pt x="461065" y="1816876"/>
                    </a:cubicBezTo>
                    <a:cubicBezTo>
                      <a:pt x="480096" y="1813067"/>
                      <a:pt x="491514" y="1809258"/>
                      <a:pt x="499127" y="1786404"/>
                    </a:cubicBezTo>
                    <a:cubicBezTo>
                      <a:pt x="499127" y="1782595"/>
                      <a:pt x="514352" y="1774977"/>
                      <a:pt x="525770" y="1774977"/>
                    </a:cubicBezTo>
                    <a:cubicBezTo>
                      <a:pt x="605701" y="1767359"/>
                      <a:pt x="681825" y="1755932"/>
                      <a:pt x="750336" y="1710225"/>
                    </a:cubicBezTo>
                    <a:cubicBezTo>
                      <a:pt x="742724" y="1694989"/>
                      <a:pt x="738918" y="1679753"/>
                      <a:pt x="731305" y="1660708"/>
                    </a:cubicBezTo>
                    <a:cubicBezTo>
                      <a:pt x="750336" y="1656899"/>
                      <a:pt x="765561" y="1653090"/>
                      <a:pt x="780786" y="1649281"/>
                    </a:cubicBezTo>
                    <a:cubicBezTo>
                      <a:pt x="761755" y="1622619"/>
                      <a:pt x="742724" y="1622619"/>
                      <a:pt x="716081" y="1645472"/>
                    </a:cubicBezTo>
                    <a:cubicBezTo>
                      <a:pt x="689437" y="1668326"/>
                      <a:pt x="670406" y="1702607"/>
                      <a:pt x="624732" y="1668326"/>
                    </a:cubicBezTo>
                    <a:cubicBezTo>
                      <a:pt x="624732" y="1668326"/>
                      <a:pt x="624732" y="1660708"/>
                      <a:pt x="624732" y="1653090"/>
                    </a:cubicBezTo>
                    <a:cubicBezTo>
                      <a:pt x="613313" y="1653090"/>
                      <a:pt x="605701" y="1653090"/>
                      <a:pt x="594282" y="1653090"/>
                    </a:cubicBezTo>
                    <a:cubicBezTo>
                      <a:pt x="590476" y="1641663"/>
                      <a:pt x="590476" y="1630236"/>
                      <a:pt x="586670" y="1618810"/>
                    </a:cubicBezTo>
                    <a:cubicBezTo>
                      <a:pt x="586670" y="1622619"/>
                      <a:pt x="582863" y="1626427"/>
                      <a:pt x="582863" y="1630236"/>
                    </a:cubicBezTo>
                    <a:cubicBezTo>
                      <a:pt x="563832" y="1622619"/>
                      <a:pt x="537189" y="1618810"/>
                      <a:pt x="533383" y="1611192"/>
                    </a:cubicBezTo>
                    <a:cubicBezTo>
                      <a:pt x="525770" y="1588338"/>
                      <a:pt x="510545" y="1584529"/>
                      <a:pt x="499127" y="1576911"/>
                    </a:cubicBezTo>
                    <a:cubicBezTo>
                      <a:pt x="487708" y="1569293"/>
                      <a:pt x="480096" y="1565484"/>
                      <a:pt x="472483" y="1557866"/>
                    </a:cubicBezTo>
                    <a:cubicBezTo>
                      <a:pt x="476290" y="1554057"/>
                      <a:pt x="476290" y="1550248"/>
                      <a:pt x="480096" y="1550248"/>
                    </a:cubicBezTo>
                    <a:cubicBezTo>
                      <a:pt x="499127" y="1550248"/>
                      <a:pt x="521964" y="1550248"/>
                      <a:pt x="544801" y="1550248"/>
                    </a:cubicBezTo>
                    <a:cubicBezTo>
                      <a:pt x="548607" y="1523585"/>
                      <a:pt x="563832" y="1527394"/>
                      <a:pt x="582863" y="1542630"/>
                    </a:cubicBezTo>
                    <a:cubicBezTo>
                      <a:pt x="586670" y="1542630"/>
                      <a:pt x="590476" y="1546439"/>
                      <a:pt x="598088" y="1550248"/>
                    </a:cubicBezTo>
                    <a:cubicBezTo>
                      <a:pt x="628538" y="1565484"/>
                      <a:pt x="693243" y="1554057"/>
                      <a:pt x="708468" y="1527394"/>
                    </a:cubicBezTo>
                    <a:cubicBezTo>
                      <a:pt x="689437" y="1515968"/>
                      <a:pt x="651375" y="1546439"/>
                      <a:pt x="651375" y="1496923"/>
                    </a:cubicBezTo>
                    <a:cubicBezTo>
                      <a:pt x="605701" y="1508350"/>
                      <a:pt x="601894" y="1504541"/>
                      <a:pt x="590476" y="1466451"/>
                    </a:cubicBezTo>
                    <a:cubicBezTo>
                      <a:pt x="582863" y="1466451"/>
                      <a:pt x="571445" y="1462642"/>
                      <a:pt x="560026" y="1462642"/>
                    </a:cubicBezTo>
                    <a:cubicBezTo>
                      <a:pt x="563832" y="1458833"/>
                      <a:pt x="563832" y="1458833"/>
                      <a:pt x="567639" y="1455024"/>
                    </a:cubicBezTo>
                    <a:cubicBezTo>
                      <a:pt x="548607" y="1435979"/>
                      <a:pt x="529576" y="1413125"/>
                      <a:pt x="510545" y="1394081"/>
                    </a:cubicBezTo>
                    <a:cubicBezTo>
                      <a:pt x="537189" y="1355991"/>
                      <a:pt x="575251" y="1409317"/>
                      <a:pt x="605701" y="1382654"/>
                    </a:cubicBezTo>
                    <a:cubicBezTo>
                      <a:pt x="605701" y="1378845"/>
                      <a:pt x="605701" y="1375036"/>
                      <a:pt x="605701" y="1367418"/>
                    </a:cubicBezTo>
                    <a:cubicBezTo>
                      <a:pt x="605701" y="1363609"/>
                      <a:pt x="605701" y="1355991"/>
                      <a:pt x="609507" y="1344564"/>
                    </a:cubicBezTo>
                    <a:cubicBezTo>
                      <a:pt x="685631" y="1401699"/>
                      <a:pt x="757949" y="1375036"/>
                      <a:pt x="826461" y="1348373"/>
                    </a:cubicBezTo>
                    <a:cubicBezTo>
                      <a:pt x="788398" y="1306474"/>
                      <a:pt x="746530" y="1264576"/>
                      <a:pt x="704662" y="1222677"/>
                    </a:cubicBezTo>
                    <a:cubicBezTo>
                      <a:pt x="697050" y="1230295"/>
                      <a:pt x="689437" y="1237913"/>
                      <a:pt x="681825" y="1245531"/>
                    </a:cubicBezTo>
                    <a:cubicBezTo>
                      <a:pt x="651375" y="1207441"/>
                      <a:pt x="609507" y="1196015"/>
                      <a:pt x="567639" y="1188397"/>
                    </a:cubicBezTo>
                    <a:cubicBezTo>
                      <a:pt x="571445" y="1176970"/>
                      <a:pt x="571445" y="1169352"/>
                      <a:pt x="575251" y="1165543"/>
                    </a:cubicBezTo>
                    <a:cubicBezTo>
                      <a:pt x="548607" y="1150307"/>
                      <a:pt x="521964" y="1138880"/>
                      <a:pt x="499127" y="1127453"/>
                    </a:cubicBezTo>
                    <a:cubicBezTo>
                      <a:pt x="499127" y="1123644"/>
                      <a:pt x="499127" y="1119835"/>
                      <a:pt x="502933" y="1116026"/>
                    </a:cubicBezTo>
                    <a:cubicBezTo>
                      <a:pt x="533383" y="1119835"/>
                      <a:pt x="567639" y="1119835"/>
                      <a:pt x="601894" y="1127453"/>
                    </a:cubicBezTo>
                    <a:cubicBezTo>
                      <a:pt x="598088" y="1112217"/>
                      <a:pt x="598088" y="1096981"/>
                      <a:pt x="594282" y="1077937"/>
                    </a:cubicBezTo>
                    <a:cubicBezTo>
                      <a:pt x="624732" y="1096981"/>
                      <a:pt x="651375" y="1112217"/>
                      <a:pt x="678018" y="1127453"/>
                    </a:cubicBezTo>
                    <a:cubicBezTo>
                      <a:pt x="700856" y="1093172"/>
                      <a:pt x="674212" y="1074128"/>
                      <a:pt x="658987" y="1051274"/>
                    </a:cubicBezTo>
                    <a:cubicBezTo>
                      <a:pt x="697050" y="1043656"/>
                      <a:pt x="731305" y="1024611"/>
                      <a:pt x="765561" y="1058892"/>
                    </a:cubicBezTo>
                    <a:cubicBezTo>
                      <a:pt x="769367" y="1047465"/>
                      <a:pt x="773174" y="1028420"/>
                      <a:pt x="769367" y="1024611"/>
                    </a:cubicBezTo>
                    <a:cubicBezTo>
                      <a:pt x="754143" y="1016993"/>
                      <a:pt x="738918" y="1013184"/>
                      <a:pt x="719887" y="1009375"/>
                    </a:cubicBezTo>
                    <a:cubicBezTo>
                      <a:pt x="719887" y="1009375"/>
                      <a:pt x="716081" y="1013184"/>
                      <a:pt x="716081" y="1016993"/>
                    </a:cubicBezTo>
                    <a:cubicBezTo>
                      <a:pt x="716081" y="1005566"/>
                      <a:pt x="712274" y="997949"/>
                      <a:pt x="712274" y="990331"/>
                    </a:cubicBezTo>
                    <a:cubicBezTo>
                      <a:pt x="700856" y="990331"/>
                      <a:pt x="689437" y="990331"/>
                      <a:pt x="678018" y="986522"/>
                    </a:cubicBezTo>
                    <a:cubicBezTo>
                      <a:pt x="685631" y="948432"/>
                      <a:pt x="647569" y="975095"/>
                      <a:pt x="636150" y="959859"/>
                    </a:cubicBezTo>
                    <a:cubicBezTo>
                      <a:pt x="639956" y="952241"/>
                      <a:pt x="643763" y="944623"/>
                      <a:pt x="643763" y="940814"/>
                    </a:cubicBezTo>
                    <a:cubicBezTo>
                      <a:pt x="632344" y="933196"/>
                      <a:pt x="628538" y="925578"/>
                      <a:pt x="620925" y="917960"/>
                    </a:cubicBezTo>
                    <a:cubicBezTo>
                      <a:pt x="628538" y="910342"/>
                      <a:pt x="639956" y="898915"/>
                      <a:pt x="651375" y="895106"/>
                    </a:cubicBezTo>
                    <a:cubicBezTo>
                      <a:pt x="658987" y="891297"/>
                      <a:pt x="666600" y="898915"/>
                      <a:pt x="678018" y="898915"/>
                    </a:cubicBezTo>
                    <a:cubicBezTo>
                      <a:pt x="697050" y="902724"/>
                      <a:pt x="719887" y="906533"/>
                      <a:pt x="716081" y="872253"/>
                    </a:cubicBezTo>
                    <a:cubicBezTo>
                      <a:pt x="750336" y="879870"/>
                      <a:pt x="776980" y="887488"/>
                      <a:pt x="811236" y="898915"/>
                    </a:cubicBezTo>
                    <a:cubicBezTo>
                      <a:pt x="803623" y="883679"/>
                      <a:pt x="799817" y="872253"/>
                      <a:pt x="796011" y="860826"/>
                    </a:cubicBezTo>
                    <a:cubicBezTo>
                      <a:pt x="799817" y="857017"/>
                      <a:pt x="799817" y="857017"/>
                      <a:pt x="803623" y="853208"/>
                    </a:cubicBezTo>
                    <a:cubicBezTo>
                      <a:pt x="830267" y="864635"/>
                      <a:pt x="856910" y="879870"/>
                      <a:pt x="887360" y="891297"/>
                    </a:cubicBezTo>
                    <a:cubicBezTo>
                      <a:pt x="894972" y="895106"/>
                      <a:pt x="910197" y="898915"/>
                      <a:pt x="917809" y="895106"/>
                    </a:cubicBezTo>
                    <a:cubicBezTo>
                      <a:pt x="967290" y="864635"/>
                      <a:pt x="1016771" y="834163"/>
                      <a:pt x="1066251" y="799882"/>
                    </a:cubicBezTo>
                    <a:cubicBezTo>
                      <a:pt x="1077670" y="792264"/>
                      <a:pt x="1081476" y="773220"/>
                      <a:pt x="1085283" y="761793"/>
                    </a:cubicBezTo>
                    <a:cubicBezTo>
                      <a:pt x="1085283" y="757984"/>
                      <a:pt x="1081476" y="757984"/>
                      <a:pt x="1077670" y="757984"/>
                    </a:cubicBezTo>
                    <a:cubicBezTo>
                      <a:pt x="1054833" y="796073"/>
                      <a:pt x="1031996" y="811309"/>
                      <a:pt x="1001546" y="815118"/>
                    </a:cubicBezTo>
                    <a:cubicBezTo>
                      <a:pt x="967290" y="822736"/>
                      <a:pt x="929228" y="818927"/>
                      <a:pt x="906391" y="853208"/>
                    </a:cubicBezTo>
                    <a:cubicBezTo>
                      <a:pt x="902585" y="857017"/>
                      <a:pt x="898778" y="857017"/>
                      <a:pt x="894972" y="860826"/>
                    </a:cubicBezTo>
                    <a:cubicBezTo>
                      <a:pt x="891166" y="849399"/>
                      <a:pt x="891166" y="841781"/>
                      <a:pt x="887360" y="834163"/>
                    </a:cubicBezTo>
                    <a:cubicBezTo>
                      <a:pt x="883554" y="834163"/>
                      <a:pt x="879747" y="837972"/>
                      <a:pt x="875941" y="837972"/>
                    </a:cubicBezTo>
                    <a:cubicBezTo>
                      <a:pt x="864523" y="841781"/>
                      <a:pt x="849298" y="841781"/>
                      <a:pt x="837879" y="841781"/>
                    </a:cubicBezTo>
                    <a:cubicBezTo>
                      <a:pt x="845492" y="830354"/>
                      <a:pt x="849298" y="818927"/>
                      <a:pt x="856910" y="811309"/>
                    </a:cubicBezTo>
                    <a:cubicBezTo>
                      <a:pt x="868329" y="799882"/>
                      <a:pt x="883554" y="788455"/>
                      <a:pt x="894972" y="780838"/>
                    </a:cubicBezTo>
                    <a:cubicBezTo>
                      <a:pt x="860716" y="792264"/>
                      <a:pt x="826461" y="811309"/>
                      <a:pt x="792205" y="822736"/>
                    </a:cubicBezTo>
                    <a:cubicBezTo>
                      <a:pt x="788398" y="826545"/>
                      <a:pt x="776980" y="822736"/>
                      <a:pt x="776980" y="815118"/>
                    </a:cubicBezTo>
                    <a:cubicBezTo>
                      <a:pt x="765561" y="803691"/>
                      <a:pt x="761755" y="792264"/>
                      <a:pt x="754143" y="777029"/>
                    </a:cubicBezTo>
                    <a:cubicBezTo>
                      <a:pt x="769367" y="769411"/>
                      <a:pt x="780786" y="757984"/>
                      <a:pt x="796011" y="746557"/>
                    </a:cubicBezTo>
                    <a:cubicBezTo>
                      <a:pt x="796011" y="742748"/>
                      <a:pt x="792205" y="742748"/>
                      <a:pt x="792205" y="738939"/>
                    </a:cubicBezTo>
                    <a:cubicBezTo>
                      <a:pt x="780786" y="746557"/>
                      <a:pt x="769367" y="754175"/>
                      <a:pt x="754143" y="761793"/>
                    </a:cubicBezTo>
                    <a:cubicBezTo>
                      <a:pt x="742724" y="769411"/>
                      <a:pt x="727499" y="780838"/>
                      <a:pt x="712274" y="788455"/>
                    </a:cubicBezTo>
                    <a:cubicBezTo>
                      <a:pt x="704662" y="788455"/>
                      <a:pt x="693243" y="784646"/>
                      <a:pt x="689437" y="777029"/>
                    </a:cubicBezTo>
                    <a:cubicBezTo>
                      <a:pt x="685631" y="773220"/>
                      <a:pt x="693243" y="761793"/>
                      <a:pt x="697050" y="757984"/>
                    </a:cubicBezTo>
                    <a:cubicBezTo>
                      <a:pt x="700856" y="750366"/>
                      <a:pt x="708468" y="742748"/>
                      <a:pt x="712274" y="742748"/>
                    </a:cubicBezTo>
                    <a:cubicBezTo>
                      <a:pt x="678018" y="735130"/>
                      <a:pt x="643763" y="727512"/>
                      <a:pt x="609507" y="716085"/>
                    </a:cubicBezTo>
                    <a:cubicBezTo>
                      <a:pt x="601894" y="716085"/>
                      <a:pt x="598088" y="704658"/>
                      <a:pt x="594282" y="697040"/>
                    </a:cubicBezTo>
                    <a:cubicBezTo>
                      <a:pt x="601894" y="693231"/>
                      <a:pt x="605701" y="689422"/>
                      <a:pt x="613313" y="689422"/>
                    </a:cubicBezTo>
                    <a:cubicBezTo>
                      <a:pt x="639956" y="685613"/>
                      <a:pt x="666600" y="681804"/>
                      <a:pt x="685631" y="677995"/>
                    </a:cubicBezTo>
                    <a:cubicBezTo>
                      <a:pt x="689437" y="662759"/>
                      <a:pt x="689437" y="643715"/>
                      <a:pt x="693243" y="643715"/>
                    </a:cubicBezTo>
                    <a:cubicBezTo>
                      <a:pt x="700856" y="639906"/>
                      <a:pt x="716081" y="643715"/>
                      <a:pt x="727499" y="647524"/>
                    </a:cubicBezTo>
                    <a:cubicBezTo>
                      <a:pt x="735112" y="651333"/>
                      <a:pt x="738918" y="658951"/>
                      <a:pt x="750336" y="662759"/>
                    </a:cubicBezTo>
                    <a:cubicBezTo>
                      <a:pt x="784592" y="681804"/>
                      <a:pt x="818848" y="697040"/>
                      <a:pt x="856910" y="716085"/>
                    </a:cubicBezTo>
                    <a:cubicBezTo>
                      <a:pt x="856910" y="712276"/>
                      <a:pt x="856910" y="708467"/>
                      <a:pt x="860716" y="708467"/>
                    </a:cubicBezTo>
                    <a:cubicBezTo>
                      <a:pt x="845492" y="697040"/>
                      <a:pt x="834073" y="685613"/>
                      <a:pt x="822654" y="674186"/>
                    </a:cubicBezTo>
                    <a:cubicBezTo>
                      <a:pt x="841685" y="655142"/>
                      <a:pt x="860716" y="666568"/>
                      <a:pt x="875941" y="677995"/>
                    </a:cubicBezTo>
                    <a:cubicBezTo>
                      <a:pt x="933034" y="719894"/>
                      <a:pt x="993934" y="712276"/>
                      <a:pt x="1058639" y="704658"/>
                    </a:cubicBezTo>
                    <a:cubicBezTo>
                      <a:pt x="1081476" y="700849"/>
                      <a:pt x="1085283" y="693231"/>
                      <a:pt x="1077670" y="674186"/>
                    </a:cubicBezTo>
                    <a:cubicBezTo>
                      <a:pt x="1073864" y="662759"/>
                      <a:pt x="1070058" y="655142"/>
                      <a:pt x="1062445" y="639906"/>
                    </a:cubicBezTo>
                    <a:cubicBezTo>
                      <a:pt x="1051027" y="677995"/>
                      <a:pt x="1028189" y="677995"/>
                      <a:pt x="1001546" y="681804"/>
                    </a:cubicBezTo>
                    <a:cubicBezTo>
                      <a:pt x="1001546" y="681804"/>
                      <a:pt x="993934" y="658951"/>
                      <a:pt x="993934" y="651333"/>
                    </a:cubicBezTo>
                    <a:cubicBezTo>
                      <a:pt x="974903" y="655142"/>
                      <a:pt x="959678" y="655142"/>
                      <a:pt x="940647" y="658951"/>
                    </a:cubicBezTo>
                    <a:cubicBezTo>
                      <a:pt x="940647" y="655142"/>
                      <a:pt x="940647" y="651333"/>
                      <a:pt x="936840" y="647524"/>
                    </a:cubicBezTo>
                    <a:cubicBezTo>
                      <a:pt x="948259" y="636097"/>
                      <a:pt x="959678" y="624670"/>
                      <a:pt x="971096" y="613243"/>
                    </a:cubicBezTo>
                    <a:cubicBezTo>
                      <a:pt x="955872" y="613243"/>
                      <a:pt x="944453" y="617052"/>
                      <a:pt x="936840" y="620861"/>
                    </a:cubicBezTo>
                    <a:cubicBezTo>
                      <a:pt x="925422" y="620861"/>
                      <a:pt x="910197" y="628479"/>
                      <a:pt x="906391" y="624670"/>
                    </a:cubicBezTo>
                    <a:cubicBezTo>
                      <a:pt x="883554" y="605625"/>
                      <a:pt x="864523" y="609434"/>
                      <a:pt x="837879" y="613243"/>
                    </a:cubicBezTo>
                    <a:cubicBezTo>
                      <a:pt x="830267" y="613243"/>
                      <a:pt x="818848" y="601816"/>
                      <a:pt x="807429" y="594198"/>
                    </a:cubicBezTo>
                    <a:cubicBezTo>
                      <a:pt x="815042" y="586580"/>
                      <a:pt x="818848" y="575153"/>
                      <a:pt x="830267" y="571344"/>
                    </a:cubicBezTo>
                    <a:cubicBezTo>
                      <a:pt x="841685" y="567535"/>
                      <a:pt x="860716" y="563727"/>
                      <a:pt x="879747" y="559918"/>
                    </a:cubicBezTo>
                    <a:cubicBezTo>
                      <a:pt x="849298" y="540873"/>
                      <a:pt x="845492" y="498974"/>
                      <a:pt x="799817" y="498974"/>
                    </a:cubicBezTo>
                    <a:cubicBezTo>
                      <a:pt x="788398" y="498974"/>
                      <a:pt x="792205" y="479929"/>
                      <a:pt x="803623" y="476120"/>
                    </a:cubicBezTo>
                    <a:cubicBezTo>
                      <a:pt x="815042" y="468502"/>
                      <a:pt x="826461" y="468502"/>
                      <a:pt x="837879" y="464693"/>
                    </a:cubicBezTo>
                    <a:cubicBezTo>
                      <a:pt x="811236" y="445649"/>
                      <a:pt x="784592" y="434222"/>
                      <a:pt x="796011" y="388514"/>
                    </a:cubicBezTo>
                    <a:cubicBezTo>
                      <a:pt x="830267" y="407559"/>
                      <a:pt x="860716" y="422795"/>
                      <a:pt x="891166" y="441840"/>
                    </a:cubicBezTo>
                    <a:cubicBezTo>
                      <a:pt x="910197" y="453266"/>
                      <a:pt x="929228" y="472311"/>
                      <a:pt x="948259" y="441840"/>
                    </a:cubicBezTo>
                    <a:cubicBezTo>
                      <a:pt x="952065" y="434222"/>
                      <a:pt x="963484" y="438031"/>
                      <a:pt x="971096" y="434222"/>
                    </a:cubicBezTo>
                    <a:cubicBezTo>
                      <a:pt x="955872" y="411368"/>
                      <a:pt x="921616" y="399941"/>
                      <a:pt x="929228" y="358042"/>
                    </a:cubicBezTo>
                    <a:cubicBezTo>
                      <a:pt x="952065" y="369469"/>
                      <a:pt x="971096" y="377087"/>
                      <a:pt x="993934" y="388514"/>
                    </a:cubicBezTo>
                    <a:cubicBezTo>
                      <a:pt x="993934" y="365660"/>
                      <a:pt x="990127" y="350424"/>
                      <a:pt x="990127" y="335189"/>
                    </a:cubicBezTo>
                    <a:cubicBezTo>
                      <a:pt x="990127" y="338998"/>
                      <a:pt x="986321" y="342807"/>
                      <a:pt x="986321" y="342807"/>
                    </a:cubicBezTo>
                    <a:cubicBezTo>
                      <a:pt x="967290" y="342807"/>
                      <a:pt x="944453" y="346616"/>
                      <a:pt x="936840" y="335189"/>
                    </a:cubicBezTo>
                    <a:cubicBezTo>
                      <a:pt x="917809" y="312335"/>
                      <a:pt x="952065" y="312335"/>
                      <a:pt x="959678" y="297099"/>
                    </a:cubicBezTo>
                    <a:cubicBezTo>
                      <a:pt x="944453" y="274245"/>
                      <a:pt x="929228" y="251391"/>
                      <a:pt x="914003" y="224729"/>
                    </a:cubicBezTo>
                    <a:cubicBezTo>
                      <a:pt x="906391" y="217111"/>
                      <a:pt x="910197" y="205684"/>
                      <a:pt x="910197" y="194257"/>
                    </a:cubicBezTo>
                    <a:cubicBezTo>
                      <a:pt x="921616" y="198066"/>
                      <a:pt x="933034" y="198066"/>
                      <a:pt x="940647" y="201875"/>
                    </a:cubicBezTo>
                    <a:cubicBezTo>
                      <a:pt x="952065" y="205684"/>
                      <a:pt x="967290" y="217111"/>
                      <a:pt x="974903" y="220920"/>
                    </a:cubicBezTo>
                    <a:cubicBezTo>
                      <a:pt x="986321" y="205684"/>
                      <a:pt x="993934" y="198066"/>
                      <a:pt x="1001546" y="186639"/>
                    </a:cubicBezTo>
                    <a:cubicBezTo>
                      <a:pt x="1009158" y="198066"/>
                      <a:pt x="1016771" y="205684"/>
                      <a:pt x="1024383" y="217111"/>
                    </a:cubicBezTo>
                    <a:cubicBezTo>
                      <a:pt x="1028189" y="224729"/>
                      <a:pt x="1024383" y="232347"/>
                      <a:pt x="1028189" y="236156"/>
                    </a:cubicBezTo>
                    <a:cubicBezTo>
                      <a:pt x="1035802" y="259009"/>
                      <a:pt x="1043414" y="281863"/>
                      <a:pt x="1051027" y="308526"/>
                    </a:cubicBezTo>
                    <a:cubicBezTo>
                      <a:pt x="1058639" y="300908"/>
                      <a:pt x="1062445" y="293290"/>
                      <a:pt x="1062445" y="289481"/>
                    </a:cubicBezTo>
                    <a:cubicBezTo>
                      <a:pt x="1066251" y="243773"/>
                      <a:pt x="1058639" y="201875"/>
                      <a:pt x="1024383" y="167594"/>
                    </a:cubicBezTo>
                    <a:cubicBezTo>
                      <a:pt x="1009158" y="148549"/>
                      <a:pt x="986321" y="125696"/>
                      <a:pt x="997740" y="87606"/>
                    </a:cubicBezTo>
                    <a:cubicBezTo>
                      <a:pt x="1024383" y="110460"/>
                      <a:pt x="1047220" y="133313"/>
                      <a:pt x="1070058" y="152358"/>
                    </a:cubicBezTo>
                    <a:cubicBezTo>
                      <a:pt x="1070058" y="152358"/>
                      <a:pt x="1077670" y="152358"/>
                      <a:pt x="1077670" y="152358"/>
                    </a:cubicBezTo>
                    <a:cubicBezTo>
                      <a:pt x="1077670" y="102842"/>
                      <a:pt x="1077670" y="49516"/>
                      <a:pt x="1077670"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7" name="Freeform 2536"/>
              <p:cNvSpPr/>
              <p:nvPr/>
            </p:nvSpPr>
            <p:spPr>
              <a:xfrm>
                <a:off x="10160000" y="1964004"/>
                <a:ext cx="2032000" cy="4893997"/>
              </a:xfrm>
              <a:custGeom>
                <a:avLst/>
                <a:gdLst>
                  <a:gd name="connsiteX0" fmla="*/ 1451192 w 2032000"/>
                  <a:gd name="connsiteY0" fmla="*/ 0 h 4893997"/>
                  <a:gd name="connsiteX1" fmla="*/ 1515898 w 2032000"/>
                  <a:gd name="connsiteY1" fmla="*/ 175213 h 4893997"/>
                  <a:gd name="connsiteX2" fmla="*/ 1614859 w 2032000"/>
                  <a:gd name="connsiteY2" fmla="*/ 106651 h 4893997"/>
                  <a:gd name="connsiteX3" fmla="*/ 1508285 w 2032000"/>
                  <a:gd name="connsiteY3" fmla="*/ 369470 h 4893997"/>
                  <a:gd name="connsiteX4" fmla="*/ 1592022 w 2032000"/>
                  <a:gd name="connsiteY4" fmla="*/ 236156 h 4893997"/>
                  <a:gd name="connsiteX5" fmla="*/ 1603440 w 2032000"/>
                  <a:gd name="connsiteY5" fmla="*/ 243774 h 4893997"/>
                  <a:gd name="connsiteX6" fmla="*/ 1611053 w 2032000"/>
                  <a:gd name="connsiteY6" fmla="*/ 274246 h 4893997"/>
                  <a:gd name="connsiteX7" fmla="*/ 1729045 w 2032000"/>
                  <a:gd name="connsiteY7" fmla="*/ 228538 h 4893997"/>
                  <a:gd name="connsiteX8" fmla="*/ 1736658 w 2032000"/>
                  <a:gd name="connsiteY8" fmla="*/ 239965 h 4893997"/>
                  <a:gd name="connsiteX9" fmla="*/ 1664340 w 2032000"/>
                  <a:gd name="connsiteY9" fmla="*/ 304717 h 4893997"/>
                  <a:gd name="connsiteX10" fmla="*/ 1751882 w 2032000"/>
                  <a:gd name="connsiteY10" fmla="*/ 354234 h 4893997"/>
                  <a:gd name="connsiteX11" fmla="*/ 1584409 w 2032000"/>
                  <a:gd name="connsiteY11" fmla="*/ 373279 h 4893997"/>
                  <a:gd name="connsiteX12" fmla="*/ 1698595 w 2032000"/>
                  <a:gd name="connsiteY12" fmla="*/ 457076 h 4893997"/>
                  <a:gd name="connsiteX13" fmla="*/ 1675758 w 2032000"/>
                  <a:gd name="connsiteY13" fmla="*/ 468503 h 4893997"/>
                  <a:gd name="connsiteX14" fmla="*/ 1592022 w 2032000"/>
                  <a:gd name="connsiteY14" fmla="*/ 491357 h 4893997"/>
                  <a:gd name="connsiteX15" fmla="*/ 1569184 w 2032000"/>
                  <a:gd name="connsiteY15" fmla="*/ 479930 h 4893997"/>
                  <a:gd name="connsiteX16" fmla="*/ 1565378 w 2032000"/>
                  <a:gd name="connsiteY16" fmla="*/ 449458 h 4893997"/>
                  <a:gd name="connsiteX17" fmla="*/ 1504479 w 2032000"/>
                  <a:gd name="connsiteY17" fmla="*/ 537064 h 4893997"/>
                  <a:gd name="connsiteX18" fmla="*/ 1519704 w 2032000"/>
                  <a:gd name="connsiteY18" fmla="*/ 651333 h 4893997"/>
                  <a:gd name="connsiteX19" fmla="*/ 1523510 w 2032000"/>
                  <a:gd name="connsiteY19" fmla="*/ 700850 h 4893997"/>
                  <a:gd name="connsiteX20" fmla="*/ 1668146 w 2032000"/>
                  <a:gd name="connsiteY20" fmla="*/ 563727 h 4893997"/>
                  <a:gd name="connsiteX21" fmla="*/ 1721433 w 2032000"/>
                  <a:gd name="connsiteY21" fmla="*/ 460885 h 4893997"/>
                  <a:gd name="connsiteX22" fmla="*/ 1767107 w 2032000"/>
                  <a:gd name="connsiteY22" fmla="*/ 502783 h 4893997"/>
                  <a:gd name="connsiteX23" fmla="*/ 1828006 w 2032000"/>
                  <a:gd name="connsiteY23" fmla="*/ 445649 h 4893997"/>
                  <a:gd name="connsiteX24" fmla="*/ 1862262 w 2032000"/>
                  <a:gd name="connsiteY24" fmla="*/ 438031 h 4893997"/>
                  <a:gd name="connsiteX25" fmla="*/ 1858456 w 2032000"/>
                  <a:gd name="connsiteY25" fmla="*/ 472312 h 4893997"/>
                  <a:gd name="connsiteX26" fmla="*/ 1820394 w 2032000"/>
                  <a:gd name="connsiteY26" fmla="*/ 529446 h 4893997"/>
                  <a:gd name="connsiteX27" fmla="*/ 1911743 w 2032000"/>
                  <a:gd name="connsiteY27" fmla="*/ 544682 h 4893997"/>
                  <a:gd name="connsiteX28" fmla="*/ 1820394 w 2032000"/>
                  <a:gd name="connsiteY28" fmla="*/ 632288 h 4893997"/>
                  <a:gd name="connsiteX29" fmla="*/ 1824200 w 2032000"/>
                  <a:gd name="connsiteY29" fmla="*/ 643715 h 4893997"/>
                  <a:gd name="connsiteX30" fmla="*/ 1888906 w 2032000"/>
                  <a:gd name="connsiteY30" fmla="*/ 662760 h 4893997"/>
                  <a:gd name="connsiteX31" fmla="*/ 1904131 w 2032000"/>
                  <a:gd name="connsiteY31" fmla="*/ 685614 h 4893997"/>
                  <a:gd name="connsiteX32" fmla="*/ 1888906 w 2032000"/>
                  <a:gd name="connsiteY32" fmla="*/ 700850 h 4893997"/>
                  <a:gd name="connsiteX33" fmla="*/ 1808975 w 2032000"/>
                  <a:gd name="connsiteY33" fmla="*/ 754175 h 4893997"/>
                  <a:gd name="connsiteX34" fmla="*/ 1744270 w 2032000"/>
                  <a:gd name="connsiteY34" fmla="*/ 780838 h 4893997"/>
                  <a:gd name="connsiteX35" fmla="*/ 1858456 w 2032000"/>
                  <a:gd name="connsiteY35" fmla="*/ 803692 h 4893997"/>
                  <a:gd name="connsiteX36" fmla="*/ 1858456 w 2032000"/>
                  <a:gd name="connsiteY36" fmla="*/ 818928 h 4893997"/>
                  <a:gd name="connsiteX37" fmla="*/ 1782332 w 2032000"/>
                  <a:gd name="connsiteY37" fmla="*/ 857017 h 4893997"/>
                  <a:gd name="connsiteX38" fmla="*/ 1789944 w 2032000"/>
                  <a:gd name="connsiteY38" fmla="*/ 883680 h 4893997"/>
                  <a:gd name="connsiteX39" fmla="*/ 1740464 w 2032000"/>
                  <a:gd name="connsiteY39" fmla="*/ 910343 h 4893997"/>
                  <a:gd name="connsiteX40" fmla="*/ 1748076 w 2032000"/>
                  <a:gd name="connsiteY40" fmla="*/ 921770 h 4893997"/>
                  <a:gd name="connsiteX41" fmla="*/ 1812782 w 2032000"/>
                  <a:gd name="connsiteY41" fmla="*/ 895107 h 4893997"/>
                  <a:gd name="connsiteX42" fmla="*/ 1877487 w 2032000"/>
                  <a:gd name="connsiteY42" fmla="*/ 895107 h 4893997"/>
                  <a:gd name="connsiteX43" fmla="*/ 1869875 w 2032000"/>
                  <a:gd name="connsiteY43" fmla="*/ 944624 h 4893997"/>
                  <a:gd name="connsiteX44" fmla="*/ 2014392 w 2032000"/>
                  <a:gd name="connsiteY44" fmla="*/ 1001401 h 4893997"/>
                  <a:gd name="connsiteX45" fmla="*/ 2032000 w 2032000"/>
                  <a:gd name="connsiteY45" fmla="*/ 1015927 h 4893997"/>
                  <a:gd name="connsiteX46" fmla="*/ 2032000 w 2032000"/>
                  <a:gd name="connsiteY46" fmla="*/ 1053638 h 4893997"/>
                  <a:gd name="connsiteX47" fmla="*/ 2017960 w 2032000"/>
                  <a:gd name="connsiteY47" fmla="*/ 1063773 h 4893997"/>
                  <a:gd name="connsiteX48" fmla="*/ 1892712 w 2032000"/>
                  <a:gd name="connsiteY48" fmla="*/ 1062701 h 4893997"/>
                  <a:gd name="connsiteX49" fmla="*/ 1873681 w 2032000"/>
                  <a:gd name="connsiteY49" fmla="*/ 1100791 h 4893997"/>
                  <a:gd name="connsiteX50" fmla="*/ 1828006 w 2032000"/>
                  <a:gd name="connsiteY50" fmla="*/ 1116027 h 4893997"/>
                  <a:gd name="connsiteX51" fmla="*/ 1759495 w 2032000"/>
                  <a:gd name="connsiteY51" fmla="*/ 1039847 h 4893997"/>
                  <a:gd name="connsiteX52" fmla="*/ 1729045 w 2032000"/>
                  <a:gd name="connsiteY52" fmla="*/ 1062701 h 4893997"/>
                  <a:gd name="connsiteX53" fmla="*/ 1740464 w 2032000"/>
                  <a:gd name="connsiteY53" fmla="*/ 1104600 h 4893997"/>
                  <a:gd name="connsiteX54" fmla="*/ 1641502 w 2032000"/>
                  <a:gd name="connsiteY54" fmla="*/ 1043656 h 4893997"/>
                  <a:gd name="connsiteX55" fmla="*/ 1633890 w 2032000"/>
                  <a:gd name="connsiteY55" fmla="*/ 1066510 h 4893997"/>
                  <a:gd name="connsiteX56" fmla="*/ 1611053 w 2032000"/>
                  <a:gd name="connsiteY56" fmla="*/ 1100791 h 4893997"/>
                  <a:gd name="connsiteX57" fmla="*/ 1580603 w 2032000"/>
                  <a:gd name="connsiteY57" fmla="*/ 1074128 h 4893997"/>
                  <a:gd name="connsiteX58" fmla="*/ 1553960 w 2032000"/>
                  <a:gd name="connsiteY58" fmla="*/ 1001758 h 4893997"/>
                  <a:gd name="connsiteX59" fmla="*/ 1546347 w 2032000"/>
                  <a:gd name="connsiteY59" fmla="*/ 971286 h 4893997"/>
                  <a:gd name="connsiteX60" fmla="*/ 1531122 w 2032000"/>
                  <a:gd name="connsiteY60" fmla="*/ 975095 h 4893997"/>
                  <a:gd name="connsiteX61" fmla="*/ 1561572 w 2032000"/>
                  <a:gd name="connsiteY61" fmla="*/ 1077937 h 4893997"/>
                  <a:gd name="connsiteX62" fmla="*/ 1717627 w 2032000"/>
                  <a:gd name="connsiteY62" fmla="*/ 1135072 h 4893997"/>
                  <a:gd name="connsiteX63" fmla="*/ 1687177 w 2032000"/>
                  <a:gd name="connsiteY63" fmla="*/ 1180779 h 4893997"/>
                  <a:gd name="connsiteX64" fmla="*/ 1797557 w 2032000"/>
                  <a:gd name="connsiteY64" fmla="*/ 1196015 h 4893997"/>
                  <a:gd name="connsiteX65" fmla="*/ 1904131 w 2032000"/>
                  <a:gd name="connsiteY65" fmla="*/ 1135072 h 4893997"/>
                  <a:gd name="connsiteX66" fmla="*/ 1907937 w 2032000"/>
                  <a:gd name="connsiteY66" fmla="*/ 1176970 h 4893997"/>
                  <a:gd name="connsiteX67" fmla="*/ 1961224 w 2032000"/>
                  <a:gd name="connsiteY67" fmla="*/ 1165543 h 4893997"/>
                  <a:gd name="connsiteX68" fmla="*/ 1999286 w 2032000"/>
                  <a:gd name="connsiteY68" fmla="*/ 1230296 h 4893997"/>
                  <a:gd name="connsiteX69" fmla="*/ 2032000 w 2032000"/>
                  <a:gd name="connsiteY69" fmla="*/ 1218964 h 4893997"/>
                  <a:gd name="connsiteX70" fmla="*/ 2032000 w 2032000"/>
                  <a:gd name="connsiteY70" fmla="*/ 1340995 h 4893997"/>
                  <a:gd name="connsiteX71" fmla="*/ 1987867 w 2032000"/>
                  <a:gd name="connsiteY71" fmla="*/ 1321711 h 4893997"/>
                  <a:gd name="connsiteX72" fmla="*/ 2026881 w 2032000"/>
                  <a:gd name="connsiteY72" fmla="*/ 1362658 h 4893997"/>
                  <a:gd name="connsiteX73" fmla="*/ 2032000 w 2032000"/>
                  <a:gd name="connsiteY73" fmla="*/ 1368073 h 4893997"/>
                  <a:gd name="connsiteX74" fmla="*/ 2032000 w 2032000"/>
                  <a:gd name="connsiteY74" fmla="*/ 1405137 h 4893997"/>
                  <a:gd name="connsiteX75" fmla="*/ 1968836 w 2032000"/>
                  <a:gd name="connsiteY75" fmla="*/ 1375036 h 4893997"/>
                  <a:gd name="connsiteX76" fmla="*/ 1930774 w 2032000"/>
                  <a:gd name="connsiteY76" fmla="*/ 1355992 h 4893997"/>
                  <a:gd name="connsiteX77" fmla="*/ 1919355 w 2032000"/>
                  <a:gd name="connsiteY77" fmla="*/ 1397890 h 4893997"/>
                  <a:gd name="connsiteX78" fmla="*/ 1877487 w 2032000"/>
                  <a:gd name="connsiteY78" fmla="*/ 1424553 h 4893997"/>
                  <a:gd name="connsiteX79" fmla="*/ 1824200 w 2032000"/>
                  <a:gd name="connsiteY79" fmla="*/ 1386463 h 4893997"/>
                  <a:gd name="connsiteX80" fmla="*/ 1812782 w 2032000"/>
                  <a:gd name="connsiteY80" fmla="*/ 1413126 h 4893997"/>
                  <a:gd name="connsiteX81" fmla="*/ 1770913 w 2032000"/>
                  <a:gd name="connsiteY81" fmla="*/ 1401699 h 4893997"/>
                  <a:gd name="connsiteX82" fmla="*/ 1717627 w 2032000"/>
                  <a:gd name="connsiteY82" fmla="*/ 1371227 h 4893997"/>
                  <a:gd name="connsiteX83" fmla="*/ 1706208 w 2032000"/>
                  <a:gd name="connsiteY83" fmla="*/ 1382654 h 4893997"/>
                  <a:gd name="connsiteX84" fmla="*/ 1732851 w 2032000"/>
                  <a:gd name="connsiteY84" fmla="*/ 1420744 h 4893997"/>
                  <a:gd name="connsiteX85" fmla="*/ 1888906 w 2032000"/>
                  <a:gd name="connsiteY85" fmla="*/ 1496923 h 4893997"/>
                  <a:gd name="connsiteX86" fmla="*/ 2004520 w 2032000"/>
                  <a:gd name="connsiteY86" fmla="*/ 1491686 h 4893997"/>
                  <a:gd name="connsiteX87" fmla="*/ 2032000 w 2032000"/>
                  <a:gd name="connsiteY87" fmla="*/ 1474766 h 4893997"/>
                  <a:gd name="connsiteX88" fmla="*/ 2032000 w 2032000"/>
                  <a:gd name="connsiteY88" fmla="*/ 1721442 h 4893997"/>
                  <a:gd name="connsiteX89" fmla="*/ 2031876 w 2032000"/>
                  <a:gd name="connsiteY89" fmla="*/ 1721593 h 4893997"/>
                  <a:gd name="connsiteX90" fmla="*/ 2014511 w 2032000"/>
                  <a:gd name="connsiteY90" fmla="*/ 1729270 h 4893997"/>
                  <a:gd name="connsiteX91" fmla="*/ 1942193 w 2032000"/>
                  <a:gd name="connsiteY91" fmla="*/ 1687371 h 4893997"/>
                  <a:gd name="connsiteX92" fmla="*/ 1839425 w 2032000"/>
                  <a:gd name="connsiteY92" fmla="*/ 1679754 h 4893997"/>
                  <a:gd name="connsiteX93" fmla="*/ 1831813 w 2032000"/>
                  <a:gd name="connsiteY93" fmla="*/ 1725461 h 4893997"/>
                  <a:gd name="connsiteX94" fmla="*/ 1679564 w 2032000"/>
                  <a:gd name="connsiteY94" fmla="*/ 1691180 h 4893997"/>
                  <a:gd name="connsiteX95" fmla="*/ 1885100 w 2032000"/>
                  <a:gd name="connsiteY95" fmla="*/ 1797831 h 4893997"/>
                  <a:gd name="connsiteX96" fmla="*/ 1999762 w 2032000"/>
                  <a:gd name="connsiteY96" fmla="*/ 1811639 h 4893997"/>
                  <a:gd name="connsiteX97" fmla="*/ 2032000 w 2032000"/>
                  <a:gd name="connsiteY97" fmla="*/ 1803707 h 4893997"/>
                  <a:gd name="connsiteX98" fmla="*/ 2032000 w 2032000"/>
                  <a:gd name="connsiteY98" fmla="*/ 2074908 h 4893997"/>
                  <a:gd name="connsiteX99" fmla="*/ 2025929 w 2032000"/>
                  <a:gd name="connsiteY99" fmla="*/ 2072077 h 4893997"/>
                  <a:gd name="connsiteX100" fmla="*/ 2014511 w 2032000"/>
                  <a:gd name="connsiteY100" fmla="*/ 2113976 h 4893997"/>
                  <a:gd name="connsiteX101" fmla="*/ 1854650 w 2032000"/>
                  <a:gd name="connsiteY101" fmla="*/ 2064459 h 4893997"/>
                  <a:gd name="connsiteX102" fmla="*/ 2029735 w 2032000"/>
                  <a:gd name="connsiteY102" fmla="*/ 2190155 h 4893997"/>
                  <a:gd name="connsiteX103" fmla="*/ 2032000 w 2032000"/>
                  <a:gd name="connsiteY103" fmla="*/ 2190283 h 4893997"/>
                  <a:gd name="connsiteX104" fmla="*/ 2032000 w 2032000"/>
                  <a:gd name="connsiteY104" fmla="*/ 4893997 h 4893997"/>
                  <a:gd name="connsiteX105" fmla="*/ 0 w 2032000"/>
                  <a:gd name="connsiteY105" fmla="*/ 4893997 h 4893997"/>
                  <a:gd name="connsiteX106" fmla="*/ 0 w 2032000"/>
                  <a:gd name="connsiteY106" fmla="*/ 2841104 h 4893997"/>
                  <a:gd name="connsiteX107" fmla="*/ 19107 w 2032000"/>
                  <a:gd name="connsiteY107" fmla="*/ 2833394 h 4893997"/>
                  <a:gd name="connsiteX108" fmla="*/ 31477 w 2032000"/>
                  <a:gd name="connsiteY108" fmla="*/ 2807207 h 4893997"/>
                  <a:gd name="connsiteX109" fmla="*/ 42896 w 2032000"/>
                  <a:gd name="connsiteY109" fmla="*/ 2803398 h 4893997"/>
                  <a:gd name="connsiteX110" fmla="*/ 84764 w 2032000"/>
                  <a:gd name="connsiteY110" fmla="*/ 2765308 h 4893997"/>
                  <a:gd name="connsiteX111" fmla="*/ 107601 w 2032000"/>
                  <a:gd name="connsiteY111" fmla="*/ 2742455 h 4893997"/>
                  <a:gd name="connsiteX112" fmla="*/ 84764 w 2032000"/>
                  <a:gd name="connsiteY112" fmla="*/ 2658657 h 4893997"/>
                  <a:gd name="connsiteX113" fmla="*/ 145664 w 2032000"/>
                  <a:gd name="connsiteY113" fmla="*/ 2624377 h 4893997"/>
                  <a:gd name="connsiteX114" fmla="*/ 157082 w 2032000"/>
                  <a:gd name="connsiteY114" fmla="*/ 2628186 h 4893997"/>
                  <a:gd name="connsiteX115" fmla="*/ 206563 w 2032000"/>
                  <a:gd name="connsiteY115" fmla="*/ 2502490 h 4893997"/>
                  <a:gd name="connsiteX116" fmla="*/ 237012 w 2032000"/>
                  <a:gd name="connsiteY116" fmla="*/ 2552007 h 4893997"/>
                  <a:gd name="connsiteX117" fmla="*/ 278881 w 2032000"/>
                  <a:gd name="connsiteY117" fmla="*/ 2506299 h 4893997"/>
                  <a:gd name="connsiteX118" fmla="*/ 267462 w 2032000"/>
                  <a:gd name="connsiteY118" fmla="*/ 2506299 h 4893997"/>
                  <a:gd name="connsiteX119" fmla="*/ 263656 w 2032000"/>
                  <a:gd name="connsiteY119" fmla="*/ 2456782 h 4893997"/>
                  <a:gd name="connsiteX120" fmla="*/ 332168 w 2032000"/>
                  <a:gd name="connsiteY120" fmla="*/ 2456782 h 4893997"/>
                  <a:gd name="connsiteX121" fmla="*/ 347392 w 2032000"/>
                  <a:gd name="connsiteY121" fmla="*/ 2407266 h 4893997"/>
                  <a:gd name="connsiteX122" fmla="*/ 415904 w 2032000"/>
                  <a:gd name="connsiteY122" fmla="*/ 2430119 h 4893997"/>
                  <a:gd name="connsiteX123" fmla="*/ 453966 w 2032000"/>
                  <a:gd name="connsiteY123" fmla="*/ 2422502 h 4893997"/>
                  <a:gd name="connsiteX124" fmla="*/ 461579 w 2032000"/>
                  <a:gd name="connsiteY124" fmla="*/ 2433928 h 4893997"/>
                  <a:gd name="connsiteX125" fmla="*/ 423517 w 2032000"/>
                  <a:gd name="connsiteY125" fmla="*/ 2494872 h 4893997"/>
                  <a:gd name="connsiteX126" fmla="*/ 465385 w 2032000"/>
                  <a:gd name="connsiteY126" fmla="*/ 2498681 h 4893997"/>
                  <a:gd name="connsiteX127" fmla="*/ 552928 w 2032000"/>
                  <a:gd name="connsiteY127" fmla="*/ 2544389 h 4893997"/>
                  <a:gd name="connsiteX128" fmla="*/ 545315 w 2032000"/>
                  <a:gd name="connsiteY128" fmla="*/ 2548198 h 4893997"/>
                  <a:gd name="connsiteX129" fmla="*/ 537703 w 2032000"/>
                  <a:gd name="connsiteY129" fmla="*/ 2605332 h 4893997"/>
                  <a:gd name="connsiteX130" fmla="*/ 549121 w 2032000"/>
                  <a:gd name="connsiteY130" fmla="*/ 2597714 h 4893997"/>
                  <a:gd name="connsiteX131" fmla="*/ 636664 w 2032000"/>
                  <a:gd name="connsiteY131" fmla="*/ 2746264 h 4893997"/>
                  <a:gd name="connsiteX132" fmla="*/ 1005866 w 2032000"/>
                  <a:gd name="connsiteY132" fmla="*/ 2708174 h 4893997"/>
                  <a:gd name="connsiteX133" fmla="*/ 899292 w 2032000"/>
                  <a:gd name="connsiteY133" fmla="*/ 2651039 h 4893997"/>
                  <a:gd name="connsiteX134" fmla="*/ 1043928 w 2032000"/>
                  <a:gd name="connsiteY134" fmla="*/ 2612950 h 4893997"/>
                  <a:gd name="connsiteX135" fmla="*/ 1177145 w 2032000"/>
                  <a:gd name="connsiteY135" fmla="*/ 2544389 h 4893997"/>
                  <a:gd name="connsiteX136" fmla="*/ 1097215 w 2032000"/>
                  <a:gd name="connsiteY136" fmla="*/ 2536771 h 4893997"/>
                  <a:gd name="connsiteX137" fmla="*/ 1066765 w 2032000"/>
                  <a:gd name="connsiteY137" fmla="*/ 2590096 h 4893997"/>
                  <a:gd name="connsiteX138" fmla="*/ 1047734 w 2032000"/>
                  <a:gd name="connsiteY138" fmla="*/ 2540580 h 4893997"/>
                  <a:gd name="connsiteX139" fmla="*/ 1009672 w 2032000"/>
                  <a:gd name="connsiteY139" fmla="*/ 2586287 h 4893997"/>
                  <a:gd name="connsiteX140" fmla="*/ 990641 w 2032000"/>
                  <a:gd name="connsiteY140" fmla="*/ 2552007 h 4893997"/>
                  <a:gd name="connsiteX141" fmla="*/ 922130 w 2032000"/>
                  <a:gd name="connsiteY141" fmla="*/ 2601523 h 4893997"/>
                  <a:gd name="connsiteX142" fmla="*/ 849812 w 2032000"/>
                  <a:gd name="connsiteY142" fmla="*/ 2563433 h 4893997"/>
                  <a:gd name="connsiteX143" fmla="*/ 804137 w 2032000"/>
                  <a:gd name="connsiteY143" fmla="*/ 2605332 h 4893997"/>
                  <a:gd name="connsiteX144" fmla="*/ 697563 w 2032000"/>
                  <a:gd name="connsiteY144" fmla="*/ 2559624 h 4893997"/>
                  <a:gd name="connsiteX145" fmla="*/ 644276 w 2032000"/>
                  <a:gd name="connsiteY145" fmla="*/ 2525344 h 4893997"/>
                  <a:gd name="connsiteX146" fmla="*/ 663308 w 2032000"/>
                  <a:gd name="connsiteY146" fmla="*/ 2487254 h 4893997"/>
                  <a:gd name="connsiteX147" fmla="*/ 549121 w 2032000"/>
                  <a:gd name="connsiteY147" fmla="*/ 2426311 h 4893997"/>
                  <a:gd name="connsiteX148" fmla="*/ 629052 w 2032000"/>
                  <a:gd name="connsiteY148" fmla="*/ 2422502 h 4893997"/>
                  <a:gd name="connsiteX149" fmla="*/ 686145 w 2032000"/>
                  <a:gd name="connsiteY149" fmla="*/ 2384412 h 4893997"/>
                  <a:gd name="connsiteX150" fmla="*/ 720401 w 2032000"/>
                  <a:gd name="connsiteY150" fmla="*/ 2365367 h 4893997"/>
                  <a:gd name="connsiteX151" fmla="*/ 1017285 w 2032000"/>
                  <a:gd name="connsiteY151" fmla="*/ 2277761 h 4893997"/>
                  <a:gd name="connsiteX152" fmla="*/ 998254 w 2032000"/>
                  <a:gd name="connsiteY152" fmla="*/ 2216817 h 4893997"/>
                  <a:gd name="connsiteX153" fmla="*/ 1059153 w 2032000"/>
                  <a:gd name="connsiteY153" fmla="*/ 2197773 h 4893997"/>
                  <a:gd name="connsiteX154" fmla="*/ 975416 w 2032000"/>
                  <a:gd name="connsiteY154" fmla="*/ 2193964 h 4893997"/>
                  <a:gd name="connsiteX155" fmla="*/ 853618 w 2032000"/>
                  <a:gd name="connsiteY155" fmla="*/ 2224435 h 4893997"/>
                  <a:gd name="connsiteX156" fmla="*/ 849812 w 2032000"/>
                  <a:gd name="connsiteY156" fmla="*/ 2205391 h 4893997"/>
                  <a:gd name="connsiteX157" fmla="*/ 811750 w 2032000"/>
                  <a:gd name="connsiteY157" fmla="*/ 2201582 h 4893997"/>
                  <a:gd name="connsiteX158" fmla="*/ 800331 w 2032000"/>
                  <a:gd name="connsiteY158" fmla="*/ 2159683 h 4893997"/>
                  <a:gd name="connsiteX159" fmla="*/ 796525 w 2032000"/>
                  <a:gd name="connsiteY159" fmla="*/ 2171110 h 4893997"/>
                  <a:gd name="connsiteX160" fmla="*/ 728013 w 2032000"/>
                  <a:gd name="connsiteY160" fmla="*/ 2144447 h 4893997"/>
                  <a:gd name="connsiteX161" fmla="*/ 682339 w 2032000"/>
                  <a:gd name="connsiteY161" fmla="*/ 2098740 h 4893997"/>
                  <a:gd name="connsiteX162" fmla="*/ 648083 w 2032000"/>
                  <a:gd name="connsiteY162" fmla="*/ 2079695 h 4893997"/>
                  <a:gd name="connsiteX163" fmla="*/ 659501 w 2032000"/>
                  <a:gd name="connsiteY163" fmla="*/ 2068268 h 4893997"/>
                  <a:gd name="connsiteX164" fmla="*/ 743238 w 2032000"/>
                  <a:gd name="connsiteY164" fmla="*/ 2068268 h 4893997"/>
                  <a:gd name="connsiteX165" fmla="*/ 796525 w 2032000"/>
                  <a:gd name="connsiteY165" fmla="*/ 2053032 h 4893997"/>
                  <a:gd name="connsiteX166" fmla="*/ 815556 w 2032000"/>
                  <a:gd name="connsiteY166" fmla="*/ 2064459 h 4893997"/>
                  <a:gd name="connsiteX167" fmla="*/ 967804 w 2032000"/>
                  <a:gd name="connsiteY167" fmla="*/ 2033987 h 4893997"/>
                  <a:gd name="connsiteX168" fmla="*/ 891680 w 2032000"/>
                  <a:gd name="connsiteY168" fmla="*/ 1992089 h 4893997"/>
                  <a:gd name="connsiteX169" fmla="*/ 807943 w 2032000"/>
                  <a:gd name="connsiteY169" fmla="*/ 1953999 h 4893997"/>
                  <a:gd name="connsiteX170" fmla="*/ 766075 w 2032000"/>
                  <a:gd name="connsiteY170" fmla="*/ 1950190 h 4893997"/>
                  <a:gd name="connsiteX171" fmla="*/ 773687 w 2032000"/>
                  <a:gd name="connsiteY171" fmla="*/ 1938763 h 4893997"/>
                  <a:gd name="connsiteX172" fmla="*/ 701370 w 2032000"/>
                  <a:gd name="connsiteY172" fmla="*/ 1858775 h 4893997"/>
                  <a:gd name="connsiteX173" fmla="*/ 826974 w 2032000"/>
                  <a:gd name="connsiteY173" fmla="*/ 1843539 h 4893997"/>
                  <a:gd name="connsiteX174" fmla="*/ 826974 w 2032000"/>
                  <a:gd name="connsiteY174" fmla="*/ 1824494 h 4893997"/>
                  <a:gd name="connsiteX175" fmla="*/ 830781 w 2032000"/>
                  <a:gd name="connsiteY175" fmla="*/ 1794022 h 4893997"/>
                  <a:gd name="connsiteX176" fmla="*/ 1123858 w 2032000"/>
                  <a:gd name="connsiteY176" fmla="*/ 1797831 h 4893997"/>
                  <a:gd name="connsiteX177" fmla="*/ 960192 w 2032000"/>
                  <a:gd name="connsiteY177" fmla="*/ 1630237 h 4893997"/>
                  <a:gd name="connsiteX178" fmla="*/ 929742 w 2032000"/>
                  <a:gd name="connsiteY178" fmla="*/ 1656900 h 4893997"/>
                  <a:gd name="connsiteX179" fmla="*/ 777494 w 2032000"/>
                  <a:gd name="connsiteY179" fmla="*/ 1584529 h 4893997"/>
                  <a:gd name="connsiteX180" fmla="*/ 785106 w 2032000"/>
                  <a:gd name="connsiteY180" fmla="*/ 1554058 h 4893997"/>
                  <a:gd name="connsiteX181" fmla="*/ 682339 w 2032000"/>
                  <a:gd name="connsiteY181" fmla="*/ 1500732 h 4893997"/>
                  <a:gd name="connsiteX182" fmla="*/ 689951 w 2032000"/>
                  <a:gd name="connsiteY182" fmla="*/ 1485496 h 4893997"/>
                  <a:gd name="connsiteX183" fmla="*/ 819362 w 2032000"/>
                  <a:gd name="connsiteY183" fmla="*/ 1500732 h 4893997"/>
                  <a:gd name="connsiteX184" fmla="*/ 811750 w 2032000"/>
                  <a:gd name="connsiteY184" fmla="*/ 1435980 h 4893997"/>
                  <a:gd name="connsiteX185" fmla="*/ 922130 w 2032000"/>
                  <a:gd name="connsiteY185" fmla="*/ 1504541 h 4893997"/>
                  <a:gd name="connsiteX186" fmla="*/ 895486 w 2032000"/>
                  <a:gd name="connsiteY186" fmla="*/ 1401699 h 4893997"/>
                  <a:gd name="connsiteX187" fmla="*/ 1043928 w 2032000"/>
                  <a:gd name="connsiteY187" fmla="*/ 1413126 h 4893997"/>
                  <a:gd name="connsiteX188" fmla="*/ 1047734 w 2032000"/>
                  <a:gd name="connsiteY188" fmla="*/ 1367418 h 4893997"/>
                  <a:gd name="connsiteX189" fmla="*/ 979223 w 2032000"/>
                  <a:gd name="connsiteY189" fmla="*/ 1344565 h 4893997"/>
                  <a:gd name="connsiteX190" fmla="*/ 975416 w 2032000"/>
                  <a:gd name="connsiteY190" fmla="*/ 1355992 h 4893997"/>
                  <a:gd name="connsiteX191" fmla="*/ 967804 w 2032000"/>
                  <a:gd name="connsiteY191" fmla="*/ 1321711 h 4893997"/>
                  <a:gd name="connsiteX192" fmla="*/ 925936 w 2032000"/>
                  <a:gd name="connsiteY192" fmla="*/ 1317902 h 4893997"/>
                  <a:gd name="connsiteX193" fmla="*/ 865036 w 2032000"/>
                  <a:gd name="connsiteY193" fmla="*/ 1276003 h 4893997"/>
                  <a:gd name="connsiteX194" fmla="*/ 876455 w 2032000"/>
                  <a:gd name="connsiteY194" fmla="*/ 1256958 h 4893997"/>
                  <a:gd name="connsiteX195" fmla="*/ 846005 w 2032000"/>
                  <a:gd name="connsiteY195" fmla="*/ 1222678 h 4893997"/>
                  <a:gd name="connsiteX196" fmla="*/ 887874 w 2032000"/>
                  <a:gd name="connsiteY196" fmla="*/ 1192206 h 4893997"/>
                  <a:gd name="connsiteX197" fmla="*/ 922130 w 2032000"/>
                  <a:gd name="connsiteY197" fmla="*/ 1199824 h 4893997"/>
                  <a:gd name="connsiteX198" fmla="*/ 975416 w 2032000"/>
                  <a:gd name="connsiteY198" fmla="*/ 1161734 h 4893997"/>
                  <a:gd name="connsiteX199" fmla="*/ 1101021 w 2032000"/>
                  <a:gd name="connsiteY199" fmla="*/ 1196015 h 4893997"/>
                  <a:gd name="connsiteX200" fmla="*/ 1081990 w 2032000"/>
                  <a:gd name="connsiteY200" fmla="*/ 1146499 h 4893997"/>
                  <a:gd name="connsiteX201" fmla="*/ 1089603 w 2032000"/>
                  <a:gd name="connsiteY201" fmla="*/ 1138881 h 4893997"/>
                  <a:gd name="connsiteX202" fmla="*/ 1203789 w 2032000"/>
                  <a:gd name="connsiteY202" fmla="*/ 1188397 h 4893997"/>
                  <a:gd name="connsiteX203" fmla="*/ 1241851 w 2032000"/>
                  <a:gd name="connsiteY203" fmla="*/ 1196015 h 4893997"/>
                  <a:gd name="connsiteX204" fmla="*/ 1439773 w 2032000"/>
                  <a:gd name="connsiteY204" fmla="*/ 1066510 h 4893997"/>
                  <a:gd name="connsiteX205" fmla="*/ 1470223 w 2032000"/>
                  <a:gd name="connsiteY205" fmla="*/ 1013185 h 4893997"/>
                  <a:gd name="connsiteX206" fmla="*/ 1458805 w 2032000"/>
                  <a:gd name="connsiteY206" fmla="*/ 1009376 h 4893997"/>
                  <a:gd name="connsiteX207" fmla="*/ 1352231 w 2032000"/>
                  <a:gd name="connsiteY207" fmla="*/ 1085555 h 4893997"/>
                  <a:gd name="connsiteX208" fmla="*/ 1226626 w 2032000"/>
                  <a:gd name="connsiteY208" fmla="*/ 1138881 h 4893997"/>
                  <a:gd name="connsiteX209" fmla="*/ 1211401 w 2032000"/>
                  <a:gd name="connsiteY209" fmla="*/ 1146499 h 4893997"/>
                  <a:gd name="connsiteX210" fmla="*/ 1203789 w 2032000"/>
                  <a:gd name="connsiteY210" fmla="*/ 1108409 h 4893997"/>
                  <a:gd name="connsiteX211" fmla="*/ 1188564 w 2032000"/>
                  <a:gd name="connsiteY211" fmla="*/ 1119836 h 4893997"/>
                  <a:gd name="connsiteX212" fmla="*/ 1135277 w 2032000"/>
                  <a:gd name="connsiteY212" fmla="*/ 1123645 h 4893997"/>
                  <a:gd name="connsiteX213" fmla="*/ 1161920 w 2032000"/>
                  <a:gd name="connsiteY213" fmla="*/ 1081746 h 4893997"/>
                  <a:gd name="connsiteX214" fmla="*/ 1215207 w 2032000"/>
                  <a:gd name="connsiteY214" fmla="*/ 1039847 h 4893997"/>
                  <a:gd name="connsiteX215" fmla="*/ 1078184 w 2032000"/>
                  <a:gd name="connsiteY215" fmla="*/ 1100791 h 4893997"/>
                  <a:gd name="connsiteX216" fmla="*/ 1051541 w 2032000"/>
                  <a:gd name="connsiteY216" fmla="*/ 1089364 h 4893997"/>
                  <a:gd name="connsiteX217" fmla="*/ 1024897 w 2032000"/>
                  <a:gd name="connsiteY217" fmla="*/ 1036039 h 4893997"/>
                  <a:gd name="connsiteX218" fmla="*/ 1081990 w 2032000"/>
                  <a:gd name="connsiteY218" fmla="*/ 997949 h 4893997"/>
                  <a:gd name="connsiteX219" fmla="*/ 1074378 w 2032000"/>
                  <a:gd name="connsiteY219" fmla="*/ 986522 h 4893997"/>
                  <a:gd name="connsiteX220" fmla="*/ 1028703 w 2032000"/>
                  <a:gd name="connsiteY220" fmla="*/ 1016994 h 4893997"/>
                  <a:gd name="connsiteX221" fmla="*/ 967804 w 2032000"/>
                  <a:gd name="connsiteY221" fmla="*/ 1047465 h 4893997"/>
                  <a:gd name="connsiteX222" fmla="*/ 937354 w 2032000"/>
                  <a:gd name="connsiteY222" fmla="*/ 1039847 h 4893997"/>
                  <a:gd name="connsiteX223" fmla="*/ 948773 w 2032000"/>
                  <a:gd name="connsiteY223" fmla="*/ 1009376 h 4893997"/>
                  <a:gd name="connsiteX224" fmla="*/ 971610 w 2032000"/>
                  <a:gd name="connsiteY224" fmla="*/ 990331 h 4893997"/>
                  <a:gd name="connsiteX225" fmla="*/ 830781 w 2032000"/>
                  <a:gd name="connsiteY225" fmla="*/ 956050 h 4893997"/>
                  <a:gd name="connsiteX226" fmla="*/ 811750 w 2032000"/>
                  <a:gd name="connsiteY226" fmla="*/ 929387 h 4893997"/>
                  <a:gd name="connsiteX227" fmla="*/ 838393 w 2032000"/>
                  <a:gd name="connsiteY227" fmla="*/ 917961 h 4893997"/>
                  <a:gd name="connsiteX228" fmla="*/ 933548 w 2032000"/>
                  <a:gd name="connsiteY228" fmla="*/ 902725 h 4893997"/>
                  <a:gd name="connsiteX229" fmla="*/ 944967 w 2032000"/>
                  <a:gd name="connsiteY229" fmla="*/ 857017 h 4893997"/>
                  <a:gd name="connsiteX230" fmla="*/ 986835 w 2032000"/>
                  <a:gd name="connsiteY230" fmla="*/ 864635 h 4893997"/>
                  <a:gd name="connsiteX231" fmla="*/ 1017285 w 2032000"/>
                  <a:gd name="connsiteY231" fmla="*/ 883680 h 4893997"/>
                  <a:gd name="connsiteX232" fmla="*/ 1161920 w 2032000"/>
                  <a:gd name="connsiteY232" fmla="*/ 952241 h 4893997"/>
                  <a:gd name="connsiteX233" fmla="*/ 1165727 w 2032000"/>
                  <a:gd name="connsiteY233" fmla="*/ 944624 h 4893997"/>
                  <a:gd name="connsiteX234" fmla="*/ 1116246 w 2032000"/>
                  <a:gd name="connsiteY234" fmla="*/ 898916 h 4893997"/>
                  <a:gd name="connsiteX235" fmla="*/ 1188564 w 2032000"/>
                  <a:gd name="connsiteY235" fmla="*/ 902725 h 4893997"/>
                  <a:gd name="connsiteX236" fmla="*/ 1428355 w 2032000"/>
                  <a:gd name="connsiteY236" fmla="*/ 940814 h 4893997"/>
                  <a:gd name="connsiteX237" fmla="*/ 1454998 w 2032000"/>
                  <a:gd name="connsiteY237" fmla="*/ 898916 h 4893997"/>
                  <a:gd name="connsiteX238" fmla="*/ 1435967 w 2032000"/>
                  <a:gd name="connsiteY238" fmla="*/ 853208 h 4893997"/>
                  <a:gd name="connsiteX239" fmla="*/ 1356037 w 2032000"/>
                  <a:gd name="connsiteY239" fmla="*/ 910343 h 4893997"/>
                  <a:gd name="connsiteX240" fmla="*/ 1344618 w 2032000"/>
                  <a:gd name="connsiteY240" fmla="*/ 868444 h 4893997"/>
                  <a:gd name="connsiteX241" fmla="*/ 1272300 w 2032000"/>
                  <a:gd name="connsiteY241" fmla="*/ 876062 h 4893997"/>
                  <a:gd name="connsiteX242" fmla="*/ 1272300 w 2032000"/>
                  <a:gd name="connsiteY242" fmla="*/ 864635 h 4893997"/>
                  <a:gd name="connsiteX243" fmla="*/ 1314169 w 2032000"/>
                  <a:gd name="connsiteY243" fmla="*/ 818928 h 4893997"/>
                  <a:gd name="connsiteX244" fmla="*/ 1268494 w 2032000"/>
                  <a:gd name="connsiteY244" fmla="*/ 826545 h 4893997"/>
                  <a:gd name="connsiteX245" fmla="*/ 1226626 w 2032000"/>
                  <a:gd name="connsiteY245" fmla="*/ 834163 h 4893997"/>
                  <a:gd name="connsiteX246" fmla="*/ 1139083 w 2032000"/>
                  <a:gd name="connsiteY246" fmla="*/ 815119 h 4893997"/>
                  <a:gd name="connsiteX247" fmla="*/ 1093409 w 2032000"/>
                  <a:gd name="connsiteY247" fmla="*/ 792265 h 4893997"/>
                  <a:gd name="connsiteX248" fmla="*/ 1123858 w 2032000"/>
                  <a:gd name="connsiteY248" fmla="*/ 761793 h 4893997"/>
                  <a:gd name="connsiteX249" fmla="*/ 1192370 w 2032000"/>
                  <a:gd name="connsiteY249" fmla="*/ 746557 h 4893997"/>
                  <a:gd name="connsiteX250" fmla="*/ 1089603 w 2032000"/>
                  <a:gd name="connsiteY250" fmla="*/ 666569 h 4893997"/>
                  <a:gd name="connsiteX251" fmla="*/ 1093409 w 2032000"/>
                  <a:gd name="connsiteY251" fmla="*/ 632288 h 4893997"/>
                  <a:gd name="connsiteX252" fmla="*/ 1135277 w 2032000"/>
                  <a:gd name="connsiteY252" fmla="*/ 617052 h 4893997"/>
                  <a:gd name="connsiteX253" fmla="*/ 1081990 w 2032000"/>
                  <a:gd name="connsiteY253" fmla="*/ 518019 h 4893997"/>
                  <a:gd name="connsiteX254" fmla="*/ 1207595 w 2032000"/>
                  <a:gd name="connsiteY254" fmla="*/ 586581 h 4893997"/>
                  <a:gd name="connsiteX255" fmla="*/ 1283719 w 2032000"/>
                  <a:gd name="connsiteY255" fmla="*/ 586581 h 4893997"/>
                  <a:gd name="connsiteX256" fmla="*/ 1314169 w 2032000"/>
                  <a:gd name="connsiteY256" fmla="*/ 578963 h 4893997"/>
                  <a:gd name="connsiteX257" fmla="*/ 1257076 w 2032000"/>
                  <a:gd name="connsiteY257" fmla="*/ 476121 h 4893997"/>
                  <a:gd name="connsiteX258" fmla="*/ 1344618 w 2032000"/>
                  <a:gd name="connsiteY258" fmla="*/ 518019 h 4893997"/>
                  <a:gd name="connsiteX259" fmla="*/ 1340812 w 2032000"/>
                  <a:gd name="connsiteY259" fmla="*/ 445649 h 4893997"/>
                  <a:gd name="connsiteX260" fmla="*/ 1333200 w 2032000"/>
                  <a:gd name="connsiteY260" fmla="*/ 457076 h 4893997"/>
                  <a:gd name="connsiteX261" fmla="*/ 1268494 w 2032000"/>
                  <a:gd name="connsiteY261" fmla="*/ 449458 h 4893997"/>
                  <a:gd name="connsiteX262" fmla="*/ 1302750 w 2032000"/>
                  <a:gd name="connsiteY262" fmla="*/ 392324 h 4893997"/>
                  <a:gd name="connsiteX263" fmla="*/ 1238045 w 2032000"/>
                  <a:gd name="connsiteY263" fmla="*/ 300908 h 4893997"/>
                  <a:gd name="connsiteX264" fmla="*/ 1234238 w 2032000"/>
                  <a:gd name="connsiteY264" fmla="*/ 259010 h 4893997"/>
                  <a:gd name="connsiteX265" fmla="*/ 1272300 w 2032000"/>
                  <a:gd name="connsiteY265" fmla="*/ 266628 h 4893997"/>
                  <a:gd name="connsiteX266" fmla="*/ 1321781 w 2032000"/>
                  <a:gd name="connsiteY266" fmla="*/ 297099 h 4893997"/>
                  <a:gd name="connsiteX267" fmla="*/ 1356037 w 2032000"/>
                  <a:gd name="connsiteY267" fmla="*/ 247583 h 4893997"/>
                  <a:gd name="connsiteX268" fmla="*/ 1386487 w 2032000"/>
                  <a:gd name="connsiteY268" fmla="*/ 293290 h 4893997"/>
                  <a:gd name="connsiteX269" fmla="*/ 1390293 w 2032000"/>
                  <a:gd name="connsiteY269" fmla="*/ 316144 h 4893997"/>
                  <a:gd name="connsiteX270" fmla="*/ 1420742 w 2032000"/>
                  <a:gd name="connsiteY270" fmla="*/ 407559 h 4893997"/>
                  <a:gd name="connsiteX271" fmla="*/ 1435967 w 2032000"/>
                  <a:gd name="connsiteY271" fmla="*/ 384706 h 4893997"/>
                  <a:gd name="connsiteX272" fmla="*/ 1386487 w 2032000"/>
                  <a:gd name="connsiteY272" fmla="*/ 224729 h 4893997"/>
                  <a:gd name="connsiteX273" fmla="*/ 1348425 w 2032000"/>
                  <a:gd name="connsiteY273" fmla="*/ 118078 h 4893997"/>
                  <a:gd name="connsiteX274" fmla="*/ 1439773 w 2032000"/>
                  <a:gd name="connsiteY274" fmla="*/ 205684 h 4893997"/>
                  <a:gd name="connsiteX275" fmla="*/ 1451192 w 2032000"/>
                  <a:gd name="connsiteY275" fmla="*/ 201875 h 4893997"/>
                  <a:gd name="connsiteX276" fmla="*/ 1451192 w 2032000"/>
                  <a:gd name="connsiteY276" fmla="*/ 0 h 4893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Lst>
                <a:rect l="l" t="t" r="r" b="b"/>
                <a:pathLst>
                  <a:path w="2032000" h="4893997">
                    <a:moveTo>
                      <a:pt x="1451192" y="0"/>
                    </a:moveTo>
                    <a:cubicBezTo>
                      <a:pt x="1527316" y="38090"/>
                      <a:pt x="1481642" y="118078"/>
                      <a:pt x="1515898" y="175213"/>
                    </a:cubicBezTo>
                    <a:cubicBezTo>
                      <a:pt x="1542541" y="137123"/>
                      <a:pt x="1557766" y="95224"/>
                      <a:pt x="1614859" y="106651"/>
                    </a:cubicBezTo>
                    <a:cubicBezTo>
                      <a:pt x="1580603" y="198066"/>
                      <a:pt x="1474029" y="251392"/>
                      <a:pt x="1508285" y="369470"/>
                    </a:cubicBezTo>
                    <a:cubicBezTo>
                      <a:pt x="1538735" y="327571"/>
                      <a:pt x="1565378" y="281864"/>
                      <a:pt x="1592022" y="236156"/>
                    </a:cubicBezTo>
                    <a:cubicBezTo>
                      <a:pt x="1595828" y="239965"/>
                      <a:pt x="1599634" y="239965"/>
                      <a:pt x="1603440" y="243774"/>
                    </a:cubicBezTo>
                    <a:cubicBezTo>
                      <a:pt x="1607247" y="255201"/>
                      <a:pt x="1607247" y="266628"/>
                      <a:pt x="1611053" y="274246"/>
                    </a:cubicBezTo>
                    <a:cubicBezTo>
                      <a:pt x="1649115" y="259010"/>
                      <a:pt x="1690983" y="243774"/>
                      <a:pt x="1729045" y="228538"/>
                    </a:cubicBezTo>
                    <a:cubicBezTo>
                      <a:pt x="1732851" y="232347"/>
                      <a:pt x="1732851" y="236156"/>
                      <a:pt x="1736658" y="239965"/>
                    </a:cubicBezTo>
                    <a:cubicBezTo>
                      <a:pt x="1713820" y="262819"/>
                      <a:pt x="1687177" y="285673"/>
                      <a:pt x="1664340" y="304717"/>
                    </a:cubicBezTo>
                    <a:cubicBezTo>
                      <a:pt x="1694789" y="319953"/>
                      <a:pt x="1717627" y="335189"/>
                      <a:pt x="1751882" y="354234"/>
                    </a:cubicBezTo>
                    <a:cubicBezTo>
                      <a:pt x="1694789" y="388515"/>
                      <a:pt x="1637696" y="354234"/>
                      <a:pt x="1584409" y="373279"/>
                    </a:cubicBezTo>
                    <a:cubicBezTo>
                      <a:pt x="1633890" y="384706"/>
                      <a:pt x="1675758" y="407559"/>
                      <a:pt x="1698595" y="457076"/>
                    </a:cubicBezTo>
                    <a:cubicBezTo>
                      <a:pt x="1690983" y="460885"/>
                      <a:pt x="1683371" y="468503"/>
                      <a:pt x="1675758" y="468503"/>
                    </a:cubicBezTo>
                    <a:cubicBezTo>
                      <a:pt x="1645309" y="460885"/>
                      <a:pt x="1614859" y="468503"/>
                      <a:pt x="1592022" y="491357"/>
                    </a:cubicBezTo>
                    <a:cubicBezTo>
                      <a:pt x="1592022" y="495166"/>
                      <a:pt x="1572991" y="487548"/>
                      <a:pt x="1569184" y="479930"/>
                    </a:cubicBezTo>
                    <a:cubicBezTo>
                      <a:pt x="1565378" y="472312"/>
                      <a:pt x="1569184" y="460885"/>
                      <a:pt x="1565378" y="449458"/>
                    </a:cubicBezTo>
                    <a:cubicBezTo>
                      <a:pt x="1512091" y="457076"/>
                      <a:pt x="1496867" y="487548"/>
                      <a:pt x="1504479" y="537064"/>
                    </a:cubicBezTo>
                    <a:cubicBezTo>
                      <a:pt x="1512091" y="575154"/>
                      <a:pt x="1515898" y="613243"/>
                      <a:pt x="1519704" y="651333"/>
                    </a:cubicBezTo>
                    <a:cubicBezTo>
                      <a:pt x="1519704" y="662760"/>
                      <a:pt x="1523510" y="677996"/>
                      <a:pt x="1523510" y="700850"/>
                    </a:cubicBezTo>
                    <a:cubicBezTo>
                      <a:pt x="1588216" y="662760"/>
                      <a:pt x="1641502" y="628479"/>
                      <a:pt x="1668146" y="563727"/>
                    </a:cubicBezTo>
                    <a:cubicBezTo>
                      <a:pt x="1683371" y="529446"/>
                      <a:pt x="1702402" y="498975"/>
                      <a:pt x="1721433" y="460885"/>
                    </a:cubicBezTo>
                    <a:cubicBezTo>
                      <a:pt x="1740464" y="479930"/>
                      <a:pt x="1751882" y="491357"/>
                      <a:pt x="1767107" y="502783"/>
                    </a:cubicBezTo>
                    <a:cubicBezTo>
                      <a:pt x="1789944" y="483739"/>
                      <a:pt x="1808975" y="464694"/>
                      <a:pt x="1828006" y="445649"/>
                    </a:cubicBezTo>
                    <a:cubicBezTo>
                      <a:pt x="1835619" y="441840"/>
                      <a:pt x="1850844" y="441840"/>
                      <a:pt x="1862262" y="438031"/>
                    </a:cubicBezTo>
                    <a:cubicBezTo>
                      <a:pt x="1858456" y="449458"/>
                      <a:pt x="1862262" y="460885"/>
                      <a:pt x="1858456" y="472312"/>
                    </a:cubicBezTo>
                    <a:cubicBezTo>
                      <a:pt x="1847038" y="491357"/>
                      <a:pt x="1835619" y="510401"/>
                      <a:pt x="1820394" y="529446"/>
                    </a:cubicBezTo>
                    <a:cubicBezTo>
                      <a:pt x="1850844" y="537064"/>
                      <a:pt x="1877487" y="540873"/>
                      <a:pt x="1911743" y="544682"/>
                    </a:cubicBezTo>
                    <a:cubicBezTo>
                      <a:pt x="1873681" y="578963"/>
                      <a:pt x="1847038" y="605626"/>
                      <a:pt x="1820394" y="632288"/>
                    </a:cubicBezTo>
                    <a:cubicBezTo>
                      <a:pt x="1820394" y="636097"/>
                      <a:pt x="1824200" y="639906"/>
                      <a:pt x="1824200" y="643715"/>
                    </a:cubicBezTo>
                    <a:cubicBezTo>
                      <a:pt x="1847038" y="651333"/>
                      <a:pt x="1869875" y="655142"/>
                      <a:pt x="1888906" y="662760"/>
                    </a:cubicBezTo>
                    <a:cubicBezTo>
                      <a:pt x="1896518" y="662760"/>
                      <a:pt x="1904131" y="674187"/>
                      <a:pt x="1904131" y="685614"/>
                    </a:cubicBezTo>
                    <a:cubicBezTo>
                      <a:pt x="1907937" y="689423"/>
                      <a:pt x="1892712" y="697041"/>
                      <a:pt x="1888906" y="700850"/>
                    </a:cubicBezTo>
                    <a:cubicBezTo>
                      <a:pt x="1862262" y="716085"/>
                      <a:pt x="1835619" y="735130"/>
                      <a:pt x="1808975" y="754175"/>
                    </a:cubicBezTo>
                    <a:cubicBezTo>
                      <a:pt x="1751882" y="727513"/>
                      <a:pt x="1748076" y="731322"/>
                      <a:pt x="1744270" y="780838"/>
                    </a:cubicBezTo>
                    <a:cubicBezTo>
                      <a:pt x="1782332" y="788456"/>
                      <a:pt x="1820394" y="796074"/>
                      <a:pt x="1858456" y="803692"/>
                    </a:cubicBezTo>
                    <a:cubicBezTo>
                      <a:pt x="1858456" y="811310"/>
                      <a:pt x="1858456" y="815119"/>
                      <a:pt x="1858456" y="818928"/>
                    </a:cubicBezTo>
                    <a:cubicBezTo>
                      <a:pt x="1835619" y="830354"/>
                      <a:pt x="1808975" y="845590"/>
                      <a:pt x="1782332" y="857017"/>
                    </a:cubicBezTo>
                    <a:cubicBezTo>
                      <a:pt x="1786138" y="864635"/>
                      <a:pt x="1786138" y="872253"/>
                      <a:pt x="1789944" y="883680"/>
                    </a:cubicBezTo>
                    <a:cubicBezTo>
                      <a:pt x="1774720" y="891298"/>
                      <a:pt x="1755689" y="898916"/>
                      <a:pt x="1740464" y="910343"/>
                    </a:cubicBezTo>
                    <a:cubicBezTo>
                      <a:pt x="1744270" y="914152"/>
                      <a:pt x="1744270" y="917961"/>
                      <a:pt x="1748076" y="921770"/>
                    </a:cubicBezTo>
                    <a:cubicBezTo>
                      <a:pt x="1767107" y="914152"/>
                      <a:pt x="1789944" y="898916"/>
                      <a:pt x="1812782" y="895107"/>
                    </a:cubicBezTo>
                    <a:cubicBezTo>
                      <a:pt x="1831813" y="891298"/>
                      <a:pt x="1854650" y="895107"/>
                      <a:pt x="1877487" y="895107"/>
                    </a:cubicBezTo>
                    <a:cubicBezTo>
                      <a:pt x="1877487" y="910343"/>
                      <a:pt x="1873681" y="925579"/>
                      <a:pt x="1869875" y="944624"/>
                    </a:cubicBezTo>
                    <a:cubicBezTo>
                      <a:pt x="1921258" y="956051"/>
                      <a:pt x="1970501" y="971762"/>
                      <a:pt x="2014392" y="1001401"/>
                    </a:cubicBezTo>
                    <a:lnTo>
                      <a:pt x="2032000" y="1015927"/>
                    </a:lnTo>
                    <a:lnTo>
                      <a:pt x="2032000" y="1053638"/>
                    </a:lnTo>
                    <a:lnTo>
                      <a:pt x="2017960" y="1063773"/>
                    </a:lnTo>
                    <a:cubicBezTo>
                      <a:pt x="1976210" y="1084841"/>
                      <a:pt x="1926968" y="1085555"/>
                      <a:pt x="1892712" y="1062701"/>
                    </a:cubicBezTo>
                    <a:cubicBezTo>
                      <a:pt x="1885100" y="1074128"/>
                      <a:pt x="1877487" y="1085555"/>
                      <a:pt x="1873681" y="1100791"/>
                    </a:cubicBezTo>
                    <a:cubicBezTo>
                      <a:pt x="1866069" y="1131263"/>
                      <a:pt x="1850844" y="1135072"/>
                      <a:pt x="1828006" y="1116027"/>
                    </a:cubicBezTo>
                    <a:cubicBezTo>
                      <a:pt x="1805169" y="1093173"/>
                      <a:pt x="1782332" y="1066510"/>
                      <a:pt x="1759495" y="1039847"/>
                    </a:cubicBezTo>
                    <a:cubicBezTo>
                      <a:pt x="1751882" y="1047465"/>
                      <a:pt x="1740464" y="1055083"/>
                      <a:pt x="1729045" y="1062701"/>
                    </a:cubicBezTo>
                    <a:cubicBezTo>
                      <a:pt x="1732851" y="1077937"/>
                      <a:pt x="1736658" y="1089364"/>
                      <a:pt x="1740464" y="1104600"/>
                    </a:cubicBezTo>
                    <a:cubicBezTo>
                      <a:pt x="1690983" y="1112218"/>
                      <a:pt x="1679564" y="1104600"/>
                      <a:pt x="1641502" y="1043656"/>
                    </a:cubicBezTo>
                    <a:cubicBezTo>
                      <a:pt x="1641502" y="1051274"/>
                      <a:pt x="1637696" y="1058892"/>
                      <a:pt x="1633890" y="1066510"/>
                    </a:cubicBezTo>
                    <a:cubicBezTo>
                      <a:pt x="1630084" y="1077937"/>
                      <a:pt x="1618665" y="1089364"/>
                      <a:pt x="1611053" y="1100791"/>
                    </a:cubicBezTo>
                    <a:cubicBezTo>
                      <a:pt x="1599634" y="1093173"/>
                      <a:pt x="1584409" y="1085555"/>
                      <a:pt x="1580603" y="1074128"/>
                    </a:cubicBezTo>
                    <a:cubicBezTo>
                      <a:pt x="1565378" y="1051274"/>
                      <a:pt x="1561572" y="1024612"/>
                      <a:pt x="1553960" y="1001758"/>
                    </a:cubicBezTo>
                    <a:cubicBezTo>
                      <a:pt x="1550153" y="990331"/>
                      <a:pt x="1550153" y="982713"/>
                      <a:pt x="1546347" y="971286"/>
                    </a:cubicBezTo>
                    <a:cubicBezTo>
                      <a:pt x="1542541" y="975095"/>
                      <a:pt x="1534929" y="975095"/>
                      <a:pt x="1531122" y="975095"/>
                    </a:cubicBezTo>
                    <a:cubicBezTo>
                      <a:pt x="1538735" y="1009376"/>
                      <a:pt x="1546347" y="1043656"/>
                      <a:pt x="1561572" y="1077937"/>
                    </a:cubicBezTo>
                    <a:cubicBezTo>
                      <a:pt x="1588216" y="1150307"/>
                      <a:pt x="1660533" y="1112218"/>
                      <a:pt x="1717627" y="1135072"/>
                    </a:cubicBezTo>
                    <a:cubicBezTo>
                      <a:pt x="1706208" y="1150307"/>
                      <a:pt x="1694789" y="1165543"/>
                      <a:pt x="1687177" y="1180779"/>
                    </a:cubicBezTo>
                    <a:cubicBezTo>
                      <a:pt x="1721433" y="1199824"/>
                      <a:pt x="1759495" y="1215060"/>
                      <a:pt x="1797557" y="1196015"/>
                    </a:cubicBezTo>
                    <a:cubicBezTo>
                      <a:pt x="1835619" y="1176970"/>
                      <a:pt x="1866069" y="1157925"/>
                      <a:pt x="1904131" y="1135072"/>
                    </a:cubicBezTo>
                    <a:cubicBezTo>
                      <a:pt x="1904131" y="1150307"/>
                      <a:pt x="1907937" y="1161734"/>
                      <a:pt x="1907937" y="1176970"/>
                    </a:cubicBezTo>
                    <a:cubicBezTo>
                      <a:pt x="1930774" y="1173161"/>
                      <a:pt x="1945999" y="1169352"/>
                      <a:pt x="1961224" y="1165543"/>
                    </a:cubicBezTo>
                    <a:cubicBezTo>
                      <a:pt x="1976449" y="1188397"/>
                      <a:pt x="1987867" y="1207442"/>
                      <a:pt x="1999286" y="1230296"/>
                    </a:cubicBezTo>
                    <a:lnTo>
                      <a:pt x="2032000" y="1218964"/>
                    </a:lnTo>
                    <a:lnTo>
                      <a:pt x="2032000" y="1340995"/>
                    </a:lnTo>
                    <a:lnTo>
                      <a:pt x="1987867" y="1321711"/>
                    </a:lnTo>
                    <a:cubicBezTo>
                      <a:pt x="2003092" y="1336947"/>
                      <a:pt x="2015462" y="1350279"/>
                      <a:pt x="2026881" y="1362658"/>
                    </a:cubicBezTo>
                    <a:lnTo>
                      <a:pt x="2032000" y="1368073"/>
                    </a:lnTo>
                    <a:lnTo>
                      <a:pt x="2032000" y="1405137"/>
                    </a:lnTo>
                    <a:lnTo>
                      <a:pt x="1968836" y="1375036"/>
                    </a:lnTo>
                    <a:cubicBezTo>
                      <a:pt x="1953611" y="1367418"/>
                      <a:pt x="1942193" y="1363609"/>
                      <a:pt x="1930774" y="1355992"/>
                    </a:cubicBezTo>
                    <a:cubicBezTo>
                      <a:pt x="1926968" y="1371227"/>
                      <a:pt x="1919355" y="1386463"/>
                      <a:pt x="1919355" y="1397890"/>
                    </a:cubicBezTo>
                    <a:cubicBezTo>
                      <a:pt x="1919355" y="1432171"/>
                      <a:pt x="1907937" y="1439789"/>
                      <a:pt x="1877487" y="1424553"/>
                    </a:cubicBezTo>
                    <a:cubicBezTo>
                      <a:pt x="1858456" y="1413126"/>
                      <a:pt x="1839425" y="1397890"/>
                      <a:pt x="1824200" y="1386463"/>
                    </a:cubicBezTo>
                    <a:cubicBezTo>
                      <a:pt x="1816588" y="1397890"/>
                      <a:pt x="1812782" y="1413126"/>
                      <a:pt x="1812782" y="1413126"/>
                    </a:cubicBezTo>
                    <a:cubicBezTo>
                      <a:pt x="1797557" y="1409317"/>
                      <a:pt x="1786138" y="1405508"/>
                      <a:pt x="1770913" y="1401699"/>
                    </a:cubicBezTo>
                    <a:cubicBezTo>
                      <a:pt x="1751882" y="1390272"/>
                      <a:pt x="1732851" y="1378845"/>
                      <a:pt x="1717627" y="1371227"/>
                    </a:cubicBezTo>
                    <a:cubicBezTo>
                      <a:pt x="1713820" y="1375036"/>
                      <a:pt x="1710014" y="1378845"/>
                      <a:pt x="1706208" y="1382654"/>
                    </a:cubicBezTo>
                    <a:cubicBezTo>
                      <a:pt x="1713820" y="1397890"/>
                      <a:pt x="1721433" y="1413126"/>
                      <a:pt x="1732851" y="1420744"/>
                    </a:cubicBezTo>
                    <a:cubicBezTo>
                      <a:pt x="1786138" y="1447407"/>
                      <a:pt x="1835619" y="1470260"/>
                      <a:pt x="1888906" y="1496923"/>
                    </a:cubicBezTo>
                    <a:cubicBezTo>
                      <a:pt x="1934581" y="1517873"/>
                      <a:pt x="1970739" y="1509303"/>
                      <a:pt x="2004520" y="1491686"/>
                    </a:cubicBezTo>
                    <a:lnTo>
                      <a:pt x="2032000" y="1474766"/>
                    </a:lnTo>
                    <a:lnTo>
                      <a:pt x="2032000" y="1721442"/>
                    </a:lnTo>
                    <a:lnTo>
                      <a:pt x="2031876" y="1721593"/>
                    </a:lnTo>
                    <a:cubicBezTo>
                      <a:pt x="2026167" y="1726414"/>
                      <a:pt x="2020220" y="1729270"/>
                      <a:pt x="2014511" y="1729270"/>
                    </a:cubicBezTo>
                    <a:cubicBezTo>
                      <a:pt x="1984061" y="1729270"/>
                      <a:pt x="1953611" y="1725461"/>
                      <a:pt x="1942193" y="1687371"/>
                    </a:cubicBezTo>
                    <a:cubicBezTo>
                      <a:pt x="1904131" y="1748315"/>
                      <a:pt x="1873681" y="1683563"/>
                      <a:pt x="1839425" y="1679754"/>
                    </a:cubicBezTo>
                    <a:cubicBezTo>
                      <a:pt x="1835619" y="1694989"/>
                      <a:pt x="1835619" y="1710225"/>
                      <a:pt x="1831813" y="1725461"/>
                    </a:cubicBezTo>
                    <a:cubicBezTo>
                      <a:pt x="1782332" y="1698798"/>
                      <a:pt x="1736658" y="1679754"/>
                      <a:pt x="1679564" y="1691180"/>
                    </a:cubicBezTo>
                    <a:cubicBezTo>
                      <a:pt x="1740464" y="1740697"/>
                      <a:pt x="1812782" y="1771169"/>
                      <a:pt x="1885100" y="1797831"/>
                    </a:cubicBezTo>
                    <a:cubicBezTo>
                      <a:pt x="1925065" y="1811163"/>
                      <a:pt x="1963127" y="1815924"/>
                      <a:pt x="1999762" y="1811639"/>
                    </a:cubicBezTo>
                    <a:lnTo>
                      <a:pt x="2032000" y="1803707"/>
                    </a:lnTo>
                    <a:lnTo>
                      <a:pt x="2032000" y="2074908"/>
                    </a:lnTo>
                    <a:lnTo>
                      <a:pt x="2025929" y="2072077"/>
                    </a:lnTo>
                    <a:cubicBezTo>
                      <a:pt x="2022123" y="2083504"/>
                      <a:pt x="2018317" y="2098740"/>
                      <a:pt x="2014511" y="2113976"/>
                    </a:cubicBezTo>
                    <a:cubicBezTo>
                      <a:pt x="1961224" y="2091122"/>
                      <a:pt x="1900324" y="2117785"/>
                      <a:pt x="1854650" y="2064459"/>
                    </a:cubicBezTo>
                    <a:cubicBezTo>
                      <a:pt x="1877487" y="2167301"/>
                      <a:pt x="1953611" y="2174919"/>
                      <a:pt x="2029735" y="2190155"/>
                    </a:cubicBezTo>
                    <a:lnTo>
                      <a:pt x="2032000" y="2190283"/>
                    </a:lnTo>
                    <a:lnTo>
                      <a:pt x="2032000" y="4893997"/>
                    </a:lnTo>
                    <a:lnTo>
                      <a:pt x="0" y="4893997"/>
                    </a:lnTo>
                    <a:lnTo>
                      <a:pt x="0" y="2841104"/>
                    </a:lnTo>
                    <a:lnTo>
                      <a:pt x="19107" y="2833394"/>
                    </a:lnTo>
                    <a:cubicBezTo>
                      <a:pt x="25768" y="2827205"/>
                      <a:pt x="29574" y="2818634"/>
                      <a:pt x="31477" y="2807207"/>
                    </a:cubicBezTo>
                    <a:cubicBezTo>
                      <a:pt x="31477" y="2803398"/>
                      <a:pt x="39090" y="2803398"/>
                      <a:pt x="42896" y="2803398"/>
                    </a:cubicBezTo>
                    <a:cubicBezTo>
                      <a:pt x="73346" y="2807207"/>
                      <a:pt x="96183" y="2807207"/>
                      <a:pt x="84764" y="2765308"/>
                    </a:cubicBezTo>
                    <a:cubicBezTo>
                      <a:pt x="84764" y="2761499"/>
                      <a:pt x="107601" y="2750073"/>
                      <a:pt x="107601" y="2742455"/>
                    </a:cubicBezTo>
                    <a:cubicBezTo>
                      <a:pt x="103795" y="2715792"/>
                      <a:pt x="96183" y="2692938"/>
                      <a:pt x="84764" y="2658657"/>
                    </a:cubicBezTo>
                    <a:cubicBezTo>
                      <a:pt x="96183" y="2654848"/>
                      <a:pt x="119020" y="2639613"/>
                      <a:pt x="145664" y="2624377"/>
                    </a:cubicBezTo>
                    <a:cubicBezTo>
                      <a:pt x="149470" y="2624377"/>
                      <a:pt x="157082" y="2628186"/>
                      <a:pt x="157082" y="2628186"/>
                    </a:cubicBezTo>
                    <a:cubicBezTo>
                      <a:pt x="172307" y="2590096"/>
                      <a:pt x="191338" y="2548198"/>
                      <a:pt x="206563" y="2502490"/>
                    </a:cubicBezTo>
                    <a:cubicBezTo>
                      <a:pt x="221788" y="2525344"/>
                      <a:pt x="229400" y="2536771"/>
                      <a:pt x="237012" y="2552007"/>
                    </a:cubicBezTo>
                    <a:cubicBezTo>
                      <a:pt x="256044" y="2532962"/>
                      <a:pt x="267462" y="2521535"/>
                      <a:pt x="278881" y="2506299"/>
                    </a:cubicBezTo>
                    <a:cubicBezTo>
                      <a:pt x="275075" y="2506299"/>
                      <a:pt x="271268" y="2506299"/>
                      <a:pt x="267462" y="2506299"/>
                    </a:cubicBezTo>
                    <a:cubicBezTo>
                      <a:pt x="267462" y="2491063"/>
                      <a:pt x="263656" y="2472018"/>
                      <a:pt x="263656" y="2456782"/>
                    </a:cubicBezTo>
                    <a:cubicBezTo>
                      <a:pt x="263656" y="2456782"/>
                      <a:pt x="263656" y="2456782"/>
                      <a:pt x="332168" y="2456782"/>
                    </a:cubicBezTo>
                    <a:cubicBezTo>
                      <a:pt x="335974" y="2441546"/>
                      <a:pt x="339780" y="2426311"/>
                      <a:pt x="347392" y="2407266"/>
                    </a:cubicBezTo>
                    <a:cubicBezTo>
                      <a:pt x="370230" y="2414884"/>
                      <a:pt x="393067" y="2422502"/>
                      <a:pt x="415904" y="2430119"/>
                    </a:cubicBezTo>
                    <a:cubicBezTo>
                      <a:pt x="423517" y="2430119"/>
                      <a:pt x="438741" y="2426311"/>
                      <a:pt x="453966" y="2422502"/>
                    </a:cubicBezTo>
                    <a:cubicBezTo>
                      <a:pt x="457772" y="2426311"/>
                      <a:pt x="461579" y="2430119"/>
                      <a:pt x="461579" y="2433928"/>
                    </a:cubicBezTo>
                    <a:cubicBezTo>
                      <a:pt x="450160" y="2452973"/>
                      <a:pt x="438741" y="2472018"/>
                      <a:pt x="423517" y="2494872"/>
                    </a:cubicBezTo>
                    <a:cubicBezTo>
                      <a:pt x="438741" y="2498681"/>
                      <a:pt x="453966" y="2502490"/>
                      <a:pt x="465385" y="2498681"/>
                    </a:cubicBezTo>
                    <a:cubicBezTo>
                      <a:pt x="518672" y="2483445"/>
                      <a:pt x="533897" y="2487254"/>
                      <a:pt x="552928" y="2544389"/>
                    </a:cubicBezTo>
                    <a:cubicBezTo>
                      <a:pt x="549121" y="2544389"/>
                      <a:pt x="549121" y="2548198"/>
                      <a:pt x="545315" y="2548198"/>
                    </a:cubicBezTo>
                    <a:cubicBezTo>
                      <a:pt x="533897" y="2555815"/>
                      <a:pt x="526284" y="2597714"/>
                      <a:pt x="537703" y="2605332"/>
                    </a:cubicBezTo>
                    <a:cubicBezTo>
                      <a:pt x="541509" y="2601523"/>
                      <a:pt x="549121" y="2601523"/>
                      <a:pt x="549121" y="2597714"/>
                    </a:cubicBezTo>
                    <a:cubicBezTo>
                      <a:pt x="579571" y="2651039"/>
                      <a:pt x="610021" y="2696747"/>
                      <a:pt x="636664" y="2746264"/>
                    </a:cubicBezTo>
                    <a:cubicBezTo>
                      <a:pt x="762269" y="2738646"/>
                      <a:pt x="887874" y="2738646"/>
                      <a:pt x="1005866" y="2708174"/>
                    </a:cubicBezTo>
                    <a:cubicBezTo>
                      <a:pt x="971610" y="2685320"/>
                      <a:pt x="914517" y="2704365"/>
                      <a:pt x="899292" y="2651039"/>
                    </a:cubicBezTo>
                    <a:cubicBezTo>
                      <a:pt x="948773" y="2639613"/>
                      <a:pt x="994447" y="2624377"/>
                      <a:pt x="1043928" y="2612950"/>
                    </a:cubicBezTo>
                    <a:cubicBezTo>
                      <a:pt x="1093409" y="2601523"/>
                      <a:pt x="1142889" y="2590096"/>
                      <a:pt x="1177145" y="2544389"/>
                    </a:cubicBezTo>
                    <a:cubicBezTo>
                      <a:pt x="1150502" y="2540580"/>
                      <a:pt x="1123858" y="2536771"/>
                      <a:pt x="1097215" y="2536771"/>
                    </a:cubicBezTo>
                    <a:cubicBezTo>
                      <a:pt x="1089603" y="2548198"/>
                      <a:pt x="1081990" y="2563433"/>
                      <a:pt x="1066765" y="2590096"/>
                    </a:cubicBezTo>
                    <a:cubicBezTo>
                      <a:pt x="1059153" y="2571051"/>
                      <a:pt x="1055347" y="2555815"/>
                      <a:pt x="1047734" y="2540580"/>
                    </a:cubicBezTo>
                    <a:cubicBezTo>
                      <a:pt x="1036316" y="2555815"/>
                      <a:pt x="1021091" y="2571051"/>
                      <a:pt x="1009672" y="2586287"/>
                    </a:cubicBezTo>
                    <a:cubicBezTo>
                      <a:pt x="998254" y="2571051"/>
                      <a:pt x="994447" y="2555815"/>
                      <a:pt x="990641" y="2552007"/>
                    </a:cubicBezTo>
                    <a:cubicBezTo>
                      <a:pt x="967804" y="2567242"/>
                      <a:pt x="948773" y="2593905"/>
                      <a:pt x="922130" y="2601523"/>
                    </a:cubicBezTo>
                    <a:cubicBezTo>
                      <a:pt x="891680" y="2612950"/>
                      <a:pt x="857424" y="2601523"/>
                      <a:pt x="849812" y="2563433"/>
                    </a:cubicBezTo>
                    <a:cubicBezTo>
                      <a:pt x="834587" y="2578669"/>
                      <a:pt x="823168" y="2590096"/>
                      <a:pt x="804137" y="2605332"/>
                    </a:cubicBezTo>
                    <a:cubicBezTo>
                      <a:pt x="785106" y="2521535"/>
                      <a:pt x="731819" y="2578669"/>
                      <a:pt x="697563" y="2559624"/>
                    </a:cubicBezTo>
                    <a:cubicBezTo>
                      <a:pt x="682339" y="2548198"/>
                      <a:pt x="663308" y="2536771"/>
                      <a:pt x="644276" y="2525344"/>
                    </a:cubicBezTo>
                    <a:cubicBezTo>
                      <a:pt x="648083" y="2517726"/>
                      <a:pt x="655695" y="2502490"/>
                      <a:pt x="663308" y="2487254"/>
                    </a:cubicBezTo>
                    <a:cubicBezTo>
                      <a:pt x="598602" y="2479636"/>
                      <a:pt x="571959" y="2464400"/>
                      <a:pt x="549121" y="2426311"/>
                    </a:cubicBezTo>
                    <a:cubicBezTo>
                      <a:pt x="575765" y="2426311"/>
                      <a:pt x="602408" y="2422502"/>
                      <a:pt x="629052" y="2422502"/>
                    </a:cubicBezTo>
                    <a:cubicBezTo>
                      <a:pt x="655695" y="2418693"/>
                      <a:pt x="678532" y="2414884"/>
                      <a:pt x="686145" y="2384412"/>
                    </a:cubicBezTo>
                    <a:cubicBezTo>
                      <a:pt x="686145" y="2372985"/>
                      <a:pt x="705176" y="2365367"/>
                      <a:pt x="720401" y="2365367"/>
                    </a:cubicBezTo>
                    <a:cubicBezTo>
                      <a:pt x="826974" y="2353940"/>
                      <a:pt x="929742" y="2338704"/>
                      <a:pt x="1017285" y="2277761"/>
                    </a:cubicBezTo>
                    <a:cubicBezTo>
                      <a:pt x="1013478" y="2258716"/>
                      <a:pt x="1005866" y="2235862"/>
                      <a:pt x="998254" y="2216817"/>
                    </a:cubicBezTo>
                    <a:cubicBezTo>
                      <a:pt x="1017285" y="2209200"/>
                      <a:pt x="1040122" y="2205391"/>
                      <a:pt x="1059153" y="2197773"/>
                    </a:cubicBezTo>
                    <a:cubicBezTo>
                      <a:pt x="1036316" y="2163492"/>
                      <a:pt x="1009672" y="2163492"/>
                      <a:pt x="975416" y="2193964"/>
                    </a:cubicBezTo>
                    <a:cubicBezTo>
                      <a:pt x="941161" y="2224435"/>
                      <a:pt x="910711" y="2270143"/>
                      <a:pt x="853618" y="2224435"/>
                    </a:cubicBezTo>
                    <a:cubicBezTo>
                      <a:pt x="853618" y="2224435"/>
                      <a:pt x="853618" y="2213009"/>
                      <a:pt x="849812" y="2205391"/>
                    </a:cubicBezTo>
                    <a:cubicBezTo>
                      <a:pt x="838393" y="2205391"/>
                      <a:pt x="826974" y="2201582"/>
                      <a:pt x="811750" y="2201582"/>
                    </a:cubicBezTo>
                    <a:cubicBezTo>
                      <a:pt x="807943" y="2186346"/>
                      <a:pt x="804137" y="2174919"/>
                      <a:pt x="800331" y="2159683"/>
                    </a:cubicBezTo>
                    <a:cubicBezTo>
                      <a:pt x="800331" y="2163492"/>
                      <a:pt x="796525" y="2167301"/>
                      <a:pt x="796525" y="2171110"/>
                    </a:cubicBezTo>
                    <a:cubicBezTo>
                      <a:pt x="773687" y="2163492"/>
                      <a:pt x="735625" y="2159683"/>
                      <a:pt x="728013" y="2144447"/>
                    </a:cubicBezTo>
                    <a:cubicBezTo>
                      <a:pt x="720401" y="2121593"/>
                      <a:pt x="701370" y="2110167"/>
                      <a:pt x="682339" y="2098740"/>
                    </a:cubicBezTo>
                    <a:cubicBezTo>
                      <a:pt x="670920" y="2094931"/>
                      <a:pt x="659501" y="2087313"/>
                      <a:pt x="648083" y="2079695"/>
                    </a:cubicBezTo>
                    <a:cubicBezTo>
                      <a:pt x="655695" y="2072077"/>
                      <a:pt x="655695" y="2068268"/>
                      <a:pt x="659501" y="2068268"/>
                    </a:cubicBezTo>
                    <a:cubicBezTo>
                      <a:pt x="686145" y="2068268"/>
                      <a:pt x="712788" y="2068268"/>
                      <a:pt x="743238" y="2068268"/>
                    </a:cubicBezTo>
                    <a:cubicBezTo>
                      <a:pt x="750850" y="2033987"/>
                      <a:pt x="773687" y="2037796"/>
                      <a:pt x="796525" y="2053032"/>
                    </a:cubicBezTo>
                    <a:cubicBezTo>
                      <a:pt x="804137" y="2056841"/>
                      <a:pt x="807943" y="2060650"/>
                      <a:pt x="815556" y="2064459"/>
                    </a:cubicBezTo>
                    <a:cubicBezTo>
                      <a:pt x="861230" y="2087313"/>
                      <a:pt x="944967" y="2072077"/>
                      <a:pt x="967804" y="2033987"/>
                    </a:cubicBezTo>
                    <a:cubicBezTo>
                      <a:pt x="941161" y="2022560"/>
                      <a:pt x="887874" y="2060650"/>
                      <a:pt x="891680" y="1992089"/>
                    </a:cubicBezTo>
                    <a:cubicBezTo>
                      <a:pt x="826974" y="2011133"/>
                      <a:pt x="823168" y="2007324"/>
                      <a:pt x="807943" y="1953999"/>
                    </a:cubicBezTo>
                    <a:cubicBezTo>
                      <a:pt x="796525" y="1953999"/>
                      <a:pt x="781300" y="1950190"/>
                      <a:pt x="766075" y="1950190"/>
                    </a:cubicBezTo>
                    <a:cubicBezTo>
                      <a:pt x="769881" y="1946381"/>
                      <a:pt x="773687" y="1942572"/>
                      <a:pt x="773687" y="1938763"/>
                    </a:cubicBezTo>
                    <a:cubicBezTo>
                      <a:pt x="750850" y="1912100"/>
                      <a:pt x="728013" y="1885438"/>
                      <a:pt x="701370" y="1858775"/>
                    </a:cubicBezTo>
                    <a:cubicBezTo>
                      <a:pt x="739432" y="1809258"/>
                      <a:pt x="788912" y="1877820"/>
                      <a:pt x="826974" y="1843539"/>
                    </a:cubicBezTo>
                    <a:cubicBezTo>
                      <a:pt x="826974" y="1839730"/>
                      <a:pt x="826974" y="1832112"/>
                      <a:pt x="826974" y="1824494"/>
                    </a:cubicBezTo>
                    <a:cubicBezTo>
                      <a:pt x="826974" y="1816876"/>
                      <a:pt x="826974" y="1809258"/>
                      <a:pt x="830781" y="1794022"/>
                    </a:cubicBezTo>
                    <a:cubicBezTo>
                      <a:pt x="929742" y="1870202"/>
                      <a:pt x="1028703" y="1832112"/>
                      <a:pt x="1123858" y="1797831"/>
                    </a:cubicBezTo>
                    <a:cubicBezTo>
                      <a:pt x="1070572" y="1740697"/>
                      <a:pt x="1013478" y="1687371"/>
                      <a:pt x="960192" y="1630237"/>
                    </a:cubicBezTo>
                    <a:cubicBezTo>
                      <a:pt x="948773" y="1641664"/>
                      <a:pt x="937354" y="1649282"/>
                      <a:pt x="929742" y="1656900"/>
                    </a:cubicBezTo>
                    <a:cubicBezTo>
                      <a:pt x="887874" y="1611192"/>
                      <a:pt x="834587" y="1595956"/>
                      <a:pt x="777494" y="1584529"/>
                    </a:cubicBezTo>
                    <a:cubicBezTo>
                      <a:pt x="781300" y="1569294"/>
                      <a:pt x="785106" y="1557867"/>
                      <a:pt x="785106" y="1554058"/>
                    </a:cubicBezTo>
                    <a:cubicBezTo>
                      <a:pt x="750850" y="1535013"/>
                      <a:pt x="716594" y="1519777"/>
                      <a:pt x="682339" y="1500732"/>
                    </a:cubicBezTo>
                    <a:cubicBezTo>
                      <a:pt x="686145" y="1496923"/>
                      <a:pt x="686145" y="1489305"/>
                      <a:pt x="689951" y="1485496"/>
                    </a:cubicBezTo>
                    <a:cubicBezTo>
                      <a:pt x="731819" y="1489305"/>
                      <a:pt x="773687" y="1496923"/>
                      <a:pt x="819362" y="1500732"/>
                    </a:cubicBezTo>
                    <a:cubicBezTo>
                      <a:pt x="819362" y="1481687"/>
                      <a:pt x="815556" y="1462643"/>
                      <a:pt x="811750" y="1435980"/>
                    </a:cubicBezTo>
                    <a:cubicBezTo>
                      <a:pt x="853618" y="1462643"/>
                      <a:pt x="887874" y="1481687"/>
                      <a:pt x="922130" y="1504541"/>
                    </a:cubicBezTo>
                    <a:cubicBezTo>
                      <a:pt x="956385" y="1458834"/>
                      <a:pt x="918323" y="1432171"/>
                      <a:pt x="895486" y="1401699"/>
                    </a:cubicBezTo>
                    <a:cubicBezTo>
                      <a:pt x="948773" y="1390272"/>
                      <a:pt x="994447" y="1367418"/>
                      <a:pt x="1043928" y="1413126"/>
                    </a:cubicBezTo>
                    <a:cubicBezTo>
                      <a:pt x="1047734" y="1394081"/>
                      <a:pt x="1051541" y="1371227"/>
                      <a:pt x="1047734" y="1367418"/>
                    </a:cubicBezTo>
                    <a:cubicBezTo>
                      <a:pt x="1028703" y="1355992"/>
                      <a:pt x="1002060" y="1352183"/>
                      <a:pt x="979223" y="1344565"/>
                    </a:cubicBezTo>
                    <a:cubicBezTo>
                      <a:pt x="979223" y="1348374"/>
                      <a:pt x="975416" y="1352183"/>
                      <a:pt x="975416" y="1355992"/>
                    </a:cubicBezTo>
                    <a:cubicBezTo>
                      <a:pt x="971610" y="1344565"/>
                      <a:pt x="971610" y="1329329"/>
                      <a:pt x="967804" y="1321711"/>
                    </a:cubicBezTo>
                    <a:cubicBezTo>
                      <a:pt x="952579" y="1317902"/>
                      <a:pt x="937354" y="1317902"/>
                      <a:pt x="925936" y="1317902"/>
                    </a:cubicBezTo>
                    <a:cubicBezTo>
                      <a:pt x="933548" y="1264576"/>
                      <a:pt x="884067" y="1298857"/>
                      <a:pt x="865036" y="1276003"/>
                    </a:cubicBezTo>
                    <a:cubicBezTo>
                      <a:pt x="872649" y="1268385"/>
                      <a:pt x="876455" y="1256958"/>
                      <a:pt x="876455" y="1256958"/>
                    </a:cubicBezTo>
                    <a:cubicBezTo>
                      <a:pt x="865036" y="1241723"/>
                      <a:pt x="853618" y="1234105"/>
                      <a:pt x="846005" y="1222678"/>
                    </a:cubicBezTo>
                    <a:cubicBezTo>
                      <a:pt x="861230" y="1211251"/>
                      <a:pt x="872649" y="1199824"/>
                      <a:pt x="887874" y="1192206"/>
                    </a:cubicBezTo>
                    <a:cubicBezTo>
                      <a:pt x="895486" y="1188397"/>
                      <a:pt x="910711" y="1196015"/>
                      <a:pt x="922130" y="1199824"/>
                    </a:cubicBezTo>
                    <a:cubicBezTo>
                      <a:pt x="952579" y="1203633"/>
                      <a:pt x="979223" y="1207442"/>
                      <a:pt x="975416" y="1161734"/>
                    </a:cubicBezTo>
                    <a:cubicBezTo>
                      <a:pt x="1021091" y="1173161"/>
                      <a:pt x="1059153" y="1184588"/>
                      <a:pt x="1101021" y="1196015"/>
                    </a:cubicBezTo>
                    <a:cubicBezTo>
                      <a:pt x="1093409" y="1176970"/>
                      <a:pt x="1085796" y="1161734"/>
                      <a:pt x="1081990" y="1146499"/>
                    </a:cubicBezTo>
                    <a:cubicBezTo>
                      <a:pt x="1085796" y="1142690"/>
                      <a:pt x="1089603" y="1138881"/>
                      <a:pt x="1089603" y="1138881"/>
                    </a:cubicBezTo>
                    <a:cubicBezTo>
                      <a:pt x="1127665" y="1154116"/>
                      <a:pt x="1165727" y="1173161"/>
                      <a:pt x="1203789" y="1188397"/>
                    </a:cubicBezTo>
                    <a:cubicBezTo>
                      <a:pt x="1215207" y="1192206"/>
                      <a:pt x="1234238" y="1199824"/>
                      <a:pt x="1241851" y="1196015"/>
                    </a:cubicBezTo>
                    <a:cubicBezTo>
                      <a:pt x="1310363" y="1154116"/>
                      <a:pt x="1378874" y="1112218"/>
                      <a:pt x="1439773" y="1066510"/>
                    </a:cubicBezTo>
                    <a:cubicBezTo>
                      <a:pt x="1454998" y="1058892"/>
                      <a:pt x="1458805" y="1032230"/>
                      <a:pt x="1470223" y="1013185"/>
                    </a:cubicBezTo>
                    <a:cubicBezTo>
                      <a:pt x="1466417" y="1013185"/>
                      <a:pt x="1462611" y="1013185"/>
                      <a:pt x="1458805" y="1009376"/>
                    </a:cubicBezTo>
                    <a:cubicBezTo>
                      <a:pt x="1424549" y="1062701"/>
                      <a:pt x="1394099" y="1077937"/>
                      <a:pt x="1352231" y="1085555"/>
                    </a:cubicBezTo>
                    <a:cubicBezTo>
                      <a:pt x="1306556" y="1093173"/>
                      <a:pt x="1257076" y="1093173"/>
                      <a:pt x="1226626" y="1138881"/>
                    </a:cubicBezTo>
                    <a:cubicBezTo>
                      <a:pt x="1226626" y="1142690"/>
                      <a:pt x="1219014" y="1142690"/>
                      <a:pt x="1211401" y="1146499"/>
                    </a:cubicBezTo>
                    <a:cubicBezTo>
                      <a:pt x="1207595" y="1131263"/>
                      <a:pt x="1207595" y="1123645"/>
                      <a:pt x="1203789" y="1108409"/>
                    </a:cubicBezTo>
                    <a:cubicBezTo>
                      <a:pt x="1196176" y="1112218"/>
                      <a:pt x="1192370" y="1119836"/>
                      <a:pt x="1188564" y="1119836"/>
                    </a:cubicBezTo>
                    <a:cubicBezTo>
                      <a:pt x="1169533" y="1119836"/>
                      <a:pt x="1154308" y="1119836"/>
                      <a:pt x="1135277" y="1123645"/>
                    </a:cubicBezTo>
                    <a:cubicBezTo>
                      <a:pt x="1146696" y="1108409"/>
                      <a:pt x="1150502" y="1093173"/>
                      <a:pt x="1161920" y="1081746"/>
                    </a:cubicBezTo>
                    <a:cubicBezTo>
                      <a:pt x="1177145" y="1066510"/>
                      <a:pt x="1196176" y="1051274"/>
                      <a:pt x="1215207" y="1039847"/>
                    </a:cubicBezTo>
                    <a:cubicBezTo>
                      <a:pt x="1165727" y="1058892"/>
                      <a:pt x="1123858" y="1077937"/>
                      <a:pt x="1078184" y="1100791"/>
                    </a:cubicBezTo>
                    <a:cubicBezTo>
                      <a:pt x="1070572" y="1100791"/>
                      <a:pt x="1059153" y="1093173"/>
                      <a:pt x="1051541" y="1089364"/>
                    </a:cubicBezTo>
                    <a:cubicBezTo>
                      <a:pt x="1043928" y="1074128"/>
                      <a:pt x="1036316" y="1055083"/>
                      <a:pt x="1024897" y="1036039"/>
                    </a:cubicBezTo>
                    <a:cubicBezTo>
                      <a:pt x="1043928" y="1024612"/>
                      <a:pt x="1062959" y="1009376"/>
                      <a:pt x="1081990" y="997949"/>
                    </a:cubicBezTo>
                    <a:cubicBezTo>
                      <a:pt x="1078184" y="994140"/>
                      <a:pt x="1078184" y="990331"/>
                      <a:pt x="1074378" y="986522"/>
                    </a:cubicBezTo>
                    <a:cubicBezTo>
                      <a:pt x="1059153" y="997949"/>
                      <a:pt x="1043928" y="1005567"/>
                      <a:pt x="1028703" y="1016994"/>
                    </a:cubicBezTo>
                    <a:cubicBezTo>
                      <a:pt x="1009672" y="1028421"/>
                      <a:pt x="990641" y="1039847"/>
                      <a:pt x="967804" y="1047465"/>
                    </a:cubicBezTo>
                    <a:cubicBezTo>
                      <a:pt x="960192" y="1051274"/>
                      <a:pt x="944967" y="1047465"/>
                      <a:pt x="937354" y="1039847"/>
                    </a:cubicBezTo>
                    <a:cubicBezTo>
                      <a:pt x="933548" y="1032230"/>
                      <a:pt x="941161" y="1016994"/>
                      <a:pt x="948773" y="1009376"/>
                    </a:cubicBezTo>
                    <a:cubicBezTo>
                      <a:pt x="956385" y="997949"/>
                      <a:pt x="967804" y="990331"/>
                      <a:pt x="971610" y="990331"/>
                    </a:cubicBezTo>
                    <a:cubicBezTo>
                      <a:pt x="925936" y="978904"/>
                      <a:pt x="876455" y="967477"/>
                      <a:pt x="830781" y="956050"/>
                    </a:cubicBezTo>
                    <a:cubicBezTo>
                      <a:pt x="823168" y="956050"/>
                      <a:pt x="819362" y="940814"/>
                      <a:pt x="811750" y="929387"/>
                    </a:cubicBezTo>
                    <a:cubicBezTo>
                      <a:pt x="819362" y="925579"/>
                      <a:pt x="830781" y="917961"/>
                      <a:pt x="838393" y="917961"/>
                    </a:cubicBezTo>
                    <a:cubicBezTo>
                      <a:pt x="872649" y="910343"/>
                      <a:pt x="906905" y="906534"/>
                      <a:pt x="933548" y="902725"/>
                    </a:cubicBezTo>
                    <a:cubicBezTo>
                      <a:pt x="937354" y="883680"/>
                      <a:pt x="937354" y="860826"/>
                      <a:pt x="944967" y="857017"/>
                    </a:cubicBezTo>
                    <a:cubicBezTo>
                      <a:pt x="956385" y="853208"/>
                      <a:pt x="975416" y="857017"/>
                      <a:pt x="986835" y="864635"/>
                    </a:cubicBezTo>
                    <a:cubicBezTo>
                      <a:pt x="998254" y="868444"/>
                      <a:pt x="1005866" y="879871"/>
                      <a:pt x="1017285" y="883680"/>
                    </a:cubicBezTo>
                    <a:cubicBezTo>
                      <a:pt x="1066765" y="906534"/>
                      <a:pt x="1112440" y="929387"/>
                      <a:pt x="1161920" y="952241"/>
                    </a:cubicBezTo>
                    <a:cubicBezTo>
                      <a:pt x="1161920" y="948433"/>
                      <a:pt x="1165727" y="948433"/>
                      <a:pt x="1165727" y="944624"/>
                    </a:cubicBezTo>
                    <a:cubicBezTo>
                      <a:pt x="1150502" y="929387"/>
                      <a:pt x="1131471" y="914152"/>
                      <a:pt x="1116246" y="898916"/>
                    </a:cubicBezTo>
                    <a:cubicBezTo>
                      <a:pt x="1142889" y="872253"/>
                      <a:pt x="1169533" y="887489"/>
                      <a:pt x="1188564" y="902725"/>
                    </a:cubicBezTo>
                    <a:cubicBezTo>
                      <a:pt x="1260882" y="959859"/>
                      <a:pt x="1344618" y="952241"/>
                      <a:pt x="1428355" y="940814"/>
                    </a:cubicBezTo>
                    <a:cubicBezTo>
                      <a:pt x="1458805" y="937005"/>
                      <a:pt x="1466417" y="921770"/>
                      <a:pt x="1454998" y="898916"/>
                    </a:cubicBezTo>
                    <a:cubicBezTo>
                      <a:pt x="1451192" y="887489"/>
                      <a:pt x="1443580" y="876062"/>
                      <a:pt x="1435967" y="853208"/>
                    </a:cubicBezTo>
                    <a:cubicBezTo>
                      <a:pt x="1420742" y="902725"/>
                      <a:pt x="1386487" y="906534"/>
                      <a:pt x="1356037" y="910343"/>
                    </a:cubicBezTo>
                    <a:cubicBezTo>
                      <a:pt x="1352231" y="910343"/>
                      <a:pt x="1348425" y="879871"/>
                      <a:pt x="1344618" y="868444"/>
                    </a:cubicBezTo>
                    <a:cubicBezTo>
                      <a:pt x="1321781" y="872253"/>
                      <a:pt x="1298944" y="872253"/>
                      <a:pt x="1272300" y="876062"/>
                    </a:cubicBezTo>
                    <a:cubicBezTo>
                      <a:pt x="1272300" y="872253"/>
                      <a:pt x="1272300" y="868444"/>
                      <a:pt x="1272300" y="864635"/>
                    </a:cubicBezTo>
                    <a:cubicBezTo>
                      <a:pt x="1283719" y="849399"/>
                      <a:pt x="1298944" y="834163"/>
                      <a:pt x="1314169" y="818928"/>
                    </a:cubicBezTo>
                    <a:cubicBezTo>
                      <a:pt x="1295138" y="815119"/>
                      <a:pt x="1279913" y="822736"/>
                      <a:pt x="1268494" y="826545"/>
                    </a:cubicBezTo>
                    <a:cubicBezTo>
                      <a:pt x="1253269" y="830354"/>
                      <a:pt x="1234238" y="837972"/>
                      <a:pt x="1226626" y="834163"/>
                    </a:cubicBezTo>
                    <a:cubicBezTo>
                      <a:pt x="1199983" y="803692"/>
                      <a:pt x="1173339" y="811310"/>
                      <a:pt x="1139083" y="815119"/>
                    </a:cubicBezTo>
                    <a:cubicBezTo>
                      <a:pt x="1127665" y="818928"/>
                      <a:pt x="1108634" y="799883"/>
                      <a:pt x="1093409" y="792265"/>
                    </a:cubicBezTo>
                    <a:cubicBezTo>
                      <a:pt x="1104827" y="780838"/>
                      <a:pt x="1112440" y="769411"/>
                      <a:pt x="1123858" y="761793"/>
                    </a:cubicBezTo>
                    <a:cubicBezTo>
                      <a:pt x="1142889" y="754175"/>
                      <a:pt x="1165727" y="754175"/>
                      <a:pt x="1192370" y="746557"/>
                    </a:cubicBezTo>
                    <a:cubicBezTo>
                      <a:pt x="1150502" y="719894"/>
                      <a:pt x="1146696" y="662760"/>
                      <a:pt x="1089603" y="666569"/>
                    </a:cubicBezTo>
                    <a:cubicBezTo>
                      <a:pt x="1070572" y="666569"/>
                      <a:pt x="1074378" y="643715"/>
                      <a:pt x="1093409" y="632288"/>
                    </a:cubicBezTo>
                    <a:cubicBezTo>
                      <a:pt x="1104827" y="628479"/>
                      <a:pt x="1120052" y="624670"/>
                      <a:pt x="1135277" y="617052"/>
                    </a:cubicBezTo>
                    <a:cubicBezTo>
                      <a:pt x="1104827" y="594199"/>
                      <a:pt x="1066765" y="575154"/>
                      <a:pt x="1081990" y="518019"/>
                    </a:cubicBezTo>
                    <a:cubicBezTo>
                      <a:pt x="1127665" y="544682"/>
                      <a:pt x="1165727" y="563727"/>
                      <a:pt x="1207595" y="586581"/>
                    </a:cubicBezTo>
                    <a:cubicBezTo>
                      <a:pt x="1234238" y="601817"/>
                      <a:pt x="1257076" y="628479"/>
                      <a:pt x="1283719" y="586581"/>
                    </a:cubicBezTo>
                    <a:cubicBezTo>
                      <a:pt x="1287525" y="582772"/>
                      <a:pt x="1302750" y="582772"/>
                      <a:pt x="1314169" y="578963"/>
                    </a:cubicBezTo>
                    <a:cubicBezTo>
                      <a:pt x="1291331" y="544682"/>
                      <a:pt x="1245657" y="529446"/>
                      <a:pt x="1257076" y="476121"/>
                    </a:cubicBezTo>
                    <a:cubicBezTo>
                      <a:pt x="1287525" y="491357"/>
                      <a:pt x="1314169" y="502783"/>
                      <a:pt x="1344618" y="518019"/>
                    </a:cubicBezTo>
                    <a:cubicBezTo>
                      <a:pt x="1344618" y="487548"/>
                      <a:pt x="1340812" y="468503"/>
                      <a:pt x="1340812" y="445649"/>
                    </a:cubicBezTo>
                    <a:cubicBezTo>
                      <a:pt x="1337006" y="449458"/>
                      <a:pt x="1337006" y="453267"/>
                      <a:pt x="1333200" y="457076"/>
                    </a:cubicBezTo>
                    <a:cubicBezTo>
                      <a:pt x="1310363" y="457076"/>
                      <a:pt x="1279913" y="460885"/>
                      <a:pt x="1268494" y="449458"/>
                    </a:cubicBezTo>
                    <a:cubicBezTo>
                      <a:pt x="1245657" y="418986"/>
                      <a:pt x="1291331" y="415177"/>
                      <a:pt x="1302750" y="392324"/>
                    </a:cubicBezTo>
                    <a:cubicBezTo>
                      <a:pt x="1279913" y="361852"/>
                      <a:pt x="1257076" y="335189"/>
                      <a:pt x="1238045" y="300908"/>
                    </a:cubicBezTo>
                    <a:cubicBezTo>
                      <a:pt x="1230432" y="289481"/>
                      <a:pt x="1234238" y="274246"/>
                      <a:pt x="1234238" y="259010"/>
                    </a:cubicBezTo>
                    <a:cubicBezTo>
                      <a:pt x="1249463" y="262819"/>
                      <a:pt x="1260882" y="262819"/>
                      <a:pt x="1272300" y="266628"/>
                    </a:cubicBezTo>
                    <a:cubicBezTo>
                      <a:pt x="1291331" y="274246"/>
                      <a:pt x="1310363" y="289481"/>
                      <a:pt x="1321781" y="297099"/>
                    </a:cubicBezTo>
                    <a:cubicBezTo>
                      <a:pt x="1337006" y="274246"/>
                      <a:pt x="1344618" y="262819"/>
                      <a:pt x="1356037" y="247583"/>
                    </a:cubicBezTo>
                    <a:cubicBezTo>
                      <a:pt x="1367456" y="262819"/>
                      <a:pt x="1375068" y="278055"/>
                      <a:pt x="1386487" y="293290"/>
                    </a:cubicBezTo>
                    <a:cubicBezTo>
                      <a:pt x="1390293" y="297099"/>
                      <a:pt x="1386487" y="308526"/>
                      <a:pt x="1390293" y="316144"/>
                    </a:cubicBezTo>
                    <a:cubicBezTo>
                      <a:pt x="1401711" y="346616"/>
                      <a:pt x="1409324" y="377088"/>
                      <a:pt x="1420742" y="407559"/>
                    </a:cubicBezTo>
                    <a:cubicBezTo>
                      <a:pt x="1432161" y="399941"/>
                      <a:pt x="1435967" y="392324"/>
                      <a:pt x="1435967" y="384706"/>
                    </a:cubicBezTo>
                    <a:cubicBezTo>
                      <a:pt x="1443580" y="323762"/>
                      <a:pt x="1428355" y="270437"/>
                      <a:pt x="1386487" y="224729"/>
                    </a:cubicBezTo>
                    <a:cubicBezTo>
                      <a:pt x="1363649" y="198066"/>
                      <a:pt x="1333200" y="171404"/>
                      <a:pt x="1348425" y="118078"/>
                    </a:cubicBezTo>
                    <a:cubicBezTo>
                      <a:pt x="1382680" y="148550"/>
                      <a:pt x="1413130" y="179022"/>
                      <a:pt x="1439773" y="205684"/>
                    </a:cubicBezTo>
                    <a:cubicBezTo>
                      <a:pt x="1443580" y="205684"/>
                      <a:pt x="1451192" y="201875"/>
                      <a:pt x="1451192" y="201875"/>
                    </a:cubicBezTo>
                    <a:cubicBezTo>
                      <a:pt x="1451192" y="133314"/>
                      <a:pt x="1451192" y="68562"/>
                      <a:pt x="1451192"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684" name="Freeform 2683"/>
          <p:cNvSpPr/>
          <p:nvPr/>
        </p:nvSpPr>
        <p:spPr>
          <a:xfrm>
            <a:off x="6313488" y="1244347"/>
            <a:ext cx="1597025" cy="669926"/>
          </a:xfrm>
          <a:custGeom>
            <a:avLst/>
            <a:gdLst>
              <a:gd name="connsiteX0" fmla="*/ 914741 w 1597025"/>
              <a:gd name="connsiteY0" fmla="*/ 484188 h 669926"/>
              <a:gd name="connsiteX1" fmla="*/ 905896 w 1597025"/>
              <a:gd name="connsiteY1" fmla="*/ 506300 h 669926"/>
              <a:gd name="connsiteX2" fmla="*/ 892629 w 1597025"/>
              <a:gd name="connsiteY2" fmla="*/ 519567 h 669926"/>
              <a:gd name="connsiteX3" fmla="*/ 857251 w 1597025"/>
              <a:gd name="connsiteY3" fmla="*/ 554945 h 669926"/>
              <a:gd name="connsiteX4" fmla="*/ 852828 w 1597025"/>
              <a:gd name="connsiteY4" fmla="*/ 559368 h 669926"/>
              <a:gd name="connsiteX5" fmla="*/ 843984 w 1597025"/>
              <a:gd name="connsiteY5" fmla="*/ 568212 h 669926"/>
              <a:gd name="connsiteX6" fmla="*/ 830717 w 1597025"/>
              <a:gd name="connsiteY6" fmla="*/ 590324 h 669926"/>
              <a:gd name="connsiteX7" fmla="*/ 817450 w 1597025"/>
              <a:gd name="connsiteY7" fmla="*/ 616858 h 669926"/>
              <a:gd name="connsiteX8" fmla="*/ 813028 w 1597025"/>
              <a:gd name="connsiteY8" fmla="*/ 621280 h 669926"/>
              <a:gd name="connsiteX9" fmla="*/ 813028 w 1597025"/>
              <a:gd name="connsiteY9" fmla="*/ 625703 h 669926"/>
              <a:gd name="connsiteX10" fmla="*/ 813028 w 1597025"/>
              <a:gd name="connsiteY10" fmla="*/ 638970 h 669926"/>
              <a:gd name="connsiteX11" fmla="*/ 821872 w 1597025"/>
              <a:gd name="connsiteY11" fmla="*/ 652237 h 669926"/>
              <a:gd name="connsiteX12" fmla="*/ 821872 w 1597025"/>
              <a:gd name="connsiteY12" fmla="*/ 656659 h 669926"/>
              <a:gd name="connsiteX13" fmla="*/ 821872 w 1597025"/>
              <a:gd name="connsiteY13" fmla="*/ 661081 h 669926"/>
              <a:gd name="connsiteX14" fmla="*/ 817450 w 1597025"/>
              <a:gd name="connsiteY14" fmla="*/ 656659 h 669926"/>
              <a:gd name="connsiteX15" fmla="*/ 817450 w 1597025"/>
              <a:gd name="connsiteY15" fmla="*/ 661081 h 669926"/>
              <a:gd name="connsiteX16" fmla="*/ 817450 w 1597025"/>
              <a:gd name="connsiteY16" fmla="*/ 665504 h 669926"/>
              <a:gd name="connsiteX17" fmla="*/ 813028 w 1597025"/>
              <a:gd name="connsiteY17" fmla="*/ 661081 h 669926"/>
              <a:gd name="connsiteX18" fmla="*/ 813028 w 1597025"/>
              <a:gd name="connsiteY18" fmla="*/ 665504 h 669926"/>
              <a:gd name="connsiteX19" fmla="*/ 808605 w 1597025"/>
              <a:gd name="connsiteY19" fmla="*/ 661081 h 669926"/>
              <a:gd name="connsiteX20" fmla="*/ 808605 w 1597025"/>
              <a:gd name="connsiteY20" fmla="*/ 669926 h 669926"/>
              <a:gd name="connsiteX21" fmla="*/ 804183 w 1597025"/>
              <a:gd name="connsiteY21" fmla="*/ 669926 h 669926"/>
              <a:gd name="connsiteX22" fmla="*/ 799761 w 1597025"/>
              <a:gd name="connsiteY22" fmla="*/ 665504 h 669926"/>
              <a:gd name="connsiteX23" fmla="*/ 786494 w 1597025"/>
              <a:gd name="connsiteY23" fmla="*/ 625703 h 669926"/>
              <a:gd name="connsiteX24" fmla="*/ 773227 w 1597025"/>
              <a:gd name="connsiteY24" fmla="*/ 612436 h 669926"/>
              <a:gd name="connsiteX25" fmla="*/ 759960 w 1597025"/>
              <a:gd name="connsiteY25" fmla="*/ 603591 h 669926"/>
              <a:gd name="connsiteX26" fmla="*/ 742270 w 1597025"/>
              <a:gd name="connsiteY26" fmla="*/ 603591 h 669926"/>
              <a:gd name="connsiteX27" fmla="*/ 706892 w 1597025"/>
              <a:gd name="connsiteY27" fmla="*/ 612436 h 669926"/>
              <a:gd name="connsiteX28" fmla="*/ 689203 w 1597025"/>
              <a:gd name="connsiteY28" fmla="*/ 616858 h 669926"/>
              <a:gd name="connsiteX29" fmla="*/ 680358 w 1597025"/>
              <a:gd name="connsiteY29" fmla="*/ 616858 h 669926"/>
              <a:gd name="connsiteX30" fmla="*/ 671513 w 1597025"/>
              <a:gd name="connsiteY30" fmla="*/ 621280 h 669926"/>
              <a:gd name="connsiteX31" fmla="*/ 689203 w 1597025"/>
              <a:gd name="connsiteY31" fmla="*/ 612436 h 669926"/>
              <a:gd name="connsiteX32" fmla="*/ 706892 w 1597025"/>
              <a:gd name="connsiteY32" fmla="*/ 603591 h 669926"/>
              <a:gd name="connsiteX33" fmla="*/ 724581 w 1597025"/>
              <a:gd name="connsiteY33" fmla="*/ 599169 h 669926"/>
              <a:gd name="connsiteX34" fmla="*/ 742270 w 1597025"/>
              <a:gd name="connsiteY34" fmla="*/ 590324 h 669926"/>
              <a:gd name="connsiteX35" fmla="*/ 759960 w 1597025"/>
              <a:gd name="connsiteY35" fmla="*/ 590324 h 669926"/>
              <a:gd name="connsiteX36" fmla="*/ 777649 w 1597025"/>
              <a:gd name="connsiteY36" fmla="*/ 603591 h 669926"/>
              <a:gd name="connsiteX37" fmla="*/ 790916 w 1597025"/>
              <a:gd name="connsiteY37" fmla="*/ 612436 h 669926"/>
              <a:gd name="connsiteX38" fmla="*/ 799761 w 1597025"/>
              <a:gd name="connsiteY38" fmla="*/ 608013 h 669926"/>
              <a:gd name="connsiteX39" fmla="*/ 808605 w 1597025"/>
              <a:gd name="connsiteY39" fmla="*/ 603591 h 669926"/>
              <a:gd name="connsiteX40" fmla="*/ 821872 w 1597025"/>
              <a:gd name="connsiteY40" fmla="*/ 577057 h 669926"/>
              <a:gd name="connsiteX41" fmla="*/ 835139 w 1597025"/>
              <a:gd name="connsiteY41" fmla="*/ 550523 h 669926"/>
              <a:gd name="connsiteX42" fmla="*/ 852828 w 1597025"/>
              <a:gd name="connsiteY42" fmla="*/ 537256 h 669926"/>
              <a:gd name="connsiteX43" fmla="*/ 866095 w 1597025"/>
              <a:gd name="connsiteY43" fmla="*/ 528411 h 669926"/>
              <a:gd name="connsiteX44" fmla="*/ 883785 w 1597025"/>
              <a:gd name="connsiteY44" fmla="*/ 515144 h 669926"/>
              <a:gd name="connsiteX45" fmla="*/ 901474 w 1597025"/>
              <a:gd name="connsiteY45" fmla="*/ 506300 h 669926"/>
              <a:gd name="connsiteX46" fmla="*/ 910319 w 1597025"/>
              <a:gd name="connsiteY46" fmla="*/ 493033 h 669926"/>
              <a:gd name="connsiteX47" fmla="*/ 914741 w 1597025"/>
              <a:gd name="connsiteY47" fmla="*/ 484188 h 669926"/>
              <a:gd name="connsiteX48" fmla="*/ 1592602 w 1597025"/>
              <a:gd name="connsiteY48" fmla="*/ 101600 h 669926"/>
              <a:gd name="connsiteX49" fmla="*/ 1597025 w 1597025"/>
              <a:gd name="connsiteY49" fmla="*/ 101600 h 669926"/>
              <a:gd name="connsiteX50" fmla="*/ 1597025 w 1597025"/>
              <a:gd name="connsiteY50" fmla="*/ 106060 h 669926"/>
              <a:gd name="connsiteX51" fmla="*/ 1592602 w 1597025"/>
              <a:gd name="connsiteY51" fmla="*/ 106060 h 669926"/>
              <a:gd name="connsiteX52" fmla="*/ 1579331 w 1597025"/>
              <a:gd name="connsiteY52" fmla="*/ 123901 h 669926"/>
              <a:gd name="connsiteX53" fmla="*/ 1557213 w 1597025"/>
              <a:gd name="connsiteY53" fmla="*/ 137281 h 669926"/>
              <a:gd name="connsiteX54" fmla="*/ 1499706 w 1597025"/>
              <a:gd name="connsiteY54" fmla="*/ 172962 h 669926"/>
              <a:gd name="connsiteX55" fmla="*/ 1490859 w 1597025"/>
              <a:gd name="connsiteY55" fmla="*/ 177422 h 669926"/>
              <a:gd name="connsiteX56" fmla="*/ 1477588 w 1597025"/>
              <a:gd name="connsiteY56" fmla="*/ 186342 h 669926"/>
              <a:gd name="connsiteX57" fmla="*/ 1459894 w 1597025"/>
              <a:gd name="connsiteY57" fmla="*/ 208643 h 669926"/>
              <a:gd name="connsiteX58" fmla="*/ 1433352 w 1597025"/>
              <a:gd name="connsiteY58" fmla="*/ 235404 h 669926"/>
              <a:gd name="connsiteX59" fmla="*/ 1428929 w 1597025"/>
              <a:gd name="connsiteY59" fmla="*/ 239864 h 669926"/>
              <a:gd name="connsiteX60" fmla="*/ 1428929 w 1597025"/>
              <a:gd name="connsiteY60" fmla="*/ 248784 h 669926"/>
              <a:gd name="connsiteX61" fmla="*/ 1428929 w 1597025"/>
              <a:gd name="connsiteY61" fmla="*/ 257704 h 669926"/>
              <a:gd name="connsiteX62" fmla="*/ 1442199 w 1597025"/>
              <a:gd name="connsiteY62" fmla="*/ 275545 h 669926"/>
              <a:gd name="connsiteX63" fmla="*/ 1437776 w 1597025"/>
              <a:gd name="connsiteY63" fmla="*/ 275545 h 669926"/>
              <a:gd name="connsiteX64" fmla="*/ 1442199 w 1597025"/>
              <a:gd name="connsiteY64" fmla="*/ 280005 h 669926"/>
              <a:gd name="connsiteX65" fmla="*/ 1433352 w 1597025"/>
              <a:gd name="connsiteY65" fmla="*/ 275545 h 669926"/>
              <a:gd name="connsiteX66" fmla="*/ 1437776 w 1597025"/>
              <a:gd name="connsiteY66" fmla="*/ 280005 h 669926"/>
              <a:gd name="connsiteX67" fmla="*/ 1437776 w 1597025"/>
              <a:gd name="connsiteY67" fmla="*/ 284465 h 669926"/>
              <a:gd name="connsiteX68" fmla="*/ 1424505 w 1597025"/>
              <a:gd name="connsiteY68" fmla="*/ 271085 h 669926"/>
              <a:gd name="connsiteX69" fmla="*/ 1433352 w 1597025"/>
              <a:gd name="connsiteY69" fmla="*/ 284465 h 669926"/>
              <a:gd name="connsiteX70" fmla="*/ 1428929 w 1597025"/>
              <a:gd name="connsiteY70" fmla="*/ 280005 h 669926"/>
              <a:gd name="connsiteX71" fmla="*/ 1424505 w 1597025"/>
              <a:gd name="connsiteY71" fmla="*/ 280005 h 669926"/>
              <a:gd name="connsiteX72" fmla="*/ 1420081 w 1597025"/>
              <a:gd name="connsiteY72" fmla="*/ 288925 h 669926"/>
              <a:gd name="connsiteX73" fmla="*/ 1415658 w 1597025"/>
              <a:gd name="connsiteY73" fmla="*/ 288925 h 669926"/>
              <a:gd name="connsiteX74" fmla="*/ 1406811 w 1597025"/>
              <a:gd name="connsiteY74" fmla="*/ 284465 h 669926"/>
              <a:gd name="connsiteX75" fmla="*/ 1384693 w 1597025"/>
              <a:gd name="connsiteY75" fmla="*/ 244324 h 669926"/>
              <a:gd name="connsiteX76" fmla="*/ 1366998 w 1597025"/>
              <a:gd name="connsiteY76" fmla="*/ 230944 h 669926"/>
              <a:gd name="connsiteX77" fmla="*/ 1340457 w 1597025"/>
              <a:gd name="connsiteY77" fmla="*/ 222023 h 669926"/>
              <a:gd name="connsiteX78" fmla="*/ 1313915 w 1597025"/>
              <a:gd name="connsiteY78" fmla="*/ 222023 h 669926"/>
              <a:gd name="connsiteX79" fmla="*/ 1256408 w 1597025"/>
              <a:gd name="connsiteY79" fmla="*/ 230944 h 669926"/>
              <a:gd name="connsiteX80" fmla="*/ 1229867 w 1597025"/>
              <a:gd name="connsiteY80" fmla="*/ 235404 h 669926"/>
              <a:gd name="connsiteX81" fmla="*/ 1212172 w 1597025"/>
              <a:gd name="connsiteY81" fmla="*/ 239864 h 669926"/>
              <a:gd name="connsiteX82" fmla="*/ 1203325 w 1597025"/>
              <a:gd name="connsiteY82" fmla="*/ 239864 h 669926"/>
              <a:gd name="connsiteX83" fmla="*/ 1225443 w 1597025"/>
              <a:gd name="connsiteY83" fmla="*/ 230944 h 669926"/>
              <a:gd name="connsiteX84" fmla="*/ 1256408 w 1597025"/>
              <a:gd name="connsiteY84" fmla="*/ 226483 h 669926"/>
              <a:gd name="connsiteX85" fmla="*/ 1287374 w 1597025"/>
              <a:gd name="connsiteY85" fmla="*/ 217563 h 669926"/>
              <a:gd name="connsiteX86" fmla="*/ 1313915 w 1597025"/>
              <a:gd name="connsiteY86" fmla="*/ 208643 h 669926"/>
              <a:gd name="connsiteX87" fmla="*/ 1340457 w 1597025"/>
              <a:gd name="connsiteY87" fmla="*/ 208643 h 669926"/>
              <a:gd name="connsiteX88" fmla="*/ 1366998 w 1597025"/>
              <a:gd name="connsiteY88" fmla="*/ 222023 h 669926"/>
              <a:gd name="connsiteX89" fmla="*/ 1389116 w 1597025"/>
              <a:gd name="connsiteY89" fmla="*/ 235404 h 669926"/>
              <a:gd name="connsiteX90" fmla="*/ 1406811 w 1597025"/>
              <a:gd name="connsiteY90" fmla="*/ 226483 h 669926"/>
              <a:gd name="connsiteX91" fmla="*/ 1420081 w 1597025"/>
              <a:gd name="connsiteY91" fmla="*/ 226483 h 669926"/>
              <a:gd name="connsiteX92" fmla="*/ 1442199 w 1597025"/>
              <a:gd name="connsiteY92" fmla="*/ 195263 h 669926"/>
              <a:gd name="connsiteX93" fmla="*/ 1468741 w 1597025"/>
              <a:gd name="connsiteY93" fmla="*/ 172962 h 669926"/>
              <a:gd name="connsiteX94" fmla="*/ 1490859 w 1597025"/>
              <a:gd name="connsiteY94" fmla="*/ 155121 h 669926"/>
              <a:gd name="connsiteX95" fmla="*/ 1512977 w 1597025"/>
              <a:gd name="connsiteY95" fmla="*/ 146201 h 669926"/>
              <a:gd name="connsiteX96" fmla="*/ 1543942 w 1597025"/>
              <a:gd name="connsiteY96" fmla="*/ 132821 h 669926"/>
              <a:gd name="connsiteX97" fmla="*/ 1566060 w 1597025"/>
              <a:gd name="connsiteY97" fmla="*/ 123901 h 669926"/>
              <a:gd name="connsiteX98" fmla="*/ 1583754 w 1597025"/>
              <a:gd name="connsiteY98" fmla="*/ 114980 h 669926"/>
              <a:gd name="connsiteX99" fmla="*/ 1592602 w 1597025"/>
              <a:gd name="connsiteY99" fmla="*/ 101600 h 669926"/>
              <a:gd name="connsiteX100" fmla="*/ 619125 w 1597025"/>
              <a:gd name="connsiteY100" fmla="*/ 0 h 669926"/>
              <a:gd name="connsiteX101" fmla="*/ 592591 w 1597025"/>
              <a:gd name="connsiteY101" fmla="*/ 17841 h 669926"/>
              <a:gd name="connsiteX102" fmla="*/ 557213 w 1597025"/>
              <a:gd name="connsiteY102" fmla="*/ 31221 h 669926"/>
              <a:gd name="connsiteX103" fmla="*/ 473189 w 1597025"/>
              <a:gd name="connsiteY103" fmla="*/ 66902 h 669926"/>
              <a:gd name="connsiteX104" fmla="*/ 464344 w 1597025"/>
              <a:gd name="connsiteY104" fmla="*/ 71362 h 669926"/>
              <a:gd name="connsiteX105" fmla="*/ 459922 w 1597025"/>
              <a:gd name="connsiteY105" fmla="*/ 71362 h 669926"/>
              <a:gd name="connsiteX106" fmla="*/ 437810 w 1597025"/>
              <a:gd name="connsiteY106" fmla="*/ 84742 h 669926"/>
              <a:gd name="connsiteX107" fmla="*/ 406854 w 1597025"/>
              <a:gd name="connsiteY107" fmla="*/ 107043 h 669926"/>
              <a:gd name="connsiteX108" fmla="*/ 362631 w 1597025"/>
              <a:gd name="connsiteY108" fmla="*/ 133804 h 669926"/>
              <a:gd name="connsiteX109" fmla="*/ 353786 w 1597025"/>
              <a:gd name="connsiteY109" fmla="*/ 138264 h 669926"/>
              <a:gd name="connsiteX110" fmla="*/ 353786 w 1597025"/>
              <a:gd name="connsiteY110" fmla="*/ 142724 h 669926"/>
              <a:gd name="connsiteX111" fmla="*/ 358208 w 1597025"/>
              <a:gd name="connsiteY111" fmla="*/ 151644 h 669926"/>
              <a:gd name="connsiteX112" fmla="*/ 380320 w 1597025"/>
              <a:gd name="connsiteY112" fmla="*/ 169485 h 669926"/>
              <a:gd name="connsiteX113" fmla="*/ 380320 w 1597025"/>
              <a:gd name="connsiteY113" fmla="*/ 173945 h 669926"/>
              <a:gd name="connsiteX114" fmla="*/ 371475 w 1597025"/>
              <a:gd name="connsiteY114" fmla="*/ 169485 h 669926"/>
              <a:gd name="connsiteX115" fmla="*/ 375898 w 1597025"/>
              <a:gd name="connsiteY115" fmla="*/ 173945 h 669926"/>
              <a:gd name="connsiteX116" fmla="*/ 367053 w 1597025"/>
              <a:gd name="connsiteY116" fmla="*/ 173945 h 669926"/>
              <a:gd name="connsiteX117" fmla="*/ 362631 w 1597025"/>
              <a:gd name="connsiteY117" fmla="*/ 173945 h 669926"/>
              <a:gd name="connsiteX118" fmla="*/ 371475 w 1597025"/>
              <a:gd name="connsiteY118" fmla="*/ 178405 h 669926"/>
              <a:gd name="connsiteX119" fmla="*/ 353786 w 1597025"/>
              <a:gd name="connsiteY119" fmla="*/ 169485 h 669926"/>
              <a:gd name="connsiteX120" fmla="*/ 367053 w 1597025"/>
              <a:gd name="connsiteY120" fmla="*/ 178405 h 669926"/>
              <a:gd name="connsiteX121" fmla="*/ 367053 w 1597025"/>
              <a:gd name="connsiteY121" fmla="*/ 182865 h 669926"/>
              <a:gd name="connsiteX122" fmla="*/ 358208 w 1597025"/>
              <a:gd name="connsiteY122" fmla="*/ 179892 h 669926"/>
              <a:gd name="connsiteX123" fmla="*/ 358208 w 1597025"/>
              <a:gd name="connsiteY123" fmla="*/ 178405 h 669926"/>
              <a:gd name="connsiteX124" fmla="*/ 353786 w 1597025"/>
              <a:gd name="connsiteY124" fmla="*/ 173945 h 669926"/>
              <a:gd name="connsiteX125" fmla="*/ 353786 w 1597025"/>
              <a:gd name="connsiteY125" fmla="*/ 178405 h 669926"/>
              <a:gd name="connsiteX126" fmla="*/ 358208 w 1597025"/>
              <a:gd name="connsiteY126" fmla="*/ 179892 h 669926"/>
              <a:gd name="connsiteX127" fmla="*/ 358208 w 1597025"/>
              <a:gd name="connsiteY127" fmla="*/ 182865 h 669926"/>
              <a:gd name="connsiteX128" fmla="*/ 349364 w 1597025"/>
              <a:gd name="connsiteY128" fmla="*/ 178405 h 669926"/>
              <a:gd name="connsiteX129" fmla="*/ 344941 w 1597025"/>
              <a:gd name="connsiteY129" fmla="*/ 187325 h 669926"/>
              <a:gd name="connsiteX130" fmla="*/ 340519 w 1597025"/>
              <a:gd name="connsiteY130" fmla="*/ 187325 h 669926"/>
              <a:gd name="connsiteX131" fmla="*/ 336097 w 1597025"/>
              <a:gd name="connsiteY131" fmla="*/ 187325 h 669926"/>
              <a:gd name="connsiteX132" fmla="*/ 327252 w 1597025"/>
              <a:gd name="connsiteY132" fmla="*/ 182865 h 669926"/>
              <a:gd name="connsiteX133" fmla="*/ 322830 w 1597025"/>
              <a:gd name="connsiteY133" fmla="*/ 182865 h 669926"/>
              <a:gd name="connsiteX134" fmla="*/ 291873 w 1597025"/>
              <a:gd name="connsiteY134" fmla="*/ 138264 h 669926"/>
              <a:gd name="connsiteX135" fmla="*/ 256495 w 1597025"/>
              <a:gd name="connsiteY135" fmla="*/ 129344 h 669926"/>
              <a:gd name="connsiteX136" fmla="*/ 221116 w 1597025"/>
              <a:gd name="connsiteY136" fmla="*/ 120423 h 669926"/>
              <a:gd name="connsiteX137" fmla="*/ 172471 w 1597025"/>
              <a:gd name="connsiteY137" fmla="*/ 120423 h 669926"/>
              <a:gd name="connsiteX138" fmla="*/ 84024 w 1597025"/>
              <a:gd name="connsiteY138" fmla="*/ 129344 h 669926"/>
              <a:gd name="connsiteX139" fmla="*/ 44223 w 1597025"/>
              <a:gd name="connsiteY139" fmla="*/ 133804 h 669926"/>
              <a:gd name="connsiteX140" fmla="*/ 17690 w 1597025"/>
              <a:gd name="connsiteY140" fmla="*/ 133804 h 669926"/>
              <a:gd name="connsiteX141" fmla="*/ 0 w 1597025"/>
              <a:gd name="connsiteY141" fmla="*/ 138264 h 669926"/>
              <a:gd name="connsiteX142" fmla="*/ 39801 w 1597025"/>
              <a:gd name="connsiteY142" fmla="*/ 129344 h 669926"/>
              <a:gd name="connsiteX143" fmla="*/ 88447 w 1597025"/>
              <a:gd name="connsiteY143" fmla="*/ 120423 h 669926"/>
              <a:gd name="connsiteX144" fmla="*/ 132670 w 1597025"/>
              <a:gd name="connsiteY144" fmla="*/ 111503 h 669926"/>
              <a:gd name="connsiteX145" fmla="*/ 172471 w 1597025"/>
              <a:gd name="connsiteY145" fmla="*/ 107043 h 669926"/>
              <a:gd name="connsiteX146" fmla="*/ 221116 w 1597025"/>
              <a:gd name="connsiteY146" fmla="*/ 102583 h 669926"/>
              <a:gd name="connsiteX147" fmla="*/ 265340 w 1597025"/>
              <a:gd name="connsiteY147" fmla="*/ 115963 h 669926"/>
              <a:gd name="connsiteX148" fmla="*/ 296296 w 1597025"/>
              <a:gd name="connsiteY148" fmla="*/ 129344 h 669926"/>
              <a:gd name="connsiteX149" fmla="*/ 322830 w 1597025"/>
              <a:gd name="connsiteY149" fmla="*/ 120423 h 669926"/>
              <a:gd name="connsiteX150" fmla="*/ 344941 w 1597025"/>
              <a:gd name="connsiteY150" fmla="*/ 120423 h 669926"/>
              <a:gd name="connsiteX151" fmla="*/ 380320 w 1597025"/>
              <a:gd name="connsiteY151" fmla="*/ 93663 h 669926"/>
              <a:gd name="connsiteX152" fmla="*/ 415698 w 1597025"/>
              <a:gd name="connsiteY152" fmla="*/ 66902 h 669926"/>
              <a:gd name="connsiteX153" fmla="*/ 455499 w 1597025"/>
              <a:gd name="connsiteY153" fmla="*/ 53521 h 669926"/>
              <a:gd name="connsiteX154" fmla="*/ 486456 w 1597025"/>
              <a:gd name="connsiteY154" fmla="*/ 40141 h 669926"/>
              <a:gd name="connsiteX155" fmla="*/ 535101 w 1597025"/>
              <a:gd name="connsiteY155" fmla="*/ 31221 h 669926"/>
              <a:gd name="connsiteX156" fmla="*/ 574902 w 1597025"/>
              <a:gd name="connsiteY156" fmla="*/ 22301 h 669926"/>
              <a:gd name="connsiteX157" fmla="*/ 601436 w 1597025"/>
              <a:gd name="connsiteY157" fmla="*/ 8920 h 669926"/>
              <a:gd name="connsiteX158" fmla="*/ 619125 w 1597025"/>
              <a:gd name="connsiteY158" fmla="*/ 0 h 669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597025" h="669926">
                <a:moveTo>
                  <a:pt x="914741" y="484188"/>
                </a:moveTo>
                <a:cubicBezTo>
                  <a:pt x="919163" y="493033"/>
                  <a:pt x="910319" y="501877"/>
                  <a:pt x="905896" y="506300"/>
                </a:cubicBezTo>
                <a:cubicBezTo>
                  <a:pt x="901474" y="510722"/>
                  <a:pt x="897052" y="515144"/>
                  <a:pt x="892629" y="519567"/>
                </a:cubicBezTo>
                <a:cubicBezTo>
                  <a:pt x="879362" y="528411"/>
                  <a:pt x="870518" y="541678"/>
                  <a:pt x="857251" y="554945"/>
                </a:cubicBezTo>
                <a:cubicBezTo>
                  <a:pt x="857251" y="554945"/>
                  <a:pt x="852828" y="559368"/>
                  <a:pt x="852828" y="559368"/>
                </a:cubicBezTo>
                <a:cubicBezTo>
                  <a:pt x="848406" y="559368"/>
                  <a:pt x="848406" y="563790"/>
                  <a:pt x="843984" y="568212"/>
                </a:cubicBezTo>
                <a:cubicBezTo>
                  <a:pt x="839561" y="572635"/>
                  <a:pt x="835139" y="585902"/>
                  <a:pt x="830717" y="590324"/>
                </a:cubicBezTo>
                <a:cubicBezTo>
                  <a:pt x="826294" y="599169"/>
                  <a:pt x="821872" y="608013"/>
                  <a:pt x="817450" y="616858"/>
                </a:cubicBezTo>
                <a:cubicBezTo>
                  <a:pt x="817450" y="616858"/>
                  <a:pt x="817450" y="616858"/>
                  <a:pt x="813028" y="621280"/>
                </a:cubicBezTo>
                <a:cubicBezTo>
                  <a:pt x="813028" y="621280"/>
                  <a:pt x="813028" y="625703"/>
                  <a:pt x="813028" y="625703"/>
                </a:cubicBezTo>
                <a:cubicBezTo>
                  <a:pt x="813028" y="630125"/>
                  <a:pt x="813028" y="634547"/>
                  <a:pt x="813028" y="638970"/>
                </a:cubicBezTo>
                <a:cubicBezTo>
                  <a:pt x="817450" y="647814"/>
                  <a:pt x="817450" y="652237"/>
                  <a:pt x="821872" y="652237"/>
                </a:cubicBezTo>
                <a:cubicBezTo>
                  <a:pt x="821872" y="652237"/>
                  <a:pt x="821872" y="652237"/>
                  <a:pt x="821872" y="656659"/>
                </a:cubicBezTo>
                <a:cubicBezTo>
                  <a:pt x="821872" y="656659"/>
                  <a:pt x="821872" y="656659"/>
                  <a:pt x="821872" y="661081"/>
                </a:cubicBezTo>
                <a:cubicBezTo>
                  <a:pt x="821872" y="661081"/>
                  <a:pt x="821872" y="661081"/>
                  <a:pt x="817450" y="656659"/>
                </a:cubicBezTo>
                <a:cubicBezTo>
                  <a:pt x="817450" y="656659"/>
                  <a:pt x="817450" y="661081"/>
                  <a:pt x="817450" y="661081"/>
                </a:cubicBezTo>
                <a:cubicBezTo>
                  <a:pt x="817450" y="661081"/>
                  <a:pt x="817450" y="661081"/>
                  <a:pt x="817450" y="665504"/>
                </a:cubicBezTo>
                <a:cubicBezTo>
                  <a:pt x="813028" y="665504"/>
                  <a:pt x="813028" y="661081"/>
                  <a:pt x="813028" y="661081"/>
                </a:cubicBezTo>
                <a:lnTo>
                  <a:pt x="813028" y="665504"/>
                </a:lnTo>
                <a:cubicBezTo>
                  <a:pt x="813028" y="665504"/>
                  <a:pt x="813028" y="661081"/>
                  <a:pt x="808605" y="661081"/>
                </a:cubicBezTo>
                <a:cubicBezTo>
                  <a:pt x="808605" y="665504"/>
                  <a:pt x="808605" y="669926"/>
                  <a:pt x="808605" y="669926"/>
                </a:cubicBezTo>
                <a:cubicBezTo>
                  <a:pt x="808605" y="669926"/>
                  <a:pt x="808605" y="669926"/>
                  <a:pt x="804183" y="669926"/>
                </a:cubicBezTo>
                <a:cubicBezTo>
                  <a:pt x="804183" y="669926"/>
                  <a:pt x="804183" y="669926"/>
                  <a:pt x="799761" y="665504"/>
                </a:cubicBezTo>
                <a:cubicBezTo>
                  <a:pt x="790916" y="661081"/>
                  <a:pt x="782071" y="643392"/>
                  <a:pt x="786494" y="625703"/>
                </a:cubicBezTo>
                <a:cubicBezTo>
                  <a:pt x="782071" y="621280"/>
                  <a:pt x="777649" y="612436"/>
                  <a:pt x="773227" y="612436"/>
                </a:cubicBezTo>
                <a:cubicBezTo>
                  <a:pt x="768804" y="612436"/>
                  <a:pt x="764382" y="608013"/>
                  <a:pt x="759960" y="603591"/>
                </a:cubicBezTo>
                <a:cubicBezTo>
                  <a:pt x="751115" y="603591"/>
                  <a:pt x="746693" y="603591"/>
                  <a:pt x="742270" y="603591"/>
                </a:cubicBezTo>
                <a:cubicBezTo>
                  <a:pt x="729003" y="608013"/>
                  <a:pt x="715736" y="608013"/>
                  <a:pt x="706892" y="612436"/>
                </a:cubicBezTo>
                <a:cubicBezTo>
                  <a:pt x="698047" y="612436"/>
                  <a:pt x="693625" y="616858"/>
                  <a:pt x="689203" y="616858"/>
                </a:cubicBezTo>
                <a:cubicBezTo>
                  <a:pt x="684780" y="616858"/>
                  <a:pt x="684780" y="621280"/>
                  <a:pt x="680358" y="616858"/>
                </a:cubicBezTo>
                <a:cubicBezTo>
                  <a:pt x="675936" y="616858"/>
                  <a:pt x="675936" y="616858"/>
                  <a:pt x="671513" y="621280"/>
                </a:cubicBezTo>
                <a:cubicBezTo>
                  <a:pt x="675936" y="612436"/>
                  <a:pt x="684780" y="612436"/>
                  <a:pt x="689203" y="612436"/>
                </a:cubicBezTo>
                <a:cubicBezTo>
                  <a:pt x="693625" y="612436"/>
                  <a:pt x="702469" y="608013"/>
                  <a:pt x="706892" y="603591"/>
                </a:cubicBezTo>
                <a:cubicBezTo>
                  <a:pt x="711314" y="603591"/>
                  <a:pt x="720159" y="599169"/>
                  <a:pt x="724581" y="599169"/>
                </a:cubicBezTo>
                <a:cubicBezTo>
                  <a:pt x="729003" y="594746"/>
                  <a:pt x="733426" y="590324"/>
                  <a:pt x="742270" y="590324"/>
                </a:cubicBezTo>
                <a:cubicBezTo>
                  <a:pt x="746693" y="590324"/>
                  <a:pt x="751115" y="585902"/>
                  <a:pt x="759960" y="590324"/>
                </a:cubicBezTo>
                <a:cubicBezTo>
                  <a:pt x="764382" y="590324"/>
                  <a:pt x="768804" y="594746"/>
                  <a:pt x="777649" y="603591"/>
                </a:cubicBezTo>
                <a:cubicBezTo>
                  <a:pt x="782071" y="608013"/>
                  <a:pt x="786494" y="612436"/>
                  <a:pt x="790916" y="612436"/>
                </a:cubicBezTo>
                <a:cubicBezTo>
                  <a:pt x="790916" y="608013"/>
                  <a:pt x="795338" y="608013"/>
                  <a:pt x="799761" y="608013"/>
                </a:cubicBezTo>
                <a:cubicBezTo>
                  <a:pt x="804183" y="603591"/>
                  <a:pt x="804183" y="603591"/>
                  <a:pt x="808605" y="603591"/>
                </a:cubicBezTo>
                <a:cubicBezTo>
                  <a:pt x="813028" y="594746"/>
                  <a:pt x="817450" y="585902"/>
                  <a:pt x="821872" y="577057"/>
                </a:cubicBezTo>
                <a:cubicBezTo>
                  <a:pt x="826294" y="568212"/>
                  <a:pt x="830717" y="559368"/>
                  <a:pt x="835139" y="550523"/>
                </a:cubicBezTo>
                <a:cubicBezTo>
                  <a:pt x="839561" y="546101"/>
                  <a:pt x="848406" y="537256"/>
                  <a:pt x="852828" y="537256"/>
                </a:cubicBezTo>
                <a:cubicBezTo>
                  <a:pt x="857251" y="532834"/>
                  <a:pt x="861673" y="528411"/>
                  <a:pt x="866095" y="528411"/>
                </a:cubicBezTo>
                <a:cubicBezTo>
                  <a:pt x="870518" y="523989"/>
                  <a:pt x="879362" y="519567"/>
                  <a:pt x="883785" y="515144"/>
                </a:cubicBezTo>
                <a:cubicBezTo>
                  <a:pt x="888207" y="515144"/>
                  <a:pt x="897052" y="510722"/>
                  <a:pt x="901474" y="506300"/>
                </a:cubicBezTo>
                <a:cubicBezTo>
                  <a:pt x="901474" y="501877"/>
                  <a:pt x="905896" y="497455"/>
                  <a:pt x="910319" y="493033"/>
                </a:cubicBezTo>
                <a:cubicBezTo>
                  <a:pt x="910319" y="493033"/>
                  <a:pt x="914741" y="488610"/>
                  <a:pt x="914741" y="484188"/>
                </a:cubicBezTo>
                <a:close/>
                <a:moveTo>
                  <a:pt x="1592602" y="101600"/>
                </a:moveTo>
                <a:cubicBezTo>
                  <a:pt x="1592602" y="101600"/>
                  <a:pt x="1592602" y="101600"/>
                  <a:pt x="1597025" y="101600"/>
                </a:cubicBezTo>
                <a:cubicBezTo>
                  <a:pt x="1597025" y="101600"/>
                  <a:pt x="1597025" y="101600"/>
                  <a:pt x="1597025" y="106060"/>
                </a:cubicBezTo>
                <a:cubicBezTo>
                  <a:pt x="1597025" y="106060"/>
                  <a:pt x="1597025" y="106060"/>
                  <a:pt x="1592602" y="106060"/>
                </a:cubicBezTo>
                <a:cubicBezTo>
                  <a:pt x="1597025" y="110520"/>
                  <a:pt x="1579331" y="119441"/>
                  <a:pt x="1579331" y="123901"/>
                </a:cubicBezTo>
                <a:cubicBezTo>
                  <a:pt x="1570484" y="128361"/>
                  <a:pt x="1561636" y="132821"/>
                  <a:pt x="1557213" y="137281"/>
                </a:cubicBezTo>
                <a:cubicBezTo>
                  <a:pt x="1539518" y="146201"/>
                  <a:pt x="1517401" y="159582"/>
                  <a:pt x="1499706" y="172962"/>
                </a:cubicBezTo>
                <a:cubicBezTo>
                  <a:pt x="1495283" y="177422"/>
                  <a:pt x="1495283" y="177422"/>
                  <a:pt x="1490859" y="177422"/>
                </a:cubicBezTo>
                <a:cubicBezTo>
                  <a:pt x="1486435" y="177422"/>
                  <a:pt x="1482012" y="181882"/>
                  <a:pt x="1477588" y="186342"/>
                </a:cubicBezTo>
                <a:cubicBezTo>
                  <a:pt x="1473165" y="190802"/>
                  <a:pt x="1468741" y="204183"/>
                  <a:pt x="1459894" y="208643"/>
                </a:cubicBezTo>
                <a:cubicBezTo>
                  <a:pt x="1451047" y="222023"/>
                  <a:pt x="1442199" y="230944"/>
                  <a:pt x="1433352" y="235404"/>
                </a:cubicBezTo>
                <a:cubicBezTo>
                  <a:pt x="1428929" y="239864"/>
                  <a:pt x="1428929" y="239864"/>
                  <a:pt x="1428929" y="239864"/>
                </a:cubicBezTo>
                <a:cubicBezTo>
                  <a:pt x="1428929" y="244324"/>
                  <a:pt x="1428929" y="244324"/>
                  <a:pt x="1428929" y="248784"/>
                </a:cubicBezTo>
                <a:cubicBezTo>
                  <a:pt x="1428929" y="248784"/>
                  <a:pt x="1428929" y="253244"/>
                  <a:pt x="1428929" y="257704"/>
                </a:cubicBezTo>
                <a:cubicBezTo>
                  <a:pt x="1433352" y="266624"/>
                  <a:pt x="1437776" y="271085"/>
                  <a:pt x="1442199" y="275545"/>
                </a:cubicBezTo>
                <a:cubicBezTo>
                  <a:pt x="1442199" y="275545"/>
                  <a:pt x="1437776" y="275545"/>
                  <a:pt x="1437776" y="275545"/>
                </a:cubicBezTo>
                <a:cubicBezTo>
                  <a:pt x="1437776" y="275545"/>
                  <a:pt x="1437776" y="275545"/>
                  <a:pt x="1442199" y="280005"/>
                </a:cubicBezTo>
                <a:cubicBezTo>
                  <a:pt x="1437776" y="280005"/>
                  <a:pt x="1437776" y="280005"/>
                  <a:pt x="1433352" y="275545"/>
                </a:cubicBezTo>
                <a:cubicBezTo>
                  <a:pt x="1433352" y="280005"/>
                  <a:pt x="1437776" y="280005"/>
                  <a:pt x="1437776" y="280005"/>
                </a:cubicBezTo>
                <a:cubicBezTo>
                  <a:pt x="1437776" y="280005"/>
                  <a:pt x="1437776" y="280005"/>
                  <a:pt x="1437776" y="284465"/>
                </a:cubicBezTo>
                <a:cubicBezTo>
                  <a:pt x="1433352" y="284465"/>
                  <a:pt x="1428929" y="275545"/>
                  <a:pt x="1424505" y="271085"/>
                </a:cubicBezTo>
                <a:cubicBezTo>
                  <a:pt x="1428929" y="275545"/>
                  <a:pt x="1428929" y="280005"/>
                  <a:pt x="1433352" y="284465"/>
                </a:cubicBezTo>
                <a:cubicBezTo>
                  <a:pt x="1428929" y="284465"/>
                  <a:pt x="1428929" y="280005"/>
                  <a:pt x="1428929" y="280005"/>
                </a:cubicBezTo>
                <a:cubicBezTo>
                  <a:pt x="1428929" y="280005"/>
                  <a:pt x="1428929" y="280005"/>
                  <a:pt x="1424505" y="280005"/>
                </a:cubicBezTo>
                <a:cubicBezTo>
                  <a:pt x="1424505" y="284465"/>
                  <a:pt x="1420081" y="288925"/>
                  <a:pt x="1420081" y="288925"/>
                </a:cubicBezTo>
                <a:cubicBezTo>
                  <a:pt x="1420081" y="288925"/>
                  <a:pt x="1420081" y="288925"/>
                  <a:pt x="1415658" y="288925"/>
                </a:cubicBezTo>
                <a:cubicBezTo>
                  <a:pt x="1411234" y="288925"/>
                  <a:pt x="1411234" y="288925"/>
                  <a:pt x="1406811" y="284465"/>
                </a:cubicBezTo>
                <a:cubicBezTo>
                  <a:pt x="1393540" y="284465"/>
                  <a:pt x="1380269" y="262164"/>
                  <a:pt x="1384693" y="244324"/>
                </a:cubicBezTo>
                <a:cubicBezTo>
                  <a:pt x="1380269" y="239864"/>
                  <a:pt x="1371422" y="235404"/>
                  <a:pt x="1366998" y="230944"/>
                </a:cubicBezTo>
                <a:cubicBezTo>
                  <a:pt x="1358151" y="230944"/>
                  <a:pt x="1349304" y="226483"/>
                  <a:pt x="1340457" y="222023"/>
                </a:cubicBezTo>
                <a:cubicBezTo>
                  <a:pt x="1331610" y="222023"/>
                  <a:pt x="1322762" y="222023"/>
                  <a:pt x="1313915" y="222023"/>
                </a:cubicBezTo>
                <a:cubicBezTo>
                  <a:pt x="1291797" y="226483"/>
                  <a:pt x="1274103" y="226483"/>
                  <a:pt x="1256408" y="230944"/>
                </a:cubicBezTo>
                <a:cubicBezTo>
                  <a:pt x="1247561" y="230944"/>
                  <a:pt x="1238714" y="235404"/>
                  <a:pt x="1229867" y="235404"/>
                </a:cubicBezTo>
                <a:cubicBezTo>
                  <a:pt x="1225443" y="235404"/>
                  <a:pt x="1221020" y="239864"/>
                  <a:pt x="1212172" y="239864"/>
                </a:cubicBezTo>
                <a:cubicBezTo>
                  <a:pt x="1212172" y="239864"/>
                  <a:pt x="1207749" y="235404"/>
                  <a:pt x="1203325" y="239864"/>
                </a:cubicBezTo>
                <a:cubicBezTo>
                  <a:pt x="1207749" y="230944"/>
                  <a:pt x="1221020" y="235404"/>
                  <a:pt x="1225443" y="230944"/>
                </a:cubicBezTo>
                <a:cubicBezTo>
                  <a:pt x="1238714" y="230944"/>
                  <a:pt x="1247561" y="226483"/>
                  <a:pt x="1256408" y="226483"/>
                </a:cubicBezTo>
                <a:cubicBezTo>
                  <a:pt x="1265256" y="222023"/>
                  <a:pt x="1278526" y="217563"/>
                  <a:pt x="1287374" y="217563"/>
                </a:cubicBezTo>
                <a:cubicBezTo>
                  <a:pt x="1296221" y="213103"/>
                  <a:pt x="1305068" y="208643"/>
                  <a:pt x="1313915" y="208643"/>
                </a:cubicBezTo>
                <a:cubicBezTo>
                  <a:pt x="1322762" y="208643"/>
                  <a:pt x="1331610" y="204183"/>
                  <a:pt x="1340457" y="208643"/>
                </a:cubicBezTo>
                <a:cubicBezTo>
                  <a:pt x="1349304" y="208643"/>
                  <a:pt x="1358151" y="217563"/>
                  <a:pt x="1366998" y="222023"/>
                </a:cubicBezTo>
                <a:cubicBezTo>
                  <a:pt x="1375845" y="226483"/>
                  <a:pt x="1384693" y="230944"/>
                  <a:pt x="1389116" y="235404"/>
                </a:cubicBezTo>
                <a:cubicBezTo>
                  <a:pt x="1393540" y="226483"/>
                  <a:pt x="1402387" y="226483"/>
                  <a:pt x="1406811" y="226483"/>
                </a:cubicBezTo>
                <a:cubicBezTo>
                  <a:pt x="1411234" y="226483"/>
                  <a:pt x="1415658" y="222023"/>
                  <a:pt x="1420081" y="226483"/>
                </a:cubicBezTo>
                <a:cubicBezTo>
                  <a:pt x="1424505" y="213103"/>
                  <a:pt x="1437776" y="204183"/>
                  <a:pt x="1442199" y="195263"/>
                </a:cubicBezTo>
                <a:cubicBezTo>
                  <a:pt x="1451047" y="186342"/>
                  <a:pt x="1459894" y="177422"/>
                  <a:pt x="1468741" y="172962"/>
                </a:cubicBezTo>
                <a:cubicBezTo>
                  <a:pt x="1473165" y="164042"/>
                  <a:pt x="1482012" y="155121"/>
                  <a:pt x="1490859" y="155121"/>
                </a:cubicBezTo>
                <a:cubicBezTo>
                  <a:pt x="1495283" y="150661"/>
                  <a:pt x="1504130" y="146201"/>
                  <a:pt x="1512977" y="146201"/>
                </a:cubicBezTo>
                <a:cubicBezTo>
                  <a:pt x="1521824" y="141741"/>
                  <a:pt x="1530671" y="137281"/>
                  <a:pt x="1543942" y="132821"/>
                </a:cubicBezTo>
                <a:cubicBezTo>
                  <a:pt x="1548366" y="132821"/>
                  <a:pt x="1561636" y="128361"/>
                  <a:pt x="1566060" y="123901"/>
                </a:cubicBezTo>
                <a:cubicBezTo>
                  <a:pt x="1574907" y="119441"/>
                  <a:pt x="1579331" y="119441"/>
                  <a:pt x="1583754" y="114980"/>
                </a:cubicBezTo>
                <a:cubicBezTo>
                  <a:pt x="1583754" y="110520"/>
                  <a:pt x="1592602" y="106060"/>
                  <a:pt x="1592602" y="101600"/>
                </a:cubicBezTo>
                <a:close/>
                <a:moveTo>
                  <a:pt x="619125" y="0"/>
                </a:moveTo>
                <a:cubicBezTo>
                  <a:pt x="619125" y="8920"/>
                  <a:pt x="597014" y="13380"/>
                  <a:pt x="592591" y="17841"/>
                </a:cubicBezTo>
                <a:cubicBezTo>
                  <a:pt x="583747" y="26761"/>
                  <a:pt x="570480" y="26761"/>
                  <a:pt x="557213" y="31221"/>
                </a:cubicBezTo>
                <a:cubicBezTo>
                  <a:pt x="530679" y="44601"/>
                  <a:pt x="499723" y="57982"/>
                  <a:pt x="473189" y="66902"/>
                </a:cubicBezTo>
                <a:cubicBezTo>
                  <a:pt x="468766" y="71362"/>
                  <a:pt x="459922" y="75822"/>
                  <a:pt x="464344" y="71362"/>
                </a:cubicBezTo>
                <a:cubicBezTo>
                  <a:pt x="464344" y="71362"/>
                  <a:pt x="459922" y="71362"/>
                  <a:pt x="459922" y="71362"/>
                </a:cubicBezTo>
                <a:cubicBezTo>
                  <a:pt x="451077" y="71362"/>
                  <a:pt x="442232" y="80282"/>
                  <a:pt x="437810" y="84742"/>
                </a:cubicBezTo>
                <a:cubicBezTo>
                  <a:pt x="428965" y="89202"/>
                  <a:pt x="415698" y="102583"/>
                  <a:pt x="406854" y="107043"/>
                </a:cubicBezTo>
                <a:cubicBezTo>
                  <a:pt x="393587" y="115963"/>
                  <a:pt x="380320" y="124883"/>
                  <a:pt x="362631" y="133804"/>
                </a:cubicBezTo>
                <a:cubicBezTo>
                  <a:pt x="362631" y="133804"/>
                  <a:pt x="358208" y="138264"/>
                  <a:pt x="353786" y="138264"/>
                </a:cubicBezTo>
                <a:cubicBezTo>
                  <a:pt x="353786" y="138264"/>
                  <a:pt x="353786" y="142724"/>
                  <a:pt x="353786" y="142724"/>
                </a:cubicBezTo>
                <a:cubicBezTo>
                  <a:pt x="358208" y="147184"/>
                  <a:pt x="358208" y="151644"/>
                  <a:pt x="358208" y="151644"/>
                </a:cubicBezTo>
                <a:cubicBezTo>
                  <a:pt x="362631" y="160564"/>
                  <a:pt x="371475" y="165024"/>
                  <a:pt x="380320" y="169485"/>
                </a:cubicBezTo>
                <a:cubicBezTo>
                  <a:pt x="380320" y="169485"/>
                  <a:pt x="380320" y="169485"/>
                  <a:pt x="380320" y="173945"/>
                </a:cubicBezTo>
                <a:cubicBezTo>
                  <a:pt x="380320" y="173945"/>
                  <a:pt x="375898" y="173945"/>
                  <a:pt x="371475" y="169485"/>
                </a:cubicBezTo>
                <a:cubicBezTo>
                  <a:pt x="371475" y="169485"/>
                  <a:pt x="371475" y="169485"/>
                  <a:pt x="375898" y="173945"/>
                </a:cubicBezTo>
                <a:cubicBezTo>
                  <a:pt x="371475" y="173945"/>
                  <a:pt x="371475" y="173945"/>
                  <a:pt x="367053" y="173945"/>
                </a:cubicBezTo>
                <a:cubicBezTo>
                  <a:pt x="367053" y="173945"/>
                  <a:pt x="367053" y="173945"/>
                  <a:pt x="362631" y="173945"/>
                </a:cubicBezTo>
                <a:cubicBezTo>
                  <a:pt x="367053" y="173945"/>
                  <a:pt x="371475" y="178405"/>
                  <a:pt x="371475" y="178405"/>
                </a:cubicBezTo>
                <a:cubicBezTo>
                  <a:pt x="367053" y="178405"/>
                  <a:pt x="358208" y="173945"/>
                  <a:pt x="353786" y="169485"/>
                </a:cubicBezTo>
                <a:cubicBezTo>
                  <a:pt x="353786" y="173945"/>
                  <a:pt x="362631" y="178405"/>
                  <a:pt x="367053" y="178405"/>
                </a:cubicBezTo>
                <a:cubicBezTo>
                  <a:pt x="367053" y="178405"/>
                  <a:pt x="367053" y="178405"/>
                  <a:pt x="367053" y="182865"/>
                </a:cubicBezTo>
                <a:lnTo>
                  <a:pt x="358208" y="179892"/>
                </a:lnTo>
                <a:lnTo>
                  <a:pt x="358208" y="178405"/>
                </a:lnTo>
                <a:cubicBezTo>
                  <a:pt x="353786" y="178405"/>
                  <a:pt x="353786" y="178405"/>
                  <a:pt x="353786" y="173945"/>
                </a:cubicBezTo>
                <a:cubicBezTo>
                  <a:pt x="353786" y="178405"/>
                  <a:pt x="353786" y="178405"/>
                  <a:pt x="353786" y="178405"/>
                </a:cubicBezTo>
                <a:lnTo>
                  <a:pt x="358208" y="179892"/>
                </a:lnTo>
                <a:lnTo>
                  <a:pt x="358208" y="182865"/>
                </a:lnTo>
                <a:cubicBezTo>
                  <a:pt x="353786" y="182865"/>
                  <a:pt x="349364" y="178405"/>
                  <a:pt x="349364" y="178405"/>
                </a:cubicBezTo>
                <a:cubicBezTo>
                  <a:pt x="349364" y="178405"/>
                  <a:pt x="344941" y="182865"/>
                  <a:pt x="344941" y="187325"/>
                </a:cubicBezTo>
                <a:cubicBezTo>
                  <a:pt x="344941" y="187325"/>
                  <a:pt x="344941" y="187325"/>
                  <a:pt x="340519" y="187325"/>
                </a:cubicBezTo>
                <a:cubicBezTo>
                  <a:pt x="340519" y="187325"/>
                  <a:pt x="340519" y="187325"/>
                  <a:pt x="336097" y="187325"/>
                </a:cubicBezTo>
                <a:cubicBezTo>
                  <a:pt x="331674" y="187325"/>
                  <a:pt x="327252" y="182865"/>
                  <a:pt x="327252" y="182865"/>
                </a:cubicBezTo>
                <a:cubicBezTo>
                  <a:pt x="322830" y="182865"/>
                  <a:pt x="322830" y="182865"/>
                  <a:pt x="322830" y="182865"/>
                </a:cubicBezTo>
                <a:cubicBezTo>
                  <a:pt x="300718" y="178405"/>
                  <a:pt x="283029" y="160564"/>
                  <a:pt x="291873" y="138264"/>
                </a:cubicBezTo>
                <a:cubicBezTo>
                  <a:pt x="278606" y="133804"/>
                  <a:pt x="269762" y="129344"/>
                  <a:pt x="256495" y="129344"/>
                </a:cubicBezTo>
                <a:cubicBezTo>
                  <a:pt x="243228" y="124883"/>
                  <a:pt x="234383" y="120423"/>
                  <a:pt x="221116" y="120423"/>
                </a:cubicBezTo>
                <a:cubicBezTo>
                  <a:pt x="203427" y="115963"/>
                  <a:pt x="190160" y="120423"/>
                  <a:pt x="172471" y="120423"/>
                </a:cubicBezTo>
                <a:cubicBezTo>
                  <a:pt x="145937" y="120423"/>
                  <a:pt x="114981" y="124883"/>
                  <a:pt x="84024" y="129344"/>
                </a:cubicBezTo>
                <a:cubicBezTo>
                  <a:pt x="70757" y="129344"/>
                  <a:pt x="57490" y="129344"/>
                  <a:pt x="44223" y="133804"/>
                </a:cubicBezTo>
                <a:cubicBezTo>
                  <a:pt x="35379" y="133804"/>
                  <a:pt x="26534" y="133804"/>
                  <a:pt x="17690" y="133804"/>
                </a:cubicBezTo>
                <a:cubicBezTo>
                  <a:pt x="13267" y="133804"/>
                  <a:pt x="4423" y="133804"/>
                  <a:pt x="0" y="138264"/>
                </a:cubicBezTo>
                <a:cubicBezTo>
                  <a:pt x="8845" y="129344"/>
                  <a:pt x="30956" y="129344"/>
                  <a:pt x="39801" y="129344"/>
                </a:cubicBezTo>
                <a:cubicBezTo>
                  <a:pt x="57490" y="124883"/>
                  <a:pt x="70757" y="124883"/>
                  <a:pt x="88447" y="120423"/>
                </a:cubicBezTo>
                <a:cubicBezTo>
                  <a:pt x="101714" y="115963"/>
                  <a:pt x="119403" y="115963"/>
                  <a:pt x="132670" y="111503"/>
                </a:cubicBezTo>
                <a:cubicBezTo>
                  <a:pt x="145937" y="111503"/>
                  <a:pt x="159204" y="107043"/>
                  <a:pt x="172471" y="107043"/>
                </a:cubicBezTo>
                <a:cubicBezTo>
                  <a:pt x="190160" y="102583"/>
                  <a:pt x="203427" y="102583"/>
                  <a:pt x="221116" y="102583"/>
                </a:cubicBezTo>
                <a:cubicBezTo>
                  <a:pt x="234383" y="107043"/>
                  <a:pt x="247650" y="111503"/>
                  <a:pt x="265340" y="115963"/>
                </a:cubicBezTo>
                <a:cubicBezTo>
                  <a:pt x="274184" y="120423"/>
                  <a:pt x="287451" y="124883"/>
                  <a:pt x="296296" y="129344"/>
                </a:cubicBezTo>
                <a:cubicBezTo>
                  <a:pt x="305140" y="124883"/>
                  <a:pt x="318407" y="124883"/>
                  <a:pt x="322830" y="120423"/>
                </a:cubicBezTo>
                <a:cubicBezTo>
                  <a:pt x="331674" y="120423"/>
                  <a:pt x="340519" y="120423"/>
                  <a:pt x="344941" y="120423"/>
                </a:cubicBezTo>
                <a:cubicBezTo>
                  <a:pt x="353786" y="107043"/>
                  <a:pt x="371475" y="98123"/>
                  <a:pt x="380320" y="93663"/>
                </a:cubicBezTo>
                <a:cubicBezTo>
                  <a:pt x="393587" y="84742"/>
                  <a:pt x="406854" y="75822"/>
                  <a:pt x="415698" y="66902"/>
                </a:cubicBezTo>
                <a:cubicBezTo>
                  <a:pt x="428965" y="62442"/>
                  <a:pt x="442232" y="53521"/>
                  <a:pt x="455499" y="53521"/>
                </a:cubicBezTo>
                <a:cubicBezTo>
                  <a:pt x="464344" y="44601"/>
                  <a:pt x="477611" y="44601"/>
                  <a:pt x="486456" y="40141"/>
                </a:cubicBezTo>
                <a:cubicBezTo>
                  <a:pt x="504145" y="35681"/>
                  <a:pt x="521834" y="31221"/>
                  <a:pt x="535101" y="31221"/>
                </a:cubicBezTo>
                <a:cubicBezTo>
                  <a:pt x="548368" y="26761"/>
                  <a:pt x="566057" y="26761"/>
                  <a:pt x="574902" y="22301"/>
                </a:cubicBezTo>
                <a:cubicBezTo>
                  <a:pt x="583747" y="17841"/>
                  <a:pt x="592591" y="13380"/>
                  <a:pt x="601436" y="8920"/>
                </a:cubicBezTo>
                <a:cubicBezTo>
                  <a:pt x="605858" y="8920"/>
                  <a:pt x="614703" y="4460"/>
                  <a:pt x="619125" y="0"/>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033012" y="2500713"/>
            <a:ext cx="10125976" cy="2150829"/>
            <a:chOff x="1007080" y="2500713"/>
            <a:chExt cx="10125976" cy="2150829"/>
          </a:xfrm>
        </p:grpSpPr>
        <p:sp>
          <p:nvSpPr>
            <p:cNvPr id="4" name="Rectangle 3"/>
            <p:cNvSpPr/>
            <p:nvPr/>
          </p:nvSpPr>
          <p:spPr>
            <a:xfrm>
              <a:off x="1007080" y="2500713"/>
              <a:ext cx="10125976" cy="2046340"/>
            </a:xfrm>
            <a:prstGeom prst="rect">
              <a:avLst/>
            </a:prstGeom>
            <a:gradFill flip="none" rotWithShape="1">
              <a:gsLst>
                <a:gs pos="0">
                  <a:schemeClr val="accent1">
                    <a:alpha val="0"/>
                  </a:schemeClr>
                </a:gs>
                <a:gs pos="54000">
                  <a:schemeClr val="bg1"/>
                </a:gs>
                <a:gs pos="100000">
                  <a:schemeClr val="accent4">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70" name="TextBox 2669"/>
            <p:cNvSpPr txBox="1"/>
            <p:nvPr/>
          </p:nvSpPr>
          <p:spPr>
            <a:xfrm>
              <a:off x="1236854" y="2578706"/>
              <a:ext cx="9666429" cy="707886"/>
            </a:xfrm>
            <a:prstGeom prst="rect">
              <a:avLst/>
            </a:prstGeom>
            <a:noFill/>
          </p:spPr>
          <p:txBody>
            <a:bodyPr wrap="none" rtlCol="0">
              <a:spAutoFit/>
            </a:bodyPr>
            <a:lstStyle/>
            <a:p>
              <a:pPr algn="ctr"/>
              <a:r>
                <a:rPr lang="en-US" sz="4000" b="1" dirty="0" smtClean="0">
                  <a:solidFill>
                    <a:srgbClr val="C14F2B"/>
                  </a:solidFill>
                  <a:latin typeface="+mj-lt"/>
                </a:rPr>
                <a:t>EXTRACTION ET CONTROLE QUALITÉ</a:t>
              </a:r>
              <a:endParaRPr lang="en-US" sz="4000" b="1" dirty="0">
                <a:solidFill>
                  <a:srgbClr val="C14F2B"/>
                </a:solidFill>
                <a:latin typeface="+mj-lt"/>
              </a:endParaRPr>
            </a:p>
          </p:txBody>
        </p:sp>
        <p:sp>
          <p:nvSpPr>
            <p:cNvPr id="48" name="TextBox 47"/>
            <p:cNvSpPr txBox="1"/>
            <p:nvPr/>
          </p:nvSpPr>
          <p:spPr>
            <a:xfrm>
              <a:off x="1083511" y="3020326"/>
              <a:ext cx="9973115" cy="1631216"/>
            </a:xfrm>
            <a:prstGeom prst="rect">
              <a:avLst/>
            </a:prstGeom>
            <a:noFill/>
            <a:ln>
              <a:noFill/>
            </a:ln>
          </p:spPr>
          <p:txBody>
            <a:bodyPr wrap="none" rtlCol="0">
              <a:spAutoFit/>
            </a:bodyPr>
            <a:lstStyle/>
            <a:p>
              <a:pPr algn="ctr"/>
              <a:r>
                <a:rPr lang="en-US" sz="9800" b="1" dirty="0" smtClean="0">
                  <a:latin typeface="+mj-lt"/>
                </a:rPr>
                <a:t>DE LA CAFÉINE</a:t>
              </a:r>
              <a:endParaRPr lang="en-US" sz="9800" b="1" dirty="0">
                <a:latin typeface="+mj-lt"/>
              </a:endParaRPr>
            </a:p>
          </p:txBody>
        </p:sp>
      </p:grpSp>
      <p:sp>
        <p:nvSpPr>
          <p:cNvPr id="49" name="TextBox 48"/>
          <p:cNvSpPr txBox="1"/>
          <p:nvPr/>
        </p:nvSpPr>
        <p:spPr>
          <a:xfrm>
            <a:off x="1530829" y="2028094"/>
            <a:ext cx="9243981" cy="400110"/>
          </a:xfrm>
          <a:prstGeom prst="rect">
            <a:avLst/>
          </a:prstGeom>
          <a:noFill/>
        </p:spPr>
        <p:txBody>
          <a:bodyPr wrap="square" rtlCol="0">
            <a:spAutoFit/>
          </a:bodyPr>
          <a:lstStyle/>
          <a:p>
            <a:pPr algn="ctr"/>
            <a:r>
              <a:rPr lang="fr-FR" sz="2000" dirty="0" smtClean="0">
                <a:solidFill>
                  <a:schemeClr val="bg1"/>
                </a:solidFill>
                <a:latin typeface="Myriad Condensed Web" panose="020B0506030403020204" pitchFamily="34" charset="0"/>
              </a:rPr>
              <a:t>MÉMOIRE DE FIN D’ÉTUDES EN VUE DE L’OBTENTION DU DIPLÔME DE DOCTEUR EN PHARMACIE</a:t>
            </a:r>
            <a:endParaRPr lang="en-GB" sz="2000" dirty="0">
              <a:solidFill>
                <a:schemeClr val="bg1"/>
              </a:solidFill>
              <a:latin typeface="Myriad Condensed Web" panose="020B0506030403020204"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1032" y="189766"/>
            <a:ext cx="3088827" cy="1939711"/>
          </a:xfrm>
          <a:prstGeom prst="rect">
            <a:avLst/>
          </a:prstGeom>
        </p:spPr>
      </p:pic>
    </p:spTree>
    <p:extLst>
      <p:ext uri="{BB962C8B-B14F-4D97-AF65-F5344CB8AC3E}">
        <p14:creationId xmlns:p14="http://schemas.microsoft.com/office/powerpoint/2010/main" val="185572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62"/>
                                        </p:tgtEl>
                                        <p:attrNameLst>
                                          <p:attrName>style.visibility</p:attrName>
                                        </p:attrNameLst>
                                      </p:cBhvr>
                                      <p:to>
                                        <p:strVal val="visible"/>
                                      </p:to>
                                    </p:set>
                                    <p:animEffect transition="in" filter="fade">
                                      <p:cBhvr>
                                        <p:cTn id="7" dur="1000"/>
                                        <p:tgtEl>
                                          <p:spTgt spid="2662"/>
                                        </p:tgtEl>
                                      </p:cBhvr>
                                    </p:animEffect>
                                    <p:anim calcmode="lin" valueType="num">
                                      <p:cBhvr>
                                        <p:cTn id="8" dur="1000" fill="hold"/>
                                        <p:tgtEl>
                                          <p:spTgt spid="2662"/>
                                        </p:tgtEl>
                                        <p:attrNameLst>
                                          <p:attrName>ppt_x</p:attrName>
                                        </p:attrNameLst>
                                      </p:cBhvr>
                                      <p:tavLst>
                                        <p:tav tm="0">
                                          <p:val>
                                            <p:strVal val="#ppt_x"/>
                                          </p:val>
                                        </p:tav>
                                        <p:tav tm="100000">
                                          <p:val>
                                            <p:strVal val="#ppt_x"/>
                                          </p:val>
                                        </p:tav>
                                      </p:tavLst>
                                    </p:anim>
                                    <p:anim calcmode="lin" valueType="num">
                                      <p:cBhvr>
                                        <p:cTn id="9" dur="1000" fill="hold"/>
                                        <p:tgtEl>
                                          <p:spTgt spid="26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29159" y="1630720"/>
            <a:ext cx="923330" cy="3582071"/>
          </a:xfrm>
          <a:prstGeom prst="rect">
            <a:avLst/>
          </a:prstGeom>
          <a:noFill/>
        </p:spPr>
        <p:txBody>
          <a:bodyPr vert="vert270" wrap="none" rtlCol="0">
            <a:spAutoFit/>
          </a:bodyPr>
          <a:lstStyle/>
          <a:p>
            <a:r>
              <a:rPr lang="en-US" sz="4800" b="1" dirty="0" smtClean="0">
                <a:solidFill>
                  <a:srgbClr val="00B0F0"/>
                </a:solidFill>
                <a:latin typeface="+mj-lt"/>
              </a:rPr>
              <a:t>DÉFINITION</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847974" y="1379042"/>
            <a:ext cx="7934325" cy="1200329"/>
          </a:xfrm>
          <a:prstGeom prst="rect">
            <a:avLst/>
          </a:prstGeom>
        </p:spPr>
        <p:txBody>
          <a:bodyPr wrap="square">
            <a:spAutoFit/>
          </a:bodyPr>
          <a:lstStyle/>
          <a:p>
            <a:pPr algn="just"/>
            <a:r>
              <a:rPr lang="fr-FR" sz="2400" dirty="0">
                <a:solidFill>
                  <a:schemeClr val="accent2"/>
                </a:solidFill>
                <a:latin typeface="Myriad Condensed Web" panose="020B0506030403020204" pitchFamily="34" charset="0"/>
              </a:rPr>
              <a:t>La caféine  </a:t>
            </a:r>
            <a:r>
              <a:rPr lang="fr-FR" sz="2400" dirty="0">
                <a:solidFill>
                  <a:schemeClr val="bg1"/>
                </a:solidFill>
                <a:latin typeface="Myriad Condensed Web" panose="020B0506030403020204" pitchFamily="34" charset="0"/>
              </a:rPr>
              <a:t>ou </a:t>
            </a:r>
            <a:r>
              <a:rPr lang="fr-FR" sz="2400" dirty="0">
                <a:solidFill>
                  <a:schemeClr val="accent2"/>
                </a:solidFill>
                <a:latin typeface="Myriad Condensed Web" panose="020B0506030403020204" pitchFamily="34" charset="0"/>
              </a:rPr>
              <a:t>1, 3,7-triméthylxanthine</a:t>
            </a:r>
            <a:r>
              <a:rPr lang="fr-FR" sz="2400" dirty="0">
                <a:solidFill>
                  <a:schemeClr val="bg1"/>
                </a:solidFill>
                <a:latin typeface="Myriad Condensed Web" panose="020B0506030403020204" pitchFamily="34" charset="0"/>
              </a:rPr>
              <a:t>, un  pseudo-alcaloïde d’origine végétale appartenant à la famille des </a:t>
            </a:r>
            <a:r>
              <a:rPr lang="fr-FR" sz="2400" dirty="0" err="1">
                <a:solidFill>
                  <a:schemeClr val="accent2"/>
                </a:solidFill>
                <a:latin typeface="Myriad Condensed Web" panose="020B0506030403020204" pitchFamily="34" charset="0"/>
              </a:rPr>
              <a:t>méthylxanthines</a:t>
            </a:r>
            <a:r>
              <a:rPr lang="fr-FR" sz="2400" dirty="0">
                <a:solidFill>
                  <a:schemeClr val="bg1"/>
                </a:solidFill>
                <a:latin typeface="Myriad Condensed Web" panose="020B0506030403020204" pitchFamily="34" charset="0"/>
              </a:rPr>
              <a:t>  proche de la </a:t>
            </a:r>
            <a:r>
              <a:rPr lang="fr-FR" sz="2400" dirty="0">
                <a:solidFill>
                  <a:schemeClr val="accent2"/>
                </a:solidFill>
                <a:latin typeface="Myriad Condensed Web" panose="020B0506030403020204" pitchFamily="34" charset="0"/>
              </a:rPr>
              <a:t>théophylline</a:t>
            </a:r>
            <a:r>
              <a:rPr lang="fr-FR" sz="2400" dirty="0">
                <a:solidFill>
                  <a:schemeClr val="bg1"/>
                </a:solidFill>
                <a:latin typeface="Myriad Condensed Web" panose="020B0506030403020204" pitchFamily="34" charset="0"/>
              </a:rPr>
              <a:t> et de </a:t>
            </a:r>
            <a:r>
              <a:rPr lang="fr-FR" sz="2400" dirty="0">
                <a:solidFill>
                  <a:schemeClr val="accent2"/>
                </a:solidFill>
                <a:latin typeface="Myriad Condensed Web" panose="020B0506030403020204" pitchFamily="34" charset="0"/>
              </a:rPr>
              <a:t>la théobromine</a:t>
            </a:r>
            <a:r>
              <a:rPr lang="fr-FR" sz="2400" dirty="0">
                <a:solidFill>
                  <a:schemeClr val="bg1"/>
                </a:solidFill>
                <a:latin typeface="Myriad Condensed Web" panose="020B0506030403020204" pitchFamily="34" charset="0"/>
              </a:rPr>
              <a:t>. </a:t>
            </a:r>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13" name="Group 12"/>
          <p:cNvGrpSpPr/>
          <p:nvPr/>
        </p:nvGrpSpPr>
        <p:grpSpPr>
          <a:xfrm>
            <a:off x="6592079" y="2905919"/>
            <a:ext cx="4190220" cy="3340893"/>
            <a:chOff x="4347651" y="2943225"/>
            <a:chExt cx="4190220" cy="3340893"/>
          </a:xfrm>
        </p:grpSpPr>
        <p:grpSp>
          <p:nvGrpSpPr>
            <p:cNvPr id="12" name="Group 11"/>
            <p:cNvGrpSpPr/>
            <p:nvPr/>
          </p:nvGrpSpPr>
          <p:grpSpPr>
            <a:xfrm>
              <a:off x="4596766" y="2943225"/>
              <a:ext cx="3655694" cy="3155950"/>
              <a:chOff x="4596766" y="2943225"/>
              <a:chExt cx="3655694" cy="3155950"/>
            </a:xfrm>
          </p:grpSpPr>
          <p:sp>
            <p:nvSpPr>
              <p:cNvPr id="10" name="Rectangle 9"/>
              <p:cNvSpPr/>
              <p:nvPr/>
            </p:nvSpPr>
            <p:spPr>
              <a:xfrm>
                <a:off x="4596766" y="2943225"/>
                <a:ext cx="3655694" cy="3155950"/>
              </a:xfrm>
              <a:prstGeom prst="rect">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    </a:t>
                </a:r>
                <a:endParaRPr lang="en-GB" dirty="0"/>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6330" t="14179" r="6918" b="13184"/>
              <a:stretch/>
            </p:blipFill>
            <p:spPr>
              <a:xfrm>
                <a:off x="4724400" y="3086099"/>
                <a:ext cx="3421380" cy="2781301"/>
              </a:xfrm>
              <a:prstGeom prst="rect">
                <a:avLst/>
              </a:prstGeom>
            </p:spPr>
          </p:pic>
        </p:grpSp>
        <p:grpSp>
          <p:nvGrpSpPr>
            <p:cNvPr id="23" name="Group 22"/>
            <p:cNvGrpSpPr/>
            <p:nvPr/>
          </p:nvGrpSpPr>
          <p:grpSpPr>
            <a:xfrm>
              <a:off x="4347651" y="5900590"/>
              <a:ext cx="4190220" cy="383528"/>
              <a:chOff x="543190" y="4586410"/>
              <a:chExt cx="4190220" cy="383528"/>
            </a:xfrm>
          </p:grpSpPr>
          <p:grpSp>
            <p:nvGrpSpPr>
              <p:cNvPr id="33" name="Group 32"/>
              <p:cNvGrpSpPr/>
              <p:nvPr/>
            </p:nvGrpSpPr>
            <p:grpSpPr>
              <a:xfrm>
                <a:off x="543190" y="4586410"/>
                <a:ext cx="4190220" cy="383528"/>
                <a:chOff x="4325287" y="4957194"/>
                <a:chExt cx="4190220" cy="383528"/>
              </a:xfrm>
              <a:solidFill>
                <a:schemeClr val="bg1">
                  <a:lumMod val="95000"/>
                </a:schemeClr>
              </a:solidFill>
            </p:grpSpPr>
            <p:sp>
              <p:nvSpPr>
                <p:cNvPr id="35" name="Flowchart: Terminator 34"/>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Terminator 36"/>
                <p:cNvSpPr/>
                <p:nvPr/>
              </p:nvSpPr>
              <p:spPr>
                <a:xfrm>
                  <a:off x="7353301"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TextBox 33"/>
              <p:cNvSpPr txBox="1"/>
              <p:nvPr/>
            </p:nvSpPr>
            <p:spPr>
              <a:xfrm>
                <a:off x="573100" y="4608897"/>
                <a:ext cx="4147674" cy="338554"/>
              </a:xfrm>
              <a:prstGeom prst="rect">
                <a:avLst/>
              </a:prstGeom>
              <a:noFill/>
            </p:spPr>
            <p:txBody>
              <a:bodyPr wrap="none" rtlCol="0">
                <a:spAutoFit/>
              </a:bodyPr>
              <a:lstStyle/>
              <a:p>
                <a:r>
                  <a:rPr lang="en-US" sz="1600" b="1" dirty="0" smtClean="0">
                    <a:solidFill>
                      <a:srgbClr val="00B0F0"/>
                    </a:solidFill>
                    <a:latin typeface="+mj-lt"/>
                  </a:rPr>
                  <a:t>STRUCTURE CHIMIQUE DE LA CAFÉINE</a:t>
                </a:r>
                <a:endParaRPr lang="en-US" sz="1600" b="1" dirty="0">
                  <a:solidFill>
                    <a:srgbClr val="00B0F0"/>
                  </a:solidFill>
                  <a:latin typeface="+mj-lt"/>
                </a:endParaRPr>
              </a:p>
            </p:txBody>
          </p:sp>
        </p:grpSp>
      </p:grpSp>
    </p:spTree>
    <p:extLst>
      <p:ext uri="{BB962C8B-B14F-4D97-AF65-F5344CB8AC3E}">
        <p14:creationId xmlns:p14="http://schemas.microsoft.com/office/powerpoint/2010/main" val="37868972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702537" y="462415"/>
            <a:ext cx="10786927" cy="830997"/>
          </a:xfrm>
          <a:prstGeom prst="rect">
            <a:avLst/>
          </a:prstGeom>
          <a:noFill/>
        </p:spPr>
        <p:txBody>
          <a:bodyPr vert="horz" wrap="none" rtlCol="0">
            <a:spAutoFit/>
          </a:bodyPr>
          <a:lstStyle/>
          <a:p>
            <a:r>
              <a:rPr lang="en-US" sz="4800" b="1" dirty="0" smtClean="0">
                <a:solidFill>
                  <a:srgbClr val="00B0F0"/>
                </a:solidFill>
                <a:latin typeface="+mj-lt"/>
              </a:rPr>
              <a:t>PROPRIÉTÉS PHYSICO-CHIMIQUES</a:t>
            </a:r>
            <a:endParaRPr lang="en-US" sz="4800" b="1" dirty="0">
              <a:solidFill>
                <a:srgbClr val="00B0F0"/>
              </a:solidFill>
              <a:latin typeface="+mj-lt"/>
            </a:endParaRPr>
          </a:p>
        </p:txBody>
      </p:sp>
      <p:sp>
        <p:nvSpPr>
          <p:cNvPr id="36" name="TextBox 35"/>
          <p:cNvSpPr txBox="1"/>
          <p:nvPr/>
        </p:nvSpPr>
        <p:spPr>
          <a:xfrm>
            <a:off x="5221712" y="3513996"/>
            <a:ext cx="1760418" cy="523220"/>
          </a:xfrm>
          <a:prstGeom prst="rect">
            <a:avLst/>
          </a:prstGeom>
          <a:noFill/>
        </p:spPr>
        <p:txBody>
          <a:bodyPr wrap="none" rtlCol="0">
            <a:spAutoFit/>
          </a:bodyPr>
          <a:lstStyle/>
          <a:p>
            <a:pPr algn="ctr"/>
            <a:r>
              <a:rPr lang="en-US" sz="2800" b="1" dirty="0" smtClean="0">
                <a:solidFill>
                  <a:schemeClr val="bg1"/>
                </a:solidFill>
                <a:latin typeface="+mj-lt"/>
              </a:rPr>
              <a:t>CAFÉINE</a:t>
            </a:r>
            <a:endParaRPr lang="en-US" sz="2000" dirty="0" smtClean="0">
              <a:solidFill>
                <a:schemeClr val="bg1"/>
              </a:solidFill>
            </a:endParaRPr>
          </a:p>
        </p:txBody>
      </p:sp>
      <p:grpSp>
        <p:nvGrpSpPr>
          <p:cNvPr id="42" name="Group 41"/>
          <p:cNvGrpSpPr/>
          <p:nvPr/>
        </p:nvGrpSpPr>
        <p:grpSpPr>
          <a:xfrm>
            <a:off x="4043814" y="1626884"/>
            <a:ext cx="2364271" cy="1851153"/>
            <a:chOff x="1105866" y="1626884"/>
            <a:chExt cx="2364271" cy="1851153"/>
          </a:xfrm>
        </p:grpSpPr>
        <p:sp>
          <p:nvSpPr>
            <p:cNvPr id="43" name="Freeform 556"/>
            <p:cNvSpPr>
              <a:spLocks/>
            </p:cNvSpPr>
            <p:nvPr/>
          </p:nvSpPr>
          <p:spPr bwMode="auto">
            <a:xfrm>
              <a:off x="1105866" y="1626884"/>
              <a:ext cx="2364271" cy="1851153"/>
            </a:xfrm>
            <a:custGeom>
              <a:avLst/>
              <a:gdLst>
                <a:gd name="T0" fmla="*/ 1443 w 1768"/>
                <a:gd name="T1" fmla="*/ 0 h 1385"/>
                <a:gd name="T2" fmla="*/ 0 w 1768"/>
                <a:gd name="T3" fmla="*/ 1136 h 1385"/>
                <a:gd name="T4" fmla="*/ 571 w 1768"/>
                <a:gd name="T5" fmla="*/ 978 h 1385"/>
                <a:gd name="T6" fmla="*/ 883 w 1768"/>
                <a:gd name="T7" fmla="*/ 1385 h 1385"/>
                <a:gd name="T8" fmla="*/ 1475 w 1768"/>
                <a:gd name="T9" fmla="*/ 917 h 1385"/>
                <a:gd name="T10" fmla="*/ 1768 w 1768"/>
                <a:gd name="T11" fmla="*/ 491 h 1385"/>
                <a:gd name="T12" fmla="*/ 1443 w 1768"/>
                <a:gd name="T13" fmla="*/ 0 h 1385"/>
              </a:gdLst>
              <a:ahLst/>
              <a:cxnLst>
                <a:cxn ang="0">
                  <a:pos x="T0" y="T1"/>
                </a:cxn>
                <a:cxn ang="0">
                  <a:pos x="T2" y="T3"/>
                </a:cxn>
                <a:cxn ang="0">
                  <a:pos x="T4" y="T5"/>
                </a:cxn>
                <a:cxn ang="0">
                  <a:pos x="T6" y="T7"/>
                </a:cxn>
                <a:cxn ang="0">
                  <a:pos x="T8" y="T9"/>
                </a:cxn>
                <a:cxn ang="0">
                  <a:pos x="T10" y="T11"/>
                </a:cxn>
                <a:cxn ang="0">
                  <a:pos x="T12" y="T13"/>
                </a:cxn>
              </a:cxnLst>
              <a:rect l="0" t="0" r="r" b="b"/>
              <a:pathLst>
                <a:path w="1768" h="1385">
                  <a:moveTo>
                    <a:pt x="1443" y="0"/>
                  </a:moveTo>
                  <a:cubicBezTo>
                    <a:pt x="786" y="42"/>
                    <a:pt x="201" y="485"/>
                    <a:pt x="0" y="1136"/>
                  </a:cubicBezTo>
                  <a:cubicBezTo>
                    <a:pt x="571" y="978"/>
                    <a:pt x="571" y="978"/>
                    <a:pt x="571" y="978"/>
                  </a:cubicBezTo>
                  <a:cubicBezTo>
                    <a:pt x="883" y="1385"/>
                    <a:pt x="883" y="1385"/>
                    <a:pt x="883" y="1385"/>
                  </a:cubicBezTo>
                  <a:cubicBezTo>
                    <a:pt x="973" y="1123"/>
                    <a:pt x="1208" y="943"/>
                    <a:pt x="1475" y="917"/>
                  </a:cubicBezTo>
                  <a:cubicBezTo>
                    <a:pt x="1768" y="491"/>
                    <a:pt x="1768" y="491"/>
                    <a:pt x="1768" y="491"/>
                  </a:cubicBezTo>
                  <a:lnTo>
                    <a:pt x="144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562"/>
            <p:cNvSpPr>
              <a:spLocks noEditPoints="1"/>
            </p:cNvSpPr>
            <p:nvPr/>
          </p:nvSpPr>
          <p:spPr bwMode="auto">
            <a:xfrm>
              <a:off x="1105866" y="1626884"/>
              <a:ext cx="2364271" cy="1851153"/>
            </a:xfrm>
            <a:custGeom>
              <a:avLst/>
              <a:gdLst>
                <a:gd name="T0" fmla="*/ 1443 w 1768"/>
                <a:gd name="T1" fmla="*/ 0 h 1385"/>
                <a:gd name="T2" fmla="*/ 0 w 1768"/>
                <a:gd name="T3" fmla="*/ 1136 h 1385"/>
                <a:gd name="T4" fmla="*/ 571 w 1768"/>
                <a:gd name="T5" fmla="*/ 978 h 1385"/>
                <a:gd name="T6" fmla="*/ 883 w 1768"/>
                <a:gd name="T7" fmla="*/ 1385 h 1385"/>
                <a:gd name="T8" fmla="*/ 1475 w 1768"/>
                <a:gd name="T9" fmla="*/ 917 h 1385"/>
                <a:gd name="T10" fmla="*/ 1768 w 1768"/>
                <a:gd name="T11" fmla="*/ 491 h 1385"/>
                <a:gd name="T12" fmla="*/ 1443 w 1768"/>
                <a:gd name="T13" fmla="*/ 0 h 1385"/>
                <a:gd name="T14" fmla="*/ 1423 w 1768"/>
                <a:gd name="T15" fmla="*/ 832 h 1385"/>
                <a:gd name="T16" fmla="*/ 864 w 1768"/>
                <a:gd name="T17" fmla="*/ 1211 h 1385"/>
                <a:gd name="T18" fmla="*/ 606 w 1768"/>
                <a:gd name="T19" fmla="*/ 874 h 1385"/>
                <a:gd name="T20" fmla="*/ 147 w 1768"/>
                <a:gd name="T21" fmla="*/ 1001 h 1385"/>
                <a:gd name="T22" fmla="*/ 606 w 1768"/>
                <a:gd name="T23" fmla="*/ 411 h 1385"/>
                <a:gd name="T24" fmla="*/ 1001 w 1768"/>
                <a:gd name="T25" fmla="*/ 188 h 1385"/>
                <a:gd name="T26" fmla="*/ 1397 w 1768"/>
                <a:gd name="T27" fmla="*/ 95 h 1385"/>
                <a:gd name="T28" fmla="*/ 1659 w 1768"/>
                <a:gd name="T29" fmla="*/ 490 h 1385"/>
                <a:gd name="T30" fmla="*/ 1423 w 1768"/>
                <a:gd name="T31" fmla="*/ 832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8" h="1385">
                  <a:moveTo>
                    <a:pt x="1443" y="0"/>
                  </a:moveTo>
                  <a:cubicBezTo>
                    <a:pt x="786" y="42"/>
                    <a:pt x="201" y="485"/>
                    <a:pt x="0" y="1136"/>
                  </a:cubicBezTo>
                  <a:cubicBezTo>
                    <a:pt x="571" y="978"/>
                    <a:pt x="571" y="978"/>
                    <a:pt x="571" y="978"/>
                  </a:cubicBezTo>
                  <a:cubicBezTo>
                    <a:pt x="883" y="1385"/>
                    <a:pt x="883" y="1385"/>
                    <a:pt x="883" y="1385"/>
                  </a:cubicBezTo>
                  <a:cubicBezTo>
                    <a:pt x="973" y="1123"/>
                    <a:pt x="1208" y="943"/>
                    <a:pt x="1475" y="917"/>
                  </a:cubicBezTo>
                  <a:cubicBezTo>
                    <a:pt x="1768" y="491"/>
                    <a:pt x="1768" y="491"/>
                    <a:pt x="1768" y="491"/>
                  </a:cubicBezTo>
                  <a:lnTo>
                    <a:pt x="1443" y="0"/>
                  </a:lnTo>
                  <a:close/>
                  <a:moveTo>
                    <a:pt x="1423" y="832"/>
                  </a:moveTo>
                  <a:cubicBezTo>
                    <a:pt x="1188" y="868"/>
                    <a:pt x="983" y="1010"/>
                    <a:pt x="864" y="1211"/>
                  </a:cubicBezTo>
                  <a:cubicBezTo>
                    <a:pt x="606" y="874"/>
                    <a:pt x="606" y="874"/>
                    <a:pt x="606" y="874"/>
                  </a:cubicBezTo>
                  <a:cubicBezTo>
                    <a:pt x="147" y="1001"/>
                    <a:pt x="147" y="1001"/>
                    <a:pt x="147" y="1001"/>
                  </a:cubicBezTo>
                  <a:cubicBezTo>
                    <a:pt x="248" y="770"/>
                    <a:pt x="405" y="568"/>
                    <a:pt x="606" y="411"/>
                  </a:cubicBezTo>
                  <a:cubicBezTo>
                    <a:pt x="726" y="318"/>
                    <a:pt x="859" y="243"/>
                    <a:pt x="1001" y="188"/>
                  </a:cubicBezTo>
                  <a:cubicBezTo>
                    <a:pt x="1128" y="139"/>
                    <a:pt x="1261" y="108"/>
                    <a:pt x="1397" y="95"/>
                  </a:cubicBezTo>
                  <a:cubicBezTo>
                    <a:pt x="1659" y="490"/>
                    <a:pt x="1659" y="490"/>
                    <a:pt x="1659" y="490"/>
                  </a:cubicBezTo>
                  <a:lnTo>
                    <a:pt x="1423" y="832"/>
                  </a:ln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TextBox 44"/>
            <p:cNvSpPr txBox="1"/>
            <p:nvPr/>
          </p:nvSpPr>
          <p:spPr>
            <a:xfrm>
              <a:off x="2632149" y="1992698"/>
              <a:ext cx="601447" cy="523220"/>
            </a:xfrm>
            <a:prstGeom prst="rect">
              <a:avLst/>
            </a:prstGeom>
            <a:noFill/>
          </p:spPr>
          <p:txBody>
            <a:bodyPr wrap="none" rtlCol="0" anchor="ctr">
              <a:spAutoFit/>
            </a:bodyPr>
            <a:lstStyle/>
            <a:p>
              <a:pPr algn="ctr"/>
              <a:r>
                <a:rPr lang="en-US" sz="2800" b="1" dirty="0" smtClean="0">
                  <a:solidFill>
                    <a:schemeClr val="bg1"/>
                  </a:solidFill>
                  <a:latin typeface="+mj-lt"/>
                </a:rPr>
                <a:t>01</a:t>
              </a:r>
              <a:endParaRPr lang="en-US" sz="2800" b="1" dirty="0">
                <a:solidFill>
                  <a:schemeClr val="bg1"/>
                </a:solidFill>
                <a:latin typeface="+mj-lt"/>
              </a:endParaRPr>
            </a:p>
          </p:txBody>
        </p:sp>
      </p:grpSp>
      <p:grpSp>
        <p:nvGrpSpPr>
          <p:cNvPr id="46" name="Group 45"/>
          <p:cNvGrpSpPr/>
          <p:nvPr/>
        </p:nvGrpSpPr>
        <p:grpSpPr>
          <a:xfrm>
            <a:off x="6076645" y="1619519"/>
            <a:ext cx="2045107" cy="1986184"/>
            <a:chOff x="3138697" y="1619519"/>
            <a:chExt cx="2045107" cy="1986184"/>
          </a:xfrm>
        </p:grpSpPr>
        <p:sp>
          <p:nvSpPr>
            <p:cNvPr id="47" name="Freeform 554"/>
            <p:cNvSpPr>
              <a:spLocks/>
            </p:cNvSpPr>
            <p:nvPr/>
          </p:nvSpPr>
          <p:spPr bwMode="auto">
            <a:xfrm>
              <a:off x="3138697" y="1619519"/>
              <a:ext cx="2045107" cy="1986184"/>
            </a:xfrm>
            <a:custGeom>
              <a:avLst/>
              <a:gdLst>
                <a:gd name="T0" fmla="*/ 394 w 1529"/>
                <a:gd name="T1" fmla="*/ 45 h 1485"/>
                <a:gd name="T2" fmla="*/ 0 w 1529"/>
                <a:gd name="T3" fmla="*/ 2 h 1485"/>
                <a:gd name="T4" fmla="*/ 328 w 1529"/>
                <a:gd name="T5" fmla="*/ 496 h 1485"/>
                <a:gd name="T6" fmla="*/ 38 w 1529"/>
                <a:gd name="T7" fmla="*/ 918 h 1485"/>
                <a:gd name="T8" fmla="*/ 185 w 1529"/>
                <a:gd name="T9" fmla="*/ 937 h 1485"/>
                <a:gd name="T10" fmla="*/ 667 w 1529"/>
                <a:gd name="T11" fmla="*/ 1338 h 1485"/>
                <a:gd name="T12" fmla="*/ 1163 w 1529"/>
                <a:gd name="T13" fmla="*/ 1485 h 1485"/>
                <a:gd name="T14" fmla="*/ 1529 w 1529"/>
                <a:gd name="T15" fmla="*/ 1025 h 1485"/>
                <a:gd name="T16" fmla="*/ 394 w 1529"/>
                <a:gd name="T17" fmla="*/ 45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 h="1485">
                  <a:moveTo>
                    <a:pt x="394" y="45"/>
                  </a:moveTo>
                  <a:cubicBezTo>
                    <a:pt x="262" y="14"/>
                    <a:pt x="130" y="0"/>
                    <a:pt x="0" y="2"/>
                  </a:cubicBezTo>
                  <a:cubicBezTo>
                    <a:pt x="328" y="496"/>
                    <a:pt x="328" y="496"/>
                    <a:pt x="328" y="496"/>
                  </a:cubicBezTo>
                  <a:cubicBezTo>
                    <a:pt x="38" y="918"/>
                    <a:pt x="38" y="918"/>
                    <a:pt x="38" y="918"/>
                  </a:cubicBezTo>
                  <a:cubicBezTo>
                    <a:pt x="86" y="919"/>
                    <a:pt x="136" y="925"/>
                    <a:pt x="185" y="937"/>
                  </a:cubicBezTo>
                  <a:cubicBezTo>
                    <a:pt x="408" y="989"/>
                    <a:pt x="581" y="1143"/>
                    <a:pt x="667" y="1338"/>
                  </a:cubicBezTo>
                  <a:cubicBezTo>
                    <a:pt x="1163" y="1485"/>
                    <a:pt x="1163" y="1485"/>
                    <a:pt x="1163" y="1485"/>
                  </a:cubicBezTo>
                  <a:cubicBezTo>
                    <a:pt x="1529" y="1025"/>
                    <a:pt x="1529" y="1025"/>
                    <a:pt x="1529" y="1025"/>
                  </a:cubicBezTo>
                  <a:cubicBezTo>
                    <a:pt x="1340" y="549"/>
                    <a:pt x="930" y="171"/>
                    <a:pt x="394" y="4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558"/>
            <p:cNvSpPr>
              <a:spLocks noEditPoints="1"/>
            </p:cNvSpPr>
            <p:nvPr/>
          </p:nvSpPr>
          <p:spPr bwMode="auto">
            <a:xfrm>
              <a:off x="3138697" y="1619519"/>
              <a:ext cx="2045107" cy="1986184"/>
            </a:xfrm>
            <a:custGeom>
              <a:avLst/>
              <a:gdLst>
                <a:gd name="T0" fmla="*/ 394 w 1529"/>
                <a:gd name="T1" fmla="*/ 45 h 1485"/>
                <a:gd name="T2" fmla="*/ 0 w 1529"/>
                <a:gd name="T3" fmla="*/ 2 h 1485"/>
                <a:gd name="T4" fmla="*/ 328 w 1529"/>
                <a:gd name="T5" fmla="*/ 496 h 1485"/>
                <a:gd name="T6" fmla="*/ 38 w 1529"/>
                <a:gd name="T7" fmla="*/ 918 h 1485"/>
                <a:gd name="T8" fmla="*/ 185 w 1529"/>
                <a:gd name="T9" fmla="*/ 937 h 1485"/>
                <a:gd name="T10" fmla="*/ 667 w 1529"/>
                <a:gd name="T11" fmla="*/ 1338 h 1485"/>
                <a:gd name="T12" fmla="*/ 1163 w 1529"/>
                <a:gd name="T13" fmla="*/ 1485 h 1485"/>
                <a:gd name="T14" fmla="*/ 1529 w 1529"/>
                <a:gd name="T15" fmla="*/ 1025 h 1485"/>
                <a:gd name="T16" fmla="*/ 394 w 1529"/>
                <a:gd name="T17" fmla="*/ 45 h 1485"/>
                <a:gd name="T18" fmla="*/ 1130 w 1529"/>
                <a:gd name="T19" fmla="*/ 1381 h 1485"/>
                <a:gd name="T20" fmla="*/ 732 w 1529"/>
                <a:gd name="T21" fmla="*/ 1262 h 1485"/>
                <a:gd name="T22" fmla="*/ 536 w 1529"/>
                <a:gd name="T23" fmla="*/ 1014 h 1485"/>
                <a:gd name="T24" fmla="*/ 206 w 1529"/>
                <a:gd name="T25" fmla="*/ 848 h 1485"/>
                <a:gd name="T26" fmla="*/ 197 w 1529"/>
                <a:gd name="T27" fmla="*/ 846 h 1485"/>
                <a:gd name="T28" fmla="*/ 438 w 1529"/>
                <a:gd name="T29" fmla="*/ 497 h 1485"/>
                <a:gd name="T30" fmla="*/ 174 w 1529"/>
                <a:gd name="T31" fmla="*/ 100 h 1485"/>
                <a:gd name="T32" fmla="*/ 373 w 1529"/>
                <a:gd name="T33" fmla="*/ 133 h 1485"/>
                <a:gd name="T34" fmla="*/ 1032 w 1529"/>
                <a:gd name="T35" fmla="*/ 472 h 1485"/>
                <a:gd name="T36" fmla="*/ 1425 w 1529"/>
                <a:gd name="T37" fmla="*/ 1010 h 1485"/>
                <a:gd name="T38" fmla="*/ 1130 w 1529"/>
                <a:gd name="T39" fmla="*/ 1381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29" h="1485">
                  <a:moveTo>
                    <a:pt x="394" y="45"/>
                  </a:moveTo>
                  <a:cubicBezTo>
                    <a:pt x="262" y="14"/>
                    <a:pt x="130" y="0"/>
                    <a:pt x="0" y="2"/>
                  </a:cubicBezTo>
                  <a:cubicBezTo>
                    <a:pt x="328" y="496"/>
                    <a:pt x="328" y="496"/>
                    <a:pt x="328" y="496"/>
                  </a:cubicBezTo>
                  <a:cubicBezTo>
                    <a:pt x="38" y="918"/>
                    <a:pt x="38" y="918"/>
                    <a:pt x="38" y="918"/>
                  </a:cubicBezTo>
                  <a:cubicBezTo>
                    <a:pt x="86" y="919"/>
                    <a:pt x="136" y="925"/>
                    <a:pt x="185" y="937"/>
                  </a:cubicBezTo>
                  <a:cubicBezTo>
                    <a:pt x="408" y="989"/>
                    <a:pt x="581" y="1143"/>
                    <a:pt x="667" y="1338"/>
                  </a:cubicBezTo>
                  <a:cubicBezTo>
                    <a:pt x="1163" y="1485"/>
                    <a:pt x="1163" y="1485"/>
                    <a:pt x="1163" y="1485"/>
                  </a:cubicBezTo>
                  <a:cubicBezTo>
                    <a:pt x="1529" y="1025"/>
                    <a:pt x="1529" y="1025"/>
                    <a:pt x="1529" y="1025"/>
                  </a:cubicBezTo>
                  <a:cubicBezTo>
                    <a:pt x="1340" y="549"/>
                    <a:pt x="930" y="171"/>
                    <a:pt x="394" y="45"/>
                  </a:cubicBezTo>
                  <a:close/>
                  <a:moveTo>
                    <a:pt x="1130" y="1381"/>
                  </a:moveTo>
                  <a:cubicBezTo>
                    <a:pt x="732" y="1262"/>
                    <a:pt x="732" y="1262"/>
                    <a:pt x="732" y="1262"/>
                  </a:cubicBezTo>
                  <a:cubicBezTo>
                    <a:pt x="684" y="1168"/>
                    <a:pt x="617" y="1083"/>
                    <a:pt x="536" y="1014"/>
                  </a:cubicBezTo>
                  <a:cubicBezTo>
                    <a:pt x="441" y="934"/>
                    <a:pt x="327" y="877"/>
                    <a:pt x="206" y="848"/>
                  </a:cubicBezTo>
                  <a:cubicBezTo>
                    <a:pt x="203" y="848"/>
                    <a:pt x="200" y="847"/>
                    <a:pt x="197" y="846"/>
                  </a:cubicBezTo>
                  <a:cubicBezTo>
                    <a:pt x="438" y="497"/>
                    <a:pt x="438" y="497"/>
                    <a:pt x="438" y="497"/>
                  </a:cubicBezTo>
                  <a:cubicBezTo>
                    <a:pt x="174" y="100"/>
                    <a:pt x="174" y="100"/>
                    <a:pt x="174" y="100"/>
                  </a:cubicBezTo>
                  <a:cubicBezTo>
                    <a:pt x="241" y="107"/>
                    <a:pt x="307" y="118"/>
                    <a:pt x="373" y="133"/>
                  </a:cubicBezTo>
                  <a:cubicBezTo>
                    <a:pt x="617" y="190"/>
                    <a:pt x="845" y="308"/>
                    <a:pt x="1032" y="472"/>
                  </a:cubicBezTo>
                  <a:cubicBezTo>
                    <a:pt x="1200" y="620"/>
                    <a:pt x="1335" y="805"/>
                    <a:pt x="1425" y="1010"/>
                  </a:cubicBezTo>
                  <a:lnTo>
                    <a:pt x="1130" y="1381"/>
                  </a:ln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TextBox 48"/>
            <p:cNvSpPr txBox="1"/>
            <p:nvPr/>
          </p:nvSpPr>
          <p:spPr>
            <a:xfrm>
              <a:off x="4214723" y="2832062"/>
              <a:ext cx="601447" cy="523220"/>
            </a:xfrm>
            <a:prstGeom prst="rect">
              <a:avLst/>
            </a:prstGeom>
            <a:noFill/>
          </p:spPr>
          <p:txBody>
            <a:bodyPr wrap="none" rtlCol="0" anchor="ctr">
              <a:spAutoFit/>
            </a:bodyPr>
            <a:lstStyle/>
            <a:p>
              <a:pPr algn="ctr"/>
              <a:r>
                <a:rPr lang="en-US" sz="2800" b="1" smtClean="0">
                  <a:solidFill>
                    <a:schemeClr val="bg1"/>
                  </a:solidFill>
                  <a:latin typeface="+mj-lt"/>
                </a:rPr>
                <a:t>02</a:t>
              </a:r>
              <a:endParaRPr lang="en-US" sz="2800" b="1">
                <a:solidFill>
                  <a:schemeClr val="bg1"/>
                </a:solidFill>
                <a:latin typeface="+mj-lt"/>
              </a:endParaRPr>
            </a:p>
          </p:txBody>
        </p:sp>
      </p:grpSp>
      <p:grpSp>
        <p:nvGrpSpPr>
          <p:cNvPr id="50" name="Group 49"/>
          <p:cNvGrpSpPr/>
          <p:nvPr/>
        </p:nvGrpSpPr>
        <p:grpSpPr>
          <a:xfrm>
            <a:off x="6733796" y="3087675"/>
            <a:ext cx="1577818" cy="2364271"/>
            <a:chOff x="3795848" y="3087675"/>
            <a:chExt cx="1577818" cy="2364271"/>
          </a:xfrm>
        </p:grpSpPr>
        <p:sp>
          <p:nvSpPr>
            <p:cNvPr id="51" name="Freeform 555"/>
            <p:cNvSpPr>
              <a:spLocks/>
            </p:cNvSpPr>
            <p:nvPr/>
          </p:nvSpPr>
          <p:spPr bwMode="auto">
            <a:xfrm>
              <a:off x="3795848" y="3087675"/>
              <a:ext cx="1577818" cy="2364271"/>
            </a:xfrm>
            <a:custGeom>
              <a:avLst/>
              <a:gdLst>
                <a:gd name="T0" fmla="*/ 1065 w 1180"/>
                <a:gd name="T1" fmla="*/ 0 h 1768"/>
                <a:gd name="T2" fmla="*/ 696 w 1180"/>
                <a:gd name="T3" fmla="*/ 464 h 1768"/>
                <a:gd name="T4" fmla="*/ 205 w 1180"/>
                <a:gd name="T5" fmla="*/ 318 h 1768"/>
                <a:gd name="T6" fmla="*/ 217 w 1180"/>
                <a:gd name="T7" fmla="*/ 681 h 1768"/>
                <a:gd name="T8" fmla="*/ 0 w 1180"/>
                <a:gd name="T9" fmla="*/ 1045 h 1768"/>
                <a:gd name="T10" fmla="*/ 12 w 1180"/>
                <a:gd name="T11" fmla="*/ 1562 h 1768"/>
                <a:gd name="T12" fmla="*/ 563 w 1180"/>
                <a:gd name="T13" fmla="*/ 1768 h 1768"/>
                <a:gd name="T14" fmla="*/ 1108 w 1180"/>
                <a:gd name="T15" fmla="*/ 890 h 1768"/>
                <a:gd name="T16" fmla="*/ 1065 w 1180"/>
                <a:gd name="T17"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0" h="1768">
                  <a:moveTo>
                    <a:pt x="1065" y="0"/>
                  </a:moveTo>
                  <a:cubicBezTo>
                    <a:pt x="696" y="464"/>
                    <a:pt x="696" y="464"/>
                    <a:pt x="696" y="464"/>
                  </a:cubicBezTo>
                  <a:cubicBezTo>
                    <a:pt x="205" y="318"/>
                    <a:pt x="205" y="318"/>
                    <a:pt x="205" y="318"/>
                  </a:cubicBezTo>
                  <a:cubicBezTo>
                    <a:pt x="240" y="432"/>
                    <a:pt x="246" y="556"/>
                    <a:pt x="217" y="681"/>
                  </a:cubicBezTo>
                  <a:cubicBezTo>
                    <a:pt x="182" y="828"/>
                    <a:pt x="104" y="952"/>
                    <a:pt x="0" y="1045"/>
                  </a:cubicBezTo>
                  <a:cubicBezTo>
                    <a:pt x="12" y="1562"/>
                    <a:pt x="12" y="1562"/>
                    <a:pt x="12" y="1562"/>
                  </a:cubicBezTo>
                  <a:cubicBezTo>
                    <a:pt x="563" y="1768"/>
                    <a:pt x="563" y="1768"/>
                    <a:pt x="563" y="1768"/>
                  </a:cubicBezTo>
                  <a:cubicBezTo>
                    <a:pt x="827" y="1551"/>
                    <a:pt x="1024" y="1249"/>
                    <a:pt x="1108" y="890"/>
                  </a:cubicBezTo>
                  <a:cubicBezTo>
                    <a:pt x="1180" y="584"/>
                    <a:pt x="1159" y="277"/>
                    <a:pt x="106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59"/>
            <p:cNvSpPr>
              <a:spLocks noEditPoints="1"/>
            </p:cNvSpPr>
            <p:nvPr/>
          </p:nvSpPr>
          <p:spPr bwMode="auto">
            <a:xfrm>
              <a:off x="3795848" y="3087675"/>
              <a:ext cx="1577818" cy="2364271"/>
            </a:xfrm>
            <a:custGeom>
              <a:avLst/>
              <a:gdLst>
                <a:gd name="T0" fmla="*/ 1065 w 1180"/>
                <a:gd name="T1" fmla="*/ 0 h 1768"/>
                <a:gd name="T2" fmla="*/ 696 w 1180"/>
                <a:gd name="T3" fmla="*/ 464 h 1768"/>
                <a:gd name="T4" fmla="*/ 205 w 1180"/>
                <a:gd name="T5" fmla="*/ 318 h 1768"/>
                <a:gd name="T6" fmla="*/ 217 w 1180"/>
                <a:gd name="T7" fmla="*/ 681 h 1768"/>
                <a:gd name="T8" fmla="*/ 0 w 1180"/>
                <a:gd name="T9" fmla="*/ 1045 h 1768"/>
                <a:gd name="T10" fmla="*/ 12 w 1180"/>
                <a:gd name="T11" fmla="*/ 1562 h 1768"/>
                <a:gd name="T12" fmla="*/ 563 w 1180"/>
                <a:gd name="T13" fmla="*/ 1768 h 1768"/>
                <a:gd name="T14" fmla="*/ 1108 w 1180"/>
                <a:gd name="T15" fmla="*/ 890 h 1768"/>
                <a:gd name="T16" fmla="*/ 1065 w 1180"/>
                <a:gd name="T17" fmla="*/ 0 h 1768"/>
                <a:gd name="T18" fmla="*/ 1020 w 1180"/>
                <a:gd name="T19" fmla="*/ 869 h 1768"/>
                <a:gd name="T20" fmla="*/ 826 w 1180"/>
                <a:gd name="T21" fmla="*/ 1334 h 1768"/>
                <a:gd name="T22" fmla="*/ 545 w 1180"/>
                <a:gd name="T23" fmla="*/ 1665 h 1768"/>
                <a:gd name="T24" fmla="*/ 101 w 1180"/>
                <a:gd name="T25" fmla="*/ 1499 h 1768"/>
                <a:gd name="T26" fmla="*/ 92 w 1180"/>
                <a:gd name="T27" fmla="*/ 1084 h 1768"/>
                <a:gd name="T28" fmla="*/ 305 w 1180"/>
                <a:gd name="T29" fmla="*/ 702 h 1768"/>
                <a:gd name="T30" fmla="*/ 322 w 1180"/>
                <a:gd name="T31" fmla="*/ 447 h 1768"/>
                <a:gd name="T32" fmla="*/ 729 w 1180"/>
                <a:gd name="T33" fmla="*/ 568 h 1768"/>
                <a:gd name="T34" fmla="*/ 1025 w 1180"/>
                <a:gd name="T35" fmla="*/ 195 h 1768"/>
                <a:gd name="T36" fmla="*/ 1020 w 1180"/>
                <a:gd name="T37" fmla="*/ 869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80" h="1768">
                  <a:moveTo>
                    <a:pt x="1065" y="0"/>
                  </a:moveTo>
                  <a:cubicBezTo>
                    <a:pt x="696" y="464"/>
                    <a:pt x="696" y="464"/>
                    <a:pt x="696" y="464"/>
                  </a:cubicBezTo>
                  <a:cubicBezTo>
                    <a:pt x="205" y="318"/>
                    <a:pt x="205" y="318"/>
                    <a:pt x="205" y="318"/>
                  </a:cubicBezTo>
                  <a:cubicBezTo>
                    <a:pt x="240" y="432"/>
                    <a:pt x="246" y="556"/>
                    <a:pt x="217" y="681"/>
                  </a:cubicBezTo>
                  <a:cubicBezTo>
                    <a:pt x="182" y="828"/>
                    <a:pt x="104" y="952"/>
                    <a:pt x="0" y="1045"/>
                  </a:cubicBezTo>
                  <a:cubicBezTo>
                    <a:pt x="12" y="1562"/>
                    <a:pt x="12" y="1562"/>
                    <a:pt x="12" y="1562"/>
                  </a:cubicBezTo>
                  <a:cubicBezTo>
                    <a:pt x="563" y="1768"/>
                    <a:pt x="563" y="1768"/>
                    <a:pt x="563" y="1768"/>
                  </a:cubicBezTo>
                  <a:cubicBezTo>
                    <a:pt x="827" y="1551"/>
                    <a:pt x="1024" y="1249"/>
                    <a:pt x="1108" y="890"/>
                  </a:cubicBezTo>
                  <a:cubicBezTo>
                    <a:pt x="1180" y="584"/>
                    <a:pt x="1159" y="277"/>
                    <a:pt x="1065" y="0"/>
                  </a:cubicBezTo>
                  <a:close/>
                  <a:moveTo>
                    <a:pt x="1020" y="869"/>
                  </a:moveTo>
                  <a:cubicBezTo>
                    <a:pt x="981" y="1035"/>
                    <a:pt x="916" y="1191"/>
                    <a:pt x="826" y="1334"/>
                  </a:cubicBezTo>
                  <a:cubicBezTo>
                    <a:pt x="749" y="1457"/>
                    <a:pt x="654" y="1568"/>
                    <a:pt x="545" y="1665"/>
                  </a:cubicBezTo>
                  <a:cubicBezTo>
                    <a:pt x="101" y="1499"/>
                    <a:pt x="101" y="1499"/>
                    <a:pt x="101" y="1499"/>
                  </a:cubicBezTo>
                  <a:cubicBezTo>
                    <a:pt x="92" y="1084"/>
                    <a:pt x="92" y="1084"/>
                    <a:pt x="92" y="1084"/>
                  </a:cubicBezTo>
                  <a:cubicBezTo>
                    <a:pt x="197" y="979"/>
                    <a:pt x="271" y="848"/>
                    <a:pt x="305" y="702"/>
                  </a:cubicBezTo>
                  <a:cubicBezTo>
                    <a:pt x="325" y="618"/>
                    <a:pt x="330" y="532"/>
                    <a:pt x="322" y="447"/>
                  </a:cubicBezTo>
                  <a:cubicBezTo>
                    <a:pt x="729" y="568"/>
                    <a:pt x="729" y="568"/>
                    <a:pt x="729" y="568"/>
                  </a:cubicBezTo>
                  <a:cubicBezTo>
                    <a:pt x="1025" y="195"/>
                    <a:pt x="1025" y="195"/>
                    <a:pt x="1025" y="195"/>
                  </a:cubicBezTo>
                  <a:cubicBezTo>
                    <a:pt x="1074" y="416"/>
                    <a:pt x="1072" y="646"/>
                    <a:pt x="1020" y="869"/>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TextBox 52"/>
            <p:cNvSpPr txBox="1"/>
            <p:nvPr/>
          </p:nvSpPr>
          <p:spPr>
            <a:xfrm>
              <a:off x="3970784" y="4637118"/>
              <a:ext cx="601447" cy="523220"/>
            </a:xfrm>
            <a:prstGeom prst="rect">
              <a:avLst/>
            </a:prstGeom>
            <a:noFill/>
          </p:spPr>
          <p:txBody>
            <a:bodyPr wrap="none" rtlCol="0" anchor="ctr">
              <a:spAutoFit/>
            </a:bodyPr>
            <a:lstStyle/>
            <a:p>
              <a:pPr algn="ctr"/>
              <a:r>
                <a:rPr lang="en-US" sz="2800" b="1" smtClean="0">
                  <a:solidFill>
                    <a:schemeClr val="bg1"/>
                  </a:solidFill>
                  <a:latin typeface="+mj-lt"/>
                </a:rPr>
                <a:t>03</a:t>
              </a:r>
              <a:endParaRPr lang="en-US" sz="2800" b="1">
                <a:solidFill>
                  <a:schemeClr val="bg1"/>
                </a:solidFill>
                <a:latin typeface="+mj-lt"/>
              </a:endParaRPr>
            </a:p>
          </p:txBody>
        </p:sp>
      </p:grpSp>
      <p:grpSp>
        <p:nvGrpSpPr>
          <p:cNvPr id="54" name="Group 53"/>
          <p:cNvGrpSpPr/>
          <p:nvPr/>
        </p:nvGrpSpPr>
        <p:grpSpPr>
          <a:xfrm>
            <a:off x="4958752" y="4555012"/>
            <a:ext cx="2446108" cy="1486979"/>
            <a:chOff x="2020804" y="4555012"/>
            <a:chExt cx="2446108" cy="1486979"/>
          </a:xfrm>
        </p:grpSpPr>
        <p:sp>
          <p:nvSpPr>
            <p:cNvPr id="55" name="Freeform 557"/>
            <p:cNvSpPr>
              <a:spLocks/>
            </p:cNvSpPr>
            <p:nvPr/>
          </p:nvSpPr>
          <p:spPr bwMode="auto">
            <a:xfrm>
              <a:off x="2020804" y="4555012"/>
              <a:ext cx="2446108" cy="1486979"/>
            </a:xfrm>
            <a:custGeom>
              <a:avLst/>
              <a:gdLst>
                <a:gd name="T0" fmla="*/ 1274 w 1829"/>
                <a:gd name="T1" fmla="*/ 512 h 1112"/>
                <a:gd name="T2" fmla="*/ 1262 w 1829"/>
                <a:gd name="T3" fmla="*/ 0 h 1112"/>
                <a:gd name="T4" fmla="*/ 701 w 1829"/>
                <a:gd name="T5" fmla="*/ 107 h 1112"/>
                <a:gd name="T6" fmla="*/ 510 w 1829"/>
                <a:gd name="T7" fmla="*/ 31 h 1112"/>
                <a:gd name="T8" fmla="*/ 23 w 1829"/>
                <a:gd name="T9" fmla="*/ 205 h 1112"/>
                <a:gd name="T10" fmla="*/ 0 w 1829"/>
                <a:gd name="T11" fmla="*/ 793 h 1112"/>
                <a:gd name="T12" fmla="*/ 492 w 1829"/>
                <a:gd name="T13" fmla="*/ 998 h 1112"/>
                <a:gd name="T14" fmla="*/ 1829 w 1829"/>
                <a:gd name="T15" fmla="*/ 719 h 1112"/>
                <a:gd name="T16" fmla="*/ 1274 w 1829"/>
                <a:gd name="T17" fmla="*/ 512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9" h="1112">
                  <a:moveTo>
                    <a:pt x="1274" y="512"/>
                  </a:moveTo>
                  <a:cubicBezTo>
                    <a:pt x="1262" y="0"/>
                    <a:pt x="1262" y="0"/>
                    <a:pt x="1262" y="0"/>
                  </a:cubicBezTo>
                  <a:cubicBezTo>
                    <a:pt x="1104" y="109"/>
                    <a:pt x="903" y="154"/>
                    <a:pt x="701" y="107"/>
                  </a:cubicBezTo>
                  <a:cubicBezTo>
                    <a:pt x="632" y="91"/>
                    <a:pt x="568" y="65"/>
                    <a:pt x="510" y="31"/>
                  </a:cubicBezTo>
                  <a:cubicBezTo>
                    <a:pt x="23" y="205"/>
                    <a:pt x="23" y="205"/>
                    <a:pt x="23" y="205"/>
                  </a:cubicBezTo>
                  <a:cubicBezTo>
                    <a:pt x="0" y="793"/>
                    <a:pt x="0" y="793"/>
                    <a:pt x="0" y="793"/>
                  </a:cubicBezTo>
                  <a:cubicBezTo>
                    <a:pt x="148" y="886"/>
                    <a:pt x="313" y="957"/>
                    <a:pt x="492" y="998"/>
                  </a:cubicBezTo>
                  <a:cubicBezTo>
                    <a:pt x="976" y="1112"/>
                    <a:pt x="1460" y="995"/>
                    <a:pt x="1829" y="719"/>
                  </a:cubicBezTo>
                  <a:lnTo>
                    <a:pt x="1274" y="51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0"/>
            <p:cNvSpPr>
              <a:spLocks noEditPoints="1"/>
            </p:cNvSpPr>
            <p:nvPr/>
          </p:nvSpPr>
          <p:spPr bwMode="auto">
            <a:xfrm>
              <a:off x="2020804" y="4555012"/>
              <a:ext cx="2446108" cy="1486979"/>
            </a:xfrm>
            <a:custGeom>
              <a:avLst/>
              <a:gdLst>
                <a:gd name="T0" fmla="*/ 1274 w 1829"/>
                <a:gd name="T1" fmla="*/ 512 h 1112"/>
                <a:gd name="T2" fmla="*/ 1262 w 1829"/>
                <a:gd name="T3" fmla="*/ 0 h 1112"/>
                <a:gd name="T4" fmla="*/ 701 w 1829"/>
                <a:gd name="T5" fmla="*/ 107 h 1112"/>
                <a:gd name="T6" fmla="*/ 510 w 1829"/>
                <a:gd name="T7" fmla="*/ 31 h 1112"/>
                <a:gd name="T8" fmla="*/ 23 w 1829"/>
                <a:gd name="T9" fmla="*/ 205 h 1112"/>
                <a:gd name="T10" fmla="*/ 0 w 1829"/>
                <a:gd name="T11" fmla="*/ 793 h 1112"/>
                <a:gd name="T12" fmla="*/ 492 w 1829"/>
                <a:gd name="T13" fmla="*/ 998 h 1112"/>
                <a:gd name="T14" fmla="*/ 1829 w 1829"/>
                <a:gd name="T15" fmla="*/ 719 h 1112"/>
                <a:gd name="T16" fmla="*/ 1274 w 1829"/>
                <a:gd name="T17" fmla="*/ 512 h 1112"/>
                <a:gd name="T18" fmla="*/ 862 w 1829"/>
                <a:gd name="T19" fmla="*/ 951 h 1112"/>
                <a:gd name="T20" fmla="*/ 862 w 1829"/>
                <a:gd name="T21" fmla="*/ 951 h 1112"/>
                <a:gd name="T22" fmla="*/ 513 w 1829"/>
                <a:gd name="T23" fmla="*/ 910 h 1112"/>
                <a:gd name="T24" fmla="*/ 93 w 1829"/>
                <a:gd name="T25" fmla="*/ 744 h 1112"/>
                <a:gd name="T26" fmla="*/ 111 w 1829"/>
                <a:gd name="T27" fmla="*/ 270 h 1112"/>
                <a:gd name="T28" fmla="*/ 502 w 1829"/>
                <a:gd name="T29" fmla="*/ 130 h 1112"/>
                <a:gd name="T30" fmla="*/ 680 w 1829"/>
                <a:gd name="T31" fmla="*/ 195 h 1112"/>
                <a:gd name="T32" fmla="*/ 862 w 1829"/>
                <a:gd name="T33" fmla="*/ 216 h 1112"/>
                <a:gd name="T34" fmla="*/ 1175 w 1829"/>
                <a:gd name="T35" fmla="*/ 151 h 1112"/>
                <a:gd name="T36" fmla="*/ 1185 w 1829"/>
                <a:gd name="T37" fmla="*/ 575 h 1112"/>
                <a:gd name="T38" fmla="*/ 1631 w 1829"/>
                <a:gd name="T39" fmla="*/ 742 h 1112"/>
                <a:gd name="T40" fmla="*/ 1346 w 1829"/>
                <a:gd name="T41" fmla="*/ 871 h 1112"/>
                <a:gd name="T42" fmla="*/ 862 w 1829"/>
                <a:gd name="T43" fmla="*/ 951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9" h="1112">
                  <a:moveTo>
                    <a:pt x="1274" y="512"/>
                  </a:moveTo>
                  <a:cubicBezTo>
                    <a:pt x="1262" y="0"/>
                    <a:pt x="1262" y="0"/>
                    <a:pt x="1262" y="0"/>
                  </a:cubicBezTo>
                  <a:cubicBezTo>
                    <a:pt x="1104" y="109"/>
                    <a:pt x="903" y="154"/>
                    <a:pt x="701" y="107"/>
                  </a:cubicBezTo>
                  <a:cubicBezTo>
                    <a:pt x="632" y="91"/>
                    <a:pt x="568" y="65"/>
                    <a:pt x="510" y="31"/>
                  </a:cubicBezTo>
                  <a:cubicBezTo>
                    <a:pt x="23" y="205"/>
                    <a:pt x="23" y="205"/>
                    <a:pt x="23" y="205"/>
                  </a:cubicBezTo>
                  <a:cubicBezTo>
                    <a:pt x="0" y="793"/>
                    <a:pt x="0" y="793"/>
                    <a:pt x="0" y="793"/>
                  </a:cubicBezTo>
                  <a:cubicBezTo>
                    <a:pt x="148" y="886"/>
                    <a:pt x="313" y="957"/>
                    <a:pt x="492" y="998"/>
                  </a:cubicBezTo>
                  <a:cubicBezTo>
                    <a:pt x="976" y="1112"/>
                    <a:pt x="1460" y="995"/>
                    <a:pt x="1829" y="719"/>
                  </a:cubicBezTo>
                  <a:lnTo>
                    <a:pt x="1274" y="512"/>
                  </a:lnTo>
                  <a:close/>
                  <a:moveTo>
                    <a:pt x="862" y="951"/>
                  </a:moveTo>
                  <a:cubicBezTo>
                    <a:pt x="862" y="951"/>
                    <a:pt x="862" y="951"/>
                    <a:pt x="862" y="951"/>
                  </a:cubicBezTo>
                  <a:cubicBezTo>
                    <a:pt x="746" y="951"/>
                    <a:pt x="628" y="937"/>
                    <a:pt x="513" y="910"/>
                  </a:cubicBezTo>
                  <a:cubicBezTo>
                    <a:pt x="365" y="875"/>
                    <a:pt x="223" y="819"/>
                    <a:pt x="93" y="744"/>
                  </a:cubicBezTo>
                  <a:cubicBezTo>
                    <a:pt x="111" y="270"/>
                    <a:pt x="111" y="270"/>
                    <a:pt x="111" y="270"/>
                  </a:cubicBezTo>
                  <a:cubicBezTo>
                    <a:pt x="502" y="130"/>
                    <a:pt x="502" y="130"/>
                    <a:pt x="502" y="130"/>
                  </a:cubicBezTo>
                  <a:cubicBezTo>
                    <a:pt x="559" y="159"/>
                    <a:pt x="618" y="181"/>
                    <a:pt x="680" y="195"/>
                  </a:cubicBezTo>
                  <a:cubicBezTo>
                    <a:pt x="740" y="209"/>
                    <a:pt x="801" y="216"/>
                    <a:pt x="862" y="216"/>
                  </a:cubicBezTo>
                  <a:cubicBezTo>
                    <a:pt x="970" y="216"/>
                    <a:pt x="1076" y="194"/>
                    <a:pt x="1175" y="151"/>
                  </a:cubicBezTo>
                  <a:cubicBezTo>
                    <a:pt x="1185" y="575"/>
                    <a:pt x="1185" y="575"/>
                    <a:pt x="1185" y="575"/>
                  </a:cubicBezTo>
                  <a:cubicBezTo>
                    <a:pt x="1631" y="742"/>
                    <a:pt x="1631" y="742"/>
                    <a:pt x="1631" y="742"/>
                  </a:cubicBezTo>
                  <a:cubicBezTo>
                    <a:pt x="1541" y="795"/>
                    <a:pt x="1446" y="838"/>
                    <a:pt x="1346" y="871"/>
                  </a:cubicBezTo>
                  <a:cubicBezTo>
                    <a:pt x="1190" y="924"/>
                    <a:pt x="1027" y="951"/>
                    <a:pt x="862" y="951"/>
                  </a:cubicBez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TextBox 56"/>
            <p:cNvSpPr txBox="1"/>
            <p:nvPr/>
          </p:nvSpPr>
          <p:spPr>
            <a:xfrm>
              <a:off x="2165825" y="4855623"/>
              <a:ext cx="601447" cy="523220"/>
            </a:xfrm>
            <a:prstGeom prst="rect">
              <a:avLst/>
            </a:prstGeom>
            <a:noFill/>
          </p:spPr>
          <p:txBody>
            <a:bodyPr wrap="none" rtlCol="0" anchor="ctr">
              <a:spAutoFit/>
            </a:bodyPr>
            <a:lstStyle/>
            <a:p>
              <a:pPr algn="ctr"/>
              <a:r>
                <a:rPr lang="en-US" sz="2800" b="1" smtClean="0">
                  <a:solidFill>
                    <a:schemeClr val="bg1"/>
                  </a:solidFill>
                  <a:latin typeface="+mj-lt"/>
                </a:rPr>
                <a:t>04</a:t>
              </a:r>
              <a:endParaRPr lang="en-US" sz="2800" b="1">
                <a:solidFill>
                  <a:schemeClr val="bg1"/>
                </a:solidFill>
                <a:latin typeface="+mj-lt"/>
              </a:endParaRPr>
            </a:p>
          </p:txBody>
        </p:sp>
      </p:grpSp>
      <p:grpSp>
        <p:nvGrpSpPr>
          <p:cNvPr id="58" name="Group 57"/>
          <p:cNvGrpSpPr/>
          <p:nvPr/>
        </p:nvGrpSpPr>
        <p:grpSpPr>
          <a:xfrm>
            <a:off x="3795848" y="3036117"/>
            <a:ext cx="1752130" cy="2521399"/>
            <a:chOff x="857900" y="3036117"/>
            <a:chExt cx="1752130" cy="2521399"/>
          </a:xfrm>
        </p:grpSpPr>
        <p:sp>
          <p:nvSpPr>
            <p:cNvPr id="59" name="Freeform 553"/>
            <p:cNvSpPr>
              <a:spLocks/>
            </p:cNvSpPr>
            <p:nvPr/>
          </p:nvSpPr>
          <p:spPr bwMode="auto">
            <a:xfrm>
              <a:off x="857900" y="3036117"/>
              <a:ext cx="1752130" cy="2521399"/>
            </a:xfrm>
            <a:custGeom>
              <a:avLst/>
              <a:gdLst>
                <a:gd name="T0" fmla="*/ 1045 w 1310"/>
                <a:gd name="T1" fmla="*/ 411 h 1886"/>
                <a:gd name="T2" fmla="*/ 731 w 1310"/>
                <a:gd name="T3" fmla="*/ 0 h 1886"/>
                <a:gd name="T4" fmla="*/ 164 w 1310"/>
                <a:gd name="T5" fmla="*/ 157 h 1886"/>
                <a:gd name="T6" fmla="*/ 156 w 1310"/>
                <a:gd name="T7" fmla="*/ 192 h 1886"/>
                <a:gd name="T8" fmla="*/ 805 w 1310"/>
                <a:gd name="T9" fmla="*/ 1886 h 1886"/>
                <a:gd name="T10" fmla="*/ 827 w 1310"/>
                <a:gd name="T11" fmla="*/ 1294 h 1886"/>
                <a:gd name="T12" fmla="*/ 1310 w 1310"/>
                <a:gd name="T13" fmla="*/ 1121 h 1886"/>
                <a:gd name="T14" fmla="*/ 1045 w 1310"/>
                <a:gd name="T15" fmla="*/ 411 h 18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0" h="1886">
                  <a:moveTo>
                    <a:pt x="1045" y="411"/>
                  </a:moveTo>
                  <a:cubicBezTo>
                    <a:pt x="731" y="0"/>
                    <a:pt x="731" y="0"/>
                    <a:pt x="731" y="0"/>
                  </a:cubicBezTo>
                  <a:cubicBezTo>
                    <a:pt x="164" y="157"/>
                    <a:pt x="164" y="157"/>
                    <a:pt x="164" y="157"/>
                  </a:cubicBezTo>
                  <a:cubicBezTo>
                    <a:pt x="161" y="169"/>
                    <a:pt x="159" y="180"/>
                    <a:pt x="156" y="192"/>
                  </a:cubicBezTo>
                  <a:cubicBezTo>
                    <a:pt x="0" y="855"/>
                    <a:pt x="278" y="1519"/>
                    <a:pt x="805" y="1886"/>
                  </a:cubicBezTo>
                  <a:cubicBezTo>
                    <a:pt x="827" y="1294"/>
                    <a:pt x="827" y="1294"/>
                    <a:pt x="827" y="1294"/>
                  </a:cubicBezTo>
                  <a:cubicBezTo>
                    <a:pt x="1310" y="1121"/>
                    <a:pt x="1310" y="1121"/>
                    <a:pt x="1310" y="1121"/>
                  </a:cubicBezTo>
                  <a:cubicBezTo>
                    <a:pt x="1096" y="962"/>
                    <a:pt x="985" y="687"/>
                    <a:pt x="1045" y="41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61"/>
            <p:cNvSpPr>
              <a:spLocks noEditPoints="1"/>
            </p:cNvSpPr>
            <p:nvPr/>
          </p:nvSpPr>
          <p:spPr bwMode="auto">
            <a:xfrm>
              <a:off x="857900" y="3036117"/>
              <a:ext cx="1752130" cy="2521399"/>
            </a:xfrm>
            <a:custGeom>
              <a:avLst/>
              <a:gdLst>
                <a:gd name="T0" fmla="*/ 1045 w 1310"/>
                <a:gd name="T1" fmla="*/ 411 h 1886"/>
                <a:gd name="T2" fmla="*/ 731 w 1310"/>
                <a:gd name="T3" fmla="*/ 0 h 1886"/>
                <a:gd name="T4" fmla="*/ 164 w 1310"/>
                <a:gd name="T5" fmla="*/ 157 h 1886"/>
                <a:gd name="T6" fmla="*/ 156 w 1310"/>
                <a:gd name="T7" fmla="*/ 192 h 1886"/>
                <a:gd name="T8" fmla="*/ 805 w 1310"/>
                <a:gd name="T9" fmla="*/ 1886 h 1886"/>
                <a:gd name="T10" fmla="*/ 827 w 1310"/>
                <a:gd name="T11" fmla="*/ 1294 h 1886"/>
                <a:gd name="T12" fmla="*/ 1310 w 1310"/>
                <a:gd name="T13" fmla="*/ 1121 h 1886"/>
                <a:gd name="T14" fmla="*/ 1045 w 1310"/>
                <a:gd name="T15" fmla="*/ 411 h 1886"/>
                <a:gd name="T16" fmla="*/ 739 w 1310"/>
                <a:gd name="T17" fmla="*/ 1229 h 1886"/>
                <a:gd name="T18" fmla="*/ 721 w 1310"/>
                <a:gd name="T19" fmla="*/ 1706 h 1886"/>
                <a:gd name="T20" fmla="*/ 309 w 1310"/>
                <a:gd name="T21" fmla="*/ 1117 h 1886"/>
                <a:gd name="T22" fmla="*/ 240 w 1310"/>
                <a:gd name="T23" fmla="*/ 230 h 1886"/>
                <a:gd name="T24" fmla="*/ 696 w 1310"/>
                <a:gd name="T25" fmla="*/ 104 h 1886"/>
                <a:gd name="T26" fmla="*/ 949 w 1310"/>
                <a:gd name="T27" fmla="*/ 434 h 1886"/>
                <a:gd name="T28" fmla="*/ 990 w 1310"/>
                <a:gd name="T29" fmla="*/ 842 h 1886"/>
                <a:gd name="T30" fmla="*/ 1138 w 1310"/>
                <a:gd name="T31" fmla="*/ 1086 h 1886"/>
                <a:gd name="T32" fmla="*/ 739 w 1310"/>
                <a:gd name="T33" fmla="*/ 1229 h 1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0" h="1886">
                  <a:moveTo>
                    <a:pt x="1045" y="411"/>
                  </a:moveTo>
                  <a:cubicBezTo>
                    <a:pt x="731" y="0"/>
                    <a:pt x="731" y="0"/>
                    <a:pt x="731" y="0"/>
                  </a:cubicBezTo>
                  <a:cubicBezTo>
                    <a:pt x="164" y="157"/>
                    <a:pt x="164" y="157"/>
                    <a:pt x="164" y="157"/>
                  </a:cubicBezTo>
                  <a:cubicBezTo>
                    <a:pt x="161" y="169"/>
                    <a:pt x="159" y="180"/>
                    <a:pt x="156" y="192"/>
                  </a:cubicBezTo>
                  <a:cubicBezTo>
                    <a:pt x="0" y="855"/>
                    <a:pt x="278" y="1519"/>
                    <a:pt x="805" y="1886"/>
                  </a:cubicBezTo>
                  <a:cubicBezTo>
                    <a:pt x="827" y="1294"/>
                    <a:pt x="827" y="1294"/>
                    <a:pt x="827" y="1294"/>
                  </a:cubicBezTo>
                  <a:cubicBezTo>
                    <a:pt x="1310" y="1121"/>
                    <a:pt x="1310" y="1121"/>
                    <a:pt x="1310" y="1121"/>
                  </a:cubicBezTo>
                  <a:cubicBezTo>
                    <a:pt x="1096" y="962"/>
                    <a:pt x="985" y="687"/>
                    <a:pt x="1045" y="411"/>
                  </a:cubicBezTo>
                  <a:close/>
                  <a:moveTo>
                    <a:pt x="739" y="1229"/>
                  </a:moveTo>
                  <a:cubicBezTo>
                    <a:pt x="721" y="1706"/>
                    <a:pt x="721" y="1706"/>
                    <a:pt x="721" y="1706"/>
                  </a:cubicBezTo>
                  <a:cubicBezTo>
                    <a:pt x="539" y="1546"/>
                    <a:pt x="398" y="1345"/>
                    <a:pt x="309" y="1117"/>
                  </a:cubicBezTo>
                  <a:cubicBezTo>
                    <a:pt x="198" y="834"/>
                    <a:pt x="174" y="528"/>
                    <a:pt x="240" y="230"/>
                  </a:cubicBezTo>
                  <a:cubicBezTo>
                    <a:pt x="696" y="104"/>
                    <a:pt x="696" y="104"/>
                    <a:pt x="696" y="104"/>
                  </a:cubicBezTo>
                  <a:cubicBezTo>
                    <a:pt x="949" y="434"/>
                    <a:pt x="949" y="434"/>
                    <a:pt x="949" y="434"/>
                  </a:cubicBezTo>
                  <a:cubicBezTo>
                    <a:pt x="926" y="571"/>
                    <a:pt x="940" y="712"/>
                    <a:pt x="990" y="842"/>
                  </a:cubicBezTo>
                  <a:cubicBezTo>
                    <a:pt x="1025" y="932"/>
                    <a:pt x="1075" y="1015"/>
                    <a:pt x="1138" y="1086"/>
                  </a:cubicBezTo>
                  <a:lnTo>
                    <a:pt x="739" y="1229"/>
                  </a:lnTo>
                  <a:close/>
                </a:path>
              </a:pathLst>
            </a:custGeom>
            <a:solidFill>
              <a:schemeClr val="bg1">
                <a:alpha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TextBox 60"/>
            <p:cNvSpPr txBox="1"/>
            <p:nvPr/>
          </p:nvSpPr>
          <p:spPr>
            <a:xfrm>
              <a:off x="1357209" y="3252845"/>
              <a:ext cx="601447" cy="523220"/>
            </a:xfrm>
            <a:prstGeom prst="rect">
              <a:avLst/>
            </a:prstGeom>
            <a:noFill/>
          </p:spPr>
          <p:txBody>
            <a:bodyPr wrap="none" rtlCol="0" anchor="ctr">
              <a:spAutoFit/>
            </a:bodyPr>
            <a:lstStyle/>
            <a:p>
              <a:pPr algn="ctr"/>
              <a:r>
                <a:rPr lang="en-US" sz="2800" b="1" smtClean="0">
                  <a:solidFill>
                    <a:schemeClr val="bg1"/>
                  </a:solidFill>
                  <a:latin typeface="+mj-lt"/>
                </a:rPr>
                <a:t>05</a:t>
              </a:r>
              <a:endParaRPr lang="en-US" sz="2800" b="1">
                <a:solidFill>
                  <a:schemeClr val="bg1"/>
                </a:solidFill>
                <a:latin typeface="+mj-lt"/>
              </a:endParaRPr>
            </a:p>
          </p:txBody>
        </p:sp>
      </p:grpSp>
      <p:grpSp>
        <p:nvGrpSpPr>
          <p:cNvPr id="105" name="Group 104"/>
          <p:cNvGrpSpPr/>
          <p:nvPr/>
        </p:nvGrpSpPr>
        <p:grpSpPr>
          <a:xfrm>
            <a:off x="538161" y="1775946"/>
            <a:ext cx="3683319" cy="830997"/>
            <a:chOff x="538161" y="1775946"/>
            <a:chExt cx="3683319" cy="830997"/>
          </a:xfrm>
        </p:grpSpPr>
        <p:sp>
          <p:nvSpPr>
            <p:cNvPr id="92" name="Rectangle 91"/>
            <p:cNvSpPr/>
            <p:nvPr/>
          </p:nvSpPr>
          <p:spPr>
            <a:xfrm>
              <a:off x="538161" y="1775946"/>
              <a:ext cx="2962819" cy="830997"/>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P</a:t>
              </a:r>
              <a:r>
                <a:rPr lang="fr-FR" sz="2400" dirty="0" smtClean="0">
                  <a:solidFill>
                    <a:schemeClr val="bg1"/>
                  </a:solidFill>
                  <a:latin typeface="Myriad Condensed Web" panose="020B0506030403020204" pitchFamily="34" charset="0"/>
                </a:rPr>
                <a:t>oudre </a:t>
              </a:r>
              <a:r>
                <a:rPr lang="fr-FR" sz="2400" dirty="0">
                  <a:solidFill>
                    <a:srgbClr val="77933C"/>
                  </a:solidFill>
                  <a:latin typeface="Myriad Condensed Web" panose="020B0506030403020204" pitchFamily="34" charset="0"/>
                </a:rPr>
                <a:t>blanche</a:t>
              </a:r>
              <a:r>
                <a:rPr lang="fr-FR" sz="2400" dirty="0">
                  <a:solidFill>
                    <a:schemeClr val="bg1"/>
                  </a:solidFill>
                  <a:latin typeface="Myriad Condensed Web" panose="020B0506030403020204" pitchFamily="34" charset="0"/>
                </a:rPr>
                <a:t> ayant un goût extrêmement </a:t>
              </a:r>
              <a:r>
                <a:rPr lang="fr-FR" sz="2400" dirty="0">
                  <a:solidFill>
                    <a:srgbClr val="77933C"/>
                  </a:solidFill>
                  <a:latin typeface="Myriad Condensed Web" panose="020B0506030403020204" pitchFamily="34" charset="0"/>
                </a:rPr>
                <a:t>amer</a:t>
              </a:r>
            </a:p>
          </p:txBody>
        </p:sp>
        <p:cxnSp>
          <p:nvCxnSpPr>
            <p:cNvPr id="18" name="Elbow Connector 17"/>
            <p:cNvCxnSpPr/>
            <p:nvPr/>
          </p:nvCxnSpPr>
          <p:spPr>
            <a:xfrm rot="10800000">
              <a:off x="3578820" y="2148840"/>
              <a:ext cx="642660" cy="259080"/>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4591982" y="5815987"/>
            <a:ext cx="1956229" cy="891554"/>
            <a:chOff x="4591982" y="5815987"/>
            <a:chExt cx="1956229" cy="891554"/>
          </a:xfrm>
        </p:grpSpPr>
        <p:sp>
          <p:nvSpPr>
            <p:cNvPr id="93" name="Rectangle 92"/>
            <p:cNvSpPr/>
            <p:nvPr/>
          </p:nvSpPr>
          <p:spPr>
            <a:xfrm>
              <a:off x="4591982" y="6245876"/>
              <a:ext cx="1956229" cy="461665"/>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M = 194 </a:t>
              </a:r>
              <a:r>
                <a:rPr lang="fr-FR" sz="2400" dirty="0">
                  <a:solidFill>
                    <a:schemeClr val="bg1"/>
                  </a:solidFill>
                  <a:latin typeface="Myriad Condensed Web" panose="020B0506030403020204" pitchFamily="34" charset="0"/>
                </a:rPr>
                <a:t>g/mol </a:t>
              </a:r>
            </a:p>
          </p:txBody>
        </p:sp>
        <p:cxnSp>
          <p:nvCxnSpPr>
            <p:cNvPr id="99" name="Elbow Connector 98"/>
            <p:cNvCxnSpPr/>
            <p:nvPr/>
          </p:nvCxnSpPr>
          <p:spPr>
            <a:xfrm rot="16200000" flipH="1">
              <a:off x="5020586" y="5891943"/>
              <a:ext cx="402252" cy="250340"/>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7755179" y="1784358"/>
            <a:ext cx="4335221" cy="1569660"/>
            <a:chOff x="7755179" y="1784358"/>
            <a:chExt cx="4335221" cy="1569660"/>
          </a:xfrm>
        </p:grpSpPr>
        <p:cxnSp>
          <p:nvCxnSpPr>
            <p:cNvPr id="96" name="Elbow Connector 95"/>
            <p:cNvCxnSpPr/>
            <p:nvPr/>
          </p:nvCxnSpPr>
          <p:spPr>
            <a:xfrm flipV="1">
              <a:off x="7755179" y="2035919"/>
              <a:ext cx="654920" cy="22584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8569326" y="1784358"/>
              <a:ext cx="3521074" cy="1569660"/>
            </a:xfrm>
            <a:prstGeom prst="rect">
              <a:avLst/>
            </a:prstGeom>
          </p:spPr>
          <p:txBody>
            <a:bodyPr wrap="square">
              <a:spAutoFit/>
            </a:bodyPr>
            <a:lstStyle/>
            <a:p>
              <a:pPr algn="just"/>
              <a:r>
                <a:rPr lang="fr-FR" sz="2400" dirty="0" smtClean="0">
                  <a:solidFill>
                    <a:schemeClr val="accent3"/>
                  </a:solidFill>
                  <a:latin typeface="Myriad Condensed Web" panose="020B0506030403020204" pitchFamily="34" charset="0"/>
                </a:rPr>
                <a:t>Stable</a:t>
              </a:r>
              <a:r>
                <a:rPr lang="fr-FR" sz="2400" dirty="0" smtClean="0">
                  <a:solidFill>
                    <a:schemeClr val="bg1"/>
                  </a:solidFill>
                  <a:latin typeface="Myriad Condensed Web" panose="020B0506030403020204" pitchFamily="34" charset="0"/>
                </a:rPr>
                <a:t> </a:t>
              </a:r>
              <a:r>
                <a:rPr lang="fr-FR" sz="2400" dirty="0">
                  <a:solidFill>
                    <a:schemeClr val="bg1"/>
                  </a:solidFill>
                  <a:latin typeface="Myriad Condensed Web" panose="020B0506030403020204" pitchFamily="34" charset="0"/>
                </a:rPr>
                <a:t>dans les milieux acides et basiques, cependant dans une solution aqueuse neutre, elle </a:t>
              </a:r>
              <a:r>
                <a:rPr lang="fr-FR" sz="2400" dirty="0">
                  <a:solidFill>
                    <a:schemeClr val="accent3"/>
                  </a:solidFill>
                  <a:latin typeface="Myriad Condensed Web" panose="020B0506030403020204" pitchFamily="34" charset="0"/>
                </a:rPr>
                <a:t>n'est pas ionisée</a:t>
              </a:r>
              <a:r>
                <a:rPr lang="fr-FR" sz="2400" dirty="0">
                  <a:solidFill>
                    <a:schemeClr val="bg1"/>
                  </a:solidFill>
                  <a:latin typeface="Myriad Condensed Web" panose="020B0506030403020204" pitchFamily="34" charset="0"/>
                </a:rPr>
                <a:t>. </a:t>
              </a:r>
            </a:p>
          </p:txBody>
        </p:sp>
      </p:grpSp>
      <p:grpSp>
        <p:nvGrpSpPr>
          <p:cNvPr id="109" name="Group 108"/>
          <p:cNvGrpSpPr/>
          <p:nvPr/>
        </p:nvGrpSpPr>
        <p:grpSpPr>
          <a:xfrm>
            <a:off x="768351" y="3908315"/>
            <a:ext cx="3058421" cy="461665"/>
            <a:chOff x="768351" y="3908315"/>
            <a:chExt cx="3058421" cy="461665"/>
          </a:xfrm>
        </p:grpSpPr>
        <p:sp>
          <p:nvSpPr>
            <p:cNvPr id="97" name="Rectangle 96"/>
            <p:cNvSpPr/>
            <p:nvPr/>
          </p:nvSpPr>
          <p:spPr>
            <a:xfrm>
              <a:off x="768351" y="3908315"/>
              <a:ext cx="2513210" cy="461665"/>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TF </a:t>
              </a:r>
              <a:r>
                <a:rPr lang="az-Cyrl-AZ" sz="1600" dirty="0" smtClean="0">
                  <a:solidFill>
                    <a:schemeClr val="bg1"/>
                  </a:solidFill>
                  <a:latin typeface="Times New Roman" panose="02020603050405020304" pitchFamily="18" charset="0"/>
                  <a:cs typeface="Times New Roman" panose="02020603050405020304" pitchFamily="18" charset="0"/>
                </a:rPr>
                <a:t>Є</a:t>
              </a:r>
              <a:r>
                <a:rPr lang="fr-FR" sz="2400" dirty="0" smtClean="0">
                  <a:solidFill>
                    <a:schemeClr val="bg1"/>
                  </a:solidFill>
                  <a:latin typeface="Times New Roman" panose="02020603050405020304" pitchFamily="18" charset="0"/>
                  <a:cs typeface="Times New Roman" panose="02020603050405020304" pitchFamily="18" charset="0"/>
                </a:rPr>
                <a:t> </a:t>
              </a:r>
              <a:r>
                <a:rPr lang="fr-FR" sz="2400" dirty="0" smtClean="0">
                  <a:solidFill>
                    <a:schemeClr val="bg1"/>
                  </a:solidFill>
                  <a:latin typeface="Myriad Condensed Web" panose="020B0506030403020204" pitchFamily="34" charset="0"/>
                </a:rPr>
                <a:t>[ 234 ; 236,5 ] °C</a:t>
              </a:r>
              <a:endParaRPr lang="fr-FR" sz="2400" dirty="0">
                <a:solidFill>
                  <a:schemeClr val="bg1"/>
                </a:solidFill>
                <a:latin typeface="Myriad Condensed Web" panose="020B0506030403020204" pitchFamily="34" charset="0"/>
              </a:endParaRPr>
            </a:p>
          </p:txBody>
        </p:sp>
        <p:cxnSp>
          <p:nvCxnSpPr>
            <p:cNvPr id="102" name="Elbow Connector 101"/>
            <p:cNvCxnSpPr/>
            <p:nvPr/>
          </p:nvCxnSpPr>
          <p:spPr>
            <a:xfrm rot="10800000" flipV="1">
              <a:off x="3330868" y="3935284"/>
              <a:ext cx="495904" cy="203863"/>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8241866" y="4037216"/>
            <a:ext cx="3864342" cy="1569660"/>
            <a:chOff x="8241866" y="4037216"/>
            <a:chExt cx="3864342" cy="1569660"/>
          </a:xfrm>
        </p:grpSpPr>
        <p:cxnSp>
          <p:nvCxnSpPr>
            <p:cNvPr id="98" name="Elbow Connector 97"/>
            <p:cNvCxnSpPr/>
            <p:nvPr/>
          </p:nvCxnSpPr>
          <p:spPr>
            <a:xfrm flipV="1">
              <a:off x="8241866" y="4296816"/>
              <a:ext cx="654920" cy="22584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8912930" y="4037216"/>
              <a:ext cx="3193278" cy="1569660"/>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Sa </a:t>
              </a:r>
              <a:r>
                <a:rPr lang="fr-FR" sz="2400" dirty="0">
                  <a:solidFill>
                    <a:schemeClr val="bg1"/>
                  </a:solidFill>
                  <a:latin typeface="Myriad Condensed Web" panose="020B0506030403020204" pitchFamily="34" charset="0"/>
                </a:rPr>
                <a:t>forme </a:t>
              </a:r>
              <a:r>
                <a:rPr lang="fr-FR" sz="2400" dirty="0" err="1">
                  <a:solidFill>
                    <a:schemeClr val="accent2"/>
                  </a:solidFill>
                  <a:latin typeface="Myriad Condensed Web" panose="020B0506030403020204" pitchFamily="34" charset="0"/>
                </a:rPr>
                <a:t>protonée</a:t>
              </a:r>
              <a:r>
                <a:rPr lang="fr-FR" sz="2400" dirty="0">
                  <a:solidFill>
                    <a:schemeClr val="bg1"/>
                  </a:solidFill>
                  <a:latin typeface="Myriad Condensed Web" panose="020B0506030403020204" pitchFamily="34" charset="0"/>
                </a:rPr>
                <a:t>, est beaucoup </a:t>
              </a:r>
              <a:r>
                <a:rPr lang="fr-FR" sz="2400" dirty="0">
                  <a:solidFill>
                    <a:schemeClr val="accent2"/>
                  </a:solidFill>
                  <a:latin typeface="Myriad Condensed Web" panose="020B0506030403020204" pitchFamily="34" charset="0"/>
                </a:rPr>
                <a:t>plus stable </a:t>
              </a:r>
              <a:r>
                <a:rPr lang="fr-FR" sz="2400" dirty="0" smtClean="0">
                  <a:solidFill>
                    <a:schemeClr val="bg1"/>
                  </a:solidFill>
                  <a:latin typeface="Myriad Condensed Web" panose="020B0506030403020204" pitchFamily="34" charset="0"/>
                </a:rPr>
                <a:t>(</a:t>
              </a:r>
              <a:r>
                <a:rPr lang="fr-FR" sz="2400" dirty="0">
                  <a:solidFill>
                    <a:schemeClr val="bg1"/>
                  </a:solidFill>
                  <a:latin typeface="Myriad Condensed Web" panose="020B0506030403020204" pitchFamily="34" charset="0"/>
                </a:rPr>
                <a:t>grâce aux doublets libres de l’azote).</a:t>
              </a:r>
            </a:p>
          </p:txBody>
        </p:sp>
      </p:grpSp>
    </p:spTree>
    <p:extLst>
      <p:ext uri="{BB962C8B-B14F-4D97-AF65-F5344CB8AC3E}">
        <p14:creationId xmlns:p14="http://schemas.microsoft.com/office/powerpoint/2010/main" val="8628207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250"/>
                                        <p:tgtEl>
                                          <p:spTgt spid="42"/>
                                        </p:tgtEl>
                                      </p:cBhvr>
                                    </p:animEffect>
                                  </p:childTnLst>
                                </p:cTn>
                              </p:par>
                            </p:childTnLst>
                          </p:cTn>
                        </p:par>
                        <p:par>
                          <p:cTn id="20" fill="hold">
                            <p:stCondLst>
                              <p:cond delay="1250"/>
                            </p:stCondLst>
                            <p:childTnLst>
                              <p:par>
                                <p:cTn id="21" presetID="22" presetClass="entr" presetSubtype="2" fill="hold" nodeType="afterEffect">
                                  <p:stCondLst>
                                    <p:cond delay="0"/>
                                  </p:stCondLst>
                                  <p:childTnLst>
                                    <p:set>
                                      <p:cBhvr>
                                        <p:cTn id="22" dur="1" fill="hold">
                                          <p:stCondLst>
                                            <p:cond delay="0"/>
                                          </p:stCondLst>
                                        </p:cTn>
                                        <p:tgtEl>
                                          <p:spTgt spid="105"/>
                                        </p:tgtEl>
                                        <p:attrNameLst>
                                          <p:attrName>style.visibility</p:attrName>
                                        </p:attrNameLst>
                                      </p:cBhvr>
                                      <p:to>
                                        <p:strVal val="visible"/>
                                      </p:to>
                                    </p:set>
                                    <p:animEffect transition="in" filter="wipe(right)">
                                      <p:cBhvr>
                                        <p:cTn id="23" dur="500"/>
                                        <p:tgtEl>
                                          <p:spTgt spid="10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250"/>
                                        <p:tgtEl>
                                          <p:spTgt spid="46"/>
                                        </p:tgtEl>
                                      </p:cBhvr>
                                    </p:animEffect>
                                  </p:childTnLst>
                                </p:cTn>
                              </p:par>
                            </p:childTnLst>
                          </p:cTn>
                        </p:par>
                        <p:par>
                          <p:cTn id="29" fill="hold">
                            <p:stCondLst>
                              <p:cond delay="250"/>
                            </p:stCondLst>
                            <p:childTnLst>
                              <p:par>
                                <p:cTn id="30" presetID="22" presetClass="entr" presetSubtype="8" fill="hold" nodeType="afterEffect">
                                  <p:stCondLst>
                                    <p:cond delay="0"/>
                                  </p:stCondLst>
                                  <p:childTnLst>
                                    <p:set>
                                      <p:cBhvr>
                                        <p:cTn id="31" dur="1" fill="hold">
                                          <p:stCondLst>
                                            <p:cond delay="0"/>
                                          </p:stCondLst>
                                        </p:cTn>
                                        <p:tgtEl>
                                          <p:spTgt spid="106"/>
                                        </p:tgtEl>
                                        <p:attrNameLst>
                                          <p:attrName>style.visibility</p:attrName>
                                        </p:attrNameLst>
                                      </p:cBhvr>
                                      <p:to>
                                        <p:strVal val="visible"/>
                                      </p:to>
                                    </p:set>
                                    <p:animEffect transition="in" filter="wipe(left)">
                                      <p:cBhvr>
                                        <p:cTn id="32" dur="500"/>
                                        <p:tgtEl>
                                          <p:spTgt spid="10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250"/>
                                        <p:tgtEl>
                                          <p:spTgt spid="50"/>
                                        </p:tgtEl>
                                      </p:cBhvr>
                                    </p:animEffect>
                                  </p:childTnLst>
                                </p:cTn>
                              </p:par>
                            </p:childTnLst>
                          </p:cTn>
                        </p:par>
                        <p:par>
                          <p:cTn id="38" fill="hold">
                            <p:stCondLst>
                              <p:cond delay="250"/>
                            </p:stCondLst>
                            <p:childTnLst>
                              <p:par>
                                <p:cTn id="39" presetID="22" presetClass="entr" presetSubtype="8" fill="hold" nodeType="afterEffect">
                                  <p:stCondLst>
                                    <p:cond delay="0"/>
                                  </p:stCondLst>
                                  <p:childTnLst>
                                    <p:set>
                                      <p:cBhvr>
                                        <p:cTn id="40" dur="1" fill="hold">
                                          <p:stCondLst>
                                            <p:cond delay="0"/>
                                          </p:stCondLst>
                                        </p:cTn>
                                        <p:tgtEl>
                                          <p:spTgt spid="107"/>
                                        </p:tgtEl>
                                        <p:attrNameLst>
                                          <p:attrName>style.visibility</p:attrName>
                                        </p:attrNameLst>
                                      </p:cBhvr>
                                      <p:to>
                                        <p:strVal val="visible"/>
                                      </p:to>
                                    </p:set>
                                    <p:animEffect transition="in" filter="wipe(left)">
                                      <p:cBhvr>
                                        <p:cTn id="41" dur="500"/>
                                        <p:tgtEl>
                                          <p:spTgt spid="10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250"/>
                                        <p:tgtEl>
                                          <p:spTgt spid="54"/>
                                        </p:tgtEl>
                                      </p:cBhvr>
                                    </p:animEffect>
                                  </p:childTnLst>
                                </p:cTn>
                              </p:par>
                            </p:childTnLst>
                          </p:cTn>
                        </p:par>
                        <p:par>
                          <p:cTn id="47" fill="hold">
                            <p:stCondLst>
                              <p:cond delay="250"/>
                            </p:stCondLst>
                            <p:childTnLst>
                              <p:par>
                                <p:cTn id="48" presetID="22" presetClass="entr" presetSubtype="1" fill="hold" nodeType="afterEffect">
                                  <p:stCondLst>
                                    <p:cond delay="0"/>
                                  </p:stCondLst>
                                  <p:childTnLst>
                                    <p:set>
                                      <p:cBhvr>
                                        <p:cTn id="49" dur="1" fill="hold">
                                          <p:stCondLst>
                                            <p:cond delay="0"/>
                                          </p:stCondLst>
                                        </p:cTn>
                                        <p:tgtEl>
                                          <p:spTgt spid="108"/>
                                        </p:tgtEl>
                                        <p:attrNameLst>
                                          <p:attrName>style.visibility</p:attrName>
                                        </p:attrNameLst>
                                      </p:cBhvr>
                                      <p:to>
                                        <p:strVal val="visible"/>
                                      </p:to>
                                    </p:set>
                                    <p:animEffect transition="in" filter="wipe(up)">
                                      <p:cBhvr>
                                        <p:cTn id="50" dur="500"/>
                                        <p:tgtEl>
                                          <p:spTgt spid="10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250"/>
                                        <p:tgtEl>
                                          <p:spTgt spid="58"/>
                                        </p:tgtEl>
                                      </p:cBhvr>
                                    </p:animEffect>
                                  </p:childTnLst>
                                </p:cTn>
                              </p:par>
                            </p:childTnLst>
                          </p:cTn>
                        </p:par>
                        <p:par>
                          <p:cTn id="56" fill="hold">
                            <p:stCondLst>
                              <p:cond delay="250"/>
                            </p:stCondLst>
                            <p:childTnLst>
                              <p:par>
                                <p:cTn id="57" presetID="22" presetClass="entr" presetSubtype="2" fill="hold" nodeType="afterEffect">
                                  <p:stCondLst>
                                    <p:cond delay="0"/>
                                  </p:stCondLst>
                                  <p:childTnLst>
                                    <p:set>
                                      <p:cBhvr>
                                        <p:cTn id="58" dur="1" fill="hold">
                                          <p:stCondLst>
                                            <p:cond delay="0"/>
                                          </p:stCondLst>
                                        </p:cTn>
                                        <p:tgtEl>
                                          <p:spTgt spid="109"/>
                                        </p:tgtEl>
                                        <p:attrNameLst>
                                          <p:attrName>style.visibility</p:attrName>
                                        </p:attrNameLst>
                                      </p:cBhvr>
                                      <p:to>
                                        <p:strVal val="visible"/>
                                      </p:to>
                                    </p:set>
                                    <p:animEffect transition="in" filter="wipe(right)">
                                      <p:cBhvr>
                                        <p:cTn id="59"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024846" y="304761"/>
            <a:ext cx="8257389" cy="1569660"/>
          </a:xfrm>
          <a:prstGeom prst="rect">
            <a:avLst/>
          </a:prstGeom>
          <a:noFill/>
        </p:spPr>
        <p:txBody>
          <a:bodyPr vert="horz" wrap="none" rtlCol="0">
            <a:spAutoFit/>
          </a:bodyPr>
          <a:lstStyle/>
          <a:p>
            <a:pPr algn="ctr"/>
            <a:r>
              <a:rPr lang="fr-FR" sz="4800" b="1" dirty="0" smtClean="0">
                <a:solidFill>
                  <a:srgbClr val="00B0F0"/>
                </a:solidFill>
                <a:latin typeface="+mj-lt"/>
              </a:rPr>
              <a:t>MÉTHODES D’OBTENTION </a:t>
            </a:r>
          </a:p>
          <a:p>
            <a:pPr algn="ctr"/>
            <a:r>
              <a:rPr lang="fr-FR" sz="4800" b="1" dirty="0" smtClean="0">
                <a:solidFill>
                  <a:srgbClr val="00B0F0"/>
                </a:solidFill>
                <a:latin typeface="+mj-lt"/>
              </a:rPr>
              <a:t>DE LA CAFÉINE</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830470" y="2209971"/>
            <a:ext cx="3467616" cy="461665"/>
          </a:xfrm>
          <a:prstGeom prst="rect">
            <a:avLst/>
          </a:prstGeom>
        </p:spPr>
        <p:txBody>
          <a:bodyPr wrap="none">
            <a:spAutoFit/>
          </a:bodyPr>
          <a:lstStyle/>
          <a:p>
            <a:pPr lvl="0" algn="ctr"/>
            <a:r>
              <a:rPr lang="fr-FR" sz="2400" b="1" dirty="0">
                <a:solidFill>
                  <a:srgbClr val="00B0F0"/>
                </a:solidFill>
                <a:latin typeface="Raleway Light"/>
              </a:rPr>
              <a:t>SYNTHÈSE CHIMIQUE</a:t>
            </a:r>
            <a:endParaRPr lang="en-GB" sz="2400" b="1" dirty="0">
              <a:solidFill>
                <a:srgbClr val="00B0F0"/>
              </a:solidFill>
              <a:latin typeface="Raleway Light"/>
            </a:endParaRPr>
          </a:p>
        </p:txBody>
      </p:sp>
      <p:grpSp>
        <p:nvGrpSpPr>
          <p:cNvPr id="20" name="Group 19"/>
          <p:cNvGrpSpPr/>
          <p:nvPr/>
        </p:nvGrpSpPr>
        <p:grpSpPr>
          <a:xfrm rot="21306457">
            <a:off x="-1989661" y="2014460"/>
            <a:ext cx="4287843" cy="4277200"/>
            <a:chOff x="4048124" y="2032475"/>
            <a:chExt cx="4287843" cy="4277200"/>
          </a:xfrm>
        </p:grpSpPr>
        <p:sp>
          <p:nvSpPr>
            <p:cNvPr id="38" name="Freeform 37"/>
            <p:cNvSpPr/>
            <p:nvPr/>
          </p:nvSpPr>
          <p:spPr>
            <a:xfrm>
              <a:off x="5858209" y="2032475"/>
              <a:ext cx="2477758" cy="4277200"/>
            </a:xfrm>
            <a:custGeom>
              <a:avLst/>
              <a:gdLst>
                <a:gd name="connsiteX0" fmla="*/ 452619 w 2477758"/>
                <a:gd name="connsiteY0" fmla="*/ 0 h 4277200"/>
                <a:gd name="connsiteX1" fmla="*/ 555178 w 2477758"/>
                <a:gd name="connsiteY1" fmla="*/ 5179 h 4277200"/>
                <a:gd name="connsiteX2" fmla="*/ 2477758 w 2477758"/>
                <a:gd name="connsiteY2" fmla="*/ 2135661 h 4277200"/>
                <a:gd name="connsiteX3" fmla="*/ 336218 w 2477758"/>
                <a:gd name="connsiteY3" fmla="*/ 4277200 h 4277200"/>
                <a:gd name="connsiteX4" fmla="*/ 324669 w 2477758"/>
                <a:gd name="connsiteY4" fmla="*/ 4276617 h 4277200"/>
                <a:gd name="connsiteX5" fmla="*/ 107541 w 2477758"/>
                <a:gd name="connsiteY5" fmla="*/ 3878404 h 4277200"/>
                <a:gd name="connsiteX6" fmla="*/ 0 w 2477758"/>
                <a:gd name="connsiteY6" fmla="*/ 3678379 h 4277200"/>
                <a:gd name="connsiteX7" fmla="*/ 338387 w 2477758"/>
                <a:gd name="connsiteY7" fmla="*/ 3058569 h 4277200"/>
                <a:gd name="connsiteX8" fmla="*/ 431728 w 2477758"/>
                <a:gd name="connsiteY8" fmla="*/ 3053855 h 4277200"/>
                <a:gd name="connsiteX9" fmla="*/ 1270348 w 2477758"/>
                <a:gd name="connsiteY9" fmla="*/ 2124548 h 4277200"/>
                <a:gd name="connsiteX10" fmla="*/ 524478 w 2477758"/>
                <a:gd name="connsiteY10" fmla="*/ 1209396 h 4277200"/>
                <a:gd name="connsiteX11" fmla="*/ 456144 w 2477758"/>
                <a:gd name="connsiteY11" fmla="*/ 1198967 h 4277200"/>
                <a:gd name="connsiteX12" fmla="*/ 688376 w 2477758"/>
                <a:gd name="connsiteY12" fmla="*/ 783971 h 4277200"/>
                <a:gd name="connsiteX13" fmla="*/ 789450 w 2477758"/>
                <a:gd name="connsiteY13" fmla="*/ 605377 h 42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7758" h="4277200">
                  <a:moveTo>
                    <a:pt x="452619" y="0"/>
                  </a:moveTo>
                  <a:lnTo>
                    <a:pt x="555178" y="5179"/>
                  </a:lnTo>
                  <a:cubicBezTo>
                    <a:pt x="1635063" y="114847"/>
                    <a:pt x="2477758" y="1026843"/>
                    <a:pt x="2477758" y="2135661"/>
                  </a:cubicBezTo>
                  <a:cubicBezTo>
                    <a:pt x="2477758" y="3318400"/>
                    <a:pt x="1518958" y="4277200"/>
                    <a:pt x="336218" y="4277200"/>
                  </a:cubicBezTo>
                  <a:lnTo>
                    <a:pt x="324669" y="4276617"/>
                  </a:lnTo>
                  <a:lnTo>
                    <a:pt x="107541" y="3878404"/>
                  </a:lnTo>
                  <a:lnTo>
                    <a:pt x="0" y="3678379"/>
                  </a:lnTo>
                  <a:lnTo>
                    <a:pt x="338387" y="3058569"/>
                  </a:lnTo>
                  <a:lnTo>
                    <a:pt x="431728" y="3053855"/>
                  </a:lnTo>
                  <a:cubicBezTo>
                    <a:pt x="902769" y="3006019"/>
                    <a:pt x="1270348" y="2608210"/>
                    <a:pt x="1270348" y="2124548"/>
                  </a:cubicBezTo>
                  <a:cubicBezTo>
                    <a:pt x="1270348" y="1673130"/>
                    <a:pt x="950146" y="1296501"/>
                    <a:pt x="524478" y="1209396"/>
                  </a:cubicBezTo>
                  <a:lnTo>
                    <a:pt x="456144" y="1198967"/>
                  </a:lnTo>
                  <a:lnTo>
                    <a:pt x="688376" y="783971"/>
                  </a:lnTo>
                  <a:lnTo>
                    <a:pt x="789450" y="605377"/>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smtClean="0">
                  <a:latin typeface="Keep Calm Med" pitchFamily="2" charset="0"/>
                </a:rPr>
                <a:t>        </a:t>
              </a:r>
              <a:endParaRPr lang="en-GB" sz="2400" b="1" dirty="0">
                <a:latin typeface="Keep Calm Med" pitchFamily="2" charset="0"/>
              </a:endParaRPr>
            </a:p>
          </p:txBody>
        </p:sp>
        <p:sp>
          <p:nvSpPr>
            <p:cNvPr id="39" name="Freeform 38"/>
            <p:cNvSpPr/>
            <p:nvPr/>
          </p:nvSpPr>
          <p:spPr>
            <a:xfrm rot="10800000">
              <a:off x="4048124" y="2032475"/>
              <a:ext cx="2477758" cy="4277200"/>
            </a:xfrm>
            <a:custGeom>
              <a:avLst/>
              <a:gdLst>
                <a:gd name="connsiteX0" fmla="*/ 452619 w 2477758"/>
                <a:gd name="connsiteY0" fmla="*/ 0 h 4277200"/>
                <a:gd name="connsiteX1" fmla="*/ 555178 w 2477758"/>
                <a:gd name="connsiteY1" fmla="*/ 5179 h 4277200"/>
                <a:gd name="connsiteX2" fmla="*/ 2477758 w 2477758"/>
                <a:gd name="connsiteY2" fmla="*/ 2135661 h 4277200"/>
                <a:gd name="connsiteX3" fmla="*/ 336218 w 2477758"/>
                <a:gd name="connsiteY3" fmla="*/ 4277200 h 4277200"/>
                <a:gd name="connsiteX4" fmla="*/ 324669 w 2477758"/>
                <a:gd name="connsiteY4" fmla="*/ 4276617 h 4277200"/>
                <a:gd name="connsiteX5" fmla="*/ 107541 w 2477758"/>
                <a:gd name="connsiteY5" fmla="*/ 3878404 h 4277200"/>
                <a:gd name="connsiteX6" fmla="*/ 0 w 2477758"/>
                <a:gd name="connsiteY6" fmla="*/ 3678379 h 4277200"/>
                <a:gd name="connsiteX7" fmla="*/ 338387 w 2477758"/>
                <a:gd name="connsiteY7" fmla="*/ 3058569 h 4277200"/>
                <a:gd name="connsiteX8" fmla="*/ 431728 w 2477758"/>
                <a:gd name="connsiteY8" fmla="*/ 3053855 h 4277200"/>
                <a:gd name="connsiteX9" fmla="*/ 1270348 w 2477758"/>
                <a:gd name="connsiteY9" fmla="*/ 2124548 h 4277200"/>
                <a:gd name="connsiteX10" fmla="*/ 524478 w 2477758"/>
                <a:gd name="connsiteY10" fmla="*/ 1209396 h 4277200"/>
                <a:gd name="connsiteX11" fmla="*/ 456144 w 2477758"/>
                <a:gd name="connsiteY11" fmla="*/ 1198967 h 4277200"/>
                <a:gd name="connsiteX12" fmla="*/ 688376 w 2477758"/>
                <a:gd name="connsiteY12" fmla="*/ 783971 h 4277200"/>
                <a:gd name="connsiteX13" fmla="*/ 789450 w 2477758"/>
                <a:gd name="connsiteY13" fmla="*/ 605377 h 42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7758" h="4277200">
                  <a:moveTo>
                    <a:pt x="452619" y="0"/>
                  </a:moveTo>
                  <a:lnTo>
                    <a:pt x="555178" y="5179"/>
                  </a:lnTo>
                  <a:cubicBezTo>
                    <a:pt x="1635063" y="114847"/>
                    <a:pt x="2477758" y="1026843"/>
                    <a:pt x="2477758" y="2135661"/>
                  </a:cubicBezTo>
                  <a:cubicBezTo>
                    <a:pt x="2477758" y="3318400"/>
                    <a:pt x="1518958" y="4277200"/>
                    <a:pt x="336218" y="4277200"/>
                  </a:cubicBezTo>
                  <a:lnTo>
                    <a:pt x="324669" y="4276617"/>
                  </a:lnTo>
                  <a:lnTo>
                    <a:pt x="107541" y="3878404"/>
                  </a:lnTo>
                  <a:lnTo>
                    <a:pt x="0" y="3678379"/>
                  </a:lnTo>
                  <a:lnTo>
                    <a:pt x="338387" y="3058569"/>
                  </a:lnTo>
                  <a:lnTo>
                    <a:pt x="431728" y="3053855"/>
                  </a:lnTo>
                  <a:cubicBezTo>
                    <a:pt x="902769" y="3006019"/>
                    <a:pt x="1270348" y="2608210"/>
                    <a:pt x="1270348" y="2124548"/>
                  </a:cubicBezTo>
                  <a:cubicBezTo>
                    <a:pt x="1270348" y="1673130"/>
                    <a:pt x="950146" y="1296501"/>
                    <a:pt x="524478" y="1209396"/>
                  </a:cubicBezTo>
                  <a:lnTo>
                    <a:pt x="456144" y="1198967"/>
                  </a:lnTo>
                  <a:lnTo>
                    <a:pt x="688376" y="783971"/>
                  </a:lnTo>
                  <a:lnTo>
                    <a:pt x="789450" y="60537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latin typeface="Keep Calm Med" pitchFamily="2" charset="0"/>
              </a:endParaRPr>
            </a:p>
          </p:txBody>
        </p:sp>
        <p:sp>
          <p:nvSpPr>
            <p:cNvPr id="17" name="Rectangle 16"/>
            <p:cNvSpPr/>
            <p:nvPr/>
          </p:nvSpPr>
          <p:spPr>
            <a:xfrm>
              <a:off x="4200676" y="3782943"/>
              <a:ext cx="908903" cy="707886"/>
            </a:xfrm>
            <a:prstGeom prst="rect">
              <a:avLst/>
            </a:prstGeom>
          </p:spPr>
          <p:txBody>
            <a:bodyPr wrap="none">
              <a:spAutoFit/>
            </a:bodyPr>
            <a:lstStyle/>
            <a:p>
              <a:pPr lvl="0" algn="ctr"/>
              <a:r>
                <a:rPr lang="fr-FR" sz="4000" b="1" dirty="0">
                  <a:solidFill>
                    <a:prstClr val="white"/>
                  </a:solidFill>
                  <a:latin typeface="Keep Calm Med" pitchFamily="2" charset="0"/>
                </a:rPr>
                <a:t>02</a:t>
              </a:r>
              <a:endParaRPr lang="en-GB" b="1" dirty="0">
                <a:solidFill>
                  <a:prstClr val="white"/>
                </a:solidFill>
                <a:latin typeface="Keep Calm Med" pitchFamily="2" charset="0"/>
              </a:endParaRPr>
            </a:p>
          </p:txBody>
        </p:sp>
        <p:sp>
          <p:nvSpPr>
            <p:cNvPr id="40" name="Rectangle 39"/>
            <p:cNvSpPr/>
            <p:nvPr/>
          </p:nvSpPr>
          <p:spPr>
            <a:xfrm rot="293543">
              <a:off x="7261816" y="3891181"/>
              <a:ext cx="809837" cy="707886"/>
            </a:xfrm>
            <a:prstGeom prst="rect">
              <a:avLst/>
            </a:prstGeom>
          </p:spPr>
          <p:txBody>
            <a:bodyPr wrap="none">
              <a:spAutoFit/>
            </a:bodyPr>
            <a:lstStyle/>
            <a:p>
              <a:pPr lvl="0" algn="ctr"/>
              <a:r>
                <a:rPr lang="fr-FR" sz="4000" b="1" dirty="0" smtClean="0">
                  <a:solidFill>
                    <a:prstClr val="white"/>
                  </a:solidFill>
                  <a:latin typeface="Keep Calm Med" pitchFamily="2" charset="0"/>
                </a:rPr>
                <a:t>01</a:t>
              </a:r>
              <a:endParaRPr lang="en-GB" b="1" dirty="0">
                <a:solidFill>
                  <a:prstClr val="white"/>
                </a:solidFill>
                <a:latin typeface="Keep Calm Med" pitchFamily="2" charset="0"/>
              </a:endParaRPr>
            </a:p>
          </p:txBody>
        </p:sp>
      </p:grpSp>
      <p:grpSp>
        <p:nvGrpSpPr>
          <p:cNvPr id="44" name="Group 43"/>
          <p:cNvGrpSpPr/>
          <p:nvPr/>
        </p:nvGrpSpPr>
        <p:grpSpPr>
          <a:xfrm>
            <a:off x="3137155" y="2745234"/>
            <a:ext cx="2614107" cy="2748970"/>
            <a:chOff x="3137155" y="2728991"/>
            <a:chExt cx="2614107" cy="274897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3601" y="4011111"/>
              <a:ext cx="1066800" cy="1466850"/>
            </a:xfrm>
            <a:prstGeom prst="rect">
              <a:avLst/>
            </a:prstGeom>
          </p:spPr>
        </p:pic>
        <p:sp>
          <p:nvSpPr>
            <p:cNvPr id="42" name="Rectangle 41"/>
            <p:cNvSpPr/>
            <p:nvPr/>
          </p:nvSpPr>
          <p:spPr>
            <a:xfrm>
              <a:off x="3137155" y="2728991"/>
              <a:ext cx="2614107" cy="830997"/>
            </a:xfrm>
            <a:prstGeom prst="rect">
              <a:avLst/>
            </a:prstGeom>
          </p:spPr>
          <p:txBody>
            <a:bodyPr wrap="square" anchor="ctr">
              <a:spAutoFit/>
            </a:bodyPr>
            <a:lstStyle/>
            <a:p>
              <a:pPr algn="ctr">
                <a:lnSpc>
                  <a:spcPct val="200000"/>
                </a:lnSpc>
              </a:pPr>
              <a:r>
                <a:rPr lang="fr-FR" sz="2400" dirty="0">
                  <a:solidFill>
                    <a:schemeClr val="bg1"/>
                  </a:solidFill>
                  <a:latin typeface="Myriad Condensed Web" panose="020B0506030403020204" pitchFamily="34" charset="0"/>
                </a:rPr>
                <a:t>À partir d'</a:t>
              </a:r>
              <a:r>
                <a:rPr lang="fr-FR" sz="2400" dirty="0">
                  <a:solidFill>
                    <a:srgbClr val="00B0F0"/>
                  </a:solidFill>
                  <a:latin typeface="Myriad Condensed Web" panose="020B0506030403020204" pitchFamily="34" charset="0"/>
                </a:rPr>
                <a:t>URACILE</a:t>
              </a:r>
            </a:p>
          </p:txBody>
        </p:sp>
      </p:grpSp>
      <p:grpSp>
        <p:nvGrpSpPr>
          <p:cNvPr id="43" name="Group 42"/>
          <p:cNvGrpSpPr/>
          <p:nvPr/>
        </p:nvGrpSpPr>
        <p:grpSpPr>
          <a:xfrm>
            <a:off x="6706735" y="2745234"/>
            <a:ext cx="3802827" cy="2877558"/>
            <a:chOff x="7491918" y="2728991"/>
            <a:chExt cx="3802827" cy="2877558"/>
          </a:xfrm>
        </p:grpSpPr>
        <p:sp>
          <p:nvSpPr>
            <p:cNvPr id="22" name="Rectangle 21"/>
            <p:cNvSpPr/>
            <p:nvPr/>
          </p:nvSpPr>
          <p:spPr>
            <a:xfrm>
              <a:off x="7491918" y="2728991"/>
              <a:ext cx="3802827" cy="830997"/>
            </a:xfrm>
            <a:prstGeom prst="rect">
              <a:avLst/>
            </a:prstGeom>
          </p:spPr>
          <p:txBody>
            <a:bodyPr wrap="square" anchor="ctr">
              <a:spAutoFit/>
            </a:bodyPr>
            <a:lstStyle/>
            <a:p>
              <a:pPr algn="ctr">
                <a:lnSpc>
                  <a:spcPct val="200000"/>
                </a:lnSpc>
              </a:pPr>
              <a:r>
                <a:rPr lang="fr-FR" sz="2400" dirty="0" smtClean="0">
                  <a:solidFill>
                    <a:schemeClr val="bg1"/>
                  </a:solidFill>
                  <a:latin typeface="Myriad Condensed Web" panose="020B0506030403020204" pitchFamily="34" charset="0"/>
                </a:rPr>
                <a:t>À </a:t>
              </a:r>
              <a:r>
                <a:rPr lang="fr-FR" sz="2400" dirty="0">
                  <a:solidFill>
                    <a:schemeClr val="bg1"/>
                  </a:solidFill>
                  <a:latin typeface="Myriad Condensed Web" panose="020B0506030403020204" pitchFamily="34" charset="0"/>
                </a:rPr>
                <a:t>partir de la </a:t>
              </a:r>
              <a:r>
                <a:rPr lang="fr-FR" sz="2400" dirty="0" smtClean="0">
                  <a:solidFill>
                    <a:srgbClr val="00B0F0"/>
                  </a:solidFill>
                  <a:latin typeface="Myriad Condensed Web" panose="020B0506030403020204" pitchFamily="34" charset="0"/>
                </a:rPr>
                <a:t>THÉOBROMINE</a:t>
              </a:r>
              <a:r>
                <a:rPr lang="fr-FR" sz="2400" dirty="0" smtClean="0">
                  <a:solidFill>
                    <a:schemeClr val="bg1"/>
                  </a:solidFill>
                  <a:latin typeface="Myriad Condensed Web" panose="020B0506030403020204" pitchFamily="34" charset="0"/>
                </a:rPr>
                <a:t>  </a:t>
              </a:r>
              <a:endParaRPr lang="fr-FR" sz="2400" dirty="0">
                <a:solidFill>
                  <a:schemeClr val="bg1"/>
                </a:solidFill>
                <a:latin typeface="Myriad Condensed Web" panose="020B0506030403020204" pitchFamily="34" charset="0"/>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5246" y="3882524"/>
              <a:ext cx="1847850" cy="1724025"/>
            </a:xfrm>
            <a:prstGeom prst="rect">
              <a:avLst/>
            </a:prstGeom>
          </p:spPr>
        </p:pic>
      </p:grpSp>
    </p:spTree>
    <p:extLst>
      <p:ext uri="{BB962C8B-B14F-4D97-AF65-F5344CB8AC3E}">
        <p14:creationId xmlns:p14="http://schemas.microsoft.com/office/powerpoint/2010/main" val="34677457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2000"/>
                                        <p:tgtEl>
                                          <p:spTgt spid="20"/>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024846" y="304761"/>
            <a:ext cx="8257389" cy="1569660"/>
          </a:xfrm>
          <a:prstGeom prst="rect">
            <a:avLst/>
          </a:prstGeom>
          <a:noFill/>
        </p:spPr>
        <p:txBody>
          <a:bodyPr vert="horz" wrap="none" rtlCol="0">
            <a:spAutoFit/>
          </a:bodyPr>
          <a:lstStyle/>
          <a:p>
            <a:pPr algn="ctr"/>
            <a:r>
              <a:rPr lang="fr-FR" sz="4800" b="1" dirty="0" smtClean="0">
                <a:solidFill>
                  <a:srgbClr val="00B0F0"/>
                </a:solidFill>
                <a:latin typeface="+mj-lt"/>
              </a:rPr>
              <a:t>MÉTHODES D’OBTENTION </a:t>
            </a:r>
          </a:p>
          <a:p>
            <a:pPr algn="ctr"/>
            <a:r>
              <a:rPr lang="fr-FR" sz="4800" b="1" dirty="0" smtClean="0">
                <a:solidFill>
                  <a:srgbClr val="00B0F0"/>
                </a:solidFill>
                <a:latin typeface="+mj-lt"/>
              </a:rPr>
              <a:t>DE LA CAFÉINE</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Group 19"/>
          <p:cNvGrpSpPr/>
          <p:nvPr/>
        </p:nvGrpSpPr>
        <p:grpSpPr>
          <a:xfrm rot="10551533">
            <a:off x="-1989661" y="2014460"/>
            <a:ext cx="4287843" cy="4277200"/>
            <a:chOff x="4048124" y="2032475"/>
            <a:chExt cx="4287843" cy="4277200"/>
          </a:xfrm>
        </p:grpSpPr>
        <p:sp>
          <p:nvSpPr>
            <p:cNvPr id="38" name="Freeform 37"/>
            <p:cNvSpPr/>
            <p:nvPr/>
          </p:nvSpPr>
          <p:spPr>
            <a:xfrm>
              <a:off x="5858209" y="2032475"/>
              <a:ext cx="2477758" cy="4277200"/>
            </a:xfrm>
            <a:custGeom>
              <a:avLst/>
              <a:gdLst>
                <a:gd name="connsiteX0" fmla="*/ 452619 w 2477758"/>
                <a:gd name="connsiteY0" fmla="*/ 0 h 4277200"/>
                <a:gd name="connsiteX1" fmla="*/ 555178 w 2477758"/>
                <a:gd name="connsiteY1" fmla="*/ 5179 h 4277200"/>
                <a:gd name="connsiteX2" fmla="*/ 2477758 w 2477758"/>
                <a:gd name="connsiteY2" fmla="*/ 2135661 h 4277200"/>
                <a:gd name="connsiteX3" fmla="*/ 336218 w 2477758"/>
                <a:gd name="connsiteY3" fmla="*/ 4277200 h 4277200"/>
                <a:gd name="connsiteX4" fmla="*/ 324669 w 2477758"/>
                <a:gd name="connsiteY4" fmla="*/ 4276617 h 4277200"/>
                <a:gd name="connsiteX5" fmla="*/ 107541 w 2477758"/>
                <a:gd name="connsiteY5" fmla="*/ 3878404 h 4277200"/>
                <a:gd name="connsiteX6" fmla="*/ 0 w 2477758"/>
                <a:gd name="connsiteY6" fmla="*/ 3678379 h 4277200"/>
                <a:gd name="connsiteX7" fmla="*/ 338387 w 2477758"/>
                <a:gd name="connsiteY7" fmla="*/ 3058569 h 4277200"/>
                <a:gd name="connsiteX8" fmla="*/ 431728 w 2477758"/>
                <a:gd name="connsiteY8" fmla="*/ 3053855 h 4277200"/>
                <a:gd name="connsiteX9" fmla="*/ 1270348 w 2477758"/>
                <a:gd name="connsiteY9" fmla="*/ 2124548 h 4277200"/>
                <a:gd name="connsiteX10" fmla="*/ 524478 w 2477758"/>
                <a:gd name="connsiteY10" fmla="*/ 1209396 h 4277200"/>
                <a:gd name="connsiteX11" fmla="*/ 456144 w 2477758"/>
                <a:gd name="connsiteY11" fmla="*/ 1198967 h 4277200"/>
                <a:gd name="connsiteX12" fmla="*/ 688376 w 2477758"/>
                <a:gd name="connsiteY12" fmla="*/ 783971 h 4277200"/>
                <a:gd name="connsiteX13" fmla="*/ 789450 w 2477758"/>
                <a:gd name="connsiteY13" fmla="*/ 605377 h 42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7758" h="4277200">
                  <a:moveTo>
                    <a:pt x="452619" y="0"/>
                  </a:moveTo>
                  <a:lnTo>
                    <a:pt x="555178" y="5179"/>
                  </a:lnTo>
                  <a:cubicBezTo>
                    <a:pt x="1635063" y="114847"/>
                    <a:pt x="2477758" y="1026843"/>
                    <a:pt x="2477758" y="2135661"/>
                  </a:cubicBezTo>
                  <a:cubicBezTo>
                    <a:pt x="2477758" y="3318400"/>
                    <a:pt x="1518958" y="4277200"/>
                    <a:pt x="336218" y="4277200"/>
                  </a:cubicBezTo>
                  <a:lnTo>
                    <a:pt x="324669" y="4276617"/>
                  </a:lnTo>
                  <a:lnTo>
                    <a:pt x="107541" y="3878404"/>
                  </a:lnTo>
                  <a:lnTo>
                    <a:pt x="0" y="3678379"/>
                  </a:lnTo>
                  <a:lnTo>
                    <a:pt x="338387" y="3058569"/>
                  </a:lnTo>
                  <a:lnTo>
                    <a:pt x="431728" y="3053855"/>
                  </a:lnTo>
                  <a:cubicBezTo>
                    <a:pt x="902769" y="3006019"/>
                    <a:pt x="1270348" y="2608210"/>
                    <a:pt x="1270348" y="2124548"/>
                  </a:cubicBezTo>
                  <a:cubicBezTo>
                    <a:pt x="1270348" y="1673130"/>
                    <a:pt x="950146" y="1296501"/>
                    <a:pt x="524478" y="1209396"/>
                  </a:cubicBezTo>
                  <a:lnTo>
                    <a:pt x="456144" y="1198967"/>
                  </a:lnTo>
                  <a:lnTo>
                    <a:pt x="688376" y="783971"/>
                  </a:lnTo>
                  <a:lnTo>
                    <a:pt x="789450" y="605377"/>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b="1" dirty="0" smtClean="0">
                  <a:latin typeface="Keep Calm Med" pitchFamily="2" charset="0"/>
                </a:rPr>
                <a:t>        </a:t>
              </a:r>
              <a:endParaRPr lang="en-GB" sz="2400" b="1" dirty="0">
                <a:latin typeface="Keep Calm Med" pitchFamily="2" charset="0"/>
              </a:endParaRPr>
            </a:p>
          </p:txBody>
        </p:sp>
        <p:sp>
          <p:nvSpPr>
            <p:cNvPr id="39" name="Freeform 38"/>
            <p:cNvSpPr/>
            <p:nvPr/>
          </p:nvSpPr>
          <p:spPr>
            <a:xfrm rot="10800000">
              <a:off x="4048124" y="2032475"/>
              <a:ext cx="2477758" cy="4277200"/>
            </a:xfrm>
            <a:custGeom>
              <a:avLst/>
              <a:gdLst>
                <a:gd name="connsiteX0" fmla="*/ 452619 w 2477758"/>
                <a:gd name="connsiteY0" fmla="*/ 0 h 4277200"/>
                <a:gd name="connsiteX1" fmla="*/ 555178 w 2477758"/>
                <a:gd name="connsiteY1" fmla="*/ 5179 h 4277200"/>
                <a:gd name="connsiteX2" fmla="*/ 2477758 w 2477758"/>
                <a:gd name="connsiteY2" fmla="*/ 2135661 h 4277200"/>
                <a:gd name="connsiteX3" fmla="*/ 336218 w 2477758"/>
                <a:gd name="connsiteY3" fmla="*/ 4277200 h 4277200"/>
                <a:gd name="connsiteX4" fmla="*/ 324669 w 2477758"/>
                <a:gd name="connsiteY4" fmla="*/ 4276617 h 4277200"/>
                <a:gd name="connsiteX5" fmla="*/ 107541 w 2477758"/>
                <a:gd name="connsiteY5" fmla="*/ 3878404 h 4277200"/>
                <a:gd name="connsiteX6" fmla="*/ 0 w 2477758"/>
                <a:gd name="connsiteY6" fmla="*/ 3678379 h 4277200"/>
                <a:gd name="connsiteX7" fmla="*/ 338387 w 2477758"/>
                <a:gd name="connsiteY7" fmla="*/ 3058569 h 4277200"/>
                <a:gd name="connsiteX8" fmla="*/ 431728 w 2477758"/>
                <a:gd name="connsiteY8" fmla="*/ 3053855 h 4277200"/>
                <a:gd name="connsiteX9" fmla="*/ 1270348 w 2477758"/>
                <a:gd name="connsiteY9" fmla="*/ 2124548 h 4277200"/>
                <a:gd name="connsiteX10" fmla="*/ 524478 w 2477758"/>
                <a:gd name="connsiteY10" fmla="*/ 1209396 h 4277200"/>
                <a:gd name="connsiteX11" fmla="*/ 456144 w 2477758"/>
                <a:gd name="connsiteY11" fmla="*/ 1198967 h 4277200"/>
                <a:gd name="connsiteX12" fmla="*/ 688376 w 2477758"/>
                <a:gd name="connsiteY12" fmla="*/ 783971 h 4277200"/>
                <a:gd name="connsiteX13" fmla="*/ 789450 w 2477758"/>
                <a:gd name="connsiteY13" fmla="*/ 605377 h 42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77758" h="4277200">
                  <a:moveTo>
                    <a:pt x="452619" y="0"/>
                  </a:moveTo>
                  <a:lnTo>
                    <a:pt x="555178" y="5179"/>
                  </a:lnTo>
                  <a:cubicBezTo>
                    <a:pt x="1635063" y="114847"/>
                    <a:pt x="2477758" y="1026843"/>
                    <a:pt x="2477758" y="2135661"/>
                  </a:cubicBezTo>
                  <a:cubicBezTo>
                    <a:pt x="2477758" y="3318400"/>
                    <a:pt x="1518958" y="4277200"/>
                    <a:pt x="336218" y="4277200"/>
                  </a:cubicBezTo>
                  <a:lnTo>
                    <a:pt x="324669" y="4276617"/>
                  </a:lnTo>
                  <a:lnTo>
                    <a:pt x="107541" y="3878404"/>
                  </a:lnTo>
                  <a:lnTo>
                    <a:pt x="0" y="3678379"/>
                  </a:lnTo>
                  <a:lnTo>
                    <a:pt x="338387" y="3058569"/>
                  </a:lnTo>
                  <a:lnTo>
                    <a:pt x="431728" y="3053855"/>
                  </a:lnTo>
                  <a:cubicBezTo>
                    <a:pt x="902769" y="3006019"/>
                    <a:pt x="1270348" y="2608210"/>
                    <a:pt x="1270348" y="2124548"/>
                  </a:cubicBezTo>
                  <a:cubicBezTo>
                    <a:pt x="1270348" y="1673130"/>
                    <a:pt x="950146" y="1296501"/>
                    <a:pt x="524478" y="1209396"/>
                  </a:cubicBezTo>
                  <a:lnTo>
                    <a:pt x="456144" y="1198967"/>
                  </a:lnTo>
                  <a:lnTo>
                    <a:pt x="688376" y="783971"/>
                  </a:lnTo>
                  <a:lnTo>
                    <a:pt x="789450" y="60537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latin typeface="Keep Calm Med" pitchFamily="2" charset="0"/>
              </a:endParaRPr>
            </a:p>
          </p:txBody>
        </p:sp>
        <p:sp>
          <p:nvSpPr>
            <p:cNvPr id="17" name="Rectangle 16"/>
            <p:cNvSpPr/>
            <p:nvPr/>
          </p:nvSpPr>
          <p:spPr>
            <a:xfrm rot="11048467">
              <a:off x="4200676" y="3782943"/>
              <a:ext cx="908903" cy="707886"/>
            </a:xfrm>
            <a:prstGeom prst="rect">
              <a:avLst/>
            </a:prstGeom>
          </p:spPr>
          <p:txBody>
            <a:bodyPr wrap="none">
              <a:spAutoFit/>
            </a:bodyPr>
            <a:lstStyle/>
            <a:p>
              <a:pPr lvl="0" algn="ctr"/>
              <a:r>
                <a:rPr lang="fr-FR" sz="4000" b="1" dirty="0">
                  <a:solidFill>
                    <a:prstClr val="white"/>
                  </a:solidFill>
                  <a:latin typeface="Keep Calm Med" pitchFamily="2" charset="0"/>
                </a:rPr>
                <a:t>02</a:t>
              </a:r>
              <a:endParaRPr lang="en-GB" b="1" dirty="0">
                <a:solidFill>
                  <a:prstClr val="white"/>
                </a:solidFill>
                <a:latin typeface="Keep Calm Med" pitchFamily="2" charset="0"/>
              </a:endParaRPr>
            </a:p>
          </p:txBody>
        </p:sp>
        <p:sp>
          <p:nvSpPr>
            <p:cNvPr id="40" name="Rectangle 39"/>
            <p:cNvSpPr/>
            <p:nvPr/>
          </p:nvSpPr>
          <p:spPr>
            <a:xfrm rot="293543">
              <a:off x="7261816" y="3891181"/>
              <a:ext cx="809837" cy="707886"/>
            </a:xfrm>
            <a:prstGeom prst="rect">
              <a:avLst/>
            </a:prstGeom>
          </p:spPr>
          <p:txBody>
            <a:bodyPr wrap="none">
              <a:spAutoFit/>
            </a:bodyPr>
            <a:lstStyle/>
            <a:p>
              <a:pPr lvl="0" algn="ctr"/>
              <a:r>
                <a:rPr lang="fr-FR" sz="4000" b="1" dirty="0" smtClean="0">
                  <a:solidFill>
                    <a:prstClr val="white"/>
                  </a:solidFill>
                  <a:latin typeface="Keep Calm Med" pitchFamily="2" charset="0"/>
                </a:rPr>
                <a:t>01</a:t>
              </a:r>
              <a:endParaRPr lang="en-GB" b="1" dirty="0">
                <a:solidFill>
                  <a:prstClr val="white"/>
                </a:solidFill>
                <a:latin typeface="Keep Calm Med" pitchFamily="2" charset="0"/>
              </a:endParaRPr>
            </a:p>
          </p:txBody>
        </p:sp>
      </p:grpSp>
      <p:sp>
        <p:nvSpPr>
          <p:cNvPr id="16" name="Rectangle 15"/>
          <p:cNvSpPr/>
          <p:nvPr/>
        </p:nvSpPr>
        <p:spPr>
          <a:xfrm>
            <a:off x="1224973" y="2194019"/>
            <a:ext cx="6699751" cy="461665"/>
          </a:xfrm>
          <a:prstGeom prst="rect">
            <a:avLst/>
          </a:prstGeom>
        </p:spPr>
        <p:txBody>
          <a:bodyPr wrap="square">
            <a:spAutoFit/>
          </a:bodyPr>
          <a:lstStyle/>
          <a:p>
            <a:pPr lvl="0" algn="ctr"/>
            <a:r>
              <a:rPr lang="fr-FR" sz="2400" b="1" dirty="0" smtClean="0">
                <a:solidFill>
                  <a:schemeClr val="accent3"/>
                </a:solidFill>
                <a:latin typeface="Raleway Light"/>
              </a:rPr>
              <a:t>EXTRACTION À PARTIR DU THÉ VERT </a:t>
            </a:r>
            <a:endParaRPr lang="en-GB" sz="2400" b="1" dirty="0">
              <a:solidFill>
                <a:schemeClr val="accent3"/>
              </a:solidFill>
              <a:latin typeface="Raleway Light"/>
            </a:endParaRPr>
          </a:p>
        </p:txBody>
      </p:sp>
      <p:sp>
        <p:nvSpPr>
          <p:cNvPr id="23" name="Rectangle 22"/>
          <p:cNvSpPr/>
          <p:nvPr/>
        </p:nvSpPr>
        <p:spPr>
          <a:xfrm>
            <a:off x="2732347" y="3145625"/>
            <a:ext cx="9288473" cy="1200329"/>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Le </a:t>
            </a:r>
            <a:r>
              <a:rPr lang="fr-FR" sz="2400" dirty="0">
                <a:solidFill>
                  <a:schemeClr val="bg1"/>
                </a:solidFill>
                <a:latin typeface="Myriad Condensed Web" panose="020B0506030403020204" pitchFamily="34" charset="0"/>
              </a:rPr>
              <a:t>thé vert contient au minimum </a:t>
            </a:r>
            <a:r>
              <a:rPr lang="fr-FR" sz="2400" dirty="0" smtClean="0">
                <a:solidFill>
                  <a:schemeClr val="accent3"/>
                </a:solidFill>
                <a:latin typeface="Myriad Condensed Web" panose="020B0506030403020204" pitchFamily="34" charset="0"/>
              </a:rPr>
              <a:t>2,0</a:t>
            </a:r>
            <a:r>
              <a:rPr lang="fr-FR" sz="2400" dirty="0">
                <a:solidFill>
                  <a:schemeClr val="accent3"/>
                </a:solidFill>
                <a:latin typeface="Myriad Condensed Web" panose="020B0506030403020204" pitchFamily="34" charset="0"/>
              </a:rPr>
              <a:t>%</a:t>
            </a:r>
            <a:r>
              <a:rPr lang="fr-FR" sz="2400" dirty="0">
                <a:solidFill>
                  <a:schemeClr val="bg1"/>
                </a:solidFill>
                <a:latin typeface="Myriad Condensed Web" panose="020B0506030403020204" pitchFamily="34" charset="0"/>
              </a:rPr>
              <a:t> de caféine, calculés par rapport à la drogue desséchée.</a:t>
            </a:r>
            <a:endParaRPr lang="fr-FR" sz="2400" dirty="0">
              <a:solidFill>
                <a:srgbClr val="00B0F0"/>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1646" y="4675234"/>
            <a:ext cx="3088827" cy="1939711"/>
          </a:xfrm>
          <a:prstGeom prst="rect">
            <a:avLst/>
          </a:prstGeom>
        </p:spPr>
      </p:pic>
    </p:spTree>
    <p:extLst>
      <p:ext uri="{BB962C8B-B14F-4D97-AF65-F5344CB8AC3E}">
        <p14:creationId xmlns:p14="http://schemas.microsoft.com/office/powerpoint/2010/main" val="31300001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par>
                                <p:cTn id="12" presetID="10" presetClass="entr" presetSubtype="0"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69" name="Rectangle 68"/>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p:cNvGrpSpPr/>
          <p:nvPr/>
        </p:nvGrpSpPr>
        <p:grpSpPr>
          <a:xfrm>
            <a:off x="3127228" y="5251156"/>
            <a:ext cx="1245268" cy="1606844"/>
            <a:chOff x="3127228" y="5251156"/>
            <a:chExt cx="1245268" cy="1606844"/>
          </a:xfrm>
        </p:grpSpPr>
        <p:sp>
          <p:nvSpPr>
            <p:cNvPr id="5" name="Freeform 5"/>
            <p:cNvSpPr>
              <a:spLocks/>
            </p:cNvSpPr>
            <p:nvPr/>
          </p:nvSpPr>
          <p:spPr bwMode="auto">
            <a:xfrm>
              <a:off x="3299446" y="5251156"/>
              <a:ext cx="1073050" cy="1606844"/>
            </a:xfrm>
            <a:custGeom>
              <a:avLst/>
              <a:gdLst>
                <a:gd name="T0" fmla="*/ 810 w 810"/>
                <a:gd name="T1" fmla="*/ 1288 h 1288"/>
                <a:gd name="T2" fmla="*/ 0 w 810"/>
                <a:gd name="T3" fmla="*/ 1288 h 1288"/>
                <a:gd name="T4" fmla="*/ 0 w 810"/>
                <a:gd name="T5" fmla="*/ 0 h 1288"/>
                <a:gd name="T6" fmla="*/ 810 w 810"/>
                <a:gd name="T7" fmla="*/ 190 h 1288"/>
                <a:gd name="T8" fmla="*/ 810 w 810"/>
                <a:gd name="T9" fmla="*/ 1288 h 1288"/>
              </a:gdLst>
              <a:ahLst/>
              <a:cxnLst>
                <a:cxn ang="0">
                  <a:pos x="T0" y="T1"/>
                </a:cxn>
                <a:cxn ang="0">
                  <a:pos x="T2" y="T3"/>
                </a:cxn>
                <a:cxn ang="0">
                  <a:pos x="T4" y="T5"/>
                </a:cxn>
                <a:cxn ang="0">
                  <a:pos x="T6" y="T7"/>
                </a:cxn>
                <a:cxn ang="0">
                  <a:pos x="T8" y="T9"/>
                </a:cxn>
              </a:cxnLst>
              <a:rect l="0" t="0" r="r" b="b"/>
              <a:pathLst>
                <a:path w="810" h="1288">
                  <a:moveTo>
                    <a:pt x="810" y="1288"/>
                  </a:moveTo>
                  <a:lnTo>
                    <a:pt x="0" y="1288"/>
                  </a:lnTo>
                  <a:lnTo>
                    <a:pt x="0" y="0"/>
                  </a:lnTo>
                  <a:lnTo>
                    <a:pt x="810" y="190"/>
                  </a:lnTo>
                  <a:lnTo>
                    <a:pt x="810" y="128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Rectangle 6"/>
            <p:cNvSpPr>
              <a:spLocks noChangeArrowheads="1"/>
            </p:cNvSpPr>
            <p:nvPr/>
          </p:nvSpPr>
          <p:spPr bwMode="auto">
            <a:xfrm>
              <a:off x="3127228" y="5251156"/>
              <a:ext cx="147048" cy="1606844"/>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7"/>
            <p:cNvSpPr>
              <a:spLocks noChangeArrowheads="1"/>
            </p:cNvSpPr>
            <p:nvPr/>
          </p:nvSpPr>
          <p:spPr bwMode="auto">
            <a:xfrm>
              <a:off x="3274276" y="5251156"/>
              <a:ext cx="25171" cy="1606844"/>
            </a:xfrm>
            <a:prstGeom prst="rect">
              <a:avLst/>
            </a:pr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6"/>
            <p:cNvSpPr>
              <a:spLocks noEditPoints="1"/>
            </p:cNvSpPr>
            <p:nvPr/>
          </p:nvSpPr>
          <p:spPr bwMode="auto">
            <a:xfrm>
              <a:off x="3657129" y="5765146"/>
              <a:ext cx="307343" cy="630013"/>
            </a:xfrm>
            <a:custGeom>
              <a:avLst/>
              <a:gdLst>
                <a:gd name="T0" fmla="*/ 185 w 232"/>
                <a:gd name="T1" fmla="*/ 505 h 505"/>
                <a:gd name="T2" fmla="*/ 166 w 232"/>
                <a:gd name="T3" fmla="*/ 396 h 505"/>
                <a:gd name="T4" fmla="*/ 64 w 232"/>
                <a:gd name="T5" fmla="*/ 391 h 505"/>
                <a:gd name="T6" fmla="*/ 45 w 232"/>
                <a:gd name="T7" fmla="*/ 505 h 505"/>
                <a:gd name="T8" fmla="*/ 0 w 232"/>
                <a:gd name="T9" fmla="*/ 505 h 505"/>
                <a:gd name="T10" fmla="*/ 0 w 232"/>
                <a:gd name="T11" fmla="*/ 505 h 505"/>
                <a:gd name="T12" fmla="*/ 92 w 232"/>
                <a:gd name="T13" fmla="*/ 0 h 505"/>
                <a:gd name="T14" fmla="*/ 140 w 232"/>
                <a:gd name="T15" fmla="*/ 7 h 505"/>
                <a:gd name="T16" fmla="*/ 232 w 232"/>
                <a:gd name="T17" fmla="*/ 505 h 505"/>
                <a:gd name="T18" fmla="*/ 232 w 232"/>
                <a:gd name="T19" fmla="*/ 505 h 505"/>
                <a:gd name="T20" fmla="*/ 185 w 232"/>
                <a:gd name="T21" fmla="*/ 505 h 505"/>
                <a:gd name="T22" fmla="*/ 116 w 232"/>
                <a:gd name="T23" fmla="*/ 83 h 505"/>
                <a:gd name="T24" fmla="*/ 69 w 232"/>
                <a:gd name="T25" fmla="*/ 353 h 505"/>
                <a:gd name="T26" fmla="*/ 161 w 232"/>
                <a:gd name="T27" fmla="*/ 358 h 505"/>
                <a:gd name="T28" fmla="*/ 116 w 232"/>
                <a:gd name="T29" fmla="*/ 83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 h="505">
                  <a:moveTo>
                    <a:pt x="185" y="505"/>
                  </a:moveTo>
                  <a:lnTo>
                    <a:pt x="166" y="396"/>
                  </a:lnTo>
                  <a:lnTo>
                    <a:pt x="64" y="391"/>
                  </a:lnTo>
                  <a:lnTo>
                    <a:pt x="45" y="505"/>
                  </a:lnTo>
                  <a:lnTo>
                    <a:pt x="0" y="505"/>
                  </a:lnTo>
                  <a:lnTo>
                    <a:pt x="0" y="505"/>
                  </a:lnTo>
                  <a:lnTo>
                    <a:pt x="92" y="0"/>
                  </a:lnTo>
                  <a:lnTo>
                    <a:pt x="140" y="7"/>
                  </a:lnTo>
                  <a:lnTo>
                    <a:pt x="232" y="505"/>
                  </a:lnTo>
                  <a:lnTo>
                    <a:pt x="232" y="505"/>
                  </a:lnTo>
                  <a:lnTo>
                    <a:pt x="185" y="505"/>
                  </a:lnTo>
                  <a:close/>
                  <a:moveTo>
                    <a:pt x="116" y="83"/>
                  </a:moveTo>
                  <a:lnTo>
                    <a:pt x="69" y="353"/>
                  </a:lnTo>
                  <a:lnTo>
                    <a:pt x="161" y="358"/>
                  </a:lnTo>
                  <a:lnTo>
                    <a:pt x="116" y="8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p:cNvGrpSpPr/>
          <p:nvPr/>
        </p:nvGrpSpPr>
        <p:grpSpPr>
          <a:xfrm>
            <a:off x="4274464" y="4412803"/>
            <a:ext cx="1116767" cy="2445197"/>
            <a:chOff x="4274464" y="4412803"/>
            <a:chExt cx="1116767" cy="2445197"/>
          </a:xfrm>
        </p:grpSpPr>
        <p:sp>
          <p:nvSpPr>
            <p:cNvPr id="8" name="Freeform 8"/>
            <p:cNvSpPr>
              <a:spLocks/>
            </p:cNvSpPr>
            <p:nvPr/>
          </p:nvSpPr>
          <p:spPr bwMode="auto">
            <a:xfrm>
              <a:off x="4444032" y="4412803"/>
              <a:ext cx="947199" cy="2445197"/>
            </a:xfrm>
            <a:custGeom>
              <a:avLst/>
              <a:gdLst>
                <a:gd name="T0" fmla="*/ 715 w 715"/>
                <a:gd name="T1" fmla="*/ 1960 h 1960"/>
                <a:gd name="T2" fmla="*/ 0 w 715"/>
                <a:gd name="T3" fmla="*/ 1960 h 1960"/>
                <a:gd name="T4" fmla="*/ 0 w 715"/>
                <a:gd name="T5" fmla="*/ 0 h 1960"/>
                <a:gd name="T6" fmla="*/ 715 w 715"/>
                <a:gd name="T7" fmla="*/ 502 h 1960"/>
                <a:gd name="T8" fmla="*/ 715 w 715"/>
                <a:gd name="T9" fmla="*/ 1960 h 1960"/>
              </a:gdLst>
              <a:ahLst/>
              <a:cxnLst>
                <a:cxn ang="0">
                  <a:pos x="T0" y="T1"/>
                </a:cxn>
                <a:cxn ang="0">
                  <a:pos x="T2" y="T3"/>
                </a:cxn>
                <a:cxn ang="0">
                  <a:pos x="T4" y="T5"/>
                </a:cxn>
                <a:cxn ang="0">
                  <a:pos x="T6" y="T7"/>
                </a:cxn>
                <a:cxn ang="0">
                  <a:pos x="T8" y="T9"/>
                </a:cxn>
              </a:cxnLst>
              <a:rect l="0" t="0" r="r" b="b"/>
              <a:pathLst>
                <a:path w="715" h="1960">
                  <a:moveTo>
                    <a:pt x="715" y="1960"/>
                  </a:moveTo>
                  <a:lnTo>
                    <a:pt x="0" y="1960"/>
                  </a:lnTo>
                  <a:lnTo>
                    <a:pt x="0" y="0"/>
                  </a:lnTo>
                  <a:lnTo>
                    <a:pt x="715" y="502"/>
                  </a:lnTo>
                  <a:lnTo>
                    <a:pt x="715" y="196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p:nvSpPr>
          <p:spPr bwMode="auto">
            <a:xfrm>
              <a:off x="4274464" y="4412803"/>
              <a:ext cx="144398" cy="2445197"/>
            </a:xfrm>
            <a:custGeom>
              <a:avLst/>
              <a:gdLst>
                <a:gd name="T0" fmla="*/ 0 w 109"/>
                <a:gd name="T1" fmla="*/ 1960 h 1960"/>
                <a:gd name="T2" fmla="*/ 109 w 109"/>
                <a:gd name="T3" fmla="*/ 1960 h 1960"/>
                <a:gd name="T4" fmla="*/ 109 w 109"/>
                <a:gd name="T5" fmla="*/ 0 h 1960"/>
                <a:gd name="T6" fmla="*/ 0 w 109"/>
                <a:gd name="T7" fmla="*/ 9 h 1960"/>
                <a:gd name="T8" fmla="*/ 0 w 109"/>
                <a:gd name="T9" fmla="*/ 1960 h 1960"/>
              </a:gdLst>
              <a:ahLst/>
              <a:cxnLst>
                <a:cxn ang="0">
                  <a:pos x="T0" y="T1"/>
                </a:cxn>
                <a:cxn ang="0">
                  <a:pos x="T2" y="T3"/>
                </a:cxn>
                <a:cxn ang="0">
                  <a:pos x="T4" y="T5"/>
                </a:cxn>
                <a:cxn ang="0">
                  <a:pos x="T6" y="T7"/>
                </a:cxn>
                <a:cxn ang="0">
                  <a:pos x="T8" y="T9"/>
                </a:cxn>
              </a:cxnLst>
              <a:rect l="0" t="0" r="r" b="b"/>
              <a:pathLst>
                <a:path w="109" h="1960">
                  <a:moveTo>
                    <a:pt x="0" y="1960"/>
                  </a:moveTo>
                  <a:lnTo>
                    <a:pt x="109" y="1960"/>
                  </a:lnTo>
                  <a:lnTo>
                    <a:pt x="109" y="0"/>
                  </a:lnTo>
                  <a:lnTo>
                    <a:pt x="0" y="9"/>
                  </a:lnTo>
                  <a:lnTo>
                    <a:pt x="0" y="1960"/>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10"/>
            <p:cNvSpPr>
              <a:spLocks noChangeArrowheads="1"/>
            </p:cNvSpPr>
            <p:nvPr/>
          </p:nvSpPr>
          <p:spPr bwMode="auto">
            <a:xfrm>
              <a:off x="4418862" y="4412803"/>
              <a:ext cx="25171" cy="2445197"/>
            </a:xfrm>
            <a:prstGeom prst="rect">
              <a:avLst/>
            </a:pr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7"/>
            <p:cNvSpPr>
              <a:spLocks noEditPoints="1"/>
            </p:cNvSpPr>
            <p:nvPr/>
          </p:nvSpPr>
          <p:spPr bwMode="auto">
            <a:xfrm>
              <a:off x="4779195" y="5745186"/>
              <a:ext cx="226533" cy="649974"/>
            </a:xfrm>
            <a:custGeom>
              <a:avLst/>
              <a:gdLst>
                <a:gd name="T0" fmla="*/ 69 w 72"/>
                <a:gd name="T1" fmla="*/ 216 h 220"/>
                <a:gd name="T2" fmla="*/ 59 w 72"/>
                <a:gd name="T3" fmla="*/ 220 h 220"/>
                <a:gd name="T4" fmla="*/ 0 w 72"/>
                <a:gd name="T5" fmla="*/ 220 h 220"/>
                <a:gd name="T6" fmla="*/ 1 w 72"/>
                <a:gd name="T7" fmla="*/ 0 h 220"/>
                <a:gd name="T8" fmla="*/ 59 w 72"/>
                <a:gd name="T9" fmla="*/ 18 h 220"/>
                <a:gd name="T10" fmla="*/ 68 w 72"/>
                <a:gd name="T11" fmla="*/ 25 h 220"/>
                <a:gd name="T12" fmla="*/ 72 w 72"/>
                <a:gd name="T13" fmla="*/ 36 h 220"/>
                <a:gd name="T14" fmla="*/ 72 w 72"/>
                <a:gd name="T15" fmla="*/ 95 h 220"/>
                <a:gd name="T16" fmla="*/ 66 w 72"/>
                <a:gd name="T17" fmla="*/ 106 h 220"/>
                <a:gd name="T18" fmla="*/ 53 w 72"/>
                <a:gd name="T19" fmla="*/ 114 h 220"/>
                <a:gd name="T20" fmla="*/ 66 w 72"/>
                <a:gd name="T21" fmla="*/ 125 h 220"/>
                <a:gd name="T22" fmla="*/ 72 w 72"/>
                <a:gd name="T23" fmla="*/ 139 h 220"/>
                <a:gd name="T24" fmla="*/ 72 w 72"/>
                <a:gd name="T25" fmla="*/ 206 h 220"/>
                <a:gd name="T26" fmla="*/ 69 w 72"/>
                <a:gd name="T27" fmla="*/ 216 h 220"/>
                <a:gd name="T28" fmla="*/ 56 w 72"/>
                <a:gd name="T29" fmla="*/ 33 h 220"/>
                <a:gd name="T30" fmla="*/ 17 w 72"/>
                <a:gd name="T31" fmla="*/ 22 h 220"/>
                <a:gd name="T32" fmla="*/ 16 w 72"/>
                <a:gd name="T33" fmla="*/ 100 h 220"/>
                <a:gd name="T34" fmla="*/ 40 w 72"/>
                <a:gd name="T35" fmla="*/ 104 h 220"/>
                <a:gd name="T36" fmla="*/ 56 w 72"/>
                <a:gd name="T37" fmla="*/ 94 h 220"/>
                <a:gd name="T38" fmla="*/ 56 w 72"/>
                <a:gd name="T39" fmla="*/ 33 h 220"/>
                <a:gd name="T40" fmla="*/ 56 w 72"/>
                <a:gd name="T41" fmla="*/ 134 h 220"/>
                <a:gd name="T42" fmla="*/ 40 w 72"/>
                <a:gd name="T43" fmla="*/ 120 h 220"/>
                <a:gd name="T44" fmla="*/ 16 w 72"/>
                <a:gd name="T45" fmla="*/ 116 h 220"/>
                <a:gd name="T46" fmla="*/ 16 w 72"/>
                <a:gd name="T47" fmla="*/ 204 h 220"/>
                <a:gd name="T48" fmla="*/ 56 w 72"/>
                <a:gd name="T49" fmla="*/ 205 h 220"/>
                <a:gd name="T50" fmla="*/ 56 w 72"/>
                <a:gd name="T51" fmla="*/ 13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220">
                  <a:moveTo>
                    <a:pt x="69" y="216"/>
                  </a:moveTo>
                  <a:cubicBezTo>
                    <a:pt x="66" y="219"/>
                    <a:pt x="63" y="220"/>
                    <a:pt x="59" y="220"/>
                  </a:cubicBezTo>
                  <a:cubicBezTo>
                    <a:pt x="0" y="220"/>
                    <a:pt x="0" y="220"/>
                    <a:pt x="0" y="220"/>
                  </a:cubicBezTo>
                  <a:cubicBezTo>
                    <a:pt x="1" y="0"/>
                    <a:pt x="1" y="0"/>
                    <a:pt x="1" y="0"/>
                  </a:cubicBezTo>
                  <a:cubicBezTo>
                    <a:pt x="59" y="18"/>
                    <a:pt x="59" y="18"/>
                    <a:pt x="59" y="18"/>
                  </a:cubicBezTo>
                  <a:cubicBezTo>
                    <a:pt x="63" y="19"/>
                    <a:pt x="66" y="22"/>
                    <a:pt x="68" y="25"/>
                  </a:cubicBezTo>
                  <a:cubicBezTo>
                    <a:pt x="70" y="28"/>
                    <a:pt x="72" y="32"/>
                    <a:pt x="72" y="36"/>
                  </a:cubicBezTo>
                  <a:cubicBezTo>
                    <a:pt x="72" y="95"/>
                    <a:pt x="72" y="95"/>
                    <a:pt x="72" y="95"/>
                  </a:cubicBezTo>
                  <a:cubicBezTo>
                    <a:pt x="72" y="101"/>
                    <a:pt x="70" y="105"/>
                    <a:pt x="66" y="106"/>
                  </a:cubicBezTo>
                  <a:cubicBezTo>
                    <a:pt x="53" y="114"/>
                    <a:pt x="53" y="114"/>
                    <a:pt x="53" y="114"/>
                  </a:cubicBezTo>
                  <a:cubicBezTo>
                    <a:pt x="66" y="125"/>
                    <a:pt x="66" y="125"/>
                    <a:pt x="66" y="125"/>
                  </a:cubicBezTo>
                  <a:cubicBezTo>
                    <a:pt x="70" y="129"/>
                    <a:pt x="72" y="133"/>
                    <a:pt x="72" y="139"/>
                  </a:cubicBezTo>
                  <a:cubicBezTo>
                    <a:pt x="72" y="206"/>
                    <a:pt x="72" y="206"/>
                    <a:pt x="72" y="206"/>
                  </a:cubicBezTo>
                  <a:cubicBezTo>
                    <a:pt x="72" y="210"/>
                    <a:pt x="71" y="214"/>
                    <a:pt x="69" y="216"/>
                  </a:cubicBezTo>
                  <a:close/>
                  <a:moveTo>
                    <a:pt x="56" y="33"/>
                  </a:moveTo>
                  <a:cubicBezTo>
                    <a:pt x="17" y="22"/>
                    <a:pt x="17" y="22"/>
                    <a:pt x="17" y="22"/>
                  </a:cubicBezTo>
                  <a:cubicBezTo>
                    <a:pt x="16" y="100"/>
                    <a:pt x="16" y="100"/>
                    <a:pt x="16" y="100"/>
                  </a:cubicBezTo>
                  <a:cubicBezTo>
                    <a:pt x="40" y="104"/>
                    <a:pt x="40" y="104"/>
                    <a:pt x="40" y="104"/>
                  </a:cubicBezTo>
                  <a:cubicBezTo>
                    <a:pt x="56" y="94"/>
                    <a:pt x="56" y="94"/>
                    <a:pt x="56" y="94"/>
                  </a:cubicBezTo>
                  <a:lnTo>
                    <a:pt x="56" y="33"/>
                  </a:lnTo>
                  <a:close/>
                  <a:moveTo>
                    <a:pt x="56" y="134"/>
                  </a:moveTo>
                  <a:cubicBezTo>
                    <a:pt x="40" y="120"/>
                    <a:pt x="40" y="120"/>
                    <a:pt x="40" y="120"/>
                  </a:cubicBezTo>
                  <a:cubicBezTo>
                    <a:pt x="16" y="116"/>
                    <a:pt x="16" y="116"/>
                    <a:pt x="16" y="116"/>
                  </a:cubicBezTo>
                  <a:cubicBezTo>
                    <a:pt x="16" y="204"/>
                    <a:pt x="16" y="204"/>
                    <a:pt x="16" y="204"/>
                  </a:cubicBezTo>
                  <a:cubicBezTo>
                    <a:pt x="56" y="205"/>
                    <a:pt x="56" y="205"/>
                    <a:pt x="56" y="205"/>
                  </a:cubicBezTo>
                  <a:lnTo>
                    <a:pt x="56" y="1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p:cNvGrpSpPr/>
          <p:nvPr/>
        </p:nvGrpSpPr>
        <p:grpSpPr>
          <a:xfrm>
            <a:off x="5290549" y="3596905"/>
            <a:ext cx="739213" cy="3261095"/>
            <a:chOff x="5290549" y="3596905"/>
            <a:chExt cx="739213" cy="3261095"/>
          </a:xfrm>
        </p:grpSpPr>
        <p:sp>
          <p:nvSpPr>
            <p:cNvPr id="11" name="Freeform 11"/>
            <p:cNvSpPr>
              <a:spLocks/>
            </p:cNvSpPr>
            <p:nvPr/>
          </p:nvSpPr>
          <p:spPr bwMode="auto">
            <a:xfrm>
              <a:off x="5460118" y="3596905"/>
              <a:ext cx="569644" cy="3261095"/>
            </a:xfrm>
            <a:custGeom>
              <a:avLst/>
              <a:gdLst>
                <a:gd name="T0" fmla="*/ 430 w 430"/>
                <a:gd name="T1" fmla="*/ 2614 h 2614"/>
                <a:gd name="T2" fmla="*/ 0 w 430"/>
                <a:gd name="T3" fmla="*/ 2614 h 2614"/>
                <a:gd name="T4" fmla="*/ 0 w 430"/>
                <a:gd name="T5" fmla="*/ 0 h 2614"/>
                <a:gd name="T6" fmla="*/ 430 w 430"/>
                <a:gd name="T7" fmla="*/ 682 h 2614"/>
                <a:gd name="T8" fmla="*/ 430 w 430"/>
                <a:gd name="T9" fmla="*/ 2614 h 2614"/>
              </a:gdLst>
              <a:ahLst/>
              <a:cxnLst>
                <a:cxn ang="0">
                  <a:pos x="T0" y="T1"/>
                </a:cxn>
                <a:cxn ang="0">
                  <a:pos x="T2" y="T3"/>
                </a:cxn>
                <a:cxn ang="0">
                  <a:pos x="T4" y="T5"/>
                </a:cxn>
                <a:cxn ang="0">
                  <a:pos x="T6" y="T7"/>
                </a:cxn>
                <a:cxn ang="0">
                  <a:pos x="T8" y="T9"/>
                </a:cxn>
              </a:cxnLst>
              <a:rect l="0" t="0" r="r" b="b"/>
              <a:pathLst>
                <a:path w="430" h="2614">
                  <a:moveTo>
                    <a:pt x="430" y="2614"/>
                  </a:moveTo>
                  <a:lnTo>
                    <a:pt x="0" y="2614"/>
                  </a:lnTo>
                  <a:lnTo>
                    <a:pt x="0" y="0"/>
                  </a:lnTo>
                  <a:lnTo>
                    <a:pt x="430" y="682"/>
                  </a:lnTo>
                  <a:lnTo>
                    <a:pt x="430" y="26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5290549" y="3596905"/>
              <a:ext cx="144398" cy="3261095"/>
            </a:xfrm>
            <a:custGeom>
              <a:avLst/>
              <a:gdLst>
                <a:gd name="T0" fmla="*/ 0 w 109"/>
                <a:gd name="T1" fmla="*/ 2614 h 2614"/>
                <a:gd name="T2" fmla="*/ 109 w 109"/>
                <a:gd name="T3" fmla="*/ 2614 h 2614"/>
                <a:gd name="T4" fmla="*/ 109 w 109"/>
                <a:gd name="T5" fmla="*/ 0 h 2614"/>
                <a:gd name="T6" fmla="*/ 0 w 109"/>
                <a:gd name="T7" fmla="*/ 19 h 2614"/>
                <a:gd name="T8" fmla="*/ 0 w 109"/>
                <a:gd name="T9" fmla="*/ 2614 h 2614"/>
              </a:gdLst>
              <a:ahLst/>
              <a:cxnLst>
                <a:cxn ang="0">
                  <a:pos x="T0" y="T1"/>
                </a:cxn>
                <a:cxn ang="0">
                  <a:pos x="T2" y="T3"/>
                </a:cxn>
                <a:cxn ang="0">
                  <a:pos x="T4" y="T5"/>
                </a:cxn>
                <a:cxn ang="0">
                  <a:pos x="T6" y="T7"/>
                </a:cxn>
                <a:cxn ang="0">
                  <a:pos x="T8" y="T9"/>
                </a:cxn>
              </a:cxnLst>
              <a:rect l="0" t="0" r="r" b="b"/>
              <a:pathLst>
                <a:path w="109" h="2614">
                  <a:moveTo>
                    <a:pt x="0" y="2614"/>
                  </a:moveTo>
                  <a:lnTo>
                    <a:pt x="109" y="2614"/>
                  </a:lnTo>
                  <a:lnTo>
                    <a:pt x="109" y="0"/>
                  </a:lnTo>
                  <a:lnTo>
                    <a:pt x="0" y="19"/>
                  </a:lnTo>
                  <a:lnTo>
                    <a:pt x="0" y="2614"/>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3"/>
            <p:cNvSpPr>
              <a:spLocks noChangeArrowheads="1"/>
            </p:cNvSpPr>
            <p:nvPr/>
          </p:nvSpPr>
          <p:spPr bwMode="auto">
            <a:xfrm>
              <a:off x="5434947" y="3596905"/>
              <a:ext cx="25171" cy="3261095"/>
            </a:xfrm>
            <a:prstGeom prst="rect">
              <a:avLst/>
            </a:pr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8"/>
            <p:cNvSpPr>
              <a:spLocks/>
            </p:cNvSpPr>
            <p:nvPr/>
          </p:nvSpPr>
          <p:spPr bwMode="auto">
            <a:xfrm>
              <a:off x="5641608" y="5753919"/>
              <a:ext cx="190764" cy="641241"/>
            </a:xfrm>
            <a:custGeom>
              <a:avLst/>
              <a:gdLst>
                <a:gd name="T0" fmla="*/ 58 w 61"/>
                <a:gd name="T1" fmla="*/ 214 h 217"/>
                <a:gd name="T2" fmla="*/ 51 w 61"/>
                <a:gd name="T3" fmla="*/ 217 h 217"/>
                <a:gd name="T4" fmla="*/ 12 w 61"/>
                <a:gd name="T5" fmla="*/ 217 h 217"/>
                <a:gd name="T6" fmla="*/ 5 w 61"/>
                <a:gd name="T7" fmla="*/ 213 h 217"/>
                <a:gd name="T8" fmla="*/ 2 w 61"/>
                <a:gd name="T9" fmla="*/ 202 h 217"/>
                <a:gd name="T10" fmla="*/ 0 w 61"/>
                <a:gd name="T11" fmla="*/ 13 h 217"/>
                <a:gd name="T12" fmla="*/ 3 w 61"/>
                <a:gd name="T13" fmla="*/ 3 h 217"/>
                <a:gd name="T14" fmla="*/ 11 w 61"/>
                <a:gd name="T15" fmla="*/ 2 h 217"/>
                <a:gd name="T16" fmla="*/ 50 w 61"/>
                <a:gd name="T17" fmla="*/ 18 h 217"/>
                <a:gd name="T18" fmla="*/ 58 w 61"/>
                <a:gd name="T19" fmla="*/ 25 h 217"/>
                <a:gd name="T20" fmla="*/ 61 w 61"/>
                <a:gd name="T21" fmla="*/ 36 h 217"/>
                <a:gd name="T22" fmla="*/ 61 w 61"/>
                <a:gd name="T23" fmla="*/ 81 h 217"/>
                <a:gd name="T24" fmla="*/ 48 w 61"/>
                <a:gd name="T25" fmla="*/ 78 h 217"/>
                <a:gd name="T26" fmla="*/ 48 w 61"/>
                <a:gd name="T27" fmla="*/ 32 h 217"/>
                <a:gd name="T28" fmla="*/ 14 w 61"/>
                <a:gd name="T29" fmla="*/ 19 h 217"/>
                <a:gd name="T30" fmla="*/ 15 w 61"/>
                <a:gd name="T31" fmla="*/ 201 h 217"/>
                <a:gd name="T32" fmla="*/ 48 w 61"/>
                <a:gd name="T33" fmla="*/ 202 h 217"/>
                <a:gd name="T34" fmla="*/ 48 w 61"/>
                <a:gd name="T35" fmla="*/ 153 h 217"/>
                <a:gd name="T36" fmla="*/ 61 w 61"/>
                <a:gd name="T37" fmla="*/ 154 h 217"/>
                <a:gd name="T38" fmla="*/ 61 w 61"/>
                <a:gd name="T39" fmla="*/ 204 h 217"/>
                <a:gd name="T40" fmla="*/ 58 w 61"/>
                <a:gd name="T41" fmla="*/ 21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 h="217">
                  <a:moveTo>
                    <a:pt x="58" y="214"/>
                  </a:moveTo>
                  <a:cubicBezTo>
                    <a:pt x="56" y="216"/>
                    <a:pt x="54" y="217"/>
                    <a:pt x="51" y="217"/>
                  </a:cubicBezTo>
                  <a:cubicBezTo>
                    <a:pt x="12" y="217"/>
                    <a:pt x="12" y="217"/>
                    <a:pt x="12" y="217"/>
                  </a:cubicBezTo>
                  <a:cubicBezTo>
                    <a:pt x="9" y="217"/>
                    <a:pt x="7" y="216"/>
                    <a:pt x="5" y="213"/>
                  </a:cubicBezTo>
                  <a:cubicBezTo>
                    <a:pt x="3" y="210"/>
                    <a:pt x="2" y="206"/>
                    <a:pt x="2" y="202"/>
                  </a:cubicBezTo>
                  <a:cubicBezTo>
                    <a:pt x="0" y="13"/>
                    <a:pt x="0" y="13"/>
                    <a:pt x="0" y="13"/>
                  </a:cubicBezTo>
                  <a:cubicBezTo>
                    <a:pt x="0" y="8"/>
                    <a:pt x="1" y="5"/>
                    <a:pt x="3" y="3"/>
                  </a:cubicBezTo>
                  <a:cubicBezTo>
                    <a:pt x="5" y="1"/>
                    <a:pt x="8" y="0"/>
                    <a:pt x="11" y="2"/>
                  </a:cubicBezTo>
                  <a:cubicBezTo>
                    <a:pt x="50" y="18"/>
                    <a:pt x="50" y="18"/>
                    <a:pt x="50" y="18"/>
                  </a:cubicBezTo>
                  <a:cubicBezTo>
                    <a:pt x="54" y="19"/>
                    <a:pt x="56" y="22"/>
                    <a:pt x="58" y="25"/>
                  </a:cubicBezTo>
                  <a:cubicBezTo>
                    <a:pt x="60" y="28"/>
                    <a:pt x="61" y="32"/>
                    <a:pt x="61" y="36"/>
                  </a:cubicBezTo>
                  <a:cubicBezTo>
                    <a:pt x="61" y="81"/>
                    <a:pt x="61" y="81"/>
                    <a:pt x="61" y="81"/>
                  </a:cubicBezTo>
                  <a:cubicBezTo>
                    <a:pt x="48" y="78"/>
                    <a:pt x="48" y="78"/>
                    <a:pt x="48" y="78"/>
                  </a:cubicBezTo>
                  <a:cubicBezTo>
                    <a:pt x="48" y="32"/>
                    <a:pt x="48" y="32"/>
                    <a:pt x="48" y="32"/>
                  </a:cubicBezTo>
                  <a:cubicBezTo>
                    <a:pt x="14" y="19"/>
                    <a:pt x="14" y="19"/>
                    <a:pt x="14" y="19"/>
                  </a:cubicBezTo>
                  <a:cubicBezTo>
                    <a:pt x="15" y="201"/>
                    <a:pt x="15" y="201"/>
                    <a:pt x="15" y="201"/>
                  </a:cubicBezTo>
                  <a:cubicBezTo>
                    <a:pt x="48" y="202"/>
                    <a:pt x="48" y="202"/>
                    <a:pt x="48" y="202"/>
                  </a:cubicBezTo>
                  <a:cubicBezTo>
                    <a:pt x="48" y="153"/>
                    <a:pt x="48" y="153"/>
                    <a:pt x="48" y="153"/>
                  </a:cubicBezTo>
                  <a:cubicBezTo>
                    <a:pt x="61" y="154"/>
                    <a:pt x="61" y="154"/>
                    <a:pt x="61" y="154"/>
                  </a:cubicBezTo>
                  <a:cubicBezTo>
                    <a:pt x="61" y="204"/>
                    <a:pt x="61" y="204"/>
                    <a:pt x="61" y="204"/>
                  </a:cubicBezTo>
                  <a:cubicBezTo>
                    <a:pt x="61" y="208"/>
                    <a:pt x="60" y="211"/>
                    <a:pt x="58" y="2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1" name="Group 30"/>
          <p:cNvGrpSpPr/>
          <p:nvPr/>
        </p:nvGrpSpPr>
        <p:grpSpPr>
          <a:xfrm>
            <a:off x="7823476" y="5251156"/>
            <a:ext cx="1241294" cy="1606844"/>
            <a:chOff x="7823476" y="5251156"/>
            <a:chExt cx="1241294" cy="1606844"/>
          </a:xfrm>
        </p:grpSpPr>
        <p:sp>
          <p:nvSpPr>
            <p:cNvPr id="14" name="Freeform 14"/>
            <p:cNvSpPr>
              <a:spLocks/>
            </p:cNvSpPr>
            <p:nvPr/>
          </p:nvSpPr>
          <p:spPr bwMode="auto">
            <a:xfrm>
              <a:off x="7823476" y="5251156"/>
              <a:ext cx="1071725" cy="1606844"/>
            </a:xfrm>
            <a:custGeom>
              <a:avLst/>
              <a:gdLst>
                <a:gd name="T0" fmla="*/ 0 w 809"/>
                <a:gd name="T1" fmla="*/ 1288 h 1288"/>
                <a:gd name="T2" fmla="*/ 809 w 809"/>
                <a:gd name="T3" fmla="*/ 1288 h 1288"/>
                <a:gd name="T4" fmla="*/ 809 w 809"/>
                <a:gd name="T5" fmla="*/ 0 h 1288"/>
                <a:gd name="T6" fmla="*/ 0 w 809"/>
                <a:gd name="T7" fmla="*/ 190 h 1288"/>
                <a:gd name="T8" fmla="*/ 0 w 809"/>
                <a:gd name="T9" fmla="*/ 1288 h 1288"/>
              </a:gdLst>
              <a:ahLst/>
              <a:cxnLst>
                <a:cxn ang="0">
                  <a:pos x="T0" y="T1"/>
                </a:cxn>
                <a:cxn ang="0">
                  <a:pos x="T2" y="T3"/>
                </a:cxn>
                <a:cxn ang="0">
                  <a:pos x="T4" y="T5"/>
                </a:cxn>
                <a:cxn ang="0">
                  <a:pos x="T6" y="T7"/>
                </a:cxn>
                <a:cxn ang="0">
                  <a:pos x="T8" y="T9"/>
                </a:cxn>
              </a:cxnLst>
              <a:rect l="0" t="0" r="r" b="b"/>
              <a:pathLst>
                <a:path w="809" h="1288">
                  <a:moveTo>
                    <a:pt x="0" y="1288"/>
                  </a:moveTo>
                  <a:lnTo>
                    <a:pt x="809" y="1288"/>
                  </a:lnTo>
                  <a:lnTo>
                    <a:pt x="809" y="0"/>
                  </a:lnTo>
                  <a:lnTo>
                    <a:pt x="0" y="190"/>
                  </a:lnTo>
                  <a:lnTo>
                    <a:pt x="0" y="1288"/>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5"/>
            <p:cNvSpPr>
              <a:spLocks noChangeArrowheads="1"/>
            </p:cNvSpPr>
            <p:nvPr/>
          </p:nvSpPr>
          <p:spPr bwMode="auto">
            <a:xfrm>
              <a:off x="8920372" y="5251156"/>
              <a:ext cx="144398" cy="1606844"/>
            </a:xfrm>
            <a:prstGeom prst="rect">
              <a:avLst/>
            </a:pr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Rectangle 16"/>
            <p:cNvSpPr>
              <a:spLocks noChangeArrowheads="1"/>
            </p:cNvSpPr>
            <p:nvPr/>
          </p:nvSpPr>
          <p:spPr bwMode="auto">
            <a:xfrm>
              <a:off x="8895201" y="5251156"/>
              <a:ext cx="25171" cy="1606844"/>
            </a:xfrm>
            <a:prstGeom prst="rect">
              <a:avLst/>
            </a:pr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31"/>
            <p:cNvSpPr>
              <a:spLocks/>
            </p:cNvSpPr>
            <p:nvPr/>
          </p:nvSpPr>
          <p:spPr bwMode="auto">
            <a:xfrm>
              <a:off x="8239449" y="5745186"/>
              <a:ext cx="222558" cy="649974"/>
            </a:xfrm>
            <a:custGeom>
              <a:avLst/>
              <a:gdLst>
                <a:gd name="T0" fmla="*/ 48 w 168"/>
                <a:gd name="T1" fmla="*/ 61 h 521"/>
                <a:gd name="T2" fmla="*/ 48 w 168"/>
                <a:gd name="T3" fmla="*/ 251 h 521"/>
                <a:gd name="T4" fmla="*/ 159 w 168"/>
                <a:gd name="T5" fmla="*/ 239 h 521"/>
                <a:gd name="T6" fmla="*/ 159 w 168"/>
                <a:gd name="T7" fmla="*/ 282 h 521"/>
                <a:gd name="T8" fmla="*/ 48 w 168"/>
                <a:gd name="T9" fmla="*/ 291 h 521"/>
                <a:gd name="T10" fmla="*/ 48 w 168"/>
                <a:gd name="T11" fmla="*/ 521 h 521"/>
                <a:gd name="T12" fmla="*/ 0 w 168"/>
                <a:gd name="T13" fmla="*/ 521 h 521"/>
                <a:gd name="T14" fmla="*/ 0 w 168"/>
                <a:gd name="T15" fmla="*/ 31 h 521"/>
                <a:gd name="T16" fmla="*/ 168 w 168"/>
                <a:gd name="T17" fmla="*/ 0 h 521"/>
                <a:gd name="T18" fmla="*/ 168 w 168"/>
                <a:gd name="T19" fmla="*/ 40 h 521"/>
                <a:gd name="T20" fmla="*/ 48 w 168"/>
                <a:gd name="T21" fmla="*/ 61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521">
                  <a:moveTo>
                    <a:pt x="48" y="61"/>
                  </a:moveTo>
                  <a:lnTo>
                    <a:pt x="48" y="251"/>
                  </a:lnTo>
                  <a:lnTo>
                    <a:pt x="159" y="239"/>
                  </a:lnTo>
                  <a:lnTo>
                    <a:pt x="159" y="282"/>
                  </a:lnTo>
                  <a:lnTo>
                    <a:pt x="48" y="291"/>
                  </a:lnTo>
                  <a:lnTo>
                    <a:pt x="48" y="521"/>
                  </a:lnTo>
                  <a:lnTo>
                    <a:pt x="0" y="521"/>
                  </a:lnTo>
                  <a:lnTo>
                    <a:pt x="0" y="31"/>
                  </a:lnTo>
                  <a:lnTo>
                    <a:pt x="168" y="0"/>
                  </a:lnTo>
                  <a:lnTo>
                    <a:pt x="168" y="40"/>
                  </a:lnTo>
                  <a:lnTo>
                    <a:pt x="48" y="6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3" name="Oval 52"/>
          <p:cNvSpPr/>
          <p:nvPr/>
        </p:nvSpPr>
        <p:spPr bwMode="auto">
          <a:xfrm flipH="1">
            <a:off x="10406642" y="4415465"/>
            <a:ext cx="556538" cy="5566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bg1"/>
              </a:solidFill>
            </a:endParaRPr>
          </a:p>
        </p:txBody>
      </p:sp>
      <p:sp>
        <p:nvSpPr>
          <p:cNvPr id="54" name="TextBox 53"/>
          <p:cNvSpPr txBox="1"/>
          <p:nvPr/>
        </p:nvSpPr>
        <p:spPr>
          <a:xfrm>
            <a:off x="9365642" y="5110369"/>
            <a:ext cx="2638543" cy="492443"/>
          </a:xfrm>
          <a:prstGeom prst="rect">
            <a:avLst/>
          </a:prstGeom>
          <a:noFill/>
        </p:spPr>
        <p:txBody>
          <a:bodyPr wrap="none" lIns="0" tIns="0" rIns="0" bIns="0" rtlCol="0">
            <a:spAutoFit/>
          </a:bodyPr>
          <a:lstStyle/>
          <a:p>
            <a:pPr algn="ctr"/>
            <a:r>
              <a:rPr lang="fr-FR" sz="1600" b="1" dirty="0" smtClean="0">
                <a:solidFill>
                  <a:schemeClr val="bg1"/>
                </a:solidFill>
                <a:latin typeface="+mj-lt"/>
                <a:cs typeface="Lato Regular"/>
              </a:rPr>
              <a:t>Diminution </a:t>
            </a:r>
            <a:r>
              <a:rPr lang="fr-FR" sz="1600" b="1" dirty="0">
                <a:solidFill>
                  <a:schemeClr val="bg1"/>
                </a:solidFill>
                <a:latin typeface="+mj-lt"/>
                <a:cs typeface="Lato Regular"/>
              </a:rPr>
              <a:t>de la libération </a:t>
            </a:r>
            <a:endParaRPr lang="fr-FR" sz="1600" b="1" dirty="0" smtClean="0">
              <a:solidFill>
                <a:schemeClr val="bg1"/>
              </a:solidFill>
              <a:latin typeface="+mj-lt"/>
              <a:cs typeface="Lato Regular"/>
            </a:endParaRPr>
          </a:p>
          <a:p>
            <a:pPr algn="ctr"/>
            <a:r>
              <a:rPr lang="fr-FR" sz="1600" b="1" dirty="0" smtClean="0">
                <a:solidFill>
                  <a:schemeClr val="bg1"/>
                </a:solidFill>
                <a:latin typeface="+mj-lt"/>
                <a:cs typeface="Lato Regular"/>
              </a:rPr>
              <a:t>des </a:t>
            </a:r>
            <a:r>
              <a:rPr lang="fr-FR" sz="1600" b="1" dirty="0">
                <a:solidFill>
                  <a:schemeClr val="bg1"/>
                </a:solidFill>
                <a:latin typeface="+mj-lt"/>
                <a:cs typeface="Lato Regular"/>
              </a:rPr>
              <a:t>neuromédiateurs</a:t>
            </a:r>
            <a:endParaRPr lang="id-ID" sz="1600" b="1" dirty="0">
              <a:solidFill>
                <a:schemeClr val="bg1"/>
              </a:solidFill>
              <a:latin typeface="+mj-lt"/>
              <a:cs typeface="Lato Regular"/>
            </a:endParaRPr>
          </a:p>
        </p:txBody>
      </p:sp>
      <p:sp>
        <p:nvSpPr>
          <p:cNvPr id="63" name="Freeform 22"/>
          <p:cNvSpPr>
            <a:spLocks noChangeArrowheads="1"/>
          </p:cNvSpPr>
          <p:nvPr/>
        </p:nvSpPr>
        <p:spPr bwMode="auto">
          <a:xfrm>
            <a:off x="10545181" y="4554077"/>
            <a:ext cx="279461" cy="279459"/>
          </a:xfrm>
          <a:prstGeom prst="ellipse">
            <a:avLst/>
          </a:prstGeom>
          <a:noFill/>
          <a:ln>
            <a:noFill/>
          </a:ln>
          <a:effectLst/>
          <a:extLst/>
        </p:spPr>
        <p:txBody>
          <a:bodyPr wrap="none" lIns="34290" tIns="17145" rIns="34290" bIns="17145" anchor="ctr"/>
          <a:lstStyle/>
          <a:p>
            <a:r>
              <a:rPr lang="en-US" dirty="0" smtClean="0">
                <a:solidFill>
                  <a:schemeClr val="bg1"/>
                </a:solidFill>
                <a:latin typeface="Keep Calm Med" pitchFamily="2" charset="0"/>
              </a:rPr>
              <a:t>F</a:t>
            </a:r>
            <a:endParaRPr lang="en-US" dirty="0">
              <a:solidFill>
                <a:schemeClr val="bg1"/>
              </a:solidFill>
              <a:latin typeface="Keep Calm Med" pitchFamily="2" charset="0"/>
            </a:endParaRPr>
          </a:p>
        </p:txBody>
      </p:sp>
      <p:sp>
        <p:nvSpPr>
          <p:cNvPr id="56" name="Oval 55"/>
          <p:cNvSpPr/>
          <p:nvPr/>
        </p:nvSpPr>
        <p:spPr bwMode="auto">
          <a:xfrm flipH="1">
            <a:off x="9096415" y="2607567"/>
            <a:ext cx="556538" cy="5566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bg1"/>
              </a:solidFill>
            </a:endParaRPr>
          </a:p>
        </p:txBody>
      </p:sp>
      <p:sp>
        <p:nvSpPr>
          <p:cNvPr id="57" name="TextBox 56"/>
          <p:cNvSpPr txBox="1"/>
          <p:nvPr/>
        </p:nvSpPr>
        <p:spPr>
          <a:xfrm>
            <a:off x="8491431" y="3302471"/>
            <a:ext cx="1766509" cy="492443"/>
          </a:xfrm>
          <a:prstGeom prst="rect">
            <a:avLst/>
          </a:prstGeom>
          <a:noFill/>
        </p:spPr>
        <p:txBody>
          <a:bodyPr wrap="none" lIns="0" tIns="0" rIns="0" bIns="0" rtlCol="0">
            <a:spAutoFit/>
          </a:bodyPr>
          <a:lstStyle/>
          <a:p>
            <a:pPr algn="ctr"/>
            <a:r>
              <a:rPr lang="en-US" sz="1600" b="1" dirty="0" err="1" smtClean="0">
                <a:solidFill>
                  <a:schemeClr val="bg1"/>
                </a:solidFill>
                <a:latin typeface="+mj-lt"/>
                <a:cs typeface="Lato Regular"/>
              </a:rPr>
              <a:t>Anticonvulsivante</a:t>
            </a:r>
            <a:endParaRPr lang="en-US" sz="1600" b="1" dirty="0" smtClean="0">
              <a:solidFill>
                <a:schemeClr val="bg1"/>
              </a:solidFill>
              <a:latin typeface="+mj-lt"/>
              <a:cs typeface="Lato Regular"/>
            </a:endParaRPr>
          </a:p>
          <a:p>
            <a:pPr algn="ctr"/>
            <a:r>
              <a:rPr lang="en-US" sz="1600" b="1" dirty="0" smtClean="0">
                <a:solidFill>
                  <a:schemeClr val="bg1"/>
                </a:solidFill>
                <a:latin typeface="+mj-lt"/>
                <a:cs typeface="Lato Regular"/>
              </a:rPr>
              <a:t>Et </a:t>
            </a:r>
            <a:r>
              <a:rPr lang="en-US" sz="1600" b="1" dirty="0" err="1" smtClean="0">
                <a:solidFill>
                  <a:schemeClr val="bg1"/>
                </a:solidFill>
                <a:latin typeface="+mj-lt"/>
                <a:cs typeface="Lato Regular"/>
              </a:rPr>
              <a:t>Sédative</a:t>
            </a:r>
            <a:endParaRPr lang="id-ID" sz="1600" b="1" dirty="0">
              <a:solidFill>
                <a:schemeClr val="bg1"/>
              </a:solidFill>
              <a:latin typeface="+mj-lt"/>
              <a:cs typeface="Lato Regular"/>
            </a:endParaRPr>
          </a:p>
        </p:txBody>
      </p:sp>
      <p:sp>
        <p:nvSpPr>
          <p:cNvPr id="64" name="Freeform 27"/>
          <p:cNvSpPr>
            <a:spLocks noChangeArrowheads="1"/>
          </p:cNvSpPr>
          <p:nvPr/>
        </p:nvSpPr>
        <p:spPr bwMode="auto">
          <a:xfrm>
            <a:off x="9222155" y="2724150"/>
            <a:ext cx="305059" cy="323516"/>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E</a:t>
            </a:r>
            <a:endParaRPr lang="en-US" dirty="0">
              <a:solidFill>
                <a:schemeClr val="bg1"/>
              </a:solidFill>
              <a:latin typeface="Keep Calm Med" pitchFamily="2" charset="0"/>
            </a:endParaRPr>
          </a:p>
        </p:txBody>
      </p:sp>
      <p:sp>
        <p:nvSpPr>
          <p:cNvPr id="59" name="Oval 58"/>
          <p:cNvSpPr/>
          <p:nvPr/>
        </p:nvSpPr>
        <p:spPr bwMode="auto">
          <a:xfrm flipH="1">
            <a:off x="7093103" y="1666442"/>
            <a:ext cx="556538" cy="556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tx2"/>
              </a:solidFill>
            </a:endParaRPr>
          </a:p>
        </p:txBody>
      </p:sp>
      <p:sp>
        <p:nvSpPr>
          <p:cNvPr id="60" name="TextBox 59"/>
          <p:cNvSpPr txBox="1"/>
          <p:nvPr/>
        </p:nvSpPr>
        <p:spPr>
          <a:xfrm>
            <a:off x="6305378" y="2361346"/>
            <a:ext cx="2131994" cy="492443"/>
          </a:xfrm>
          <a:prstGeom prst="rect">
            <a:avLst/>
          </a:prstGeom>
          <a:noFill/>
        </p:spPr>
        <p:txBody>
          <a:bodyPr wrap="none" lIns="0" tIns="0" rIns="0" bIns="0" rtlCol="0">
            <a:spAutoFit/>
          </a:bodyPr>
          <a:lstStyle/>
          <a:p>
            <a:pPr algn="ctr"/>
            <a:r>
              <a:rPr lang="en-US" sz="1600" b="1" dirty="0" smtClean="0">
                <a:solidFill>
                  <a:schemeClr val="bg1"/>
                </a:solidFill>
                <a:latin typeface="+mj-lt"/>
                <a:cs typeface="Lato Regular"/>
              </a:rPr>
              <a:t>Broncho </a:t>
            </a:r>
            <a:r>
              <a:rPr lang="en-US" sz="1600" b="1" dirty="0" err="1" smtClean="0">
                <a:solidFill>
                  <a:schemeClr val="bg1"/>
                </a:solidFill>
                <a:latin typeface="+mj-lt"/>
                <a:cs typeface="Lato Regular"/>
              </a:rPr>
              <a:t>constrictrice</a:t>
            </a:r>
            <a:endParaRPr lang="en-US" sz="1600" b="1" dirty="0" smtClean="0">
              <a:solidFill>
                <a:schemeClr val="bg1"/>
              </a:solidFill>
              <a:latin typeface="+mj-lt"/>
              <a:cs typeface="Lato Regular"/>
            </a:endParaRPr>
          </a:p>
          <a:p>
            <a:pPr algn="ctr"/>
            <a:r>
              <a:rPr lang="en-US" sz="1600" b="1" dirty="0" smtClean="0">
                <a:solidFill>
                  <a:schemeClr val="bg1"/>
                </a:solidFill>
                <a:latin typeface="+mj-lt"/>
                <a:cs typeface="Lato Regular"/>
              </a:rPr>
              <a:t>Sur les AAGs </a:t>
            </a:r>
            <a:endParaRPr lang="id-ID" sz="1600" b="1" dirty="0">
              <a:solidFill>
                <a:schemeClr val="bg1"/>
              </a:solidFill>
              <a:latin typeface="+mj-lt"/>
              <a:cs typeface="Lato Regular"/>
            </a:endParaRPr>
          </a:p>
        </p:txBody>
      </p:sp>
      <p:sp>
        <p:nvSpPr>
          <p:cNvPr id="65" name="Freeform 29"/>
          <p:cNvSpPr>
            <a:spLocks noChangeArrowheads="1"/>
          </p:cNvSpPr>
          <p:nvPr/>
        </p:nvSpPr>
        <p:spPr bwMode="auto">
          <a:xfrm>
            <a:off x="7236975" y="1806120"/>
            <a:ext cx="268794" cy="277327"/>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D</a:t>
            </a:r>
            <a:endParaRPr lang="en-US" dirty="0">
              <a:solidFill>
                <a:schemeClr val="bg1"/>
              </a:solidFill>
              <a:latin typeface="Keep Calm Med" pitchFamily="2" charset="0"/>
            </a:endParaRPr>
          </a:p>
        </p:txBody>
      </p:sp>
      <p:sp>
        <p:nvSpPr>
          <p:cNvPr id="45" name="Oval 44"/>
          <p:cNvSpPr/>
          <p:nvPr/>
        </p:nvSpPr>
        <p:spPr bwMode="auto">
          <a:xfrm>
            <a:off x="2594026" y="2607567"/>
            <a:ext cx="556538" cy="5566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bg1"/>
              </a:solidFill>
            </a:endParaRPr>
          </a:p>
        </p:txBody>
      </p:sp>
      <p:sp>
        <p:nvSpPr>
          <p:cNvPr id="46" name="TextBox 45"/>
          <p:cNvSpPr txBox="1"/>
          <p:nvPr/>
        </p:nvSpPr>
        <p:spPr>
          <a:xfrm flipH="1">
            <a:off x="2069193" y="3302471"/>
            <a:ext cx="1606209" cy="246221"/>
          </a:xfrm>
          <a:prstGeom prst="rect">
            <a:avLst/>
          </a:prstGeom>
          <a:noFill/>
        </p:spPr>
        <p:txBody>
          <a:bodyPr wrap="none" lIns="0" tIns="0" rIns="0" bIns="0" rtlCol="0">
            <a:spAutoFit/>
          </a:bodyPr>
          <a:lstStyle/>
          <a:p>
            <a:pPr algn="ctr"/>
            <a:r>
              <a:rPr lang="en-US" sz="1600" b="1" dirty="0" err="1" smtClean="0">
                <a:solidFill>
                  <a:schemeClr val="bg1"/>
                </a:solidFill>
                <a:latin typeface="+mj-lt"/>
                <a:cs typeface="Lato Regular"/>
              </a:rPr>
              <a:t>Bradycardisante</a:t>
            </a:r>
            <a:endParaRPr lang="id-ID" sz="1600" b="1" dirty="0">
              <a:solidFill>
                <a:schemeClr val="bg1"/>
              </a:solidFill>
              <a:latin typeface="+mj-lt"/>
              <a:cs typeface="Lato Regular"/>
            </a:endParaRPr>
          </a:p>
        </p:txBody>
      </p:sp>
      <p:sp>
        <p:nvSpPr>
          <p:cNvPr id="66" name="Freeform 30"/>
          <p:cNvSpPr>
            <a:spLocks noChangeArrowheads="1"/>
          </p:cNvSpPr>
          <p:nvPr/>
        </p:nvSpPr>
        <p:spPr bwMode="auto">
          <a:xfrm>
            <a:off x="2722965" y="2744045"/>
            <a:ext cx="298660" cy="283726"/>
          </a:xfrm>
          <a:prstGeom prst="ellipse">
            <a:avLst/>
          </a:prstGeom>
          <a:noFill/>
          <a:ln>
            <a:noFill/>
          </a:ln>
          <a:effectLst/>
          <a:extLst/>
        </p:spPr>
        <p:txBody>
          <a:bodyPr wrap="none" lIns="34290" tIns="17145" rIns="34290" bIns="17145" anchor="ctr"/>
          <a:lstStyle/>
          <a:p>
            <a:r>
              <a:rPr lang="en-US" dirty="0" smtClean="0">
                <a:solidFill>
                  <a:schemeClr val="bg1"/>
                </a:solidFill>
                <a:latin typeface="Keep Calm Med" pitchFamily="2" charset="0"/>
              </a:rPr>
              <a:t>B</a:t>
            </a:r>
            <a:endParaRPr lang="en-US" dirty="0">
              <a:solidFill>
                <a:schemeClr val="bg1"/>
              </a:solidFill>
              <a:latin typeface="Keep Calm Med" pitchFamily="2" charset="0"/>
            </a:endParaRPr>
          </a:p>
        </p:txBody>
      </p:sp>
      <p:sp>
        <p:nvSpPr>
          <p:cNvPr id="2" name="Oval 1"/>
          <p:cNvSpPr/>
          <p:nvPr/>
        </p:nvSpPr>
        <p:spPr bwMode="auto">
          <a:xfrm>
            <a:off x="1253606" y="4415465"/>
            <a:ext cx="556538" cy="556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bg1"/>
              </a:solidFill>
            </a:endParaRPr>
          </a:p>
        </p:txBody>
      </p:sp>
      <p:sp>
        <p:nvSpPr>
          <p:cNvPr id="43" name="TextBox 42"/>
          <p:cNvSpPr txBox="1"/>
          <p:nvPr/>
        </p:nvSpPr>
        <p:spPr>
          <a:xfrm flipH="1">
            <a:off x="579692" y="5110369"/>
            <a:ext cx="1904368" cy="492443"/>
          </a:xfrm>
          <a:prstGeom prst="rect">
            <a:avLst/>
          </a:prstGeom>
          <a:noFill/>
        </p:spPr>
        <p:txBody>
          <a:bodyPr wrap="none" lIns="0" tIns="0" rIns="0" bIns="0" rtlCol="0">
            <a:spAutoFit/>
          </a:bodyPr>
          <a:lstStyle/>
          <a:p>
            <a:pPr algn="ctr"/>
            <a:r>
              <a:rPr lang="en-US" sz="1600" b="1" dirty="0" smtClean="0">
                <a:solidFill>
                  <a:schemeClr val="bg1"/>
                </a:solidFill>
                <a:latin typeface="+mj-lt"/>
                <a:cs typeface="Lato Regular"/>
              </a:rPr>
              <a:t>Action </a:t>
            </a:r>
            <a:r>
              <a:rPr lang="en-US" sz="1600" b="1" dirty="0">
                <a:solidFill>
                  <a:schemeClr val="bg1"/>
                </a:solidFill>
                <a:latin typeface="+mj-lt"/>
                <a:cs typeface="Lato Regular"/>
              </a:rPr>
              <a:t>antagoniste </a:t>
            </a:r>
            <a:endParaRPr lang="en-US" sz="1600" b="1" dirty="0" smtClean="0">
              <a:solidFill>
                <a:schemeClr val="bg1"/>
              </a:solidFill>
              <a:latin typeface="+mj-lt"/>
              <a:cs typeface="Lato Regular"/>
            </a:endParaRPr>
          </a:p>
          <a:p>
            <a:pPr algn="ctr"/>
            <a:r>
              <a:rPr lang="en-US" sz="1600" b="1" dirty="0" smtClean="0">
                <a:solidFill>
                  <a:schemeClr val="bg1"/>
                </a:solidFill>
                <a:latin typeface="+mj-lt"/>
                <a:cs typeface="Lato Regular"/>
              </a:rPr>
              <a:t>de </a:t>
            </a:r>
            <a:r>
              <a:rPr lang="en-US" sz="1600" b="1" dirty="0" err="1">
                <a:solidFill>
                  <a:schemeClr val="bg1"/>
                </a:solidFill>
                <a:latin typeface="+mj-lt"/>
                <a:cs typeface="Lato Regular"/>
              </a:rPr>
              <a:t>l’adénosine</a:t>
            </a:r>
            <a:endParaRPr lang="id-ID" sz="1600" b="1" dirty="0">
              <a:solidFill>
                <a:schemeClr val="bg1"/>
              </a:solidFill>
              <a:latin typeface="+mj-lt"/>
              <a:cs typeface="Lato Regular"/>
            </a:endParaRPr>
          </a:p>
        </p:txBody>
      </p:sp>
      <p:sp>
        <p:nvSpPr>
          <p:cNvPr id="67" name="Freeform 65"/>
          <p:cNvSpPr>
            <a:spLocks noChangeArrowheads="1"/>
          </p:cNvSpPr>
          <p:nvPr/>
        </p:nvSpPr>
        <p:spPr bwMode="auto">
          <a:xfrm>
            <a:off x="1404945" y="4567943"/>
            <a:ext cx="253861" cy="251727"/>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A</a:t>
            </a:r>
            <a:endParaRPr lang="en-US" dirty="0">
              <a:solidFill>
                <a:schemeClr val="bg1"/>
              </a:solidFill>
              <a:latin typeface="Keep Calm Med" pitchFamily="2" charset="0"/>
            </a:endParaRPr>
          </a:p>
        </p:txBody>
      </p:sp>
      <p:sp>
        <p:nvSpPr>
          <p:cNvPr id="48" name="Oval 47"/>
          <p:cNvSpPr/>
          <p:nvPr/>
        </p:nvSpPr>
        <p:spPr bwMode="auto">
          <a:xfrm>
            <a:off x="4666927" y="1666442"/>
            <a:ext cx="556538" cy="556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solidFill>
                <a:schemeClr val="tx2"/>
              </a:solidFill>
            </a:endParaRPr>
          </a:p>
        </p:txBody>
      </p:sp>
      <p:sp>
        <p:nvSpPr>
          <p:cNvPr id="49" name="TextBox 48"/>
          <p:cNvSpPr txBox="1"/>
          <p:nvPr/>
        </p:nvSpPr>
        <p:spPr>
          <a:xfrm flipH="1">
            <a:off x="4220705" y="2361346"/>
            <a:ext cx="1448986" cy="492443"/>
          </a:xfrm>
          <a:prstGeom prst="rect">
            <a:avLst/>
          </a:prstGeom>
          <a:noFill/>
        </p:spPr>
        <p:txBody>
          <a:bodyPr wrap="none" lIns="0" tIns="0" rIns="0" bIns="0" rtlCol="0">
            <a:spAutoFit/>
          </a:bodyPr>
          <a:lstStyle/>
          <a:p>
            <a:pPr algn="ctr"/>
            <a:r>
              <a:rPr lang="en-US" sz="1600" b="1" dirty="0" err="1" smtClean="0">
                <a:solidFill>
                  <a:schemeClr val="bg1"/>
                </a:solidFill>
                <a:latin typeface="+mj-lt"/>
                <a:cs typeface="Lato Regular"/>
              </a:rPr>
              <a:t>Vasodilatatrice</a:t>
            </a:r>
            <a:endParaRPr lang="en-US" sz="1600" b="1" dirty="0" smtClean="0">
              <a:solidFill>
                <a:schemeClr val="bg1"/>
              </a:solidFill>
              <a:latin typeface="+mj-lt"/>
              <a:cs typeface="Lato Regular"/>
            </a:endParaRPr>
          </a:p>
          <a:p>
            <a:pPr algn="ctr"/>
            <a:r>
              <a:rPr lang="en-US" sz="1600" b="1" dirty="0" smtClean="0">
                <a:solidFill>
                  <a:schemeClr val="bg1"/>
                </a:solidFill>
                <a:latin typeface="+mj-lt"/>
                <a:cs typeface="Lato Regular"/>
              </a:rPr>
              <a:t>Des </a:t>
            </a:r>
            <a:r>
              <a:rPr lang="en-US" sz="1600" b="1" dirty="0" err="1" smtClean="0">
                <a:solidFill>
                  <a:schemeClr val="bg1"/>
                </a:solidFill>
                <a:latin typeface="+mj-lt"/>
                <a:cs typeface="Lato Regular"/>
              </a:rPr>
              <a:t>bronches</a:t>
            </a:r>
            <a:endParaRPr lang="id-ID" sz="1600" b="1" dirty="0">
              <a:solidFill>
                <a:schemeClr val="bg1"/>
              </a:solidFill>
              <a:latin typeface="+mj-lt"/>
              <a:cs typeface="Lato Regular"/>
            </a:endParaRPr>
          </a:p>
        </p:txBody>
      </p:sp>
      <p:sp>
        <p:nvSpPr>
          <p:cNvPr id="68" name="Freeform 123"/>
          <p:cNvSpPr>
            <a:spLocks noChangeArrowheads="1"/>
          </p:cNvSpPr>
          <p:nvPr/>
        </p:nvSpPr>
        <p:spPr bwMode="auto">
          <a:xfrm>
            <a:off x="4808666" y="1805054"/>
            <a:ext cx="273060" cy="279459"/>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C</a:t>
            </a:r>
            <a:endParaRPr lang="en-US" dirty="0">
              <a:solidFill>
                <a:schemeClr val="bg1"/>
              </a:solidFill>
              <a:latin typeface="Keep Calm Med" pitchFamily="2" charset="0"/>
            </a:endParaRPr>
          </a:p>
        </p:txBody>
      </p:sp>
      <p:grpSp>
        <p:nvGrpSpPr>
          <p:cNvPr id="32" name="Group 31"/>
          <p:cNvGrpSpPr/>
          <p:nvPr/>
        </p:nvGrpSpPr>
        <p:grpSpPr>
          <a:xfrm>
            <a:off x="6804741" y="4412803"/>
            <a:ext cx="1115442" cy="2445197"/>
            <a:chOff x="6804741" y="4412803"/>
            <a:chExt cx="1115442" cy="2445197"/>
          </a:xfrm>
        </p:grpSpPr>
        <p:sp>
          <p:nvSpPr>
            <p:cNvPr id="17" name="Freeform 17"/>
            <p:cNvSpPr>
              <a:spLocks/>
            </p:cNvSpPr>
            <p:nvPr/>
          </p:nvSpPr>
          <p:spPr bwMode="auto">
            <a:xfrm>
              <a:off x="6804741" y="4412803"/>
              <a:ext cx="945873" cy="2445197"/>
            </a:xfrm>
            <a:custGeom>
              <a:avLst/>
              <a:gdLst>
                <a:gd name="T0" fmla="*/ 0 w 714"/>
                <a:gd name="T1" fmla="*/ 1960 h 1960"/>
                <a:gd name="T2" fmla="*/ 714 w 714"/>
                <a:gd name="T3" fmla="*/ 1960 h 1960"/>
                <a:gd name="T4" fmla="*/ 714 w 714"/>
                <a:gd name="T5" fmla="*/ 0 h 1960"/>
                <a:gd name="T6" fmla="*/ 0 w 714"/>
                <a:gd name="T7" fmla="*/ 502 h 1960"/>
                <a:gd name="T8" fmla="*/ 0 w 714"/>
                <a:gd name="T9" fmla="*/ 1960 h 1960"/>
              </a:gdLst>
              <a:ahLst/>
              <a:cxnLst>
                <a:cxn ang="0">
                  <a:pos x="T0" y="T1"/>
                </a:cxn>
                <a:cxn ang="0">
                  <a:pos x="T2" y="T3"/>
                </a:cxn>
                <a:cxn ang="0">
                  <a:pos x="T4" y="T5"/>
                </a:cxn>
                <a:cxn ang="0">
                  <a:pos x="T6" y="T7"/>
                </a:cxn>
                <a:cxn ang="0">
                  <a:pos x="T8" y="T9"/>
                </a:cxn>
              </a:cxnLst>
              <a:rect l="0" t="0" r="r" b="b"/>
              <a:pathLst>
                <a:path w="714" h="1960">
                  <a:moveTo>
                    <a:pt x="0" y="1960"/>
                  </a:moveTo>
                  <a:lnTo>
                    <a:pt x="714" y="1960"/>
                  </a:lnTo>
                  <a:lnTo>
                    <a:pt x="714" y="0"/>
                  </a:lnTo>
                  <a:lnTo>
                    <a:pt x="0" y="502"/>
                  </a:lnTo>
                  <a:lnTo>
                    <a:pt x="0" y="196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7775785" y="4412803"/>
              <a:ext cx="144398" cy="2445197"/>
            </a:xfrm>
            <a:custGeom>
              <a:avLst/>
              <a:gdLst>
                <a:gd name="T0" fmla="*/ 109 w 109"/>
                <a:gd name="T1" fmla="*/ 1960 h 1960"/>
                <a:gd name="T2" fmla="*/ 0 w 109"/>
                <a:gd name="T3" fmla="*/ 1960 h 1960"/>
                <a:gd name="T4" fmla="*/ 0 w 109"/>
                <a:gd name="T5" fmla="*/ 0 h 1960"/>
                <a:gd name="T6" fmla="*/ 109 w 109"/>
                <a:gd name="T7" fmla="*/ 9 h 1960"/>
                <a:gd name="T8" fmla="*/ 109 w 109"/>
                <a:gd name="T9" fmla="*/ 1960 h 1960"/>
              </a:gdLst>
              <a:ahLst/>
              <a:cxnLst>
                <a:cxn ang="0">
                  <a:pos x="T0" y="T1"/>
                </a:cxn>
                <a:cxn ang="0">
                  <a:pos x="T2" y="T3"/>
                </a:cxn>
                <a:cxn ang="0">
                  <a:pos x="T4" y="T5"/>
                </a:cxn>
                <a:cxn ang="0">
                  <a:pos x="T6" y="T7"/>
                </a:cxn>
                <a:cxn ang="0">
                  <a:pos x="T8" y="T9"/>
                </a:cxn>
              </a:cxnLst>
              <a:rect l="0" t="0" r="r" b="b"/>
              <a:pathLst>
                <a:path w="109" h="1960">
                  <a:moveTo>
                    <a:pt x="109" y="1960"/>
                  </a:moveTo>
                  <a:lnTo>
                    <a:pt x="0" y="1960"/>
                  </a:lnTo>
                  <a:lnTo>
                    <a:pt x="0" y="0"/>
                  </a:lnTo>
                  <a:lnTo>
                    <a:pt x="109" y="9"/>
                  </a:lnTo>
                  <a:lnTo>
                    <a:pt x="109" y="1960"/>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9"/>
            <p:cNvSpPr>
              <a:spLocks noChangeArrowheads="1"/>
            </p:cNvSpPr>
            <p:nvPr/>
          </p:nvSpPr>
          <p:spPr bwMode="auto">
            <a:xfrm>
              <a:off x="7750615" y="4412803"/>
              <a:ext cx="25171" cy="2445197"/>
            </a:xfrm>
            <a:prstGeom prst="rect">
              <a:avLst/>
            </a:prstGeom>
            <a:solidFill>
              <a:schemeClr val="accent5">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30"/>
            <p:cNvSpPr>
              <a:spLocks/>
            </p:cNvSpPr>
            <p:nvPr/>
          </p:nvSpPr>
          <p:spPr bwMode="auto">
            <a:xfrm>
              <a:off x="7183620" y="5747681"/>
              <a:ext cx="190764" cy="647479"/>
            </a:xfrm>
            <a:custGeom>
              <a:avLst/>
              <a:gdLst>
                <a:gd name="T0" fmla="*/ 0 w 144"/>
                <a:gd name="T1" fmla="*/ 519 h 519"/>
                <a:gd name="T2" fmla="*/ 0 w 144"/>
                <a:gd name="T3" fmla="*/ 43 h 519"/>
                <a:gd name="T4" fmla="*/ 144 w 144"/>
                <a:gd name="T5" fmla="*/ 0 h 519"/>
                <a:gd name="T6" fmla="*/ 144 w 144"/>
                <a:gd name="T7" fmla="*/ 38 h 519"/>
                <a:gd name="T8" fmla="*/ 40 w 144"/>
                <a:gd name="T9" fmla="*/ 69 h 519"/>
                <a:gd name="T10" fmla="*/ 40 w 144"/>
                <a:gd name="T11" fmla="*/ 251 h 519"/>
                <a:gd name="T12" fmla="*/ 135 w 144"/>
                <a:gd name="T13" fmla="*/ 235 h 519"/>
                <a:gd name="T14" fmla="*/ 135 w 144"/>
                <a:gd name="T15" fmla="*/ 277 h 519"/>
                <a:gd name="T16" fmla="*/ 40 w 144"/>
                <a:gd name="T17" fmla="*/ 291 h 519"/>
                <a:gd name="T18" fmla="*/ 40 w 144"/>
                <a:gd name="T19" fmla="*/ 481 h 519"/>
                <a:gd name="T20" fmla="*/ 144 w 144"/>
                <a:gd name="T21" fmla="*/ 478 h 519"/>
                <a:gd name="T22" fmla="*/ 144 w 144"/>
                <a:gd name="T23" fmla="*/ 519 h 519"/>
                <a:gd name="T24" fmla="*/ 0 w 144"/>
                <a:gd name="T25" fmla="*/ 519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519">
                  <a:moveTo>
                    <a:pt x="0" y="519"/>
                  </a:moveTo>
                  <a:lnTo>
                    <a:pt x="0" y="43"/>
                  </a:lnTo>
                  <a:lnTo>
                    <a:pt x="144" y="0"/>
                  </a:lnTo>
                  <a:lnTo>
                    <a:pt x="144" y="38"/>
                  </a:lnTo>
                  <a:lnTo>
                    <a:pt x="40" y="69"/>
                  </a:lnTo>
                  <a:lnTo>
                    <a:pt x="40" y="251"/>
                  </a:lnTo>
                  <a:lnTo>
                    <a:pt x="135" y="235"/>
                  </a:lnTo>
                  <a:lnTo>
                    <a:pt x="135" y="277"/>
                  </a:lnTo>
                  <a:lnTo>
                    <a:pt x="40" y="291"/>
                  </a:lnTo>
                  <a:lnTo>
                    <a:pt x="40" y="481"/>
                  </a:lnTo>
                  <a:lnTo>
                    <a:pt x="144" y="478"/>
                  </a:lnTo>
                  <a:lnTo>
                    <a:pt x="144" y="519"/>
                  </a:lnTo>
                  <a:lnTo>
                    <a:pt x="0" y="5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6162237" y="3596905"/>
            <a:ext cx="741861" cy="3261095"/>
            <a:chOff x="6162237" y="3596905"/>
            <a:chExt cx="741861" cy="3261095"/>
          </a:xfrm>
        </p:grpSpPr>
        <p:sp>
          <p:nvSpPr>
            <p:cNvPr id="20" name="Freeform 23"/>
            <p:cNvSpPr>
              <a:spLocks/>
            </p:cNvSpPr>
            <p:nvPr/>
          </p:nvSpPr>
          <p:spPr bwMode="auto">
            <a:xfrm>
              <a:off x="6162237" y="3596905"/>
              <a:ext cx="569644" cy="3261095"/>
            </a:xfrm>
            <a:custGeom>
              <a:avLst/>
              <a:gdLst>
                <a:gd name="T0" fmla="*/ 430 w 430"/>
                <a:gd name="T1" fmla="*/ 0 h 2614"/>
                <a:gd name="T2" fmla="*/ 0 w 430"/>
                <a:gd name="T3" fmla="*/ 682 h 2614"/>
                <a:gd name="T4" fmla="*/ 0 w 430"/>
                <a:gd name="T5" fmla="*/ 2614 h 2614"/>
                <a:gd name="T6" fmla="*/ 430 w 430"/>
                <a:gd name="T7" fmla="*/ 2614 h 2614"/>
                <a:gd name="T8" fmla="*/ 430 w 430"/>
                <a:gd name="T9" fmla="*/ 0 h 2614"/>
              </a:gdLst>
              <a:ahLst/>
              <a:cxnLst>
                <a:cxn ang="0">
                  <a:pos x="T0" y="T1"/>
                </a:cxn>
                <a:cxn ang="0">
                  <a:pos x="T2" y="T3"/>
                </a:cxn>
                <a:cxn ang="0">
                  <a:pos x="T4" y="T5"/>
                </a:cxn>
                <a:cxn ang="0">
                  <a:pos x="T6" y="T7"/>
                </a:cxn>
                <a:cxn ang="0">
                  <a:pos x="T8" y="T9"/>
                </a:cxn>
              </a:cxnLst>
              <a:rect l="0" t="0" r="r" b="b"/>
              <a:pathLst>
                <a:path w="430" h="2614">
                  <a:moveTo>
                    <a:pt x="430" y="0"/>
                  </a:moveTo>
                  <a:lnTo>
                    <a:pt x="0" y="682"/>
                  </a:lnTo>
                  <a:lnTo>
                    <a:pt x="0" y="2614"/>
                  </a:lnTo>
                  <a:lnTo>
                    <a:pt x="430" y="2614"/>
                  </a:lnTo>
                  <a:lnTo>
                    <a:pt x="430" y="0"/>
                  </a:ln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4"/>
            <p:cNvSpPr>
              <a:spLocks/>
            </p:cNvSpPr>
            <p:nvPr/>
          </p:nvSpPr>
          <p:spPr bwMode="auto">
            <a:xfrm>
              <a:off x="6757050" y="3596905"/>
              <a:ext cx="147048" cy="3261095"/>
            </a:xfrm>
            <a:custGeom>
              <a:avLst/>
              <a:gdLst>
                <a:gd name="T0" fmla="*/ 111 w 111"/>
                <a:gd name="T1" fmla="*/ 2614 h 2614"/>
                <a:gd name="T2" fmla="*/ 0 w 111"/>
                <a:gd name="T3" fmla="*/ 2614 h 2614"/>
                <a:gd name="T4" fmla="*/ 0 w 111"/>
                <a:gd name="T5" fmla="*/ 0 h 2614"/>
                <a:gd name="T6" fmla="*/ 111 w 111"/>
                <a:gd name="T7" fmla="*/ 19 h 2614"/>
                <a:gd name="T8" fmla="*/ 111 w 111"/>
                <a:gd name="T9" fmla="*/ 2614 h 2614"/>
              </a:gdLst>
              <a:ahLst/>
              <a:cxnLst>
                <a:cxn ang="0">
                  <a:pos x="T0" y="T1"/>
                </a:cxn>
                <a:cxn ang="0">
                  <a:pos x="T2" y="T3"/>
                </a:cxn>
                <a:cxn ang="0">
                  <a:pos x="T4" y="T5"/>
                </a:cxn>
                <a:cxn ang="0">
                  <a:pos x="T6" y="T7"/>
                </a:cxn>
                <a:cxn ang="0">
                  <a:pos x="T8" y="T9"/>
                </a:cxn>
              </a:cxnLst>
              <a:rect l="0" t="0" r="r" b="b"/>
              <a:pathLst>
                <a:path w="111" h="2614">
                  <a:moveTo>
                    <a:pt x="111" y="2614"/>
                  </a:moveTo>
                  <a:lnTo>
                    <a:pt x="0" y="2614"/>
                  </a:lnTo>
                  <a:lnTo>
                    <a:pt x="0" y="0"/>
                  </a:lnTo>
                  <a:lnTo>
                    <a:pt x="111" y="19"/>
                  </a:lnTo>
                  <a:lnTo>
                    <a:pt x="111" y="2614"/>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25"/>
            <p:cNvSpPr>
              <a:spLocks noChangeArrowheads="1"/>
            </p:cNvSpPr>
            <p:nvPr/>
          </p:nvSpPr>
          <p:spPr bwMode="auto">
            <a:xfrm>
              <a:off x="6731880" y="3596905"/>
              <a:ext cx="25171" cy="3261095"/>
            </a:xfrm>
            <a:prstGeom prst="rect">
              <a:avLst/>
            </a:prstGeom>
            <a:solidFill>
              <a:schemeClr val="accent4">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9"/>
            <p:cNvSpPr>
              <a:spLocks noEditPoints="1"/>
            </p:cNvSpPr>
            <p:nvPr/>
          </p:nvSpPr>
          <p:spPr bwMode="auto">
            <a:xfrm>
              <a:off x="6343727" y="5771385"/>
              <a:ext cx="184141" cy="623775"/>
            </a:xfrm>
            <a:custGeom>
              <a:avLst/>
              <a:gdLst>
                <a:gd name="T0" fmla="*/ 58 w 59"/>
                <a:gd name="T1" fmla="*/ 187 h 211"/>
                <a:gd name="T2" fmla="*/ 52 w 59"/>
                <a:gd name="T3" fmla="*/ 200 h 211"/>
                <a:gd name="T4" fmla="*/ 44 w 59"/>
                <a:gd name="T5" fmla="*/ 208 h 211"/>
                <a:gd name="T6" fmla="*/ 33 w 59"/>
                <a:gd name="T7" fmla="*/ 211 h 211"/>
                <a:gd name="T8" fmla="*/ 0 w 59"/>
                <a:gd name="T9" fmla="*/ 211 h 211"/>
                <a:gd name="T10" fmla="*/ 0 w 59"/>
                <a:gd name="T11" fmla="*/ 15 h 211"/>
                <a:gd name="T12" fmla="*/ 32 w 59"/>
                <a:gd name="T13" fmla="*/ 2 h 211"/>
                <a:gd name="T14" fmla="*/ 43 w 59"/>
                <a:gd name="T15" fmla="*/ 1 h 211"/>
                <a:gd name="T16" fmla="*/ 51 w 59"/>
                <a:gd name="T17" fmla="*/ 6 h 211"/>
                <a:gd name="T18" fmla="*/ 56 w 59"/>
                <a:gd name="T19" fmla="*/ 16 h 211"/>
                <a:gd name="T20" fmla="*/ 58 w 59"/>
                <a:gd name="T21" fmla="*/ 31 h 211"/>
                <a:gd name="T22" fmla="*/ 59 w 59"/>
                <a:gd name="T23" fmla="*/ 172 h 211"/>
                <a:gd name="T24" fmla="*/ 58 w 59"/>
                <a:gd name="T25" fmla="*/ 187 h 211"/>
                <a:gd name="T26" fmla="*/ 46 w 59"/>
                <a:gd name="T27" fmla="*/ 37 h 211"/>
                <a:gd name="T28" fmla="*/ 41 w 59"/>
                <a:gd name="T29" fmla="*/ 21 h 211"/>
                <a:gd name="T30" fmla="*/ 30 w 59"/>
                <a:gd name="T31" fmla="*/ 19 h 211"/>
                <a:gd name="T32" fmla="*/ 12 w 59"/>
                <a:gd name="T33" fmla="*/ 25 h 211"/>
                <a:gd name="T34" fmla="*/ 13 w 59"/>
                <a:gd name="T35" fmla="*/ 196 h 211"/>
                <a:gd name="T36" fmla="*/ 30 w 59"/>
                <a:gd name="T37" fmla="*/ 195 h 211"/>
                <a:gd name="T38" fmla="*/ 43 w 59"/>
                <a:gd name="T39" fmla="*/ 188 h 211"/>
                <a:gd name="T40" fmla="*/ 47 w 59"/>
                <a:gd name="T41" fmla="*/ 171 h 211"/>
                <a:gd name="T42" fmla="*/ 46 w 59"/>
                <a:gd name="T43" fmla="*/ 3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211">
                  <a:moveTo>
                    <a:pt x="58" y="187"/>
                  </a:moveTo>
                  <a:cubicBezTo>
                    <a:pt x="56" y="192"/>
                    <a:pt x="55" y="196"/>
                    <a:pt x="52" y="200"/>
                  </a:cubicBezTo>
                  <a:cubicBezTo>
                    <a:pt x="50" y="204"/>
                    <a:pt x="47" y="206"/>
                    <a:pt x="44" y="208"/>
                  </a:cubicBezTo>
                  <a:cubicBezTo>
                    <a:pt x="41" y="210"/>
                    <a:pt x="37" y="211"/>
                    <a:pt x="33" y="211"/>
                  </a:cubicBezTo>
                  <a:cubicBezTo>
                    <a:pt x="0" y="211"/>
                    <a:pt x="0" y="211"/>
                    <a:pt x="0" y="211"/>
                  </a:cubicBezTo>
                  <a:cubicBezTo>
                    <a:pt x="0" y="15"/>
                    <a:pt x="0" y="15"/>
                    <a:pt x="0" y="15"/>
                  </a:cubicBezTo>
                  <a:cubicBezTo>
                    <a:pt x="32" y="2"/>
                    <a:pt x="32" y="2"/>
                    <a:pt x="32" y="2"/>
                  </a:cubicBezTo>
                  <a:cubicBezTo>
                    <a:pt x="36" y="0"/>
                    <a:pt x="40" y="0"/>
                    <a:pt x="43" y="1"/>
                  </a:cubicBezTo>
                  <a:cubicBezTo>
                    <a:pt x="46" y="1"/>
                    <a:pt x="49" y="3"/>
                    <a:pt x="51" y="6"/>
                  </a:cubicBezTo>
                  <a:cubicBezTo>
                    <a:pt x="53" y="8"/>
                    <a:pt x="55" y="12"/>
                    <a:pt x="56" y="16"/>
                  </a:cubicBezTo>
                  <a:cubicBezTo>
                    <a:pt x="58" y="21"/>
                    <a:pt x="58" y="26"/>
                    <a:pt x="58" y="31"/>
                  </a:cubicBezTo>
                  <a:cubicBezTo>
                    <a:pt x="59" y="172"/>
                    <a:pt x="59" y="172"/>
                    <a:pt x="59" y="172"/>
                  </a:cubicBezTo>
                  <a:cubicBezTo>
                    <a:pt x="59" y="177"/>
                    <a:pt x="59" y="182"/>
                    <a:pt x="58" y="187"/>
                  </a:cubicBezTo>
                  <a:close/>
                  <a:moveTo>
                    <a:pt x="46" y="37"/>
                  </a:moveTo>
                  <a:cubicBezTo>
                    <a:pt x="46" y="29"/>
                    <a:pt x="44" y="24"/>
                    <a:pt x="41" y="21"/>
                  </a:cubicBezTo>
                  <a:cubicBezTo>
                    <a:pt x="39" y="18"/>
                    <a:pt x="35" y="17"/>
                    <a:pt x="30" y="19"/>
                  </a:cubicBezTo>
                  <a:cubicBezTo>
                    <a:pt x="12" y="25"/>
                    <a:pt x="12" y="25"/>
                    <a:pt x="12" y="25"/>
                  </a:cubicBezTo>
                  <a:cubicBezTo>
                    <a:pt x="13" y="196"/>
                    <a:pt x="13" y="196"/>
                    <a:pt x="13" y="196"/>
                  </a:cubicBezTo>
                  <a:cubicBezTo>
                    <a:pt x="30" y="195"/>
                    <a:pt x="30" y="195"/>
                    <a:pt x="30" y="195"/>
                  </a:cubicBezTo>
                  <a:cubicBezTo>
                    <a:pt x="35" y="195"/>
                    <a:pt x="40" y="193"/>
                    <a:pt x="43" y="188"/>
                  </a:cubicBezTo>
                  <a:cubicBezTo>
                    <a:pt x="45" y="183"/>
                    <a:pt x="47" y="177"/>
                    <a:pt x="47" y="171"/>
                  </a:cubicBezTo>
                  <a:lnTo>
                    <a:pt x="46"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2" name="TextBox 61"/>
          <p:cNvSpPr txBox="1"/>
          <p:nvPr/>
        </p:nvSpPr>
        <p:spPr>
          <a:xfrm>
            <a:off x="768773" y="441868"/>
            <a:ext cx="10786927" cy="830997"/>
          </a:xfrm>
          <a:prstGeom prst="rect">
            <a:avLst/>
          </a:prstGeom>
          <a:noFill/>
        </p:spPr>
        <p:txBody>
          <a:bodyPr vert="horz" wrap="none" rtlCol="0">
            <a:spAutoFit/>
          </a:bodyPr>
          <a:lstStyle/>
          <a:p>
            <a:r>
              <a:rPr lang="en-US" sz="4800" b="1" dirty="0" smtClean="0">
                <a:solidFill>
                  <a:srgbClr val="00B0F0"/>
                </a:solidFill>
                <a:latin typeface="+mj-lt"/>
              </a:rPr>
              <a:t>PROPRIÉTÉS PHARMACOLOGIQUE</a:t>
            </a:r>
            <a:endParaRPr lang="en-US" sz="4800" b="1" dirty="0">
              <a:solidFill>
                <a:srgbClr val="00B0F0"/>
              </a:solidFill>
              <a:latin typeface="+mj-lt"/>
            </a:endParaRPr>
          </a:p>
        </p:txBody>
      </p:sp>
    </p:spTree>
    <p:extLst>
      <p:ext uri="{BB962C8B-B14F-4D97-AF65-F5344CB8AC3E}">
        <p14:creationId xmlns:p14="http://schemas.microsoft.com/office/powerpoint/2010/main" val="133975843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par>
                                <p:cTn id="15" presetID="12" presetClass="entr" presetSubtype="4"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par>
                                <p:cTn id="19" presetID="12" presetClass="entr" presetSubtype="4" fill="hold" nodeType="withEffect">
                                  <p:stCondLst>
                                    <p:cond delay="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par>
                                <p:cTn id="23" presetID="12" presetClass="entr" presetSubtype="4" fill="hold" nodeType="withEffect">
                                  <p:stCondLst>
                                    <p:cond delay="25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p:tgtEl>
                                          <p:spTgt spid="32"/>
                                        </p:tgtEl>
                                        <p:attrNameLst>
                                          <p:attrName>ppt_y</p:attrName>
                                        </p:attrNameLst>
                                      </p:cBhvr>
                                      <p:tavLst>
                                        <p:tav tm="0">
                                          <p:val>
                                            <p:strVal val="#ppt_y+#ppt_h*1.125000"/>
                                          </p:val>
                                        </p:tav>
                                        <p:tav tm="100000">
                                          <p:val>
                                            <p:strVal val="#ppt_y"/>
                                          </p:val>
                                        </p:tav>
                                      </p:tavLst>
                                    </p:anim>
                                    <p:animEffect transition="in" filter="wipe(up)">
                                      <p:cBhvr>
                                        <p:cTn id="26" dur="500"/>
                                        <p:tgtEl>
                                          <p:spTgt spid="32"/>
                                        </p:tgtEl>
                                      </p:cBhvr>
                                    </p:animEffect>
                                  </p:childTnLst>
                                </p:cTn>
                              </p:par>
                              <p:par>
                                <p:cTn id="27" presetID="12" presetClass="entr" presetSubtype="4" fill="hold" nodeType="withEffect">
                                  <p:stCondLst>
                                    <p:cond delay="50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ppt_y</p:attrName>
                                        </p:attrNameLst>
                                      </p:cBhvr>
                                      <p:tavLst>
                                        <p:tav tm="0">
                                          <p:val>
                                            <p:strVal val="#ppt_y+#ppt_h*1.125000"/>
                                          </p:val>
                                        </p:tav>
                                        <p:tav tm="100000">
                                          <p:val>
                                            <p:strVal val="#ppt_y"/>
                                          </p:val>
                                        </p:tav>
                                      </p:tavLst>
                                    </p:anim>
                                    <p:animEffect transition="in" filter="wipe(up)">
                                      <p:cBhvr>
                                        <p:cTn id="30" dur="500"/>
                                        <p:tgtEl>
                                          <p:spTgt spid="30"/>
                                        </p:tgtEl>
                                      </p:cBhvr>
                                    </p:animEffect>
                                  </p:childTnLst>
                                </p:cTn>
                              </p:par>
                              <p:par>
                                <p:cTn id="31" presetID="12" presetClass="entr" presetSubtype="4" fill="hold" nodeType="withEffect">
                                  <p:stCondLst>
                                    <p:cond delay="50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p:tgtEl>
                                          <p:spTgt spid="37"/>
                                        </p:tgtEl>
                                        <p:attrNameLst>
                                          <p:attrName>ppt_y</p:attrName>
                                        </p:attrNameLst>
                                      </p:cBhvr>
                                      <p:tavLst>
                                        <p:tav tm="0">
                                          <p:val>
                                            <p:strVal val="#ppt_y+#ppt_h*1.125000"/>
                                          </p:val>
                                        </p:tav>
                                        <p:tav tm="100000">
                                          <p:val>
                                            <p:strVal val="#ppt_y"/>
                                          </p:val>
                                        </p:tav>
                                      </p:tavLst>
                                    </p:anim>
                                    <p:animEffect transition="in" filter="wipe(up)">
                                      <p:cBhvr>
                                        <p:cTn id="34" dur="500"/>
                                        <p:tgtEl>
                                          <p:spTgt spid="37"/>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p:cTn id="43" dur="500" fill="hold"/>
                                        <p:tgtEl>
                                          <p:spTgt spid="67"/>
                                        </p:tgtEl>
                                        <p:attrNameLst>
                                          <p:attrName>ppt_w</p:attrName>
                                        </p:attrNameLst>
                                      </p:cBhvr>
                                      <p:tavLst>
                                        <p:tav tm="0">
                                          <p:val>
                                            <p:fltVal val="0"/>
                                          </p:val>
                                        </p:tav>
                                        <p:tav tm="100000">
                                          <p:val>
                                            <p:strVal val="#ppt_w"/>
                                          </p:val>
                                        </p:tav>
                                      </p:tavLst>
                                    </p:anim>
                                    <p:anim calcmode="lin" valueType="num">
                                      <p:cBhvr>
                                        <p:cTn id="44" dur="500" fill="hold"/>
                                        <p:tgtEl>
                                          <p:spTgt spid="67"/>
                                        </p:tgtEl>
                                        <p:attrNameLst>
                                          <p:attrName>ppt_h</p:attrName>
                                        </p:attrNameLst>
                                      </p:cBhvr>
                                      <p:tavLst>
                                        <p:tav tm="0">
                                          <p:val>
                                            <p:fltVal val="0"/>
                                          </p:val>
                                        </p:tav>
                                        <p:tav tm="100000">
                                          <p:val>
                                            <p:strVal val="#ppt_h"/>
                                          </p:val>
                                        </p:tav>
                                      </p:tavLst>
                                    </p:anim>
                                    <p:animEffect transition="in" filter="fade">
                                      <p:cBhvr>
                                        <p:cTn id="45" dur="500"/>
                                        <p:tgtEl>
                                          <p:spTgt spid="67"/>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2500"/>
                            </p:stCondLst>
                            <p:childTnLst>
                              <p:par>
                                <p:cTn id="51" presetID="53" presetClass="entr" presetSubtype="16"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p:cTn id="58" dur="500" fill="hold"/>
                                        <p:tgtEl>
                                          <p:spTgt spid="66"/>
                                        </p:tgtEl>
                                        <p:attrNameLst>
                                          <p:attrName>ppt_w</p:attrName>
                                        </p:attrNameLst>
                                      </p:cBhvr>
                                      <p:tavLst>
                                        <p:tav tm="0">
                                          <p:val>
                                            <p:fltVal val="0"/>
                                          </p:val>
                                        </p:tav>
                                        <p:tav tm="100000">
                                          <p:val>
                                            <p:strVal val="#ppt_w"/>
                                          </p:val>
                                        </p:tav>
                                      </p:tavLst>
                                    </p:anim>
                                    <p:anim calcmode="lin" valueType="num">
                                      <p:cBhvr>
                                        <p:cTn id="59" dur="500" fill="hold"/>
                                        <p:tgtEl>
                                          <p:spTgt spid="66"/>
                                        </p:tgtEl>
                                        <p:attrNameLst>
                                          <p:attrName>ppt_h</p:attrName>
                                        </p:attrNameLst>
                                      </p:cBhvr>
                                      <p:tavLst>
                                        <p:tav tm="0">
                                          <p:val>
                                            <p:fltVal val="0"/>
                                          </p:val>
                                        </p:tav>
                                        <p:tav tm="100000">
                                          <p:val>
                                            <p:strVal val="#ppt_h"/>
                                          </p:val>
                                        </p:tav>
                                      </p:tavLst>
                                    </p:anim>
                                    <p:animEffect transition="in" filter="fade">
                                      <p:cBhvr>
                                        <p:cTn id="60" dur="500"/>
                                        <p:tgtEl>
                                          <p:spTgt spid="66"/>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childTnLst>
                          </p:cTn>
                        </p:par>
                        <p:par>
                          <p:cTn id="65" fill="hold">
                            <p:stCondLst>
                              <p:cond delay="3500"/>
                            </p:stCondLst>
                            <p:childTnLst>
                              <p:par>
                                <p:cTn id="66" presetID="53" presetClass="entr" presetSubtype="16"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 calcmode="lin" valueType="num">
                                      <p:cBhvr>
                                        <p:cTn id="68" dur="500" fill="hold"/>
                                        <p:tgtEl>
                                          <p:spTgt spid="48"/>
                                        </p:tgtEl>
                                        <p:attrNameLst>
                                          <p:attrName>ppt_w</p:attrName>
                                        </p:attrNameLst>
                                      </p:cBhvr>
                                      <p:tavLst>
                                        <p:tav tm="0">
                                          <p:val>
                                            <p:fltVal val="0"/>
                                          </p:val>
                                        </p:tav>
                                        <p:tav tm="100000">
                                          <p:val>
                                            <p:strVal val="#ppt_w"/>
                                          </p:val>
                                        </p:tav>
                                      </p:tavLst>
                                    </p:anim>
                                    <p:anim calcmode="lin" valueType="num">
                                      <p:cBhvr>
                                        <p:cTn id="69" dur="500" fill="hold"/>
                                        <p:tgtEl>
                                          <p:spTgt spid="48"/>
                                        </p:tgtEl>
                                        <p:attrNameLst>
                                          <p:attrName>ppt_h</p:attrName>
                                        </p:attrNameLst>
                                      </p:cBhvr>
                                      <p:tavLst>
                                        <p:tav tm="0">
                                          <p:val>
                                            <p:fltVal val="0"/>
                                          </p:val>
                                        </p:tav>
                                        <p:tav tm="100000">
                                          <p:val>
                                            <p:strVal val="#ppt_h"/>
                                          </p:val>
                                        </p:tav>
                                      </p:tavLst>
                                    </p:anim>
                                    <p:animEffect transition="in" filter="fade">
                                      <p:cBhvr>
                                        <p:cTn id="70" dur="500"/>
                                        <p:tgtEl>
                                          <p:spTgt spid="4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 calcmode="lin" valueType="num">
                                      <p:cBhvr>
                                        <p:cTn id="73" dur="500" fill="hold"/>
                                        <p:tgtEl>
                                          <p:spTgt spid="68"/>
                                        </p:tgtEl>
                                        <p:attrNameLst>
                                          <p:attrName>ppt_w</p:attrName>
                                        </p:attrNameLst>
                                      </p:cBhvr>
                                      <p:tavLst>
                                        <p:tav tm="0">
                                          <p:val>
                                            <p:fltVal val="0"/>
                                          </p:val>
                                        </p:tav>
                                        <p:tav tm="100000">
                                          <p:val>
                                            <p:strVal val="#ppt_w"/>
                                          </p:val>
                                        </p:tav>
                                      </p:tavLst>
                                    </p:anim>
                                    <p:anim calcmode="lin" valueType="num">
                                      <p:cBhvr>
                                        <p:cTn id="74" dur="500" fill="hold"/>
                                        <p:tgtEl>
                                          <p:spTgt spid="68"/>
                                        </p:tgtEl>
                                        <p:attrNameLst>
                                          <p:attrName>ppt_h</p:attrName>
                                        </p:attrNameLst>
                                      </p:cBhvr>
                                      <p:tavLst>
                                        <p:tav tm="0">
                                          <p:val>
                                            <p:fltVal val="0"/>
                                          </p:val>
                                        </p:tav>
                                        <p:tav tm="100000">
                                          <p:val>
                                            <p:strVal val="#ppt_h"/>
                                          </p:val>
                                        </p:tav>
                                      </p:tavLst>
                                    </p:anim>
                                    <p:animEffect transition="in" filter="fade">
                                      <p:cBhvr>
                                        <p:cTn id="75" dur="500"/>
                                        <p:tgtEl>
                                          <p:spTgt spid="68"/>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fade">
                                      <p:cBhvr>
                                        <p:cTn id="79" dur="500"/>
                                        <p:tgtEl>
                                          <p:spTgt spid="49"/>
                                        </p:tgtEl>
                                      </p:cBhvr>
                                    </p:animEffect>
                                  </p:childTnLst>
                                </p:cTn>
                              </p:par>
                            </p:childTnLst>
                          </p:cTn>
                        </p:par>
                        <p:par>
                          <p:cTn id="80" fill="hold">
                            <p:stCondLst>
                              <p:cond delay="4500"/>
                            </p:stCondLst>
                            <p:childTnLst>
                              <p:par>
                                <p:cTn id="81" presetID="53" presetClass="entr" presetSubtype="16"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Effect transition="in" filter="fade">
                                      <p:cBhvr>
                                        <p:cTn id="85" dur="500"/>
                                        <p:tgtEl>
                                          <p:spTgt spid="5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 calcmode="lin" valueType="num">
                                      <p:cBhvr>
                                        <p:cTn id="88" dur="500" fill="hold"/>
                                        <p:tgtEl>
                                          <p:spTgt spid="65"/>
                                        </p:tgtEl>
                                        <p:attrNameLst>
                                          <p:attrName>ppt_w</p:attrName>
                                        </p:attrNameLst>
                                      </p:cBhvr>
                                      <p:tavLst>
                                        <p:tav tm="0">
                                          <p:val>
                                            <p:fltVal val="0"/>
                                          </p:val>
                                        </p:tav>
                                        <p:tav tm="100000">
                                          <p:val>
                                            <p:strVal val="#ppt_w"/>
                                          </p:val>
                                        </p:tav>
                                      </p:tavLst>
                                    </p:anim>
                                    <p:anim calcmode="lin" valueType="num">
                                      <p:cBhvr>
                                        <p:cTn id="89" dur="500" fill="hold"/>
                                        <p:tgtEl>
                                          <p:spTgt spid="65"/>
                                        </p:tgtEl>
                                        <p:attrNameLst>
                                          <p:attrName>ppt_h</p:attrName>
                                        </p:attrNameLst>
                                      </p:cBhvr>
                                      <p:tavLst>
                                        <p:tav tm="0">
                                          <p:val>
                                            <p:fltVal val="0"/>
                                          </p:val>
                                        </p:tav>
                                        <p:tav tm="100000">
                                          <p:val>
                                            <p:strVal val="#ppt_h"/>
                                          </p:val>
                                        </p:tav>
                                      </p:tavLst>
                                    </p:anim>
                                    <p:animEffect transition="in" filter="fade">
                                      <p:cBhvr>
                                        <p:cTn id="90" dur="500"/>
                                        <p:tgtEl>
                                          <p:spTgt spid="65"/>
                                        </p:tgtEl>
                                      </p:cBhvr>
                                    </p:animEffect>
                                  </p:childTnLst>
                                </p:cTn>
                              </p:par>
                            </p:childTnLst>
                          </p:cTn>
                        </p:par>
                        <p:par>
                          <p:cTn id="91" fill="hold">
                            <p:stCondLst>
                              <p:cond delay="5000"/>
                            </p:stCondLst>
                            <p:childTnLst>
                              <p:par>
                                <p:cTn id="92" presetID="10" presetClass="entr" presetSubtype="0" fill="hold" grpId="0" nodeType="after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fade">
                                      <p:cBhvr>
                                        <p:cTn id="94" dur="500"/>
                                        <p:tgtEl>
                                          <p:spTgt spid="60"/>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56"/>
                                        </p:tgtEl>
                                        <p:attrNameLst>
                                          <p:attrName>style.visibility</p:attrName>
                                        </p:attrNameLst>
                                      </p:cBhvr>
                                      <p:to>
                                        <p:strVal val="visible"/>
                                      </p:to>
                                    </p:set>
                                    <p:anim calcmode="lin" valueType="num">
                                      <p:cBhvr>
                                        <p:cTn id="98" dur="500" fill="hold"/>
                                        <p:tgtEl>
                                          <p:spTgt spid="56"/>
                                        </p:tgtEl>
                                        <p:attrNameLst>
                                          <p:attrName>ppt_w</p:attrName>
                                        </p:attrNameLst>
                                      </p:cBhvr>
                                      <p:tavLst>
                                        <p:tav tm="0">
                                          <p:val>
                                            <p:fltVal val="0"/>
                                          </p:val>
                                        </p:tav>
                                        <p:tav tm="100000">
                                          <p:val>
                                            <p:strVal val="#ppt_w"/>
                                          </p:val>
                                        </p:tav>
                                      </p:tavLst>
                                    </p:anim>
                                    <p:anim calcmode="lin" valueType="num">
                                      <p:cBhvr>
                                        <p:cTn id="99" dur="500" fill="hold"/>
                                        <p:tgtEl>
                                          <p:spTgt spid="56"/>
                                        </p:tgtEl>
                                        <p:attrNameLst>
                                          <p:attrName>ppt_h</p:attrName>
                                        </p:attrNameLst>
                                      </p:cBhvr>
                                      <p:tavLst>
                                        <p:tav tm="0">
                                          <p:val>
                                            <p:fltVal val="0"/>
                                          </p:val>
                                        </p:tav>
                                        <p:tav tm="100000">
                                          <p:val>
                                            <p:strVal val="#ppt_h"/>
                                          </p:val>
                                        </p:tav>
                                      </p:tavLst>
                                    </p:anim>
                                    <p:animEffect transition="in" filter="fade">
                                      <p:cBhvr>
                                        <p:cTn id="100" dur="500"/>
                                        <p:tgtEl>
                                          <p:spTgt spid="56"/>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64"/>
                                        </p:tgtEl>
                                        <p:attrNameLst>
                                          <p:attrName>style.visibility</p:attrName>
                                        </p:attrNameLst>
                                      </p:cBhvr>
                                      <p:to>
                                        <p:strVal val="visible"/>
                                      </p:to>
                                    </p:set>
                                    <p:anim calcmode="lin" valueType="num">
                                      <p:cBhvr>
                                        <p:cTn id="103" dur="500" fill="hold"/>
                                        <p:tgtEl>
                                          <p:spTgt spid="64"/>
                                        </p:tgtEl>
                                        <p:attrNameLst>
                                          <p:attrName>ppt_w</p:attrName>
                                        </p:attrNameLst>
                                      </p:cBhvr>
                                      <p:tavLst>
                                        <p:tav tm="0">
                                          <p:val>
                                            <p:fltVal val="0"/>
                                          </p:val>
                                        </p:tav>
                                        <p:tav tm="100000">
                                          <p:val>
                                            <p:strVal val="#ppt_w"/>
                                          </p:val>
                                        </p:tav>
                                      </p:tavLst>
                                    </p:anim>
                                    <p:anim calcmode="lin" valueType="num">
                                      <p:cBhvr>
                                        <p:cTn id="104" dur="500" fill="hold"/>
                                        <p:tgtEl>
                                          <p:spTgt spid="64"/>
                                        </p:tgtEl>
                                        <p:attrNameLst>
                                          <p:attrName>ppt_h</p:attrName>
                                        </p:attrNameLst>
                                      </p:cBhvr>
                                      <p:tavLst>
                                        <p:tav tm="0">
                                          <p:val>
                                            <p:fltVal val="0"/>
                                          </p:val>
                                        </p:tav>
                                        <p:tav tm="100000">
                                          <p:val>
                                            <p:strVal val="#ppt_h"/>
                                          </p:val>
                                        </p:tav>
                                      </p:tavLst>
                                    </p:anim>
                                    <p:animEffect transition="in" filter="fade">
                                      <p:cBhvr>
                                        <p:cTn id="105" dur="500"/>
                                        <p:tgtEl>
                                          <p:spTgt spid="64"/>
                                        </p:tgtEl>
                                      </p:cBhvr>
                                    </p:animEffect>
                                  </p:childTnLst>
                                </p:cTn>
                              </p:par>
                            </p:childTnLst>
                          </p:cTn>
                        </p:par>
                        <p:par>
                          <p:cTn id="106" fill="hold">
                            <p:stCondLst>
                              <p:cond delay="6000"/>
                            </p:stCondLst>
                            <p:childTnLst>
                              <p:par>
                                <p:cTn id="107" presetID="10" presetClass="entr" presetSubtype="0" fill="hold" grpId="0" nodeType="after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fade">
                                      <p:cBhvr>
                                        <p:cTn id="109" dur="500"/>
                                        <p:tgtEl>
                                          <p:spTgt spid="57"/>
                                        </p:tgtEl>
                                      </p:cBhvr>
                                    </p:animEffect>
                                  </p:childTnLst>
                                </p:cTn>
                              </p:par>
                            </p:childTnLst>
                          </p:cTn>
                        </p:par>
                        <p:par>
                          <p:cTn id="110" fill="hold">
                            <p:stCondLst>
                              <p:cond delay="6500"/>
                            </p:stCondLst>
                            <p:childTnLst>
                              <p:par>
                                <p:cTn id="111" presetID="53" presetClass="entr" presetSubtype="16" fill="hold" grpId="0"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63"/>
                                        </p:tgtEl>
                                        <p:attrNameLst>
                                          <p:attrName>style.visibility</p:attrName>
                                        </p:attrNameLst>
                                      </p:cBhvr>
                                      <p:to>
                                        <p:strVal val="visible"/>
                                      </p:to>
                                    </p:set>
                                    <p:anim calcmode="lin" valueType="num">
                                      <p:cBhvr>
                                        <p:cTn id="118" dur="500" fill="hold"/>
                                        <p:tgtEl>
                                          <p:spTgt spid="63"/>
                                        </p:tgtEl>
                                        <p:attrNameLst>
                                          <p:attrName>ppt_w</p:attrName>
                                        </p:attrNameLst>
                                      </p:cBhvr>
                                      <p:tavLst>
                                        <p:tav tm="0">
                                          <p:val>
                                            <p:fltVal val="0"/>
                                          </p:val>
                                        </p:tav>
                                        <p:tav tm="100000">
                                          <p:val>
                                            <p:strVal val="#ppt_w"/>
                                          </p:val>
                                        </p:tav>
                                      </p:tavLst>
                                    </p:anim>
                                    <p:anim calcmode="lin" valueType="num">
                                      <p:cBhvr>
                                        <p:cTn id="119" dur="500" fill="hold"/>
                                        <p:tgtEl>
                                          <p:spTgt spid="63"/>
                                        </p:tgtEl>
                                        <p:attrNameLst>
                                          <p:attrName>ppt_h</p:attrName>
                                        </p:attrNameLst>
                                      </p:cBhvr>
                                      <p:tavLst>
                                        <p:tav tm="0">
                                          <p:val>
                                            <p:fltVal val="0"/>
                                          </p:val>
                                        </p:tav>
                                        <p:tav tm="100000">
                                          <p:val>
                                            <p:strVal val="#ppt_h"/>
                                          </p:val>
                                        </p:tav>
                                      </p:tavLst>
                                    </p:anim>
                                    <p:animEffect transition="in" filter="fade">
                                      <p:cBhvr>
                                        <p:cTn id="120" dur="500"/>
                                        <p:tgtEl>
                                          <p:spTgt spid="63"/>
                                        </p:tgtEl>
                                      </p:cBhvr>
                                    </p:animEffect>
                                  </p:childTnLst>
                                </p:cTn>
                              </p:par>
                            </p:childTnLst>
                          </p:cTn>
                        </p:par>
                        <p:par>
                          <p:cTn id="121" fill="hold">
                            <p:stCondLst>
                              <p:cond delay="7000"/>
                            </p:stCondLst>
                            <p:childTnLst>
                              <p:par>
                                <p:cTn id="122" presetID="10" presetClass="entr" presetSubtype="0" fill="hold" grpId="0" nodeType="afterEffect">
                                  <p:stCondLst>
                                    <p:cond delay="0"/>
                                  </p:stCondLst>
                                  <p:childTnLst>
                                    <p:set>
                                      <p:cBhvr>
                                        <p:cTn id="123" dur="1" fill="hold">
                                          <p:stCondLst>
                                            <p:cond delay="0"/>
                                          </p:stCondLst>
                                        </p:cTn>
                                        <p:tgtEl>
                                          <p:spTgt spid="54"/>
                                        </p:tgtEl>
                                        <p:attrNameLst>
                                          <p:attrName>style.visibility</p:attrName>
                                        </p:attrNameLst>
                                      </p:cBhvr>
                                      <p:to>
                                        <p:strVal val="visible"/>
                                      </p:to>
                                    </p:set>
                                    <p:animEffect transition="in" filter="fade">
                                      <p:cBhvr>
                                        <p:cTn id="12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63" grpId="0"/>
      <p:bldP spid="56" grpId="0" animBg="1"/>
      <p:bldP spid="57" grpId="0"/>
      <p:bldP spid="64" grpId="0"/>
      <p:bldP spid="59" grpId="0" animBg="1"/>
      <p:bldP spid="60" grpId="0"/>
      <p:bldP spid="65" grpId="0"/>
      <p:bldP spid="45" grpId="0" animBg="1"/>
      <p:bldP spid="46" grpId="0"/>
      <p:bldP spid="66" grpId="0"/>
      <p:bldP spid="2" grpId="0" animBg="1"/>
      <p:bldP spid="43" grpId="0"/>
      <p:bldP spid="67" grpId="0"/>
      <p:bldP spid="48" grpId="0" animBg="1"/>
      <p:bldP spid="49" grpId="0"/>
      <p:bldP spid="68" grpId="0"/>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5384" y="1311159"/>
            <a:ext cx="1661993" cy="3852978"/>
          </a:xfrm>
          <a:prstGeom prst="rect">
            <a:avLst/>
          </a:prstGeom>
          <a:noFill/>
        </p:spPr>
        <p:txBody>
          <a:bodyPr vert="vert270" wrap="none" rtlCol="0">
            <a:spAutoFit/>
          </a:bodyPr>
          <a:lstStyle/>
          <a:p>
            <a:r>
              <a:rPr lang="en-US" sz="4800" b="1" dirty="0" smtClean="0">
                <a:solidFill>
                  <a:srgbClr val="00B0F0"/>
                </a:solidFill>
                <a:latin typeface="+mj-lt"/>
              </a:rPr>
              <a:t>MÉCANISME</a:t>
            </a:r>
          </a:p>
          <a:p>
            <a:r>
              <a:rPr lang="en-US" sz="4800" b="1" dirty="0" smtClean="0">
                <a:solidFill>
                  <a:srgbClr val="00B0F0"/>
                </a:solidFill>
                <a:latin typeface="+mj-lt"/>
              </a:rPr>
              <a:t>D’ACTION</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988128" y="398195"/>
            <a:ext cx="8712762" cy="1200329"/>
          </a:xfrm>
          <a:prstGeom prst="rect">
            <a:avLst/>
          </a:prstGeom>
        </p:spPr>
        <p:txBody>
          <a:bodyPr wrap="square">
            <a:spAutoFit/>
          </a:bodyPr>
          <a:lstStyle/>
          <a:p>
            <a:pPr algn="just"/>
            <a:r>
              <a:rPr lang="fr-FR" sz="2400" dirty="0" smtClean="0">
                <a:solidFill>
                  <a:schemeClr val="bg1"/>
                </a:solidFill>
                <a:latin typeface="Myriad Condensed Web" panose="020B0506030403020204" pitchFamily="34" charset="0"/>
              </a:rPr>
              <a:t>Elle </a:t>
            </a:r>
            <a:r>
              <a:rPr lang="fr-FR" sz="2400" dirty="0">
                <a:solidFill>
                  <a:schemeClr val="bg1"/>
                </a:solidFill>
                <a:latin typeface="Myriad Condensed Web" panose="020B0506030403020204" pitchFamily="34" charset="0"/>
              </a:rPr>
              <a:t>est l'antagoniste des récepteurs de </a:t>
            </a:r>
            <a:r>
              <a:rPr lang="fr-FR" sz="2400" dirty="0" smtClean="0">
                <a:solidFill>
                  <a:schemeClr val="accent2"/>
                </a:solidFill>
                <a:latin typeface="Myriad Condensed Web" panose="020B0506030403020204" pitchFamily="34" charset="0"/>
              </a:rPr>
              <a:t>l'adénosine</a:t>
            </a:r>
            <a:r>
              <a:rPr lang="fr-FR" sz="2400" dirty="0" smtClean="0">
                <a:solidFill>
                  <a:schemeClr val="bg1"/>
                </a:solidFill>
                <a:latin typeface="Myriad Condensed Web" panose="020B0506030403020204" pitchFamily="34" charset="0"/>
              </a:rPr>
              <a:t>, et </a:t>
            </a:r>
            <a:r>
              <a:rPr lang="fr-FR" sz="2400" dirty="0">
                <a:solidFill>
                  <a:schemeClr val="bg1"/>
                </a:solidFill>
                <a:latin typeface="Myriad Condensed Web" panose="020B0506030403020204" pitchFamily="34" charset="0"/>
              </a:rPr>
              <a:t>agit sur différents récepteurs (A1, A2a, A2b, A3) pour augmenter ou diminuer les concentrations cellulaires </a:t>
            </a:r>
            <a:r>
              <a:rPr lang="fr-FR" sz="2400" dirty="0">
                <a:solidFill>
                  <a:schemeClr val="accent2"/>
                </a:solidFill>
                <a:latin typeface="Myriad Condensed Web" panose="020B0506030403020204" pitchFamily="34" charset="0"/>
              </a:rPr>
              <a:t>d'AMP cyclique</a:t>
            </a:r>
            <a:r>
              <a:rPr lang="fr-FR" sz="2400" dirty="0">
                <a:solidFill>
                  <a:schemeClr val="bg1"/>
                </a:solidFill>
                <a:latin typeface="Myriad Condensed Web" panose="020B0506030403020204" pitchFamily="34" charset="0"/>
              </a:rPr>
              <a:t>.</a:t>
            </a:r>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49" name="Image 1" descr="C:\Users\mon\Desktop\htgf.png"/>
          <p:cNvPicPr/>
          <p:nvPr/>
        </p:nvPicPr>
        <p:blipFill rotWithShape="1">
          <a:blip r:embed="rId3" cstate="print"/>
          <a:srcRect l="7341" t="4630" r="630" b="4630"/>
          <a:stretch/>
        </p:blipFill>
        <p:spPr bwMode="auto">
          <a:xfrm>
            <a:off x="3133043" y="1598524"/>
            <a:ext cx="8458310" cy="512342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91661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5384" y="1311159"/>
            <a:ext cx="1661993" cy="3852978"/>
          </a:xfrm>
          <a:prstGeom prst="rect">
            <a:avLst/>
          </a:prstGeom>
          <a:noFill/>
        </p:spPr>
        <p:txBody>
          <a:bodyPr vert="vert270" wrap="none" rtlCol="0">
            <a:spAutoFit/>
          </a:bodyPr>
          <a:lstStyle/>
          <a:p>
            <a:r>
              <a:rPr lang="en-US" sz="4800" b="1" dirty="0" smtClean="0">
                <a:solidFill>
                  <a:srgbClr val="00B0F0"/>
                </a:solidFill>
                <a:latin typeface="+mj-lt"/>
              </a:rPr>
              <a:t>MÉCANISME</a:t>
            </a:r>
          </a:p>
          <a:p>
            <a:r>
              <a:rPr lang="en-US" sz="4800" b="1" dirty="0" smtClean="0">
                <a:solidFill>
                  <a:srgbClr val="00B0F0"/>
                </a:solidFill>
                <a:latin typeface="+mj-lt"/>
              </a:rPr>
              <a:t>D’ACTION</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8" name="Rectangle 37"/>
          <p:cNvSpPr/>
          <p:nvPr/>
        </p:nvSpPr>
        <p:spPr>
          <a:xfrm>
            <a:off x="3235565" y="3002523"/>
            <a:ext cx="7934325" cy="1200329"/>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La caféine peut </a:t>
            </a:r>
            <a:r>
              <a:rPr lang="fr-FR" sz="2400" dirty="0">
                <a:solidFill>
                  <a:schemeClr val="accent2"/>
                </a:solidFill>
                <a:latin typeface="Myriad Condensed Web" panose="020B0506030403020204" pitchFamily="34" charset="0"/>
              </a:rPr>
              <a:t>inhiber</a:t>
            </a:r>
            <a:r>
              <a:rPr lang="fr-FR" sz="2400" dirty="0">
                <a:solidFill>
                  <a:schemeClr val="bg1"/>
                </a:solidFill>
                <a:latin typeface="Myriad Condensed Web" panose="020B0506030403020204" pitchFamily="34" charset="0"/>
              </a:rPr>
              <a:t> ou </a:t>
            </a:r>
            <a:r>
              <a:rPr lang="fr-FR" sz="2400" dirty="0">
                <a:solidFill>
                  <a:schemeClr val="accent2"/>
                </a:solidFill>
                <a:latin typeface="Myriad Condensed Web" panose="020B0506030403020204" pitchFamily="34" charset="0"/>
              </a:rPr>
              <a:t>potentialiser</a:t>
            </a:r>
            <a:r>
              <a:rPr lang="fr-FR" sz="2400" dirty="0">
                <a:solidFill>
                  <a:schemeClr val="bg1"/>
                </a:solidFill>
                <a:latin typeface="Myriad Condensed Web" panose="020B0506030403020204" pitchFamily="34" charset="0"/>
              </a:rPr>
              <a:t> les effets de quelques médicaments mais aussi </a:t>
            </a:r>
            <a:r>
              <a:rPr lang="fr-FR" sz="2400" dirty="0">
                <a:solidFill>
                  <a:schemeClr val="accent2"/>
                </a:solidFill>
                <a:latin typeface="Myriad Condensed Web" panose="020B0506030403020204" pitchFamily="34" charset="0"/>
              </a:rPr>
              <a:t>protéger</a:t>
            </a:r>
            <a:r>
              <a:rPr lang="fr-FR" sz="2400" dirty="0">
                <a:solidFill>
                  <a:schemeClr val="bg1"/>
                </a:solidFill>
                <a:latin typeface="Myriad Condensed Web" panose="020B0506030403020204" pitchFamily="34" charset="0"/>
              </a:rPr>
              <a:t> l’organisme contre les effets toxiques de ces derniers.</a:t>
            </a:r>
          </a:p>
        </p:txBody>
      </p:sp>
    </p:spTree>
    <p:extLst>
      <p:ext uri="{BB962C8B-B14F-4D97-AF65-F5344CB8AC3E}">
        <p14:creationId xmlns:p14="http://schemas.microsoft.com/office/powerpoint/2010/main" val="3029289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1" name="Rectangle 40"/>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963302" y="1644603"/>
            <a:ext cx="404949" cy="4049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465939" y="1677800"/>
            <a:ext cx="1550424" cy="338554"/>
          </a:xfrm>
          <a:prstGeom prst="rect">
            <a:avLst/>
          </a:prstGeom>
          <a:noFill/>
        </p:spPr>
        <p:txBody>
          <a:bodyPr wrap="none" rtlCol="0">
            <a:spAutoFit/>
          </a:bodyPr>
          <a:lstStyle/>
          <a:p>
            <a:r>
              <a:rPr lang="en-US" sz="1600" b="1" dirty="0" smtClean="0">
                <a:solidFill>
                  <a:schemeClr val="accent1"/>
                </a:solidFill>
                <a:latin typeface="+mj-lt"/>
              </a:rPr>
              <a:t>ABSORPTION</a:t>
            </a:r>
            <a:endParaRPr lang="en-US" sz="1600" b="1" dirty="0">
              <a:solidFill>
                <a:schemeClr val="accent1"/>
              </a:solidFill>
              <a:latin typeface="+mj-lt"/>
            </a:endParaRPr>
          </a:p>
        </p:txBody>
      </p:sp>
      <p:sp>
        <p:nvSpPr>
          <p:cNvPr id="20" name="TextBox 19"/>
          <p:cNvSpPr txBox="1"/>
          <p:nvPr/>
        </p:nvSpPr>
        <p:spPr>
          <a:xfrm>
            <a:off x="861999" y="2096848"/>
            <a:ext cx="4189978" cy="1067343"/>
          </a:xfrm>
          <a:prstGeom prst="rect">
            <a:avLst/>
          </a:prstGeom>
          <a:noFill/>
        </p:spPr>
        <p:txBody>
          <a:bodyPr wrap="square" rtlCol="0">
            <a:spAutoFit/>
          </a:bodyPr>
          <a:lstStyle/>
          <a:p>
            <a:pPr algn="just">
              <a:lnSpc>
                <a:spcPct val="120000"/>
              </a:lnSpc>
            </a:pPr>
            <a:r>
              <a:rPr lang="fr-FR" dirty="0">
                <a:solidFill>
                  <a:schemeClr val="bg1"/>
                </a:solidFill>
                <a:latin typeface="Myriad Condensed Web" panose="020B0506030403020204" pitchFamily="34" charset="0"/>
              </a:rPr>
              <a:t>chez l’homme, 99% de la dose administrée est absorbée au bout de 45 min par l’intestin (80%)  et l’estomac (20%) </a:t>
            </a:r>
            <a:endParaRPr lang="en-US" b="1" dirty="0">
              <a:solidFill>
                <a:schemeClr val="bg1"/>
              </a:solidFill>
              <a:latin typeface="Myriad Condensed Web" panose="020B0506030403020204" pitchFamily="34" charset="0"/>
              <a:cs typeface="Lato Light"/>
            </a:endParaRPr>
          </a:p>
        </p:txBody>
      </p:sp>
      <p:sp>
        <p:nvSpPr>
          <p:cNvPr id="24" name="Oval 23"/>
          <p:cNvSpPr/>
          <p:nvPr/>
        </p:nvSpPr>
        <p:spPr>
          <a:xfrm>
            <a:off x="963302" y="5165335"/>
            <a:ext cx="404949" cy="40494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465939" y="5198532"/>
            <a:ext cx="1641796" cy="338554"/>
          </a:xfrm>
          <a:prstGeom prst="rect">
            <a:avLst/>
          </a:prstGeom>
          <a:noFill/>
        </p:spPr>
        <p:txBody>
          <a:bodyPr wrap="none" rtlCol="0">
            <a:spAutoFit/>
          </a:bodyPr>
          <a:lstStyle/>
          <a:p>
            <a:r>
              <a:rPr lang="en-US" sz="1600" b="1" dirty="0" smtClean="0">
                <a:solidFill>
                  <a:schemeClr val="accent2"/>
                </a:solidFill>
                <a:latin typeface="+mj-lt"/>
              </a:rPr>
              <a:t>DISTRIBUTION</a:t>
            </a:r>
            <a:endParaRPr lang="en-US" sz="1600" b="1" dirty="0">
              <a:solidFill>
                <a:schemeClr val="accent2"/>
              </a:solidFill>
              <a:latin typeface="+mj-lt"/>
            </a:endParaRPr>
          </a:p>
        </p:txBody>
      </p:sp>
      <p:sp>
        <p:nvSpPr>
          <p:cNvPr id="26" name="TextBox 25"/>
          <p:cNvSpPr txBox="1"/>
          <p:nvPr/>
        </p:nvSpPr>
        <p:spPr>
          <a:xfrm>
            <a:off x="861998" y="5617580"/>
            <a:ext cx="4769181" cy="1311128"/>
          </a:xfrm>
          <a:prstGeom prst="rect">
            <a:avLst/>
          </a:prstGeom>
          <a:noFill/>
        </p:spPr>
        <p:txBody>
          <a:bodyPr wrap="square" rtlCol="0">
            <a:spAutoFit/>
          </a:bodyPr>
          <a:lstStyle/>
          <a:p>
            <a:pPr algn="just">
              <a:lnSpc>
                <a:spcPct val="120000"/>
              </a:lnSpc>
            </a:pPr>
            <a:r>
              <a:rPr lang="fr-FR" dirty="0">
                <a:solidFill>
                  <a:schemeClr val="bg1"/>
                </a:solidFill>
                <a:latin typeface="Myriad Condensed Web" panose="020B0506030403020204" pitchFamily="34" charset="0"/>
              </a:rPr>
              <a:t>liée a </a:t>
            </a:r>
            <a:r>
              <a:rPr lang="fr-FR" dirty="0" smtClean="0">
                <a:solidFill>
                  <a:schemeClr val="accent3"/>
                </a:solidFill>
                <a:latin typeface="Myriad Condensed Web" panose="020B0506030403020204" pitchFamily="34" charset="0"/>
              </a:rPr>
              <a:t>l’albumine</a:t>
            </a:r>
            <a:r>
              <a:rPr lang="fr-FR" dirty="0" smtClean="0">
                <a:solidFill>
                  <a:schemeClr val="bg1"/>
                </a:solidFill>
                <a:latin typeface="Myriad Condensed Web" panose="020B0506030403020204" pitchFamily="34" charset="0"/>
              </a:rPr>
              <a:t> avec une demi- </a:t>
            </a:r>
            <a:r>
              <a:rPr lang="fr-FR" dirty="0">
                <a:solidFill>
                  <a:schemeClr val="bg1"/>
                </a:solidFill>
                <a:latin typeface="Myriad Condensed Web" panose="020B0506030403020204" pitchFamily="34" charset="0"/>
              </a:rPr>
              <a:t>vie </a:t>
            </a:r>
            <a:r>
              <a:rPr lang="fr-FR" dirty="0" smtClean="0">
                <a:solidFill>
                  <a:schemeClr val="bg1"/>
                </a:solidFill>
                <a:latin typeface="Myriad Condensed Web" panose="020B0506030403020204" pitchFamily="34" charset="0"/>
              </a:rPr>
              <a:t>de </a:t>
            </a:r>
            <a:r>
              <a:rPr lang="fr-FR" dirty="0" smtClean="0">
                <a:solidFill>
                  <a:schemeClr val="accent3"/>
                </a:solidFill>
                <a:latin typeface="Myriad Condensed Web" panose="020B0506030403020204" pitchFamily="34" charset="0"/>
              </a:rPr>
              <a:t>2.5 à </a:t>
            </a:r>
            <a:r>
              <a:rPr lang="fr-FR" dirty="0">
                <a:solidFill>
                  <a:schemeClr val="accent3"/>
                </a:solidFill>
                <a:latin typeface="Myriad Condensed Web" panose="020B0506030403020204" pitchFamily="34" charset="0"/>
              </a:rPr>
              <a:t>4.5 </a:t>
            </a:r>
            <a:r>
              <a:rPr lang="fr-FR" dirty="0" smtClean="0">
                <a:solidFill>
                  <a:schemeClr val="accent3"/>
                </a:solidFill>
                <a:latin typeface="Myriad Condensed Web" panose="020B0506030403020204" pitchFamily="34" charset="0"/>
              </a:rPr>
              <a:t>h </a:t>
            </a:r>
            <a:r>
              <a:rPr lang="fr-FR" dirty="0" smtClean="0">
                <a:solidFill>
                  <a:schemeClr val="bg1"/>
                </a:solidFill>
                <a:latin typeface="Myriad Condensed Web" panose="020B0506030403020204" pitchFamily="34" charset="0"/>
              </a:rPr>
              <a:t>pour une dose de </a:t>
            </a:r>
            <a:r>
              <a:rPr lang="fr-FR" dirty="0" smtClean="0">
                <a:solidFill>
                  <a:schemeClr val="accent3"/>
                </a:solidFill>
                <a:latin typeface="Myriad Condensed Web" panose="020B0506030403020204" pitchFamily="34" charset="0"/>
              </a:rPr>
              <a:t>1mg/kg</a:t>
            </a:r>
            <a:r>
              <a:rPr lang="fr-FR" dirty="0" smtClean="0">
                <a:solidFill>
                  <a:schemeClr val="bg1"/>
                </a:solidFill>
                <a:latin typeface="Myriad Condensed Web" panose="020B0506030403020204" pitchFamily="34" charset="0"/>
              </a:rPr>
              <a:t>.</a:t>
            </a:r>
          </a:p>
          <a:p>
            <a:pPr algn="just"/>
            <a:r>
              <a:rPr lang="fr-FR" dirty="0">
                <a:solidFill>
                  <a:schemeClr val="bg1"/>
                </a:solidFill>
                <a:latin typeface="Myriad Condensed Web" panose="020B0506030403020204" pitchFamily="34" charset="0"/>
              </a:rPr>
              <a:t>E</a:t>
            </a:r>
            <a:r>
              <a:rPr lang="fr-FR" dirty="0" smtClean="0">
                <a:solidFill>
                  <a:schemeClr val="bg1"/>
                </a:solidFill>
                <a:latin typeface="Myriad Condensed Web" panose="020B0506030403020204" pitchFamily="34" charset="0"/>
              </a:rPr>
              <a:t>lle </a:t>
            </a:r>
            <a:r>
              <a:rPr lang="fr-FR" dirty="0">
                <a:solidFill>
                  <a:schemeClr val="bg1"/>
                </a:solidFill>
                <a:latin typeface="Myriad Condensed Web" panose="020B0506030403020204" pitchFamily="34" charset="0"/>
              </a:rPr>
              <a:t>pénètre à travers toutes </a:t>
            </a:r>
            <a:r>
              <a:rPr lang="fr-FR" dirty="0">
                <a:solidFill>
                  <a:schemeClr val="accent3"/>
                </a:solidFill>
                <a:latin typeface="Myriad Condensed Web" panose="020B0506030403020204" pitchFamily="34" charset="0"/>
              </a:rPr>
              <a:t>les membranes cellulaires</a:t>
            </a:r>
            <a:endParaRPr lang="en-GB" dirty="0">
              <a:solidFill>
                <a:schemeClr val="accent3"/>
              </a:solidFill>
              <a:latin typeface="Myriad Condensed Web" panose="020B0506030403020204" pitchFamily="34" charset="0"/>
            </a:endParaRPr>
          </a:p>
          <a:p>
            <a:pPr algn="just"/>
            <a:r>
              <a:rPr lang="fr-FR" dirty="0">
                <a:solidFill>
                  <a:schemeClr val="accent3"/>
                </a:solidFill>
                <a:latin typeface="Myriad Condensed Web" panose="020B0506030403020204" pitchFamily="34" charset="0"/>
              </a:rPr>
              <a:t>la </a:t>
            </a:r>
            <a:r>
              <a:rPr lang="fr-FR" dirty="0" smtClean="0">
                <a:solidFill>
                  <a:schemeClr val="accent3"/>
                </a:solidFill>
                <a:latin typeface="Myriad Condensed Web" panose="020B0506030403020204" pitchFamily="34" charset="0"/>
              </a:rPr>
              <a:t>BHE, la BFP</a:t>
            </a:r>
            <a:r>
              <a:rPr lang="fr-FR" dirty="0" smtClean="0">
                <a:solidFill>
                  <a:schemeClr val="bg1"/>
                </a:solidFill>
                <a:latin typeface="Myriad Condensed Web" panose="020B0506030403020204" pitchFamily="34" charset="0"/>
              </a:rPr>
              <a:t>.</a:t>
            </a:r>
            <a:endParaRPr lang="en-GB" dirty="0">
              <a:solidFill>
                <a:schemeClr val="bg1"/>
              </a:solidFill>
              <a:latin typeface="Myriad Condensed Web" panose="020B0506030403020204" pitchFamily="34" charset="0"/>
            </a:endParaRPr>
          </a:p>
        </p:txBody>
      </p:sp>
      <p:sp>
        <p:nvSpPr>
          <p:cNvPr id="21" name="Oval 20"/>
          <p:cNvSpPr/>
          <p:nvPr/>
        </p:nvSpPr>
        <p:spPr>
          <a:xfrm flipH="1">
            <a:off x="10850997" y="1644603"/>
            <a:ext cx="404949" cy="4049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TextBox 21"/>
          <p:cNvSpPr txBox="1"/>
          <p:nvPr/>
        </p:nvSpPr>
        <p:spPr>
          <a:xfrm flipH="1">
            <a:off x="9069065" y="1677800"/>
            <a:ext cx="1684244" cy="338554"/>
          </a:xfrm>
          <a:prstGeom prst="rect">
            <a:avLst/>
          </a:prstGeom>
          <a:noFill/>
        </p:spPr>
        <p:txBody>
          <a:bodyPr wrap="none" rtlCol="0">
            <a:spAutoFit/>
          </a:bodyPr>
          <a:lstStyle/>
          <a:p>
            <a:pPr algn="r"/>
            <a:r>
              <a:rPr lang="en-US" sz="1600" b="1" dirty="0" smtClean="0">
                <a:solidFill>
                  <a:schemeClr val="accent3"/>
                </a:solidFill>
                <a:latin typeface="+mj-lt"/>
              </a:rPr>
              <a:t>MÉTABOLISME</a:t>
            </a:r>
            <a:endParaRPr lang="en-US" sz="1600" b="1" dirty="0">
              <a:solidFill>
                <a:schemeClr val="accent3"/>
              </a:solidFill>
              <a:latin typeface="+mj-lt"/>
            </a:endParaRPr>
          </a:p>
        </p:txBody>
      </p:sp>
      <p:sp>
        <p:nvSpPr>
          <p:cNvPr id="23" name="TextBox 22"/>
          <p:cNvSpPr txBox="1"/>
          <p:nvPr/>
        </p:nvSpPr>
        <p:spPr>
          <a:xfrm flipH="1">
            <a:off x="7007289" y="2096848"/>
            <a:ext cx="4349959" cy="1089529"/>
          </a:xfrm>
          <a:prstGeom prst="rect">
            <a:avLst/>
          </a:prstGeom>
          <a:noFill/>
        </p:spPr>
        <p:txBody>
          <a:bodyPr wrap="square" rtlCol="0">
            <a:spAutoFit/>
          </a:bodyPr>
          <a:lstStyle/>
          <a:p>
            <a:pPr algn="justLow">
              <a:lnSpc>
                <a:spcPct val="120000"/>
              </a:lnSpc>
            </a:pPr>
            <a:r>
              <a:rPr lang="fr-FR" dirty="0" smtClean="0">
                <a:solidFill>
                  <a:schemeClr val="bg1"/>
                </a:solidFill>
                <a:latin typeface="Myriad Condensed Web" panose="020B0506030403020204" pitchFamily="34" charset="0"/>
              </a:rPr>
              <a:t>Essentiellement </a:t>
            </a:r>
            <a:r>
              <a:rPr lang="fr-FR" dirty="0">
                <a:solidFill>
                  <a:schemeClr val="accent3"/>
                </a:solidFill>
                <a:latin typeface="Myriad Condensed Web" panose="020B0506030403020204" pitchFamily="34" charset="0"/>
              </a:rPr>
              <a:t>hépatique</a:t>
            </a:r>
            <a:r>
              <a:rPr lang="fr-FR" dirty="0">
                <a:solidFill>
                  <a:schemeClr val="bg1"/>
                </a:solidFill>
                <a:latin typeface="Myriad Condensed Web" panose="020B0506030403020204" pitchFamily="34" charset="0"/>
              </a:rPr>
              <a:t> ,  </a:t>
            </a:r>
            <a:r>
              <a:rPr lang="fr-FR" dirty="0" smtClean="0">
                <a:solidFill>
                  <a:schemeClr val="bg1"/>
                </a:solidFill>
                <a:latin typeface="Myriad Condensed Web" panose="020B0506030403020204" pitchFamily="34" charset="0"/>
              </a:rPr>
              <a:t>aboutit </a:t>
            </a:r>
            <a:r>
              <a:rPr lang="fr-FR" dirty="0">
                <a:solidFill>
                  <a:schemeClr val="bg1"/>
                </a:solidFill>
                <a:latin typeface="Myriad Condensed Web" panose="020B0506030403020204" pitchFamily="34" charset="0"/>
              </a:rPr>
              <a:t>à la </a:t>
            </a:r>
            <a:r>
              <a:rPr lang="fr-FR" dirty="0" err="1">
                <a:solidFill>
                  <a:schemeClr val="accent3"/>
                </a:solidFill>
                <a:latin typeface="Myriad Condensed Web" panose="020B0506030403020204" pitchFamily="34" charset="0"/>
              </a:rPr>
              <a:t>paraxantine</a:t>
            </a:r>
            <a:r>
              <a:rPr lang="fr-FR" dirty="0">
                <a:solidFill>
                  <a:schemeClr val="bg1"/>
                </a:solidFill>
                <a:latin typeface="Myriad Condensed Web" panose="020B0506030403020204" pitchFamily="34" charset="0"/>
              </a:rPr>
              <a:t> (84%) </a:t>
            </a:r>
            <a:r>
              <a:rPr lang="fr-FR" dirty="0" smtClean="0">
                <a:solidFill>
                  <a:schemeClr val="bg1"/>
                </a:solidFill>
                <a:latin typeface="Myriad Condensed Web" panose="020B0506030403020204" pitchFamily="34" charset="0"/>
              </a:rPr>
              <a:t>, la </a:t>
            </a:r>
            <a:r>
              <a:rPr lang="fr-FR" dirty="0">
                <a:solidFill>
                  <a:schemeClr val="accent3"/>
                </a:solidFill>
                <a:latin typeface="Myriad Condensed Web" panose="020B0506030403020204" pitchFamily="34" charset="0"/>
              </a:rPr>
              <a:t>théobromine</a:t>
            </a:r>
            <a:r>
              <a:rPr lang="fr-FR" dirty="0">
                <a:solidFill>
                  <a:schemeClr val="bg1"/>
                </a:solidFill>
                <a:latin typeface="Myriad Condensed Web" panose="020B0506030403020204" pitchFamily="34" charset="0"/>
              </a:rPr>
              <a:t> (12%) </a:t>
            </a:r>
            <a:r>
              <a:rPr lang="fr-FR" dirty="0" smtClean="0">
                <a:solidFill>
                  <a:schemeClr val="bg1"/>
                </a:solidFill>
                <a:latin typeface="Myriad Condensed Web" panose="020B0506030403020204" pitchFamily="34" charset="0"/>
              </a:rPr>
              <a:t>, la </a:t>
            </a:r>
            <a:r>
              <a:rPr lang="fr-FR" dirty="0">
                <a:solidFill>
                  <a:schemeClr val="accent3"/>
                </a:solidFill>
                <a:latin typeface="Myriad Condensed Web" panose="020B0506030403020204" pitchFamily="34" charset="0"/>
              </a:rPr>
              <a:t>théophylline</a:t>
            </a:r>
            <a:r>
              <a:rPr lang="fr-FR" dirty="0">
                <a:solidFill>
                  <a:schemeClr val="bg1"/>
                </a:solidFill>
                <a:latin typeface="Myriad Condensed Web" panose="020B0506030403020204" pitchFamily="34" charset="0"/>
              </a:rPr>
              <a:t> (4%) </a:t>
            </a:r>
            <a:endParaRPr lang="en-US" b="1" dirty="0">
              <a:solidFill>
                <a:schemeClr val="bg1"/>
              </a:solidFill>
              <a:latin typeface="Myriad Condensed Web" panose="020B0506030403020204" pitchFamily="34" charset="0"/>
              <a:cs typeface="Lato Light"/>
            </a:endParaRPr>
          </a:p>
        </p:txBody>
      </p:sp>
      <p:sp>
        <p:nvSpPr>
          <p:cNvPr id="27" name="Oval 26"/>
          <p:cNvSpPr/>
          <p:nvPr/>
        </p:nvSpPr>
        <p:spPr>
          <a:xfrm flipH="1">
            <a:off x="10850997" y="5165335"/>
            <a:ext cx="404949" cy="40494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8" name="TextBox 27"/>
          <p:cNvSpPr txBox="1"/>
          <p:nvPr/>
        </p:nvSpPr>
        <p:spPr>
          <a:xfrm flipH="1">
            <a:off x="9250205" y="5198532"/>
            <a:ext cx="1503104" cy="338554"/>
          </a:xfrm>
          <a:prstGeom prst="rect">
            <a:avLst/>
          </a:prstGeom>
          <a:noFill/>
        </p:spPr>
        <p:txBody>
          <a:bodyPr wrap="none" rtlCol="0">
            <a:spAutoFit/>
          </a:bodyPr>
          <a:lstStyle/>
          <a:p>
            <a:pPr algn="r"/>
            <a:r>
              <a:rPr lang="en-US" sz="1600" b="1" dirty="0" smtClean="0">
                <a:solidFill>
                  <a:schemeClr val="accent4"/>
                </a:solidFill>
                <a:latin typeface="+mj-lt"/>
              </a:rPr>
              <a:t>ELIMINATION</a:t>
            </a:r>
            <a:endParaRPr lang="en-US" sz="1600" b="1" dirty="0">
              <a:solidFill>
                <a:schemeClr val="accent4"/>
              </a:solidFill>
              <a:latin typeface="+mj-lt"/>
            </a:endParaRPr>
          </a:p>
        </p:txBody>
      </p:sp>
      <p:sp>
        <p:nvSpPr>
          <p:cNvPr id="29" name="TextBox 28"/>
          <p:cNvSpPr txBox="1"/>
          <p:nvPr/>
        </p:nvSpPr>
        <p:spPr>
          <a:xfrm flipH="1">
            <a:off x="7007290" y="5617580"/>
            <a:ext cx="4349959" cy="1089529"/>
          </a:xfrm>
          <a:prstGeom prst="rect">
            <a:avLst/>
          </a:prstGeom>
          <a:noFill/>
        </p:spPr>
        <p:txBody>
          <a:bodyPr wrap="square" rtlCol="0">
            <a:spAutoFit/>
          </a:bodyPr>
          <a:lstStyle/>
          <a:p>
            <a:pPr algn="just">
              <a:lnSpc>
                <a:spcPct val="120000"/>
              </a:lnSpc>
            </a:pPr>
            <a:r>
              <a:rPr lang="fr-FR" dirty="0" smtClean="0">
                <a:solidFill>
                  <a:schemeClr val="bg1"/>
                </a:solidFill>
                <a:latin typeface="Myriad Condensed Web" panose="020B0506030403020204" pitchFamily="34" charset="0"/>
              </a:rPr>
              <a:t>par voie </a:t>
            </a:r>
            <a:r>
              <a:rPr lang="fr-FR" dirty="0" smtClean="0">
                <a:solidFill>
                  <a:schemeClr val="accent3"/>
                </a:solidFill>
                <a:latin typeface="Myriad Condensed Web" panose="020B0506030403020204" pitchFamily="34" charset="0"/>
              </a:rPr>
              <a:t>urinaire</a:t>
            </a:r>
            <a:r>
              <a:rPr lang="fr-FR" dirty="0" smtClean="0">
                <a:solidFill>
                  <a:schemeClr val="bg1"/>
                </a:solidFill>
                <a:latin typeface="Myriad Condensed Web" panose="020B0506030403020204" pitchFamily="34" charset="0"/>
              </a:rPr>
              <a:t>, sous forme de </a:t>
            </a:r>
            <a:r>
              <a:rPr lang="fr-FR" dirty="0" err="1" smtClean="0">
                <a:solidFill>
                  <a:schemeClr val="accent3"/>
                </a:solidFill>
                <a:latin typeface="Myriad Condensed Web" panose="020B0506030403020204" pitchFamily="34" charset="0"/>
              </a:rPr>
              <a:t>diméthylxanthine</a:t>
            </a:r>
            <a:r>
              <a:rPr lang="fr-FR" dirty="0" smtClean="0">
                <a:solidFill>
                  <a:schemeClr val="bg1"/>
                </a:solidFill>
                <a:latin typeface="Myriad Condensed Web" panose="020B0506030403020204" pitchFamily="34" charset="0"/>
              </a:rPr>
              <a:t>, de </a:t>
            </a:r>
            <a:r>
              <a:rPr lang="fr-FR" dirty="0" err="1" smtClean="0">
                <a:solidFill>
                  <a:schemeClr val="accent3"/>
                </a:solidFill>
                <a:latin typeface="Myriad Condensed Web" panose="020B0506030403020204" pitchFamily="34" charset="0"/>
              </a:rPr>
              <a:t>monométhyl</a:t>
            </a:r>
            <a:r>
              <a:rPr lang="fr-FR" dirty="0" smtClean="0">
                <a:solidFill>
                  <a:schemeClr val="accent3"/>
                </a:solidFill>
                <a:latin typeface="Myriad Condensed Web" panose="020B0506030403020204" pitchFamily="34" charset="0"/>
              </a:rPr>
              <a:t>-xanthine</a:t>
            </a:r>
            <a:r>
              <a:rPr lang="fr-FR" dirty="0" smtClean="0">
                <a:solidFill>
                  <a:schemeClr val="bg1"/>
                </a:solidFill>
                <a:latin typeface="Myriad Condensed Web" panose="020B0506030403020204" pitchFamily="34" charset="0"/>
              </a:rPr>
              <a:t> et des </a:t>
            </a:r>
            <a:r>
              <a:rPr lang="fr-FR" dirty="0" smtClean="0">
                <a:solidFill>
                  <a:schemeClr val="accent3"/>
                </a:solidFill>
                <a:latin typeface="Myriad Condensed Web" panose="020B0506030403020204" pitchFamily="34" charset="0"/>
              </a:rPr>
              <a:t>dérivés </a:t>
            </a:r>
            <a:r>
              <a:rPr lang="fr-FR" dirty="0" err="1" smtClean="0">
                <a:solidFill>
                  <a:schemeClr val="accent3"/>
                </a:solidFill>
                <a:latin typeface="Myriad Condensed Web" panose="020B0506030403020204" pitchFamily="34" charset="0"/>
              </a:rPr>
              <a:t>méthylés</a:t>
            </a:r>
            <a:r>
              <a:rPr lang="fr-FR" dirty="0" smtClean="0">
                <a:solidFill>
                  <a:schemeClr val="accent3"/>
                </a:solidFill>
                <a:latin typeface="Myriad Condensed Web" panose="020B0506030403020204" pitchFamily="34" charset="0"/>
              </a:rPr>
              <a:t> d’acide urique</a:t>
            </a:r>
            <a:r>
              <a:rPr lang="fr-FR" dirty="0" smtClean="0">
                <a:solidFill>
                  <a:schemeClr val="bg1"/>
                </a:solidFill>
                <a:latin typeface="Myriad Condensed Web" panose="020B0506030403020204" pitchFamily="34" charset="0"/>
              </a:rPr>
              <a:t>.</a:t>
            </a:r>
            <a:endParaRPr lang="en-GB" dirty="0">
              <a:solidFill>
                <a:schemeClr val="bg1"/>
              </a:solidFill>
              <a:latin typeface="Myriad Condensed Web" panose="020B0506030403020204" pitchFamily="34" charset="0"/>
            </a:endParaRPr>
          </a:p>
        </p:txBody>
      </p:sp>
      <p:sp>
        <p:nvSpPr>
          <p:cNvPr id="50" name="Freeform 9"/>
          <p:cNvSpPr>
            <a:spLocks/>
          </p:cNvSpPr>
          <p:nvPr/>
        </p:nvSpPr>
        <p:spPr bwMode="auto">
          <a:xfrm>
            <a:off x="4505282" y="3142903"/>
            <a:ext cx="1783840" cy="879214"/>
          </a:xfrm>
          <a:custGeom>
            <a:avLst/>
            <a:gdLst>
              <a:gd name="T0" fmla="*/ 519 w 1039"/>
              <a:gd name="T1" fmla="*/ 233 h 511"/>
              <a:gd name="T2" fmla="*/ 806 w 1039"/>
              <a:gd name="T3" fmla="*/ 511 h 511"/>
              <a:gd name="T4" fmla="*/ 1039 w 1039"/>
              <a:gd name="T5" fmla="*/ 511 h 511"/>
              <a:gd name="T6" fmla="*/ 519 w 1039"/>
              <a:gd name="T7" fmla="*/ 0 h 511"/>
              <a:gd name="T8" fmla="*/ 0 w 1039"/>
              <a:gd name="T9" fmla="*/ 511 h 511"/>
              <a:gd name="T10" fmla="*/ 233 w 1039"/>
              <a:gd name="T11" fmla="*/ 511 h 511"/>
              <a:gd name="T12" fmla="*/ 519 w 1039"/>
              <a:gd name="T13" fmla="*/ 233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233"/>
                </a:moveTo>
                <a:cubicBezTo>
                  <a:pt x="675" y="233"/>
                  <a:pt x="801" y="357"/>
                  <a:pt x="806" y="511"/>
                </a:cubicBezTo>
                <a:cubicBezTo>
                  <a:pt x="1039" y="511"/>
                  <a:pt x="1039" y="511"/>
                  <a:pt x="1039" y="511"/>
                </a:cubicBezTo>
                <a:cubicBezTo>
                  <a:pt x="1035" y="228"/>
                  <a:pt x="804" y="0"/>
                  <a:pt x="519" y="0"/>
                </a:cubicBezTo>
                <a:cubicBezTo>
                  <a:pt x="235" y="0"/>
                  <a:pt x="4" y="228"/>
                  <a:pt x="0" y="511"/>
                </a:cubicBezTo>
                <a:cubicBezTo>
                  <a:pt x="233" y="511"/>
                  <a:pt x="233" y="511"/>
                  <a:pt x="233" y="511"/>
                </a:cubicBezTo>
                <a:cubicBezTo>
                  <a:pt x="237" y="357"/>
                  <a:pt x="364" y="233"/>
                  <a:pt x="519" y="233"/>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0"/>
          <p:cNvSpPr>
            <a:spLocks/>
          </p:cNvSpPr>
          <p:nvPr/>
        </p:nvSpPr>
        <p:spPr bwMode="auto">
          <a:xfrm>
            <a:off x="5902877" y="4051158"/>
            <a:ext cx="1783114" cy="880666"/>
          </a:xfrm>
          <a:custGeom>
            <a:avLst/>
            <a:gdLst>
              <a:gd name="T0" fmla="*/ 519 w 1039"/>
              <a:gd name="T1" fmla="*/ 512 h 512"/>
              <a:gd name="T2" fmla="*/ 1039 w 1039"/>
              <a:gd name="T3" fmla="*/ 0 h 512"/>
              <a:gd name="T4" fmla="*/ 806 w 1039"/>
              <a:gd name="T5" fmla="*/ 0 h 512"/>
              <a:gd name="T6" fmla="*/ 519 w 1039"/>
              <a:gd name="T7" fmla="*/ 279 h 512"/>
              <a:gd name="T8" fmla="*/ 233 w 1039"/>
              <a:gd name="T9" fmla="*/ 0 h 512"/>
              <a:gd name="T10" fmla="*/ 0 w 1039"/>
              <a:gd name="T11" fmla="*/ 0 h 512"/>
              <a:gd name="T12" fmla="*/ 519 w 1039"/>
              <a:gd name="T13" fmla="*/ 512 h 512"/>
            </a:gdLst>
            <a:ahLst/>
            <a:cxnLst>
              <a:cxn ang="0">
                <a:pos x="T0" y="T1"/>
              </a:cxn>
              <a:cxn ang="0">
                <a:pos x="T2" y="T3"/>
              </a:cxn>
              <a:cxn ang="0">
                <a:pos x="T4" y="T5"/>
              </a:cxn>
              <a:cxn ang="0">
                <a:pos x="T6" y="T7"/>
              </a:cxn>
              <a:cxn ang="0">
                <a:pos x="T8" y="T9"/>
              </a:cxn>
              <a:cxn ang="0">
                <a:pos x="T10" y="T11"/>
              </a:cxn>
              <a:cxn ang="0">
                <a:pos x="T12" y="T13"/>
              </a:cxn>
            </a:cxnLst>
            <a:rect l="0" t="0" r="r" b="b"/>
            <a:pathLst>
              <a:path w="1039" h="512">
                <a:moveTo>
                  <a:pt x="519" y="512"/>
                </a:moveTo>
                <a:cubicBezTo>
                  <a:pt x="804" y="512"/>
                  <a:pt x="1034" y="283"/>
                  <a:pt x="1039" y="0"/>
                </a:cubicBezTo>
                <a:cubicBezTo>
                  <a:pt x="806" y="0"/>
                  <a:pt x="806" y="0"/>
                  <a:pt x="806" y="0"/>
                </a:cubicBezTo>
                <a:cubicBezTo>
                  <a:pt x="801" y="155"/>
                  <a:pt x="675" y="279"/>
                  <a:pt x="519" y="279"/>
                </a:cubicBezTo>
                <a:cubicBezTo>
                  <a:pt x="364" y="279"/>
                  <a:pt x="237" y="155"/>
                  <a:pt x="233" y="0"/>
                </a:cubicBezTo>
                <a:cubicBezTo>
                  <a:pt x="0" y="0"/>
                  <a:pt x="0" y="0"/>
                  <a:pt x="0" y="0"/>
                </a:cubicBezTo>
                <a:cubicBezTo>
                  <a:pt x="4" y="283"/>
                  <a:pt x="235" y="512"/>
                  <a:pt x="519" y="512"/>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1"/>
          <p:cNvSpPr>
            <a:spLocks/>
          </p:cNvSpPr>
          <p:nvPr/>
        </p:nvSpPr>
        <p:spPr bwMode="auto">
          <a:xfrm>
            <a:off x="3117125" y="4051158"/>
            <a:ext cx="1783114" cy="880666"/>
          </a:xfrm>
          <a:custGeom>
            <a:avLst/>
            <a:gdLst>
              <a:gd name="T0" fmla="*/ 519 w 1039"/>
              <a:gd name="T1" fmla="*/ 512 h 512"/>
              <a:gd name="T2" fmla="*/ 1039 w 1039"/>
              <a:gd name="T3" fmla="*/ 0 h 512"/>
              <a:gd name="T4" fmla="*/ 806 w 1039"/>
              <a:gd name="T5" fmla="*/ 0 h 512"/>
              <a:gd name="T6" fmla="*/ 519 w 1039"/>
              <a:gd name="T7" fmla="*/ 279 h 512"/>
              <a:gd name="T8" fmla="*/ 233 w 1039"/>
              <a:gd name="T9" fmla="*/ 0 h 512"/>
              <a:gd name="T10" fmla="*/ 0 w 1039"/>
              <a:gd name="T11" fmla="*/ 0 h 512"/>
              <a:gd name="T12" fmla="*/ 519 w 1039"/>
              <a:gd name="T13" fmla="*/ 512 h 512"/>
            </a:gdLst>
            <a:ahLst/>
            <a:cxnLst>
              <a:cxn ang="0">
                <a:pos x="T0" y="T1"/>
              </a:cxn>
              <a:cxn ang="0">
                <a:pos x="T2" y="T3"/>
              </a:cxn>
              <a:cxn ang="0">
                <a:pos x="T4" y="T5"/>
              </a:cxn>
              <a:cxn ang="0">
                <a:pos x="T6" y="T7"/>
              </a:cxn>
              <a:cxn ang="0">
                <a:pos x="T8" y="T9"/>
              </a:cxn>
              <a:cxn ang="0">
                <a:pos x="T10" y="T11"/>
              </a:cxn>
              <a:cxn ang="0">
                <a:pos x="T12" y="T13"/>
              </a:cxn>
            </a:cxnLst>
            <a:rect l="0" t="0" r="r" b="b"/>
            <a:pathLst>
              <a:path w="1039" h="512">
                <a:moveTo>
                  <a:pt x="519" y="512"/>
                </a:moveTo>
                <a:cubicBezTo>
                  <a:pt x="804" y="512"/>
                  <a:pt x="1035" y="283"/>
                  <a:pt x="1039" y="0"/>
                </a:cubicBezTo>
                <a:cubicBezTo>
                  <a:pt x="806" y="0"/>
                  <a:pt x="806" y="0"/>
                  <a:pt x="806" y="0"/>
                </a:cubicBezTo>
                <a:cubicBezTo>
                  <a:pt x="802" y="155"/>
                  <a:pt x="675" y="279"/>
                  <a:pt x="519" y="279"/>
                </a:cubicBezTo>
                <a:cubicBezTo>
                  <a:pt x="364" y="279"/>
                  <a:pt x="237" y="155"/>
                  <a:pt x="233" y="0"/>
                </a:cubicBezTo>
                <a:cubicBezTo>
                  <a:pt x="0" y="0"/>
                  <a:pt x="0" y="0"/>
                  <a:pt x="0" y="0"/>
                </a:cubicBezTo>
                <a:cubicBezTo>
                  <a:pt x="4" y="283"/>
                  <a:pt x="235" y="512"/>
                  <a:pt x="519" y="512"/>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8"/>
          <p:cNvSpPr>
            <a:spLocks/>
          </p:cNvSpPr>
          <p:nvPr/>
        </p:nvSpPr>
        <p:spPr bwMode="auto">
          <a:xfrm>
            <a:off x="7291034" y="3142903"/>
            <a:ext cx="1783840" cy="879214"/>
          </a:xfrm>
          <a:custGeom>
            <a:avLst/>
            <a:gdLst>
              <a:gd name="T0" fmla="*/ 519 w 1039"/>
              <a:gd name="T1" fmla="*/ 233 h 511"/>
              <a:gd name="T2" fmla="*/ 806 w 1039"/>
              <a:gd name="T3" fmla="*/ 511 h 511"/>
              <a:gd name="T4" fmla="*/ 1039 w 1039"/>
              <a:gd name="T5" fmla="*/ 511 h 511"/>
              <a:gd name="T6" fmla="*/ 519 w 1039"/>
              <a:gd name="T7" fmla="*/ 0 h 511"/>
              <a:gd name="T8" fmla="*/ 0 w 1039"/>
              <a:gd name="T9" fmla="*/ 511 h 511"/>
              <a:gd name="T10" fmla="*/ 233 w 1039"/>
              <a:gd name="T11" fmla="*/ 511 h 511"/>
              <a:gd name="T12" fmla="*/ 519 w 1039"/>
              <a:gd name="T13" fmla="*/ 233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233"/>
                </a:moveTo>
                <a:cubicBezTo>
                  <a:pt x="675" y="233"/>
                  <a:pt x="801" y="357"/>
                  <a:pt x="806" y="511"/>
                </a:cubicBezTo>
                <a:cubicBezTo>
                  <a:pt x="1039" y="511"/>
                  <a:pt x="1039" y="511"/>
                  <a:pt x="1039" y="511"/>
                </a:cubicBezTo>
                <a:cubicBezTo>
                  <a:pt x="1034" y="228"/>
                  <a:pt x="804" y="0"/>
                  <a:pt x="519" y="0"/>
                </a:cubicBezTo>
                <a:cubicBezTo>
                  <a:pt x="235" y="0"/>
                  <a:pt x="4" y="228"/>
                  <a:pt x="0" y="511"/>
                </a:cubicBezTo>
                <a:cubicBezTo>
                  <a:pt x="233" y="511"/>
                  <a:pt x="233" y="511"/>
                  <a:pt x="233" y="511"/>
                </a:cubicBezTo>
                <a:cubicBezTo>
                  <a:pt x="237" y="357"/>
                  <a:pt x="364" y="233"/>
                  <a:pt x="519" y="233"/>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4"/>
          <p:cNvSpPr>
            <a:spLocks/>
          </p:cNvSpPr>
          <p:nvPr/>
        </p:nvSpPr>
        <p:spPr bwMode="auto">
          <a:xfrm>
            <a:off x="7291034" y="4051158"/>
            <a:ext cx="1783840" cy="879214"/>
          </a:xfrm>
          <a:custGeom>
            <a:avLst/>
            <a:gdLst>
              <a:gd name="T0" fmla="*/ 519 w 1039"/>
              <a:gd name="T1" fmla="*/ 279 h 511"/>
              <a:gd name="T2" fmla="*/ 806 w 1039"/>
              <a:gd name="T3" fmla="*/ 0 h 511"/>
              <a:gd name="T4" fmla="*/ 1039 w 1039"/>
              <a:gd name="T5" fmla="*/ 0 h 511"/>
              <a:gd name="T6" fmla="*/ 519 w 1039"/>
              <a:gd name="T7" fmla="*/ 511 h 511"/>
              <a:gd name="T8" fmla="*/ 0 w 1039"/>
              <a:gd name="T9" fmla="*/ 0 h 511"/>
              <a:gd name="T10" fmla="*/ 233 w 1039"/>
              <a:gd name="T11" fmla="*/ 0 h 511"/>
              <a:gd name="T12" fmla="*/ 519 w 1039"/>
              <a:gd name="T13" fmla="*/ 279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279"/>
                </a:moveTo>
                <a:cubicBezTo>
                  <a:pt x="675" y="279"/>
                  <a:pt x="801" y="155"/>
                  <a:pt x="806" y="0"/>
                </a:cubicBezTo>
                <a:cubicBezTo>
                  <a:pt x="1039" y="0"/>
                  <a:pt x="1039" y="0"/>
                  <a:pt x="1039" y="0"/>
                </a:cubicBezTo>
                <a:cubicBezTo>
                  <a:pt x="1034" y="283"/>
                  <a:pt x="804" y="511"/>
                  <a:pt x="519" y="511"/>
                </a:cubicBezTo>
                <a:cubicBezTo>
                  <a:pt x="235" y="511"/>
                  <a:pt x="4" y="283"/>
                  <a:pt x="0" y="0"/>
                </a:cubicBezTo>
                <a:cubicBezTo>
                  <a:pt x="233" y="0"/>
                  <a:pt x="233" y="0"/>
                  <a:pt x="233" y="0"/>
                </a:cubicBezTo>
                <a:cubicBezTo>
                  <a:pt x="237" y="155"/>
                  <a:pt x="364" y="279"/>
                  <a:pt x="519" y="27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5"/>
          <p:cNvSpPr>
            <a:spLocks/>
          </p:cNvSpPr>
          <p:nvPr/>
        </p:nvSpPr>
        <p:spPr bwMode="auto">
          <a:xfrm>
            <a:off x="4505282" y="4051158"/>
            <a:ext cx="1783840" cy="879214"/>
          </a:xfrm>
          <a:custGeom>
            <a:avLst/>
            <a:gdLst>
              <a:gd name="T0" fmla="*/ 519 w 1039"/>
              <a:gd name="T1" fmla="*/ 279 h 511"/>
              <a:gd name="T2" fmla="*/ 806 w 1039"/>
              <a:gd name="T3" fmla="*/ 0 h 511"/>
              <a:gd name="T4" fmla="*/ 1039 w 1039"/>
              <a:gd name="T5" fmla="*/ 0 h 511"/>
              <a:gd name="T6" fmla="*/ 519 w 1039"/>
              <a:gd name="T7" fmla="*/ 511 h 511"/>
              <a:gd name="T8" fmla="*/ 0 w 1039"/>
              <a:gd name="T9" fmla="*/ 0 h 511"/>
              <a:gd name="T10" fmla="*/ 233 w 1039"/>
              <a:gd name="T11" fmla="*/ 0 h 511"/>
              <a:gd name="T12" fmla="*/ 519 w 1039"/>
              <a:gd name="T13" fmla="*/ 279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279"/>
                </a:moveTo>
                <a:cubicBezTo>
                  <a:pt x="675" y="279"/>
                  <a:pt x="801" y="155"/>
                  <a:pt x="806" y="0"/>
                </a:cubicBezTo>
                <a:cubicBezTo>
                  <a:pt x="1039" y="0"/>
                  <a:pt x="1039" y="0"/>
                  <a:pt x="1039" y="0"/>
                </a:cubicBezTo>
                <a:cubicBezTo>
                  <a:pt x="1035" y="283"/>
                  <a:pt x="804" y="511"/>
                  <a:pt x="519" y="511"/>
                </a:cubicBezTo>
                <a:cubicBezTo>
                  <a:pt x="235" y="511"/>
                  <a:pt x="4" y="283"/>
                  <a:pt x="0" y="0"/>
                </a:cubicBezTo>
                <a:cubicBezTo>
                  <a:pt x="233" y="0"/>
                  <a:pt x="233" y="0"/>
                  <a:pt x="233" y="0"/>
                </a:cubicBezTo>
                <a:cubicBezTo>
                  <a:pt x="237" y="155"/>
                  <a:pt x="364" y="279"/>
                  <a:pt x="519" y="27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6"/>
          <p:cNvSpPr>
            <a:spLocks/>
          </p:cNvSpPr>
          <p:nvPr/>
        </p:nvSpPr>
        <p:spPr bwMode="auto">
          <a:xfrm>
            <a:off x="5902877" y="3142903"/>
            <a:ext cx="1783114" cy="879214"/>
          </a:xfrm>
          <a:custGeom>
            <a:avLst/>
            <a:gdLst>
              <a:gd name="T0" fmla="*/ 519 w 1039"/>
              <a:gd name="T1" fmla="*/ 0 h 511"/>
              <a:gd name="T2" fmla="*/ 1039 w 1039"/>
              <a:gd name="T3" fmla="*/ 511 h 511"/>
              <a:gd name="T4" fmla="*/ 806 w 1039"/>
              <a:gd name="T5" fmla="*/ 511 h 511"/>
              <a:gd name="T6" fmla="*/ 519 w 1039"/>
              <a:gd name="T7" fmla="*/ 233 h 511"/>
              <a:gd name="T8" fmla="*/ 233 w 1039"/>
              <a:gd name="T9" fmla="*/ 511 h 511"/>
              <a:gd name="T10" fmla="*/ 0 w 1039"/>
              <a:gd name="T11" fmla="*/ 511 h 511"/>
              <a:gd name="T12" fmla="*/ 519 w 1039"/>
              <a:gd name="T13" fmla="*/ 0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0"/>
                </a:moveTo>
                <a:cubicBezTo>
                  <a:pt x="804" y="0"/>
                  <a:pt x="1034" y="228"/>
                  <a:pt x="1039" y="511"/>
                </a:cubicBezTo>
                <a:cubicBezTo>
                  <a:pt x="806" y="511"/>
                  <a:pt x="806" y="511"/>
                  <a:pt x="806" y="511"/>
                </a:cubicBezTo>
                <a:cubicBezTo>
                  <a:pt x="801" y="357"/>
                  <a:pt x="675" y="233"/>
                  <a:pt x="519" y="233"/>
                </a:cubicBezTo>
                <a:cubicBezTo>
                  <a:pt x="364" y="233"/>
                  <a:pt x="237" y="357"/>
                  <a:pt x="233" y="511"/>
                </a:cubicBezTo>
                <a:cubicBezTo>
                  <a:pt x="0" y="511"/>
                  <a:pt x="0" y="511"/>
                  <a:pt x="0" y="511"/>
                </a:cubicBezTo>
                <a:cubicBezTo>
                  <a:pt x="4" y="228"/>
                  <a:pt x="235" y="0"/>
                  <a:pt x="519"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7"/>
          <p:cNvSpPr>
            <a:spLocks/>
          </p:cNvSpPr>
          <p:nvPr/>
        </p:nvSpPr>
        <p:spPr bwMode="auto">
          <a:xfrm>
            <a:off x="3117125" y="3142903"/>
            <a:ext cx="1783114" cy="879214"/>
          </a:xfrm>
          <a:custGeom>
            <a:avLst/>
            <a:gdLst>
              <a:gd name="T0" fmla="*/ 519 w 1039"/>
              <a:gd name="T1" fmla="*/ 0 h 511"/>
              <a:gd name="T2" fmla="*/ 1039 w 1039"/>
              <a:gd name="T3" fmla="*/ 511 h 511"/>
              <a:gd name="T4" fmla="*/ 806 w 1039"/>
              <a:gd name="T5" fmla="*/ 511 h 511"/>
              <a:gd name="T6" fmla="*/ 519 w 1039"/>
              <a:gd name="T7" fmla="*/ 233 h 511"/>
              <a:gd name="T8" fmla="*/ 233 w 1039"/>
              <a:gd name="T9" fmla="*/ 511 h 511"/>
              <a:gd name="T10" fmla="*/ 0 w 1039"/>
              <a:gd name="T11" fmla="*/ 511 h 511"/>
              <a:gd name="T12" fmla="*/ 519 w 1039"/>
              <a:gd name="T13" fmla="*/ 0 h 511"/>
            </a:gdLst>
            <a:ahLst/>
            <a:cxnLst>
              <a:cxn ang="0">
                <a:pos x="T0" y="T1"/>
              </a:cxn>
              <a:cxn ang="0">
                <a:pos x="T2" y="T3"/>
              </a:cxn>
              <a:cxn ang="0">
                <a:pos x="T4" y="T5"/>
              </a:cxn>
              <a:cxn ang="0">
                <a:pos x="T6" y="T7"/>
              </a:cxn>
              <a:cxn ang="0">
                <a:pos x="T8" y="T9"/>
              </a:cxn>
              <a:cxn ang="0">
                <a:pos x="T10" y="T11"/>
              </a:cxn>
              <a:cxn ang="0">
                <a:pos x="T12" y="T13"/>
              </a:cxn>
            </a:cxnLst>
            <a:rect l="0" t="0" r="r" b="b"/>
            <a:pathLst>
              <a:path w="1039" h="511">
                <a:moveTo>
                  <a:pt x="519" y="0"/>
                </a:moveTo>
                <a:cubicBezTo>
                  <a:pt x="804" y="0"/>
                  <a:pt x="1035" y="228"/>
                  <a:pt x="1039" y="511"/>
                </a:cubicBezTo>
                <a:cubicBezTo>
                  <a:pt x="806" y="511"/>
                  <a:pt x="806" y="511"/>
                  <a:pt x="806" y="511"/>
                </a:cubicBezTo>
                <a:cubicBezTo>
                  <a:pt x="802" y="357"/>
                  <a:pt x="675" y="233"/>
                  <a:pt x="519" y="233"/>
                </a:cubicBezTo>
                <a:cubicBezTo>
                  <a:pt x="364" y="233"/>
                  <a:pt x="237" y="357"/>
                  <a:pt x="233" y="511"/>
                </a:cubicBezTo>
                <a:cubicBezTo>
                  <a:pt x="0" y="511"/>
                  <a:pt x="0" y="511"/>
                  <a:pt x="0" y="511"/>
                </a:cubicBezTo>
                <a:cubicBezTo>
                  <a:pt x="4" y="228"/>
                  <a:pt x="235" y="0"/>
                  <a:pt x="519"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p:nvSpPr>
        <p:spPr>
          <a:xfrm>
            <a:off x="3643038" y="3621139"/>
            <a:ext cx="731290" cy="830997"/>
          </a:xfrm>
          <a:prstGeom prst="rect">
            <a:avLst/>
          </a:prstGeom>
          <a:noFill/>
        </p:spPr>
        <p:txBody>
          <a:bodyPr wrap="none" rtlCol="0">
            <a:spAutoFit/>
          </a:bodyPr>
          <a:lstStyle/>
          <a:p>
            <a:pPr algn="ctr"/>
            <a:r>
              <a:rPr lang="en-US" sz="4800" dirty="0" smtClean="0">
                <a:solidFill>
                  <a:schemeClr val="bg1"/>
                </a:solidFill>
                <a:latin typeface="Keep Calm Med" pitchFamily="2" charset="0"/>
              </a:rPr>
              <a:t>A</a:t>
            </a:r>
            <a:endParaRPr lang="en-US" sz="4800" dirty="0">
              <a:solidFill>
                <a:schemeClr val="bg1"/>
              </a:solidFill>
              <a:latin typeface="Keep Calm Med" pitchFamily="2" charset="0"/>
            </a:endParaRPr>
          </a:p>
        </p:txBody>
      </p:sp>
      <p:sp>
        <p:nvSpPr>
          <p:cNvPr id="33" name="TextBox 32"/>
          <p:cNvSpPr txBox="1"/>
          <p:nvPr/>
        </p:nvSpPr>
        <p:spPr>
          <a:xfrm>
            <a:off x="5049190" y="3621139"/>
            <a:ext cx="696024" cy="830997"/>
          </a:xfrm>
          <a:prstGeom prst="rect">
            <a:avLst/>
          </a:prstGeom>
          <a:noFill/>
        </p:spPr>
        <p:txBody>
          <a:bodyPr wrap="none" rtlCol="0">
            <a:spAutoFit/>
          </a:bodyPr>
          <a:lstStyle/>
          <a:p>
            <a:pPr algn="ctr"/>
            <a:r>
              <a:rPr lang="en-US" sz="4800" dirty="0" smtClean="0">
                <a:solidFill>
                  <a:schemeClr val="bg1"/>
                </a:solidFill>
                <a:latin typeface="Keep Calm Med" pitchFamily="2" charset="0"/>
              </a:rPr>
              <a:t>D</a:t>
            </a:r>
            <a:endParaRPr lang="en-US" sz="4800" dirty="0">
              <a:solidFill>
                <a:schemeClr val="bg1"/>
              </a:solidFill>
              <a:latin typeface="Keep Calm Med" pitchFamily="2" charset="0"/>
            </a:endParaRPr>
          </a:p>
        </p:txBody>
      </p:sp>
      <p:sp>
        <p:nvSpPr>
          <p:cNvPr id="34" name="TextBox 33"/>
          <p:cNvSpPr txBox="1"/>
          <p:nvPr/>
        </p:nvSpPr>
        <p:spPr>
          <a:xfrm>
            <a:off x="6410354" y="3621139"/>
            <a:ext cx="768160" cy="830997"/>
          </a:xfrm>
          <a:prstGeom prst="rect">
            <a:avLst/>
          </a:prstGeom>
          <a:noFill/>
        </p:spPr>
        <p:txBody>
          <a:bodyPr wrap="none" rtlCol="0">
            <a:spAutoFit/>
          </a:bodyPr>
          <a:lstStyle/>
          <a:p>
            <a:pPr algn="ctr"/>
            <a:r>
              <a:rPr lang="en-US" sz="4800" dirty="0" smtClean="0">
                <a:solidFill>
                  <a:schemeClr val="bg1"/>
                </a:solidFill>
                <a:latin typeface="Keep Calm Med" pitchFamily="2" charset="0"/>
              </a:rPr>
              <a:t>M</a:t>
            </a:r>
            <a:endParaRPr lang="en-US" sz="4800" dirty="0">
              <a:solidFill>
                <a:schemeClr val="bg1"/>
              </a:solidFill>
              <a:latin typeface="Keep Calm Med" pitchFamily="2" charset="0"/>
            </a:endParaRPr>
          </a:p>
        </p:txBody>
      </p:sp>
      <p:sp>
        <p:nvSpPr>
          <p:cNvPr id="35" name="TextBox 34"/>
          <p:cNvSpPr txBox="1"/>
          <p:nvPr/>
        </p:nvSpPr>
        <p:spPr>
          <a:xfrm>
            <a:off x="7891047" y="3621139"/>
            <a:ext cx="583814" cy="830997"/>
          </a:xfrm>
          <a:prstGeom prst="rect">
            <a:avLst/>
          </a:prstGeom>
          <a:noFill/>
        </p:spPr>
        <p:txBody>
          <a:bodyPr wrap="none" rtlCol="0">
            <a:spAutoFit/>
          </a:bodyPr>
          <a:lstStyle/>
          <a:p>
            <a:pPr algn="ctr"/>
            <a:r>
              <a:rPr lang="en-US" sz="4800" dirty="0">
                <a:solidFill>
                  <a:schemeClr val="bg1"/>
                </a:solidFill>
                <a:latin typeface="Keep Calm Med" pitchFamily="2" charset="0"/>
              </a:rPr>
              <a:t>E</a:t>
            </a:r>
          </a:p>
        </p:txBody>
      </p:sp>
      <p:sp>
        <p:nvSpPr>
          <p:cNvPr id="36" name="Freeform 115"/>
          <p:cNvSpPr>
            <a:spLocks noChangeArrowheads="1"/>
          </p:cNvSpPr>
          <p:nvPr/>
        </p:nvSpPr>
        <p:spPr bwMode="auto">
          <a:xfrm>
            <a:off x="1077197" y="5257282"/>
            <a:ext cx="177158" cy="221055"/>
          </a:xfrm>
          <a:prstGeom prst="ellipse">
            <a:avLst/>
          </a:prstGeom>
          <a:noFill/>
          <a:ln>
            <a:noFill/>
          </a:ln>
          <a:effectLst/>
          <a:extLst/>
        </p:spPr>
        <p:txBody>
          <a:bodyPr wrap="none" lIns="34290" tIns="17145" rIns="34290" bIns="17145" anchor="ctr"/>
          <a:lstStyle/>
          <a:p>
            <a:pPr algn="ctr"/>
            <a:r>
              <a:rPr lang="en-US" dirty="0">
                <a:solidFill>
                  <a:schemeClr val="bg1"/>
                </a:solidFill>
                <a:latin typeface="Keep Calm Med" pitchFamily="2" charset="0"/>
              </a:rPr>
              <a:t>D</a:t>
            </a:r>
          </a:p>
        </p:txBody>
      </p:sp>
      <p:sp>
        <p:nvSpPr>
          <p:cNvPr id="37" name="Freeform 123"/>
          <p:cNvSpPr>
            <a:spLocks noChangeArrowheads="1"/>
          </p:cNvSpPr>
          <p:nvPr/>
        </p:nvSpPr>
        <p:spPr bwMode="auto">
          <a:xfrm>
            <a:off x="1065439" y="1744389"/>
            <a:ext cx="200674" cy="205377"/>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A</a:t>
            </a:r>
            <a:endParaRPr lang="en-US" dirty="0">
              <a:solidFill>
                <a:schemeClr val="bg1"/>
              </a:solidFill>
              <a:latin typeface="Keep Calm Med" pitchFamily="2" charset="0"/>
            </a:endParaRPr>
          </a:p>
        </p:txBody>
      </p:sp>
      <p:sp>
        <p:nvSpPr>
          <p:cNvPr id="38" name="Freeform 126"/>
          <p:cNvSpPr>
            <a:spLocks noChangeArrowheads="1"/>
          </p:cNvSpPr>
          <p:nvPr/>
        </p:nvSpPr>
        <p:spPr bwMode="auto">
          <a:xfrm>
            <a:off x="10942944" y="5267472"/>
            <a:ext cx="221054" cy="200674"/>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E</a:t>
            </a:r>
            <a:endParaRPr lang="en-US" dirty="0">
              <a:solidFill>
                <a:schemeClr val="bg1"/>
              </a:solidFill>
              <a:latin typeface="Keep Calm Med" pitchFamily="2" charset="0"/>
            </a:endParaRPr>
          </a:p>
        </p:txBody>
      </p:sp>
      <p:sp>
        <p:nvSpPr>
          <p:cNvPr id="39" name="Freeform 155"/>
          <p:cNvSpPr>
            <a:spLocks noChangeArrowheads="1"/>
          </p:cNvSpPr>
          <p:nvPr/>
        </p:nvSpPr>
        <p:spPr bwMode="auto">
          <a:xfrm>
            <a:off x="10951566" y="1736550"/>
            <a:ext cx="203810" cy="221055"/>
          </a:xfrm>
          <a:prstGeom prst="ellipse">
            <a:avLst/>
          </a:prstGeom>
          <a:noFill/>
          <a:ln>
            <a:noFill/>
          </a:ln>
          <a:effectLst/>
          <a:extLst/>
        </p:spPr>
        <p:txBody>
          <a:bodyPr wrap="none" lIns="34290" tIns="17145" rIns="34290" bIns="17145" anchor="ctr"/>
          <a:lstStyle/>
          <a:p>
            <a:pPr algn="ctr"/>
            <a:r>
              <a:rPr lang="en-US" dirty="0" smtClean="0">
                <a:solidFill>
                  <a:schemeClr val="bg1"/>
                </a:solidFill>
                <a:latin typeface="Keep Calm Med" pitchFamily="2" charset="0"/>
              </a:rPr>
              <a:t>M</a:t>
            </a:r>
            <a:endParaRPr lang="en-US" dirty="0">
              <a:solidFill>
                <a:schemeClr val="bg1"/>
              </a:solidFill>
              <a:latin typeface="Keep Calm Med" pitchFamily="2" charset="0"/>
            </a:endParaRPr>
          </a:p>
        </p:txBody>
      </p:sp>
      <p:sp>
        <p:nvSpPr>
          <p:cNvPr id="40" name="TextBox 39"/>
          <p:cNvSpPr txBox="1"/>
          <p:nvPr/>
        </p:nvSpPr>
        <p:spPr>
          <a:xfrm>
            <a:off x="164733" y="440162"/>
            <a:ext cx="12027267" cy="830997"/>
          </a:xfrm>
          <a:prstGeom prst="rect">
            <a:avLst/>
          </a:prstGeom>
          <a:noFill/>
        </p:spPr>
        <p:txBody>
          <a:bodyPr vert="horz" wrap="none" rtlCol="0">
            <a:spAutoFit/>
          </a:bodyPr>
          <a:lstStyle/>
          <a:p>
            <a:r>
              <a:rPr lang="en-US" sz="4800" b="1" dirty="0" smtClean="0">
                <a:solidFill>
                  <a:srgbClr val="00B0F0"/>
                </a:solidFill>
                <a:latin typeface="+mj-lt"/>
              </a:rPr>
              <a:t>PHARMACOCINÉTIQUE DE LA CAFÉINE</a:t>
            </a:r>
            <a:endParaRPr lang="en-US" sz="4800" b="1" dirty="0">
              <a:solidFill>
                <a:srgbClr val="00B0F0"/>
              </a:solidFill>
              <a:latin typeface="+mj-lt"/>
            </a:endParaRPr>
          </a:p>
        </p:txBody>
      </p:sp>
    </p:spTree>
    <p:extLst>
      <p:ext uri="{BB962C8B-B14F-4D97-AF65-F5344CB8AC3E}">
        <p14:creationId xmlns:p14="http://schemas.microsoft.com/office/powerpoint/2010/main" val="7125853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up)">
                                      <p:cBhvr>
                                        <p:cTn id="13" dur="5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down)">
                                      <p:cBhvr>
                                        <p:cTn id="16" dur="500"/>
                                        <p:tgtEl>
                                          <p:spTgt spid="52"/>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500"/>
                                        <p:tgtEl>
                                          <p:spTgt spid="5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down)">
                                      <p:cBhvr>
                                        <p:cTn id="22" dur="500"/>
                                        <p:tgtEl>
                                          <p:spTgt spid="5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up)">
                                      <p:cBhvr>
                                        <p:cTn id="25" dur="500"/>
                                        <p:tgtEl>
                                          <p:spTgt spid="5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up)">
                                      <p:cBhvr>
                                        <p:cTn id="31" dur="500"/>
                                        <p:tgtEl>
                                          <p:spTgt spid="4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down)">
                                      <p:cBhvr>
                                        <p:cTn id="34" dur="500"/>
                                        <p:tgtEl>
                                          <p:spTgt spid="53"/>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1500"/>
                            </p:stCondLst>
                            <p:childTnLst>
                              <p:par>
                                <p:cTn id="49" presetID="53" presetClass="entr" presetSubtype="16"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Effect transition="in" filter="fade">
                                      <p:cBhvr>
                                        <p:cTn id="53" dur="500"/>
                                        <p:tgtEl>
                                          <p:spTgt spid="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par>
                          <p:cTn id="64" fill="hold">
                            <p:stCondLst>
                              <p:cond delay="2000"/>
                            </p:stCondLst>
                            <p:childTnLst>
                              <p:par>
                                <p:cTn id="65" presetID="10" presetClass="entr" presetSubtype="0"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par>
                          <p:cTn id="68" fill="hold">
                            <p:stCondLst>
                              <p:cond delay="3000"/>
                            </p:stCondLst>
                            <p:childTnLst>
                              <p:par>
                                <p:cTn id="69" presetID="53" presetClass="entr" presetSubtype="16"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p:cTn id="76" dur="500" fill="hold"/>
                                        <p:tgtEl>
                                          <p:spTgt spid="36"/>
                                        </p:tgtEl>
                                        <p:attrNameLst>
                                          <p:attrName>ppt_w</p:attrName>
                                        </p:attrNameLst>
                                      </p:cBhvr>
                                      <p:tavLst>
                                        <p:tav tm="0">
                                          <p:val>
                                            <p:fltVal val="0"/>
                                          </p:val>
                                        </p:tav>
                                        <p:tav tm="100000">
                                          <p:val>
                                            <p:strVal val="#ppt_w"/>
                                          </p:val>
                                        </p:tav>
                                      </p:tavLst>
                                    </p:anim>
                                    <p:anim calcmode="lin" valueType="num">
                                      <p:cBhvr>
                                        <p:cTn id="77" dur="500" fill="hold"/>
                                        <p:tgtEl>
                                          <p:spTgt spid="36"/>
                                        </p:tgtEl>
                                        <p:attrNameLst>
                                          <p:attrName>ppt_h</p:attrName>
                                        </p:attrNameLst>
                                      </p:cBhvr>
                                      <p:tavLst>
                                        <p:tav tm="0">
                                          <p:val>
                                            <p:fltVal val="0"/>
                                          </p:val>
                                        </p:tav>
                                        <p:tav tm="100000">
                                          <p:val>
                                            <p:strVal val="#ppt_h"/>
                                          </p:val>
                                        </p:tav>
                                      </p:tavLst>
                                    </p:anim>
                                    <p:animEffect transition="in" filter="fade">
                                      <p:cBhvr>
                                        <p:cTn id="78" dur="500"/>
                                        <p:tgtEl>
                                          <p:spTgt spid="3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Effect transition="in" filter="fade">
                                      <p:cBhvr>
                                        <p:cTn id="83" dur="500"/>
                                        <p:tgtEl>
                                          <p:spTgt spid="25"/>
                                        </p:tgtEl>
                                      </p:cBhvr>
                                    </p:animEffect>
                                  </p:childTnLst>
                                </p:cTn>
                              </p:par>
                            </p:childTnLst>
                          </p:cTn>
                        </p:par>
                        <p:par>
                          <p:cTn id="84" fill="hold">
                            <p:stCondLst>
                              <p:cond delay="3500"/>
                            </p:stCondLst>
                            <p:childTnLst>
                              <p:par>
                                <p:cTn id="85" presetID="10" presetClass="entr" presetSubtype="0"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500"/>
                                        <p:tgtEl>
                                          <p:spTgt spid="26"/>
                                        </p:tgtEl>
                                      </p:cBhvr>
                                    </p:animEffect>
                                  </p:childTnLst>
                                </p:cTn>
                              </p:par>
                            </p:childTnLst>
                          </p:cTn>
                        </p:par>
                        <p:par>
                          <p:cTn id="88" fill="hold">
                            <p:stCondLst>
                              <p:cond delay="4000"/>
                            </p:stCondLst>
                            <p:childTnLst>
                              <p:par>
                                <p:cTn id="89" presetID="53" presetClass="entr" presetSubtype="16"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fltVal val="0"/>
                                          </p:val>
                                        </p:tav>
                                        <p:tav tm="100000">
                                          <p:val>
                                            <p:strVal val="#ppt_h"/>
                                          </p:val>
                                        </p:tav>
                                      </p:tavLst>
                                    </p:anim>
                                    <p:animEffect transition="in" filter="fade">
                                      <p:cBhvr>
                                        <p:cTn id="93" dur="500"/>
                                        <p:tgtEl>
                                          <p:spTgt spid="21"/>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 calcmode="lin" valueType="num">
                                      <p:cBhvr>
                                        <p:cTn id="96" dur="500" fill="hold"/>
                                        <p:tgtEl>
                                          <p:spTgt spid="39"/>
                                        </p:tgtEl>
                                        <p:attrNameLst>
                                          <p:attrName>ppt_w</p:attrName>
                                        </p:attrNameLst>
                                      </p:cBhvr>
                                      <p:tavLst>
                                        <p:tav tm="0">
                                          <p:val>
                                            <p:fltVal val="0"/>
                                          </p:val>
                                        </p:tav>
                                        <p:tav tm="100000">
                                          <p:val>
                                            <p:strVal val="#ppt_w"/>
                                          </p:val>
                                        </p:tav>
                                      </p:tavLst>
                                    </p:anim>
                                    <p:anim calcmode="lin" valueType="num">
                                      <p:cBhvr>
                                        <p:cTn id="97" dur="500" fill="hold"/>
                                        <p:tgtEl>
                                          <p:spTgt spid="39"/>
                                        </p:tgtEl>
                                        <p:attrNameLst>
                                          <p:attrName>ppt_h</p:attrName>
                                        </p:attrNameLst>
                                      </p:cBhvr>
                                      <p:tavLst>
                                        <p:tav tm="0">
                                          <p:val>
                                            <p:fltVal val="0"/>
                                          </p:val>
                                        </p:tav>
                                        <p:tav tm="100000">
                                          <p:val>
                                            <p:strVal val="#ppt_h"/>
                                          </p:val>
                                        </p:tav>
                                      </p:tavLst>
                                    </p:anim>
                                    <p:animEffect transition="in" filter="fade">
                                      <p:cBhvr>
                                        <p:cTn id="98" dur="500"/>
                                        <p:tgtEl>
                                          <p:spTgt spid="39"/>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p:cTn id="101" dur="500" fill="hold"/>
                                        <p:tgtEl>
                                          <p:spTgt spid="22"/>
                                        </p:tgtEl>
                                        <p:attrNameLst>
                                          <p:attrName>ppt_w</p:attrName>
                                        </p:attrNameLst>
                                      </p:cBhvr>
                                      <p:tavLst>
                                        <p:tav tm="0">
                                          <p:val>
                                            <p:fltVal val="0"/>
                                          </p:val>
                                        </p:tav>
                                        <p:tav tm="100000">
                                          <p:val>
                                            <p:strVal val="#ppt_w"/>
                                          </p:val>
                                        </p:tav>
                                      </p:tavLst>
                                    </p:anim>
                                    <p:anim calcmode="lin" valueType="num">
                                      <p:cBhvr>
                                        <p:cTn id="102" dur="500" fill="hold"/>
                                        <p:tgtEl>
                                          <p:spTgt spid="22"/>
                                        </p:tgtEl>
                                        <p:attrNameLst>
                                          <p:attrName>ppt_h</p:attrName>
                                        </p:attrNameLst>
                                      </p:cBhvr>
                                      <p:tavLst>
                                        <p:tav tm="0">
                                          <p:val>
                                            <p:fltVal val="0"/>
                                          </p:val>
                                        </p:tav>
                                        <p:tav tm="100000">
                                          <p:val>
                                            <p:strVal val="#ppt_h"/>
                                          </p:val>
                                        </p:tav>
                                      </p:tavLst>
                                    </p:anim>
                                    <p:animEffect transition="in" filter="fade">
                                      <p:cBhvr>
                                        <p:cTn id="103" dur="500"/>
                                        <p:tgtEl>
                                          <p:spTgt spid="22"/>
                                        </p:tgtEl>
                                      </p:cBhvr>
                                    </p:animEffect>
                                  </p:childTnLst>
                                </p:cTn>
                              </p:par>
                            </p:childTnLst>
                          </p:cTn>
                        </p:par>
                        <p:par>
                          <p:cTn id="104" fill="hold">
                            <p:stCondLst>
                              <p:cond delay="4500"/>
                            </p:stCondLst>
                            <p:childTnLst>
                              <p:par>
                                <p:cTn id="105" presetID="10"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500"/>
                                        <p:tgtEl>
                                          <p:spTgt spid="23"/>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 calcmode="lin" valueType="num">
                                      <p:cBhvr>
                                        <p:cTn id="111" dur="500" fill="hold"/>
                                        <p:tgtEl>
                                          <p:spTgt spid="27"/>
                                        </p:tgtEl>
                                        <p:attrNameLst>
                                          <p:attrName>ppt_w</p:attrName>
                                        </p:attrNameLst>
                                      </p:cBhvr>
                                      <p:tavLst>
                                        <p:tav tm="0">
                                          <p:val>
                                            <p:fltVal val="0"/>
                                          </p:val>
                                        </p:tav>
                                        <p:tav tm="100000">
                                          <p:val>
                                            <p:strVal val="#ppt_w"/>
                                          </p:val>
                                        </p:tav>
                                      </p:tavLst>
                                    </p:anim>
                                    <p:anim calcmode="lin" valueType="num">
                                      <p:cBhvr>
                                        <p:cTn id="112" dur="500" fill="hold"/>
                                        <p:tgtEl>
                                          <p:spTgt spid="27"/>
                                        </p:tgtEl>
                                        <p:attrNameLst>
                                          <p:attrName>ppt_h</p:attrName>
                                        </p:attrNameLst>
                                      </p:cBhvr>
                                      <p:tavLst>
                                        <p:tav tm="0">
                                          <p:val>
                                            <p:fltVal val="0"/>
                                          </p:val>
                                        </p:tav>
                                        <p:tav tm="100000">
                                          <p:val>
                                            <p:strVal val="#ppt_h"/>
                                          </p:val>
                                        </p:tav>
                                      </p:tavLst>
                                    </p:anim>
                                    <p:animEffect transition="in" filter="fade">
                                      <p:cBhvr>
                                        <p:cTn id="113" dur="500"/>
                                        <p:tgtEl>
                                          <p:spTgt spid="27"/>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38"/>
                                        </p:tgtEl>
                                        <p:attrNameLst>
                                          <p:attrName>style.visibility</p:attrName>
                                        </p:attrNameLst>
                                      </p:cBhvr>
                                      <p:to>
                                        <p:strVal val="visible"/>
                                      </p:to>
                                    </p:set>
                                    <p:anim calcmode="lin" valueType="num">
                                      <p:cBhvr>
                                        <p:cTn id="116" dur="500" fill="hold"/>
                                        <p:tgtEl>
                                          <p:spTgt spid="38"/>
                                        </p:tgtEl>
                                        <p:attrNameLst>
                                          <p:attrName>ppt_w</p:attrName>
                                        </p:attrNameLst>
                                      </p:cBhvr>
                                      <p:tavLst>
                                        <p:tav tm="0">
                                          <p:val>
                                            <p:fltVal val="0"/>
                                          </p:val>
                                        </p:tav>
                                        <p:tav tm="100000">
                                          <p:val>
                                            <p:strVal val="#ppt_w"/>
                                          </p:val>
                                        </p:tav>
                                      </p:tavLst>
                                    </p:anim>
                                    <p:anim calcmode="lin" valueType="num">
                                      <p:cBhvr>
                                        <p:cTn id="117" dur="500" fill="hold"/>
                                        <p:tgtEl>
                                          <p:spTgt spid="38"/>
                                        </p:tgtEl>
                                        <p:attrNameLst>
                                          <p:attrName>ppt_h</p:attrName>
                                        </p:attrNameLst>
                                      </p:cBhvr>
                                      <p:tavLst>
                                        <p:tav tm="0">
                                          <p:val>
                                            <p:fltVal val="0"/>
                                          </p:val>
                                        </p:tav>
                                        <p:tav tm="100000">
                                          <p:val>
                                            <p:strVal val="#ppt_h"/>
                                          </p:val>
                                        </p:tav>
                                      </p:tavLst>
                                    </p:anim>
                                    <p:animEffect transition="in" filter="fade">
                                      <p:cBhvr>
                                        <p:cTn id="118" dur="500"/>
                                        <p:tgtEl>
                                          <p:spTgt spid="38"/>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p:cTn id="121" dur="500" fill="hold"/>
                                        <p:tgtEl>
                                          <p:spTgt spid="28"/>
                                        </p:tgtEl>
                                        <p:attrNameLst>
                                          <p:attrName>ppt_w</p:attrName>
                                        </p:attrNameLst>
                                      </p:cBhvr>
                                      <p:tavLst>
                                        <p:tav tm="0">
                                          <p:val>
                                            <p:fltVal val="0"/>
                                          </p:val>
                                        </p:tav>
                                        <p:tav tm="100000">
                                          <p:val>
                                            <p:strVal val="#ppt_w"/>
                                          </p:val>
                                        </p:tav>
                                      </p:tavLst>
                                    </p:anim>
                                    <p:anim calcmode="lin" valueType="num">
                                      <p:cBhvr>
                                        <p:cTn id="122" dur="500" fill="hold"/>
                                        <p:tgtEl>
                                          <p:spTgt spid="28"/>
                                        </p:tgtEl>
                                        <p:attrNameLst>
                                          <p:attrName>ppt_h</p:attrName>
                                        </p:attrNameLst>
                                      </p:cBhvr>
                                      <p:tavLst>
                                        <p:tav tm="0">
                                          <p:val>
                                            <p:fltVal val="0"/>
                                          </p:val>
                                        </p:tav>
                                        <p:tav tm="100000">
                                          <p:val>
                                            <p:strVal val="#ppt_h"/>
                                          </p:val>
                                        </p:tav>
                                      </p:tavLst>
                                    </p:anim>
                                    <p:animEffect transition="in" filter="fade">
                                      <p:cBhvr>
                                        <p:cTn id="123" dur="500"/>
                                        <p:tgtEl>
                                          <p:spTgt spid="28"/>
                                        </p:tgtEl>
                                      </p:cBhvr>
                                    </p:animEffect>
                                  </p:childTnLst>
                                </p:cTn>
                              </p:par>
                            </p:childTnLst>
                          </p:cTn>
                        </p:par>
                        <p:par>
                          <p:cTn id="124" fill="hold">
                            <p:stCondLst>
                              <p:cond delay="5500"/>
                            </p:stCondLst>
                            <p:childTnLst>
                              <p:par>
                                <p:cTn id="125" presetID="10"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0" grpId="0"/>
      <p:bldP spid="24" grpId="0" animBg="1"/>
      <p:bldP spid="25" grpId="0"/>
      <p:bldP spid="26" grpId="0"/>
      <p:bldP spid="21" grpId="0" animBg="1"/>
      <p:bldP spid="22" grpId="0"/>
      <p:bldP spid="23" grpId="0"/>
      <p:bldP spid="27" grpId="0" animBg="1"/>
      <p:bldP spid="28" grpId="0"/>
      <p:bldP spid="29" grpId="0"/>
      <p:bldP spid="50" grpId="0" animBg="1"/>
      <p:bldP spid="51" grpId="0" animBg="1"/>
      <p:bldP spid="52" grpId="0" animBg="1"/>
      <p:bldP spid="49" grpId="0" animBg="1"/>
      <p:bldP spid="53" grpId="0" animBg="1"/>
      <p:bldP spid="54" grpId="0" animBg="1"/>
      <p:bldP spid="55" grpId="0" animBg="1"/>
      <p:bldP spid="56" grpId="0" animBg="1"/>
      <p:bldP spid="8" grpId="0"/>
      <p:bldP spid="33" grpId="0"/>
      <p:bldP spid="34" grpId="0"/>
      <p:bldP spid="35" grpId="0"/>
      <p:bldP spid="36" grpId="0"/>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41" name="Rectangle 40"/>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p:cNvSpPr txBox="1"/>
          <p:nvPr/>
        </p:nvSpPr>
        <p:spPr>
          <a:xfrm>
            <a:off x="1989707" y="458218"/>
            <a:ext cx="8598829" cy="1569660"/>
          </a:xfrm>
          <a:prstGeom prst="rect">
            <a:avLst/>
          </a:prstGeom>
          <a:noFill/>
        </p:spPr>
        <p:txBody>
          <a:bodyPr vert="horz" wrap="none" rtlCol="0">
            <a:spAutoFit/>
          </a:bodyPr>
          <a:lstStyle/>
          <a:p>
            <a:pPr algn="ctr"/>
            <a:r>
              <a:rPr lang="en-US" sz="4800" b="1" dirty="0" smtClean="0">
                <a:solidFill>
                  <a:srgbClr val="00B0F0"/>
                </a:solidFill>
                <a:latin typeface="+mj-lt"/>
              </a:rPr>
              <a:t>INTÉRÊT  THÉRAPEUTIQUE </a:t>
            </a:r>
          </a:p>
          <a:p>
            <a:pPr algn="ctr"/>
            <a:r>
              <a:rPr lang="en-US" sz="4800" b="1" dirty="0" smtClean="0">
                <a:solidFill>
                  <a:srgbClr val="00B0F0"/>
                </a:solidFill>
                <a:latin typeface="+mj-lt"/>
              </a:rPr>
              <a:t>ET  UTILISATION </a:t>
            </a:r>
            <a:endParaRPr lang="en-US" sz="4800" b="1" dirty="0">
              <a:solidFill>
                <a:srgbClr val="00B0F0"/>
              </a:solidFill>
              <a:latin typeface="+mj-lt"/>
            </a:endParaRPr>
          </a:p>
        </p:txBody>
      </p:sp>
      <p:grpSp>
        <p:nvGrpSpPr>
          <p:cNvPr id="9" name="Group 8"/>
          <p:cNvGrpSpPr/>
          <p:nvPr/>
        </p:nvGrpSpPr>
        <p:grpSpPr>
          <a:xfrm>
            <a:off x="625926" y="2377649"/>
            <a:ext cx="2469697" cy="3823126"/>
            <a:chOff x="625928" y="2272874"/>
            <a:chExt cx="2469697" cy="3823126"/>
          </a:xfrm>
        </p:grpSpPr>
        <p:sp>
          <p:nvSpPr>
            <p:cNvPr id="3" name="Rectangle 2"/>
            <p:cNvSpPr/>
            <p:nvPr/>
          </p:nvSpPr>
          <p:spPr>
            <a:xfrm>
              <a:off x="625928" y="2272874"/>
              <a:ext cx="2469697" cy="521552"/>
            </a:xfrm>
            <a:prstGeom prst="rect">
              <a:avLst/>
            </a:prstGeom>
            <a:solidFill>
              <a:srgbClr val="99B9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Keep Calm Med" pitchFamily="2" charset="0"/>
                </a:rPr>
                <a:t>NÉONATOLOGIE</a:t>
              </a:r>
              <a:endParaRPr lang="en-GB" dirty="0">
                <a:latin typeface="Keep Calm Med" pitchFamily="2" charset="0"/>
              </a:endParaRPr>
            </a:p>
          </p:txBody>
        </p:sp>
        <p:sp>
          <p:nvSpPr>
            <p:cNvPr id="46" name="Rectangle 45"/>
            <p:cNvSpPr/>
            <p:nvPr/>
          </p:nvSpPr>
          <p:spPr>
            <a:xfrm>
              <a:off x="625928" y="2794426"/>
              <a:ext cx="2469697" cy="3301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2000" dirty="0">
                  <a:solidFill>
                    <a:schemeClr val="tx1"/>
                  </a:solidFill>
                  <a:latin typeface="Myriad Condensed Web" panose="020B0506030403020204" pitchFamily="34" charset="0"/>
                </a:rPr>
                <a:t>la caféine fait partie  des stimulants </a:t>
              </a:r>
              <a:r>
                <a:rPr lang="fr-FR" sz="2000" dirty="0">
                  <a:solidFill>
                    <a:srgbClr val="00B0F0"/>
                  </a:solidFill>
                  <a:latin typeface="Myriad Condensed Web" panose="020B0506030403020204" pitchFamily="34" charset="0"/>
                </a:rPr>
                <a:t>respiratoires non spécifiques </a:t>
              </a:r>
              <a:r>
                <a:rPr lang="fr-FR" sz="2000" dirty="0">
                  <a:solidFill>
                    <a:schemeClr val="tx1"/>
                  </a:solidFill>
                  <a:latin typeface="Myriad Condensed Web" panose="020B0506030403020204" pitchFamily="34" charset="0"/>
                </a:rPr>
                <a:t>agissant surtout au niveau du </a:t>
              </a:r>
              <a:r>
                <a:rPr lang="fr-FR" sz="2000" dirty="0" smtClean="0">
                  <a:solidFill>
                    <a:srgbClr val="00B0F0"/>
                  </a:solidFill>
                  <a:latin typeface="Myriad Condensed Web" panose="020B0506030403020204" pitchFamily="34" charset="0"/>
                </a:rPr>
                <a:t>cortex</a:t>
              </a:r>
              <a:r>
                <a:rPr lang="fr-FR" sz="2000" dirty="0" smtClean="0">
                  <a:solidFill>
                    <a:schemeClr val="tx1"/>
                  </a:solidFill>
                  <a:latin typeface="Myriad Condensed Web" panose="020B0506030403020204" pitchFamily="34" charset="0"/>
                </a:rPr>
                <a:t>, elle </a:t>
              </a:r>
              <a:r>
                <a:rPr lang="fr-FR" sz="2000" dirty="0">
                  <a:solidFill>
                    <a:schemeClr val="tx1"/>
                  </a:solidFill>
                  <a:latin typeface="Myriad Condensed Web" panose="020B0506030403020204" pitchFamily="34" charset="0"/>
                </a:rPr>
                <a:t>est utilisée </a:t>
              </a:r>
              <a:r>
                <a:rPr lang="fr-FR" sz="2000" dirty="0" smtClean="0">
                  <a:solidFill>
                    <a:schemeClr val="tx1"/>
                  </a:solidFill>
                  <a:latin typeface="Myriad Condensed Web" panose="020B0506030403020204" pitchFamily="34" charset="0"/>
                </a:rPr>
                <a:t>en </a:t>
              </a:r>
              <a:r>
                <a:rPr lang="fr-FR" sz="2000" dirty="0">
                  <a:solidFill>
                    <a:schemeClr val="tx1"/>
                  </a:solidFill>
                  <a:latin typeface="Myriad Condensed Web" panose="020B0506030403020204" pitchFamily="34" charset="0"/>
                </a:rPr>
                <a:t>cas d’une </a:t>
              </a:r>
              <a:r>
                <a:rPr lang="fr-FR" sz="2000" dirty="0">
                  <a:solidFill>
                    <a:srgbClr val="00B0F0"/>
                  </a:solidFill>
                  <a:latin typeface="Myriad Condensed Web" panose="020B0506030403020204" pitchFamily="34" charset="0"/>
                </a:rPr>
                <a:t>apnée</a:t>
              </a:r>
              <a:r>
                <a:rPr lang="fr-FR" sz="2000" dirty="0">
                  <a:solidFill>
                    <a:schemeClr val="tx1"/>
                  </a:solidFill>
                  <a:latin typeface="Myriad Condensed Web" panose="020B0506030403020204" pitchFamily="34" charset="0"/>
                </a:rPr>
                <a:t> du prématuré,  sous forme de  </a:t>
              </a:r>
              <a:r>
                <a:rPr lang="fr-FR" sz="2000" dirty="0">
                  <a:solidFill>
                    <a:srgbClr val="00B0F0"/>
                  </a:solidFill>
                  <a:latin typeface="Myriad Condensed Web" panose="020B0506030403020204" pitchFamily="34" charset="0"/>
                </a:rPr>
                <a:t>caféine citrate</a:t>
              </a:r>
              <a:r>
                <a:rPr lang="fr-FR" sz="2000" dirty="0" smtClean="0">
                  <a:solidFill>
                    <a:srgbClr val="00B0F0"/>
                  </a:solidFill>
                  <a:latin typeface="Myriad Condensed Web" panose="020B0506030403020204" pitchFamily="34" charset="0"/>
                </a:rPr>
                <a:t>.</a:t>
              </a:r>
              <a:endParaRPr lang="en-GB" sz="2000" dirty="0">
                <a:solidFill>
                  <a:srgbClr val="00B0F0"/>
                </a:solidFill>
                <a:latin typeface="Myriad Condensed Web" panose="020B0506030403020204" pitchFamily="34" charset="0"/>
              </a:endParaRPr>
            </a:p>
          </p:txBody>
        </p:sp>
      </p:grpSp>
      <p:grpSp>
        <p:nvGrpSpPr>
          <p:cNvPr id="10" name="Group 9"/>
          <p:cNvGrpSpPr/>
          <p:nvPr/>
        </p:nvGrpSpPr>
        <p:grpSpPr>
          <a:xfrm>
            <a:off x="3378650" y="2377649"/>
            <a:ext cx="2469698" cy="3823126"/>
            <a:chOff x="3378652" y="2272874"/>
            <a:chExt cx="2469698" cy="3823126"/>
          </a:xfrm>
        </p:grpSpPr>
        <p:sp>
          <p:nvSpPr>
            <p:cNvPr id="43" name="Rectangle 42"/>
            <p:cNvSpPr/>
            <p:nvPr/>
          </p:nvSpPr>
          <p:spPr>
            <a:xfrm>
              <a:off x="3378653" y="2272874"/>
              <a:ext cx="2469697" cy="521552"/>
            </a:xfrm>
            <a:prstGeom prst="rect">
              <a:avLst/>
            </a:prstGeom>
            <a:solidFill>
              <a:srgbClr val="99B9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Keep Calm Med" pitchFamily="2" charset="0"/>
                </a:rPr>
                <a:t>NEUROLOGIE</a:t>
              </a:r>
              <a:endParaRPr lang="en-GB" dirty="0">
                <a:latin typeface="Keep Calm Med" pitchFamily="2" charset="0"/>
              </a:endParaRPr>
            </a:p>
          </p:txBody>
        </p:sp>
        <p:sp>
          <p:nvSpPr>
            <p:cNvPr id="47" name="Rectangle 46"/>
            <p:cNvSpPr/>
            <p:nvPr/>
          </p:nvSpPr>
          <p:spPr>
            <a:xfrm>
              <a:off x="3378652" y="2794426"/>
              <a:ext cx="2469697" cy="3301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2000" dirty="0" smtClean="0">
                  <a:solidFill>
                    <a:schemeClr val="tx1"/>
                  </a:solidFill>
                  <a:latin typeface="Myriad Condensed Web" panose="020B0506030403020204" pitchFamily="34" charset="0"/>
                </a:rPr>
                <a:t>C’est </a:t>
              </a:r>
              <a:r>
                <a:rPr lang="fr-FR" sz="2000" dirty="0">
                  <a:solidFill>
                    <a:schemeClr val="tx1"/>
                  </a:solidFill>
                  <a:latin typeface="Myriad Condensed Web" panose="020B0506030403020204" pitchFamily="34" charset="0"/>
                </a:rPr>
                <a:t>un antagoniste de l’</a:t>
              </a:r>
              <a:r>
                <a:rPr lang="fr-FR" sz="2000" dirty="0">
                  <a:solidFill>
                    <a:srgbClr val="00B0F0"/>
                  </a:solidFill>
                  <a:latin typeface="Myriad Condensed Web" panose="020B0506030403020204" pitchFamily="34" charset="0"/>
                </a:rPr>
                <a:t>adénosine</a:t>
              </a:r>
              <a:r>
                <a:rPr lang="fr-FR" sz="2000" dirty="0">
                  <a:solidFill>
                    <a:schemeClr val="tx1"/>
                  </a:solidFill>
                  <a:latin typeface="Myriad Condensed Web" panose="020B0506030403020204" pitchFamily="34" charset="0"/>
                </a:rPr>
                <a:t> qui est un </a:t>
              </a:r>
              <a:r>
                <a:rPr lang="fr-FR" sz="2000" dirty="0">
                  <a:solidFill>
                    <a:srgbClr val="00B0F0"/>
                  </a:solidFill>
                  <a:latin typeface="Myriad Condensed Web" panose="020B0506030403020204" pitchFamily="34" charset="0"/>
                </a:rPr>
                <a:t>neurostimulant du  SNC</a:t>
              </a:r>
              <a:r>
                <a:rPr lang="fr-FR" sz="2000" dirty="0">
                  <a:solidFill>
                    <a:schemeClr val="tx1"/>
                  </a:solidFill>
                  <a:latin typeface="Myriad Condensed Web" panose="020B0506030403020204" pitchFamily="34" charset="0"/>
                </a:rPr>
                <a:t>, donc elle s’oppose au développement des plaques de </a:t>
              </a:r>
              <a:r>
                <a:rPr lang="fr-FR" sz="2000" dirty="0">
                  <a:solidFill>
                    <a:srgbClr val="00B0F0"/>
                  </a:solidFill>
                  <a:latin typeface="Myriad Condensed Web" panose="020B0506030403020204" pitchFamily="34" charset="0"/>
                </a:rPr>
                <a:t>protéine bêta-amyloïde</a:t>
              </a:r>
              <a:r>
                <a:rPr lang="fr-FR" sz="2000" dirty="0">
                  <a:solidFill>
                    <a:schemeClr val="tx1"/>
                  </a:solidFill>
                  <a:latin typeface="Myriad Condensed Web" panose="020B0506030403020204" pitchFamily="34" charset="0"/>
                </a:rPr>
                <a:t>, principal déclencheur de la maladie d’</a:t>
              </a:r>
              <a:r>
                <a:rPr lang="fr-FR" sz="2000" dirty="0">
                  <a:solidFill>
                    <a:srgbClr val="00B0F0"/>
                  </a:solidFill>
                  <a:latin typeface="Myriad Condensed Web" panose="020B0506030403020204" pitchFamily="34" charset="0"/>
                </a:rPr>
                <a:t>Alzheimer</a:t>
              </a:r>
              <a:r>
                <a:rPr lang="fr-FR" sz="2000" dirty="0">
                  <a:solidFill>
                    <a:schemeClr val="tx1"/>
                  </a:solidFill>
                  <a:latin typeface="Myriad Condensed Web" panose="020B0506030403020204" pitchFamily="34" charset="0"/>
                </a:rPr>
                <a:t> (un effet </a:t>
              </a:r>
              <a:r>
                <a:rPr lang="fr-FR" sz="2000" dirty="0" err="1">
                  <a:solidFill>
                    <a:schemeClr val="tx1"/>
                  </a:solidFill>
                  <a:latin typeface="Myriad Condensed Web" panose="020B0506030403020204" pitchFamily="34" charset="0"/>
                </a:rPr>
                <a:t>neuroprotecteur</a:t>
              </a:r>
              <a:r>
                <a:rPr lang="fr-FR" sz="2000" dirty="0">
                  <a:solidFill>
                    <a:schemeClr val="tx1"/>
                  </a:solidFill>
                  <a:latin typeface="Myriad Condensed Web" panose="020B0506030403020204" pitchFamily="34" charset="0"/>
                </a:rPr>
                <a:t>).</a:t>
              </a:r>
              <a:endParaRPr lang="en-GB" dirty="0">
                <a:solidFill>
                  <a:schemeClr val="bg1"/>
                </a:solidFill>
              </a:endParaRPr>
            </a:p>
          </p:txBody>
        </p:sp>
      </p:grpSp>
      <p:grpSp>
        <p:nvGrpSpPr>
          <p:cNvPr id="11" name="Group 10"/>
          <p:cNvGrpSpPr/>
          <p:nvPr/>
        </p:nvGrpSpPr>
        <p:grpSpPr>
          <a:xfrm>
            <a:off x="6131374" y="2377649"/>
            <a:ext cx="2597759" cy="3823126"/>
            <a:chOff x="6131376" y="2272874"/>
            <a:chExt cx="2597759" cy="3823126"/>
          </a:xfrm>
        </p:grpSpPr>
        <p:sp>
          <p:nvSpPr>
            <p:cNvPr id="44" name="Rectangle 43"/>
            <p:cNvSpPr/>
            <p:nvPr/>
          </p:nvSpPr>
          <p:spPr>
            <a:xfrm>
              <a:off x="6131378" y="2272874"/>
              <a:ext cx="2597757" cy="521552"/>
            </a:xfrm>
            <a:prstGeom prst="rect">
              <a:avLst/>
            </a:prstGeom>
            <a:solidFill>
              <a:srgbClr val="99B9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Keep Calm Med" pitchFamily="2" charset="0"/>
                </a:rPr>
                <a:t>GASTROLOGIE</a:t>
              </a:r>
              <a:endParaRPr lang="en-GB" dirty="0">
                <a:latin typeface="Keep Calm Med" pitchFamily="2" charset="0"/>
              </a:endParaRPr>
            </a:p>
          </p:txBody>
        </p:sp>
        <p:sp>
          <p:nvSpPr>
            <p:cNvPr id="48" name="Rectangle 47"/>
            <p:cNvSpPr/>
            <p:nvPr/>
          </p:nvSpPr>
          <p:spPr>
            <a:xfrm>
              <a:off x="6131376" y="2794426"/>
              <a:ext cx="2597757" cy="3301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2000" dirty="0" smtClean="0">
                  <a:solidFill>
                    <a:schemeClr val="tx1"/>
                  </a:solidFill>
                  <a:latin typeface="Myriad Condensed Web" panose="020B0506030403020204" pitchFamily="34" charset="0"/>
                </a:rPr>
                <a:t>Elle a </a:t>
              </a:r>
              <a:r>
                <a:rPr lang="fr-FR" sz="2000" dirty="0">
                  <a:solidFill>
                    <a:schemeClr val="tx1"/>
                  </a:solidFill>
                  <a:latin typeface="Myriad Condensed Web" panose="020B0506030403020204" pitchFamily="34" charset="0"/>
                </a:rPr>
                <a:t>une action </a:t>
              </a:r>
              <a:r>
                <a:rPr lang="fr-FR" sz="2000" dirty="0">
                  <a:solidFill>
                    <a:srgbClr val="00B0F0"/>
                  </a:solidFill>
                  <a:latin typeface="Myriad Condensed Web" panose="020B0506030403020204" pitchFamily="34" charset="0"/>
                </a:rPr>
                <a:t>relaxante</a:t>
              </a:r>
              <a:r>
                <a:rPr lang="fr-FR" sz="2000" dirty="0">
                  <a:solidFill>
                    <a:schemeClr val="tx1"/>
                  </a:solidFill>
                  <a:latin typeface="Myriad Condensed Web" panose="020B0506030403020204" pitchFamily="34" charset="0"/>
                </a:rPr>
                <a:t>  sur les </a:t>
              </a:r>
              <a:r>
                <a:rPr lang="fr-FR" sz="2000" dirty="0" smtClean="0">
                  <a:solidFill>
                    <a:srgbClr val="00B0F0"/>
                  </a:solidFill>
                  <a:latin typeface="Myriad Condensed Web" panose="020B0506030403020204" pitchFamily="34" charset="0"/>
                </a:rPr>
                <a:t>muscles lisses </a:t>
              </a:r>
              <a:r>
                <a:rPr lang="fr-FR" sz="2000" dirty="0">
                  <a:solidFill>
                    <a:srgbClr val="00B0F0"/>
                  </a:solidFill>
                  <a:latin typeface="Myriad Condensed Web" panose="020B0506030403020204" pitchFamily="34" charset="0"/>
                </a:rPr>
                <a:t>intestinaux</a:t>
              </a:r>
              <a:r>
                <a:rPr lang="fr-FR" sz="2000" dirty="0">
                  <a:solidFill>
                    <a:schemeClr val="tx1"/>
                  </a:solidFill>
                  <a:latin typeface="Myriad Condensed Web" panose="020B0506030403020204" pitchFamily="34" charset="0"/>
                </a:rPr>
                <a:t>, en inhibant la </a:t>
              </a:r>
              <a:r>
                <a:rPr lang="fr-FR" sz="2000" dirty="0" err="1">
                  <a:solidFill>
                    <a:srgbClr val="00B0F0"/>
                  </a:solidFill>
                  <a:latin typeface="Myriad Condensed Web" panose="020B0506030403020204" pitchFamily="34" charset="0"/>
                </a:rPr>
                <a:t>phosphodiestérase</a:t>
              </a:r>
              <a:r>
                <a:rPr lang="fr-FR" sz="2000" dirty="0">
                  <a:solidFill>
                    <a:schemeClr val="tx1"/>
                  </a:solidFill>
                  <a:latin typeface="Myriad Condensed Web" panose="020B0506030403020204" pitchFamily="34" charset="0"/>
                </a:rPr>
                <a:t> (PDE), ce qui bloquera la dégradation de </a:t>
              </a:r>
              <a:r>
                <a:rPr lang="fr-FR" sz="2000" dirty="0">
                  <a:solidFill>
                    <a:srgbClr val="00B0F0"/>
                  </a:solidFill>
                  <a:latin typeface="Myriad Condensed Web" panose="020B0506030403020204" pitchFamily="34" charset="0"/>
                </a:rPr>
                <a:t>l'</a:t>
              </a:r>
              <a:r>
                <a:rPr lang="fr-FR" sz="2000" dirty="0" err="1">
                  <a:solidFill>
                    <a:srgbClr val="00B0F0"/>
                  </a:solidFill>
                  <a:latin typeface="Myriad Condensed Web" panose="020B0506030403020204" pitchFamily="34" charset="0"/>
                </a:rPr>
                <a:t>AMPc</a:t>
              </a:r>
              <a:r>
                <a:rPr lang="fr-FR" sz="2000" dirty="0">
                  <a:solidFill>
                    <a:srgbClr val="00B0F0"/>
                  </a:solidFill>
                  <a:latin typeface="Myriad Condensed Web" panose="020B0506030403020204" pitchFamily="34" charset="0"/>
                </a:rPr>
                <a:t> </a:t>
              </a:r>
              <a:r>
                <a:rPr lang="fr-FR" sz="2000" dirty="0">
                  <a:solidFill>
                    <a:schemeClr val="tx1"/>
                  </a:solidFill>
                  <a:latin typeface="Myriad Condensed Web" panose="020B0506030403020204" pitchFamily="34" charset="0"/>
                </a:rPr>
                <a:t> , cette action soulage un peu le syndrome  de  </a:t>
              </a:r>
              <a:r>
                <a:rPr lang="fr-FR" sz="2000" dirty="0">
                  <a:solidFill>
                    <a:srgbClr val="00B0F0"/>
                  </a:solidFill>
                  <a:latin typeface="Myriad Condensed Web" panose="020B0506030403020204" pitchFamily="34" charset="0"/>
                </a:rPr>
                <a:t>l’intestin irritable</a:t>
              </a:r>
              <a:endParaRPr lang="en-GB" dirty="0">
                <a:solidFill>
                  <a:srgbClr val="00B0F0"/>
                </a:solidFill>
              </a:endParaRPr>
            </a:p>
          </p:txBody>
        </p:sp>
      </p:grpSp>
      <p:grpSp>
        <p:nvGrpSpPr>
          <p:cNvPr id="12" name="Group 11"/>
          <p:cNvGrpSpPr/>
          <p:nvPr/>
        </p:nvGrpSpPr>
        <p:grpSpPr>
          <a:xfrm>
            <a:off x="9012155" y="2377649"/>
            <a:ext cx="2469699" cy="3823126"/>
            <a:chOff x="9012157" y="2272874"/>
            <a:chExt cx="2469699" cy="3823126"/>
          </a:xfrm>
        </p:grpSpPr>
        <p:sp>
          <p:nvSpPr>
            <p:cNvPr id="45" name="Rectangle 44"/>
            <p:cNvSpPr/>
            <p:nvPr/>
          </p:nvSpPr>
          <p:spPr>
            <a:xfrm>
              <a:off x="9012159" y="2272874"/>
              <a:ext cx="2469697" cy="521552"/>
            </a:xfrm>
            <a:prstGeom prst="rect">
              <a:avLst/>
            </a:prstGeom>
            <a:solidFill>
              <a:srgbClr val="99B9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Keep Calm Med" pitchFamily="2" charset="0"/>
                </a:rPr>
                <a:t>PNEUMOLOGIE</a:t>
              </a:r>
              <a:endParaRPr lang="en-GB" dirty="0">
                <a:latin typeface="Keep Calm Med" pitchFamily="2" charset="0"/>
              </a:endParaRPr>
            </a:p>
          </p:txBody>
        </p:sp>
        <p:sp>
          <p:nvSpPr>
            <p:cNvPr id="57" name="Rectangle 56"/>
            <p:cNvSpPr/>
            <p:nvPr/>
          </p:nvSpPr>
          <p:spPr>
            <a:xfrm>
              <a:off x="9012157" y="2794426"/>
              <a:ext cx="2469697" cy="33015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fr-FR" sz="2000" dirty="0">
                  <a:solidFill>
                    <a:schemeClr val="tx1"/>
                  </a:solidFill>
                  <a:latin typeface="Myriad Condensed Web" panose="020B0506030403020204" pitchFamily="34" charset="0"/>
                </a:rPr>
                <a:t>Des doses de caféine plus élevées de l’ordre de 300 à 500 mg, augmentent la </a:t>
              </a:r>
              <a:r>
                <a:rPr lang="fr-FR" sz="2000" dirty="0">
                  <a:solidFill>
                    <a:srgbClr val="00B0F0"/>
                  </a:solidFill>
                  <a:latin typeface="Myriad Condensed Web" panose="020B0506030403020204" pitchFamily="34" charset="0"/>
                </a:rPr>
                <a:t>ventilation </a:t>
              </a:r>
              <a:r>
                <a:rPr lang="fr-FR" sz="2000" dirty="0">
                  <a:solidFill>
                    <a:schemeClr val="tx1"/>
                  </a:solidFill>
                  <a:latin typeface="Myriad Condensed Web" panose="020B0506030403020204" pitchFamily="34" charset="0"/>
                </a:rPr>
                <a:t>par minute (ou bien par jour) chez les malades qui ont une </a:t>
              </a:r>
              <a:r>
                <a:rPr lang="fr-FR" sz="2000" dirty="0" smtClean="0">
                  <a:solidFill>
                    <a:srgbClr val="00B0F0"/>
                  </a:solidFill>
                  <a:latin typeface="Myriad Condensed Web" panose="020B0506030403020204" pitchFamily="34" charset="0"/>
                </a:rPr>
                <a:t>BPCO</a:t>
              </a:r>
              <a:r>
                <a:rPr lang="fr-FR" sz="2000" dirty="0" smtClean="0">
                  <a:solidFill>
                    <a:schemeClr val="tx1"/>
                  </a:solidFill>
                  <a:latin typeface="Myriad Condensed Web" panose="020B0506030403020204" pitchFamily="34" charset="0"/>
                </a:rPr>
                <a:t>. </a:t>
              </a:r>
              <a:endParaRPr lang="en-GB" dirty="0">
                <a:solidFill>
                  <a:schemeClr val="bg1"/>
                </a:solidFill>
              </a:endParaRPr>
            </a:p>
          </p:txBody>
        </p:sp>
      </p:grpSp>
      <p:cxnSp>
        <p:nvCxnSpPr>
          <p:cNvPr id="5" name="Straight Connector 4"/>
          <p:cNvCxnSpPr/>
          <p:nvPr/>
        </p:nvCxnSpPr>
        <p:spPr>
          <a:xfrm>
            <a:off x="232756" y="0"/>
            <a:ext cx="19950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32509" y="2027878"/>
            <a:ext cx="11596255" cy="4389547"/>
          </a:xfrm>
          <a:prstGeom prst="rect">
            <a:avLst/>
          </a:prstGeom>
          <a:solidFill>
            <a:srgbClr val="222A3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748146" y="3148679"/>
            <a:ext cx="10523940" cy="1736646"/>
          </a:xfrm>
          <a:prstGeom prst="roundRect">
            <a:avLst/>
          </a:prstGeom>
          <a:ln w="57150">
            <a:solidFill>
              <a:schemeClr val="accent4"/>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fr-FR" sz="2400" dirty="0">
                <a:solidFill>
                  <a:srgbClr val="00B0F0"/>
                </a:solidFill>
                <a:latin typeface="Keep Calm Med" pitchFamily="2" charset="0"/>
              </a:rPr>
              <a:t>Caféine et </a:t>
            </a:r>
            <a:r>
              <a:rPr lang="fr-FR" sz="2400" dirty="0" smtClean="0">
                <a:solidFill>
                  <a:srgbClr val="00B0F0"/>
                </a:solidFill>
                <a:latin typeface="Keep Calm Med" pitchFamily="2" charset="0"/>
              </a:rPr>
              <a:t>asthme: </a:t>
            </a:r>
            <a:r>
              <a:rPr lang="fr-FR" sz="2400" dirty="0">
                <a:latin typeface="Myriad Condensed Web" panose="020B0506030403020204" pitchFamily="34" charset="0"/>
              </a:rPr>
              <a:t>L’augmentation de la production de </a:t>
            </a:r>
            <a:r>
              <a:rPr lang="fr-FR" sz="2400" dirty="0">
                <a:solidFill>
                  <a:schemeClr val="accent3"/>
                </a:solidFill>
                <a:latin typeface="Myriad Condensed Web" panose="020B0506030403020204" pitchFamily="34" charset="0"/>
              </a:rPr>
              <a:t>la </a:t>
            </a:r>
            <a:r>
              <a:rPr lang="fr-FR" sz="2400" dirty="0" err="1">
                <a:solidFill>
                  <a:schemeClr val="accent3"/>
                </a:solidFill>
                <a:latin typeface="Myriad Condensed Web" panose="020B0506030403020204" pitchFamily="34" charset="0"/>
              </a:rPr>
              <a:t>prostacycline</a:t>
            </a:r>
            <a:r>
              <a:rPr lang="fr-FR" sz="2400" dirty="0">
                <a:solidFill>
                  <a:schemeClr val="accent3"/>
                </a:solidFill>
                <a:latin typeface="Myriad Condensed Web" panose="020B0506030403020204" pitchFamily="34" charset="0"/>
              </a:rPr>
              <a:t> </a:t>
            </a:r>
            <a:r>
              <a:rPr lang="fr-FR" sz="2400" dirty="0">
                <a:latin typeface="Myriad Condensed Web" panose="020B0506030403020204" pitchFamily="34" charset="0"/>
              </a:rPr>
              <a:t>par la caféine pourrait expliquer son action préventive de </a:t>
            </a:r>
            <a:r>
              <a:rPr lang="fr-FR" sz="2400" dirty="0">
                <a:solidFill>
                  <a:schemeClr val="accent3"/>
                </a:solidFill>
                <a:latin typeface="Myriad Condensed Web" panose="020B0506030403020204" pitchFamily="34" charset="0"/>
              </a:rPr>
              <a:t>la crise </a:t>
            </a:r>
            <a:r>
              <a:rPr lang="fr-FR" sz="2400" dirty="0" smtClean="0">
                <a:solidFill>
                  <a:schemeClr val="accent3"/>
                </a:solidFill>
                <a:latin typeface="Myriad Condensed Web" panose="020B0506030403020204" pitchFamily="34" charset="0"/>
              </a:rPr>
              <a:t>d’asthme</a:t>
            </a:r>
            <a:r>
              <a:rPr lang="fr-FR" sz="2400" dirty="0" smtClean="0">
                <a:latin typeface="Myriad Condensed Web" panose="020B0506030403020204" pitchFamily="34" charset="0"/>
              </a:rPr>
              <a:t>, car la </a:t>
            </a:r>
            <a:r>
              <a:rPr lang="fr-FR" sz="2400" dirty="0" err="1" smtClean="0">
                <a:latin typeface="Myriad Condensed Web" panose="020B0506030403020204" pitchFamily="34" charset="0"/>
              </a:rPr>
              <a:t>prostacycline</a:t>
            </a:r>
            <a:r>
              <a:rPr lang="fr-FR" sz="2400" dirty="0" smtClean="0">
                <a:latin typeface="Myriad Condensed Web" panose="020B0506030403020204" pitchFamily="34" charset="0"/>
              </a:rPr>
              <a:t> </a:t>
            </a:r>
            <a:r>
              <a:rPr lang="fr-FR" sz="2400" dirty="0">
                <a:latin typeface="Myriad Condensed Web" panose="020B0506030403020204" pitchFamily="34" charset="0"/>
              </a:rPr>
              <a:t>provoque une </a:t>
            </a:r>
            <a:r>
              <a:rPr lang="fr-FR" sz="2400" dirty="0">
                <a:solidFill>
                  <a:schemeClr val="accent3"/>
                </a:solidFill>
                <a:latin typeface="Myriad Condensed Web" panose="020B0506030403020204" pitchFamily="34" charset="0"/>
              </a:rPr>
              <a:t>vasodilatation bronchique </a:t>
            </a:r>
            <a:r>
              <a:rPr lang="fr-FR" sz="2400" dirty="0">
                <a:latin typeface="Myriad Condensed Web" panose="020B0506030403020204" pitchFamily="34" charset="0"/>
              </a:rPr>
              <a:t>et réduit l’augmentation du gradient thermique dû à l’exercice </a:t>
            </a:r>
            <a:r>
              <a:rPr lang="fr-FR" sz="2400" dirty="0" smtClean="0">
                <a:latin typeface="Myriad Condensed Web" panose="020B0506030403020204" pitchFamily="34" charset="0"/>
              </a:rPr>
              <a:t>physique,</a:t>
            </a:r>
            <a:endParaRPr lang="en-GB" sz="2400" dirty="0">
              <a:latin typeface="Myriad Condensed Web" panose="020B0506030403020204" pitchFamily="34" charset="0"/>
            </a:endParaRPr>
          </a:p>
        </p:txBody>
      </p:sp>
    </p:spTree>
    <p:extLst>
      <p:ext uri="{BB962C8B-B14F-4D97-AF65-F5344CB8AC3E}">
        <p14:creationId xmlns:p14="http://schemas.microsoft.com/office/powerpoint/2010/main" val="4508667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6"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6" name="Group 5"/>
          <p:cNvGrpSpPr/>
          <p:nvPr/>
        </p:nvGrpSpPr>
        <p:grpSpPr>
          <a:xfrm>
            <a:off x="5483906" y="1802290"/>
            <a:ext cx="1224188" cy="1078271"/>
            <a:chOff x="5483906" y="1802290"/>
            <a:chExt cx="1224188" cy="1078271"/>
          </a:xfrm>
        </p:grpSpPr>
        <p:sp>
          <p:nvSpPr>
            <p:cNvPr id="21" name="Freeform 18"/>
            <p:cNvSpPr>
              <a:spLocks/>
            </p:cNvSpPr>
            <p:nvPr/>
          </p:nvSpPr>
          <p:spPr bwMode="auto">
            <a:xfrm>
              <a:off x="5483906" y="2414384"/>
              <a:ext cx="1224188" cy="466177"/>
            </a:xfrm>
            <a:custGeom>
              <a:avLst/>
              <a:gdLst>
                <a:gd name="T0" fmla="*/ 646 w 1292"/>
                <a:gd name="T1" fmla="*/ 0 h 492"/>
                <a:gd name="T2" fmla="*/ 0 w 1292"/>
                <a:gd name="T3" fmla="*/ 246 h 492"/>
                <a:gd name="T4" fmla="*/ 646 w 1292"/>
                <a:gd name="T5" fmla="*/ 492 h 492"/>
                <a:gd name="T6" fmla="*/ 1292 w 1292"/>
                <a:gd name="T7" fmla="*/ 246 h 492"/>
                <a:gd name="T8" fmla="*/ 646 w 1292"/>
                <a:gd name="T9" fmla="*/ 0 h 492"/>
              </a:gdLst>
              <a:ahLst/>
              <a:cxnLst>
                <a:cxn ang="0">
                  <a:pos x="T0" y="T1"/>
                </a:cxn>
                <a:cxn ang="0">
                  <a:pos x="T2" y="T3"/>
                </a:cxn>
                <a:cxn ang="0">
                  <a:pos x="T4" y="T5"/>
                </a:cxn>
                <a:cxn ang="0">
                  <a:pos x="T6" y="T7"/>
                </a:cxn>
                <a:cxn ang="0">
                  <a:pos x="T8" y="T9"/>
                </a:cxn>
              </a:cxnLst>
              <a:rect l="0" t="0" r="r" b="b"/>
              <a:pathLst>
                <a:path w="1292" h="492">
                  <a:moveTo>
                    <a:pt x="646" y="0"/>
                  </a:moveTo>
                  <a:lnTo>
                    <a:pt x="0" y="246"/>
                  </a:lnTo>
                  <a:lnTo>
                    <a:pt x="646" y="492"/>
                  </a:lnTo>
                  <a:lnTo>
                    <a:pt x="1292" y="246"/>
                  </a:lnTo>
                  <a:lnTo>
                    <a:pt x="6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0"/>
            <p:cNvSpPr>
              <a:spLocks/>
            </p:cNvSpPr>
            <p:nvPr/>
          </p:nvSpPr>
          <p:spPr bwMode="auto">
            <a:xfrm>
              <a:off x="5483906" y="1802290"/>
              <a:ext cx="612094" cy="845183"/>
            </a:xfrm>
            <a:custGeom>
              <a:avLst/>
              <a:gdLst>
                <a:gd name="T0" fmla="*/ 646 w 646"/>
                <a:gd name="T1" fmla="*/ 646 h 892"/>
                <a:gd name="T2" fmla="*/ 0 w 646"/>
                <a:gd name="T3" fmla="*/ 892 h 892"/>
                <a:gd name="T4" fmla="*/ 0 w 646"/>
                <a:gd name="T5" fmla="*/ 388 h 892"/>
                <a:gd name="T6" fmla="*/ 646 w 646"/>
                <a:gd name="T7" fmla="*/ 0 h 892"/>
                <a:gd name="T8" fmla="*/ 646 w 646"/>
                <a:gd name="T9" fmla="*/ 646 h 892"/>
              </a:gdLst>
              <a:ahLst/>
              <a:cxnLst>
                <a:cxn ang="0">
                  <a:pos x="T0" y="T1"/>
                </a:cxn>
                <a:cxn ang="0">
                  <a:pos x="T2" y="T3"/>
                </a:cxn>
                <a:cxn ang="0">
                  <a:pos x="T4" y="T5"/>
                </a:cxn>
                <a:cxn ang="0">
                  <a:pos x="T6" y="T7"/>
                </a:cxn>
                <a:cxn ang="0">
                  <a:pos x="T8" y="T9"/>
                </a:cxn>
              </a:cxnLst>
              <a:rect l="0" t="0" r="r" b="b"/>
              <a:pathLst>
                <a:path w="646" h="892">
                  <a:moveTo>
                    <a:pt x="646" y="646"/>
                  </a:moveTo>
                  <a:lnTo>
                    <a:pt x="0" y="892"/>
                  </a:lnTo>
                  <a:lnTo>
                    <a:pt x="0" y="388"/>
                  </a:lnTo>
                  <a:lnTo>
                    <a:pt x="646" y="0"/>
                  </a:lnTo>
                  <a:lnTo>
                    <a:pt x="646" y="6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a:off x="5483906" y="1802290"/>
              <a:ext cx="1224188" cy="1078271"/>
              <a:chOff x="5483906" y="1802290"/>
              <a:chExt cx="1224188" cy="1078271"/>
            </a:xfrm>
          </p:grpSpPr>
          <p:sp>
            <p:nvSpPr>
              <p:cNvPr id="20" name="Freeform 17"/>
              <p:cNvSpPr>
                <a:spLocks/>
              </p:cNvSpPr>
              <p:nvPr/>
            </p:nvSpPr>
            <p:spPr bwMode="auto">
              <a:xfrm>
                <a:off x="5483906" y="2414384"/>
                <a:ext cx="1224188" cy="466177"/>
              </a:xfrm>
              <a:custGeom>
                <a:avLst/>
                <a:gdLst>
                  <a:gd name="T0" fmla="*/ 646 w 1292"/>
                  <a:gd name="T1" fmla="*/ 0 h 492"/>
                  <a:gd name="T2" fmla="*/ 0 w 1292"/>
                  <a:gd name="T3" fmla="*/ 246 h 492"/>
                  <a:gd name="T4" fmla="*/ 646 w 1292"/>
                  <a:gd name="T5" fmla="*/ 492 h 492"/>
                  <a:gd name="T6" fmla="*/ 1292 w 1292"/>
                  <a:gd name="T7" fmla="*/ 246 h 492"/>
                  <a:gd name="T8" fmla="*/ 646 w 1292"/>
                  <a:gd name="T9" fmla="*/ 0 h 492"/>
                </a:gdLst>
                <a:ahLst/>
                <a:cxnLst>
                  <a:cxn ang="0">
                    <a:pos x="T0" y="T1"/>
                  </a:cxn>
                  <a:cxn ang="0">
                    <a:pos x="T2" y="T3"/>
                  </a:cxn>
                  <a:cxn ang="0">
                    <a:pos x="T4" y="T5"/>
                  </a:cxn>
                  <a:cxn ang="0">
                    <a:pos x="T6" y="T7"/>
                  </a:cxn>
                  <a:cxn ang="0">
                    <a:pos x="T8" y="T9"/>
                  </a:cxn>
                </a:cxnLst>
                <a:rect l="0" t="0" r="r" b="b"/>
                <a:pathLst>
                  <a:path w="1292" h="492">
                    <a:moveTo>
                      <a:pt x="646" y="0"/>
                    </a:moveTo>
                    <a:lnTo>
                      <a:pt x="0" y="246"/>
                    </a:lnTo>
                    <a:lnTo>
                      <a:pt x="646" y="492"/>
                    </a:lnTo>
                    <a:lnTo>
                      <a:pt x="1292" y="246"/>
                    </a:lnTo>
                    <a:lnTo>
                      <a:pt x="646"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9"/>
              <p:cNvSpPr>
                <a:spLocks/>
              </p:cNvSpPr>
              <p:nvPr/>
            </p:nvSpPr>
            <p:spPr bwMode="auto">
              <a:xfrm>
                <a:off x="5483906" y="1802290"/>
                <a:ext cx="612094" cy="845183"/>
              </a:xfrm>
              <a:custGeom>
                <a:avLst/>
                <a:gdLst>
                  <a:gd name="T0" fmla="*/ 646 w 646"/>
                  <a:gd name="T1" fmla="*/ 646 h 892"/>
                  <a:gd name="T2" fmla="*/ 0 w 646"/>
                  <a:gd name="T3" fmla="*/ 892 h 892"/>
                  <a:gd name="T4" fmla="*/ 0 w 646"/>
                  <a:gd name="T5" fmla="*/ 388 h 892"/>
                  <a:gd name="T6" fmla="*/ 646 w 646"/>
                  <a:gd name="T7" fmla="*/ 0 h 892"/>
                  <a:gd name="T8" fmla="*/ 646 w 646"/>
                  <a:gd name="T9" fmla="*/ 646 h 892"/>
                </a:gdLst>
                <a:ahLst/>
                <a:cxnLst>
                  <a:cxn ang="0">
                    <a:pos x="T0" y="T1"/>
                  </a:cxn>
                  <a:cxn ang="0">
                    <a:pos x="T2" y="T3"/>
                  </a:cxn>
                  <a:cxn ang="0">
                    <a:pos x="T4" y="T5"/>
                  </a:cxn>
                  <a:cxn ang="0">
                    <a:pos x="T6" y="T7"/>
                  </a:cxn>
                  <a:cxn ang="0">
                    <a:pos x="T8" y="T9"/>
                  </a:cxn>
                </a:cxnLst>
                <a:rect l="0" t="0" r="r" b="b"/>
                <a:pathLst>
                  <a:path w="646" h="892">
                    <a:moveTo>
                      <a:pt x="646" y="646"/>
                    </a:moveTo>
                    <a:lnTo>
                      <a:pt x="0" y="892"/>
                    </a:lnTo>
                    <a:lnTo>
                      <a:pt x="0" y="388"/>
                    </a:lnTo>
                    <a:lnTo>
                      <a:pt x="646" y="0"/>
                    </a:lnTo>
                    <a:lnTo>
                      <a:pt x="646" y="64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6096000" y="1802290"/>
                <a:ext cx="612094" cy="845183"/>
              </a:xfrm>
              <a:custGeom>
                <a:avLst/>
                <a:gdLst>
                  <a:gd name="T0" fmla="*/ 0 w 646"/>
                  <a:gd name="T1" fmla="*/ 646 h 892"/>
                  <a:gd name="T2" fmla="*/ 646 w 646"/>
                  <a:gd name="T3" fmla="*/ 892 h 892"/>
                  <a:gd name="T4" fmla="*/ 646 w 646"/>
                  <a:gd name="T5" fmla="*/ 388 h 892"/>
                  <a:gd name="T6" fmla="*/ 0 w 646"/>
                  <a:gd name="T7" fmla="*/ 0 h 892"/>
                  <a:gd name="T8" fmla="*/ 0 w 646"/>
                  <a:gd name="T9" fmla="*/ 646 h 892"/>
                </a:gdLst>
                <a:ahLst/>
                <a:cxnLst>
                  <a:cxn ang="0">
                    <a:pos x="T0" y="T1"/>
                  </a:cxn>
                  <a:cxn ang="0">
                    <a:pos x="T2" y="T3"/>
                  </a:cxn>
                  <a:cxn ang="0">
                    <a:pos x="T4" y="T5"/>
                  </a:cxn>
                  <a:cxn ang="0">
                    <a:pos x="T6" y="T7"/>
                  </a:cxn>
                  <a:cxn ang="0">
                    <a:pos x="T8" y="T9"/>
                  </a:cxn>
                </a:cxnLst>
                <a:rect l="0" t="0" r="r" b="b"/>
                <a:pathLst>
                  <a:path w="646" h="892">
                    <a:moveTo>
                      <a:pt x="0" y="646"/>
                    </a:moveTo>
                    <a:lnTo>
                      <a:pt x="646" y="892"/>
                    </a:lnTo>
                    <a:lnTo>
                      <a:pt x="646" y="388"/>
                    </a:lnTo>
                    <a:lnTo>
                      <a:pt x="0" y="0"/>
                    </a:lnTo>
                    <a:lnTo>
                      <a:pt x="0" y="64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5" name="Freeform 22"/>
            <p:cNvSpPr>
              <a:spLocks/>
            </p:cNvSpPr>
            <p:nvPr/>
          </p:nvSpPr>
          <p:spPr bwMode="auto">
            <a:xfrm>
              <a:off x="6096000" y="1802290"/>
              <a:ext cx="612094" cy="845183"/>
            </a:xfrm>
            <a:custGeom>
              <a:avLst/>
              <a:gdLst>
                <a:gd name="T0" fmla="*/ 0 w 646"/>
                <a:gd name="T1" fmla="*/ 646 h 892"/>
                <a:gd name="T2" fmla="*/ 646 w 646"/>
                <a:gd name="T3" fmla="*/ 892 h 892"/>
                <a:gd name="T4" fmla="*/ 646 w 646"/>
                <a:gd name="T5" fmla="*/ 388 h 892"/>
                <a:gd name="T6" fmla="*/ 0 w 646"/>
                <a:gd name="T7" fmla="*/ 0 h 892"/>
                <a:gd name="T8" fmla="*/ 0 w 646"/>
                <a:gd name="T9" fmla="*/ 646 h 892"/>
              </a:gdLst>
              <a:ahLst/>
              <a:cxnLst>
                <a:cxn ang="0">
                  <a:pos x="T0" y="T1"/>
                </a:cxn>
                <a:cxn ang="0">
                  <a:pos x="T2" y="T3"/>
                </a:cxn>
                <a:cxn ang="0">
                  <a:pos x="T4" y="T5"/>
                </a:cxn>
                <a:cxn ang="0">
                  <a:pos x="T6" y="T7"/>
                </a:cxn>
                <a:cxn ang="0">
                  <a:pos x="T8" y="T9"/>
                </a:cxn>
              </a:cxnLst>
              <a:rect l="0" t="0" r="r" b="b"/>
              <a:pathLst>
                <a:path w="646" h="892">
                  <a:moveTo>
                    <a:pt x="0" y="646"/>
                  </a:moveTo>
                  <a:lnTo>
                    <a:pt x="646" y="892"/>
                  </a:lnTo>
                  <a:lnTo>
                    <a:pt x="646" y="388"/>
                  </a:lnTo>
                  <a:lnTo>
                    <a:pt x="0" y="0"/>
                  </a:lnTo>
                  <a:lnTo>
                    <a:pt x="0" y="6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6089368" y="1802290"/>
              <a:ext cx="13265" cy="613989"/>
            </a:xfrm>
            <a:custGeom>
              <a:avLst/>
              <a:gdLst>
                <a:gd name="T0" fmla="*/ 14 w 14"/>
                <a:gd name="T1" fmla="*/ 648 h 648"/>
                <a:gd name="T2" fmla="*/ 0 w 14"/>
                <a:gd name="T3" fmla="*/ 648 h 648"/>
                <a:gd name="T4" fmla="*/ 0 w 14"/>
                <a:gd name="T5" fmla="*/ 2 h 648"/>
                <a:gd name="T6" fmla="*/ 7 w 14"/>
                <a:gd name="T7" fmla="*/ 0 h 648"/>
                <a:gd name="T8" fmla="*/ 14 w 14"/>
                <a:gd name="T9" fmla="*/ 2 h 648"/>
                <a:gd name="T10" fmla="*/ 14 w 14"/>
                <a:gd name="T11" fmla="*/ 648 h 648"/>
              </a:gdLst>
              <a:ahLst/>
              <a:cxnLst>
                <a:cxn ang="0">
                  <a:pos x="T0" y="T1"/>
                </a:cxn>
                <a:cxn ang="0">
                  <a:pos x="T2" y="T3"/>
                </a:cxn>
                <a:cxn ang="0">
                  <a:pos x="T4" y="T5"/>
                </a:cxn>
                <a:cxn ang="0">
                  <a:pos x="T6" y="T7"/>
                </a:cxn>
                <a:cxn ang="0">
                  <a:pos x="T8" y="T9"/>
                </a:cxn>
                <a:cxn ang="0">
                  <a:pos x="T10" y="T11"/>
                </a:cxn>
              </a:cxnLst>
              <a:rect l="0" t="0" r="r" b="b"/>
              <a:pathLst>
                <a:path w="14" h="648">
                  <a:moveTo>
                    <a:pt x="14" y="648"/>
                  </a:moveTo>
                  <a:lnTo>
                    <a:pt x="0" y="648"/>
                  </a:lnTo>
                  <a:lnTo>
                    <a:pt x="0" y="2"/>
                  </a:lnTo>
                  <a:lnTo>
                    <a:pt x="7" y="0"/>
                  </a:lnTo>
                  <a:lnTo>
                    <a:pt x="14" y="2"/>
                  </a:lnTo>
                  <a:lnTo>
                    <a:pt x="14" y="648"/>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6089368" y="1802290"/>
              <a:ext cx="13265" cy="613989"/>
            </a:xfrm>
            <a:custGeom>
              <a:avLst/>
              <a:gdLst>
                <a:gd name="T0" fmla="*/ 14 w 14"/>
                <a:gd name="T1" fmla="*/ 648 h 648"/>
                <a:gd name="T2" fmla="*/ 0 w 14"/>
                <a:gd name="T3" fmla="*/ 648 h 648"/>
                <a:gd name="T4" fmla="*/ 0 w 14"/>
                <a:gd name="T5" fmla="*/ 2 h 648"/>
                <a:gd name="T6" fmla="*/ 7 w 14"/>
                <a:gd name="T7" fmla="*/ 0 h 648"/>
                <a:gd name="T8" fmla="*/ 14 w 14"/>
                <a:gd name="T9" fmla="*/ 2 h 648"/>
                <a:gd name="T10" fmla="*/ 14 w 14"/>
                <a:gd name="T11" fmla="*/ 648 h 648"/>
              </a:gdLst>
              <a:ahLst/>
              <a:cxnLst>
                <a:cxn ang="0">
                  <a:pos x="T0" y="T1"/>
                </a:cxn>
                <a:cxn ang="0">
                  <a:pos x="T2" y="T3"/>
                </a:cxn>
                <a:cxn ang="0">
                  <a:pos x="T4" y="T5"/>
                </a:cxn>
                <a:cxn ang="0">
                  <a:pos x="T6" y="T7"/>
                </a:cxn>
                <a:cxn ang="0">
                  <a:pos x="T8" y="T9"/>
                </a:cxn>
                <a:cxn ang="0">
                  <a:pos x="T10" y="T11"/>
                </a:cxn>
              </a:cxnLst>
              <a:rect l="0" t="0" r="r" b="b"/>
              <a:pathLst>
                <a:path w="14" h="648">
                  <a:moveTo>
                    <a:pt x="14" y="648"/>
                  </a:moveTo>
                  <a:lnTo>
                    <a:pt x="0" y="648"/>
                  </a:lnTo>
                  <a:lnTo>
                    <a:pt x="0" y="2"/>
                  </a:lnTo>
                  <a:lnTo>
                    <a:pt x="7" y="0"/>
                  </a:lnTo>
                  <a:lnTo>
                    <a:pt x="14" y="2"/>
                  </a:lnTo>
                  <a:lnTo>
                    <a:pt x="14" y="648"/>
                  </a:lnTo>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5116271" y="2622837"/>
            <a:ext cx="1960406" cy="956989"/>
            <a:chOff x="5116271" y="2622837"/>
            <a:chExt cx="1960406" cy="956989"/>
          </a:xfrm>
        </p:grpSpPr>
        <p:sp>
          <p:nvSpPr>
            <p:cNvPr id="27" name="Freeform 24"/>
            <p:cNvSpPr>
              <a:spLocks/>
            </p:cNvSpPr>
            <p:nvPr/>
          </p:nvSpPr>
          <p:spPr bwMode="auto">
            <a:xfrm>
              <a:off x="5116271" y="3286097"/>
              <a:ext cx="1960406" cy="293729"/>
            </a:xfrm>
            <a:custGeom>
              <a:avLst/>
              <a:gdLst>
                <a:gd name="T0" fmla="*/ 1034 w 2069"/>
                <a:gd name="T1" fmla="*/ 0 h 310"/>
                <a:gd name="T2" fmla="*/ 0 w 2069"/>
                <a:gd name="T3" fmla="*/ 154 h 310"/>
                <a:gd name="T4" fmla="*/ 1034 w 2069"/>
                <a:gd name="T5" fmla="*/ 310 h 310"/>
                <a:gd name="T6" fmla="*/ 2069 w 2069"/>
                <a:gd name="T7" fmla="*/ 154 h 310"/>
                <a:gd name="T8" fmla="*/ 1034 w 2069"/>
                <a:gd name="T9" fmla="*/ 0 h 310"/>
              </a:gdLst>
              <a:ahLst/>
              <a:cxnLst>
                <a:cxn ang="0">
                  <a:pos x="T0" y="T1"/>
                </a:cxn>
                <a:cxn ang="0">
                  <a:pos x="T2" y="T3"/>
                </a:cxn>
                <a:cxn ang="0">
                  <a:pos x="T4" y="T5"/>
                </a:cxn>
                <a:cxn ang="0">
                  <a:pos x="T6" y="T7"/>
                </a:cxn>
                <a:cxn ang="0">
                  <a:pos x="T8" y="T9"/>
                </a:cxn>
              </a:cxnLst>
              <a:rect l="0" t="0" r="r" b="b"/>
              <a:pathLst>
                <a:path w="2069" h="310">
                  <a:moveTo>
                    <a:pt x="1034" y="0"/>
                  </a:moveTo>
                  <a:lnTo>
                    <a:pt x="0" y="154"/>
                  </a:lnTo>
                  <a:lnTo>
                    <a:pt x="1034" y="310"/>
                  </a:lnTo>
                  <a:lnTo>
                    <a:pt x="2069" y="154"/>
                  </a:lnTo>
                  <a:lnTo>
                    <a:pt x="10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5116271" y="2622837"/>
              <a:ext cx="979729" cy="809177"/>
            </a:xfrm>
            <a:custGeom>
              <a:avLst/>
              <a:gdLst>
                <a:gd name="T0" fmla="*/ 1034 w 1034"/>
                <a:gd name="T1" fmla="*/ 700 h 854"/>
                <a:gd name="T2" fmla="*/ 0 w 1034"/>
                <a:gd name="T3" fmla="*/ 854 h 854"/>
                <a:gd name="T4" fmla="*/ 0 w 1034"/>
                <a:gd name="T5" fmla="*/ 310 h 854"/>
                <a:gd name="T6" fmla="*/ 1034 w 1034"/>
                <a:gd name="T7" fmla="*/ 0 h 854"/>
                <a:gd name="T8" fmla="*/ 1034 w 1034"/>
                <a:gd name="T9" fmla="*/ 700 h 854"/>
              </a:gdLst>
              <a:ahLst/>
              <a:cxnLst>
                <a:cxn ang="0">
                  <a:pos x="T0" y="T1"/>
                </a:cxn>
                <a:cxn ang="0">
                  <a:pos x="T2" y="T3"/>
                </a:cxn>
                <a:cxn ang="0">
                  <a:pos x="T4" y="T5"/>
                </a:cxn>
                <a:cxn ang="0">
                  <a:pos x="T6" y="T7"/>
                </a:cxn>
                <a:cxn ang="0">
                  <a:pos x="T8" y="T9"/>
                </a:cxn>
              </a:cxnLst>
              <a:rect l="0" t="0" r="r" b="b"/>
              <a:pathLst>
                <a:path w="1034" h="854">
                  <a:moveTo>
                    <a:pt x="1034" y="700"/>
                  </a:moveTo>
                  <a:lnTo>
                    <a:pt x="0" y="854"/>
                  </a:lnTo>
                  <a:lnTo>
                    <a:pt x="0" y="310"/>
                  </a:lnTo>
                  <a:lnTo>
                    <a:pt x="1034" y="0"/>
                  </a:lnTo>
                  <a:lnTo>
                    <a:pt x="1034" y="7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5116271" y="2622837"/>
              <a:ext cx="1960406" cy="956989"/>
              <a:chOff x="5116271" y="2622837"/>
              <a:chExt cx="1960406" cy="956989"/>
            </a:xfrm>
          </p:grpSpPr>
          <p:sp>
            <p:nvSpPr>
              <p:cNvPr id="26" name="Freeform 23"/>
              <p:cNvSpPr>
                <a:spLocks/>
              </p:cNvSpPr>
              <p:nvPr/>
            </p:nvSpPr>
            <p:spPr bwMode="auto">
              <a:xfrm>
                <a:off x="5116271" y="3286097"/>
                <a:ext cx="1960406" cy="293729"/>
              </a:xfrm>
              <a:custGeom>
                <a:avLst/>
                <a:gdLst>
                  <a:gd name="T0" fmla="*/ 1034 w 2069"/>
                  <a:gd name="T1" fmla="*/ 0 h 310"/>
                  <a:gd name="T2" fmla="*/ 0 w 2069"/>
                  <a:gd name="T3" fmla="*/ 154 h 310"/>
                  <a:gd name="T4" fmla="*/ 1034 w 2069"/>
                  <a:gd name="T5" fmla="*/ 310 h 310"/>
                  <a:gd name="T6" fmla="*/ 2069 w 2069"/>
                  <a:gd name="T7" fmla="*/ 154 h 310"/>
                  <a:gd name="T8" fmla="*/ 1034 w 2069"/>
                  <a:gd name="T9" fmla="*/ 0 h 310"/>
                </a:gdLst>
                <a:ahLst/>
                <a:cxnLst>
                  <a:cxn ang="0">
                    <a:pos x="T0" y="T1"/>
                  </a:cxn>
                  <a:cxn ang="0">
                    <a:pos x="T2" y="T3"/>
                  </a:cxn>
                  <a:cxn ang="0">
                    <a:pos x="T4" y="T5"/>
                  </a:cxn>
                  <a:cxn ang="0">
                    <a:pos x="T6" y="T7"/>
                  </a:cxn>
                  <a:cxn ang="0">
                    <a:pos x="T8" y="T9"/>
                  </a:cxn>
                </a:cxnLst>
                <a:rect l="0" t="0" r="r" b="b"/>
                <a:pathLst>
                  <a:path w="2069" h="310">
                    <a:moveTo>
                      <a:pt x="1034" y="0"/>
                    </a:moveTo>
                    <a:lnTo>
                      <a:pt x="0" y="154"/>
                    </a:lnTo>
                    <a:lnTo>
                      <a:pt x="1034" y="310"/>
                    </a:lnTo>
                    <a:lnTo>
                      <a:pt x="2069" y="154"/>
                    </a:lnTo>
                    <a:lnTo>
                      <a:pt x="1034"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5116271" y="2622837"/>
                <a:ext cx="979729" cy="809177"/>
              </a:xfrm>
              <a:custGeom>
                <a:avLst/>
                <a:gdLst>
                  <a:gd name="T0" fmla="*/ 1034 w 1034"/>
                  <a:gd name="T1" fmla="*/ 700 h 854"/>
                  <a:gd name="T2" fmla="*/ 0 w 1034"/>
                  <a:gd name="T3" fmla="*/ 854 h 854"/>
                  <a:gd name="T4" fmla="*/ 0 w 1034"/>
                  <a:gd name="T5" fmla="*/ 310 h 854"/>
                  <a:gd name="T6" fmla="*/ 1034 w 1034"/>
                  <a:gd name="T7" fmla="*/ 0 h 854"/>
                  <a:gd name="T8" fmla="*/ 1034 w 1034"/>
                  <a:gd name="T9" fmla="*/ 700 h 854"/>
                </a:gdLst>
                <a:ahLst/>
                <a:cxnLst>
                  <a:cxn ang="0">
                    <a:pos x="T0" y="T1"/>
                  </a:cxn>
                  <a:cxn ang="0">
                    <a:pos x="T2" y="T3"/>
                  </a:cxn>
                  <a:cxn ang="0">
                    <a:pos x="T4" y="T5"/>
                  </a:cxn>
                  <a:cxn ang="0">
                    <a:pos x="T6" y="T7"/>
                  </a:cxn>
                  <a:cxn ang="0">
                    <a:pos x="T8" y="T9"/>
                  </a:cxn>
                </a:cxnLst>
                <a:rect l="0" t="0" r="r" b="b"/>
                <a:pathLst>
                  <a:path w="1034" h="854">
                    <a:moveTo>
                      <a:pt x="1034" y="700"/>
                    </a:moveTo>
                    <a:lnTo>
                      <a:pt x="0" y="854"/>
                    </a:lnTo>
                    <a:lnTo>
                      <a:pt x="0" y="310"/>
                    </a:lnTo>
                    <a:lnTo>
                      <a:pt x="1034" y="0"/>
                    </a:lnTo>
                    <a:lnTo>
                      <a:pt x="1034" y="70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6096000" y="2622837"/>
                <a:ext cx="980677" cy="809177"/>
              </a:xfrm>
              <a:custGeom>
                <a:avLst/>
                <a:gdLst>
                  <a:gd name="T0" fmla="*/ 0 w 1035"/>
                  <a:gd name="T1" fmla="*/ 700 h 854"/>
                  <a:gd name="T2" fmla="*/ 1035 w 1035"/>
                  <a:gd name="T3" fmla="*/ 854 h 854"/>
                  <a:gd name="T4" fmla="*/ 1035 w 1035"/>
                  <a:gd name="T5" fmla="*/ 310 h 854"/>
                  <a:gd name="T6" fmla="*/ 0 w 1035"/>
                  <a:gd name="T7" fmla="*/ 0 h 854"/>
                  <a:gd name="T8" fmla="*/ 0 w 1035"/>
                  <a:gd name="T9" fmla="*/ 700 h 854"/>
                </a:gdLst>
                <a:ahLst/>
                <a:cxnLst>
                  <a:cxn ang="0">
                    <a:pos x="T0" y="T1"/>
                  </a:cxn>
                  <a:cxn ang="0">
                    <a:pos x="T2" y="T3"/>
                  </a:cxn>
                  <a:cxn ang="0">
                    <a:pos x="T4" y="T5"/>
                  </a:cxn>
                  <a:cxn ang="0">
                    <a:pos x="T6" y="T7"/>
                  </a:cxn>
                  <a:cxn ang="0">
                    <a:pos x="T8" y="T9"/>
                  </a:cxn>
                </a:cxnLst>
                <a:rect l="0" t="0" r="r" b="b"/>
                <a:pathLst>
                  <a:path w="1035" h="854">
                    <a:moveTo>
                      <a:pt x="0" y="700"/>
                    </a:moveTo>
                    <a:lnTo>
                      <a:pt x="1035" y="854"/>
                    </a:lnTo>
                    <a:lnTo>
                      <a:pt x="1035" y="310"/>
                    </a:lnTo>
                    <a:lnTo>
                      <a:pt x="0" y="0"/>
                    </a:lnTo>
                    <a:lnTo>
                      <a:pt x="0" y="70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1" name="Freeform 28"/>
            <p:cNvSpPr>
              <a:spLocks/>
            </p:cNvSpPr>
            <p:nvPr/>
          </p:nvSpPr>
          <p:spPr bwMode="auto">
            <a:xfrm>
              <a:off x="6096000" y="2622837"/>
              <a:ext cx="980677" cy="809177"/>
            </a:xfrm>
            <a:custGeom>
              <a:avLst/>
              <a:gdLst>
                <a:gd name="T0" fmla="*/ 0 w 1035"/>
                <a:gd name="T1" fmla="*/ 700 h 854"/>
                <a:gd name="T2" fmla="*/ 1035 w 1035"/>
                <a:gd name="T3" fmla="*/ 854 h 854"/>
                <a:gd name="T4" fmla="*/ 1035 w 1035"/>
                <a:gd name="T5" fmla="*/ 310 h 854"/>
                <a:gd name="T6" fmla="*/ 0 w 1035"/>
                <a:gd name="T7" fmla="*/ 0 h 854"/>
                <a:gd name="T8" fmla="*/ 0 w 1035"/>
                <a:gd name="T9" fmla="*/ 700 h 854"/>
              </a:gdLst>
              <a:ahLst/>
              <a:cxnLst>
                <a:cxn ang="0">
                  <a:pos x="T0" y="T1"/>
                </a:cxn>
                <a:cxn ang="0">
                  <a:pos x="T2" y="T3"/>
                </a:cxn>
                <a:cxn ang="0">
                  <a:pos x="T4" y="T5"/>
                </a:cxn>
                <a:cxn ang="0">
                  <a:pos x="T6" y="T7"/>
                </a:cxn>
                <a:cxn ang="0">
                  <a:pos x="T8" y="T9"/>
                </a:cxn>
              </a:cxnLst>
              <a:rect l="0" t="0" r="r" b="b"/>
              <a:pathLst>
                <a:path w="1035" h="854">
                  <a:moveTo>
                    <a:pt x="0" y="700"/>
                  </a:moveTo>
                  <a:lnTo>
                    <a:pt x="1035" y="854"/>
                  </a:lnTo>
                  <a:lnTo>
                    <a:pt x="1035" y="310"/>
                  </a:lnTo>
                  <a:lnTo>
                    <a:pt x="0" y="0"/>
                  </a:lnTo>
                  <a:lnTo>
                    <a:pt x="0" y="7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6089368" y="2622837"/>
              <a:ext cx="13265" cy="663260"/>
            </a:xfrm>
            <a:custGeom>
              <a:avLst/>
              <a:gdLst>
                <a:gd name="T0" fmla="*/ 14 w 14"/>
                <a:gd name="T1" fmla="*/ 700 h 700"/>
                <a:gd name="T2" fmla="*/ 0 w 14"/>
                <a:gd name="T3" fmla="*/ 700 h 700"/>
                <a:gd name="T4" fmla="*/ 0 w 14"/>
                <a:gd name="T5" fmla="*/ 2 h 700"/>
                <a:gd name="T6" fmla="*/ 7 w 14"/>
                <a:gd name="T7" fmla="*/ 0 h 700"/>
                <a:gd name="T8" fmla="*/ 14 w 14"/>
                <a:gd name="T9" fmla="*/ 2 h 700"/>
                <a:gd name="T10" fmla="*/ 14 w 14"/>
                <a:gd name="T11" fmla="*/ 700 h 700"/>
              </a:gdLst>
              <a:ahLst/>
              <a:cxnLst>
                <a:cxn ang="0">
                  <a:pos x="T0" y="T1"/>
                </a:cxn>
                <a:cxn ang="0">
                  <a:pos x="T2" y="T3"/>
                </a:cxn>
                <a:cxn ang="0">
                  <a:pos x="T4" y="T5"/>
                </a:cxn>
                <a:cxn ang="0">
                  <a:pos x="T6" y="T7"/>
                </a:cxn>
                <a:cxn ang="0">
                  <a:pos x="T8" y="T9"/>
                </a:cxn>
                <a:cxn ang="0">
                  <a:pos x="T10" y="T11"/>
                </a:cxn>
              </a:cxnLst>
              <a:rect l="0" t="0" r="r" b="b"/>
              <a:pathLst>
                <a:path w="14" h="700">
                  <a:moveTo>
                    <a:pt x="14" y="700"/>
                  </a:moveTo>
                  <a:lnTo>
                    <a:pt x="0" y="700"/>
                  </a:lnTo>
                  <a:lnTo>
                    <a:pt x="0" y="2"/>
                  </a:lnTo>
                  <a:lnTo>
                    <a:pt x="7" y="0"/>
                  </a:lnTo>
                  <a:lnTo>
                    <a:pt x="14" y="2"/>
                  </a:lnTo>
                  <a:lnTo>
                    <a:pt x="14" y="700"/>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6089368" y="2622837"/>
              <a:ext cx="13265" cy="663260"/>
            </a:xfrm>
            <a:custGeom>
              <a:avLst/>
              <a:gdLst>
                <a:gd name="T0" fmla="*/ 14 w 14"/>
                <a:gd name="T1" fmla="*/ 700 h 700"/>
                <a:gd name="T2" fmla="*/ 0 w 14"/>
                <a:gd name="T3" fmla="*/ 700 h 700"/>
                <a:gd name="T4" fmla="*/ 0 w 14"/>
                <a:gd name="T5" fmla="*/ 2 h 700"/>
                <a:gd name="T6" fmla="*/ 7 w 14"/>
                <a:gd name="T7" fmla="*/ 0 h 700"/>
                <a:gd name="T8" fmla="*/ 14 w 14"/>
                <a:gd name="T9" fmla="*/ 2 h 700"/>
                <a:gd name="T10" fmla="*/ 14 w 14"/>
                <a:gd name="T11" fmla="*/ 700 h 700"/>
              </a:gdLst>
              <a:ahLst/>
              <a:cxnLst>
                <a:cxn ang="0">
                  <a:pos x="T0" y="T1"/>
                </a:cxn>
                <a:cxn ang="0">
                  <a:pos x="T2" y="T3"/>
                </a:cxn>
                <a:cxn ang="0">
                  <a:pos x="T4" y="T5"/>
                </a:cxn>
                <a:cxn ang="0">
                  <a:pos x="T6" y="T7"/>
                </a:cxn>
                <a:cxn ang="0">
                  <a:pos x="T8" y="T9"/>
                </a:cxn>
                <a:cxn ang="0">
                  <a:pos x="T10" y="T11"/>
                </a:cxn>
              </a:cxnLst>
              <a:rect l="0" t="0" r="r" b="b"/>
              <a:pathLst>
                <a:path w="14" h="700">
                  <a:moveTo>
                    <a:pt x="14" y="700"/>
                  </a:moveTo>
                  <a:lnTo>
                    <a:pt x="0" y="700"/>
                  </a:lnTo>
                  <a:lnTo>
                    <a:pt x="0" y="2"/>
                  </a:lnTo>
                  <a:lnTo>
                    <a:pt x="7" y="0"/>
                  </a:lnTo>
                  <a:lnTo>
                    <a:pt x="14" y="2"/>
                  </a:lnTo>
                  <a:lnTo>
                    <a:pt x="14" y="700"/>
                  </a:lnTo>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 name="Group 8"/>
          <p:cNvGrpSpPr/>
          <p:nvPr/>
        </p:nvGrpSpPr>
        <p:grpSpPr>
          <a:xfrm>
            <a:off x="5483906" y="4912032"/>
            <a:ext cx="1224188" cy="1078271"/>
            <a:chOff x="5483906" y="4912032"/>
            <a:chExt cx="1224188" cy="1078271"/>
          </a:xfrm>
        </p:grpSpPr>
        <p:sp>
          <p:nvSpPr>
            <p:cNvPr id="11" name="Freeform 8"/>
            <p:cNvSpPr>
              <a:spLocks/>
            </p:cNvSpPr>
            <p:nvPr/>
          </p:nvSpPr>
          <p:spPr bwMode="auto">
            <a:xfrm>
              <a:off x="5483906" y="5145120"/>
              <a:ext cx="612094" cy="845183"/>
            </a:xfrm>
            <a:custGeom>
              <a:avLst/>
              <a:gdLst>
                <a:gd name="T0" fmla="*/ 646 w 646"/>
                <a:gd name="T1" fmla="*/ 246 h 892"/>
                <a:gd name="T2" fmla="*/ 0 w 646"/>
                <a:gd name="T3" fmla="*/ 0 h 892"/>
                <a:gd name="T4" fmla="*/ 0 w 646"/>
                <a:gd name="T5" fmla="*/ 504 h 892"/>
                <a:gd name="T6" fmla="*/ 646 w 646"/>
                <a:gd name="T7" fmla="*/ 892 h 892"/>
                <a:gd name="T8" fmla="*/ 646 w 646"/>
                <a:gd name="T9" fmla="*/ 246 h 892"/>
              </a:gdLst>
              <a:ahLst/>
              <a:cxnLst>
                <a:cxn ang="0">
                  <a:pos x="T0" y="T1"/>
                </a:cxn>
                <a:cxn ang="0">
                  <a:pos x="T2" y="T3"/>
                </a:cxn>
                <a:cxn ang="0">
                  <a:pos x="T4" y="T5"/>
                </a:cxn>
                <a:cxn ang="0">
                  <a:pos x="T6" y="T7"/>
                </a:cxn>
                <a:cxn ang="0">
                  <a:pos x="T8" y="T9"/>
                </a:cxn>
              </a:cxnLst>
              <a:rect l="0" t="0" r="r" b="b"/>
              <a:pathLst>
                <a:path w="646" h="892">
                  <a:moveTo>
                    <a:pt x="646" y="246"/>
                  </a:moveTo>
                  <a:lnTo>
                    <a:pt x="0" y="0"/>
                  </a:lnTo>
                  <a:lnTo>
                    <a:pt x="0" y="504"/>
                  </a:lnTo>
                  <a:lnTo>
                    <a:pt x="646" y="892"/>
                  </a:lnTo>
                  <a:lnTo>
                    <a:pt x="646" y="2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0" name="Group 49"/>
            <p:cNvGrpSpPr/>
            <p:nvPr/>
          </p:nvGrpSpPr>
          <p:grpSpPr>
            <a:xfrm>
              <a:off x="5483906" y="4912032"/>
              <a:ext cx="1224188" cy="1078271"/>
              <a:chOff x="5483906" y="4912032"/>
              <a:chExt cx="1224188" cy="1078271"/>
            </a:xfrm>
          </p:grpSpPr>
          <p:sp>
            <p:nvSpPr>
              <p:cNvPr id="8" name="Freeform 5"/>
              <p:cNvSpPr>
                <a:spLocks/>
              </p:cNvSpPr>
              <p:nvPr/>
            </p:nvSpPr>
            <p:spPr bwMode="auto">
              <a:xfrm>
                <a:off x="5483906" y="4912032"/>
                <a:ext cx="1224188" cy="466177"/>
              </a:xfrm>
              <a:custGeom>
                <a:avLst/>
                <a:gdLst>
                  <a:gd name="T0" fmla="*/ 646 w 1292"/>
                  <a:gd name="T1" fmla="*/ 492 h 492"/>
                  <a:gd name="T2" fmla="*/ 0 w 1292"/>
                  <a:gd name="T3" fmla="*/ 246 h 492"/>
                  <a:gd name="T4" fmla="*/ 646 w 1292"/>
                  <a:gd name="T5" fmla="*/ 0 h 492"/>
                  <a:gd name="T6" fmla="*/ 1292 w 1292"/>
                  <a:gd name="T7" fmla="*/ 246 h 492"/>
                  <a:gd name="T8" fmla="*/ 646 w 1292"/>
                  <a:gd name="T9" fmla="*/ 492 h 492"/>
                </a:gdLst>
                <a:ahLst/>
                <a:cxnLst>
                  <a:cxn ang="0">
                    <a:pos x="T0" y="T1"/>
                  </a:cxn>
                  <a:cxn ang="0">
                    <a:pos x="T2" y="T3"/>
                  </a:cxn>
                  <a:cxn ang="0">
                    <a:pos x="T4" y="T5"/>
                  </a:cxn>
                  <a:cxn ang="0">
                    <a:pos x="T6" y="T7"/>
                  </a:cxn>
                  <a:cxn ang="0">
                    <a:pos x="T8" y="T9"/>
                  </a:cxn>
                </a:cxnLst>
                <a:rect l="0" t="0" r="r" b="b"/>
                <a:pathLst>
                  <a:path w="1292" h="492">
                    <a:moveTo>
                      <a:pt x="646" y="492"/>
                    </a:moveTo>
                    <a:lnTo>
                      <a:pt x="0" y="246"/>
                    </a:lnTo>
                    <a:lnTo>
                      <a:pt x="646" y="0"/>
                    </a:lnTo>
                    <a:lnTo>
                      <a:pt x="1292" y="246"/>
                    </a:lnTo>
                    <a:lnTo>
                      <a:pt x="646" y="492"/>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5483906" y="5145120"/>
                <a:ext cx="612094" cy="845183"/>
              </a:xfrm>
              <a:custGeom>
                <a:avLst/>
                <a:gdLst>
                  <a:gd name="T0" fmla="*/ 646 w 646"/>
                  <a:gd name="T1" fmla="*/ 246 h 892"/>
                  <a:gd name="T2" fmla="*/ 0 w 646"/>
                  <a:gd name="T3" fmla="*/ 0 h 892"/>
                  <a:gd name="T4" fmla="*/ 0 w 646"/>
                  <a:gd name="T5" fmla="*/ 504 h 892"/>
                  <a:gd name="T6" fmla="*/ 646 w 646"/>
                  <a:gd name="T7" fmla="*/ 892 h 892"/>
                  <a:gd name="T8" fmla="*/ 646 w 646"/>
                  <a:gd name="T9" fmla="*/ 246 h 892"/>
                </a:gdLst>
                <a:ahLst/>
                <a:cxnLst>
                  <a:cxn ang="0">
                    <a:pos x="T0" y="T1"/>
                  </a:cxn>
                  <a:cxn ang="0">
                    <a:pos x="T2" y="T3"/>
                  </a:cxn>
                  <a:cxn ang="0">
                    <a:pos x="T4" y="T5"/>
                  </a:cxn>
                  <a:cxn ang="0">
                    <a:pos x="T6" y="T7"/>
                  </a:cxn>
                  <a:cxn ang="0">
                    <a:pos x="T8" y="T9"/>
                  </a:cxn>
                </a:cxnLst>
                <a:rect l="0" t="0" r="r" b="b"/>
                <a:pathLst>
                  <a:path w="646" h="892">
                    <a:moveTo>
                      <a:pt x="646" y="246"/>
                    </a:moveTo>
                    <a:lnTo>
                      <a:pt x="0" y="0"/>
                    </a:lnTo>
                    <a:lnTo>
                      <a:pt x="0" y="504"/>
                    </a:lnTo>
                    <a:lnTo>
                      <a:pt x="646" y="892"/>
                    </a:lnTo>
                    <a:lnTo>
                      <a:pt x="646" y="246"/>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6096000" y="5145120"/>
                <a:ext cx="612094" cy="845183"/>
              </a:xfrm>
              <a:custGeom>
                <a:avLst/>
                <a:gdLst>
                  <a:gd name="T0" fmla="*/ 0 w 646"/>
                  <a:gd name="T1" fmla="*/ 246 h 892"/>
                  <a:gd name="T2" fmla="*/ 646 w 646"/>
                  <a:gd name="T3" fmla="*/ 0 h 892"/>
                  <a:gd name="T4" fmla="*/ 646 w 646"/>
                  <a:gd name="T5" fmla="*/ 504 h 892"/>
                  <a:gd name="T6" fmla="*/ 0 w 646"/>
                  <a:gd name="T7" fmla="*/ 892 h 892"/>
                  <a:gd name="T8" fmla="*/ 0 w 646"/>
                  <a:gd name="T9" fmla="*/ 246 h 892"/>
                </a:gdLst>
                <a:ahLst/>
                <a:cxnLst>
                  <a:cxn ang="0">
                    <a:pos x="T0" y="T1"/>
                  </a:cxn>
                  <a:cxn ang="0">
                    <a:pos x="T2" y="T3"/>
                  </a:cxn>
                  <a:cxn ang="0">
                    <a:pos x="T4" y="T5"/>
                  </a:cxn>
                  <a:cxn ang="0">
                    <a:pos x="T6" y="T7"/>
                  </a:cxn>
                  <a:cxn ang="0">
                    <a:pos x="T8" y="T9"/>
                  </a:cxn>
                </a:cxnLst>
                <a:rect l="0" t="0" r="r" b="b"/>
                <a:pathLst>
                  <a:path w="646" h="892">
                    <a:moveTo>
                      <a:pt x="0" y="246"/>
                    </a:moveTo>
                    <a:lnTo>
                      <a:pt x="646" y="0"/>
                    </a:lnTo>
                    <a:lnTo>
                      <a:pt x="646" y="504"/>
                    </a:lnTo>
                    <a:lnTo>
                      <a:pt x="0" y="892"/>
                    </a:lnTo>
                    <a:lnTo>
                      <a:pt x="0" y="24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 name="Freeform 10"/>
            <p:cNvSpPr>
              <a:spLocks/>
            </p:cNvSpPr>
            <p:nvPr/>
          </p:nvSpPr>
          <p:spPr bwMode="auto">
            <a:xfrm>
              <a:off x="6096000" y="5145120"/>
              <a:ext cx="612094" cy="845183"/>
            </a:xfrm>
            <a:custGeom>
              <a:avLst/>
              <a:gdLst>
                <a:gd name="T0" fmla="*/ 0 w 646"/>
                <a:gd name="T1" fmla="*/ 246 h 892"/>
                <a:gd name="T2" fmla="*/ 646 w 646"/>
                <a:gd name="T3" fmla="*/ 0 h 892"/>
                <a:gd name="T4" fmla="*/ 646 w 646"/>
                <a:gd name="T5" fmla="*/ 504 h 892"/>
                <a:gd name="T6" fmla="*/ 0 w 646"/>
                <a:gd name="T7" fmla="*/ 892 h 892"/>
                <a:gd name="T8" fmla="*/ 0 w 646"/>
                <a:gd name="T9" fmla="*/ 246 h 892"/>
              </a:gdLst>
              <a:ahLst/>
              <a:cxnLst>
                <a:cxn ang="0">
                  <a:pos x="T0" y="T1"/>
                </a:cxn>
                <a:cxn ang="0">
                  <a:pos x="T2" y="T3"/>
                </a:cxn>
                <a:cxn ang="0">
                  <a:pos x="T4" y="T5"/>
                </a:cxn>
                <a:cxn ang="0">
                  <a:pos x="T6" y="T7"/>
                </a:cxn>
                <a:cxn ang="0">
                  <a:pos x="T8" y="T9"/>
                </a:cxn>
              </a:cxnLst>
              <a:rect l="0" t="0" r="r" b="b"/>
              <a:pathLst>
                <a:path w="646" h="892">
                  <a:moveTo>
                    <a:pt x="0" y="246"/>
                  </a:moveTo>
                  <a:lnTo>
                    <a:pt x="646" y="0"/>
                  </a:lnTo>
                  <a:lnTo>
                    <a:pt x="646" y="504"/>
                  </a:lnTo>
                  <a:lnTo>
                    <a:pt x="0" y="892"/>
                  </a:lnTo>
                  <a:lnTo>
                    <a:pt x="0" y="2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6089368" y="5375366"/>
              <a:ext cx="13265" cy="614937"/>
            </a:xfrm>
            <a:custGeom>
              <a:avLst/>
              <a:gdLst>
                <a:gd name="T0" fmla="*/ 14 w 14"/>
                <a:gd name="T1" fmla="*/ 0 h 649"/>
                <a:gd name="T2" fmla="*/ 0 w 14"/>
                <a:gd name="T3" fmla="*/ 0 h 649"/>
                <a:gd name="T4" fmla="*/ 0 w 14"/>
                <a:gd name="T5" fmla="*/ 646 h 649"/>
                <a:gd name="T6" fmla="*/ 7 w 14"/>
                <a:gd name="T7" fmla="*/ 649 h 649"/>
                <a:gd name="T8" fmla="*/ 14 w 14"/>
                <a:gd name="T9" fmla="*/ 646 h 649"/>
                <a:gd name="T10" fmla="*/ 14 w 14"/>
                <a:gd name="T11" fmla="*/ 0 h 649"/>
              </a:gdLst>
              <a:ahLst/>
              <a:cxnLst>
                <a:cxn ang="0">
                  <a:pos x="T0" y="T1"/>
                </a:cxn>
                <a:cxn ang="0">
                  <a:pos x="T2" y="T3"/>
                </a:cxn>
                <a:cxn ang="0">
                  <a:pos x="T4" y="T5"/>
                </a:cxn>
                <a:cxn ang="0">
                  <a:pos x="T6" y="T7"/>
                </a:cxn>
                <a:cxn ang="0">
                  <a:pos x="T8" y="T9"/>
                </a:cxn>
                <a:cxn ang="0">
                  <a:pos x="T10" y="T11"/>
                </a:cxn>
              </a:cxnLst>
              <a:rect l="0" t="0" r="r" b="b"/>
              <a:pathLst>
                <a:path w="14" h="649">
                  <a:moveTo>
                    <a:pt x="14" y="0"/>
                  </a:moveTo>
                  <a:lnTo>
                    <a:pt x="0" y="0"/>
                  </a:lnTo>
                  <a:lnTo>
                    <a:pt x="0" y="646"/>
                  </a:lnTo>
                  <a:lnTo>
                    <a:pt x="7" y="649"/>
                  </a:lnTo>
                  <a:lnTo>
                    <a:pt x="14" y="646"/>
                  </a:lnTo>
                  <a:lnTo>
                    <a:pt x="14" y="0"/>
                  </a:lnTo>
                  <a:close/>
                </a:path>
              </a:pathLst>
            </a:cu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8"/>
            <p:cNvSpPr>
              <a:spLocks/>
            </p:cNvSpPr>
            <p:nvPr/>
          </p:nvSpPr>
          <p:spPr bwMode="auto">
            <a:xfrm>
              <a:off x="6089368" y="5375366"/>
              <a:ext cx="13265" cy="614937"/>
            </a:xfrm>
            <a:custGeom>
              <a:avLst/>
              <a:gdLst>
                <a:gd name="T0" fmla="*/ 14 w 14"/>
                <a:gd name="T1" fmla="*/ 0 h 649"/>
                <a:gd name="T2" fmla="*/ 0 w 14"/>
                <a:gd name="T3" fmla="*/ 0 h 649"/>
                <a:gd name="T4" fmla="*/ 0 w 14"/>
                <a:gd name="T5" fmla="*/ 646 h 649"/>
                <a:gd name="T6" fmla="*/ 7 w 14"/>
                <a:gd name="T7" fmla="*/ 649 h 649"/>
                <a:gd name="T8" fmla="*/ 14 w 14"/>
                <a:gd name="T9" fmla="*/ 646 h 649"/>
                <a:gd name="T10" fmla="*/ 14 w 14"/>
                <a:gd name="T11" fmla="*/ 0 h 649"/>
              </a:gdLst>
              <a:ahLst/>
              <a:cxnLst>
                <a:cxn ang="0">
                  <a:pos x="T0" y="T1"/>
                </a:cxn>
                <a:cxn ang="0">
                  <a:pos x="T2" y="T3"/>
                </a:cxn>
                <a:cxn ang="0">
                  <a:pos x="T4" y="T5"/>
                </a:cxn>
                <a:cxn ang="0">
                  <a:pos x="T6" y="T7"/>
                </a:cxn>
                <a:cxn ang="0">
                  <a:pos x="T8" y="T9"/>
                </a:cxn>
                <a:cxn ang="0">
                  <a:pos x="T10" y="T11"/>
                </a:cxn>
              </a:cxnLst>
              <a:rect l="0" t="0" r="r" b="b"/>
              <a:pathLst>
                <a:path w="14" h="649">
                  <a:moveTo>
                    <a:pt x="14" y="0"/>
                  </a:moveTo>
                  <a:lnTo>
                    <a:pt x="0" y="0"/>
                  </a:lnTo>
                  <a:lnTo>
                    <a:pt x="0" y="646"/>
                  </a:lnTo>
                  <a:lnTo>
                    <a:pt x="7" y="649"/>
                  </a:lnTo>
                  <a:lnTo>
                    <a:pt x="14" y="646"/>
                  </a:lnTo>
                  <a:lnTo>
                    <a:pt x="14" y="0"/>
                  </a:lnTo>
                </a:path>
              </a:pathLst>
            </a:custGeom>
            <a:solidFill>
              <a:schemeClr val="accent6">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5" name="Group 14"/>
          <p:cNvGrpSpPr/>
          <p:nvPr/>
        </p:nvGrpSpPr>
        <p:grpSpPr>
          <a:xfrm>
            <a:off x="5116271" y="4211819"/>
            <a:ext cx="1960406" cy="957936"/>
            <a:chOff x="5116271" y="4211819"/>
            <a:chExt cx="1960406" cy="957936"/>
          </a:xfrm>
        </p:grpSpPr>
        <p:sp>
          <p:nvSpPr>
            <p:cNvPr id="17" name="Freeform 14"/>
            <p:cNvSpPr>
              <a:spLocks/>
            </p:cNvSpPr>
            <p:nvPr/>
          </p:nvSpPr>
          <p:spPr bwMode="auto">
            <a:xfrm>
              <a:off x="5116271" y="4360578"/>
              <a:ext cx="979729" cy="809177"/>
            </a:xfrm>
            <a:custGeom>
              <a:avLst/>
              <a:gdLst>
                <a:gd name="T0" fmla="*/ 1034 w 1034"/>
                <a:gd name="T1" fmla="*/ 153 h 854"/>
                <a:gd name="T2" fmla="*/ 0 w 1034"/>
                <a:gd name="T3" fmla="*/ 0 h 854"/>
                <a:gd name="T4" fmla="*/ 0 w 1034"/>
                <a:gd name="T5" fmla="*/ 544 h 854"/>
                <a:gd name="T6" fmla="*/ 1034 w 1034"/>
                <a:gd name="T7" fmla="*/ 854 h 854"/>
                <a:gd name="T8" fmla="*/ 1034 w 1034"/>
                <a:gd name="T9" fmla="*/ 153 h 854"/>
              </a:gdLst>
              <a:ahLst/>
              <a:cxnLst>
                <a:cxn ang="0">
                  <a:pos x="T0" y="T1"/>
                </a:cxn>
                <a:cxn ang="0">
                  <a:pos x="T2" y="T3"/>
                </a:cxn>
                <a:cxn ang="0">
                  <a:pos x="T4" y="T5"/>
                </a:cxn>
                <a:cxn ang="0">
                  <a:pos x="T6" y="T7"/>
                </a:cxn>
                <a:cxn ang="0">
                  <a:pos x="T8" y="T9"/>
                </a:cxn>
              </a:cxnLst>
              <a:rect l="0" t="0" r="r" b="b"/>
              <a:pathLst>
                <a:path w="1034" h="854">
                  <a:moveTo>
                    <a:pt x="1034" y="153"/>
                  </a:moveTo>
                  <a:lnTo>
                    <a:pt x="0" y="0"/>
                  </a:lnTo>
                  <a:lnTo>
                    <a:pt x="0" y="544"/>
                  </a:lnTo>
                  <a:lnTo>
                    <a:pt x="1034" y="854"/>
                  </a:lnTo>
                  <a:lnTo>
                    <a:pt x="1034" y="15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5116271" y="4211819"/>
              <a:ext cx="1960406" cy="957936"/>
              <a:chOff x="5116271" y="4211819"/>
              <a:chExt cx="1960406" cy="957936"/>
            </a:xfrm>
          </p:grpSpPr>
          <p:sp>
            <p:nvSpPr>
              <p:cNvPr id="14" name="Freeform 11"/>
              <p:cNvSpPr>
                <a:spLocks/>
              </p:cNvSpPr>
              <p:nvPr/>
            </p:nvSpPr>
            <p:spPr bwMode="auto">
              <a:xfrm>
                <a:off x="5116271" y="4211819"/>
                <a:ext cx="1960406" cy="293729"/>
              </a:xfrm>
              <a:custGeom>
                <a:avLst/>
                <a:gdLst>
                  <a:gd name="T0" fmla="*/ 1034 w 2069"/>
                  <a:gd name="T1" fmla="*/ 310 h 310"/>
                  <a:gd name="T2" fmla="*/ 0 w 2069"/>
                  <a:gd name="T3" fmla="*/ 157 h 310"/>
                  <a:gd name="T4" fmla="*/ 1034 w 2069"/>
                  <a:gd name="T5" fmla="*/ 0 h 310"/>
                  <a:gd name="T6" fmla="*/ 2069 w 2069"/>
                  <a:gd name="T7" fmla="*/ 157 h 310"/>
                  <a:gd name="T8" fmla="*/ 1034 w 2069"/>
                  <a:gd name="T9" fmla="*/ 310 h 310"/>
                </a:gdLst>
                <a:ahLst/>
                <a:cxnLst>
                  <a:cxn ang="0">
                    <a:pos x="T0" y="T1"/>
                  </a:cxn>
                  <a:cxn ang="0">
                    <a:pos x="T2" y="T3"/>
                  </a:cxn>
                  <a:cxn ang="0">
                    <a:pos x="T4" y="T5"/>
                  </a:cxn>
                  <a:cxn ang="0">
                    <a:pos x="T6" y="T7"/>
                  </a:cxn>
                  <a:cxn ang="0">
                    <a:pos x="T8" y="T9"/>
                  </a:cxn>
                </a:cxnLst>
                <a:rect l="0" t="0" r="r" b="b"/>
                <a:pathLst>
                  <a:path w="2069" h="310">
                    <a:moveTo>
                      <a:pt x="1034" y="310"/>
                    </a:moveTo>
                    <a:lnTo>
                      <a:pt x="0" y="157"/>
                    </a:lnTo>
                    <a:lnTo>
                      <a:pt x="1034" y="0"/>
                    </a:lnTo>
                    <a:lnTo>
                      <a:pt x="2069" y="157"/>
                    </a:lnTo>
                    <a:lnTo>
                      <a:pt x="1034" y="31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5116271" y="4360578"/>
                <a:ext cx="979729" cy="809177"/>
              </a:xfrm>
              <a:custGeom>
                <a:avLst/>
                <a:gdLst>
                  <a:gd name="T0" fmla="*/ 1034 w 1034"/>
                  <a:gd name="T1" fmla="*/ 153 h 854"/>
                  <a:gd name="T2" fmla="*/ 0 w 1034"/>
                  <a:gd name="T3" fmla="*/ 0 h 854"/>
                  <a:gd name="T4" fmla="*/ 0 w 1034"/>
                  <a:gd name="T5" fmla="*/ 544 h 854"/>
                  <a:gd name="T6" fmla="*/ 1034 w 1034"/>
                  <a:gd name="T7" fmla="*/ 854 h 854"/>
                  <a:gd name="T8" fmla="*/ 1034 w 1034"/>
                  <a:gd name="T9" fmla="*/ 153 h 854"/>
                </a:gdLst>
                <a:ahLst/>
                <a:cxnLst>
                  <a:cxn ang="0">
                    <a:pos x="T0" y="T1"/>
                  </a:cxn>
                  <a:cxn ang="0">
                    <a:pos x="T2" y="T3"/>
                  </a:cxn>
                  <a:cxn ang="0">
                    <a:pos x="T4" y="T5"/>
                  </a:cxn>
                  <a:cxn ang="0">
                    <a:pos x="T6" y="T7"/>
                  </a:cxn>
                  <a:cxn ang="0">
                    <a:pos x="T8" y="T9"/>
                  </a:cxn>
                </a:cxnLst>
                <a:rect l="0" t="0" r="r" b="b"/>
                <a:pathLst>
                  <a:path w="1034" h="854">
                    <a:moveTo>
                      <a:pt x="1034" y="153"/>
                    </a:moveTo>
                    <a:lnTo>
                      <a:pt x="0" y="0"/>
                    </a:lnTo>
                    <a:lnTo>
                      <a:pt x="0" y="544"/>
                    </a:lnTo>
                    <a:lnTo>
                      <a:pt x="1034" y="854"/>
                    </a:lnTo>
                    <a:lnTo>
                      <a:pt x="1034" y="153"/>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5"/>
              <p:cNvSpPr>
                <a:spLocks/>
              </p:cNvSpPr>
              <p:nvPr/>
            </p:nvSpPr>
            <p:spPr bwMode="auto">
              <a:xfrm>
                <a:off x="6096000" y="4360578"/>
                <a:ext cx="980677" cy="809177"/>
              </a:xfrm>
              <a:custGeom>
                <a:avLst/>
                <a:gdLst>
                  <a:gd name="T0" fmla="*/ 0 w 1035"/>
                  <a:gd name="T1" fmla="*/ 153 h 854"/>
                  <a:gd name="T2" fmla="*/ 1035 w 1035"/>
                  <a:gd name="T3" fmla="*/ 0 h 854"/>
                  <a:gd name="T4" fmla="*/ 1035 w 1035"/>
                  <a:gd name="T5" fmla="*/ 544 h 854"/>
                  <a:gd name="T6" fmla="*/ 0 w 1035"/>
                  <a:gd name="T7" fmla="*/ 854 h 854"/>
                  <a:gd name="T8" fmla="*/ 0 w 1035"/>
                  <a:gd name="T9" fmla="*/ 153 h 854"/>
                </a:gdLst>
                <a:ahLst/>
                <a:cxnLst>
                  <a:cxn ang="0">
                    <a:pos x="T0" y="T1"/>
                  </a:cxn>
                  <a:cxn ang="0">
                    <a:pos x="T2" y="T3"/>
                  </a:cxn>
                  <a:cxn ang="0">
                    <a:pos x="T4" y="T5"/>
                  </a:cxn>
                  <a:cxn ang="0">
                    <a:pos x="T6" y="T7"/>
                  </a:cxn>
                  <a:cxn ang="0">
                    <a:pos x="T8" y="T9"/>
                  </a:cxn>
                </a:cxnLst>
                <a:rect l="0" t="0" r="r" b="b"/>
                <a:pathLst>
                  <a:path w="1035" h="854">
                    <a:moveTo>
                      <a:pt x="0" y="153"/>
                    </a:moveTo>
                    <a:lnTo>
                      <a:pt x="1035" y="0"/>
                    </a:lnTo>
                    <a:lnTo>
                      <a:pt x="1035" y="544"/>
                    </a:lnTo>
                    <a:lnTo>
                      <a:pt x="0" y="854"/>
                    </a:lnTo>
                    <a:lnTo>
                      <a:pt x="0" y="153"/>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Freeform 16"/>
            <p:cNvSpPr>
              <a:spLocks/>
            </p:cNvSpPr>
            <p:nvPr/>
          </p:nvSpPr>
          <p:spPr bwMode="auto">
            <a:xfrm>
              <a:off x="6096000" y="4360578"/>
              <a:ext cx="980677" cy="809177"/>
            </a:xfrm>
            <a:custGeom>
              <a:avLst/>
              <a:gdLst>
                <a:gd name="T0" fmla="*/ 0 w 1035"/>
                <a:gd name="T1" fmla="*/ 153 h 854"/>
                <a:gd name="T2" fmla="*/ 1035 w 1035"/>
                <a:gd name="T3" fmla="*/ 0 h 854"/>
                <a:gd name="T4" fmla="*/ 1035 w 1035"/>
                <a:gd name="T5" fmla="*/ 544 h 854"/>
                <a:gd name="T6" fmla="*/ 0 w 1035"/>
                <a:gd name="T7" fmla="*/ 854 h 854"/>
                <a:gd name="T8" fmla="*/ 0 w 1035"/>
                <a:gd name="T9" fmla="*/ 153 h 854"/>
              </a:gdLst>
              <a:ahLst/>
              <a:cxnLst>
                <a:cxn ang="0">
                  <a:pos x="T0" y="T1"/>
                </a:cxn>
                <a:cxn ang="0">
                  <a:pos x="T2" y="T3"/>
                </a:cxn>
                <a:cxn ang="0">
                  <a:pos x="T4" y="T5"/>
                </a:cxn>
                <a:cxn ang="0">
                  <a:pos x="T6" y="T7"/>
                </a:cxn>
                <a:cxn ang="0">
                  <a:pos x="T8" y="T9"/>
                </a:cxn>
              </a:cxnLst>
              <a:rect l="0" t="0" r="r" b="b"/>
              <a:pathLst>
                <a:path w="1035" h="854">
                  <a:moveTo>
                    <a:pt x="0" y="153"/>
                  </a:moveTo>
                  <a:lnTo>
                    <a:pt x="1035" y="0"/>
                  </a:lnTo>
                  <a:lnTo>
                    <a:pt x="1035" y="544"/>
                  </a:lnTo>
                  <a:lnTo>
                    <a:pt x="0" y="854"/>
                  </a:lnTo>
                  <a:lnTo>
                    <a:pt x="0" y="15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p:cNvSpPr>
              <a:spLocks/>
            </p:cNvSpPr>
            <p:nvPr/>
          </p:nvSpPr>
          <p:spPr bwMode="auto">
            <a:xfrm>
              <a:off x="6089368" y="4505548"/>
              <a:ext cx="13265" cy="664207"/>
            </a:xfrm>
            <a:custGeom>
              <a:avLst/>
              <a:gdLst>
                <a:gd name="T0" fmla="*/ 14 w 14"/>
                <a:gd name="T1" fmla="*/ 0 h 701"/>
                <a:gd name="T2" fmla="*/ 0 w 14"/>
                <a:gd name="T3" fmla="*/ 0 h 701"/>
                <a:gd name="T4" fmla="*/ 0 w 14"/>
                <a:gd name="T5" fmla="*/ 698 h 701"/>
                <a:gd name="T6" fmla="*/ 7 w 14"/>
                <a:gd name="T7" fmla="*/ 701 h 701"/>
                <a:gd name="T8" fmla="*/ 14 w 14"/>
                <a:gd name="T9" fmla="*/ 698 h 701"/>
                <a:gd name="T10" fmla="*/ 14 w 14"/>
                <a:gd name="T11" fmla="*/ 0 h 701"/>
              </a:gdLst>
              <a:ahLst/>
              <a:cxnLst>
                <a:cxn ang="0">
                  <a:pos x="T0" y="T1"/>
                </a:cxn>
                <a:cxn ang="0">
                  <a:pos x="T2" y="T3"/>
                </a:cxn>
                <a:cxn ang="0">
                  <a:pos x="T4" y="T5"/>
                </a:cxn>
                <a:cxn ang="0">
                  <a:pos x="T6" y="T7"/>
                </a:cxn>
                <a:cxn ang="0">
                  <a:pos x="T8" y="T9"/>
                </a:cxn>
                <a:cxn ang="0">
                  <a:pos x="T10" y="T11"/>
                </a:cxn>
              </a:cxnLst>
              <a:rect l="0" t="0" r="r" b="b"/>
              <a:pathLst>
                <a:path w="14" h="701">
                  <a:moveTo>
                    <a:pt x="14" y="0"/>
                  </a:moveTo>
                  <a:lnTo>
                    <a:pt x="0" y="0"/>
                  </a:lnTo>
                  <a:lnTo>
                    <a:pt x="0" y="698"/>
                  </a:lnTo>
                  <a:lnTo>
                    <a:pt x="7" y="701"/>
                  </a:lnTo>
                  <a:lnTo>
                    <a:pt x="14" y="698"/>
                  </a:lnTo>
                  <a:lnTo>
                    <a:pt x="14" y="0"/>
                  </a:lnTo>
                  <a:close/>
                </a:path>
              </a:pathLst>
            </a:custGeom>
            <a:solidFill>
              <a:schemeClr val="accent4">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40"/>
            <p:cNvSpPr>
              <a:spLocks/>
            </p:cNvSpPr>
            <p:nvPr/>
          </p:nvSpPr>
          <p:spPr bwMode="auto">
            <a:xfrm>
              <a:off x="6089368" y="4505548"/>
              <a:ext cx="13265" cy="664207"/>
            </a:xfrm>
            <a:custGeom>
              <a:avLst/>
              <a:gdLst>
                <a:gd name="T0" fmla="*/ 14 w 14"/>
                <a:gd name="T1" fmla="*/ 0 h 701"/>
                <a:gd name="T2" fmla="*/ 0 w 14"/>
                <a:gd name="T3" fmla="*/ 0 h 701"/>
                <a:gd name="T4" fmla="*/ 0 w 14"/>
                <a:gd name="T5" fmla="*/ 698 h 701"/>
                <a:gd name="T6" fmla="*/ 7 w 14"/>
                <a:gd name="T7" fmla="*/ 701 h 701"/>
                <a:gd name="T8" fmla="*/ 14 w 14"/>
                <a:gd name="T9" fmla="*/ 698 h 701"/>
                <a:gd name="T10" fmla="*/ 14 w 14"/>
                <a:gd name="T11" fmla="*/ 0 h 701"/>
              </a:gdLst>
              <a:ahLst/>
              <a:cxnLst>
                <a:cxn ang="0">
                  <a:pos x="T0" y="T1"/>
                </a:cxn>
                <a:cxn ang="0">
                  <a:pos x="T2" y="T3"/>
                </a:cxn>
                <a:cxn ang="0">
                  <a:pos x="T4" y="T5"/>
                </a:cxn>
                <a:cxn ang="0">
                  <a:pos x="T6" y="T7"/>
                </a:cxn>
                <a:cxn ang="0">
                  <a:pos x="T8" y="T9"/>
                </a:cxn>
                <a:cxn ang="0">
                  <a:pos x="T10" y="T11"/>
                </a:cxn>
              </a:cxnLst>
              <a:rect l="0" t="0" r="r" b="b"/>
              <a:pathLst>
                <a:path w="14" h="701">
                  <a:moveTo>
                    <a:pt x="14" y="0"/>
                  </a:moveTo>
                  <a:lnTo>
                    <a:pt x="0" y="0"/>
                  </a:lnTo>
                  <a:lnTo>
                    <a:pt x="0" y="698"/>
                  </a:lnTo>
                  <a:lnTo>
                    <a:pt x="7" y="701"/>
                  </a:lnTo>
                  <a:lnTo>
                    <a:pt x="14" y="698"/>
                  </a:lnTo>
                  <a:lnTo>
                    <a:pt x="14" y="0"/>
                  </a:lnTo>
                </a:path>
              </a:pathLst>
            </a:custGeom>
            <a:solidFill>
              <a:schemeClr val="accent4">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1" name="Group 50"/>
          <p:cNvGrpSpPr/>
          <p:nvPr/>
        </p:nvGrpSpPr>
        <p:grpSpPr>
          <a:xfrm>
            <a:off x="4750530" y="3481285"/>
            <a:ext cx="2690940" cy="840445"/>
            <a:chOff x="4750530" y="3481285"/>
            <a:chExt cx="2690940" cy="840445"/>
          </a:xfrm>
        </p:grpSpPr>
        <p:sp>
          <p:nvSpPr>
            <p:cNvPr id="33" name="Freeform 30"/>
            <p:cNvSpPr>
              <a:spLocks/>
            </p:cNvSpPr>
            <p:nvPr/>
          </p:nvSpPr>
          <p:spPr bwMode="auto">
            <a:xfrm>
              <a:off x="4750530" y="3481285"/>
              <a:ext cx="1345470" cy="840445"/>
            </a:xfrm>
            <a:custGeom>
              <a:avLst/>
              <a:gdLst>
                <a:gd name="T0" fmla="*/ 1420 w 1420"/>
                <a:gd name="T1" fmla="*/ 887 h 887"/>
                <a:gd name="T2" fmla="*/ 0 w 1420"/>
                <a:gd name="T3" fmla="*/ 736 h 887"/>
                <a:gd name="T4" fmla="*/ 0 w 1420"/>
                <a:gd name="T5" fmla="*/ 154 h 887"/>
                <a:gd name="T6" fmla="*/ 1420 w 1420"/>
                <a:gd name="T7" fmla="*/ 0 h 887"/>
                <a:gd name="T8" fmla="*/ 1420 w 1420"/>
                <a:gd name="T9" fmla="*/ 887 h 887"/>
              </a:gdLst>
              <a:ahLst/>
              <a:cxnLst>
                <a:cxn ang="0">
                  <a:pos x="T0" y="T1"/>
                </a:cxn>
                <a:cxn ang="0">
                  <a:pos x="T2" y="T3"/>
                </a:cxn>
                <a:cxn ang="0">
                  <a:pos x="T4" y="T5"/>
                </a:cxn>
                <a:cxn ang="0">
                  <a:pos x="T6" y="T7"/>
                </a:cxn>
                <a:cxn ang="0">
                  <a:pos x="T8" y="T9"/>
                </a:cxn>
              </a:cxnLst>
              <a:rect l="0" t="0" r="r" b="b"/>
              <a:pathLst>
                <a:path w="1420" h="887">
                  <a:moveTo>
                    <a:pt x="1420" y="887"/>
                  </a:moveTo>
                  <a:lnTo>
                    <a:pt x="0" y="736"/>
                  </a:lnTo>
                  <a:lnTo>
                    <a:pt x="0" y="154"/>
                  </a:lnTo>
                  <a:lnTo>
                    <a:pt x="1420" y="0"/>
                  </a:lnTo>
                  <a:lnTo>
                    <a:pt x="1420" y="8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8" name="Group 47"/>
            <p:cNvGrpSpPr/>
            <p:nvPr/>
          </p:nvGrpSpPr>
          <p:grpSpPr>
            <a:xfrm>
              <a:off x="4750530" y="3481285"/>
              <a:ext cx="2690940" cy="840445"/>
              <a:chOff x="4750530" y="3481285"/>
              <a:chExt cx="2690940" cy="840445"/>
            </a:xfrm>
          </p:grpSpPr>
          <p:sp>
            <p:nvSpPr>
              <p:cNvPr id="32" name="Freeform 29"/>
              <p:cNvSpPr>
                <a:spLocks/>
              </p:cNvSpPr>
              <p:nvPr/>
            </p:nvSpPr>
            <p:spPr bwMode="auto">
              <a:xfrm>
                <a:off x="4750530" y="3481285"/>
                <a:ext cx="1345470" cy="840445"/>
              </a:xfrm>
              <a:custGeom>
                <a:avLst/>
                <a:gdLst>
                  <a:gd name="T0" fmla="*/ 1420 w 1420"/>
                  <a:gd name="T1" fmla="*/ 887 h 887"/>
                  <a:gd name="T2" fmla="*/ 0 w 1420"/>
                  <a:gd name="T3" fmla="*/ 736 h 887"/>
                  <a:gd name="T4" fmla="*/ 0 w 1420"/>
                  <a:gd name="T5" fmla="*/ 154 h 887"/>
                  <a:gd name="T6" fmla="*/ 1420 w 1420"/>
                  <a:gd name="T7" fmla="*/ 0 h 887"/>
                  <a:gd name="T8" fmla="*/ 1420 w 1420"/>
                  <a:gd name="T9" fmla="*/ 887 h 887"/>
                </a:gdLst>
                <a:ahLst/>
                <a:cxnLst>
                  <a:cxn ang="0">
                    <a:pos x="T0" y="T1"/>
                  </a:cxn>
                  <a:cxn ang="0">
                    <a:pos x="T2" y="T3"/>
                  </a:cxn>
                  <a:cxn ang="0">
                    <a:pos x="T4" y="T5"/>
                  </a:cxn>
                  <a:cxn ang="0">
                    <a:pos x="T6" y="T7"/>
                  </a:cxn>
                  <a:cxn ang="0">
                    <a:pos x="T8" y="T9"/>
                  </a:cxn>
                </a:cxnLst>
                <a:rect l="0" t="0" r="r" b="b"/>
                <a:pathLst>
                  <a:path w="1420" h="887">
                    <a:moveTo>
                      <a:pt x="1420" y="887"/>
                    </a:moveTo>
                    <a:lnTo>
                      <a:pt x="0" y="736"/>
                    </a:lnTo>
                    <a:lnTo>
                      <a:pt x="0" y="154"/>
                    </a:lnTo>
                    <a:lnTo>
                      <a:pt x="1420" y="0"/>
                    </a:lnTo>
                    <a:lnTo>
                      <a:pt x="1420" y="887"/>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6096000" y="3481285"/>
                <a:ext cx="1345470" cy="840445"/>
              </a:xfrm>
              <a:custGeom>
                <a:avLst/>
                <a:gdLst>
                  <a:gd name="T0" fmla="*/ 0 w 1420"/>
                  <a:gd name="T1" fmla="*/ 887 h 887"/>
                  <a:gd name="T2" fmla="*/ 1420 w 1420"/>
                  <a:gd name="T3" fmla="*/ 736 h 887"/>
                  <a:gd name="T4" fmla="*/ 1420 w 1420"/>
                  <a:gd name="T5" fmla="*/ 154 h 887"/>
                  <a:gd name="T6" fmla="*/ 0 w 1420"/>
                  <a:gd name="T7" fmla="*/ 0 h 887"/>
                  <a:gd name="T8" fmla="*/ 0 w 1420"/>
                  <a:gd name="T9" fmla="*/ 887 h 887"/>
                </a:gdLst>
                <a:ahLst/>
                <a:cxnLst>
                  <a:cxn ang="0">
                    <a:pos x="T0" y="T1"/>
                  </a:cxn>
                  <a:cxn ang="0">
                    <a:pos x="T2" y="T3"/>
                  </a:cxn>
                  <a:cxn ang="0">
                    <a:pos x="T4" y="T5"/>
                  </a:cxn>
                  <a:cxn ang="0">
                    <a:pos x="T6" y="T7"/>
                  </a:cxn>
                  <a:cxn ang="0">
                    <a:pos x="T8" y="T9"/>
                  </a:cxn>
                </a:cxnLst>
                <a:rect l="0" t="0" r="r" b="b"/>
                <a:pathLst>
                  <a:path w="1420" h="887">
                    <a:moveTo>
                      <a:pt x="0" y="887"/>
                    </a:moveTo>
                    <a:lnTo>
                      <a:pt x="1420" y="736"/>
                    </a:lnTo>
                    <a:lnTo>
                      <a:pt x="1420" y="154"/>
                    </a:lnTo>
                    <a:lnTo>
                      <a:pt x="0" y="0"/>
                    </a:lnTo>
                    <a:lnTo>
                      <a:pt x="0" y="887"/>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Freeform 32"/>
            <p:cNvSpPr>
              <a:spLocks/>
            </p:cNvSpPr>
            <p:nvPr/>
          </p:nvSpPr>
          <p:spPr bwMode="auto">
            <a:xfrm>
              <a:off x="6096000" y="3481285"/>
              <a:ext cx="1345470" cy="840445"/>
            </a:xfrm>
            <a:custGeom>
              <a:avLst/>
              <a:gdLst>
                <a:gd name="T0" fmla="*/ 0 w 1420"/>
                <a:gd name="T1" fmla="*/ 887 h 887"/>
                <a:gd name="T2" fmla="*/ 1420 w 1420"/>
                <a:gd name="T3" fmla="*/ 736 h 887"/>
                <a:gd name="T4" fmla="*/ 1420 w 1420"/>
                <a:gd name="T5" fmla="*/ 154 h 887"/>
                <a:gd name="T6" fmla="*/ 0 w 1420"/>
                <a:gd name="T7" fmla="*/ 0 h 887"/>
                <a:gd name="T8" fmla="*/ 0 w 1420"/>
                <a:gd name="T9" fmla="*/ 887 h 887"/>
              </a:gdLst>
              <a:ahLst/>
              <a:cxnLst>
                <a:cxn ang="0">
                  <a:pos x="T0" y="T1"/>
                </a:cxn>
                <a:cxn ang="0">
                  <a:pos x="T2" y="T3"/>
                </a:cxn>
                <a:cxn ang="0">
                  <a:pos x="T4" y="T5"/>
                </a:cxn>
                <a:cxn ang="0">
                  <a:pos x="T6" y="T7"/>
                </a:cxn>
                <a:cxn ang="0">
                  <a:pos x="T8" y="T9"/>
                </a:cxn>
              </a:cxnLst>
              <a:rect l="0" t="0" r="r" b="b"/>
              <a:pathLst>
                <a:path w="1420" h="887">
                  <a:moveTo>
                    <a:pt x="0" y="887"/>
                  </a:moveTo>
                  <a:lnTo>
                    <a:pt x="1420" y="736"/>
                  </a:lnTo>
                  <a:lnTo>
                    <a:pt x="1420" y="154"/>
                  </a:lnTo>
                  <a:lnTo>
                    <a:pt x="0" y="0"/>
                  </a:lnTo>
                  <a:lnTo>
                    <a:pt x="0" y="8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p:cNvSpPr>
              <a:spLocks/>
            </p:cNvSpPr>
            <p:nvPr/>
          </p:nvSpPr>
          <p:spPr bwMode="auto">
            <a:xfrm>
              <a:off x="6089368" y="3481285"/>
              <a:ext cx="13265" cy="840445"/>
            </a:xfrm>
            <a:custGeom>
              <a:avLst/>
              <a:gdLst>
                <a:gd name="T0" fmla="*/ 14 w 14"/>
                <a:gd name="T1" fmla="*/ 885 h 887"/>
                <a:gd name="T2" fmla="*/ 7 w 14"/>
                <a:gd name="T3" fmla="*/ 887 h 887"/>
                <a:gd name="T4" fmla="*/ 0 w 14"/>
                <a:gd name="T5" fmla="*/ 885 h 887"/>
                <a:gd name="T6" fmla="*/ 0 w 14"/>
                <a:gd name="T7" fmla="*/ 0 h 887"/>
                <a:gd name="T8" fmla="*/ 7 w 14"/>
                <a:gd name="T9" fmla="*/ 0 h 887"/>
                <a:gd name="T10" fmla="*/ 14 w 14"/>
                <a:gd name="T11" fmla="*/ 0 h 887"/>
                <a:gd name="T12" fmla="*/ 14 w 14"/>
                <a:gd name="T13" fmla="*/ 885 h 887"/>
              </a:gdLst>
              <a:ahLst/>
              <a:cxnLst>
                <a:cxn ang="0">
                  <a:pos x="T0" y="T1"/>
                </a:cxn>
                <a:cxn ang="0">
                  <a:pos x="T2" y="T3"/>
                </a:cxn>
                <a:cxn ang="0">
                  <a:pos x="T4" y="T5"/>
                </a:cxn>
                <a:cxn ang="0">
                  <a:pos x="T6" y="T7"/>
                </a:cxn>
                <a:cxn ang="0">
                  <a:pos x="T8" y="T9"/>
                </a:cxn>
                <a:cxn ang="0">
                  <a:pos x="T10" y="T11"/>
                </a:cxn>
                <a:cxn ang="0">
                  <a:pos x="T12" y="T13"/>
                </a:cxn>
              </a:cxnLst>
              <a:rect l="0" t="0" r="r" b="b"/>
              <a:pathLst>
                <a:path w="14" h="887">
                  <a:moveTo>
                    <a:pt x="14" y="885"/>
                  </a:moveTo>
                  <a:lnTo>
                    <a:pt x="7" y="887"/>
                  </a:lnTo>
                  <a:lnTo>
                    <a:pt x="0" y="885"/>
                  </a:lnTo>
                  <a:lnTo>
                    <a:pt x="0" y="0"/>
                  </a:lnTo>
                  <a:lnTo>
                    <a:pt x="7" y="0"/>
                  </a:lnTo>
                  <a:lnTo>
                    <a:pt x="14" y="0"/>
                  </a:lnTo>
                  <a:lnTo>
                    <a:pt x="14" y="885"/>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42"/>
            <p:cNvSpPr>
              <a:spLocks/>
            </p:cNvSpPr>
            <p:nvPr/>
          </p:nvSpPr>
          <p:spPr bwMode="auto">
            <a:xfrm>
              <a:off x="6089368" y="3481285"/>
              <a:ext cx="13265" cy="840445"/>
            </a:xfrm>
            <a:custGeom>
              <a:avLst/>
              <a:gdLst>
                <a:gd name="T0" fmla="*/ 14 w 14"/>
                <a:gd name="T1" fmla="*/ 885 h 887"/>
                <a:gd name="T2" fmla="*/ 7 w 14"/>
                <a:gd name="T3" fmla="*/ 887 h 887"/>
                <a:gd name="T4" fmla="*/ 0 w 14"/>
                <a:gd name="T5" fmla="*/ 885 h 887"/>
                <a:gd name="T6" fmla="*/ 0 w 14"/>
                <a:gd name="T7" fmla="*/ 0 h 887"/>
                <a:gd name="T8" fmla="*/ 7 w 14"/>
                <a:gd name="T9" fmla="*/ 0 h 887"/>
                <a:gd name="T10" fmla="*/ 14 w 14"/>
                <a:gd name="T11" fmla="*/ 0 h 887"/>
                <a:gd name="T12" fmla="*/ 14 w 14"/>
                <a:gd name="T13" fmla="*/ 885 h 887"/>
              </a:gdLst>
              <a:ahLst/>
              <a:cxnLst>
                <a:cxn ang="0">
                  <a:pos x="T0" y="T1"/>
                </a:cxn>
                <a:cxn ang="0">
                  <a:pos x="T2" y="T3"/>
                </a:cxn>
                <a:cxn ang="0">
                  <a:pos x="T4" y="T5"/>
                </a:cxn>
                <a:cxn ang="0">
                  <a:pos x="T6" y="T7"/>
                </a:cxn>
                <a:cxn ang="0">
                  <a:pos x="T8" y="T9"/>
                </a:cxn>
                <a:cxn ang="0">
                  <a:pos x="T10" y="T11"/>
                </a:cxn>
                <a:cxn ang="0">
                  <a:pos x="T12" y="T13"/>
                </a:cxn>
              </a:cxnLst>
              <a:rect l="0" t="0" r="r" b="b"/>
              <a:pathLst>
                <a:path w="14" h="887">
                  <a:moveTo>
                    <a:pt x="14" y="885"/>
                  </a:moveTo>
                  <a:lnTo>
                    <a:pt x="7" y="887"/>
                  </a:lnTo>
                  <a:lnTo>
                    <a:pt x="0" y="885"/>
                  </a:lnTo>
                  <a:lnTo>
                    <a:pt x="0" y="0"/>
                  </a:lnTo>
                  <a:lnTo>
                    <a:pt x="7" y="0"/>
                  </a:lnTo>
                  <a:lnTo>
                    <a:pt x="14" y="0"/>
                  </a:lnTo>
                  <a:lnTo>
                    <a:pt x="14" y="885"/>
                  </a:lnTo>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41" name="Oval 138"/>
          <p:cNvSpPr>
            <a:spLocks noChangeArrowheads="1"/>
          </p:cNvSpPr>
          <p:nvPr/>
        </p:nvSpPr>
        <p:spPr bwMode="auto">
          <a:xfrm>
            <a:off x="6919390" y="2367008"/>
            <a:ext cx="78644" cy="80539"/>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Oval 32"/>
          <p:cNvSpPr>
            <a:spLocks noChangeArrowheads="1"/>
          </p:cNvSpPr>
          <p:nvPr/>
        </p:nvSpPr>
        <p:spPr bwMode="auto">
          <a:xfrm>
            <a:off x="4698787" y="6150084"/>
            <a:ext cx="2761733" cy="464352"/>
          </a:xfrm>
          <a:prstGeom prst="ellipse">
            <a:avLst/>
          </a:prstGeom>
          <a:solidFill>
            <a:schemeClr val="bg2"/>
          </a:solidFill>
          <a:ln>
            <a:noFill/>
          </a:ln>
          <a:effectLst>
            <a:softEdge rad="165100"/>
          </a:effectLst>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7009464" y="2008181"/>
            <a:ext cx="697627" cy="707886"/>
          </a:xfrm>
          <a:prstGeom prst="rect">
            <a:avLst/>
          </a:prstGeom>
          <a:noFill/>
        </p:spPr>
        <p:txBody>
          <a:bodyPr wrap="none" rtlCol="0">
            <a:spAutoFit/>
          </a:bodyPr>
          <a:lstStyle/>
          <a:p>
            <a:r>
              <a:rPr lang="en-US" sz="4000" b="1" smtClean="0">
                <a:solidFill>
                  <a:schemeClr val="accent1"/>
                </a:solidFill>
                <a:latin typeface="+mj-lt"/>
              </a:rPr>
              <a:t>01</a:t>
            </a:r>
            <a:endParaRPr lang="en-US" sz="4000" b="1">
              <a:solidFill>
                <a:schemeClr val="accent1"/>
              </a:solidFill>
              <a:latin typeface="+mj-lt"/>
            </a:endParaRPr>
          </a:p>
        </p:txBody>
      </p:sp>
      <p:sp>
        <p:nvSpPr>
          <p:cNvPr id="57" name="TextBox 56"/>
          <p:cNvSpPr txBox="1"/>
          <p:nvPr/>
        </p:nvSpPr>
        <p:spPr>
          <a:xfrm>
            <a:off x="7903167" y="2002586"/>
            <a:ext cx="4098333" cy="707886"/>
          </a:xfrm>
          <a:prstGeom prst="rect">
            <a:avLst/>
          </a:prstGeom>
          <a:noFill/>
        </p:spPr>
        <p:txBody>
          <a:bodyPr wrap="square" rtlCol="0">
            <a:spAutoFit/>
          </a:bodyPr>
          <a:lstStyle/>
          <a:p>
            <a:r>
              <a:rPr lang="fr-FR" sz="2000" dirty="0" smtClean="0">
                <a:solidFill>
                  <a:schemeClr val="bg1"/>
                </a:solidFill>
                <a:latin typeface="Myriad Condensed Web" panose="020B0506030403020204" pitchFamily="34" charset="0"/>
              </a:rPr>
              <a:t>Des </a:t>
            </a:r>
            <a:r>
              <a:rPr lang="fr-FR" sz="2000" dirty="0">
                <a:solidFill>
                  <a:schemeClr val="bg1"/>
                </a:solidFill>
                <a:latin typeface="Myriad Condensed Web" panose="020B0506030403020204" pitchFamily="34" charset="0"/>
              </a:rPr>
              <a:t>tremblements du bras et des mains observés </a:t>
            </a:r>
            <a:endParaRPr lang="id-ID" sz="2000" dirty="0">
              <a:solidFill>
                <a:schemeClr val="bg1"/>
              </a:solidFill>
              <a:latin typeface="Myriad Condensed Web" panose="020B0506030403020204" pitchFamily="34" charset="0"/>
            </a:endParaRPr>
          </a:p>
        </p:txBody>
      </p:sp>
      <p:sp>
        <p:nvSpPr>
          <p:cNvPr id="60" name="Oval 138"/>
          <p:cNvSpPr>
            <a:spLocks noChangeArrowheads="1"/>
          </p:cNvSpPr>
          <p:nvPr/>
        </p:nvSpPr>
        <p:spPr bwMode="auto">
          <a:xfrm>
            <a:off x="6919390" y="5351270"/>
            <a:ext cx="78644" cy="80539"/>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TextBox 60"/>
          <p:cNvSpPr txBox="1"/>
          <p:nvPr/>
        </p:nvSpPr>
        <p:spPr>
          <a:xfrm>
            <a:off x="7009464" y="4992443"/>
            <a:ext cx="766557" cy="707886"/>
          </a:xfrm>
          <a:prstGeom prst="rect">
            <a:avLst/>
          </a:prstGeom>
          <a:noFill/>
        </p:spPr>
        <p:txBody>
          <a:bodyPr wrap="none" rtlCol="0">
            <a:spAutoFit/>
          </a:bodyPr>
          <a:lstStyle/>
          <a:p>
            <a:r>
              <a:rPr lang="en-US" sz="4000" b="1" smtClean="0">
                <a:solidFill>
                  <a:schemeClr val="accent5"/>
                </a:solidFill>
                <a:latin typeface="+mj-lt"/>
              </a:rPr>
              <a:t>05</a:t>
            </a:r>
            <a:endParaRPr lang="en-US" sz="4000" b="1">
              <a:solidFill>
                <a:schemeClr val="accent5"/>
              </a:solidFill>
              <a:latin typeface="+mj-lt"/>
            </a:endParaRPr>
          </a:p>
        </p:txBody>
      </p:sp>
      <p:sp>
        <p:nvSpPr>
          <p:cNvPr id="62" name="TextBox 61"/>
          <p:cNvSpPr txBox="1"/>
          <p:nvPr/>
        </p:nvSpPr>
        <p:spPr>
          <a:xfrm>
            <a:off x="7960317" y="5169755"/>
            <a:ext cx="2671052" cy="400110"/>
          </a:xfrm>
          <a:prstGeom prst="rect">
            <a:avLst/>
          </a:prstGeom>
          <a:noFill/>
        </p:spPr>
        <p:txBody>
          <a:bodyPr wrap="none" rtlCol="0">
            <a:spAutoFit/>
          </a:bodyPr>
          <a:lstStyle/>
          <a:p>
            <a:r>
              <a:rPr lang="en-US" sz="2000" dirty="0" smtClean="0">
                <a:solidFill>
                  <a:schemeClr val="bg1"/>
                </a:solidFill>
                <a:latin typeface="Myriad Condensed Web" panose="020B0506030403020204" pitchFamily="34" charset="0"/>
              </a:rPr>
              <a:t>Reflux </a:t>
            </a:r>
            <a:r>
              <a:rPr lang="en-US" sz="2000" dirty="0">
                <a:solidFill>
                  <a:schemeClr val="bg1"/>
                </a:solidFill>
                <a:latin typeface="Myriad Condensed Web" panose="020B0506030403020204" pitchFamily="34" charset="0"/>
              </a:rPr>
              <a:t>et </a:t>
            </a:r>
            <a:r>
              <a:rPr lang="en-US" sz="2000" dirty="0" err="1">
                <a:solidFill>
                  <a:schemeClr val="bg1"/>
                </a:solidFill>
                <a:latin typeface="Myriad Condensed Web" panose="020B0506030403020204" pitchFamily="34" charset="0"/>
              </a:rPr>
              <a:t>ulcère</a:t>
            </a:r>
            <a:r>
              <a:rPr lang="en-US" sz="2000" dirty="0">
                <a:solidFill>
                  <a:schemeClr val="bg1"/>
                </a:solidFill>
                <a:latin typeface="Myriad Condensed Web" panose="020B0506030403020204" pitchFamily="34" charset="0"/>
              </a:rPr>
              <a:t> </a:t>
            </a:r>
            <a:r>
              <a:rPr lang="en-US" sz="2000" dirty="0" err="1">
                <a:solidFill>
                  <a:schemeClr val="bg1"/>
                </a:solidFill>
                <a:latin typeface="Myriad Condensed Web" panose="020B0506030403020204" pitchFamily="34" charset="0"/>
              </a:rPr>
              <a:t>d’estomac</a:t>
            </a:r>
            <a:r>
              <a:rPr lang="en-US" sz="2000" dirty="0">
                <a:solidFill>
                  <a:schemeClr val="bg1"/>
                </a:solidFill>
                <a:latin typeface="Myriad Condensed Web" panose="020B0506030403020204" pitchFamily="34" charset="0"/>
              </a:rPr>
              <a:t> </a:t>
            </a:r>
            <a:endParaRPr lang="id-ID" sz="2000" dirty="0">
              <a:solidFill>
                <a:schemeClr val="bg1"/>
              </a:solidFill>
              <a:latin typeface="Myriad Condensed Web" panose="020B0506030403020204" pitchFamily="34" charset="0"/>
            </a:endParaRPr>
          </a:p>
        </p:txBody>
      </p:sp>
      <p:sp>
        <p:nvSpPr>
          <p:cNvPr id="65" name="Oval 138"/>
          <p:cNvSpPr>
            <a:spLocks noChangeArrowheads="1"/>
          </p:cNvSpPr>
          <p:nvPr/>
        </p:nvSpPr>
        <p:spPr bwMode="auto">
          <a:xfrm>
            <a:off x="7694696" y="3866634"/>
            <a:ext cx="78644" cy="80539"/>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TextBox 65"/>
          <p:cNvSpPr txBox="1"/>
          <p:nvPr/>
        </p:nvSpPr>
        <p:spPr>
          <a:xfrm>
            <a:off x="7784770" y="3507807"/>
            <a:ext cx="758541" cy="707886"/>
          </a:xfrm>
          <a:prstGeom prst="rect">
            <a:avLst/>
          </a:prstGeom>
          <a:noFill/>
        </p:spPr>
        <p:txBody>
          <a:bodyPr wrap="none" rtlCol="0">
            <a:spAutoFit/>
          </a:bodyPr>
          <a:lstStyle/>
          <a:p>
            <a:r>
              <a:rPr lang="en-US" sz="4000" b="1" smtClean="0">
                <a:solidFill>
                  <a:schemeClr val="accent3"/>
                </a:solidFill>
                <a:latin typeface="+mj-lt"/>
              </a:rPr>
              <a:t>03</a:t>
            </a:r>
            <a:endParaRPr lang="en-US" sz="4000" b="1">
              <a:solidFill>
                <a:schemeClr val="accent3"/>
              </a:solidFill>
              <a:latin typeface="+mj-lt"/>
            </a:endParaRPr>
          </a:p>
        </p:txBody>
      </p:sp>
      <p:sp>
        <p:nvSpPr>
          <p:cNvPr id="67" name="TextBox 66"/>
          <p:cNvSpPr txBox="1"/>
          <p:nvPr/>
        </p:nvSpPr>
        <p:spPr>
          <a:xfrm>
            <a:off x="8626982" y="3264118"/>
            <a:ext cx="3224003" cy="1323439"/>
          </a:xfrm>
          <a:prstGeom prst="rect">
            <a:avLst/>
          </a:prstGeom>
          <a:noFill/>
        </p:spPr>
        <p:txBody>
          <a:bodyPr wrap="square" rtlCol="0">
            <a:spAutoFit/>
          </a:bodyPr>
          <a:lstStyle/>
          <a:p>
            <a:pPr algn="just"/>
            <a:r>
              <a:rPr lang="fr-FR" sz="2000" dirty="0">
                <a:solidFill>
                  <a:schemeClr val="bg1"/>
                </a:solidFill>
                <a:latin typeface="Myriad Condensed Web" panose="020B0506030403020204" pitchFamily="34" charset="0"/>
              </a:rPr>
              <a:t>La caféine peut agir en synergie avec </a:t>
            </a:r>
            <a:r>
              <a:rPr lang="fr-FR" sz="2000" dirty="0">
                <a:solidFill>
                  <a:schemeClr val="accent3"/>
                </a:solidFill>
                <a:latin typeface="Myriad Condensed Web" panose="020B0506030403020204" pitchFamily="34" charset="0"/>
              </a:rPr>
              <a:t>le stresse </a:t>
            </a:r>
            <a:r>
              <a:rPr lang="fr-FR" sz="2000" dirty="0">
                <a:solidFill>
                  <a:schemeClr val="bg1"/>
                </a:solidFill>
                <a:latin typeface="Myriad Condensed Web" panose="020B0506030403020204" pitchFamily="34" charset="0"/>
              </a:rPr>
              <a:t>pour potentialiser ses effets sur </a:t>
            </a:r>
            <a:r>
              <a:rPr lang="fr-FR" sz="2000" dirty="0">
                <a:solidFill>
                  <a:schemeClr val="accent3"/>
                </a:solidFill>
                <a:latin typeface="Myriad Condensed Web" panose="020B0506030403020204" pitchFamily="34" charset="0"/>
              </a:rPr>
              <a:t>le système cardiovasculaire </a:t>
            </a:r>
            <a:endParaRPr lang="id-ID" sz="2000" dirty="0">
              <a:solidFill>
                <a:schemeClr val="accent3"/>
              </a:solidFill>
              <a:latin typeface="Myriad Condensed Web" panose="020B0506030403020204" pitchFamily="34" charset="0"/>
            </a:endParaRPr>
          </a:p>
        </p:txBody>
      </p:sp>
      <p:sp>
        <p:nvSpPr>
          <p:cNvPr id="70" name="Oval 138"/>
          <p:cNvSpPr>
            <a:spLocks noChangeArrowheads="1"/>
          </p:cNvSpPr>
          <p:nvPr/>
        </p:nvSpPr>
        <p:spPr bwMode="auto">
          <a:xfrm flipH="1">
            <a:off x="4820587" y="3140938"/>
            <a:ext cx="78644" cy="80539"/>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flipH="1">
            <a:off x="4060234" y="2782111"/>
            <a:ext cx="748923" cy="707886"/>
          </a:xfrm>
          <a:prstGeom prst="rect">
            <a:avLst/>
          </a:prstGeom>
          <a:noFill/>
        </p:spPr>
        <p:txBody>
          <a:bodyPr wrap="none" rtlCol="0">
            <a:spAutoFit/>
          </a:bodyPr>
          <a:lstStyle/>
          <a:p>
            <a:pPr algn="r"/>
            <a:r>
              <a:rPr lang="en-US" sz="4000" b="1" smtClean="0">
                <a:solidFill>
                  <a:schemeClr val="accent2"/>
                </a:solidFill>
                <a:latin typeface="+mj-lt"/>
              </a:rPr>
              <a:t>02</a:t>
            </a:r>
            <a:endParaRPr lang="en-US" sz="4000" b="1">
              <a:solidFill>
                <a:schemeClr val="accent2"/>
              </a:solidFill>
              <a:latin typeface="+mj-lt"/>
            </a:endParaRPr>
          </a:p>
        </p:txBody>
      </p:sp>
      <p:sp>
        <p:nvSpPr>
          <p:cNvPr id="72" name="TextBox 71"/>
          <p:cNvSpPr txBox="1"/>
          <p:nvPr/>
        </p:nvSpPr>
        <p:spPr>
          <a:xfrm flipH="1">
            <a:off x="516887" y="2773399"/>
            <a:ext cx="3434827" cy="707886"/>
          </a:xfrm>
          <a:prstGeom prst="rect">
            <a:avLst/>
          </a:prstGeom>
          <a:noFill/>
        </p:spPr>
        <p:txBody>
          <a:bodyPr wrap="square" rtlCol="0">
            <a:spAutoFit/>
          </a:bodyPr>
          <a:lstStyle/>
          <a:p>
            <a:pPr algn="r"/>
            <a:r>
              <a:rPr lang="fr-FR" sz="2000" dirty="0" smtClean="0">
                <a:solidFill>
                  <a:schemeClr val="bg1"/>
                </a:solidFill>
                <a:latin typeface="Myriad Condensed Web" panose="020B0506030403020204" pitchFamily="34" charset="0"/>
              </a:rPr>
              <a:t>Elle </a:t>
            </a:r>
            <a:r>
              <a:rPr lang="fr-FR" sz="2000" dirty="0">
                <a:solidFill>
                  <a:schemeClr val="bg1"/>
                </a:solidFill>
                <a:latin typeface="Myriad Condensed Web" panose="020B0506030403020204" pitchFamily="34" charset="0"/>
              </a:rPr>
              <a:t>potentialise les effets de l’alcool et du tabac.</a:t>
            </a:r>
            <a:endParaRPr lang="id-ID" sz="2000" dirty="0">
              <a:solidFill>
                <a:schemeClr val="bg1"/>
              </a:solidFill>
              <a:latin typeface="Myriad Condensed Web" panose="020B0506030403020204" pitchFamily="34" charset="0"/>
            </a:endParaRPr>
          </a:p>
        </p:txBody>
      </p:sp>
      <p:sp>
        <p:nvSpPr>
          <p:cNvPr id="77" name="Oval 138"/>
          <p:cNvSpPr>
            <a:spLocks noChangeArrowheads="1"/>
          </p:cNvSpPr>
          <p:nvPr/>
        </p:nvSpPr>
        <p:spPr bwMode="auto">
          <a:xfrm flipH="1">
            <a:off x="4820587" y="4568537"/>
            <a:ext cx="78644" cy="80539"/>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TextBox 77"/>
          <p:cNvSpPr txBox="1"/>
          <p:nvPr/>
        </p:nvSpPr>
        <p:spPr>
          <a:xfrm flipH="1">
            <a:off x="4045807" y="4209710"/>
            <a:ext cx="763351" cy="707886"/>
          </a:xfrm>
          <a:prstGeom prst="rect">
            <a:avLst/>
          </a:prstGeom>
          <a:noFill/>
        </p:spPr>
        <p:txBody>
          <a:bodyPr wrap="none" rtlCol="0">
            <a:spAutoFit/>
          </a:bodyPr>
          <a:lstStyle/>
          <a:p>
            <a:pPr algn="r"/>
            <a:r>
              <a:rPr lang="en-US" sz="4000" b="1" smtClean="0">
                <a:solidFill>
                  <a:schemeClr val="accent4"/>
                </a:solidFill>
                <a:latin typeface="+mj-lt"/>
              </a:rPr>
              <a:t>04</a:t>
            </a:r>
            <a:endParaRPr lang="en-US" sz="4000" b="1">
              <a:solidFill>
                <a:schemeClr val="accent4"/>
              </a:solidFill>
              <a:latin typeface="+mj-lt"/>
            </a:endParaRPr>
          </a:p>
        </p:txBody>
      </p:sp>
      <p:sp>
        <p:nvSpPr>
          <p:cNvPr id="79" name="TextBox 78"/>
          <p:cNvSpPr txBox="1"/>
          <p:nvPr/>
        </p:nvSpPr>
        <p:spPr>
          <a:xfrm flipH="1">
            <a:off x="1047749" y="4225154"/>
            <a:ext cx="2826407" cy="707886"/>
          </a:xfrm>
          <a:prstGeom prst="rect">
            <a:avLst/>
          </a:prstGeom>
          <a:noFill/>
        </p:spPr>
        <p:txBody>
          <a:bodyPr wrap="square" rtlCol="0">
            <a:spAutoFit/>
          </a:bodyPr>
          <a:lstStyle/>
          <a:p>
            <a:pPr algn="r"/>
            <a:r>
              <a:rPr lang="fr-FR" sz="2000" dirty="0" smtClean="0">
                <a:solidFill>
                  <a:schemeClr val="bg1"/>
                </a:solidFill>
                <a:latin typeface="Myriad Condensed Web" panose="020B0506030403020204" pitchFamily="34" charset="0"/>
              </a:rPr>
              <a:t>Phénomène </a:t>
            </a:r>
            <a:r>
              <a:rPr lang="fr-FR" sz="2000" dirty="0">
                <a:solidFill>
                  <a:schemeClr val="bg1"/>
                </a:solidFill>
                <a:latin typeface="Myriad Condensed Web" panose="020B0506030403020204" pitchFamily="34" charset="0"/>
              </a:rPr>
              <a:t>de dépendance et de sevrage</a:t>
            </a:r>
            <a:endParaRPr lang="id-ID" sz="2000" dirty="0">
              <a:solidFill>
                <a:schemeClr val="bg1"/>
              </a:solidFill>
              <a:latin typeface="Myriad Condensed Web" panose="020B0506030403020204" pitchFamily="34" charset="0"/>
            </a:endParaRPr>
          </a:p>
        </p:txBody>
      </p:sp>
      <p:sp>
        <p:nvSpPr>
          <p:cNvPr id="74" name="Rectangle 73"/>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TextBox 74"/>
          <p:cNvSpPr txBox="1"/>
          <p:nvPr/>
        </p:nvSpPr>
        <p:spPr>
          <a:xfrm>
            <a:off x="2639724" y="458218"/>
            <a:ext cx="7298794" cy="830997"/>
          </a:xfrm>
          <a:prstGeom prst="rect">
            <a:avLst/>
          </a:prstGeom>
          <a:noFill/>
        </p:spPr>
        <p:txBody>
          <a:bodyPr vert="horz" wrap="none" rtlCol="0">
            <a:spAutoFit/>
          </a:bodyPr>
          <a:lstStyle/>
          <a:p>
            <a:pPr algn="ctr"/>
            <a:r>
              <a:rPr lang="en-US" sz="4800" b="1" dirty="0">
                <a:solidFill>
                  <a:srgbClr val="00B0F0"/>
                </a:solidFill>
                <a:latin typeface="+mj-lt"/>
              </a:rPr>
              <a:t>EFFETS </a:t>
            </a:r>
            <a:r>
              <a:rPr lang="en-US" sz="4800" b="1" dirty="0" smtClean="0">
                <a:solidFill>
                  <a:srgbClr val="00B0F0"/>
                </a:solidFill>
                <a:latin typeface="+mj-lt"/>
              </a:rPr>
              <a:t>INDÉSIRABLES</a:t>
            </a:r>
            <a:endParaRPr lang="en-US" sz="4800" b="1" dirty="0">
              <a:solidFill>
                <a:srgbClr val="00B0F0"/>
              </a:solidFill>
              <a:latin typeface="+mj-lt"/>
            </a:endParaRPr>
          </a:p>
        </p:txBody>
      </p:sp>
    </p:spTree>
    <p:extLst>
      <p:ext uri="{BB962C8B-B14F-4D97-AF65-F5344CB8AC3E}">
        <p14:creationId xmlns:p14="http://schemas.microsoft.com/office/powerpoint/2010/main" val="23744655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2" presetClass="entr" presetSubtype="8" fill="hold" nodeType="afterEffect" p14:presetBounceEnd="50000">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14:bounceEnd="50000">
                                          <p:cBhvr additive="base">
                                            <p:cTn id="13"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14" dur="10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14:presetBounceEnd="50000">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14:bounceEnd="50000">
                                          <p:cBhvr additive="base">
                                            <p:cTn id="17"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50000">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14:bounceEnd="50000">
                                          <p:cBhvr additive="base">
                                            <p:cTn id="21" dur="1000" fill="hold"/>
                                            <p:tgtEl>
                                              <p:spTgt spid="51"/>
                                            </p:tgtEl>
                                            <p:attrNameLst>
                                              <p:attrName>ppt_x</p:attrName>
                                            </p:attrNameLst>
                                          </p:cBhvr>
                                          <p:tavLst>
                                            <p:tav tm="0">
                                              <p:val>
                                                <p:strVal val="0-#ppt_w/2"/>
                                              </p:val>
                                            </p:tav>
                                            <p:tav tm="100000">
                                              <p:val>
                                                <p:strVal val="#ppt_x"/>
                                              </p:val>
                                            </p:tav>
                                          </p:tavLst>
                                        </p:anim>
                                        <p:anim calcmode="lin" valueType="num" p14:bounceEnd="50000">
                                          <p:cBhvr additive="base">
                                            <p:cTn id="22" dur="1000" fill="hold"/>
                                            <p:tgtEl>
                                              <p:spTgt spid="5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0000">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14:bounceEnd="50000">
                                          <p:cBhvr additive="base">
                                            <p:cTn id="25" dur="10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14:presetBounceEnd="50000">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14:bounceEnd="50000">
                                          <p:cBhvr additive="base">
                                            <p:cTn id="29"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30" dur="1000" fill="hold"/>
                                            <p:tgtEl>
                                              <p:spTgt spid="9"/>
                                            </p:tgtEl>
                                            <p:attrNameLst>
                                              <p:attrName>ppt_y</p:attrName>
                                            </p:attrNameLst>
                                          </p:cBhvr>
                                          <p:tavLst>
                                            <p:tav tm="0">
                                              <p:val>
                                                <p:strVal val="#ppt_y"/>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41"/>
                                            </p:tgtEl>
                                            <p:attrNameLst>
                                              <p:attrName>style.visibility</p:attrName>
                                            </p:attrNameLst>
                                          </p:cBhvr>
                                          <p:to>
                                            <p:strVal val="visible"/>
                                          </p:to>
                                        </p:set>
                                        <p:anim calcmode="lin" valueType="num">
                                          <p:cBhvr>
                                            <p:cTn id="37" dur="500" fill="hold"/>
                                            <p:tgtEl>
                                              <p:spTgt spid="141"/>
                                            </p:tgtEl>
                                            <p:attrNameLst>
                                              <p:attrName>ppt_w</p:attrName>
                                            </p:attrNameLst>
                                          </p:cBhvr>
                                          <p:tavLst>
                                            <p:tav tm="0">
                                              <p:val>
                                                <p:fltVal val="0"/>
                                              </p:val>
                                            </p:tav>
                                            <p:tav tm="100000">
                                              <p:val>
                                                <p:strVal val="#ppt_w"/>
                                              </p:val>
                                            </p:tav>
                                          </p:tavLst>
                                        </p:anim>
                                        <p:anim calcmode="lin" valueType="num">
                                          <p:cBhvr>
                                            <p:cTn id="38" dur="500" fill="hold"/>
                                            <p:tgtEl>
                                              <p:spTgt spid="141"/>
                                            </p:tgtEl>
                                            <p:attrNameLst>
                                              <p:attrName>ppt_h</p:attrName>
                                            </p:attrNameLst>
                                          </p:cBhvr>
                                          <p:tavLst>
                                            <p:tav tm="0">
                                              <p:val>
                                                <p:fltVal val="0"/>
                                              </p:val>
                                            </p:tav>
                                            <p:tav tm="100000">
                                              <p:val>
                                                <p:strVal val="#ppt_h"/>
                                              </p:val>
                                            </p:tav>
                                          </p:tavLst>
                                        </p:anim>
                                        <p:animEffect transition="in" filter="fade">
                                          <p:cBhvr>
                                            <p:cTn id="39" dur="500"/>
                                            <p:tgtEl>
                                              <p:spTgt spid="14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500"/>
                                            <p:tgtEl>
                                              <p:spTgt spid="57"/>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par>
                              <p:cTn id="64" fill="hold">
                                <p:stCondLst>
                                  <p:cond delay="3500"/>
                                </p:stCondLst>
                                <p:childTnLst>
                                  <p:par>
                                    <p:cTn id="65" presetID="53" presetClass="entr" presetSubtype="16" fill="hold" grpId="0" nodeType="afterEffect">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cBhvr>
                                            <p:cTn id="67" dur="500" fill="hold"/>
                                            <p:tgtEl>
                                              <p:spTgt spid="65"/>
                                            </p:tgtEl>
                                            <p:attrNameLst>
                                              <p:attrName>ppt_w</p:attrName>
                                            </p:attrNameLst>
                                          </p:cBhvr>
                                          <p:tavLst>
                                            <p:tav tm="0">
                                              <p:val>
                                                <p:fltVal val="0"/>
                                              </p:val>
                                            </p:tav>
                                            <p:tav tm="100000">
                                              <p:val>
                                                <p:strVal val="#ppt_w"/>
                                              </p:val>
                                            </p:tav>
                                          </p:tavLst>
                                        </p:anim>
                                        <p:anim calcmode="lin" valueType="num">
                                          <p:cBhvr>
                                            <p:cTn id="68" dur="500" fill="hold"/>
                                            <p:tgtEl>
                                              <p:spTgt spid="65"/>
                                            </p:tgtEl>
                                            <p:attrNameLst>
                                              <p:attrName>ppt_h</p:attrName>
                                            </p:attrNameLst>
                                          </p:cBhvr>
                                          <p:tavLst>
                                            <p:tav tm="0">
                                              <p:val>
                                                <p:fltVal val="0"/>
                                              </p:val>
                                            </p:tav>
                                            <p:tav tm="100000">
                                              <p:val>
                                                <p:strVal val="#ppt_h"/>
                                              </p:val>
                                            </p:tav>
                                          </p:tavLst>
                                        </p:anim>
                                        <p:animEffect transition="in" filter="fade">
                                          <p:cBhvr>
                                            <p:cTn id="69" dur="500"/>
                                            <p:tgtEl>
                                              <p:spTgt spid="6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par>
                              <p:cTn id="75" fill="hold">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childTnLst>
                              </p:cTn>
                            </p:par>
                            <p:par>
                              <p:cTn id="79" fill="hold">
                                <p:stCondLst>
                                  <p:cond delay="4500"/>
                                </p:stCondLst>
                                <p:childTnLst>
                                  <p:par>
                                    <p:cTn id="80" presetID="53" presetClass="entr" presetSubtype="16"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500" fill="hold"/>
                                            <p:tgtEl>
                                              <p:spTgt spid="77"/>
                                            </p:tgtEl>
                                            <p:attrNameLst>
                                              <p:attrName>ppt_w</p:attrName>
                                            </p:attrNameLst>
                                          </p:cBhvr>
                                          <p:tavLst>
                                            <p:tav tm="0">
                                              <p:val>
                                                <p:fltVal val="0"/>
                                              </p:val>
                                            </p:tav>
                                            <p:tav tm="100000">
                                              <p:val>
                                                <p:strVal val="#ppt_w"/>
                                              </p:val>
                                            </p:tav>
                                          </p:tavLst>
                                        </p:anim>
                                        <p:anim calcmode="lin" valueType="num">
                                          <p:cBhvr>
                                            <p:cTn id="83" dur="500" fill="hold"/>
                                            <p:tgtEl>
                                              <p:spTgt spid="77"/>
                                            </p:tgtEl>
                                            <p:attrNameLst>
                                              <p:attrName>ppt_h</p:attrName>
                                            </p:attrNameLst>
                                          </p:cBhvr>
                                          <p:tavLst>
                                            <p:tav tm="0">
                                              <p:val>
                                                <p:fltVal val="0"/>
                                              </p:val>
                                            </p:tav>
                                            <p:tav tm="100000">
                                              <p:val>
                                                <p:strVal val="#ppt_h"/>
                                              </p:val>
                                            </p:tav>
                                          </p:tavLst>
                                        </p:anim>
                                        <p:animEffect transition="in" filter="fade">
                                          <p:cBhvr>
                                            <p:cTn id="84" dur="500"/>
                                            <p:tgtEl>
                                              <p:spTgt spid="7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 calcmode="lin" valueType="num">
                                          <p:cBhvr>
                                            <p:cTn id="87" dur="500" fill="hold"/>
                                            <p:tgtEl>
                                              <p:spTgt spid="78"/>
                                            </p:tgtEl>
                                            <p:attrNameLst>
                                              <p:attrName>ppt_w</p:attrName>
                                            </p:attrNameLst>
                                          </p:cBhvr>
                                          <p:tavLst>
                                            <p:tav tm="0">
                                              <p:val>
                                                <p:fltVal val="0"/>
                                              </p:val>
                                            </p:tav>
                                            <p:tav tm="100000">
                                              <p:val>
                                                <p:strVal val="#ppt_w"/>
                                              </p:val>
                                            </p:tav>
                                          </p:tavLst>
                                        </p:anim>
                                        <p:anim calcmode="lin" valueType="num">
                                          <p:cBhvr>
                                            <p:cTn id="88" dur="500" fill="hold"/>
                                            <p:tgtEl>
                                              <p:spTgt spid="78"/>
                                            </p:tgtEl>
                                            <p:attrNameLst>
                                              <p:attrName>ppt_h</p:attrName>
                                            </p:attrNameLst>
                                          </p:cBhvr>
                                          <p:tavLst>
                                            <p:tav tm="0">
                                              <p:val>
                                                <p:fltVal val="0"/>
                                              </p:val>
                                            </p:tav>
                                            <p:tav tm="100000">
                                              <p:val>
                                                <p:strVal val="#ppt_h"/>
                                              </p:val>
                                            </p:tav>
                                          </p:tavLst>
                                        </p:anim>
                                        <p:animEffect transition="in" filter="fade">
                                          <p:cBhvr>
                                            <p:cTn id="89" dur="500"/>
                                            <p:tgtEl>
                                              <p:spTgt spid="78"/>
                                            </p:tgtEl>
                                          </p:cBhvr>
                                        </p:animEffect>
                                      </p:childTnLst>
                                    </p:cTn>
                                  </p:par>
                                </p:childTnLst>
                              </p:cTn>
                            </p:par>
                            <p:par>
                              <p:cTn id="90" fill="hold">
                                <p:stCondLst>
                                  <p:cond delay="5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5500"/>
                                </p:stCondLst>
                                <p:childTnLst>
                                  <p:par>
                                    <p:cTn id="95" presetID="53" presetClass="entr" presetSubtype="16" fill="hold" grpId="0" nodeType="after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p:cTn id="97" dur="500" fill="hold"/>
                                            <p:tgtEl>
                                              <p:spTgt spid="60"/>
                                            </p:tgtEl>
                                            <p:attrNameLst>
                                              <p:attrName>ppt_w</p:attrName>
                                            </p:attrNameLst>
                                          </p:cBhvr>
                                          <p:tavLst>
                                            <p:tav tm="0">
                                              <p:val>
                                                <p:fltVal val="0"/>
                                              </p:val>
                                            </p:tav>
                                            <p:tav tm="100000">
                                              <p:val>
                                                <p:strVal val="#ppt_w"/>
                                              </p:val>
                                            </p:tav>
                                          </p:tavLst>
                                        </p:anim>
                                        <p:anim calcmode="lin" valueType="num">
                                          <p:cBhvr>
                                            <p:cTn id="98" dur="500" fill="hold"/>
                                            <p:tgtEl>
                                              <p:spTgt spid="60"/>
                                            </p:tgtEl>
                                            <p:attrNameLst>
                                              <p:attrName>ppt_h</p:attrName>
                                            </p:attrNameLst>
                                          </p:cBhvr>
                                          <p:tavLst>
                                            <p:tav tm="0">
                                              <p:val>
                                                <p:fltVal val="0"/>
                                              </p:val>
                                            </p:tav>
                                            <p:tav tm="100000">
                                              <p:val>
                                                <p:strVal val="#ppt_h"/>
                                              </p:val>
                                            </p:tav>
                                          </p:tavLst>
                                        </p:anim>
                                        <p:animEffect transition="in" filter="fade">
                                          <p:cBhvr>
                                            <p:cTn id="99" dur="500"/>
                                            <p:tgtEl>
                                              <p:spTgt spid="6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p:cTn id="102" dur="500" fill="hold"/>
                                            <p:tgtEl>
                                              <p:spTgt spid="61"/>
                                            </p:tgtEl>
                                            <p:attrNameLst>
                                              <p:attrName>ppt_w</p:attrName>
                                            </p:attrNameLst>
                                          </p:cBhvr>
                                          <p:tavLst>
                                            <p:tav tm="0">
                                              <p:val>
                                                <p:fltVal val="0"/>
                                              </p:val>
                                            </p:tav>
                                            <p:tav tm="100000">
                                              <p:val>
                                                <p:strVal val="#ppt_w"/>
                                              </p:val>
                                            </p:tav>
                                          </p:tavLst>
                                        </p:anim>
                                        <p:anim calcmode="lin" valueType="num">
                                          <p:cBhvr>
                                            <p:cTn id="103" dur="500" fill="hold"/>
                                            <p:tgtEl>
                                              <p:spTgt spid="61"/>
                                            </p:tgtEl>
                                            <p:attrNameLst>
                                              <p:attrName>ppt_h</p:attrName>
                                            </p:attrNameLst>
                                          </p:cBhvr>
                                          <p:tavLst>
                                            <p:tav tm="0">
                                              <p:val>
                                                <p:fltVal val="0"/>
                                              </p:val>
                                            </p:tav>
                                            <p:tav tm="100000">
                                              <p:val>
                                                <p:strVal val="#ppt_h"/>
                                              </p:val>
                                            </p:tav>
                                          </p:tavLst>
                                        </p:anim>
                                        <p:animEffect transition="in" filter="fade">
                                          <p:cBhvr>
                                            <p:cTn id="104" dur="500"/>
                                            <p:tgtEl>
                                              <p:spTgt spid="61"/>
                                            </p:tgtEl>
                                          </p:cBhvr>
                                        </p:animEffect>
                                      </p:childTnLst>
                                    </p:cTn>
                                  </p:par>
                                </p:childTnLst>
                              </p:cTn>
                            </p:par>
                            <p:par>
                              <p:cTn id="105" fill="hold">
                                <p:stCondLst>
                                  <p:cond delay="6000"/>
                                </p:stCondLst>
                                <p:childTnLst>
                                  <p:par>
                                    <p:cTn id="106" presetID="10" presetClass="entr" presetSubtype="0" fill="hold" grpId="0" nodeType="afterEffect">
                                      <p:stCondLst>
                                        <p:cond delay="0"/>
                                      </p:stCondLst>
                                      <p:childTnLst>
                                        <p:set>
                                          <p:cBhvr>
                                            <p:cTn id="107" dur="1" fill="hold">
                                              <p:stCondLst>
                                                <p:cond delay="0"/>
                                              </p:stCondLst>
                                            </p:cTn>
                                            <p:tgtEl>
                                              <p:spTgt spid="62"/>
                                            </p:tgtEl>
                                            <p:attrNameLst>
                                              <p:attrName>style.visibility</p:attrName>
                                            </p:attrNameLst>
                                          </p:cBhvr>
                                          <p:to>
                                            <p:strVal val="visible"/>
                                          </p:to>
                                        </p:set>
                                        <p:animEffect transition="in" filter="fade">
                                          <p:cBhvr>
                                            <p:cTn id="10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6" grpId="0" animBg="1"/>
          <p:bldP spid="5" grpId="0"/>
          <p:bldP spid="57" grpId="0"/>
          <p:bldP spid="60" grpId="0" animBg="1"/>
          <p:bldP spid="61" grpId="0"/>
          <p:bldP spid="62" grpId="0"/>
          <p:bldP spid="65" grpId="0" animBg="1"/>
          <p:bldP spid="66" grpId="0"/>
          <p:bldP spid="67" grpId="0"/>
          <p:bldP spid="70" grpId="0" animBg="1"/>
          <p:bldP spid="71" grpId="0"/>
          <p:bldP spid="72" grpId="0"/>
          <p:bldP spid="77" grpId="0" animBg="1"/>
          <p:bldP spid="78" grpId="0"/>
          <p:bldP spid="79"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1+#ppt_w/2"/>
                                              </p:val>
                                            </p:tav>
                                            <p:tav tm="100000">
                                              <p:val>
                                                <p:strVal val="#ppt_x"/>
                                              </p:val>
                                            </p:tav>
                                          </p:tavLst>
                                        </p:anim>
                                        <p:anim calcmode="lin" valueType="num">
                                          <p:cBhvr additive="base">
                                            <p:cTn id="18" dur="10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1000" fill="hold"/>
                                            <p:tgtEl>
                                              <p:spTgt spid="51"/>
                                            </p:tgtEl>
                                            <p:attrNameLst>
                                              <p:attrName>ppt_x</p:attrName>
                                            </p:attrNameLst>
                                          </p:cBhvr>
                                          <p:tavLst>
                                            <p:tav tm="0">
                                              <p:val>
                                                <p:strVal val="0-#ppt_w/2"/>
                                              </p:val>
                                            </p:tav>
                                            <p:tav tm="100000">
                                              <p:val>
                                                <p:strVal val="#ppt_x"/>
                                              </p:val>
                                            </p:tav>
                                          </p:tavLst>
                                        </p:anim>
                                        <p:anim calcmode="lin" valueType="num">
                                          <p:cBhvr additive="base">
                                            <p:cTn id="22" dur="1000" fill="hold"/>
                                            <p:tgtEl>
                                              <p:spTgt spid="5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1+#ppt_w/2"/>
                                              </p:val>
                                            </p:tav>
                                            <p:tav tm="100000">
                                              <p:val>
                                                <p:strVal val="#ppt_x"/>
                                              </p:val>
                                            </p:tav>
                                          </p:tavLst>
                                        </p:anim>
                                        <p:anim calcmode="lin" valueType="num">
                                          <p:cBhvr additive="base">
                                            <p:cTn id="26" dur="10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0-#ppt_w/2"/>
                                              </p:val>
                                            </p:tav>
                                            <p:tav tm="100000">
                                              <p:val>
                                                <p:strVal val="#ppt_x"/>
                                              </p:val>
                                            </p:tav>
                                          </p:tavLst>
                                        </p:anim>
                                        <p:anim calcmode="lin" valueType="num">
                                          <p:cBhvr additive="base">
                                            <p:cTn id="30" dur="1000" fill="hold"/>
                                            <p:tgtEl>
                                              <p:spTgt spid="9"/>
                                            </p:tgtEl>
                                            <p:attrNameLst>
                                              <p:attrName>ppt_y</p:attrName>
                                            </p:attrNameLst>
                                          </p:cBhvr>
                                          <p:tavLst>
                                            <p:tav tm="0">
                                              <p:val>
                                                <p:strVal val="#ppt_y"/>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41"/>
                                            </p:tgtEl>
                                            <p:attrNameLst>
                                              <p:attrName>style.visibility</p:attrName>
                                            </p:attrNameLst>
                                          </p:cBhvr>
                                          <p:to>
                                            <p:strVal val="visible"/>
                                          </p:to>
                                        </p:set>
                                        <p:anim calcmode="lin" valueType="num">
                                          <p:cBhvr>
                                            <p:cTn id="37" dur="500" fill="hold"/>
                                            <p:tgtEl>
                                              <p:spTgt spid="141"/>
                                            </p:tgtEl>
                                            <p:attrNameLst>
                                              <p:attrName>ppt_w</p:attrName>
                                            </p:attrNameLst>
                                          </p:cBhvr>
                                          <p:tavLst>
                                            <p:tav tm="0">
                                              <p:val>
                                                <p:fltVal val="0"/>
                                              </p:val>
                                            </p:tav>
                                            <p:tav tm="100000">
                                              <p:val>
                                                <p:strVal val="#ppt_w"/>
                                              </p:val>
                                            </p:tav>
                                          </p:tavLst>
                                        </p:anim>
                                        <p:anim calcmode="lin" valueType="num">
                                          <p:cBhvr>
                                            <p:cTn id="38" dur="500" fill="hold"/>
                                            <p:tgtEl>
                                              <p:spTgt spid="141"/>
                                            </p:tgtEl>
                                            <p:attrNameLst>
                                              <p:attrName>ppt_h</p:attrName>
                                            </p:attrNameLst>
                                          </p:cBhvr>
                                          <p:tavLst>
                                            <p:tav tm="0">
                                              <p:val>
                                                <p:fltVal val="0"/>
                                              </p:val>
                                            </p:tav>
                                            <p:tav tm="100000">
                                              <p:val>
                                                <p:strVal val="#ppt_h"/>
                                              </p:val>
                                            </p:tav>
                                          </p:tavLst>
                                        </p:anim>
                                        <p:animEffect transition="in" filter="fade">
                                          <p:cBhvr>
                                            <p:cTn id="39" dur="500"/>
                                            <p:tgtEl>
                                              <p:spTgt spid="14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500"/>
                                            <p:tgtEl>
                                              <p:spTgt spid="57"/>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par>
                              <p:cTn id="64" fill="hold">
                                <p:stCondLst>
                                  <p:cond delay="3500"/>
                                </p:stCondLst>
                                <p:childTnLst>
                                  <p:par>
                                    <p:cTn id="65" presetID="53" presetClass="entr" presetSubtype="16" fill="hold" grpId="0" nodeType="afterEffect">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cBhvr>
                                            <p:cTn id="67" dur="500" fill="hold"/>
                                            <p:tgtEl>
                                              <p:spTgt spid="65"/>
                                            </p:tgtEl>
                                            <p:attrNameLst>
                                              <p:attrName>ppt_w</p:attrName>
                                            </p:attrNameLst>
                                          </p:cBhvr>
                                          <p:tavLst>
                                            <p:tav tm="0">
                                              <p:val>
                                                <p:fltVal val="0"/>
                                              </p:val>
                                            </p:tav>
                                            <p:tav tm="100000">
                                              <p:val>
                                                <p:strVal val="#ppt_w"/>
                                              </p:val>
                                            </p:tav>
                                          </p:tavLst>
                                        </p:anim>
                                        <p:anim calcmode="lin" valueType="num">
                                          <p:cBhvr>
                                            <p:cTn id="68" dur="500" fill="hold"/>
                                            <p:tgtEl>
                                              <p:spTgt spid="65"/>
                                            </p:tgtEl>
                                            <p:attrNameLst>
                                              <p:attrName>ppt_h</p:attrName>
                                            </p:attrNameLst>
                                          </p:cBhvr>
                                          <p:tavLst>
                                            <p:tav tm="0">
                                              <p:val>
                                                <p:fltVal val="0"/>
                                              </p:val>
                                            </p:tav>
                                            <p:tav tm="100000">
                                              <p:val>
                                                <p:strVal val="#ppt_h"/>
                                              </p:val>
                                            </p:tav>
                                          </p:tavLst>
                                        </p:anim>
                                        <p:animEffect transition="in" filter="fade">
                                          <p:cBhvr>
                                            <p:cTn id="69" dur="500"/>
                                            <p:tgtEl>
                                              <p:spTgt spid="6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 calcmode="lin" valueType="num">
                                          <p:cBhvr>
                                            <p:cTn id="72" dur="500" fill="hold"/>
                                            <p:tgtEl>
                                              <p:spTgt spid="66"/>
                                            </p:tgtEl>
                                            <p:attrNameLst>
                                              <p:attrName>ppt_w</p:attrName>
                                            </p:attrNameLst>
                                          </p:cBhvr>
                                          <p:tavLst>
                                            <p:tav tm="0">
                                              <p:val>
                                                <p:fltVal val="0"/>
                                              </p:val>
                                            </p:tav>
                                            <p:tav tm="100000">
                                              <p:val>
                                                <p:strVal val="#ppt_w"/>
                                              </p:val>
                                            </p:tav>
                                          </p:tavLst>
                                        </p:anim>
                                        <p:anim calcmode="lin" valueType="num">
                                          <p:cBhvr>
                                            <p:cTn id="73" dur="500" fill="hold"/>
                                            <p:tgtEl>
                                              <p:spTgt spid="66"/>
                                            </p:tgtEl>
                                            <p:attrNameLst>
                                              <p:attrName>ppt_h</p:attrName>
                                            </p:attrNameLst>
                                          </p:cBhvr>
                                          <p:tavLst>
                                            <p:tav tm="0">
                                              <p:val>
                                                <p:fltVal val="0"/>
                                              </p:val>
                                            </p:tav>
                                            <p:tav tm="100000">
                                              <p:val>
                                                <p:strVal val="#ppt_h"/>
                                              </p:val>
                                            </p:tav>
                                          </p:tavLst>
                                        </p:anim>
                                        <p:animEffect transition="in" filter="fade">
                                          <p:cBhvr>
                                            <p:cTn id="74" dur="500"/>
                                            <p:tgtEl>
                                              <p:spTgt spid="66"/>
                                            </p:tgtEl>
                                          </p:cBhvr>
                                        </p:animEffect>
                                      </p:childTnLst>
                                    </p:cTn>
                                  </p:par>
                                </p:childTnLst>
                              </p:cTn>
                            </p:par>
                            <p:par>
                              <p:cTn id="75" fill="hold">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fade">
                                          <p:cBhvr>
                                            <p:cTn id="78" dur="500"/>
                                            <p:tgtEl>
                                              <p:spTgt spid="67"/>
                                            </p:tgtEl>
                                          </p:cBhvr>
                                        </p:animEffect>
                                      </p:childTnLst>
                                    </p:cTn>
                                  </p:par>
                                </p:childTnLst>
                              </p:cTn>
                            </p:par>
                            <p:par>
                              <p:cTn id="79" fill="hold">
                                <p:stCondLst>
                                  <p:cond delay="4500"/>
                                </p:stCondLst>
                                <p:childTnLst>
                                  <p:par>
                                    <p:cTn id="80" presetID="53" presetClass="entr" presetSubtype="16"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500" fill="hold"/>
                                            <p:tgtEl>
                                              <p:spTgt spid="77"/>
                                            </p:tgtEl>
                                            <p:attrNameLst>
                                              <p:attrName>ppt_w</p:attrName>
                                            </p:attrNameLst>
                                          </p:cBhvr>
                                          <p:tavLst>
                                            <p:tav tm="0">
                                              <p:val>
                                                <p:fltVal val="0"/>
                                              </p:val>
                                            </p:tav>
                                            <p:tav tm="100000">
                                              <p:val>
                                                <p:strVal val="#ppt_w"/>
                                              </p:val>
                                            </p:tav>
                                          </p:tavLst>
                                        </p:anim>
                                        <p:anim calcmode="lin" valueType="num">
                                          <p:cBhvr>
                                            <p:cTn id="83" dur="500" fill="hold"/>
                                            <p:tgtEl>
                                              <p:spTgt spid="77"/>
                                            </p:tgtEl>
                                            <p:attrNameLst>
                                              <p:attrName>ppt_h</p:attrName>
                                            </p:attrNameLst>
                                          </p:cBhvr>
                                          <p:tavLst>
                                            <p:tav tm="0">
                                              <p:val>
                                                <p:fltVal val="0"/>
                                              </p:val>
                                            </p:tav>
                                            <p:tav tm="100000">
                                              <p:val>
                                                <p:strVal val="#ppt_h"/>
                                              </p:val>
                                            </p:tav>
                                          </p:tavLst>
                                        </p:anim>
                                        <p:animEffect transition="in" filter="fade">
                                          <p:cBhvr>
                                            <p:cTn id="84" dur="500"/>
                                            <p:tgtEl>
                                              <p:spTgt spid="7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 calcmode="lin" valueType="num">
                                          <p:cBhvr>
                                            <p:cTn id="87" dur="500" fill="hold"/>
                                            <p:tgtEl>
                                              <p:spTgt spid="78"/>
                                            </p:tgtEl>
                                            <p:attrNameLst>
                                              <p:attrName>ppt_w</p:attrName>
                                            </p:attrNameLst>
                                          </p:cBhvr>
                                          <p:tavLst>
                                            <p:tav tm="0">
                                              <p:val>
                                                <p:fltVal val="0"/>
                                              </p:val>
                                            </p:tav>
                                            <p:tav tm="100000">
                                              <p:val>
                                                <p:strVal val="#ppt_w"/>
                                              </p:val>
                                            </p:tav>
                                          </p:tavLst>
                                        </p:anim>
                                        <p:anim calcmode="lin" valueType="num">
                                          <p:cBhvr>
                                            <p:cTn id="88" dur="500" fill="hold"/>
                                            <p:tgtEl>
                                              <p:spTgt spid="78"/>
                                            </p:tgtEl>
                                            <p:attrNameLst>
                                              <p:attrName>ppt_h</p:attrName>
                                            </p:attrNameLst>
                                          </p:cBhvr>
                                          <p:tavLst>
                                            <p:tav tm="0">
                                              <p:val>
                                                <p:fltVal val="0"/>
                                              </p:val>
                                            </p:tav>
                                            <p:tav tm="100000">
                                              <p:val>
                                                <p:strVal val="#ppt_h"/>
                                              </p:val>
                                            </p:tav>
                                          </p:tavLst>
                                        </p:anim>
                                        <p:animEffect transition="in" filter="fade">
                                          <p:cBhvr>
                                            <p:cTn id="89" dur="500"/>
                                            <p:tgtEl>
                                              <p:spTgt spid="78"/>
                                            </p:tgtEl>
                                          </p:cBhvr>
                                        </p:animEffect>
                                      </p:childTnLst>
                                    </p:cTn>
                                  </p:par>
                                </p:childTnLst>
                              </p:cTn>
                            </p:par>
                            <p:par>
                              <p:cTn id="90" fill="hold">
                                <p:stCondLst>
                                  <p:cond delay="5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5500"/>
                                </p:stCondLst>
                                <p:childTnLst>
                                  <p:par>
                                    <p:cTn id="95" presetID="53" presetClass="entr" presetSubtype="16" fill="hold" grpId="0" nodeType="after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p:cTn id="97" dur="500" fill="hold"/>
                                            <p:tgtEl>
                                              <p:spTgt spid="60"/>
                                            </p:tgtEl>
                                            <p:attrNameLst>
                                              <p:attrName>ppt_w</p:attrName>
                                            </p:attrNameLst>
                                          </p:cBhvr>
                                          <p:tavLst>
                                            <p:tav tm="0">
                                              <p:val>
                                                <p:fltVal val="0"/>
                                              </p:val>
                                            </p:tav>
                                            <p:tav tm="100000">
                                              <p:val>
                                                <p:strVal val="#ppt_w"/>
                                              </p:val>
                                            </p:tav>
                                          </p:tavLst>
                                        </p:anim>
                                        <p:anim calcmode="lin" valueType="num">
                                          <p:cBhvr>
                                            <p:cTn id="98" dur="500" fill="hold"/>
                                            <p:tgtEl>
                                              <p:spTgt spid="60"/>
                                            </p:tgtEl>
                                            <p:attrNameLst>
                                              <p:attrName>ppt_h</p:attrName>
                                            </p:attrNameLst>
                                          </p:cBhvr>
                                          <p:tavLst>
                                            <p:tav tm="0">
                                              <p:val>
                                                <p:fltVal val="0"/>
                                              </p:val>
                                            </p:tav>
                                            <p:tav tm="100000">
                                              <p:val>
                                                <p:strVal val="#ppt_h"/>
                                              </p:val>
                                            </p:tav>
                                          </p:tavLst>
                                        </p:anim>
                                        <p:animEffect transition="in" filter="fade">
                                          <p:cBhvr>
                                            <p:cTn id="99" dur="500"/>
                                            <p:tgtEl>
                                              <p:spTgt spid="6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p:cTn id="102" dur="500" fill="hold"/>
                                            <p:tgtEl>
                                              <p:spTgt spid="61"/>
                                            </p:tgtEl>
                                            <p:attrNameLst>
                                              <p:attrName>ppt_w</p:attrName>
                                            </p:attrNameLst>
                                          </p:cBhvr>
                                          <p:tavLst>
                                            <p:tav tm="0">
                                              <p:val>
                                                <p:fltVal val="0"/>
                                              </p:val>
                                            </p:tav>
                                            <p:tav tm="100000">
                                              <p:val>
                                                <p:strVal val="#ppt_w"/>
                                              </p:val>
                                            </p:tav>
                                          </p:tavLst>
                                        </p:anim>
                                        <p:anim calcmode="lin" valueType="num">
                                          <p:cBhvr>
                                            <p:cTn id="103" dur="500" fill="hold"/>
                                            <p:tgtEl>
                                              <p:spTgt spid="61"/>
                                            </p:tgtEl>
                                            <p:attrNameLst>
                                              <p:attrName>ppt_h</p:attrName>
                                            </p:attrNameLst>
                                          </p:cBhvr>
                                          <p:tavLst>
                                            <p:tav tm="0">
                                              <p:val>
                                                <p:fltVal val="0"/>
                                              </p:val>
                                            </p:tav>
                                            <p:tav tm="100000">
                                              <p:val>
                                                <p:strVal val="#ppt_h"/>
                                              </p:val>
                                            </p:tav>
                                          </p:tavLst>
                                        </p:anim>
                                        <p:animEffect transition="in" filter="fade">
                                          <p:cBhvr>
                                            <p:cTn id="104" dur="500"/>
                                            <p:tgtEl>
                                              <p:spTgt spid="61"/>
                                            </p:tgtEl>
                                          </p:cBhvr>
                                        </p:animEffect>
                                      </p:childTnLst>
                                    </p:cTn>
                                  </p:par>
                                </p:childTnLst>
                              </p:cTn>
                            </p:par>
                            <p:par>
                              <p:cTn id="105" fill="hold">
                                <p:stCondLst>
                                  <p:cond delay="6000"/>
                                </p:stCondLst>
                                <p:childTnLst>
                                  <p:par>
                                    <p:cTn id="106" presetID="10" presetClass="entr" presetSubtype="0" fill="hold" grpId="0" nodeType="afterEffect">
                                      <p:stCondLst>
                                        <p:cond delay="0"/>
                                      </p:stCondLst>
                                      <p:childTnLst>
                                        <p:set>
                                          <p:cBhvr>
                                            <p:cTn id="107" dur="1" fill="hold">
                                              <p:stCondLst>
                                                <p:cond delay="0"/>
                                              </p:stCondLst>
                                            </p:cTn>
                                            <p:tgtEl>
                                              <p:spTgt spid="62"/>
                                            </p:tgtEl>
                                            <p:attrNameLst>
                                              <p:attrName>style.visibility</p:attrName>
                                            </p:attrNameLst>
                                          </p:cBhvr>
                                          <p:to>
                                            <p:strVal val="visible"/>
                                          </p:to>
                                        </p:set>
                                        <p:animEffect transition="in" filter="fade">
                                          <p:cBhvr>
                                            <p:cTn id="10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146" grpId="0" animBg="1"/>
          <p:bldP spid="5" grpId="0"/>
          <p:bldP spid="57" grpId="0"/>
          <p:bldP spid="60" grpId="0" animBg="1"/>
          <p:bldP spid="61" grpId="0"/>
          <p:bldP spid="62" grpId="0"/>
          <p:bldP spid="65" grpId="0" animBg="1"/>
          <p:bldP spid="66" grpId="0"/>
          <p:bldP spid="67" grpId="0"/>
          <p:bldP spid="70" grpId="0" animBg="1"/>
          <p:bldP spid="71" grpId="0"/>
          <p:bldP spid="72" grpId="0"/>
          <p:bldP spid="77" grpId="0" animBg="1"/>
          <p:bldP spid="78" grpId="0"/>
          <p:bldP spid="79" grpId="0"/>
          <p:bldP spid="7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429159" y="2041089"/>
            <a:ext cx="923330" cy="3171702"/>
          </a:xfrm>
          <a:prstGeom prst="rect">
            <a:avLst/>
          </a:prstGeom>
          <a:noFill/>
        </p:spPr>
        <p:txBody>
          <a:bodyPr vert="vert270" wrap="none" rtlCol="0">
            <a:spAutoFit/>
          </a:bodyPr>
          <a:lstStyle/>
          <a:p>
            <a:r>
              <a:rPr lang="en-US" sz="4800" b="1" dirty="0" smtClean="0">
                <a:solidFill>
                  <a:srgbClr val="00B0F0"/>
                </a:solidFill>
                <a:latin typeface="+mj-lt"/>
              </a:rPr>
              <a:t>OBJECTIS</a:t>
            </a:r>
            <a:endParaRPr lang="en-US" sz="4800" b="1" dirty="0">
              <a:solidFill>
                <a:srgbClr val="00B0F0"/>
              </a:solidFill>
              <a:latin typeface="+mj-lt"/>
            </a:endParaRPr>
          </a:p>
        </p:txBody>
      </p:sp>
      <p:sp>
        <p:nvSpPr>
          <p:cNvPr id="49" name="Rectangle 48"/>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2891789" y="2165870"/>
            <a:ext cx="7934325" cy="2308324"/>
          </a:xfrm>
          <a:prstGeom prst="rect">
            <a:avLst/>
          </a:prstGeom>
        </p:spPr>
        <p:txBody>
          <a:bodyPr wrap="square">
            <a:spAutoFit/>
          </a:bodyPr>
          <a:lstStyle/>
          <a:p>
            <a:pPr marL="342900" indent="-342900" algn="just">
              <a:lnSpc>
                <a:spcPct val="150000"/>
              </a:lnSpc>
              <a:buFont typeface="Wingdings" panose="05000000000000000000" pitchFamily="2" charset="2"/>
              <a:buChar char="v"/>
            </a:pPr>
            <a:r>
              <a:rPr lang="fr-FR" sz="2400" dirty="0" smtClean="0">
                <a:solidFill>
                  <a:schemeClr val="bg1"/>
                </a:solidFill>
                <a:latin typeface="Myriad Condensed Web" panose="020B0506030403020204" pitchFamily="34" charset="0"/>
              </a:rPr>
              <a:t>Obtenir et contrôler la caféine conformément à la monographie;</a:t>
            </a:r>
          </a:p>
          <a:p>
            <a:pPr marL="342900" indent="-342900" algn="just">
              <a:lnSpc>
                <a:spcPct val="150000"/>
              </a:lnSpc>
              <a:buFont typeface="Wingdings" panose="05000000000000000000" pitchFamily="2" charset="2"/>
              <a:buChar char="v"/>
            </a:pPr>
            <a:r>
              <a:rPr lang="fr-FR" sz="2400" dirty="0" smtClean="0">
                <a:solidFill>
                  <a:schemeClr val="bg1"/>
                </a:solidFill>
                <a:latin typeface="Myriad Condensed Web" panose="020B0506030403020204" pitchFamily="34" charset="0"/>
              </a:rPr>
              <a:t>Amélioration des connaissances expérimentales;</a:t>
            </a:r>
          </a:p>
          <a:p>
            <a:pPr marL="342900" indent="-342900" algn="just">
              <a:lnSpc>
                <a:spcPct val="150000"/>
              </a:lnSpc>
              <a:buFont typeface="Wingdings" panose="05000000000000000000" pitchFamily="2" charset="2"/>
              <a:buChar char="v"/>
            </a:pPr>
            <a:r>
              <a:rPr lang="fr-FR" sz="2400" dirty="0" smtClean="0">
                <a:solidFill>
                  <a:schemeClr val="bg1"/>
                </a:solidFill>
                <a:latin typeface="Myriad Condensed Web" panose="020B0506030403020204" pitchFamily="34" charset="0"/>
              </a:rPr>
              <a:t>Purification de la caféine extraite;</a:t>
            </a:r>
          </a:p>
          <a:p>
            <a:pPr marL="342900" indent="-342900" algn="just">
              <a:lnSpc>
                <a:spcPct val="150000"/>
              </a:lnSpc>
              <a:buFont typeface="Wingdings" panose="05000000000000000000" pitchFamily="2" charset="2"/>
              <a:buChar char="v"/>
            </a:pPr>
            <a:r>
              <a:rPr lang="fr-FR" sz="2400" dirty="0" smtClean="0">
                <a:solidFill>
                  <a:schemeClr val="bg1"/>
                </a:solidFill>
                <a:latin typeface="Myriad Condensed Web" panose="020B0506030403020204" pitchFamily="34" charset="0"/>
              </a:rPr>
              <a:t>Détermination de la teneur en principe actif.</a:t>
            </a:r>
            <a:endParaRPr lang="fr-FR" sz="2400" dirty="0">
              <a:solidFill>
                <a:schemeClr val="bg1"/>
              </a:solidFill>
              <a:latin typeface="Myriad Condensed Web" panose="020B0506030403020204" pitchFamily="34" charset="0"/>
            </a:endParaRPr>
          </a:p>
        </p:txBody>
      </p:sp>
      <p:grpSp>
        <p:nvGrpSpPr>
          <p:cNvPr id="51" name="Group 4"/>
          <p:cNvGrpSpPr>
            <a:grpSpLocks noChangeAspect="1"/>
          </p:cNvGrpSpPr>
          <p:nvPr/>
        </p:nvGrpSpPr>
        <p:grpSpPr bwMode="auto">
          <a:xfrm>
            <a:off x="1091518" y="5265737"/>
            <a:ext cx="1536700" cy="1592263"/>
            <a:chOff x="3357" y="1655"/>
            <a:chExt cx="968" cy="1003"/>
          </a:xfrm>
        </p:grpSpPr>
        <p:sp>
          <p:nvSpPr>
            <p:cNvPr id="52"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925512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0">
                                            <p:txEl>
                                              <p:pRg st="0" end="0"/>
                                            </p:txEl>
                                          </p:spTgt>
                                        </p:tgtEl>
                                        <p:attrNameLst>
                                          <p:attrName>style.visibility</p:attrName>
                                        </p:attrNameLst>
                                      </p:cBhvr>
                                      <p:to>
                                        <p:strVal val="visible"/>
                                      </p:to>
                                    </p:set>
                                    <p:animEffect transition="in" filter="wipe(left)">
                                      <p:cBhvr>
                                        <p:cTn id="20" dur="500"/>
                                        <p:tgtEl>
                                          <p:spTgt spid="50">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0">
                                            <p:txEl>
                                              <p:pRg st="1" end="1"/>
                                            </p:txEl>
                                          </p:spTgt>
                                        </p:tgtEl>
                                        <p:attrNameLst>
                                          <p:attrName>style.visibility</p:attrName>
                                        </p:attrNameLst>
                                      </p:cBhvr>
                                      <p:to>
                                        <p:strVal val="visible"/>
                                      </p:to>
                                    </p:set>
                                    <p:animEffect transition="in" filter="wipe(left)">
                                      <p:cBhvr>
                                        <p:cTn id="25" dur="500"/>
                                        <p:tgtEl>
                                          <p:spTgt spid="50">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0">
                                            <p:txEl>
                                              <p:pRg st="2" end="2"/>
                                            </p:txEl>
                                          </p:spTgt>
                                        </p:tgtEl>
                                        <p:attrNameLst>
                                          <p:attrName>style.visibility</p:attrName>
                                        </p:attrNameLst>
                                      </p:cBhvr>
                                      <p:to>
                                        <p:strVal val="visible"/>
                                      </p:to>
                                    </p:set>
                                    <p:animEffect transition="in" filter="wipe(left)">
                                      <p:cBhvr>
                                        <p:cTn id="30" dur="500"/>
                                        <p:tgtEl>
                                          <p:spTgt spid="50">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50">
                                            <p:txEl>
                                              <p:pRg st="3" end="3"/>
                                            </p:txEl>
                                          </p:spTgt>
                                        </p:tgtEl>
                                        <p:attrNameLst>
                                          <p:attrName>style.visibility</p:attrName>
                                        </p:attrNameLst>
                                      </p:cBhvr>
                                      <p:to>
                                        <p:strVal val="visible"/>
                                      </p:to>
                                    </p:set>
                                    <p:animEffect transition="in" filter="wipe(left)">
                                      <p:cBhvr>
                                        <p:cTn id="35" dur="500"/>
                                        <p:tgtEl>
                                          <p:spTgt spid="5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92" name="Rectangle 91"/>
          <p:cNvSpPr/>
          <p:nvPr/>
        </p:nvSpPr>
        <p:spPr>
          <a:xfrm>
            <a:off x="0" y="4790565"/>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97" name="Group 96"/>
          <p:cNvGrpSpPr/>
          <p:nvPr/>
        </p:nvGrpSpPr>
        <p:grpSpPr>
          <a:xfrm>
            <a:off x="5717718" y="1167030"/>
            <a:ext cx="1782799" cy="5488420"/>
            <a:chOff x="5717718" y="1167030"/>
            <a:chExt cx="1782799" cy="5488420"/>
          </a:xfrm>
        </p:grpSpPr>
        <p:sp>
          <p:nvSpPr>
            <p:cNvPr id="98" name="Rectangle 839"/>
            <p:cNvSpPr>
              <a:spLocks noChangeArrowheads="1"/>
            </p:cNvSpPr>
            <p:nvPr/>
          </p:nvSpPr>
          <p:spPr bwMode="auto">
            <a:xfrm rot="1949953">
              <a:off x="5717718" y="1167030"/>
              <a:ext cx="109408" cy="5488420"/>
            </a:xfrm>
            <a:custGeom>
              <a:avLst/>
              <a:gdLst>
                <a:gd name="connsiteX0" fmla="*/ 0 w 111398"/>
                <a:gd name="connsiteY0" fmla="*/ 0 h 5671708"/>
                <a:gd name="connsiteX1" fmla="*/ 111398 w 111398"/>
                <a:gd name="connsiteY1" fmla="*/ 0 h 5671708"/>
                <a:gd name="connsiteX2" fmla="*/ 111398 w 111398"/>
                <a:gd name="connsiteY2" fmla="*/ 5671708 h 5671708"/>
                <a:gd name="connsiteX3" fmla="*/ 0 w 111398"/>
                <a:gd name="connsiteY3" fmla="*/ 5671708 h 5671708"/>
                <a:gd name="connsiteX4" fmla="*/ 0 w 111398"/>
                <a:gd name="connsiteY4" fmla="*/ 0 h 5671708"/>
                <a:gd name="connsiteX0" fmla="*/ 0 w 113062"/>
                <a:gd name="connsiteY0" fmla="*/ 0 h 5671708"/>
                <a:gd name="connsiteX1" fmla="*/ 111398 w 113062"/>
                <a:gd name="connsiteY1" fmla="*/ 0 h 5671708"/>
                <a:gd name="connsiteX2" fmla="*/ 113062 w 113062"/>
                <a:gd name="connsiteY2" fmla="*/ 5489950 h 5671708"/>
                <a:gd name="connsiteX3" fmla="*/ 0 w 113062"/>
                <a:gd name="connsiteY3" fmla="*/ 5671708 h 5671708"/>
                <a:gd name="connsiteX4" fmla="*/ 0 w 113062"/>
                <a:gd name="connsiteY4" fmla="*/ 0 h 5671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62" h="5671708">
                  <a:moveTo>
                    <a:pt x="0" y="0"/>
                  </a:moveTo>
                  <a:lnTo>
                    <a:pt x="111398" y="0"/>
                  </a:lnTo>
                  <a:cubicBezTo>
                    <a:pt x="111953" y="1829983"/>
                    <a:pt x="112507" y="3659967"/>
                    <a:pt x="113062" y="5489950"/>
                  </a:cubicBezTo>
                  <a:lnTo>
                    <a:pt x="0" y="5671708"/>
                  </a:lnTo>
                  <a:lnTo>
                    <a:pt x="0" y="0"/>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9" name="Rectangle 851"/>
            <p:cNvSpPr>
              <a:spLocks noChangeArrowheads="1"/>
            </p:cNvSpPr>
            <p:nvPr/>
          </p:nvSpPr>
          <p:spPr bwMode="auto">
            <a:xfrm rot="1949953">
              <a:off x="6919671" y="1564370"/>
              <a:ext cx="580846" cy="182392"/>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00" name="Straight Connector 99"/>
          <p:cNvCxnSpPr/>
          <p:nvPr/>
        </p:nvCxnSpPr>
        <p:spPr>
          <a:xfrm>
            <a:off x="8502278" y="2680000"/>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flipH="1">
            <a:off x="9035758" y="2730488"/>
            <a:ext cx="3156241" cy="338554"/>
          </a:xfrm>
          <a:prstGeom prst="rect">
            <a:avLst/>
          </a:prstGeom>
          <a:noFill/>
        </p:spPr>
        <p:txBody>
          <a:bodyPr wrap="square" rtlCol="0">
            <a:spAutoFit/>
          </a:bodyPr>
          <a:lstStyle/>
          <a:p>
            <a:pPr algn="just"/>
            <a:r>
              <a:rPr lang="fr-FR" sz="1600" dirty="0" smtClean="0">
                <a:solidFill>
                  <a:schemeClr val="bg1"/>
                </a:solidFill>
                <a:latin typeface="Myriad Condensed Web" panose="020B0506030403020204" pitchFamily="34" charset="0"/>
              </a:rPr>
              <a:t>favorise </a:t>
            </a:r>
            <a:r>
              <a:rPr lang="fr-FR" sz="1600" dirty="0">
                <a:solidFill>
                  <a:schemeClr val="bg1"/>
                </a:solidFill>
                <a:latin typeface="Myriad Condensed Web" panose="020B0506030403020204" pitchFamily="34" charset="0"/>
              </a:rPr>
              <a:t>la survenue des caries dentaires</a:t>
            </a:r>
            <a:endParaRPr lang="en-US" sz="1600" dirty="0">
              <a:solidFill>
                <a:schemeClr val="bg1"/>
              </a:solidFill>
              <a:latin typeface="Myriad Condensed Web" panose="020B0506030403020204" pitchFamily="34" charset="0"/>
            </a:endParaRPr>
          </a:p>
        </p:txBody>
      </p:sp>
      <p:sp>
        <p:nvSpPr>
          <p:cNvPr id="102" name="TextBox 101"/>
          <p:cNvSpPr txBox="1"/>
          <p:nvPr/>
        </p:nvSpPr>
        <p:spPr>
          <a:xfrm flipH="1">
            <a:off x="9041697" y="2512593"/>
            <a:ext cx="3408395" cy="338554"/>
          </a:xfrm>
          <a:prstGeom prst="rect">
            <a:avLst/>
          </a:prstGeom>
          <a:noFill/>
        </p:spPr>
        <p:txBody>
          <a:bodyPr wrap="square" rtlCol="0">
            <a:spAutoFit/>
          </a:bodyPr>
          <a:lstStyle/>
          <a:p>
            <a:r>
              <a:rPr lang="fr-FR" sz="1600" b="1" dirty="0" smtClean="0">
                <a:solidFill>
                  <a:schemeClr val="accent1"/>
                </a:solidFill>
              </a:rPr>
              <a:t>Le </a:t>
            </a:r>
            <a:r>
              <a:rPr lang="fr-FR" sz="1600" b="1" dirty="0">
                <a:solidFill>
                  <a:schemeClr val="accent1"/>
                </a:solidFill>
              </a:rPr>
              <a:t>tissu dentaire</a:t>
            </a:r>
            <a:endParaRPr lang="en-US" sz="1600" b="1" dirty="0">
              <a:solidFill>
                <a:schemeClr val="accent1"/>
              </a:solidFill>
            </a:endParaRPr>
          </a:p>
        </p:txBody>
      </p:sp>
      <p:grpSp>
        <p:nvGrpSpPr>
          <p:cNvPr id="103" name="Group 102"/>
          <p:cNvGrpSpPr/>
          <p:nvPr/>
        </p:nvGrpSpPr>
        <p:grpSpPr>
          <a:xfrm>
            <a:off x="6389976" y="2329831"/>
            <a:ext cx="1973805" cy="711530"/>
            <a:chOff x="6389976" y="2329831"/>
            <a:chExt cx="1973805" cy="711530"/>
          </a:xfrm>
        </p:grpSpPr>
        <p:sp>
          <p:nvSpPr>
            <p:cNvPr id="104" name="Oval 103"/>
            <p:cNvSpPr/>
            <p:nvPr/>
          </p:nvSpPr>
          <p:spPr>
            <a:xfrm flipV="1">
              <a:off x="7652251" y="2329831"/>
              <a:ext cx="711530" cy="7115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flipV="1">
              <a:off x="6389976" y="2393046"/>
              <a:ext cx="1429028" cy="5739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flipV="1">
              <a:off x="7721062" y="2398642"/>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oup 106"/>
          <p:cNvGrpSpPr/>
          <p:nvPr/>
        </p:nvGrpSpPr>
        <p:grpSpPr>
          <a:xfrm>
            <a:off x="5656487" y="3476685"/>
            <a:ext cx="1973805" cy="711530"/>
            <a:chOff x="5656487" y="3476685"/>
            <a:chExt cx="1973805" cy="711530"/>
          </a:xfrm>
        </p:grpSpPr>
        <p:sp>
          <p:nvSpPr>
            <p:cNvPr id="108" name="Rectangle 107"/>
            <p:cNvSpPr/>
            <p:nvPr/>
          </p:nvSpPr>
          <p:spPr>
            <a:xfrm flipV="1">
              <a:off x="5656487" y="3539900"/>
              <a:ext cx="1429028" cy="5739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flipV="1">
              <a:off x="6918762" y="3476685"/>
              <a:ext cx="711530" cy="7115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flipV="1">
              <a:off x="6987573" y="3545496"/>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1" name="Group 110"/>
          <p:cNvGrpSpPr/>
          <p:nvPr/>
        </p:nvGrpSpPr>
        <p:grpSpPr>
          <a:xfrm>
            <a:off x="4564360" y="2569132"/>
            <a:ext cx="1973805" cy="711530"/>
            <a:chOff x="4564360" y="2569132"/>
            <a:chExt cx="1973805" cy="711530"/>
          </a:xfrm>
        </p:grpSpPr>
        <p:sp>
          <p:nvSpPr>
            <p:cNvPr id="112" name="Rectangle 111"/>
            <p:cNvSpPr/>
            <p:nvPr/>
          </p:nvSpPr>
          <p:spPr>
            <a:xfrm flipH="1" flipV="1">
              <a:off x="5109137" y="2632347"/>
              <a:ext cx="1429028" cy="5739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flipH="1" flipV="1">
              <a:off x="4564360" y="2569132"/>
              <a:ext cx="711530" cy="7115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flipH="1" flipV="1">
              <a:off x="4633171" y="2637943"/>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5" name="Group 114"/>
          <p:cNvGrpSpPr/>
          <p:nvPr/>
        </p:nvGrpSpPr>
        <p:grpSpPr>
          <a:xfrm>
            <a:off x="3828218" y="3719310"/>
            <a:ext cx="1973805" cy="711530"/>
            <a:chOff x="3828218" y="3719310"/>
            <a:chExt cx="1973805" cy="711530"/>
          </a:xfrm>
        </p:grpSpPr>
        <p:sp>
          <p:nvSpPr>
            <p:cNvPr id="116" name="Rectangle 115"/>
            <p:cNvSpPr/>
            <p:nvPr/>
          </p:nvSpPr>
          <p:spPr>
            <a:xfrm flipH="1" flipV="1">
              <a:off x="4372995" y="3782525"/>
              <a:ext cx="1429028" cy="5739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flipH="1" flipV="1">
              <a:off x="3828218" y="3719310"/>
              <a:ext cx="711530" cy="7115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flipH="1" flipV="1">
              <a:off x="3897029" y="3788121"/>
              <a:ext cx="573908" cy="5739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9" name="Straight Connector 118"/>
          <p:cNvCxnSpPr/>
          <p:nvPr/>
        </p:nvCxnSpPr>
        <p:spPr>
          <a:xfrm>
            <a:off x="7768789" y="3827041"/>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flipH="1">
            <a:off x="8387786" y="4025427"/>
            <a:ext cx="3176684" cy="584775"/>
          </a:xfrm>
          <a:prstGeom prst="rect">
            <a:avLst/>
          </a:prstGeom>
          <a:noFill/>
        </p:spPr>
        <p:txBody>
          <a:bodyPr wrap="square" rtlCol="0">
            <a:spAutoFit/>
          </a:bodyPr>
          <a:lstStyle/>
          <a:p>
            <a:r>
              <a:rPr lang="fr-FR" sz="1600" dirty="0" smtClean="0">
                <a:solidFill>
                  <a:schemeClr val="bg1"/>
                </a:solidFill>
                <a:latin typeface="Myriad Condensed Web" panose="020B0506030403020204" pitchFamily="34" charset="0"/>
              </a:rPr>
              <a:t>Elle peut </a:t>
            </a:r>
            <a:r>
              <a:rPr lang="fr-FR" sz="1600" dirty="0">
                <a:solidFill>
                  <a:schemeClr val="bg1"/>
                </a:solidFill>
                <a:latin typeface="Myriad Condensed Web" panose="020B0506030403020204" pitchFamily="34" charset="0"/>
              </a:rPr>
              <a:t>aggraver les troubles d’évacuation de la vessie. </a:t>
            </a:r>
            <a:endParaRPr lang="en-US" sz="1600" dirty="0">
              <a:solidFill>
                <a:schemeClr val="bg1"/>
              </a:solidFill>
              <a:latin typeface="Myriad Condensed Web" panose="020B0506030403020204" pitchFamily="34" charset="0"/>
            </a:endParaRPr>
          </a:p>
        </p:txBody>
      </p:sp>
      <p:sp>
        <p:nvSpPr>
          <p:cNvPr id="121" name="TextBox 120"/>
          <p:cNvSpPr txBox="1"/>
          <p:nvPr/>
        </p:nvSpPr>
        <p:spPr>
          <a:xfrm flipH="1">
            <a:off x="8302270" y="3657764"/>
            <a:ext cx="1637371" cy="338554"/>
          </a:xfrm>
          <a:prstGeom prst="rect">
            <a:avLst/>
          </a:prstGeom>
          <a:noFill/>
        </p:spPr>
        <p:txBody>
          <a:bodyPr wrap="none" rtlCol="0">
            <a:spAutoFit/>
          </a:bodyPr>
          <a:lstStyle/>
          <a:p>
            <a:r>
              <a:rPr lang="en-US" sz="1600" b="1" dirty="0" err="1" smtClean="0">
                <a:solidFill>
                  <a:schemeClr val="accent3"/>
                </a:solidFill>
              </a:rPr>
              <a:t>L’appareil</a:t>
            </a:r>
            <a:r>
              <a:rPr lang="en-US" sz="1600" b="1" dirty="0" smtClean="0">
                <a:solidFill>
                  <a:schemeClr val="accent3"/>
                </a:solidFill>
              </a:rPr>
              <a:t> </a:t>
            </a:r>
            <a:r>
              <a:rPr lang="en-US" sz="1600" b="1" dirty="0" err="1">
                <a:solidFill>
                  <a:schemeClr val="accent3"/>
                </a:solidFill>
              </a:rPr>
              <a:t>urinaire</a:t>
            </a:r>
            <a:endParaRPr lang="en-US" sz="1600" b="1" dirty="0">
              <a:solidFill>
                <a:schemeClr val="accent3"/>
              </a:solidFill>
            </a:endParaRPr>
          </a:p>
        </p:txBody>
      </p:sp>
      <p:cxnSp>
        <p:nvCxnSpPr>
          <p:cNvPr id="122" name="Straight Connector 121"/>
          <p:cNvCxnSpPr/>
          <p:nvPr/>
        </p:nvCxnSpPr>
        <p:spPr>
          <a:xfrm flipH="1">
            <a:off x="4029278" y="2918245"/>
            <a:ext cx="394978" cy="0"/>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09290" y="3018941"/>
            <a:ext cx="3581492" cy="830997"/>
          </a:xfrm>
          <a:prstGeom prst="rect">
            <a:avLst/>
          </a:prstGeom>
          <a:noFill/>
        </p:spPr>
        <p:txBody>
          <a:bodyPr wrap="square" rtlCol="0">
            <a:spAutoFit/>
          </a:bodyPr>
          <a:lstStyle/>
          <a:p>
            <a:pPr algn="just"/>
            <a:r>
              <a:rPr lang="fr-FR" sz="1600" dirty="0">
                <a:solidFill>
                  <a:schemeClr val="bg1"/>
                </a:solidFill>
                <a:latin typeface="Myriad Condensed Web" panose="020B0506030403020204" pitchFamily="34" charset="0"/>
              </a:rPr>
              <a:t>des manifestations allergiques, il s’agit le plus souvent d’eczéma </a:t>
            </a:r>
            <a:r>
              <a:rPr lang="fr-FR" sz="1600" dirty="0" err="1">
                <a:solidFill>
                  <a:schemeClr val="bg1"/>
                </a:solidFill>
                <a:latin typeface="Myriad Condensed Web" panose="020B0506030403020204" pitchFamily="34" charset="0"/>
              </a:rPr>
              <a:t>hyperkératosique</a:t>
            </a:r>
            <a:r>
              <a:rPr lang="fr-FR" sz="1600" dirty="0">
                <a:solidFill>
                  <a:schemeClr val="bg1"/>
                </a:solidFill>
                <a:latin typeface="Myriad Condensed Web" panose="020B0506030403020204" pitchFamily="34" charset="0"/>
              </a:rPr>
              <a:t> ou </a:t>
            </a:r>
            <a:r>
              <a:rPr lang="fr-FR" sz="1600" dirty="0" smtClean="0">
                <a:solidFill>
                  <a:schemeClr val="bg1"/>
                </a:solidFill>
                <a:latin typeface="Myriad Condensed Web" panose="020B0506030403020204" pitchFamily="34" charset="0"/>
              </a:rPr>
              <a:t>vésiculaire.</a:t>
            </a:r>
            <a:endParaRPr lang="en-US" sz="1600" dirty="0">
              <a:solidFill>
                <a:schemeClr val="bg1"/>
              </a:solidFill>
              <a:latin typeface="Myriad Condensed Web" panose="020B0506030403020204" pitchFamily="34" charset="0"/>
            </a:endParaRPr>
          </a:p>
        </p:txBody>
      </p:sp>
      <p:sp>
        <p:nvSpPr>
          <p:cNvPr id="124" name="TextBox 123"/>
          <p:cNvSpPr txBox="1"/>
          <p:nvPr/>
        </p:nvSpPr>
        <p:spPr>
          <a:xfrm>
            <a:off x="540254" y="2734748"/>
            <a:ext cx="3399457" cy="338554"/>
          </a:xfrm>
          <a:prstGeom prst="rect">
            <a:avLst/>
          </a:prstGeom>
          <a:noFill/>
        </p:spPr>
        <p:txBody>
          <a:bodyPr wrap="none" rtlCol="0">
            <a:spAutoFit/>
          </a:bodyPr>
          <a:lstStyle/>
          <a:p>
            <a:r>
              <a:rPr lang="fr-FR" sz="1600" b="1" dirty="0">
                <a:solidFill>
                  <a:schemeClr val="accent1"/>
                </a:solidFill>
              </a:rPr>
              <a:t>Sur le tissu cutané et sur les muqueuses</a:t>
            </a:r>
            <a:endParaRPr lang="en-US" sz="1600" b="1" dirty="0">
              <a:solidFill>
                <a:schemeClr val="accent1"/>
              </a:solidFill>
            </a:endParaRPr>
          </a:p>
        </p:txBody>
      </p:sp>
      <p:cxnSp>
        <p:nvCxnSpPr>
          <p:cNvPr id="125" name="Straight Connector 124"/>
          <p:cNvCxnSpPr>
            <a:stCxn id="117" idx="6"/>
            <a:endCxn id="126" idx="3"/>
          </p:cNvCxnSpPr>
          <p:nvPr/>
        </p:nvCxnSpPr>
        <p:spPr>
          <a:xfrm flipH="1">
            <a:off x="3417965" y="4075075"/>
            <a:ext cx="410253" cy="137993"/>
          </a:xfrm>
          <a:prstGeom prst="line">
            <a:avLst/>
          </a:prstGeom>
          <a:ln>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1061999" y="4043791"/>
            <a:ext cx="2355966" cy="338554"/>
          </a:xfrm>
          <a:prstGeom prst="rect">
            <a:avLst/>
          </a:prstGeom>
          <a:noFill/>
        </p:spPr>
        <p:txBody>
          <a:bodyPr wrap="none" rtlCol="0">
            <a:spAutoFit/>
          </a:bodyPr>
          <a:lstStyle/>
          <a:p>
            <a:r>
              <a:rPr lang="fr-FR" sz="1600" b="1" dirty="0">
                <a:solidFill>
                  <a:schemeClr val="accent5"/>
                </a:solidFill>
              </a:rPr>
              <a:t>Chez les femmes enceintes</a:t>
            </a:r>
          </a:p>
        </p:txBody>
      </p:sp>
      <p:grpSp>
        <p:nvGrpSpPr>
          <p:cNvPr id="127" name="Group 126"/>
          <p:cNvGrpSpPr/>
          <p:nvPr/>
        </p:nvGrpSpPr>
        <p:grpSpPr>
          <a:xfrm>
            <a:off x="4831667" y="4331456"/>
            <a:ext cx="559845" cy="1207645"/>
            <a:chOff x="4831667" y="4331456"/>
            <a:chExt cx="559845" cy="1207645"/>
          </a:xfrm>
        </p:grpSpPr>
        <p:sp>
          <p:nvSpPr>
            <p:cNvPr id="128" name="Rectangle 839"/>
            <p:cNvSpPr>
              <a:spLocks noChangeArrowheads="1"/>
            </p:cNvSpPr>
            <p:nvPr/>
          </p:nvSpPr>
          <p:spPr bwMode="auto">
            <a:xfrm rot="1949953">
              <a:off x="4831667" y="4331456"/>
              <a:ext cx="209958" cy="984407"/>
            </a:xfrm>
            <a:custGeom>
              <a:avLst/>
              <a:gdLst>
                <a:gd name="connsiteX0" fmla="*/ 0 w 208450"/>
                <a:gd name="connsiteY0" fmla="*/ 0 h 984407"/>
                <a:gd name="connsiteX1" fmla="*/ 208450 w 208450"/>
                <a:gd name="connsiteY1" fmla="*/ 0 h 984407"/>
                <a:gd name="connsiteX2" fmla="*/ 208450 w 208450"/>
                <a:gd name="connsiteY2" fmla="*/ 984407 h 984407"/>
                <a:gd name="connsiteX3" fmla="*/ 0 w 208450"/>
                <a:gd name="connsiteY3" fmla="*/ 984407 h 984407"/>
                <a:gd name="connsiteX4" fmla="*/ 0 w 208450"/>
                <a:gd name="connsiteY4" fmla="*/ 0 h 984407"/>
                <a:gd name="connsiteX0" fmla="*/ 1508 w 209958"/>
                <a:gd name="connsiteY0" fmla="*/ 0 h 984407"/>
                <a:gd name="connsiteX1" fmla="*/ 209958 w 209958"/>
                <a:gd name="connsiteY1" fmla="*/ 0 h 984407"/>
                <a:gd name="connsiteX2" fmla="*/ 209958 w 209958"/>
                <a:gd name="connsiteY2" fmla="*/ 984407 h 984407"/>
                <a:gd name="connsiteX3" fmla="*/ 0 w 209958"/>
                <a:gd name="connsiteY3" fmla="*/ 887490 h 984407"/>
                <a:gd name="connsiteX4" fmla="*/ 1508 w 209958"/>
                <a:gd name="connsiteY4" fmla="*/ 0 h 984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958" h="984407">
                  <a:moveTo>
                    <a:pt x="1508" y="0"/>
                  </a:moveTo>
                  <a:lnTo>
                    <a:pt x="209958" y="0"/>
                  </a:lnTo>
                  <a:lnTo>
                    <a:pt x="209958" y="984407"/>
                  </a:lnTo>
                  <a:lnTo>
                    <a:pt x="0" y="887490"/>
                  </a:lnTo>
                  <a:cubicBezTo>
                    <a:pt x="503" y="591660"/>
                    <a:pt x="1005" y="295830"/>
                    <a:pt x="1508" y="0"/>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Rectangle 840"/>
            <p:cNvSpPr>
              <a:spLocks noChangeArrowheads="1"/>
            </p:cNvSpPr>
            <p:nvPr/>
          </p:nvSpPr>
          <p:spPr bwMode="auto">
            <a:xfrm rot="1949953">
              <a:off x="5009050" y="4443219"/>
              <a:ext cx="206067" cy="984407"/>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841"/>
            <p:cNvSpPr>
              <a:spLocks noChangeArrowheads="1"/>
            </p:cNvSpPr>
            <p:nvPr/>
          </p:nvSpPr>
          <p:spPr bwMode="auto">
            <a:xfrm rot="1949953">
              <a:off x="5182626" y="4554694"/>
              <a:ext cx="208886" cy="984407"/>
            </a:xfrm>
            <a:custGeom>
              <a:avLst/>
              <a:gdLst>
                <a:gd name="connsiteX0" fmla="*/ 0 w 208450"/>
                <a:gd name="connsiteY0" fmla="*/ 0 h 984407"/>
                <a:gd name="connsiteX1" fmla="*/ 208450 w 208450"/>
                <a:gd name="connsiteY1" fmla="*/ 0 h 984407"/>
                <a:gd name="connsiteX2" fmla="*/ 208450 w 208450"/>
                <a:gd name="connsiteY2" fmla="*/ 984407 h 984407"/>
                <a:gd name="connsiteX3" fmla="*/ 0 w 208450"/>
                <a:gd name="connsiteY3" fmla="*/ 984407 h 984407"/>
                <a:gd name="connsiteX4" fmla="*/ 0 w 208450"/>
                <a:gd name="connsiteY4" fmla="*/ 0 h 984407"/>
                <a:gd name="connsiteX0" fmla="*/ 0 w 208886"/>
                <a:gd name="connsiteY0" fmla="*/ 0 h 984407"/>
                <a:gd name="connsiteX1" fmla="*/ 208450 w 208886"/>
                <a:gd name="connsiteY1" fmla="*/ 0 h 984407"/>
                <a:gd name="connsiteX2" fmla="*/ 208886 w 208886"/>
                <a:gd name="connsiteY2" fmla="*/ 878723 h 984407"/>
                <a:gd name="connsiteX3" fmla="*/ 0 w 208886"/>
                <a:gd name="connsiteY3" fmla="*/ 984407 h 984407"/>
                <a:gd name="connsiteX4" fmla="*/ 0 w 208886"/>
                <a:gd name="connsiteY4" fmla="*/ 0 h 984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886" h="984407">
                  <a:moveTo>
                    <a:pt x="0" y="0"/>
                  </a:moveTo>
                  <a:lnTo>
                    <a:pt x="208450" y="0"/>
                  </a:lnTo>
                  <a:cubicBezTo>
                    <a:pt x="208595" y="292908"/>
                    <a:pt x="208741" y="585815"/>
                    <a:pt x="208886" y="878723"/>
                  </a:cubicBezTo>
                  <a:lnTo>
                    <a:pt x="0" y="984407"/>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TextBox 130"/>
            <p:cNvSpPr txBox="1"/>
            <p:nvPr/>
          </p:nvSpPr>
          <p:spPr>
            <a:xfrm rot="18120000">
              <a:off x="5057297" y="4767417"/>
              <a:ext cx="184730" cy="200055"/>
            </a:xfrm>
            <a:prstGeom prst="rect">
              <a:avLst/>
            </a:prstGeom>
            <a:noFill/>
          </p:spPr>
          <p:txBody>
            <a:bodyPr wrap="none" rtlCol="0" anchor="ctr">
              <a:spAutoFit/>
            </a:bodyPr>
            <a:lstStyle/>
            <a:p>
              <a:pPr algn="ctr"/>
              <a:endParaRPr lang="en-US" sz="700" b="1" dirty="0">
                <a:solidFill>
                  <a:schemeClr val="bg1"/>
                </a:solidFill>
                <a:latin typeface="+mj-lt"/>
              </a:endParaRPr>
            </a:p>
          </p:txBody>
        </p:sp>
      </p:grpSp>
      <p:grpSp>
        <p:nvGrpSpPr>
          <p:cNvPr id="132" name="Group 131"/>
          <p:cNvGrpSpPr/>
          <p:nvPr/>
        </p:nvGrpSpPr>
        <p:grpSpPr>
          <a:xfrm>
            <a:off x="5280227" y="3782056"/>
            <a:ext cx="558053" cy="902857"/>
            <a:chOff x="5280227" y="3782056"/>
            <a:chExt cx="558053" cy="902857"/>
          </a:xfrm>
        </p:grpSpPr>
        <p:sp>
          <p:nvSpPr>
            <p:cNvPr id="133" name="Rectangle 842"/>
            <p:cNvSpPr>
              <a:spLocks noChangeArrowheads="1"/>
            </p:cNvSpPr>
            <p:nvPr/>
          </p:nvSpPr>
          <p:spPr bwMode="auto">
            <a:xfrm rot="1949953">
              <a:off x="5280227" y="3782056"/>
              <a:ext cx="208450" cy="680142"/>
            </a:xfrm>
            <a:prstGeom prst="rect">
              <a:avLst/>
            </a:prstGeom>
            <a:solidFill>
              <a:schemeClr val="accent4">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Rectangle 843"/>
            <p:cNvSpPr>
              <a:spLocks noChangeArrowheads="1"/>
            </p:cNvSpPr>
            <p:nvPr/>
          </p:nvSpPr>
          <p:spPr bwMode="auto">
            <a:xfrm rot="1949953">
              <a:off x="5456220" y="3893414"/>
              <a:ext cx="206067" cy="68014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Rectangle 844"/>
            <p:cNvSpPr>
              <a:spLocks noChangeArrowheads="1"/>
            </p:cNvSpPr>
            <p:nvPr/>
          </p:nvSpPr>
          <p:spPr bwMode="auto">
            <a:xfrm rot="1949953">
              <a:off x="5629830" y="4004771"/>
              <a:ext cx="208450" cy="680142"/>
            </a:xfrm>
            <a:prstGeom prst="rect">
              <a:avLst/>
            </a:prstGeom>
            <a:solidFill>
              <a:schemeClr val="accent4">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TextBox 135"/>
            <p:cNvSpPr txBox="1"/>
            <p:nvPr/>
          </p:nvSpPr>
          <p:spPr>
            <a:xfrm rot="18120000">
              <a:off x="5466888" y="4133458"/>
              <a:ext cx="184731" cy="200055"/>
            </a:xfrm>
            <a:prstGeom prst="rect">
              <a:avLst/>
            </a:prstGeom>
            <a:noFill/>
          </p:spPr>
          <p:txBody>
            <a:bodyPr wrap="none" rtlCol="0" anchor="ctr">
              <a:spAutoFit/>
            </a:bodyPr>
            <a:lstStyle/>
            <a:p>
              <a:pPr algn="ctr"/>
              <a:endParaRPr lang="en-US" sz="700" b="1" dirty="0">
                <a:solidFill>
                  <a:schemeClr val="bg1"/>
                </a:solidFill>
                <a:latin typeface="+mj-lt"/>
              </a:endParaRPr>
            </a:p>
          </p:txBody>
        </p:sp>
      </p:grpSp>
      <p:grpSp>
        <p:nvGrpSpPr>
          <p:cNvPr id="137" name="Group 136"/>
          <p:cNvGrpSpPr/>
          <p:nvPr/>
        </p:nvGrpSpPr>
        <p:grpSpPr>
          <a:xfrm>
            <a:off x="5645979" y="3207328"/>
            <a:ext cx="558054" cy="904048"/>
            <a:chOff x="5645979" y="3207328"/>
            <a:chExt cx="558054" cy="904048"/>
          </a:xfrm>
        </p:grpSpPr>
        <p:sp>
          <p:nvSpPr>
            <p:cNvPr id="138" name="Rectangle 845"/>
            <p:cNvSpPr>
              <a:spLocks noChangeArrowheads="1"/>
            </p:cNvSpPr>
            <p:nvPr/>
          </p:nvSpPr>
          <p:spPr bwMode="auto">
            <a:xfrm rot="1949953">
              <a:off x="5645979" y="3207328"/>
              <a:ext cx="208450" cy="681333"/>
            </a:xfrm>
            <a:prstGeom prst="rect">
              <a:avLst/>
            </a:prstGeom>
            <a:solidFill>
              <a:schemeClr val="accent3">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846"/>
            <p:cNvSpPr>
              <a:spLocks noChangeArrowheads="1"/>
            </p:cNvSpPr>
            <p:nvPr/>
          </p:nvSpPr>
          <p:spPr bwMode="auto">
            <a:xfrm rot="1949953">
              <a:off x="5821973" y="3318685"/>
              <a:ext cx="206067" cy="681333"/>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847"/>
            <p:cNvSpPr>
              <a:spLocks noChangeArrowheads="1"/>
            </p:cNvSpPr>
            <p:nvPr/>
          </p:nvSpPr>
          <p:spPr bwMode="auto">
            <a:xfrm rot="1949953">
              <a:off x="5995583" y="3430043"/>
              <a:ext cx="208450" cy="681333"/>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TextBox 140"/>
            <p:cNvSpPr txBox="1"/>
            <p:nvPr/>
          </p:nvSpPr>
          <p:spPr>
            <a:xfrm rot="18120000">
              <a:off x="5832641" y="3559324"/>
              <a:ext cx="184731" cy="200055"/>
            </a:xfrm>
            <a:prstGeom prst="rect">
              <a:avLst/>
            </a:prstGeom>
            <a:noFill/>
          </p:spPr>
          <p:txBody>
            <a:bodyPr wrap="none" rtlCol="0" anchor="ctr">
              <a:spAutoFit/>
            </a:bodyPr>
            <a:lstStyle/>
            <a:p>
              <a:pPr algn="ctr"/>
              <a:endParaRPr lang="en-US" sz="700" b="1" dirty="0">
                <a:solidFill>
                  <a:schemeClr val="bg1"/>
                </a:solidFill>
                <a:latin typeface="+mj-lt"/>
              </a:endParaRPr>
            </a:p>
          </p:txBody>
        </p:sp>
      </p:grpSp>
      <p:grpSp>
        <p:nvGrpSpPr>
          <p:cNvPr id="142" name="Group 141"/>
          <p:cNvGrpSpPr/>
          <p:nvPr/>
        </p:nvGrpSpPr>
        <p:grpSpPr>
          <a:xfrm>
            <a:off x="6011412" y="2634888"/>
            <a:ext cx="558053" cy="901665"/>
            <a:chOff x="6011412" y="2634888"/>
            <a:chExt cx="558053" cy="901665"/>
          </a:xfrm>
        </p:grpSpPr>
        <p:sp>
          <p:nvSpPr>
            <p:cNvPr id="143" name="Rectangle 848"/>
            <p:cNvSpPr>
              <a:spLocks noChangeArrowheads="1"/>
            </p:cNvSpPr>
            <p:nvPr/>
          </p:nvSpPr>
          <p:spPr bwMode="auto">
            <a:xfrm rot="1949953">
              <a:off x="6011412" y="2634888"/>
              <a:ext cx="208450" cy="678950"/>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849"/>
            <p:cNvSpPr>
              <a:spLocks noChangeArrowheads="1"/>
            </p:cNvSpPr>
            <p:nvPr/>
          </p:nvSpPr>
          <p:spPr bwMode="auto">
            <a:xfrm rot="1949953">
              <a:off x="6187405" y="2746245"/>
              <a:ext cx="206067" cy="6789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Rectangle 850"/>
            <p:cNvSpPr>
              <a:spLocks noChangeArrowheads="1"/>
            </p:cNvSpPr>
            <p:nvPr/>
          </p:nvSpPr>
          <p:spPr bwMode="auto">
            <a:xfrm rot="1949953">
              <a:off x="6361015" y="2857603"/>
              <a:ext cx="208450" cy="6789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TextBox 145"/>
            <p:cNvSpPr txBox="1"/>
            <p:nvPr/>
          </p:nvSpPr>
          <p:spPr>
            <a:xfrm rot="18120000">
              <a:off x="6198074" y="2985693"/>
              <a:ext cx="184731" cy="200055"/>
            </a:xfrm>
            <a:prstGeom prst="rect">
              <a:avLst/>
            </a:prstGeom>
            <a:noFill/>
          </p:spPr>
          <p:txBody>
            <a:bodyPr wrap="none" rtlCol="0" anchor="ctr">
              <a:spAutoFit/>
            </a:bodyPr>
            <a:lstStyle/>
            <a:p>
              <a:pPr algn="ctr"/>
              <a:endParaRPr lang="en-US" sz="700" b="1" dirty="0">
                <a:solidFill>
                  <a:schemeClr val="bg1"/>
                </a:solidFill>
                <a:latin typeface="+mj-lt"/>
              </a:endParaRPr>
            </a:p>
          </p:txBody>
        </p:sp>
      </p:grpSp>
      <p:grpSp>
        <p:nvGrpSpPr>
          <p:cNvPr id="147" name="Group 146"/>
          <p:cNvGrpSpPr/>
          <p:nvPr/>
        </p:nvGrpSpPr>
        <p:grpSpPr>
          <a:xfrm>
            <a:off x="6376523" y="2061164"/>
            <a:ext cx="558054" cy="902857"/>
            <a:chOff x="6376523" y="2061164"/>
            <a:chExt cx="558054" cy="902857"/>
          </a:xfrm>
        </p:grpSpPr>
        <p:sp>
          <p:nvSpPr>
            <p:cNvPr id="148" name="Rectangle 851"/>
            <p:cNvSpPr>
              <a:spLocks noChangeArrowheads="1"/>
            </p:cNvSpPr>
            <p:nvPr/>
          </p:nvSpPr>
          <p:spPr bwMode="auto">
            <a:xfrm rot="1949953">
              <a:off x="6376523" y="2061164"/>
              <a:ext cx="208450" cy="680142"/>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Rectangle 852"/>
            <p:cNvSpPr>
              <a:spLocks noChangeArrowheads="1"/>
            </p:cNvSpPr>
            <p:nvPr/>
          </p:nvSpPr>
          <p:spPr bwMode="auto">
            <a:xfrm rot="1949953">
              <a:off x="6552516" y="2172522"/>
              <a:ext cx="206067" cy="68014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Rectangle 853"/>
            <p:cNvSpPr>
              <a:spLocks noChangeArrowheads="1"/>
            </p:cNvSpPr>
            <p:nvPr/>
          </p:nvSpPr>
          <p:spPr bwMode="auto">
            <a:xfrm rot="1949953">
              <a:off x="6726127" y="2283879"/>
              <a:ext cx="208450" cy="680142"/>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TextBox 150"/>
            <p:cNvSpPr txBox="1"/>
            <p:nvPr/>
          </p:nvSpPr>
          <p:spPr>
            <a:xfrm rot="18120000">
              <a:off x="6550393" y="2412566"/>
              <a:ext cx="210314" cy="200055"/>
            </a:xfrm>
            <a:prstGeom prst="rect">
              <a:avLst/>
            </a:prstGeom>
            <a:noFill/>
          </p:spPr>
          <p:txBody>
            <a:bodyPr wrap="none" rtlCol="0" anchor="ctr">
              <a:spAutoFit/>
            </a:bodyPr>
            <a:lstStyle/>
            <a:p>
              <a:pPr algn="ctr"/>
              <a:r>
                <a:rPr lang="en-US" sz="700" b="1" dirty="0" smtClean="0">
                  <a:solidFill>
                    <a:schemeClr val="bg1"/>
                  </a:solidFill>
                  <a:latin typeface="+mj-lt"/>
                </a:rPr>
                <a:t> </a:t>
              </a:r>
              <a:endParaRPr lang="en-US" sz="700" b="1" dirty="0">
                <a:solidFill>
                  <a:schemeClr val="bg1"/>
                </a:solidFill>
                <a:latin typeface="+mj-lt"/>
              </a:endParaRPr>
            </a:p>
          </p:txBody>
        </p:sp>
      </p:grpSp>
      <p:sp>
        <p:nvSpPr>
          <p:cNvPr id="152" name="TextBox 151"/>
          <p:cNvSpPr txBox="1"/>
          <p:nvPr/>
        </p:nvSpPr>
        <p:spPr>
          <a:xfrm>
            <a:off x="1269790" y="25322"/>
            <a:ext cx="9978693" cy="1569660"/>
          </a:xfrm>
          <a:prstGeom prst="rect">
            <a:avLst/>
          </a:prstGeom>
          <a:noFill/>
        </p:spPr>
        <p:txBody>
          <a:bodyPr vert="horz" wrap="none" rtlCol="0">
            <a:spAutoFit/>
          </a:bodyPr>
          <a:lstStyle/>
          <a:p>
            <a:pPr algn="ctr"/>
            <a:r>
              <a:rPr lang="fr-FR" sz="4800" b="1" dirty="0" smtClean="0">
                <a:solidFill>
                  <a:srgbClr val="00B0F0"/>
                </a:solidFill>
                <a:latin typeface="+mj-lt"/>
              </a:rPr>
              <a:t>INTOXICATION PAR LA CAFÉINE </a:t>
            </a:r>
          </a:p>
          <a:p>
            <a:pPr algn="ctr"/>
            <a:r>
              <a:rPr lang="fr-FR" sz="4800" b="1" dirty="0" smtClean="0">
                <a:solidFill>
                  <a:srgbClr val="00B0F0"/>
                </a:solidFill>
                <a:latin typeface="+mj-lt"/>
              </a:rPr>
              <a:t>OU CAFÉINISME </a:t>
            </a:r>
            <a:endParaRPr lang="en-US" sz="4800" b="1" dirty="0">
              <a:solidFill>
                <a:srgbClr val="00B0F0"/>
              </a:solidFill>
              <a:latin typeface="+mj-lt"/>
            </a:endParaRPr>
          </a:p>
        </p:txBody>
      </p:sp>
      <p:sp>
        <p:nvSpPr>
          <p:cNvPr id="153" name="TextBox 152"/>
          <p:cNvSpPr txBox="1"/>
          <p:nvPr/>
        </p:nvSpPr>
        <p:spPr>
          <a:xfrm>
            <a:off x="425430" y="4361981"/>
            <a:ext cx="3581492" cy="1323439"/>
          </a:xfrm>
          <a:prstGeom prst="rect">
            <a:avLst/>
          </a:prstGeom>
          <a:noFill/>
        </p:spPr>
        <p:txBody>
          <a:bodyPr wrap="square" rtlCol="0">
            <a:spAutoFit/>
          </a:bodyPr>
          <a:lstStyle/>
          <a:p>
            <a:pPr marL="285750" indent="-285750" algn="just">
              <a:buFont typeface="Arial" panose="020B0604020202020204" pitchFamily="34" charset="0"/>
              <a:buChar char="•"/>
            </a:pPr>
            <a:r>
              <a:rPr lang="fr-FR" sz="1600" dirty="0">
                <a:solidFill>
                  <a:schemeClr val="bg1"/>
                </a:solidFill>
                <a:latin typeface="Myriad Condensed Web" panose="020B0506030403020204" pitchFamily="34" charset="0"/>
              </a:rPr>
              <a:t>Risque d’avortement spontané.</a:t>
            </a:r>
          </a:p>
          <a:p>
            <a:pPr marL="285750" indent="-285750" algn="just">
              <a:buFont typeface="Arial" panose="020B0604020202020204" pitchFamily="34" charset="0"/>
              <a:buChar char="•"/>
            </a:pPr>
            <a:r>
              <a:rPr lang="fr-FR" sz="1600" dirty="0" smtClean="0">
                <a:solidFill>
                  <a:schemeClr val="bg1"/>
                </a:solidFill>
                <a:latin typeface="Myriad Condensed Web" panose="020B0506030403020204" pitchFamily="34" charset="0"/>
              </a:rPr>
              <a:t>Retard </a:t>
            </a:r>
            <a:r>
              <a:rPr lang="fr-FR" sz="1600" dirty="0">
                <a:solidFill>
                  <a:schemeClr val="bg1"/>
                </a:solidFill>
                <a:latin typeface="Myriad Condensed Web" panose="020B0506030403020204" pitchFamily="34" charset="0"/>
              </a:rPr>
              <a:t>de développement et de croissance.</a:t>
            </a:r>
          </a:p>
          <a:p>
            <a:pPr marL="285750" indent="-285750" algn="just">
              <a:buFont typeface="Arial" panose="020B0604020202020204" pitchFamily="34" charset="0"/>
              <a:buChar char="•"/>
            </a:pPr>
            <a:r>
              <a:rPr lang="fr-FR" sz="1600" dirty="0" smtClean="0">
                <a:solidFill>
                  <a:schemeClr val="bg1"/>
                </a:solidFill>
                <a:latin typeface="Myriad Condensed Web" panose="020B0506030403020204" pitchFamily="34" charset="0"/>
              </a:rPr>
              <a:t>Faible </a:t>
            </a:r>
            <a:r>
              <a:rPr lang="fr-FR" sz="1600" dirty="0">
                <a:solidFill>
                  <a:schemeClr val="bg1"/>
                </a:solidFill>
                <a:latin typeface="Myriad Condensed Web" panose="020B0506030403020204" pitchFamily="34" charset="0"/>
              </a:rPr>
              <a:t>poids de naissance.</a:t>
            </a:r>
          </a:p>
          <a:p>
            <a:pPr algn="just"/>
            <a:endParaRPr lang="en-US" sz="1600" dirty="0">
              <a:solidFill>
                <a:schemeClr val="bg1"/>
              </a:solidFill>
              <a:latin typeface="Myriad Condensed Web" panose="020B0506030403020204" pitchFamily="34" charset="0"/>
            </a:endParaRPr>
          </a:p>
        </p:txBody>
      </p:sp>
    </p:spTree>
    <p:extLst>
      <p:ext uri="{BB962C8B-B14F-4D97-AF65-F5344CB8AC3E}">
        <p14:creationId xmlns:p14="http://schemas.microsoft.com/office/powerpoint/2010/main" val="1935889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p:cTn id="7" dur="500" fill="hold"/>
                                            <p:tgtEl>
                                              <p:spTgt spid="152"/>
                                            </p:tgtEl>
                                            <p:attrNameLst>
                                              <p:attrName>ppt_w</p:attrName>
                                            </p:attrNameLst>
                                          </p:cBhvr>
                                          <p:tavLst>
                                            <p:tav tm="0">
                                              <p:val>
                                                <p:fltVal val="0"/>
                                              </p:val>
                                            </p:tav>
                                            <p:tav tm="100000">
                                              <p:val>
                                                <p:strVal val="#ppt_w"/>
                                              </p:val>
                                            </p:tav>
                                          </p:tavLst>
                                        </p:anim>
                                        <p:anim calcmode="lin" valueType="num">
                                          <p:cBhvr>
                                            <p:cTn id="8" dur="500" fill="hold"/>
                                            <p:tgtEl>
                                              <p:spTgt spid="152"/>
                                            </p:tgtEl>
                                            <p:attrNameLst>
                                              <p:attrName>ppt_h</p:attrName>
                                            </p:attrNameLst>
                                          </p:cBhvr>
                                          <p:tavLst>
                                            <p:tav tm="0">
                                              <p:val>
                                                <p:fltVal val="0"/>
                                              </p:val>
                                            </p:tav>
                                            <p:tav tm="100000">
                                              <p:val>
                                                <p:strVal val="#ppt_h"/>
                                              </p:val>
                                            </p:tav>
                                          </p:tavLst>
                                        </p:anim>
                                        <p:animEffect transition="in" filter="fade">
                                          <p:cBhvr>
                                            <p:cTn id="9" dur="500"/>
                                            <p:tgtEl>
                                              <p:spTgt spid="152"/>
                                            </p:tgtEl>
                                          </p:cBhvr>
                                        </p:animEffect>
                                      </p:childTnLst>
                                    </p:cTn>
                                  </p:par>
                                </p:childTnLst>
                              </p:cTn>
                            </p:par>
                            <p:par>
                              <p:cTn id="10" fill="hold">
                                <p:stCondLst>
                                  <p:cond delay="500"/>
                                </p:stCondLst>
                                <p:childTnLst>
                                  <p:par>
                                    <p:cTn id="11" presetID="2" presetClass="entr" presetSubtype="2" fill="hold" nodeType="afterEffect" p14:presetBounceEnd="50000">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14:bounceEnd="50000">
                                          <p:cBhvr additive="base">
                                            <p:cTn id="13" dur="1000" fill="hold"/>
                                            <p:tgtEl>
                                              <p:spTgt spid="147"/>
                                            </p:tgtEl>
                                            <p:attrNameLst>
                                              <p:attrName>ppt_x</p:attrName>
                                            </p:attrNameLst>
                                          </p:cBhvr>
                                          <p:tavLst>
                                            <p:tav tm="0">
                                              <p:val>
                                                <p:strVal val="1+#ppt_w/2"/>
                                              </p:val>
                                            </p:tav>
                                            <p:tav tm="100000">
                                              <p:val>
                                                <p:strVal val="#ppt_x"/>
                                              </p:val>
                                            </p:tav>
                                          </p:tavLst>
                                        </p:anim>
                                        <p:anim calcmode="lin" valueType="num" p14:bounceEnd="50000">
                                          <p:cBhvr additive="base">
                                            <p:cTn id="14" dur="1000" fill="hold"/>
                                            <p:tgtEl>
                                              <p:spTgt spid="14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14:presetBounceEnd="50000">
                                      <p:stCondLst>
                                        <p:cond delay="250"/>
                                      </p:stCondLst>
                                      <p:childTnLst>
                                        <p:set>
                                          <p:cBhvr>
                                            <p:cTn id="16" dur="1" fill="hold">
                                              <p:stCondLst>
                                                <p:cond delay="0"/>
                                              </p:stCondLst>
                                            </p:cTn>
                                            <p:tgtEl>
                                              <p:spTgt spid="142"/>
                                            </p:tgtEl>
                                            <p:attrNameLst>
                                              <p:attrName>style.visibility</p:attrName>
                                            </p:attrNameLst>
                                          </p:cBhvr>
                                          <p:to>
                                            <p:strVal val="visible"/>
                                          </p:to>
                                        </p:set>
                                        <p:anim calcmode="lin" valueType="num" p14:bounceEnd="50000">
                                          <p:cBhvr additive="base">
                                            <p:cTn id="17" dur="1000" fill="hold"/>
                                            <p:tgtEl>
                                              <p:spTgt spid="142"/>
                                            </p:tgtEl>
                                            <p:attrNameLst>
                                              <p:attrName>ppt_x</p:attrName>
                                            </p:attrNameLst>
                                          </p:cBhvr>
                                          <p:tavLst>
                                            <p:tav tm="0">
                                              <p:val>
                                                <p:strVal val="0-#ppt_w/2"/>
                                              </p:val>
                                            </p:tav>
                                            <p:tav tm="100000">
                                              <p:val>
                                                <p:strVal val="#ppt_x"/>
                                              </p:val>
                                            </p:tav>
                                          </p:tavLst>
                                        </p:anim>
                                        <p:anim calcmode="lin" valueType="num" p14:bounceEnd="50000">
                                          <p:cBhvr additive="base">
                                            <p:cTn id="18" dur="1000" fill="hold"/>
                                            <p:tgtEl>
                                              <p:spTgt spid="14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50000">
                                      <p:stCondLst>
                                        <p:cond delay="500"/>
                                      </p:stCondLst>
                                      <p:childTnLst>
                                        <p:set>
                                          <p:cBhvr>
                                            <p:cTn id="20" dur="1" fill="hold">
                                              <p:stCondLst>
                                                <p:cond delay="0"/>
                                              </p:stCondLst>
                                            </p:cTn>
                                            <p:tgtEl>
                                              <p:spTgt spid="137"/>
                                            </p:tgtEl>
                                            <p:attrNameLst>
                                              <p:attrName>style.visibility</p:attrName>
                                            </p:attrNameLst>
                                          </p:cBhvr>
                                          <p:to>
                                            <p:strVal val="visible"/>
                                          </p:to>
                                        </p:set>
                                        <p:anim calcmode="lin" valueType="num" p14:bounceEnd="50000">
                                          <p:cBhvr additive="base">
                                            <p:cTn id="21" dur="1000" fill="hold"/>
                                            <p:tgtEl>
                                              <p:spTgt spid="137"/>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13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50000">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14:bounceEnd="50000">
                                          <p:cBhvr additive="base">
                                            <p:cTn id="25" dur="1000" fill="hold"/>
                                            <p:tgtEl>
                                              <p:spTgt spid="132"/>
                                            </p:tgtEl>
                                            <p:attrNameLst>
                                              <p:attrName>ppt_x</p:attrName>
                                            </p:attrNameLst>
                                          </p:cBhvr>
                                          <p:tavLst>
                                            <p:tav tm="0">
                                              <p:val>
                                                <p:strVal val="0-#ppt_w/2"/>
                                              </p:val>
                                            </p:tav>
                                            <p:tav tm="100000">
                                              <p:val>
                                                <p:strVal val="#ppt_x"/>
                                              </p:val>
                                            </p:tav>
                                          </p:tavLst>
                                        </p:anim>
                                        <p:anim calcmode="lin" valueType="num" p14:bounceEnd="50000">
                                          <p:cBhvr additive="base">
                                            <p:cTn id="26" dur="1000" fill="hold"/>
                                            <p:tgtEl>
                                              <p:spTgt spid="13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50000">
                                      <p:stCondLst>
                                        <p:cond delay="1000"/>
                                      </p:stCondLst>
                                      <p:childTnLst>
                                        <p:set>
                                          <p:cBhvr>
                                            <p:cTn id="28" dur="1" fill="hold">
                                              <p:stCondLst>
                                                <p:cond delay="0"/>
                                              </p:stCondLst>
                                            </p:cTn>
                                            <p:tgtEl>
                                              <p:spTgt spid="127"/>
                                            </p:tgtEl>
                                            <p:attrNameLst>
                                              <p:attrName>style.visibility</p:attrName>
                                            </p:attrNameLst>
                                          </p:cBhvr>
                                          <p:to>
                                            <p:strVal val="visible"/>
                                          </p:to>
                                        </p:set>
                                        <p:anim calcmode="lin" valueType="num" p14:bounceEnd="50000">
                                          <p:cBhvr additive="base">
                                            <p:cTn id="29" dur="1000" fill="hold"/>
                                            <p:tgtEl>
                                              <p:spTgt spid="127"/>
                                            </p:tgtEl>
                                            <p:attrNameLst>
                                              <p:attrName>ppt_x</p:attrName>
                                            </p:attrNameLst>
                                          </p:cBhvr>
                                          <p:tavLst>
                                            <p:tav tm="0">
                                              <p:val>
                                                <p:strVal val="1+#ppt_w/2"/>
                                              </p:val>
                                            </p:tav>
                                            <p:tav tm="100000">
                                              <p:val>
                                                <p:strVal val="#ppt_x"/>
                                              </p:val>
                                            </p:tav>
                                          </p:tavLst>
                                        </p:anim>
                                        <p:anim calcmode="lin" valueType="num" p14:bounceEnd="50000">
                                          <p:cBhvr additive="base">
                                            <p:cTn id="30" dur="1000" fill="hold"/>
                                            <p:tgtEl>
                                              <p:spTgt spid="12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3" fill="hold" nodeType="afterEffect">
                                      <p:stCondLst>
                                        <p:cond delay="0"/>
                                      </p:stCondLst>
                                      <p:childTnLst>
                                        <p:set>
                                          <p:cBhvr>
                                            <p:cTn id="33" dur="1" fill="hold">
                                              <p:stCondLst>
                                                <p:cond delay="0"/>
                                              </p:stCondLst>
                                            </p:cTn>
                                            <p:tgtEl>
                                              <p:spTgt spid="97"/>
                                            </p:tgtEl>
                                            <p:attrNameLst>
                                              <p:attrName>style.visibility</p:attrName>
                                            </p:attrNameLst>
                                          </p:cBhvr>
                                          <p:to>
                                            <p:strVal val="visible"/>
                                          </p:to>
                                        </p:set>
                                        <p:anim calcmode="lin" valueType="num">
                                          <p:cBhvr additive="base">
                                            <p:cTn id="34" dur="500" fill="hold"/>
                                            <p:tgtEl>
                                              <p:spTgt spid="97"/>
                                            </p:tgtEl>
                                            <p:attrNameLst>
                                              <p:attrName>ppt_x</p:attrName>
                                            </p:attrNameLst>
                                          </p:cBhvr>
                                          <p:tavLst>
                                            <p:tav tm="0">
                                              <p:val>
                                                <p:strVal val="1+#ppt_w/2"/>
                                              </p:val>
                                            </p:tav>
                                            <p:tav tm="100000">
                                              <p:val>
                                                <p:strVal val="#ppt_x"/>
                                              </p:val>
                                            </p:tav>
                                          </p:tavLst>
                                        </p:anim>
                                        <p:anim calcmode="lin" valueType="num">
                                          <p:cBhvr additive="base">
                                            <p:cTn id="35" dur="500" fill="hold"/>
                                            <p:tgtEl>
                                              <p:spTgt spid="97"/>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03"/>
                                            </p:tgtEl>
                                            <p:attrNameLst>
                                              <p:attrName>style.visibility</p:attrName>
                                            </p:attrNameLst>
                                          </p:cBhvr>
                                          <p:to>
                                            <p:strVal val="visible"/>
                                          </p:to>
                                        </p:set>
                                        <p:animEffect transition="in" filter="wipe(left)">
                                          <p:cBhvr>
                                            <p:cTn id="40" dur="500"/>
                                            <p:tgtEl>
                                              <p:spTgt spid="103"/>
                                            </p:tgtEl>
                                          </p:cBhvr>
                                        </p:animEffect>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wipe(left)">
                                          <p:cBhvr>
                                            <p:cTn id="44" dur="500"/>
                                            <p:tgtEl>
                                              <p:spTgt spid="100"/>
                                            </p:tgtEl>
                                          </p:cBhvr>
                                        </p:animEffect>
                                      </p:childTnLst>
                                    </p:cTn>
                                  </p:par>
                                </p:childTnLst>
                              </p:cTn>
                            </p:par>
                            <p:par>
                              <p:cTn id="45" fill="hold">
                                <p:stCondLst>
                                  <p:cond delay="1000"/>
                                </p:stCondLst>
                                <p:childTnLst>
                                  <p:par>
                                    <p:cTn id="46" presetID="18" presetClass="entr" presetSubtype="1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strips(downLeft)">
                                          <p:cBhvr>
                                            <p:cTn id="48" dur="500"/>
                                            <p:tgtEl>
                                              <p:spTgt spid="102"/>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strips(downLeft)">
                                          <p:cBhvr>
                                            <p:cTn id="51" dur="500"/>
                                            <p:tgtEl>
                                              <p:spTgt spid="10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wipe(right)">
                                          <p:cBhvr>
                                            <p:cTn id="56" dur="500"/>
                                            <p:tgtEl>
                                              <p:spTgt spid="111"/>
                                            </p:tgtEl>
                                          </p:cBhvr>
                                        </p:animEffect>
                                      </p:childTnLst>
                                    </p:cTn>
                                  </p:par>
                                </p:childTnLst>
                              </p:cTn>
                            </p:par>
                            <p:par>
                              <p:cTn id="57" fill="hold">
                                <p:stCondLst>
                                  <p:cond delay="500"/>
                                </p:stCondLst>
                                <p:childTnLst>
                                  <p:par>
                                    <p:cTn id="58" presetID="22" presetClass="entr" presetSubtype="2" fill="hold" nodeType="afterEffect">
                                      <p:stCondLst>
                                        <p:cond delay="0"/>
                                      </p:stCondLst>
                                      <p:childTnLst>
                                        <p:set>
                                          <p:cBhvr>
                                            <p:cTn id="59" dur="1" fill="hold">
                                              <p:stCondLst>
                                                <p:cond delay="0"/>
                                              </p:stCondLst>
                                            </p:cTn>
                                            <p:tgtEl>
                                              <p:spTgt spid="122"/>
                                            </p:tgtEl>
                                            <p:attrNameLst>
                                              <p:attrName>style.visibility</p:attrName>
                                            </p:attrNameLst>
                                          </p:cBhvr>
                                          <p:to>
                                            <p:strVal val="visible"/>
                                          </p:to>
                                        </p:set>
                                        <p:animEffect transition="in" filter="wipe(right)">
                                          <p:cBhvr>
                                            <p:cTn id="60" dur="500"/>
                                            <p:tgtEl>
                                              <p:spTgt spid="122"/>
                                            </p:tgtEl>
                                          </p:cBhvr>
                                        </p:animEffect>
                                      </p:childTnLst>
                                    </p:cTn>
                                  </p:par>
                                </p:childTnLst>
                              </p:cTn>
                            </p:par>
                            <p:par>
                              <p:cTn id="61" fill="hold">
                                <p:stCondLst>
                                  <p:cond delay="1000"/>
                                </p:stCondLst>
                                <p:childTnLst>
                                  <p:par>
                                    <p:cTn id="62" presetID="18" presetClass="entr" presetSubtype="6" fill="hold" grpId="0" nodeType="afterEffect">
                                      <p:stCondLst>
                                        <p:cond delay="0"/>
                                      </p:stCondLst>
                                      <p:childTnLst>
                                        <p:set>
                                          <p:cBhvr>
                                            <p:cTn id="63" dur="1" fill="hold">
                                              <p:stCondLst>
                                                <p:cond delay="0"/>
                                              </p:stCondLst>
                                            </p:cTn>
                                            <p:tgtEl>
                                              <p:spTgt spid="124"/>
                                            </p:tgtEl>
                                            <p:attrNameLst>
                                              <p:attrName>style.visibility</p:attrName>
                                            </p:attrNameLst>
                                          </p:cBhvr>
                                          <p:to>
                                            <p:strVal val="visible"/>
                                          </p:to>
                                        </p:set>
                                        <p:animEffect transition="in" filter="strips(downRight)">
                                          <p:cBhvr>
                                            <p:cTn id="64" dur="500"/>
                                            <p:tgtEl>
                                              <p:spTgt spid="124"/>
                                            </p:tgtEl>
                                          </p:cBhvr>
                                        </p:animEffect>
                                      </p:childTnLst>
                                    </p:cTn>
                                  </p:par>
                                  <p:par>
                                    <p:cTn id="65" presetID="18" presetClass="entr" presetSubtype="6" fill="hold" grpId="0" nodeType="withEffect">
                                      <p:stCondLst>
                                        <p:cond delay="0"/>
                                      </p:stCondLst>
                                      <p:childTnLst>
                                        <p:set>
                                          <p:cBhvr>
                                            <p:cTn id="66" dur="1" fill="hold">
                                              <p:stCondLst>
                                                <p:cond delay="0"/>
                                              </p:stCondLst>
                                            </p:cTn>
                                            <p:tgtEl>
                                              <p:spTgt spid="123"/>
                                            </p:tgtEl>
                                            <p:attrNameLst>
                                              <p:attrName>style.visibility</p:attrName>
                                            </p:attrNameLst>
                                          </p:cBhvr>
                                          <p:to>
                                            <p:strVal val="visible"/>
                                          </p:to>
                                        </p:set>
                                        <p:animEffect transition="in" filter="strips(downRight)">
                                          <p:cBhvr>
                                            <p:cTn id="67" dur="500"/>
                                            <p:tgtEl>
                                              <p:spTgt spid="12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wipe(left)">
                                          <p:cBhvr>
                                            <p:cTn id="72" dur="500"/>
                                            <p:tgtEl>
                                              <p:spTgt spid="107"/>
                                            </p:tgtEl>
                                          </p:cBhvr>
                                        </p:animEffect>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119"/>
                                            </p:tgtEl>
                                            <p:attrNameLst>
                                              <p:attrName>style.visibility</p:attrName>
                                            </p:attrNameLst>
                                          </p:cBhvr>
                                          <p:to>
                                            <p:strVal val="visible"/>
                                          </p:to>
                                        </p:set>
                                        <p:animEffect transition="in" filter="wipe(left)">
                                          <p:cBhvr>
                                            <p:cTn id="76" dur="500"/>
                                            <p:tgtEl>
                                              <p:spTgt spid="119"/>
                                            </p:tgtEl>
                                          </p:cBhvr>
                                        </p:animEffect>
                                      </p:childTnLst>
                                    </p:cTn>
                                  </p:par>
                                </p:childTnLst>
                              </p:cTn>
                            </p:par>
                            <p:par>
                              <p:cTn id="77" fill="hold">
                                <p:stCondLst>
                                  <p:cond delay="1000"/>
                                </p:stCondLst>
                                <p:childTnLst>
                                  <p:par>
                                    <p:cTn id="78" presetID="18" presetClass="entr" presetSubtype="12" fill="hold" grpId="0" nodeType="afterEffect">
                                      <p:stCondLst>
                                        <p:cond delay="0"/>
                                      </p:stCondLst>
                                      <p:childTnLst>
                                        <p:set>
                                          <p:cBhvr>
                                            <p:cTn id="79" dur="1" fill="hold">
                                              <p:stCondLst>
                                                <p:cond delay="0"/>
                                              </p:stCondLst>
                                            </p:cTn>
                                            <p:tgtEl>
                                              <p:spTgt spid="121"/>
                                            </p:tgtEl>
                                            <p:attrNameLst>
                                              <p:attrName>style.visibility</p:attrName>
                                            </p:attrNameLst>
                                          </p:cBhvr>
                                          <p:to>
                                            <p:strVal val="visible"/>
                                          </p:to>
                                        </p:set>
                                        <p:animEffect transition="in" filter="strips(downLeft)">
                                          <p:cBhvr>
                                            <p:cTn id="80" dur="500"/>
                                            <p:tgtEl>
                                              <p:spTgt spid="121"/>
                                            </p:tgtEl>
                                          </p:cBhvr>
                                        </p:animEffect>
                                      </p:childTnLst>
                                    </p:cTn>
                                  </p:par>
                                  <p:par>
                                    <p:cTn id="81" presetID="18" presetClass="entr" presetSubtype="12" fill="hold" grpId="0" nodeType="withEffect">
                                      <p:stCondLst>
                                        <p:cond delay="0"/>
                                      </p:stCondLst>
                                      <p:childTnLst>
                                        <p:set>
                                          <p:cBhvr>
                                            <p:cTn id="82" dur="1" fill="hold">
                                              <p:stCondLst>
                                                <p:cond delay="0"/>
                                              </p:stCondLst>
                                            </p:cTn>
                                            <p:tgtEl>
                                              <p:spTgt spid="120"/>
                                            </p:tgtEl>
                                            <p:attrNameLst>
                                              <p:attrName>style.visibility</p:attrName>
                                            </p:attrNameLst>
                                          </p:cBhvr>
                                          <p:to>
                                            <p:strVal val="visible"/>
                                          </p:to>
                                        </p:set>
                                        <p:animEffect transition="in" filter="strips(downLeft)">
                                          <p:cBhvr>
                                            <p:cTn id="83" dur="500"/>
                                            <p:tgtEl>
                                              <p:spTgt spid="1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2" fill="hold" nodeType="clickEffect">
                                      <p:stCondLst>
                                        <p:cond delay="0"/>
                                      </p:stCondLst>
                                      <p:childTnLst>
                                        <p:set>
                                          <p:cBhvr>
                                            <p:cTn id="87" dur="1" fill="hold">
                                              <p:stCondLst>
                                                <p:cond delay="0"/>
                                              </p:stCondLst>
                                            </p:cTn>
                                            <p:tgtEl>
                                              <p:spTgt spid="115"/>
                                            </p:tgtEl>
                                            <p:attrNameLst>
                                              <p:attrName>style.visibility</p:attrName>
                                            </p:attrNameLst>
                                          </p:cBhvr>
                                          <p:to>
                                            <p:strVal val="visible"/>
                                          </p:to>
                                        </p:set>
                                        <p:animEffect transition="in" filter="wipe(right)">
                                          <p:cBhvr>
                                            <p:cTn id="88" dur="500"/>
                                            <p:tgtEl>
                                              <p:spTgt spid="115"/>
                                            </p:tgtEl>
                                          </p:cBhvr>
                                        </p:animEffect>
                                      </p:childTnLst>
                                    </p:cTn>
                                  </p:par>
                                </p:childTnLst>
                              </p:cTn>
                            </p:par>
                            <p:par>
                              <p:cTn id="89" fill="hold">
                                <p:stCondLst>
                                  <p:cond delay="500"/>
                                </p:stCondLst>
                                <p:childTnLst>
                                  <p:par>
                                    <p:cTn id="90" presetID="22" presetClass="entr" presetSubtype="2" fill="hold" nodeType="afterEffect">
                                      <p:stCondLst>
                                        <p:cond delay="0"/>
                                      </p:stCondLst>
                                      <p:childTnLst>
                                        <p:set>
                                          <p:cBhvr>
                                            <p:cTn id="91" dur="1" fill="hold">
                                              <p:stCondLst>
                                                <p:cond delay="0"/>
                                              </p:stCondLst>
                                            </p:cTn>
                                            <p:tgtEl>
                                              <p:spTgt spid="125"/>
                                            </p:tgtEl>
                                            <p:attrNameLst>
                                              <p:attrName>style.visibility</p:attrName>
                                            </p:attrNameLst>
                                          </p:cBhvr>
                                          <p:to>
                                            <p:strVal val="visible"/>
                                          </p:to>
                                        </p:set>
                                        <p:animEffect transition="in" filter="wipe(right)">
                                          <p:cBhvr>
                                            <p:cTn id="92" dur="500"/>
                                            <p:tgtEl>
                                              <p:spTgt spid="125"/>
                                            </p:tgtEl>
                                          </p:cBhvr>
                                        </p:animEffect>
                                      </p:childTnLst>
                                    </p:cTn>
                                  </p:par>
                                </p:childTnLst>
                              </p:cTn>
                            </p:par>
                            <p:par>
                              <p:cTn id="93" fill="hold">
                                <p:stCondLst>
                                  <p:cond delay="1000"/>
                                </p:stCondLst>
                                <p:childTnLst>
                                  <p:par>
                                    <p:cTn id="94" presetID="18" presetClass="entr" presetSubtype="6" fill="hold" grpId="0" nodeType="afterEffect">
                                      <p:stCondLst>
                                        <p:cond delay="0"/>
                                      </p:stCondLst>
                                      <p:childTnLst>
                                        <p:set>
                                          <p:cBhvr>
                                            <p:cTn id="95" dur="1" fill="hold">
                                              <p:stCondLst>
                                                <p:cond delay="0"/>
                                              </p:stCondLst>
                                            </p:cTn>
                                            <p:tgtEl>
                                              <p:spTgt spid="126"/>
                                            </p:tgtEl>
                                            <p:attrNameLst>
                                              <p:attrName>style.visibility</p:attrName>
                                            </p:attrNameLst>
                                          </p:cBhvr>
                                          <p:to>
                                            <p:strVal val="visible"/>
                                          </p:to>
                                        </p:set>
                                        <p:animEffect transition="in" filter="strips(downRight)">
                                          <p:cBhvr>
                                            <p:cTn id="96" dur="500"/>
                                            <p:tgtEl>
                                              <p:spTgt spid="126"/>
                                            </p:tgtEl>
                                          </p:cBhvr>
                                        </p:animEffect>
                                      </p:childTnLst>
                                    </p:cTn>
                                  </p:par>
                                  <p:par>
                                    <p:cTn id="97" presetID="18" presetClass="entr" presetSubtype="6" fill="hold" grpId="0" nodeType="withEffect">
                                      <p:stCondLst>
                                        <p:cond delay="0"/>
                                      </p:stCondLst>
                                      <p:childTnLst>
                                        <p:set>
                                          <p:cBhvr>
                                            <p:cTn id="98" dur="1" fill="hold">
                                              <p:stCondLst>
                                                <p:cond delay="0"/>
                                              </p:stCondLst>
                                            </p:cTn>
                                            <p:tgtEl>
                                              <p:spTgt spid="153"/>
                                            </p:tgtEl>
                                            <p:attrNameLst>
                                              <p:attrName>style.visibility</p:attrName>
                                            </p:attrNameLst>
                                          </p:cBhvr>
                                          <p:to>
                                            <p:strVal val="visible"/>
                                          </p:to>
                                        </p:set>
                                        <p:animEffect transition="in" filter="strips(downRight)">
                                          <p:cBhvr>
                                            <p:cTn id="99"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20" grpId="0"/>
          <p:bldP spid="121" grpId="0"/>
          <p:bldP spid="123" grpId="0"/>
          <p:bldP spid="124" grpId="0"/>
          <p:bldP spid="126" grpId="0"/>
          <p:bldP spid="152" grpId="0"/>
          <p:bldP spid="1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p:cTn id="7" dur="500" fill="hold"/>
                                            <p:tgtEl>
                                              <p:spTgt spid="152"/>
                                            </p:tgtEl>
                                            <p:attrNameLst>
                                              <p:attrName>ppt_w</p:attrName>
                                            </p:attrNameLst>
                                          </p:cBhvr>
                                          <p:tavLst>
                                            <p:tav tm="0">
                                              <p:val>
                                                <p:fltVal val="0"/>
                                              </p:val>
                                            </p:tav>
                                            <p:tav tm="100000">
                                              <p:val>
                                                <p:strVal val="#ppt_w"/>
                                              </p:val>
                                            </p:tav>
                                          </p:tavLst>
                                        </p:anim>
                                        <p:anim calcmode="lin" valueType="num">
                                          <p:cBhvr>
                                            <p:cTn id="8" dur="500" fill="hold"/>
                                            <p:tgtEl>
                                              <p:spTgt spid="152"/>
                                            </p:tgtEl>
                                            <p:attrNameLst>
                                              <p:attrName>ppt_h</p:attrName>
                                            </p:attrNameLst>
                                          </p:cBhvr>
                                          <p:tavLst>
                                            <p:tav tm="0">
                                              <p:val>
                                                <p:fltVal val="0"/>
                                              </p:val>
                                            </p:tav>
                                            <p:tav tm="100000">
                                              <p:val>
                                                <p:strVal val="#ppt_h"/>
                                              </p:val>
                                            </p:tav>
                                          </p:tavLst>
                                        </p:anim>
                                        <p:animEffect transition="in" filter="fade">
                                          <p:cBhvr>
                                            <p:cTn id="9" dur="500"/>
                                            <p:tgtEl>
                                              <p:spTgt spid="15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cBhvr additive="base">
                                            <p:cTn id="13" dur="1000" fill="hold"/>
                                            <p:tgtEl>
                                              <p:spTgt spid="147"/>
                                            </p:tgtEl>
                                            <p:attrNameLst>
                                              <p:attrName>ppt_x</p:attrName>
                                            </p:attrNameLst>
                                          </p:cBhvr>
                                          <p:tavLst>
                                            <p:tav tm="0">
                                              <p:val>
                                                <p:strVal val="1+#ppt_w/2"/>
                                              </p:val>
                                            </p:tav>
                                            <p:tav tm="100000">
                                              <p:val>
                                                <p:strVal val="#ppt_x"/>
                                              </p:val>
                                            </p:tav>
                                          </p:tavLst>
                                        </p:anim>
                                        <p:anim calcmode="lin" valueType="num">
                                          <p:cBhvr additive="base">
                                            <p:cTn id="14" dur="1000" fill="hold"/>
                                            <p:tgtEl>
                                              <p:spTgt spid="14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50"/>
                                      </p:stCondLst>
                                      <p:childTnLst>
                                        <p:set>
                                          <p:cBhvr>
                                            <p:cTn id="16" dur="1" fill="hold">
                                              <p:stCondLst>
                                                <p:cond delay="0"/>
                                              </p:stCondLst>
                                            </p:cTn>
                                            <p:tgtEl>
                                              <p:spTgt spid="142"/>
                                            </p:tgtEl>
                                            <p:attrNameLst>
                                              <p:attrName>style.visibility</p:attrName>
                                            </p:attrNameLst>
                                          </p:cBhvr>
                                          <p:to>
                                            <p:strVal val="visible"/>
                                          </p:to>
                                        </p:set>
                                        <p:anim calcmode="lin" valueType="num">
                                          <p:cBhvr additive="base">
                                            <p:cTn id="17" dur="1000" fill="hold"/>
                                            <p:tgtEl>
                                              <p:spTgt spid="142"/>
                                            </p:tgtEl>
                                            <p:attrNameLst>
                                              <p:attrName>ppt_x</p:attrName>
                                            </p:attrNameLst>
                                          </p:cBhvr>
                                          <p:tavLst>
                                            <p:tav tm="0">
                                              <p:val>
                                                <p:strVal val="0-#ppt_w/2"/>
                                              </p:val>
                                            </p:tav>
                                            <p:tav tm="100000">
                                              <p:val>
                                                <p:strVal val="#ppt_x"/>
                                              </p:val>
                                            </p:tav>
                                          </p:tavLst>
                                        </p:anim>
                                        <p:anim calcmode="lin" valueType="num">
                                          <p:cBhvr additive="base">
                                            <p:cTn id="18" dur="1000" fill="hold"/>
                                            <p:tgtEl>
                                              <p:spTgt spid="14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137"/>
                                            </p:tgtEl>
                                            <p:attrNameLst>
                                              <p:attrName>style.visibility</p:attrName>
                                            </p:attrNameLst>
                                          </p:cBhvr>
                                          <p:to>
                                            <p:strVal val="visible"/>
                                          </p:to>
                                        </p:set>
                                        <p:anim calcmode="lin" valueType="num">
                                          <p:cBhvr additive="base">
                                            <p:cTn id="21" dur="1000" fill="hold"/>
                                            <p:tgtEl>
                                              <p:spTgt spid="137"/>
                                            </p:tgtEl>
                                            <p:attrNameLst>
                                              <p:attrName>ppt_x</p:attrName>
                                            </p:attrNameLst>
                                          </p:cBhvr>
                                          <p:tavLst>
                                            <p:tav tm="0">
                                              <p:val>
                                                <p:strVal val="1+#ppt_w/2"/>
                                              </p:val>
                                            </p:tav>
                                            <p:tav tm="100000">
                                              <p:val>
                                                <p:strVal val="#ppt_x"/>
                                              </p:val>
                                            </p:tav>
                                          </p:tavLst>
                                        </p:anim>
                                        <p:anim calcmode="lin" valueType="num">
                                          <p:cBhvr additive="base">
                                            <p:cTn id="22" dur="1000" fill="hold"/>
                                            <p:tgtEl>
                                              <p:spTgt spid="13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75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1000" fill="hold"/>
                                            <p:tgtEl>
                                              <p:spTgt spid="132"/>
                                            </p:tgtEl>
                                            <p:attrNameLst>
                                              <p:attrName>ppt_x</p:attrName>
                                            </p:attrNameLst>
                                          </p:cBhvr>
                                          <p:tavLst>
                                            <p:tav tm="0">
                                              <p:val>
                                                <p:strVal val="0-#ppt_w/2"/>
                                              </p:val>
                                            </p:tav>
                                            <p:tav tm="100000">
                                              <p:val>
                                                <p:strVal val="#ppt_x"/>
                                              </p:val>
                                            </p:tav>
                                          </p:tavLst>
                                        </p:anim>
                                        <p:anim calcmode="lin" valueType="num">
                                          <p:cBhvr additive="base">
                                            <p:cTn id="26" dur="1000" fill="hold"/>
                                            <p:tgtEl>
                                              <p:spTgt spid="13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1000"/>
                                      </p:stCondLst>
                                      <p:childTnLst>
                                        <p:set>
                                          <p:cBhvr>
                                            <p:cTn id="28" dur="1" fill="hold">
                                              <p:stCondLst>
                                                <p:cond delay="0"/>
                                              </p:stCondLst>
                                            </p:cTn>
                                            <p:tgtEl>
                                              <p:spTgt spid="127"/>
                                            </p:tgtEl>
                                            <p:attrNameLst>
                                              <p:attrName>style.visibility</p:attrName>
                                            </p:attrNameLst>
                                          </p:cBhvr>
                                          <p:to>
                                            <p:strVal val="visible"/>
                                          </p:to>
                                        </p:set>
                                        <p:anim calcmode="lin" valueType="num">
                                          <p:cBhvr additive="base">
                                            <p:cTn id="29" dur="1000" fill="hold"/>
                                            <p:tgtEl>
                                              <p:spTgt spid="127"/>
                                            </p:tgtEl>
                                            <p:attrNameLst>
                                              <p:attrName>ppt_x</p:attrName>
                                            </p:attrNameLst>
                                          </p:cBhvr>
                                          <p:tavLst>
                                            <p:tav tm="0">
                                              <p:val>
                                                <p:strVal val="1+#ppt_w/2"/>
                                              </p:val>
                                            </p:tav>
                                            <p:tav tm="100000">
                                              <p:val>
                                                <p:strVal val="#ppt_x"/>
                                              </p:val>
                                            </p:tav>
                                          </p:tavLst>
                                        </p:anim>
                                        <p:anim calcmode="lin" valueType="num">
                                          <p:cBhvr additive="base">
                                            <p:cTn id="30" dur="1000" fill="hold"/>
                                            <p:tgtEl>
                                              <p:spTgt spid="12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3" fill="hold" nodeType="afterEffect">
                                      <p:stCondLst>
                                        <p:cond delay="0"/>
                                      </p:stCondLst>
                                      <p:childTnLst>
                                        <p:set>
                                          <p:cBhvr>
                                            <p:cTn id="33" dur="1" fill="hold">
                                              <p:stCondLst>
                                                <p:cond delay="0"/>
                                              </p:stCondLst>
                                            </p:cTn>
                                            <p:tgtEl>
                                              <p:spTgt spid="97"/>
                                            </p:tgtEl>
                                            <p:attrNameLst>
                                              <p:attrName>style.visibility</p:attrName>
                                            </p:attrNameLst>
                                          </p:cBhvr>
                                          <p:to>
                                            <p:strVal val="visible"/>
                                          </p:to>
                                        </p:set>
                                        <p:anim calcmode="lin" valueType="num">
                                          <p:cBhvr additive="base">
                                            <p:cTn id="34" dur="500" fill="hold"/>
                                            <p:tgtEl>
                                              <p:spTgt spid="97"/>
                                            </p:tgtEl>
                                            <p:attrNameLst>
                                              <p:attrName>ppt_x</p:attrName>
                                            </p:attrNameLst>
                                          </p:cBhvr>
                                          <p:tavLst>
                                            <p:tav tm="0">
                                              <p:val>
                                                <p:strVal val="1+#ppt_w/2"/>
                                              </p:val>
                                            </p:tav>
                                            <p:tav tm="100000">
                                              <p:val>
                                                <p:strVal val="#ppt_x"/>
                                              </p:val>
                                            </p:tav>
                                          </p:tavLst>
                                        </p:anim>
                                        <p:anim calcmode="lin" valueType="num">
                                          <p:cBhvr additive="base">
                                            <p:cTn id="35" dur="500" fill="hold"/>
                                            <p:tgtEl>
                                              <p:spTgt spid="97"/>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03"/>
                                            </p:tgtEl>
                                            <p:attrNameLst>
                                              <p:attrName>style.visibility</p:attrName>
                                            </p:attrNameLst>
                                          </p:cBhvr>
                                          <p:to>
                                            <p:strVal val="visible"/>
                                          </p:to>
                                        </p:set>
                                        <p:animEffect transition="in" filter="wipe(left)">
                                          <p:cBhvr>
                                            <p:cTn id="40" dur="500"/>
                                            <p:tgtEl>
                                              <p:spTgt spid="103"/>
                                            </p:tgtEl>
                                          </p:cBhvr>
                                        </p:animEffect>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wipe(left)">
                                          <p:cBhvr>
                                            <p:cTn id="44" dur="500"/>
                                            <p:tgtEl>
                                              <p:spTgt spid="100"/>
                                            </p:tgtEl>
                                          </p:cBhvr>
                                        </p:animEffect>
                                      </p:childTnLst>
                                    </p:cTn>
                                  </p:par>
                                </p:childTnLst>
                              </p:cTn>
                            </p:par>
                            <p:par>
                              <p:cTn id="45" fill="hold">
                                <p:stCondLst>
                                  <p:cond delay="1000"/>
                                </p:stCondLst>
                                <p:childTnLst>
                                  <p:par>
                                    <p:cTn id="46" presetID="18" presetClass="entr" presetSubtype="1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strips(downLeft)">
                                          <p:cBhvr>
                                            <p:cTn id="48" dur="500"/>
                                            <p:tgtEl>
                                              <p:spTgt spid="102"/>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strips(downLeft)">
                                          <p:cBhvr>
                                            <p:cTn id="51" dur="500"/>
                                            <p:tgtEl>
                                              <p:spTgt spid="10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wipe(right)">
                                          <p:cBhvr>
                                            <p:cTn id="56" dur="500"/>
                                            <p:tgtEl>
                                              <p:spTgt spid="111"/>
                                            </p:tgtEl>
                                          </p:cBhvr>
                                        </p:animEffect>
                                      </p:childTnLst>
                                    </p:cTn>
                                  </p:par>
                                </p:childTnLst>
                              </p:cTn>
                            </p:par>
                            <p:par>
                              <p:cTn id="57" fill="hold">
                                <p:stCondLst>
                                  <p:cond delay="500"/>
                                </p:stCondLst>
                                <p:childTnLst>
                                  <p:par>
                                    <p:cTn id="58" presetID="22" presetClass="entr" presetSubtype="2" fill="hold" nodeType="afterEffect">
                                      <p:stCondLst>
                                        <p:cond delay="0"/>
                                      </p:stCondLst>
                                      <p:childTnLst>
                                        <p:set>
                                          <p:cBhvr>
                                            <p:cTn id="59" dur="1" fill="hold">
                                              <p:stCondLst>
                                                <p:cond delay="0"/>
                                              </p:stCondLst>
                                            </p:cTn>
                                            <p:tgtEl>
                                              <p:spTgt spid="122"/>
                                            </p:tgtEl>
                                            <p:attrNameLst>
                                              <p:attrName>style.visibility</p:attrName>
                                            </p:attrNameLst>
                                          </p:cBhvr>
                                          <p:to>
                                            <p:strVal val="visible"/>
                                          </p:to>
                                        </p:set>
                                        <p:animEffect transition="in" filter="wipe(right)">
                                          <p:cBhvr>
                                            <p:cTn id="60" dur="500"/>
                                            <p:tgtEl>
                                              <p:spTgt spid="122"/>
                                            </p:tgtEl>
                                          </p:cBhvr>
                                        </p:animEffect>
                                      </p:childTnLst>
                                    </p:cTn>
                                  </p:par>
                                </p:childTnLst>
                              </p:cTn>
                            </p:par>
                            <p:par>
                              <p:cTn id="61" fill="hold">
                                <p:stCondLst>
                                  <p:cond delay="1000"/>
                                </p:stCondLst>
                                <p:childTnLst>
                                  <p:par>
                                    <p:cTn id="62" presetID="18" presetClass="entr" presetSubtype="6" fill="hold" grpId="0" nodeType="afterEffect">
                                      <p:stCondLst>
                                        <p:cond delay="0"/>
                                      </p:stCondLst>
                                      <p:childTnLst>
                                        <p:set>
                                          <p:cBhvr>
                                            <p:cTn id="63" dur="1" fill="hold">
                                              <p:stCondLst>
                                                <p:cond delay="0"/>
                                              </p:stCondLst>
                                            </p:cTn>
                                            <p:tgtEl>
                                              <p:spTgt spid="124"/>
                                            </p:tgtEl>
                                            <p:attrNameLst>
                                              <p:attrName>style.visibility</p:attrName>
                                            </p:attrNameLst>
                                          </p:cBhvr>
                                          <p:to>
                                            <p:strVal val="visible"/>
                                          </p:to>
                                        </p:set>
                                        <p:animEffect transition="in" filter="strips(downRight)">
                                          <p:cBhvr>
                                            <p:cTn id="64" dur="500"/>
                                            <p:tgtEl>
                                              <p:spTgt spid="124"/>
                                            </p:tgtEl>
                                          </p:cBhvr>
                                        </p:animEffect>
                                      </p:childTnLst>
                                    </p:cTn>
                                  </p:par>
                                  <p:par>
                                    <p:cTn id="65" presetID="18" presetClass="entr" presetSubtype="6" fill="hold" grpId="0" nodeType="withEffect">
                                      <p:stCondLst>
                                        <p:cond delay="0"/>
                                      </p:stCondLst>
                                      <p:childTnLst>
                                        <p:set>
                                          <p:cBhvr>
                                            <p:cTn id="66" dur="1" fill="hold">
                                              <p:stCondLst>
                                                <p:cond delay="0"/>
                                              </p:stCondLst>
                                            </p:cTn>
                                            <p:tgtEl>
                                              <p:spTgt spid="123"/>
                                            </p:tgtEl>
                                            <p:attrNameLst>
                                              <p:attrName>style.visibility</p:attrName>
                                            </p:attrNameLst>
                                          </p:cBhvr>
                                          <p:to>
                                            <p:strVal val="visible"/>
                                          </p:to>
                                        </p:set>
                                        <p:animEffect transition="in" filter="strips(downRight)">
                                          <p:cBhvr>
                                            <p:cTn id="67" dur="500"/>
                                            <p:tgtEl>
                                              <p:spTgt spid="12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wipe(left)">
                                          <p:cBhvr>
                                            <p:cTn id="72" dur="500"/>
                                            <p:tgtEl>
                                              <p:spTgt spid="107"/>
                                            </p:tgtEl>
                                          </p:cBhvr>
                                        </p:animEffect>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119"/>
                                            </p:tgtEl>
                                            <p:attrNameLst>
                                              <p:attrName>style.visibility</p:attrName>
                                            </p:attrNameLst>
                                          </p:cBhvr>
                                          <p:to>
                                            <p:strVal val="visible"/>
                                          </p:to>
                                        </p:set>
                                        <p:animEffect transition="in" filter="wipe(left)">
                                          <p:cBhvr>
                                            <p:cTn id="76" dur="500"/>
                                            <p:tgtEl>
                                              <p:spTgt spid="119"/>
                                            </p:tgtEl>
                                          </p:cBhvr>
                                        </p:animEffect>
                                      </p:childTnLst>
                                    </p:cTn>
                                  </p:par>
                                </p:childTnLst>
                              </p:cTn>
                            </p:par>
                            <p:par>
                              <p:cTn id="77" fill="hold">
                                <p:stCondLst>
                                  <p:cond delay="1000"/>
                                </p:stCondLst>
                                <p:childTnLst>
                                  <p:par>
                                    <p:cTn id="78" presetID="18" presetClass="entr" presetSubtype="12" fill="hold" grpId="0" nodeType="afterEffect">
                                      <p:stCondLst>
                                        <p:cond delay="0"/>
                                      </p:stCondLst>
                                      <p:childTnLst>
                                        <p:set>
                                          <p:cBhvr>
                                            <p:cTn id="79" dur="1" fill="hold">
                                              <p:stCondLst>
                                                <p:cond delay="0"/>
                                              </p:stCondLst>
                                            </p:cTn>
                                            <p:tgtEl>
                                              <p:spTgt spid="121"/>
                                            </p:tgtEl>
                                            <p:attrNameLst>
                                              <p:attrName>style.visibility</p:attrName>
                                            </p:attrNameLst>
                                          </p:cBhvr>
                                          <p:to>
                                            <p:strVal val="visible"/>
                                          </p:to>
                                        </p:set>
                                        <p:animEffect transition="in" filter="strips(downLeft)">
                                          <p:cBhvr>
                                            <p:cTn id="80" dur="500"/>
                                            <p:tgtEl>
                                              <p:spTgt spid="121"/>
                                            </p:tgtEl>
                                          </p:cBhvr>
                                        </p:animEffect>
                                      </p:childTnLst>
                                    </p:cTn>
                                  </p:par>
                                  <p:par>
                                    <p:cTn id="81" presetID="18" presetClass="entr" presetSubtype="12" fill="hold" grpId="0" nodeType="withEffect">
                                      <p:stCondLst>
                                        <p:cond delay="0"/>
                                      </p:stCondLst>
                                      <p:childTnLst>
                                        <p:set>
                                          <p:cBhvr>
                                            <p:cTn id="82" dur="1" fill="hold">
                                              <p:stCondLst>
                                                <p:cond delay="0"/>
                                              </p:stCondLst>
                                            </p:cTn>
                                            <p:tgtEl>
                                              <p:spTgt spid="120"/>
                                            </p:tgtEl>
                                            <p:attrNameLst>
                                              <p:attrName>style.visibility</p:attrName>
                                            </p:attrNameLst>
                                          </p:cBhvr>
                                          <p:to>
                                            <p:strVal val="visible"/>
                                          </p:to>
                                        </p:set>
                                        <p:animEffect transition="in" filter="strips(downLeft)">
                                          <p:cBhvr>
                                            <p:cTn id="83" dur="500"/>
                                            <p:tgtEl>
                                              <p:spTgt spid="120"/>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2" fill="hold" nodeType="clickEffect">
                                      <p:stCondLst>
                                        <p:cond delay="0"/>
                                      </p:stCondLst>
                                      <p:childTnLst>
                                        <p:set>
                                          <p:cBhvr>
                                            <p:cTn id="87" dur="1" fill="hold">
                                              <p:stCondLst>
                                                <p:cond delay="0"/>
                                              </p:stCondLst>
                                            </p:cTn>
                                            <p:tgtEl>
                                              <p:spTgt spid="115"/>
                                            </p:tgtEl>
                                            <p:attrNameLst>
                                              <p:attrName>style.visibility</p:attrName>
                                            </p:attrNameLst>
                                          </p:cBhvr>
                                          <p:to>
                                            <p:strVal val="visible"/>
                                          </p:to>
                                        </p:set>
                                        <p:animEffect transition="in" filter="wipe(right)">
                                          <p:cBhvr>
                                            <p:cTn id="88" dur="500"/>
                                            <p:tgtEl>
                                              <p:spTgt spid="115"/>
                                            </p:tgtEl>
                                          </p:cBhvr>
                                        </p:animEffect>
                                      </p:childTnLst>
                                    </p:cTn>
                                  </p:par>
                                </p:childTnLst>
                              </p:cTn>
                            </p:par>
                            <p:par>
                              <p:cTn id="89" fill="hold">
                                <p:stCondLst>
                                  <p:cond delay="500"/>
                                </p:stCondLst>
                                <p:childTnLst>
                                  <p:par>
                                    <p:cTn id="90" presetID="22" presetClass="entr" presetSubtype="2" fill="hold" nodeType="afterEffect">
                                      <p:stCondLst>
                                        <p:cond delay="0"/>
                                      </p:stCondLst>
                                      <p:childTnLst>
                                        <p:set>
                                          <p:cBhvr>
                                            <p:cTn id="91" dur="1" fill="hold">
                                              <p:stCondLst>
                                                <p:cond delay="0"/>
                                              </p:stCondLst>
                                            </p:cTn>
                                            <p:tgtEl>
                                              <p:spTgt spid="125"/>
                                            </p:tgtEl>
                                            <p:attrNameLst>
                                              <p:attrName>style.visibility</p:attrName>
                                            </p:attrNameLst>
                                          </p:cBhvr>
                                          <p:to>
                                            <p:strVal val="visible"/>
                                          </p:to>
                                        </p:set>
                                        <p:animEffect transition="in" filter="wipe(right)">
                                          <p:cBhvr>
                                            <p:cTn id="92" dur="500"/>
                                            <p:tgtEl>
                                              <p:spTgt spid="125"/>
                                            </p:tgtEl>
                                          </p:cBhvr>
                                        </p:animEffect>
                                      </p:childTnLst>
                                    </p:cTn>
                                  </p:par>
                                </p:childTnLst>
                              </p:cTn>
                            </p:par>
                            <p:par>
                              <p:cTn id="93" fill="hold">
                                <p:stCondLst>
                                  <p:cond delay="1000"/>
                                </p:stCondLst>
                                <p:childTnLst>
                                  <p:par>
                                    <p:cTn id="94" presetID="18" presetClass="entr" presetSubtype="6" fill="hold" grpId="0" nodeType="afterEffect">
                                      <p:stCondLst>
                                        <p:cond delay="0"/>
                                      </p:stCondLst>
                                      <p:childTnLst>
                                        <p:set>
                                          <p:cBhvr>
                                            <p:cTn id="95" dur="1" fill="hold">
                                              <p:stCondLst>
                                                <p:cond delay="0"/>
                                              </p:stCondLst>
                                            </p:cTn>
                                            <p:tgtEl>
                                              <p:spTgt spid="126"/>
                                            </p:tgtEl>
                                            <p:attrNameLst>
                                              <p:attrName>style.visibility</p:attrName>
                                            </p:attrNameLst>
                                          </p:cBhvr>
                                          <p:to>
                                            <p:strVal val="visible"/>
                                          </p:to>
                                        </p:set>
                                        <p:animEffect transition="in" filter="strips(downRight)">
                                          <p:cBhvr>
                                            <p:cTn id="96" dur="500"/>
                                            <p:tgtEl>
                                              <p:spTgt spid="126"/>
                                            </p:tgtEl>
                                          </p:cBhvr>
                                        </p:animEffect>
                                      </p:childTnLst>
                                    </p:cTn>
                                  </p:par>
                                  <p:par>
                                    <p:cTn id="97" presetID="18" presetClass="entr" presetSubtype="6" fill="hold" grpId="0" nodeType="withEffect">
                                      <p:stCondLst>
                                        <p:cond delay="0"/>
                                      </p:stCondLst>
                                      <p:childTnLst>
                                        <p:set>
                                          <p:cBhvr>
                                            <p:cTn id="98" dur="1" fill="hold">
                                              <p:stCondLst>
                                                <p:cond delay="0"/>
                                              </p:stCondLst>
                                            </p:cTn>
                                            <p:tgtEl>
                                              <p:spTgt spid="153"/>
                                            </p:tgtEl>
                                            <p:attrNameLst>
                                              <p:attrName>style.visibility</p:attrName>
                                            </p:attrNameLst>
                                          </p:cBhvr>
                                          <p:to>
                                            <p:strVal val="visible"/>
                                          </p:to>
                                        </p:set>
                                        <p:animEffect transition="in" filter="strips(downRight)">
                                          <p:cBhvr>
                                            <p:cTn id="99"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20" grpId="0"/>
          <p:bldP spid="121" grpId="0"/>
          <p:bldP spid="123" grpId="0"/>
          <p:bldP spid="124" grpId="0"/>
          <p:bldP spid="126" grpId="0"/>
          <p:bldP spid="152" grpId="0"/>
          <p:bldP spid="15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9233950" y="1884835"/>
            <a:ext cx="1028140" cy="1065314"/>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1123062" y="2950149"/>
            <a:ext cx="9945876" cy="957705"/>
            <a:chOff x="-2193099" y="953005"/>
            <a:chExt cx="7322372" cy="705083"/>
          </a:xfrm>
          <a:solidFill>
            <a:srgbClr val="00B0F0"/>
          </a:solidFill>
        </p:grpSpPr>
        <p:grpSp>
          <p:nvGrpSpPr>
            <p:cNvPr id="42" name="Group 41"/>
            <p:cNvGrpSpPr/>
            <p:nvPr/>
          </p:nvGrpSpPr>
          <p:grpSpPr>
            <a:xfrm>
              <a:off x="-2193099" y="953005"/>
              <a:ext cx="7322372" cy="705083"/>
              <a:chOff x="4325287" y="4957194"/>
              <a:chExt cx="3982976" cy="383528"/>
            </a:xfrm>
            <a:grpFill/>
          </p:grpSpPr>
          <p:sp>
            <p:nvSpPr>
              <p:cNvPr id="44" name="Flowchart: Terminator 4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Terminator 45"/>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TextBox 42"/>
            <p:cNvSpPr txBox="1"/>
            <p:nvPr/>
          </p:nvSpPr>
          <p:spPr>
            <a:xfrm>
              <a:off x="-1856482" y="1022307"/>
              <a:ext cx="6649139" cy="566479"/>
            </a:xfrm>
            <a:prstGeom prst="rect">
              <a:avLst/>
            </a:prstGeom>
            <a:grpFill/>
          </p:spPr>
          <p:txBody>
            <a:bodyPr wrap="square" rtlCol="0" anchor="ctr">
              <a:spAutoFit/>
            </a:bodyPr>
            <a:lstStyle/>
            <a:p>
              <a:pPr algn="ctr"/>
              <a:r>
                <a:rPr lang="en-US" sz="4400" b="1" dirty="0">
                  <a:solidFill>
                    <a:schemeClr val="bg1"/>
                  </a:solidFill>
                  <a:latin typeface="+mj-lt"/>
                </a:rPr>
                <a:t>PARTIE EXPÉRIMENTALE</a:t>
              </a:r>
            </a:p>
          </p:txBody>
        </p:sp>
      </p:grpSp>
    </p:spTree>
    <p:extLst>
      <p:ext uri="{BB962C8B-B14F-4D97-AF65-F5344CB8AC3E}">
        <p14:creationId xmlns:p14="http://schemas.microsoft.com/office/powerpoint/2010/main" val="11896894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6" name="Rectangle 15"/>
          <p:cNvSpPr/>
          <p:nvPr/>
        </p:nvSpPr>
        <p:spPr>
          <a:xfrm flipH="1">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p:cNvGrpSpPr/>
          <p:nvPr/>
        </p:nvGrpSpPr>
        <p:grpSpPr>
          <a:xfrm>
            <a:off x="6085097" y="1725821"/>
            <a:ext cx="4428087" cy="3760579"/>
            <a:chOff x="6085097" y="1725821"/>
            <a:chExt cx="4428087" cy="3760579"/>
          </a:xfrm>
        </p:grpSpPr>
        <p:sp>
          <p:nvSpPr>
            <p:cNvPr id="18" name="Rounded Rectangle 17"/>
            <p:cNvSpPr/>
            <p:nvPr/>
          </p:nvSpPr>
          <p:spPr>
            <a:xfrm>
              <a:off x="6714267" y="1725821"/>
              <a:ext cx="3798917" cy="150460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Keep Calm Med" pitchFamily="2" charset="0"/>
                </a:rPr>
                <a:t>EXTRACTION DE LA CAFÉINE</a:t>
              </a:r>
            </a:p>
          </p:txBody>
        </p:sp>
        <p:cxnSp>
          <p:nvCxnSpPr>
            <p:cNvPr id="19" name="Straight Arrow Connector 18"/>
            <p:cNvCxnSpPr/>
            <p:nvPr/>
          </p:nvCxnSpPr>
          <p:spPr>
            <a:xfrm flipV="1">
              <a:off x="6085097" y="3230426"/>
              <a:ext cx="2528628" cy="2255974"/>
            </a:xfrm>
            <a:prstGeom prst="straightConnector1">
              <a:avLst/>
            </a:prstGeom>
            <a:ln w="57150">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678816" y="1725821"/>
            <a:ext cx="4428087" cy="3751375"/>
            <a:chOff x="1678816" y="1725821"/>
            <a:chExt cx="4428087" cy="3751375"/>
          </a:xfrm>
        </p:grpSpPr>
        <p:sp>
          <p:nvSpPr>
            <p:cNvPr id="21" name="Rounded Rectangle 20"/>
            <p:cNvSpPr/>
            <p:nvPr/>
          </p:nvSpPr>
          <p:spPr>
            <a:xfrm>
              <a:off x="1678816" y="1725821"/>
              <a:ext cx="3798917" cy="150460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latin typeface="Keep Calm Med" pitchFamily="2" charset="0"/>
                </a:rPr>
                <a:t>IDENTIFICATION ET CARACTERISATION PHYSICO-CHIMIQUE DE LA CAFÉINE EXTRAITE</a:t>
              </a:r>
              <a:endParaRPr lang="fr-FR" sz="2000" dirty="0">
                <a:latin typeface="Keep Calm Med" pitchFamily="2" charset="0"/>
              </a:endParaRPr>
            </a:p>
          </p:txBody>
        </p:sp>
        <p:cxnSp>
          <p:nvCxnSpPr>
            <p:cNvPr id="23" name="Straight Arrow Connector 22"/>
            <p:cNvCxnSpPr/>
            <p:nvPr/>
          </p:nvCxnSpPr>
          <p:spPr>
            <a:xfrm flipH="1" flipV="1">
              <a:off x="3578275" y="3221222"/>
              <a:ext cx="2528628" cy="2255974"/>
            </a:xfrm>
            <a:prstGeom prst="straightConnector1">
              <a:avLst/>
            </a:prstGeom>
            <a:ln w="57150">
              <a:solidFill>
                <a:srgbClr val="00B0F0"/>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24" name="Rectangle 23"/>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1123062" y="2950149"/>
            <a:ext cx="9945876" cy="957705"/>
            <a:chOff x="-2193099" y="953005"/>
            <a:chExt cx="7322372" cy="705083"/>
          </a:xfrm>
          <a:solidFill>
            <a:srgbClr val="00B0F0"/>
          </a:solidFill>
        </p:grpSpPr>
        <p:grpSp>
          <p:nvGrpSpPr>
            <p:cNvPr id="26" name="Group 25"/>
            <p:cNvGrpSpPr/>
            <p:nvPr/>
          </p:nvGrpSpPr>
          <p:grpSpPr>
            <a:xfrm>
              <a:off x="-2193099" y="953005"/>
              <a:ext cx="7322372" cy="705083"/>
              <a:chOff x="4325287" y="4957194"/>
              <a:chExt cx="3982976" cy="383528"/>
            </a:xfrm>
            <a:grpFill/>
          </p:grpSpPr>
          <p:sp>
            <p:nvSpPr>
              <p:cNvPr id="28" name="Flowchart: Terminator 27"/>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Terminator 29"/>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TextBox 26"/>
            <p:cNvSpPr txBox="1"/>
            <p:nvPr/>
          </p:nvSpPr>
          <p:spPr>
            <a:xfrm>
              <a:off x="-1856482" y="1022307"/>
              <a:ext cx="6649139" cy="566479"/>
            </a:xfrm>
            <a:prstGeom prst="rect">
              <a:avLst/>
            </a:prstGeom>
            <a:grpFill/>
          </p:spPr>
          <p:txBody>
            <a:bodyPr wrap="square" rtlCol="0" anchor="ctr">
              <a:spAutoFit/>
            </a:bodyPr>
            <a:lstStyle/>
            <a:p>
              <a:pPr algn="ctr"/>
              <a:r>
                <a:rPr lang="en-US" sz="4400" b="1" dirty="0">
                  <a:solidFill>
                    <a:schemeClr val="bg1"/>
                  </a:solidFill>
                  <a:latin typeface="+mj-lt"/>
                </a:rPr>
                <a:t>PARTIE EXPÉRIMENTALE</a:t>
              </a:r>
            </a:p>
          </p:txBody>
        </p:sp>
      </p:grpSp>
    </p:spTree>
    <p:extLst>
      <p:ext uri="{BB962C8B-B14F-4D97-AF65-F5344CB8AC3E}">
        <p14:creationId xmlns:p14="http://schemas.microsoft.com/office/powerpoint/2010/main" val="379014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0 0 L 0 0.25 E" pathEditMode="relative" ptsTypes="">
                                      <p:cBhvr>
                                        <p:cTn id="6" dur="2000" fill="hold"/>
                                        <p:tgtEl>
                                          <p:spTgt spid="25"/>
                                        </p:tgtEl>
                                        <p:attrNameLst>
                                          <p:attrName>ppt_x</p:attrName>
                                          <p:attrName>ppt_y</p:attrName>
                                        </p:attrNameLst>
                                      </p:cBhvr>
                                    </p:animMotion>
                                  </p:childTnLst>
                                </p:cTn>
                              </p:par>
                            </p:childTnLst>
                          </p:cTn>
                        </p:par>
                        <p:par>
                          <p:cTn id="7" fill="hold">
                            <p:stCondLst>
                              <p:cond delay="2000"/>
                            </p:stCondLst>
                            <p:childTnLst>
                              <p:par>
                                <p:cTn id="8" presetID="22" presetClass="entr" presetSubtype="4" fill="hold" nodeType="after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par>
                          <p:cTn id="11" fill="hold">
                            <p:stCondLst>
                              <p:cond delay="2500"/>
                            </p:stCondLst>
                            <p:childTnLst>
                              <p:par>
                                <p:cTn id="12" presetID="22" presetClass="entr" presetSubtype="4"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down)">
                                      <p:cBhvr>
                                        <p:cTn id="1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5384" y="375390"/>
            <a:ext cx="1661993" cy="4788747"/>
          </a:xfrm>
          <a:prstGeom prst="rect">
            <a:avLst/>
          </a:prstGeom>
          <a:noFill/>
        </p:spPr>
        <p:txBody>
          <a:bodyPr vert="vert270" wrap="none" rtlCol="0">
            <a:spAutoFit/>
          </a:bodyPr>
          <a:lstStyle/>
          <a:p>
            <a:r>
              <a:rPr lang="en-US" sz="4800" b="1" dirty="0" smtClean="0">
                <a:solidFill>
                  <a:srgbClr val="00B0F0"/>
                </a:solidFill>
                <a:latin typeface="+mj-lt"/>
              </a:rPr>
              <a:t>EXTRACTION </a:t>
            </a:r>
          </a:p>
          <a:p>
            <a:r>
              <a:rPr lang="en-US" sz="4800" b="1" dirty="0" smtClean="0">
                <a:solidFill>
                  <a:srgbClr val="00B0F0"/>
                </a:solidFill>
                <a:latin typeface="+mj-lt"/>
              </a:rPr>
              <a:t>DE LA CAFÉINE</a:t>
            </a: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38" name="Rectangle 37"/>
          <p:cNvSpPr/>
          <p:nvPr/>
        </p:nvSpPr>
        <p:spPr>
          <a:xfrm>
            <a:off x="2835728" y="992055"/>
            <a:ext cx="7934325" cy="830997"/>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Nous avant obtenue la caféine  à partir d’une extraction de thé qui passe par plusieurs étapes </a:t>
            </a:r>
          </a:p>
        </p:txBody>
      </p:sp>
      <p:sp>
        <p:nvSpPr>
          <p:cNvPr id="6" name="Freeform 5"/>
          <p:cNvSpPr/>
          <p:nvPr/>
        </p:nvSpPr>
        <p:spPr>
          <a:xfrm>
            <a:off x="3458596" y="2998475"/>
            <a:ext cx="2861593" cy="1945481"/>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kern="1200" dirty="0" smtClean="0">
                <a:latin typeface="+mj-lt"/>
              </a:rPr>
              <a:t>EXTRACTION </a:t>
            </a:r>
            <a:endParaRPr lang="fr-FR" sz="2000" b="1" dirty="0" smtClean="0">
              <a:latin typeface="+mj-lt"/>
            </a:endParaRPr>
          </a:p>
          <a:p>
            <a:pPr lvl="0" algn="ctr" defTabSz="1377950">
              <a:lnSpc>
                <a:spcPct val="90000"/>
              </a:lnSpc>
              <a:spcBef>
                <a:spcPct val="0"/>
              </a:spcBef>
              <a:spcAft>
                <a:spcPct val="35000"/>
              </a:spcAft>
            </a:pPr>
            <a:r>
              <a:rPr lang="fr-FR" sz="2000" b="1" kern="1200" dirty="0" smtClean="0">
                <a:latin typeface="+mj-lt"/>
              </a:rPr>
              <a:t>SOLIDE-LIQUIDE</a:t>
            </a:r>
            <a:endParaRPr lang="fr-FR" sz="2000" b="1" kern="1200" dirty="0">
              <a:latin typeface="+mj-lt"/>
            </a:endParaRPr>
          </a:p>
        </p:txBody>
      </p:sp>
      <p:grpSp>
        <p:nvGrpSpPr>
          <p:cNvPr id="13" name="Group 12"/>
          <p:cNvGrpSpPr/>
          <p:nvPr/>
        </p:nvGrpSpPr>
        <p:grpSpPr>
          <a:xfrm>
            <a:off x="6187695" y="1944888"/>
            <a:ext cx="4869946" cy="2029687"/>
            <a:chOff x="6187695" y="2397105"/>
            <a:chExt cx="4138725" cy="1577469"/>
          </a:xfrm>
        </p:grpSpPr>
        <p:sp>
          <p:nvSpPr>
            <p:cNvPr id="7" name="Freeform 6"/>
            <p:cNvSpPr/>
            <p:nvPr/>
          </p:nvSpPr>
          <p:spPr>
            <a:xfrm rot="19457599">
              <a:off x="6187695" y="3637528"/>
              <a:ext cx="1409625" cy="66005"/>
            </a:xfrm>
            <a:custGeom>
              <a:avLst/>
              <a:gdLst>
                <a:gd name="connsiteX0" fmla="*/ 0 w 1409625"/>
                <a:gd name="connsiteY0" fmla="*/ 33002 h 66005"/>
                <a:gd name="connsiteX1" fmla="*/ 1409625 w 1409625"/>
                <a:gd name="connsiteY1" fmla="*/ 33002 h 66005"/>
              </a:gdLst>
              <a:ahLst/>
              <a:cxnLst>
                <a:cxn ang="0">
                  <a:pos x="connsiteX0" y="connsiteY0"/>
                </a:cxn>
                <a:cxn ang="0">
                  <a:pos x="connsiteX1" y="connsiteY1"/>
                </a:cxn>
              </a:cxnLst>
              <a:rect l="l" t="t" r="r" b="b"/>
              <a:pathLst>
                <a:path w="1409625" h="66005">
                  <a:moveTo>
                    <a:pt x="0" y="33002"/>
                  </a:moveTo>
                  <a:lnTo>
                    <a:pt x="1409625" y="33002"/>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82271" tIns="-2238" rIns="682272" bIns="-2239" numCol="1" spcCol="1270" anchor="ctr" anchorCtr="0">
              <a:noAutofit/>
            </a:bodyPr>
            <a:lstStyle/>
            <a:p>
              <a:pPr lvl="0" algn="ctr" defTabSz="222250">
                <a:lnSpc>
                  <a:spcPct val="90000"/>
                </a:lnSpc>
                <a:spcBef>
                  <a:spcPct val="0"/>
                </a:spcBef>
                <a:spcAft>
                  <a:spcPct val="35000"/>
                </a:spcAft>
              </a:pPr>
              <a:endParaRPr lang="fr-FR" sz="500" kern="1200"/>
            </a:p>
          </p:txBody>
        </p:sp>
        <p:sp>
          <p:nvSpPr>
            <p:cNvPr id="9" name="Freeform 8"/>
            <p:cNvSpPr/>
            <p:nvPr/>
          </p:nvSpPr>
          <p:spPr>
            <a:xfrm>
              <a:off x="7464827" y="2397105"/>
              <a:ext cx="2861593" cy="1577469"/>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kern="1200" dirty="0" smtClean="0">
                  <a:latin typeface="+mj-lt"/>
                </a:rPr>
                <a:t>PAR MONTAGE DE CHAUFFAGE À REFLUX</a:t>
              </a:r>
              <a:endParaRPr lang="fr-FR" sz="2000" b="1" kern="1200" dirty="0">
                <a:latin typeface="+mj-lt"/>
              </a:endParaRPr>
            </a:p>
          </p:txBody>
        </p:sp>
      </p:grpSp>
      <p:grpSp>
        <p:nvGrpSpPr>
          <p:cNvPr id="14" name="Group 13"/>
          <p:cNvGrpSpPr/>
          <p:nvPr/>
        </p:nvGrpSpPr>
        <p:grpSpPr>
          <a:xfrm>
            <a:off x="6187695" y="4423642"/>
            <a:ext cx="4869946" cy="1764693"/>
            <a:chOff x="6187695" y="4189194"/>
            <a:chExt cx="4138725" cy="1430796"/>
          </a:xfrm>
        </p:grpSpPr>
        <p:sp>
          <p:nvSpPr>
            <p:cNvPr id="10" name="Freeform 9"/>
            <p:cNvSpPr/>
            <p:nvPr/>
          </p:nvSpPr>
          <p:spPr>
            <a:xfrm rot="2142401">
              <a:off x="6187695" y="4460236"/>
              <a:ext cx="1409625" cy="66005"/>
            </a:xfrm>
            <a:custGeom>
              <a:avLst/>
              <a:gdLst>
                <a:gd name="connsiteX0" fmla="*/ 0 w 1409625"/>
                <a:gd name="connsiteY0" fmla="*/ 33002 h 66005"/>
                <a:gd name="connsiteX1" fmla="*/ 1409625 w 1409625"/>
                <a:gd name="connsiteY1" fmla="*/ 33002 h 66005"/>
              </a:gdLst>
              <a:ahLst/>
              <a:cxnLst>
                <a:cxn ang="0">
                  <a:pos x="connsiteX0" y="connsiteY0"/>
                </a:cxn>
                <a:cxn ang="0">
                  <a:pos x="connsiteX1" y="connsiteY1"/>
                </a:cxn>
              </a:cxnLst>
              <a:rect l="l" t="t" r="r" b="b"/>
              <a:pathLst>
                <a:path w="1409625" h="66005">
                  <a:moveTo>
                    <a:pt x="0" y="33002"/>
                  </a:moveTo>
                  <a:lnTo>
                    <a:pt x="1409625" y="33002"/>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82272" tIns="-2239" rIns="682271" bIns="-2238" numCol="1" spcCol="1270" anchor="ctr" anchorCtr="0">
              <a:noAutofit/>
            </a:bodyPr>
            <a:lstStyle/>
            <a:p>
              <a:pPr lvl="0" algn="ctr" defTabSz="222250">
                <a:lnSpc>
                  <a:spcPct val="90000"/>
                </a:lnSpc>
                <a:spcBef>
                  <a:spcPct val="0"/>
                </a:spcBef>
                <a:spcAft>
                  <a:spcPct val="35000"/>
                </a:spcAft>
              </a:pPr>
              <a:endParaRPr lang="fr-FR" sz="500" kern="1200"/>
            </a:p>
          </p:txBody>
        </p:sp>
        <p:sp>
          <p:nvSpPr>
            <p:cNvPr id="12" name="Freeform 11"/>
            <p:cNvSpPr/>
            <p:nvPr/>
          </p:nvSpPr>
          <p:spPr>
            <a:xfrm>
              <a:off x="7464827" y="4189194"/>
              <a:ext cx="2861593" cy="1430796"/>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kern="1200" dirty="0" smtClean="0">
                  <a:latin typeface="+mj-lt"/>
                </a:rPr>
                <a:t>EN UTILISANT UNE PLAQUE CHAUFFANT</a:t>
              </a:r>
              <a:endParaRPr lang="fr-FR" sz="2000" b="1" kern="1200" dirty="0">
                <a:latin typeface="+mj-lt"/>
              </a:endParaRPr>
            </a:p>
          </p:txBody>
        </p:sp>
      </p:grpSp>
    </p:spTree>
    <p:extLst>
      <p:ext uri="{BB962C8B-B14F-4D97-AF65-F5344CB8AC3E}">
        <p14:creationId xmlns:p14="http://schemas.microsoft.com/office/powerpoint/2010/main" val="4103274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8"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72728" y="304761"/>
            <a:ext cx="11561627" cy="830997"/>
          </a:xfrm>
          <a:prstGeom prst="rect">
            <a:avLst/>
          </a:prstGeom>
          <a:noFill/>
        </p:spPr>
        <p:txBody>
          <a:bodyPr vert="horz" wrap="none" rtlCol="0">
            <a:spAutoFit/>
          </a:bodyPr>
          <a:lstStyle/>
          <a:p>
            <a:pPr algn="ctr"/>
            <a:r>
              <a:rPr lang="fr-FR" sz="4800" b="1" dirty="0" smtClean="0">
                <a:solidFill>
                  <a:srgbClr val="00B0F0"/>
                </a:solidFill>
                <a:latin typeface="+mj-lt"/>
              </a:rPr>
              <a:t>MONTAGE DE CHAUFFAGE À REFLUX</a:t>
            </a:r>
            <a:endParaRPr lang="en-US" sz="4800" b="1" dirty="0">
              <a:solidFill>
                <a:srgbClr val="00B0F0"/>
              </a:solidFill>
              <a:latin typeface="+mj-lt"/>
            </a:endParaRPr>
          </a:p>
        </p:txBody>
      </p:sp>
      <p:sp>
        <p:nvSpPr>
          <p:cNvPr id="23" name="Rectangle 22"/>
          <p:cNvSpPr/>
          <p:nvPr/>
        </p:nvSpPr>
        <p:spPr>
          <a:xfrm>
            <a:off x="6901568" y="1599147"/>
            <a:ext cx="4933728" cy="4524315"/>
          </a:xfrm>
          <a:prstGeom prst="rect">
            <a:avLst/>
          </a:prstGeom>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Dans lesquelles le ballon contient un mélange de  15g de feuilles de thé, 8g de carbonate de calcium et 150ml d’eau et des pierre de ponce puis porter ce mélange à ébullition pendant 30min</a:t>
            </a:r>
            <a:r>
              <a:rPr lang="fr-FR" sz="2400" dirty="0" smtClean="0">
                <a:solidFill>
                  <a:schemeClr val="bg1"/>
                </a:solidFill>
                <a:latin typeface="Myriad Condensed Web" panose="020B0506030403020204" pitchFamily="34" charset="0"/>
              </a:rPr>
              <a:t>.</a:t>
            </a:r>
          </a:p>
          <a:p>
            <a:pPr algn="just"/>
            <a:endParaRPr lang="fr-FR" sz="2400" dirty="0">
              <a:solidFill>
                <a:schemeClr val="bg1"/>
              </a:solidFill>
              <a:latin typeface="Myriad Condensed Web" panose="020B0506030403020204" pitchFamily="34" charset="0"/>
            </a:endParaRP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Filtrer </a:t>
            </a:r>
            <a:r>
              <a:rPr lang="fr-FR" sz="2400" dirty="0">
                <a:solidFill>
                  <a:schemeClr val="bg1"/>
                </a:solidFill>
                <a:latin typeface="Myriad Condensed Web" panose="020B0506030403020204" pitchFamily="34" charset="0"/>
              </a:rPr>
              <a:t>les feuilles de thé en les pressant pour enlever tout le liquide qu’elles contiennent, le mélange est destiné pour la décantation ;</a:t>
            </a:r>
          </a:p>
          <a:p>
            <a:pPr algn="just"/>
            <a:endParaRPr lang="fr-FR" sz="2400" dirty="0">
              <a:solidFill>
                <a:schemeClr val="bg1"/>
              </a:solidFill>
              <a:latin typeface="Myriad Condensed Web" panose="020B0506030403020204" pitchFamily="34" charset="0"/>
            </a:endParaRPr>
          </a:p>
        </p:txBody>
      </p:sp>
      <p:pic>
        <p:nvPicPr>
          <p:cNvPr id="13" name="Image 2" descr="C:\Users\pc\Desktop\extraction\20180412_110534.jpg"/>
          <p:cNvPicPr/>
          <p:nvPr/>
        </p:nvPicPr>
        <p:blipFill>
          <a:blip r:embed="rId3" cstate="print"/>
          <a:srcRect/>
          <a:stretch>
            <a:fillRect/>
          </a:stretch>
        </p:blipFill>
        <p:spPr bwMode="auto">
          <a:xfrm>
            <a:off x="532097" y="1599147"/>
            <a:ext cx="6255171" cy="4225134"/>
          </a:xfrm>
          <a:prstGeom prst="rect">
            <a:avLst/>
          </a:prstGeom>
          <a:noFill/>
          <a:ln w="9525">
            <a:noFill/>
            <a:miter lim="800000"/>
            <a:headEnd/>
            <a:tailEnd/>
          </a:ln>
        </p:spPr>
      </p:pic>
      <p:pic>
        <p:nvPicPr>
          <p:cNvPr id="7" name="Image 3" descr="C:\Users\pc\Desktop\extraction\20171226_093037.jpg"/>
          <p:cNvPicPr/>
          <p:nvPr/>
        </p:nvPicPr>
        <p:blipFill>
          <a:blip r:embed="rId4" cstate="print"/>
          <a:stretch>
            <a:fillRect/>
          </a:stretch>
        </p:blipFill>
        <p:spPr bwMode="auto">
          <a:xfrm>
            <a:off x="532096" y="1599147"/>
            <a:ext cx="6255171" cy="4225134"/>
          </a:xfrm>
          <a:prstGeom prst="rect">
            <a:avLst/>
          </a:prstGeom>
          <a:noFill/>
          <a:ln w="9525">
            <a:noFill/>
            <a:miter lim="800000"/>
            <a:headEnd/>
            <a:tailEnd/>
          </a:ln>
        </p:spPr>
      </p:pic>
    </p:spTree>
    <p:extLst>
      <p:ext uri="{BB962C8B-B14F-4D97-AF65-F5344CB8AC3E}">
        <p14:creationId xmlns:p14="http://schemas.microsoft.com/office/powerpoint/2010/main" val="3100561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left)">
                                      <p:cBhvr>
                                        <p:cTn id="19" dur="500"/>
                                        <p:tgtEl>
                                          <p:spTgt spid="2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3">
                                            <p:txEl>
                                              <p:pRg st="2" end="2"/>
                                            </p:txEl>
                                          </p:spTgt>
                                        </p:tgtEl>
                                        <p:attrNameLst>
                                          <p:attrName>style.visibility</p:attrName>
                                        </p:attrNameLst>
                                      </p:cBhvr>
                                      <p:to>
                                        <p:strVal val="visible"/>
                                      </p:to>
                                    </p:set>
                                    <p:animEffect transition="in" filter="wipe(left)">
                                      <p:cBhvr>
                                        <p:cTn id="28" dur="5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7732" y="304761"/>
            <a:ext cx="11531618" cy="769441"/>
          </a:xfrm>
          <a:prstGeom prst="rect">
            <a:avLst/>
          </a:prstGeom>
          <a:noFill/>
        </p:spPr>
        <p:txBody>
          <a:bodyPr vert="horz" wrap="none" rtlCol="0">
            <a:spAutoFit/>
          </a:bodyPr>
          <a:lstStyle/>
          <a:p>
            <a:pPr algn="ctr"/>
            <a:r>
              <a:rPr lang="fr-FR" sz="4400" b="1" dirty="0" smtClean="0">
                <a:solidFill>
                  <a:srgbClr val="00B0F0"/>
                </a:solidFill>
                <a:latin typeface="+mj-lt"/>
              </a:rPr>
              <a:t>EN UTILISANT UNE PLAQUE CHAUFFANT</a:t>
            </a:r>
            <a:endParaRPr lang="en-US" sz="4400" b="1" dirty="0">
              <a:solidFill>
                <a:srgbClr val="00B0F0"/>
              </a:solidFill>
              <a:latin typeface="+mj-lt"/>
            </a:endParaRPr>
          </a:p>
        </p:txBody>
      </p:sp>
      <p:sp>
        <p:nvSpPr>
          <p:cNvPr id="23" name="Rectangle 22"/>
          <p:cNvSpPr/>
          <p:nvPr/>
        </p:nvSpPr>
        <p:spPr>
          <a:xfrm>
            <a:off x="6901568" y="1599147"/>
            <a:ext cx="4933728" cy="4893647"/>
          </a:xfrm>
          <a:prstGeom prst="rect">
            <a:avLst/>
          </a:prstGeom>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Dans un bécher de 250ml, verser 150ml d’eau et quelques pierres ponces, chauffer sur plaque chauffante pendant 30min à 150 °</a:t>
            </a:r>
            <a:r>
              <a:rPr lang="fr-FR" sz="2400" dirty="0" smtClean="0">
                <a:solidFill>
                  <a:schemeClr val="bg1"/>
                </a:solidFill>
                <a:latin typeface="Myriad Condensed Web" panose="020B0506030403020204" pitchFamily="34" charset="0"/>
              </a:rPr>
              <a:t>C</a:t>
            </a:r>
            <a:r>
              <a:rPr lang="fr-FR" sz="2400" dirty="0">
                <a:solidFill>
                  <a:schemeClr val="bg1"/>
                </a:solidFill>
                <a:latin typeface="Myriad Condensed Web" panose="020B0506030403020204" pitchFamily="34" charset="0"/>
              </a:rPr>
              <a:t>.</a:t>
            </a:r>
          </a:p>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Introduire 4 sachets de thé (2g pour chacun) dans le bécher et laisser pendant 5min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Enlever </a:t>
            </a:r>
            <a:r>
              <a:rPr lang="fr-FR" sz="2400" dirty="0">
                <a:solidFill>
                  <a:schemeClr val="bg1"/>
                </a:solidFill>
                <a:latin typeface="Myriad Condensed Web" panose="020B0506030403020204" pitchFamily="34" charset="0"/>
              </a:rPr>
              <a:t>les sachets de thé en les pressant pour récupérer tout le liquide qu’elles contiennent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Verser </a:t>
            </a:r>
            <a:r>
              <a:rPr lang="fr-FR" sz="2400" dirty="0">
                <a:solidFill>
                  <a:schemeClr val="bg1"/>
                </a:solidFill>
                <a:latin typeface="Myriad Condensed Web" panose="020B0506030403020204" pitchFamily="34" charset="0"/>
              </a:rPr>
              <a:t>2g de carbonate de calcium dans le mélange et laisser pendant 5min. </a:t>
            </a:r>
          </a:p>
          <a:p>
            <a:pPr algn="just"/>
            <a:endParaRPr lang="fr-FR" sz="2400" dirty="0">
              <a:solidFill>
                <a:schemeClr val="bg1"/>
              </a:solidFill>
              <a:latin typeface="Myriad Condensed Web" panose="020B0506030403020204" pitchFamily="34" charset="0"/>
            </a:endParaRPr>
          </a:p>
        </p:txBody>
      </p:sp>
      <p:pic>
        <p:nvPicPr>
          <p:cNvPr id="15" name="Image 4" descr="C:\Users\pc\Desktop\extraction\20180416_150124.jpg"/>
          <p:cNvPicPr/>
          <p:nvPr/>
        </p:nvPicPr>
        <p:blipFill>
          <a:blip r:embed="rId3" cstate="print"/>
          <a:srcRect/>
          <a:stretch>
            <a:fillRect/>
          </a:stretch>
        </p:blipFill>
        <p:spPr bwMode="auto">
          <a:xfrm>
            <a:off x="532097" y="1572825"/>
            <a:ext cx="6255171" cy="4251455"/>
          </a:xfrm>
          <a:prstGeom prst="rect">
            <a:avLst/>
          </a:prstGeom>
          <a:noFill/>
          <a:ln w="9525">
            <a:noFill/>
            <a:miter lim="800000"/>
            <a:headEnd/>
            <a:tailEnd/>
          </a:ln>
        </p:spPr>
      </p:pic>
      <p:pic>
        <p:nvPicPr>
          <p:cNvPr id="19" name="Image 5" descr="C:\Users\pc\Desktop\extraction\20180416_151159.jpg"/>
          <p:cNvPicPr/>
          <p:nvPr/>
        </p:nvPicPr>
        <p:blipFill>
          <a:blip r:embed="rId4" cstate="print"/>
          <a:srcRect/>
          <a:stretch>
            <a:fillRect/>
          </a:stretch>
        </p:blipFill>
        <p:spPr bwMode="auto">
          <a:xfrm>
            <a:off x="589247" y="1599147"/>
            <a:ext cx="6255171" cy="4251455"/>
          </a:xfrm>
          <a:prstGeom prst="rect">
            <a:avLst/>
          </a:prstGeom>
          <a:noFill/>
          <a:ln w="9525">
            <a:noFill/>
            <a:miter lim="800000"/>
            <a:headEnd/>
            <a:tailEnd/>
          </a:ln>
        </p:spPr>
      </p:pic>
      <p:sp>
        <p:nvSpPr>
          <p:cNvPr id="21" name="Rectangle 20"/>
          <p:cNvSpPr/>
          <p:nvPr/>
        </p:nvSpPr>
        <p:spPr>
          <a:xfrm>
            <a:off x="6958718" y="1572824"/>
            <a:ext cx="4933728" cy="4524315"/>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Laisser le mélange </a:t>
            </a:r>
            <a:r>
              <a:rPr lang="fr-FR" sz="2400" dirty="0" smtClean="0">
                <a:solidFill>
                  <a:schemeClr val="bg1"/>
                </a:solidFill>
                <a:latin typeface="Myriad Condensed Web" panose="020B0506030403020204" pitchFamily="34" charset="0"/>
              </a:rPr>
              <a:t>obtenu par </a:t>
            </a:r>
            <a:r>
              <a:rPr lang="fr-FR" sz="2400" dirty="0">
                <a:solidFill>
                  <a:schemeClr val="bg1"/>
                </a:solidFill>
                <a:latin typeface="Myriad Condensed Web" panose="020B0506030403020204" pitchFamily="34" charset="0"/>
              </a:rPr>
              <a:t>les 2 </a:t>
            </a:r>
            <a:r>
              <a:rPr lang="fr-FR" sz="2400" dirty="0" smtClean="0">
                <a:solidFill>
                  <a:schemeClr val="bg1"/>
                </a:solidFill>
                <a:latin typeface="Myriad Condensed Web" panose="020B0506030403020204" pitchFamily="34" charset="0"/>
              </a:rPr>
              <a:t>méthodes pour </a:t>
            </a:r>
            <a:r>
              <a:rPr lang="fr-FR" sz="2400" dirty="0">
                <a:solidFill>
                  <a:schemeClr val="bg1"/>
                </a:solidFill>
                <a:latin typeface="Myriad Condensed Web" panose="020B0506030403020204" pitchFamily="34" charset="0"/>
              </a:rPr>
              <a:t>se refroidir dans un bain de glace pendant 5 à 10min.</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Le mélange </a:t>
            </a:r>
            <a:r>
              <a:rPr lang="fr-FR" sz="2400" dirty="0">
                <a:solidFill>
                  <a:schemeClr val="bg1"/>
                </a:solidFill>
                <a:latin typeface="Myriad Condensed Web" panose="020B0506030403020204" pitchFamily="34" charset="0"/>
              </a:rPr>
              <a:t>est destiné pour la décantation. </a:t>
            </a:r>
          </a:p>
          <a:p>
            <a:pPr algn="just"/>
            <a:endParaRPr lang="fr-FR" sz="2400" dirty="0" smtClean="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a:p>
            <a:pPr algn="just"/>
            <a:endParaRPr lang="fr-FR" sz="2400" dirty="0" smtClean="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a:p>
            <a:pPr algn="just"/>
            <a:endParaRPr lang="fr-FR" sz="2400" dirty="0" smtClean="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pic>
        <p:nvPicPr>
          <p:cNvPr id="22" name="Image 6" descr="C:\Users\pc\Desktop\extraction\20180416_153435.jpg"/>
          <p:cNvPicPr/>
          <p:nvPr/>
        </p:nvPicPr>
        <p:blipFill>
          <a:blip r:embed="rId5" cstate="print"/>
          <a:srcRect/>
          <a:stretch>
            <a:fillRect/>
          </a:stretch>
        </p:blipFill>
        <p:spPr bwMode="auto">
          <a:xfrm>
            <a:off x="532097" y="1572824"/>
            <a:ext cx="6312321" cy="4251455"/>
          </a:xfrm>
          <a:prstGeom prst="rect">
            <a:avLst/>
          </a:prstGeom>
          <a:noFill/>
          <a:ln w="9525">
            <a:noFill/>
            <a:miter lim="800000"/>
            <a:headEnd/>
            <a:tailEnd/>
          </a:ln>
        </p:spPr>
      </p:pic>
    </p:spTree>
    <p:extLst>
      <p:ext uri="{BB962C8B-B14F-4D97-AF65-F5344CB8AC3E}">
        <p14:creationId xmlns:p14="http://schemas.microsoft.com/office/powerpoint/2010/main" val="3467971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left)">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animEffect transition="in" filter="wipe(left)">
                                      <p:cBhvr>
                                        <p:cTn id="19" dur="500"/>
                                        <p:tgtEl>
                                          <p:spTgt spid="23">
                                            <p:txEl>
                                              <p:pRg st="1" end="1"/>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par>
                          <p:cTn id="29" fill="hold">
                            <p:stCondLst>
                              <p:cond delay="500"/>
                            </p:stCondLst>
                            <p:childTnLst>
                              <p:par>
                                <p:cTn id="30" presetID="22" presetClass="entr" presetSubtype="8" fill="hold" nodeType="afterEffect">
                                  <p:stCondLst>
                                    <p:cond delay="0"/>
                                  </p:stCondLst>
                                  <p:childTnLst>
                                    <p:set>
                                      <p:cBhvr>
                                        <p:cTn id="31" dur="1" fill="hold">
                                          <p:stCondLst>
                                            <p:cond delay="0"/>
                                          </p:stCondLst>
                                        </p:cTn>
                                        <p:tgtEl>
                                          <p:spTgt spid="23">
                                            <p:txEl>
                                              <p:pRg st="2" end="2"/>
                                            </p:txEl>
                                          </p:spTgt>
                                        </p:tgtEl>
                                        <p:attrNameLst>
                                          <p:attrName>style.visibility</p:attrName>
                                        </p:attrNameLst>
                                      </p:cBhvr>
                                      <p:to>
                                        <p:strVal val="visible"/>
                                      </p:to>
                                    </p:set>
                                    <p:animEffect transition="in" filter="wipe(left)">
                                      <p:cBhvr>
                                        <p:cTn id="32" dur="500"/>
                                        <p:tgtEl>
                                          <p:spTgt spid="23">
                                            <p:txEl>
                                              <p:pRg st="2" end="2"/>
                                            </p:txEl>
                                          </p:spTgt>
                                        </p:tgtEl>
                                      </p:cBhvr>
                                    </p:animEffect>
                                  </p:childTnLst>
                                </p:cTn>
                              </p:par>
                            </p:childTnLst>
                          </p:cTn>
                        </p:par>
                        <p:par>
                          <p:cTn id="33" fill="hold">
                            <p:stCondLst>
                              <p:cond delay="1000"/>
                            </p:stCondLst>
                            <p:childTnLst>
                              <p:par>
                                <p:cTn id="34" presetID="22" presetClass="entr" presetSubtype="8" fill="hold" nodeType="afterEffect">
                                  <p:stCondLst>
                                    <p:cond delay="0"/>
                                  </p:stCondLst>
                                  <p:childTnLst>
                                    <p:set>
                                      <p:cBhvr>
                                        <p:cTn id="35" dur="1" fill="hold">
                                          <p:stCondLst>
                                            <p:cond delay="0"/>
                                          </p:stCondLst>
                                        </p:cTn>
                                        <p:tgtEl>
                                          <p:spTgt spid="23">
                                            <p:txEl>
                                              <p:pRg st="3" end="3"/>
                                            </p:txEl>
                                          </p:spTgt>
                                        </p:tgtEl>
                                        <p:attrNameLst>
                                          <p:attrName>style.visibility</p:attrName>
                                        </p:attrNameLst>
                                      </p:cBhvr>
                                      <p:to>
                                        <p:strVal val="visible"/>
                                      </p:to>
                                    </p:set>
                                    <p:animEffect transition="in" filter="wipe(left)">
                                      <p:cBhvr>
                                        <p:cTn id="36" dur="500"/>
                                        <p:tgtEl>
                                          <p:spTgt spid="2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
                                        <p:tgtEl>
                                          <p:spTgt spid="21"/>
                                        </p:tgtEl>
                                      </p:cBhvr>
                                    </p:animEffect>
                                  </p:childTnLst>
                                </p:cTn>
                              </p:par>
                            </p:childTnLst>
                          </p:cTn>
                        </p:par>
                        <p:par>
                          <p:cTn id="46" fill="hold">
                            <p:stCondLst>
                              <p:cond delay="510"/>
                            </p:stCondLst>
                            <p:childTnLst>
                              <p:par>
                                <p:cTn id="47" presetID="22" presetClass="entr" presetSubtype="8" fill="hold" nodeType="after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wipe(left)">
                                      <p:cBhvr>
                                        <p:cTn id="49" dur="500"/>
                                        <p:tgtEl>
                                          <p:spTgt spid="21">
                                            <p:txEl>
                                              <p:pRg st="0" end="0"/>
                                            </p:txEl>
                                          </p:spTgt>
                                        </p:tgtEl>
                                      </p:cBhvr>
                                    </p:animEffect>
                                  </p:childTnLst>
                                </p:cTn>
                              </p:par>
                            </p:childTnLst>
                          </p:cTn>
                        </p:par>
                        <p:par>
                          <p:cTn id="50" fill="hold">
                            <p:stCondLst>
                              <p:cond delay="1010"/>
                            </p:stCondLst>
                            <p:childTnLst>
                              <p:par>
                                <p:cTn id="51" presetID="22" presetClass="entr" presetSubtype="8" fill="hold" nodeType="afterEffect">
                                  <p:stCondLst>
                                    <p:cond delay="0"/>
                                  </p:stCondLst>
                                  <p:childTnLst>
                                    <p:set>
                                      <p:cBhvr>
                                        <p:cTn id="52" dur="1" fill="hold">
                                          <p:stCondLst>
                                            <p:cond delay="0"/>
                                          </p:stCondLst>
                                        </p:cTn>
                                        <p:tgtEl>
                                          <p:spTgt spid="21">
                                            <p:txEl>
                                              <p:pRg st="1" end="1"/>
                                            </p:txEl>
                                          </p:spTgt>
                                        </p:tgtEl>
                                        <p:attrNameLst>
                                          <p:attrName>style.visibility</p:attrName>
                                        </p:attrNameLst>
                                      </p:cBhvr>
                                      <p:to>
                                        <p:strVal val="visible"/>
                                      </p:to>
                                    </p:set>
                                    <p:animEffect transition="in" filter="wipe(left)">
                                      <p:cBhvr>
                                        <p:cTn id="53" dur="5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67531" y="304761"/>
            <a:ext cx="4572021" cy="830997"/>
          </a:xfrm>
          <a:prstGeom prst="rect">
            <a:avLst/>
          </a:prstGeom>
          <a:noFill/>
        </p:spPr>
        <p:txBody>
          <a:bodyPr vert="horz" wrap="none" rtlCol="0">
            <a:spAutoFit/>
          </a:bodyPr>
          <a:lstStyle/>
          <a:p>
            <a:pPr algn="ctr"/>
            <a:r>
              <a:rPr lang="fr-FR" sz="4800" b="1" dirty="0" smtClean="0">
                <a:solidFill>
                  <a:srgbClr val="00B0F0"/>
                </a:solidFill>
                <a:latin typeface="+mj-lt"/>
              </a:rPr>
              <a:t>DÉCANTATION</a:t>
            </a:r>
            <a:endParaRPr lang="en-US" sz="4800" b="1" dirty="0">
              <a:solidFill>
                <a:srgbClr val="00B0F0"/>
              </a:solidFill>
              <a:latin typeface="+mj-lt"/>
            </a:endParaRPr>
          </a:p>
        </p:txBody>
      </p:sp>
      <p:sp>
        <p:nvSpPr>
          <p:cNvPr id="23" name="Rectangle 22"/>
          <p:cNvSpPr/>
          <p:nvPr/>
        </p:nvSpPr>
        <p:spPr>
          <a:xfrm>
            <a:off x="6901568" y="1490245"/>
            <a:ext cx="4933728" cy="5262979"/>
          </a:xfrm>
          <a:prstGeom prst="rect">
            <a:avLst/>
          </a:prstGeom>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Pour séparer les deux phases aqueuse et organique on utilise l’ampoule à décanter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Fixer </a:t>
            </a:r>
            <a:r>
              <a:rPr lang="fr-FR" sz="2400" dirty="0">
                <a:solidFill>
                  <a:schemeClr val="bg1"/>
                </a:solidFill>
                <a:latin typeface="Myriad Condensed Web" panose="020B0506030403020204" pitchFamily="34" charset="0"/>
              </a:rPr>
              <a:t>un anneau à l’aide d’une noix de serrage sur un support et placer l’ampoule à décanter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Verser </a:t>
            </a:r>
            <a:r>
              <a:rPr lang="fr-FR" sz="2400" dirty="0">
                <a:solidFill>
                  <a:schemeClr val="bg1"/>
                </a:solidFill>
                <a:latin typeface="Myriad Condensed Web" panose="020B0506030403020204" pitchFamily="34" charset="0"/>
              </a:rPr>
              <a:t>la solution à extraire dans l’ampoule puis ajouter le solvant d’extraction (20ml de dichlorométhane), fermer avec un bouchon rodé pour éviter l’évaporation du composé volatil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Prendre </a:t>
            </a:r>
            <a:r>
              <a:rPr lang="fr-FR" sz="2400" dirty="0">
                <a:solidFill>
                  <a:schemeClr val="bg1"/>
                </a:solidFill>
                <a:latin typeface="Myriad Condensed Web" panose="020B0506030403020204" pitchFamily="34" charset="0"/>
              </a:rPr>
              <a:t>l’ampoule avec les deux mains ; </a:t>
            </a:r>
          </a:p>
          <a:p>
            <a:pPr algn="just"/>
            <a:endParaRPr lang="fr-FR" sz="2400" dirty="0">
              <a:solidFill>
                <a:schemeClr val="bg1"/>
              </a:solidFill>
              <a:latin typeface="Myriad Condensed Web" panose="020B0506030403020204" pitchFamily="34" charset="0"/>
            </a:endParaRPr>
          </a:p>
        </p:txBody>
      </p:sp>
      <p:pic>
        <p:nvPicPr>
          <p:cNvPr id="10" name="Image 7" descr="C:\Users\pc\Desktop\extraction\20171226_093318.jpg"/>
          <p:cNvPicPr/>
          <p:nvPr/>
        </p:nvPicPr>
        <p:blipFill>
          <a:blip r:embed="rId3" cstate="print"/>
          <a:srcRect/>
          <a:stretch>
            <a:fillRect/>
          </a:stretch>
        </p:blipFill>
        <p:spPr bwMode="auto">
          <a:xfrm>
            <a:off x="532096" y="1599147"/>
            <a:ext cx="6255171" cy="4225134"/>
          </a:xfrm>
          <a:prstGeom prst="rect">
            <a:avLst/>
          </a:prstGeom>
          <a:noFill/>
          <a:ln w="9525">
            <a:noFill/>
            <a:miter lim="800000"/>
            <a:headEnd/>
            <a:tailEnd/>
          </a:ln>
        </p:spPr>
      </p:pic>
      <p:sp>
        <p:nvSpPr>
          <p:cNvPr id="12" name="Rectangle 11"/>
          <p:cNvSpPr/>
          <p:nvPr/>
        </p:nvSpPr>
        <p:spPr>
          <a:xfrm>
            <a:off x="6901567" y="1522112"/>
            <a:ext cx="5147557" cy="4893647"/>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Renverser l’ampoule, l’orienter  vers une paroi et ouvrir doucement le robinet afin d’éviter les surpressions, agiter vigoureusement en laissant dégazer de temps en temps, dans tous les cas, bien maintenir le bouchon avec le pouce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Vérifier  </a:t>
            </a:r>
            <a:r>
              <a:rPr lang="fr-FR" sz="2400" dirty="0">
                <a:solidFill>
                  <a:schemeClr val="bg1"/>
                </a:solidFill>
                <a:latin typeface="Myriad Condensed Web" panose="020B0506030403020204" pitchFamily="34" charset="0"/>
              </a:rPr>
              <a:t>que le robinet  est fermé puis  replacer l’ampoule à décanter sur son support  et  ôter le bouchon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Laisser </a:t>
            </a:r>
            <a:r>
              <a:rPr lang="fr-FR" sz="2400" dirty="0">
                <a:solidFill>
                  <a:schemeClr val="bg1"/>
                </a:solidFill>
                <a:latin typeface="Myriad Condensed Web" panose="020B0506030403020204" pitchFamily="34" charset="0"/>
              </a:rPr>
              <a:t>les liquides non miscibles se séparer : les deux liquides non miscibles se séparent progressivement, jusqu'à  ce qu’on observe deux phases bien </a:t>
            </a:r>
            <a:r>
              <a:rPr lang="fr-FR" sz="2400" dirty="0" smtClean="0">
                <a:solidFill>
                  <a:schemeClr val="bg1"/>
                </a:solidFill>
                <a:latin typeface="Myriad Condensed Web" panose="020B0506030403020204" pitchFamily="34" charset="0"/>
              </a:rPr>
              <a:t>distincte</a:t>
            </a:r>
            <a:endParaRPr lang="fr-FR" sz="2400" dirty="0">
              <a:solidFill>
                <a:schemeClr val="bg1"/>
              </a:solidFill>
              <a:latin typeface="Myriad Condensed Web" panose="020B0506030403020204" pitchFamily="34" charset="0"/>
            </a:endParaRPr>
          </a:p>
        </p:txBody>
      </p:sp>
      <p:pic>
        <p:nvPicPr>
          <p:cNvPr id="14" name="Image 8" descr="C:\Users\pc\Desktop\extraction\20180416_163236.jpg"/>
          <p:cNvPicPr/>
          <p:nvPr/>
        </p:nvPicPr>
        <p:blipFill>
          <a:blip r:embed="rId4" cstate="print"/>
          <a:srcRect/>
          <a:stretch>
            <a:fillRect/>
          </a:stretch>
        </p:blipFill>
        <p:spPr bwMode="auto">
          <a:xfrm>
            <a:off x="532095" y="1599147"/>
            <a:ext cx="6255172" cy="4225134"/>
          </a:xfrm>
          <a:prstGeom prst="rect">
            <a:avLst/>
          </a:prstGeom>
          <a:noFill/>
          <a:ln w="9525">
            <a:noFill/>
            <a:miter lim="800000"/>
            <a:headEnd/>
            <a:tailEnd/>
          </a:ln>
        </p:spPr>
      </p:pic>
      <p:sp>
        <p:nvSpPr>
          <p:cNvPr id="15" name="Rectangle 14"/>
          <p:cNvSpPr/>
          <p:nvPr/>
        </p:nvSpPr>
        <p:spPr>
          <a:xfrm>
            <a:off x="6901568" y="1479607"/>
            <a:ext cx="5147557" cy="4893647"/>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Récupérer </a:t>
            </a:r>
            <a:r>
              <a:rPr lang="fr-FR" sz="2400" dirty="0">
                <a:solidFill>
                  <a:schemeClr val="bg1"/>
                </a:solidFill>
                <a:latin typeface="Myriad Condensed Web" panose="020B0506030403020204" pitchFamily="34" charset="0"/>
              </a:rPr>
              <a:t>la phase organique dans un bécher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Recommencer </a:t>
            </a:r>
            <a:r>
              <a:rPr lang="fr-FR" sz="2400" dirty="0">
                <a:solidFill>
                  <a:schemeClr val="bg1"/>
                </a:solidFill>
                <a:latin typeface="Myriad Condensed Web" panose="020B0506030403020204" pitchFamily="34" charset="0"/>
              </a:rPr>
              <a:t>l’opération deux fois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Les </a:t>
            </a:r>
            <a:r>
              <a:rPr lang="fr-FR" sz="2400" dirty="0">
                <a:solidFill>
                  <a:schemeClr val="bg1"/>
                </a:solidFill>
                <a:latin typeface="Myriad Condensed Web" panose="020B0506030403020204" pitchFamily="34" charset="0"/>
              </a:rPr>
              <a:t>phases organiques réunies sont ensuite séchées. </a:t>
            </a:r>
            <a:endParaRPr lang="fr-FR" sz="2400" dirty="0" smtClean="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smtClean="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smtClean="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smtClean="0">
              <a:solidFill>
                <a:schemeClr val="bg1"/>
              </a:solidFill>
              <a:latin typeface="Myriad Condensed Web" panose="020B0506030403020204" pitchFamily="34" charset="0"/>
            </a:endParaRPr>
          </a:p>
          <a:p>
            <a:pPr marL="342900" indent="-342900" algn="just">
              <a:buFont typeface="Wingdings" panose="05000000000000000000" pitchFamily="2" charset="2"/>
              <a:buChar char="v"/>
            </a:pPr>
            <a:endParaRPr lang="fr-FR" sz="2400" dirty="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spTree>
    <p:extLst>
      <p:ext uri="{BB962C8B-B14F-4D97-AF65-F5344CB8AC3E}">
        <p14:creationId xmlns:p14="http://schemas.microsoft.com/office/powerpoint/2010/main" val="712090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left)">
                                      <p:cBhvr>
                                        <p:cTn id="19" dur="500"/>
                                        <p:tgtEl>
                                          <p:spTgt spid="23">
                                            <p:txEl>
                                              <p:pRg st="0" end="0"/>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3">
                                            <p:txEl>
                                              <p:pRg st="1" end="1"/>
                                            </p:txEl>
                                          </p:spTgt>
                                        </p:tgtEl>
                                        <p:attrNameLst>
                                          <p:attrName>style.visibility</p:attrName>
                                        </p:attrNameLst>
                                      </p:cBhvr>
                                      <p:to>
                                        <p:strVal val="visible"/>
                                      </p:to>
                                    </p:set>
                                    <p:animEffect transition="in" filter="wipe(left)">
                                      <p:cBhvr>
                                        <p:cTn id="23" dur="500"/>
                                        <p:tgtEl>
                                          <p:spTgt spid="23">
                                            <p:txEl>
                                              <p:pRg st="1" end="1"/>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3">
                                            <p:txEl>
                                              <p:pRg st="2" end="2"/>
                                            </p:txEl>
                                          </p:spTgt>
                                        </p:tgtEl>
                                        <p:attrNameLst>
                                          <p:attrName>style.visibility</p:attrName>
                                        </p:attrNameLst>
                                      </p:cBhvr>
                                      <p:to>
                                        <p:strVal val="visible"/>
                                      </p:to>
                                    </p:set>
                                    <p:animEffect transition="in" filter="wipe(left)">
                                      <p:cBhvr>
                                        <p:cTn id="27" dur="500"/>
                                        <p:tgtEl>
                                          <p:spTgt spid="23">
                                            <p:txEl>
                                              <p:pRg st="2" end="2"/>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3">
                                            <p:txEl>
                                              <p:pRg st="3" end="3"/>
                                            </p:txEl>
                                          </p:spTgt>
                                        </p:tgtEl>
                                        <p:attrNameLst>
                                          <p:attrName>style.visibility</p:attrName>
                                        </p:attrNameLst>
                                      </p:cBhvr>
                                      <p:to>
                                        <p:strVal val="visible"/>
                                      </p:to>
                                    </p:set>
                                    <p:animEffect transition="in" filter="wipe(left)">
                                      <p:cBhvr>
                                        <p:cTn id="31" dur="500"/>
                                        <p:tgtEl>
                                          <p:spTgt spid="2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wipe(left)">
                                      <p:cBhvr>
                                        <p:cTn id="40" dur="500"/>
                                        <p:tgtEl>
                                          <p:spTgt spid="12">
                                            <p:txEl>
                                              <p:pRg st="0" end="0"/>
                                            </p:txEl>
                                          </p:spTgt>
                                        </p:tgtEl>
                                      </p:cBhvr>
                                    </p:animEffec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12">
                                            <p:txEl>
                                              <p:pRg st="1" end="1"/>
                                            </p:txEl>
                                          </p:spTgt>
                                        </p:tgtEl>
                                        <p:attrNameLst>
                                          <p:attrName>style.visibility</p:attrName>
                                        </p:attrNameLst>
                                      </p:cBhvr>
                                      <p:to>
                                        <p:strVal val="visible"/>
                                      </p:to>
                                    </p:set>
                                    <p:animEffect transition="in" filter="wipe(left)">
                                      <p:cBhvr>
                                        <p:cTn id="44" dur="500"/>
                                        <p:tgtEl>
                                          <p:spTgt spid="12">
                                            <p:txEl>
                                              <p:pRg st="1" end="1"/>
                                            </p:txEl>
                                          </p:spTgt>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12">
                                            <p:txEl>
                                              <p:pRg st="2" end="2"/>
                                            </p:txEl>
                                          </p:spTgt>
                                        </p:tgtEl>
                                        <p:attrNameLst>
                                          <p:attrName>style.visibility</p:attrName>
                                        </p:attrNameLst>
                                      </p:cBhvr>
                                      <p:to>
                                        <p:strVal val="visible"/>
                                      </p:to>
                                    </p:set>
                                    <p:animEffect transition="in" filter="wipe(left)">
                                      <p:cBhvr>
                                        <p:cTn id="48" dur="500"/>
                                        <p:tgtEl>
                                          <p:spTgt spid="12">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1000"/>
                            </p:stCondLst>
                            <p:childTnLst>
                              <p:par>
                                <p:cTn id="59" presetID="22" presetClass="entr" presetSubtype="8" fill="hold" nodeType="after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animEffect transition="in" filter="wipe(left)">
                                      <p:cBhvr>
                                        <p:cTn id="61" dur="500"/>
                                        <p:tgtEl>
                                          <p:spTgt spid="15">
                                            <p:txEl>
                                              <p:pRg st="0" end="0"/>
                                            </p:txEl>
                                          </p:spTgt>
                                        </p:tgtEl>
                                      </p:cBhvr>
                                    </p:animEffect>
                                  </p:childTnLst>
                                </p:cTn>
                              </p:par>
                            </p:childTnLst>
                          </p:cTn>
                        </p:par>
                        <p:par>
                          <p:cTn id="62" fill="hold">
                            <p:stCondLst>
                              <p:cond delay="1500"/>
                            </p:stCondLst>
                            <p:childTnLst>
                              <p:par>
                                <p:cTn id="63" presetID="22" presetClass="entr" presetSubtype="8" fill="hold" nodeType="afterEffect">
                                  <p:stCondLst>
                                    <p:cond delay="0"/>
                                  </p:stCondLst>
                                  <p:childTnLst>
                                    <p:set>
                                      <p:cBhvr>
                                        <p:cTn id="64" dur="1" fill="hold">
                                          <p:stCondLst>
                                            <p:cond delay="0"/>
                                          </p:stCondLst>
                                        </p:cTn>
                                        <p:tgtEl>
                                          <p:spTgt spid="15">
                                            <p:txEl>
                                              <p:pRg st="1" end="1"/>
                                            </p:txEl>
                                          </p:spTgt>
                                        </p:tgtEl>
                                        <p:attrNameLst>
                                          <p:attrName>style.visibility</p:attrName>
                                        </p:attrNameLst>
                                      </p:cBhvr>
                                      <p:to>
                                        <p:strVal val="visible"/>
                                      </p:to>
                                    </p:set>
                                    <p:animEffect transition="in" filter="wipe(left)">
                                      <p:cBhvr>
                                        <p:cTn id="65" dur="500"/>
                                        <p:tgtEl>
                                          <p:spTgt spid="15">
                                            <p:txEl>
                                              <p:pRg st="1" end="1"/>
                                            </p:txEl>
                                          </p:spTgt>
                                        </p:tgtEl>
                                      </p:cBhvr>
                                    </p:animEffect>
                                  </p:childTnLst>
                                </p:cTn>
                              </p:par>
                            </p:childTnLst>
                          </p:cTn>
                        </p:par>
                        <p:par>
                          <p:cTn id="66" fill="hold">
                            <p:stCondLst>
                              <p:cond delay="2000"/>
                            </p:stCondLst>
                            <p:childTnLst>
                              <p:par>
                                <p:cTn id="67" presetID="22" presetClass="entr" presetSubtype="8" fill="hold" nodeType="afterEffect">
                                  <p:stCondLst>
                                    <p:cond delay="0"/>
                                  </p:stCondLst>
                                  <p:childTnLst>
                                    <p:set>
                                      <p:cBhvr>
                                        <p:cTn id="68" dur="1" fill="hold">
                                          <p:stCondLst>
                                            <p:cond delay="0"/>
                                          </p:stCondLst>
                                        </p:cTn>
                                        <p:tgtEl>
                                          <p:spTgt spid="15">
                                            <p:txEl>
                                              <p:pRg st="2" end="2"/>
                                            </p:txEl>
                                          </p:spTgt>
                                        </p:tgtEl>
                                        <p:attrNameLst>
                                          <p:attrName>style.visibility</p:attrName>
                                        </p:attrNameLst>
                                      </p:cBhvr>
                                      <p:to>
                                        <p:strVal val="visible"/>
                                      </p:to>
                                    </p:set>
                                    <p:animEffect transition="in" filter="wipe(left)">
                                      <p:cBhvr>
                                        <p:cTn id="69"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P spid="12"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27460" y="304761"/>
            <a:ext cx="11652164" cy="830997"/>
          </a:xfrm>
          <a:prstGeom prst="rect">
            <a:avLst/>
          </a:prstGeom>
          <a:noFill/>
        </p:spPr>
        <p:txBody>
          <a:bodyPr vert="horz" wrap="none" rtlCol="0">
            <a:spAutoFit/>
          </a:bodyPr>
          <a:lstStyle/>
          <a:p>
            <a:pPr algn="ctr"/>
            <a:r>
              <a:rPr lang="fr-FR" sz="4800" b="1" dirty="0" smtClean="0">
                <a:solidFill>
                  <a:srgbClr val="00B0F0"/>
                </a:solidFill>
                <a:latin typeface="+mj-lt"/>
              </a:rPr>
              <a:t>SÉCHAGE DE LA PHASE ORGANIQUE </a:t>
            </a:r>
            <a:endParaRPr lang="en-US" sz="4800" b="1" dirty="0">
              <a:solidFill>
                <a:srgbClr val="00B0F0"/>
              </a:solidFill>
              <a:latin typeface="+mj-lt"/>
            </a:endParaRPr>
          </a:p>
        </p:txBody>
      </p:sp>
      <p:pic>
        <p:nvPicPr>
          <p:cNvPr id="16" name="Image 2" descr="C:\Users\pc\AppData\Local\Microsoft\Windows\Temporary Internet Files\Content.Word\20180417_115746.jpg"/>
          <p:cNvPicPr/>
          <p:nvPr/>
        </p:nvPicPr>
        <p:blipFill>
          <a:blip r:embed="rId3" cstate="print"/>
          <a:srcRect/>
          <a:stretch>
            <a:fillRect/>
          </a:stretch>
        </p:blipFill>
        <p:spPr bwMode="auto">
          <a:xfrm>
            <a:off x="532095" y="1568635"/>
            <a:ext cx="6255171" cy="4255646"/>
          </a:xfrm>
          <a:prstGeom prst="rect">
            <a:avLst/>
          </a:prstGeom>
          <a:noFill/>
          <a:ln w="9525">
            <a:noFill/>
            <a:miter lim="800000"/>
            <a:headEnd/>
            <a:tailEnd/>
          </a:ln>
        </p:spPr>
      </p:pic>
      <p:sp>
        <p:nvSpPr>
          <p:cNvPr id="17" name="Rectangle 16"/>
          <p:cNvSpPr/>
          <p:nvPr/>
        </p:nvSpPr>
        <p:spPr>
          <a:xfrm>
            <a:off x="6901568" y="1479607"/>
            <a:ext cx="5147557" cy="4524315"/>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Placer une pointe de spatule de desséchant (on utilise le CaCl2) dans un erlenmeyer contenant le liquide, agiter doucement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Continuer </a:t>
            </a:r>
            <a:r>
              <a:rPr lang="fr-FR" sz="2400" dirty="0">
                <a:solidFill>
                  <a:schemeClr val="bg1"/>
                </a:solidFill>
                <a:latin typeface="Myriad Condensed Web" panose="020B0506030403020204" pitchFamily="34" charset="0"/>
              </a:rPr>
              <a:t>à ajouter le desséchant jusqu'à ce que les cristaux ne s’agglomèrent plus et forment des cristaux très fins ;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Boucher </a:t>
            </a:r>
            <a:r>
              <a:rPr lang="fr-FR" sz="2400" dirty="0">
                <a:solidFill>
                  <a:schemeClr val="bg1"/>
                </a:solidFill>
                <a:latin typeface="Myriad Condensed Web" panose="020B0506030403020204" pitchFamily="34" charset="0"/>
              </a:rPr>
              <a:t>l’erlenmeyer et agiter quelque minutes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La </a:t>
            </a:r>
            <a:r>
              <a:rPr lang="fr-FR" sz="2400" dirty="0">
                <a:solidFill>
                  <a:schemeClr val="bg1"/>
                </a:solidFill>
                <a:latin typeface="Myriad Condensed Web" panose="020B0506030403020204" pitchFamily="34" charset="0"/>
              </a:rPr>
              <a:t>solution après séchage doit être limpide ;</a:t>
            </a:r>
          </a:p>
          <a:p>
            <a:pPr algn="just"/>
            <a:endParaRPr lang="fr-FR" sz="2400" dirty="0">
              <a:solidFill>
                <a:schemeClr val="bg1"/>
              </a:solidFill>
              <a:latin typeface="Myriad Condensed Web" panose="020B0506030403020204" pitchFamily="34" charset="0"/>
            </a:endParaRPr>
          </a:p>
        </p:txBody>
      </p:sp>
      <p:sp>
        <p:nvSpPr>
          <p:cNvPr id="18" name="Rectangle 17"/>
          <p:cNvSpPr/>
          <p:nvPr/>
        </p:nvSpPr>
        <p:spPr>
          <a:xfrm>
            <a:off x="6832067" y="1514717"/>
            <a:ext cx="5147557" cy="4154984"/>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Le desséchant hydraté est éliminé  par filtration à l’aide d’un entonnoir posé sur un anneau et muni d’un papier filtre plissé ;</a:t>
            </a:r>
          </a:p>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 Le liquide organique est recueilli dans un erlenmeyer sec </a:t>
            </a:r>
          </a:p>
          <a:p>
            <a:pPr algn="just"/>
            <a:endParaRPr lang="fr-FR" sz="2400" dirty="0" smtClean="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a:p>
            <a:pPr algn="just"/>
            <a:endParaRPr lang="fr-FR" sz="2400" dirty="0" smtClean="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a:p>
            <a:pPr algn="just"/>
            <a:endParaRPr lang="fr-FR" sz="2400" dirty="0">
              <a:solidFill>
                <a:schemeClr val="bg1"/>
              </a:solidFill>
              <a:latin typeface="Myriad Condensed Web" panose="020B0506030403020204" pitchFamily="34" charset="0"/>
            </a:endParaRPr>
          </a:p>
        </p:txBody>
      </p:sp>
    </p:spTree>
    <p:extLst>
      <p:ext uri="{BB962C8B-B14F-4D97-AF65-F5344CB8AC3E}">
        <p14:creationId xmlns:p14="http://schemas.microsoft.com/office/powerpoint/2010/main" val="3449278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left)">
                                      <p:cBhvr>
                                        <p:cTn id="19" dur="500"/>
                                        <p:tgtEl>
                                          <p:spTgt spid="17">
                                            <p:txEl>
                                              <p:pRg st="0" end="0"/>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7">
                                            <p:txEl>
                                              <p:pRg st="1" end="1"/>
                                            </p:txEl>
                                          </p:spTgt>
                                        </p:tgtEl>
                                        <p:attrNameLst>
                                          <p:attrName>style.visibility</p:attrName>
                                        </p:attrNameLst>
                                      </p:cBhvr>
                                      <p:to>
                                        <p:strVal val="visible"/>
                                      </p:to>
                                    </p:set>
                                    <p:animEffect transition="in" filter="wipe(left)">
                                      <p:cBhvr>
                                        <p:cTn id="23" dur="500"/>
                                        <p:tgtEl>
                                          <p:spTgt spid="17">
                                            <p:txEl>
                                              <p:pRg st="1" end="1"/>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xEl>
                                              <p:pRg st="2" end="2"/>
                                            </p:txEl>
                                          </p:spTgt>
                                        </p:tgtEl>
                                        <p:attrNameLst>
                                          <p:attrName>style.visibility</p:attrName>
                                        </p:attrNameLst>
                                      </p:cBhvr>
                                      <p:to>
                                        <p:strVal val="visible"/>
                                      </p:to>
                                    </p:set>
                                    <p:animEffect transition="in" filter="wipe(left)">
                                      <p:cBhvr>
                                        <p:cTn id="27" dur="500"/>
                                        <p:tgtEl>
                                          <p:spTgt spid="17">
                                            <p:txEl>
                                              <p:pRg st="2" end="2"/>
                                            </p:txEl>
                                          </p:spTgt>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xEl>
                                              <p:pRg st="3" end="3"/>
                                            </p:txEl>
                                          </p:spTgt>
                                        </p:tgtEl>
                                        <p:attrNameLst>
                                          <p:attrName>style.visibility</p:attrName>
                                        </p:attrNameLst>
                                      </p:cBhvr>
                                      <p:to>
                                        <p:strVal val="visible"/>
                                      </p:to>
                                    </p:set>
                                    <p:animEffect transition="in" filter="wipe(left)">
                                      <p:cBhvr>
                                        <p:cTn id="30" dur="500"/>
                                        <p:tgtEl>
                                          <p:spTgt spid="17">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1000"/>
                            </p:stCondLst>
                            <p:childTnLst>
                              <p:par>
                                <p:cTn id="41" presetID="22" presetClass="entr" presetSubtype="8" fill="hold" nodeType="afterEffect">
                                  <p:stCondLst>
                                    <p:cond delay="0"/>
                                  </p:stCondLst>
                                  <p:childTnLst>
                                    <p:set>
                                      <p:cBhvr>
                                        <p:cTn id="42" dur="1" fill="hold">
                                          <p:stCondLst>
                                            <p:cond delay="0"/>
                                          </p:stCondLst>
                                        </p:cTn>
                                        <p:tgtEl>
                                          <p:spTgt spid="18">
                                            <p:txEl>
                                              <p:pRg st="1" end="1"/>
                                            </p:txEl>
                                          </p:spTgt>
                                        </p:tgtEl>
                                        <p:attrNameLst>
                                          <p:attrName>style.visibility</p:attrName>
                                        </p:attrNameLst>
                                      </p:cBhvr>
                                      <p:to>
                                        <p:strVal val="visible"/>
                                      </p:to>
                                    </p:set>
                                    <p:animEffect transition="in" filter="wipe(left)">
                                      <p:cBhvr>
                                        <p:cTn id="43" dur="500"/>
                                        <p:tgtEl>
                                          <p:spTgt spid="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27001" y="304761"/>
            <a:ext cx="11253081" cy="769441"/>
          </a:xfrm>
          <a:prstGeom prst="rect">
            <a:avLst/>
          </a:prstGeom>
          <a:noFill/>
        </p:spPr>
        <p:txBody>
          <a:bodyPr vert="horz" wrap="none" rtlCol="0">
            <a:spAutoFit/>
          </a:bodyPr>
          <a:lstStyle/>
          <a:p>
            <a:pPr algn="ctr"/>
            <a:r>
              <a:rPr lang="fr-FR" sz="4400" b="1" dirty="0" smtClean="0">
                <a:solidFill>
                  <a:srgbClr val="00B0F0"/>
                </a:solidFill>
                <a:latin typeface="+mj-lt"/>
              </a:rPr>
              <a:t>DISTILATION DE LA PHASE ORGANIQUE</a:t>
            </a:r>
            <a:endParaRPr lang="en-US" sz="4400" b="1" dirty="0">
              <a:solidFill>
                <a:srgbClr val="00B0F0"/>
              </a:solidFill>
              <a:latin typeface="+mj-lt"/>
            </a:endParaRPr>
          </a:p>
        </p:txBody>
      </p:sp>
      <p:sp>
        <p:nvSpPr>
          <p:cNvPr id="9" name="Freeform 8"/>
          <p:cNvSpPr/>
          <p:nvPr/>
        </p:nvSpPr>
        <p:spPr>
          <a:xfrm>
            <a:off x="1935127" y="2918811"/>
            <a:ext cx="3461138" cy="1430796"/>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dirty="0" smtClean="0">
                <a:latin typeface="+mj-lt"/>
              </a:rPr>
              <a:t>Distillation </a:t>
            </a:r>
            <a:r>
              <a:rPr lang="fr-FR" sz="2000" b="1" dirty="0">
                <a:latin typeface="+mj-lt"/>
              </a:rPr>
              <a:t>de la phase organique et </a:t>
            </a:r>
            <a:r>
              <a:rPr lang="fr-FR" sz="2000" b="1" dirty="0" smtClean="0">
                <a:latin typeface="+mj-lt"/>
              </a:rPr>
              <a:t>récupération </a:t>
            </a:r>
            <a:r>
              <a:rPr lang="fr-FR" sz="2000" b="1" dirty="0">
                <a:latin typeface="+mj-lt"/>
              </a:rPr>
              <a:t>de la caféine</a:t>
            </a:r>
          </a:p>
        </p:txBody>
      </p:sp>
      <p:grpSp>
        <p:nvGrpSpPr>
          <p:cNvPr id="10" name="Group 9"/>
          <p:cNvGrpSpPr/>
          <p:nvPr/>
        </p:nvGrpSpPr>
        <p:grpSpPr>
          <a:xfrm>
            <a:off x="5263770" y="1575111"/>
            <a:ext cx="4138725" cy="1764097"/>
            <a:chOff x="6187695" y="2210477"/>
            <a:chExt cx="4138725" cy="1764097"/>
          </a:xfrm>
        </p:grpSpPr>
        <p:sp>
          <p:nvSpPr>
            <p:cNvPr id="12" name="Freeform 11"/>
            <p:cNvSpPr/>
            <p:nvPr/>
          </p:nvSpPr>
          <p:spPr>
            <a:xfrm rot="19457599">
              <a:off x="6187695" y="3637528"/>
              <a:ext cx="1409625" cy="66005"/>
            </a:xfrm>
            <a:custGeom>
              <a:avLst/>
              <a:gdLst>
                <a:gd name="connsiteX0" fmla="*/ 0 w 1409625"/>
                <a:gd name="connsiteY0" fmla="*/ 33002 h 66005"/>
                <a:gd name="connsiteX1" fmla="*/ 1409625 w 1409625"/>
                <a:gd name="connsiteY1" fmla="*/ 33002 h 66005"/>
              </a:gdLst>
              <a:ahLst/>
              <a:cxnLst>
                <a:cxn ang="0">
                  <a:pos x="connsiteX0" y="connsiteY0"/>
                </a:cxn>
                <a:cxn ang="0">
                  <a:pos x="connsiteX1" y="connsiteY1"/>
                </a:cxn>
              </a:cxnLst>
              <a:rect l="l" t="t" r="r" b="b"/>
              <a:pathLst>
                <a:path w="1409625" h="66005">
                  <a:moveTo>
                    <a:pt x="0" y="33002"/>
                  </a:moveTo>
                  <a:lnTo>
                    <a:pt x="1409625" y="33002"/>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82271" tIns="-2238" rIns="682272" bIns="-2239" numCol="1" spcCol="1270" anchor="ctr" anchorCtr="0">
              <a:noAutofit/>
            </a:bodyPr>
            <a:lstStyle/>
            <a:p>
              <a:pPr lvl="0" algn="ctr" defTabSz="222250">
                <a:lnSpc>
                  <a:spcPct val="90000"/>
                </a:lnSpc>
                <a:spcBef>
                  <a:spcPct val="0"/>
                </a:spcBef>
                <a:spcAft>
                  <a:spcPct val="35000"/>
                </a:spcAft>
              </a:pPr>
              <a:endParaRPr lang="fr-FR" sz="500" kern="1200"/>
            </a:p>
          </p:txBody>
        </p:sp>
        <p:sp>
          <p:nvSpPr>
            <p:cNvPr id="13" name="Freeform 12"/>
            <p:cNvSpPr/>
            <p:nvPr/>
          </p:nvSpPr>
          <p:spPr>
            <a:xfrm>
              <a:off x="7464827" y="2210477"/>
              <a:ext cx="2861593" cy="1764097"/>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dirty="0" err="1" smtClean="0">
                  <a:latin typeface="+mj-lt"/>
                </a:rPr>
                <a:t>Rotavapeur</a:t>
              </a:r>
              <a:endParaRPr lang="fr-FR" sz="2000" b="1" dirty="0">
                <a:latin typeface="+mj-lt"/>
              </a:endParaRPr>
            </a:p>
          </p:txBody>
        </p:sp>
      </p:grpSp>
      <p:grpSp>
        <p:nvGrpSpPr>
          <p:cNvPr id="14" name="Group 13"/>
          <p:cNvGrpSpPr/>
          <p:nvPr/>
        </p:nvGrpSpPr>
        <p:grpSpPr>
          <a:xfrm>
            <a:off x="5263770" y="3937444"/>
            <a:ext cx="4138725" cy="1871753"/>
            <a:chOff x="6187695" y="4189194"/>
            <a:chExt cx="4138725" cy="1430796"/>
          </a:xfrm>
        </p:grpSpPr>
        <p:sp>
          <p:nvSpPr>
            <p:cNvPr id="15" name="Freeform 14"/>
            <p:cNvSpPr/>
            <p:nvPr/>
          </p:nvSpPr>
          <p:spPr>
            <a:xfrm rot="2142401">
              <a:off x="6187695" y="4460236"/>
              <a:ext cx="1409625" cy="66005"/>
            </a:xfrm>
            <a:custGeom>
              <a:avLst/>
              <a:gdLst>
                <a:gd name="connsiteX0" fmla="*/ 0 w 1409625"/>
                <a:gd name="connsiteY0" fmla="*/ 33002 h 66005"/>
                <a:gd name="connsiteX1" fmla="*/ 1409625 w 1409625"/>
                <a:gd name="connsiteY1" fmla="*/ 33002 h 66005"/>
              </a:gdLst>
              <a:ahLst/>
              <a:cxnLst>
                <a:cxn ang="0">
                  <a:pos x="connsiteX0" y="connsiteY0"/>
                </a:cxn>
                <a:cxn ang="0">
                  <a:pos x="connsiteX1" y="connsiteY1"/>
                </a:cxn>
              </a:cxnLst>
              <a:rect l="l" t="t" r="r" b="b"/>
              <a:pathLst>
                <a:path w="1409625" h="66005">
                  <a:moveTo>
                    <a:pt x="0" y="33002"/>
                  </a:moveTo>
                  <a:lnTo>
                    <a:pt x="1409625" y="33002"/>
                  </a:lnTo>
                </a:path>
              </a:pathLst>
            </a:custGeom>
            <a:noFill/>
            <a:ln w="38100"/>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82272" tIns="-2239" rIns="682271" bIns="-2238" numCol="1" spcCol="1270" anchor="ctr" anchorCtr="0">
              <a:noAutofit/>
            </a:bodyPr>
            <a:lstStyle/>
            <a:p>
              <a:pPr lvl="0" algn="ctr" defTabSz="222250">
                <a:lnSpc>
                  <a:spcPct val="90000"/>
                </a:lnSpc>
                <a:spcBef>
                  <a:spcPct val="0"/>
                </a:spcBef>
                <a:spcAft>
                  <a:spcPct val="35000"/>
                </a:spcAft>
              </a:pPr>
              <a:endParaRPr lang="fr-FR" sz="500" kern="1200"/>
            </a:p>
          </p:txBody>
        </p:sp>
        <p:sp>
          <p:nvSpPr>
            <p:cNvPr id="19" name="Freeform 18"/>
            <p:cNvSpPr/>
            <p:nvPr/>
          </p:nvSpPr>
          <p:spPr>
            <a:xfrm>
              <a:off x="7464827" y="4189194"/>
              <a:ext cx="2861593" cy="1430796"/>
            </a:xfrm>
            <a:custGeom>
              <a:avLst/>
              <a:gdLst>
                <a:gd name="connsiteX0" fmla="*/ 0 w 2861593"/>
                <a:gd name="connsiteY0" fmla="*/ 143080 h 1430796"/>
                <a:gd name="connsiteX1" fmla="*/ 143080 w 2861593"/>
                <a:gd name="connsiteY1" fmla="*/ 0 h 1430796"/>
                <a:gd name="connsiteX2" fmla="*/ 2718513 w 2861593"/>
                <a:gd name="connsiteY2" fmla="*/ 0 h 1430796"/>
                <a:gd name="connsiteX3" fmla="*/ 2861593 w 2861593"/>
                <a:gd name="connsiteY3" fmla="*/ 143080 h 1430796"/>
                <a:gd name="connsiteX4" fmla="*/ 2861593 w 2861593"/>
                <a:gd name="connsiteY4" fmla="*/ 1287716 h 1430796"/>
                <a:gd name="connsiteX5" fmla="*/ 2718513 w 2861593"/>
                <a:gd name="connsiteY5" fmla="*/ 1430796 h 1430796"/>
                <a:gd name="connsiteX6" fmla="*/ 143080 w 2861593"/>
                <a:gd name="connsiteY6" fmla="*/ 1430796 h 1430796"/>
                <a:gd name="connsiteX7" fmla="*/ 0 w 2861593"/>
                <a:gd name="connsiteY7" fmla="*/ 1287716 h 1430796"/>
                <a:gd name="connsiteX8" fmla="*/ 0 w 2861593"/>
                <a:gd name="connsiteY8" fmla="*/ 143080 h 1430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61593" h="1430796">
                  <a:moveTo>
                    <a:pt x="0" y="143080"/>
                  </a:moveTo>
                  <a:cubicBezTo>
                    <a:pt x="0" y="64059"/>
                    <a:pt x="64059" y="0"/>
                    <a:pt x="143080" y="0"/>
                  </a:cubicBezTo>
                  <a:lnTo>
                    <a:pt x="2718513" y="0"/>
                  </a:lnTo>
                  <a:cubicBezTo>
                    <a:pt x="2797534" y="0"/>
                    <a:pt x="2861593" y="64059"/>
                    <a:pt x="2861593" y="143080"/>
                  </a:cubicBezTo>
                  <a:lnTo>
                    <a:pt x="2861593" y="1287716"/>
                  </a:lnTo>
                  <a:cubicBezTo>
                    <a:pt x="2861593" y="1366737"/>
                    <a:pt x="2797534" y="1430796"/>
                    <a:pt x="2718513" y="1430796"/>
                  </a:cubicBezTo>
                  <a:lnTo>
                    <a:pt x="143080" y="1430796"/>
                  </a:lnTo>
                  <a:cubicBezTo>
                    <a:pt x="64059" y="1430796"/>
                    <a:pt x="0" y="1366737"/>
                    <a:pt x="0" y="1287716"/>
                  </a:cubicBezTo>
                  <a:lnTo>
                    <a:pt x="0" y="14308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1592" tIns="61592" rIns="61592" bIns="61592" numCol="1" spcCol="1270" anchor="ctr" anchorCtr="0">
              <a:noAutofit/>
            </a:bodyPr>
            <a:lstStyle/>
            <a:p>
              <a:pPr lvl="0" algn="ctr" defTabSz="1377950">
                <a:lnSpc>
                  <a:spcPct val="90000"/>
                </a:lnSpc>
                <a:spcBef>
                  <a:spcPct val="0"/>
                </a:spcBef>
                <a:spcAft>
                  <a:spcPct val="35000"/>
                </a:spcAft>
              </a:pPr>
              <a:r>
                <a:rPr lang="fr-FR" sz="2000" b="1" dirty="0" smtClean="0">
                  <a:latin typeface="+mj-lt"/>
                </a:rPr>
                <a:t>Plaque chauffant</a:t>
              </a:r>
              <a:endParaRPr lang="fr-FR" sz="2000" b="1" dirty="0">
                <a:latin typeface="+mj-lt"/>
              </a:endParaRPr>
            </a:p>
          </p:txBody>
        </p:sp>
      </p:grpSp>
    </p:spTree>
    <p:extLst>
      <p:ext uri="{BB962C8B-B14F-4D97-AF65-F5344CB8AC3E}">
        <p14:creationId xmlns:p14="http://schemas.microsoft.com/office/powerpoint/2010/main" val="3008430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648480" y="304761"/>
            <a:ext cx="7010125" cy="830997"/>
          </a:xfrm>
          <a:prstGeom prst="rect">
            <a:avLst/>
          </a:prstGeom>
          <a:noFill/>
        </p:spPr>
        <p:txBody>
          <a:bodyPr vert="horz" wrap="none" rtlCol="0">
            <a:spAutoFit/>
          </a:bodyPr>
          <a:lstStyle/>
          <a:p>
            <a:pPr algn="ctr"/>
            <a:r>
              <a:rPr lang="fr-FR" sz="4800" b="1" dirty="0" smtClean="0">
                <a:solidFill>
                  <a:srgbClr val="00B0F0"/>
                </a:solidFill>
                <a:latin typeface="+mj-lt"/>
              </a:rPr>
              <a:t>PAR DU ROTAVAPEUR </a:t>
            </a:r>
            <a:endParaRPr lang="en-US" sz="4800" b="1" dirty="0">
              <a:solidFill>
                <a:srgbClr val="00B0F0"/>
              </a:solidFill>
              <a:latin typeface="+mj-lt"/>
            </a:endParaRPr>
          </a:p>
        </p:txBody>
      </p:sp>
      <p:sp>
        <p:nvSpPr>
          <p:cNvPr id="17" name="Rectangle 16"/>
          <p:cNvSpPr/>
          <p:nvPr/>
        </p:nvSpPr>
        <p:spPr>
          <a:xfrm>
            <a:off x="6901568" y="1479607"/>
            <a:ext cx="5147557" cy="2308324"/>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 Le </a:t>
            </a:r>
            <a:r>
              <a:rPr lang="fr-FR" sz="2400" dirty="0" err="1" smtClean="0">
                <a:solidFill>
                  <a:schemeClr val="bg1"/>
                </a:solidFill>
                <a:latin typeface="Myriad Condensed Web" panose="020B0506030403020204" pitchFamily="34" charset="0"/>
              </a:rPr>
              <a:t>rotavapeur</a:t>
            </a:r>
            <a:r>
              <a:rPr lang="fr-FR" sz="2400" dirty="0" smtClean="0">
                <a:solidFill>
                  <a:schemeClr val="bg1"/>
                </a:solidFill>
                <a:latin typeface="Myriad Condensed Web" panose="020B0506030403020204" pitchFamily="34" charset="0"/>
              </a:rPr>
              <a:t>  permet l’évaporation du dichlorométhane et sa récupération dans le ballon. </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Apres </a:t>
            </a:r>
            <a:r>
              <a:rPr lang="fr-FR" sz="2400" dirty="0">
                <a:solidFill>
                  <a:schemeClr val="bg1"/>
                </a:solidFill>
                <a:latin typeface="Myriad Condensed Web" panose="020B0506030403020204" pitchFamily="34" charset="0"/>
              </a:rPr>
              <a:t>évaporation du dichlorométhane, la caféine reste collée sur les parois du </a:t>
            </a:r>
            <a:r>
              <a:rPr lang="fr-FR" sz="2400" dirty="0" smtClean="0">
                <a:solidFill>
                  <a:schemeClr val="bg1"/>
                </a:solidFill>
                <a:latin typeface="Myriad Condensed Web" panose="020B0506030403020204" pitchFamily="34" charset="0"/>
              </a:rPr>
              <a:t>ballon. </a:t>
            </a:r>
            <a:endParaRPr lang="fr-FR" sz="2400" dirty="0">
              <a:solidFill>
                <a:schemeClr val="bg1"/>
              </a:solidFill>
              <a:latin typeface="Myriad Condensed Web" panose="020B0506030403020204" pitchFamily="34" charset="0"/>
            </a:endParaRPr>
          </a:p>
        </p:txBody>
      </p:sp>
      <p:pic>
        <p:nvPicPr>
          <p:cNvPr id="10" name="Image 9" descr="C:\Users\pc\Desktop\extraction\20180416_164400.jpg"/>
          <p:cNvPicPr/>
          <p:nvPr/>
        </p:nvPicPr>
        <p:blipFill>
          <a:blip r:embed="rId3" cstate="print"/>
          <a:srcRect/>
          <a:stretch>
            <a:fillRect/>
          </a:stretch>
        </p:blipFill>
        <p:spPr bwMode="auto">
          <a:xfrm>
            <a:off x="532094" y="1560415"/>
            <a:ext cx="6255171" cy="4263865"/>
          </a:xfrm>
          <a:prstGeom prst="rect">
            <a:avLst/>
          </a:prstGeom>
          <a:noFill/>
          <a:ln w="9525">
            <a:noFill/>
            <a:miter lim="800000"/>
            <a:headEnd/>
            <a:tailEnd/>
          </a:ln>
        </p:spPr>
      </p:pic>
      <p:pic>
        <p:nvPicPr>
          <p:cNvPr id="12" name="Image 11" descr="C:\Users\pc\Desktop\extraction\20180416_165249.jpg"/>
          <p:cNvPicPr/>
          <p:nvPr/>
        </p:nvPicPr>
        <p:blipFill>
          <a:blip r:embed="rId4" cstate="print"/>
          <a:srcRect/>
          <a:stretch>
            <a:fillRect/>
          </a:stretch>
        </p:blipFill>
        <p:spPr bwMode="auto">
          <a:xfrm>
            <a:off x="532093" y="1560414"/>
            <a:ext cx="6255171" cy="4263865"/>
          </a:xfrm>
          <a:prstGeom prst="rect">
            <a:avLst/>
          </a:prstGeom>
          <a:noFill/>
          <a:ln w="9525">
            <a:noFill/>
            <a:miter lim="800000"/>
            <a:headEnd/>
            <a:tailEnd/>
          </a:ln>
        </p:spPr>
      </p:pic>
    </p:spTree>
    <p:extLst>
      <p:ext uri="{BB962C8B-B14F-4D97-AF65-F5344CB8AC3E}">
        <p14:creationId xmlns:p14="http://schemas.microsoft.com/office/powerpoint/2010/main" val="2257707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left)">
                                      <p:cBhvr>
                                        <p:cTn id="15" dur="500"/>
                                        <p:tgtEl>
                                          <p:spTgt spid="1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7">
                                            <p:txEl>
                                              <p:pRg st="1" end="1"/>
                                            </p:txEl>
                                          </p:spTgt>
                                        </p:tgtEl>
                                        <p:attrNameLst>
                                          <p:attrName>style.visibility</p:attrName>
                                        </p:attrNameLst>
                                      </p:cBhvr>
                                      <p:to>
                                        <p:strVal val="visible"/>
                                      </p:to>
                                    </p:set>
                                    <p:animEffect transition="in" filter="wipe(left)">
                                      <p:cBhvr>
                                        <p:cTn id="24"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29159" y="3445319"/>
            <a:ext cx="923330" cy="1767472"/>
          </a:xfrm>
          <a:prstGeom prst="rect">
            <a:avLst/>
          </a:prstGeom>
          <a:noFill/>
        </p:spPr>
        <p:txBody>
          <a:bodyPr vert="vert270" wrap="none" rtlCol="0">
            <a:spAutoFit/>
          </a:bodyPr>
          <a:lstStyle/>
          <a:p>
            <a:r>
              <a:rPr lang="en-US" sz="4800" b="1" dirty="0" smtClean="0">
                <a:solidFill>
                  <a:srgbClr val="00B0F0"/>
                </a:solidFill>
                <a:latin typeface="+mj-lt"/>
              </a:rPr>
              <a:t>PLAN</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90" name="TextBox 89"/>
          <p:cNvSpPr txBox="1"/>
          <p:nvPr/>
        </p:nvSpPr>
        <p:spPr>
          <a:xfrm flipH="1">
            <a:off x="2211404" y="283430"/>
            <a:ext cx="4087906" cy="861774"/>
          </a:xfrm>
          <a:prstGeom prst="rect">
            <a:avLst/>
          </a:prstGeom>
          <a:noFill/>
        </p:spPr>
        <p:txBody>
          <a:bodyPr wrap="square" lIns="0" tIns="0" rIns="0" bIns="0" rtlCol="0">
            <a:spAutoFit/>
          </a:bodyPr>
          <a:lstStyle/>
          <a:p>
            <a:pPr algn="ctr"/>
            <a:r>
              <a:rPr lang="fr-FR" sz="2800" dirty="0" smtClean="0">
                <a:solidFill>
                  <a:schemeClr val="bg1"/>
                </a:solidFill>
                <a:latin typeface="Keep Calm Med" pitchFamily="2" charset="0"/>
                <a:cs typeface="Lato Regular"/>
              </a:rPr>
              <a:t>REVUE</a:t>
            </a:r>
            <a:r>
              <a:rPr lang="en-US" sz="2800" dirty="0" smtClean="0">
                <a:solidFill>
                  <a:schemeClr val="bg1"/>
                </a:solidFill>
                <a:latin typeface="Keep Calm Med" pitchFamily="2" charset="0"/>
                <a:cs typeface="Lato Regular"/>
              </a:rPr>
              <a:t> </a:t>
            </a:r>
          </a:p>
          <a:p>
            <a:pPr algn="ctr"/>
            <a:r>
              <a:rPr lang="en-US" sz="2800" dirty="0" smtClean="0">
                <a:solidFill>
                  <a:srgbClr val="00B0F0"/>
                </a:solidFill>
                <a:latin typeface="Keep Calm Med" pitchFamily="2" charset="0"/>
                <a:cs typeface="Lato Regular"/>
              </a:rPr>
              <a:t>DE LA LITTÉRATURE</a:t>
            </a:r>
            <a:endParaRPr lang="id-ID" sz="2800" dirty="0">
              <a:solidFill>
                <a:srgbClr val="00B0F0"/>
              </a:solidFill>
              <a:latin typeface="Keep Calm Med" pitchFamily="2" charset="0"/>
              <a:cs typeface="Lato Regular"/>
            </a:endParaRPr>
          </a:p>
        </p:txBody>
      </p:sp>
      <p:sp>
        <p:nvSpPr>
          <p:cNvPr id="91" name="TextBox 90"/>
          <p:cNvSpPr txBox="1"/>
          <p:nvPr/>
        </p:nvSpPr>
        <p:spPr>
          <a:xfrm flipH="1">
            <a:off x="6322620" y="5679774"/>
            <a:ext cx="4952031" cy="861774"/>
          </a:xfrm>
          <a:prstGeom prst="rect">
            <a:avLst/>
          </a:prstGeom>
          <a:noFill/>
        </p:spPr>
        <p:txBody>
          <a:bodyPr wrap="square" lIns="0" tIns="0" rIns="0" bIns="0" rtlCol="0">
            <a:spAutoFit/>
          </a:bodyPr>
          <a:lstStyle/>
          <a:p>
            <a:pPr algn="ctr"/>
            <a:r>
              <a:rPr lang="en-US" sz="2800" dirty="0" smtClean="0">
                <a:solidFill>
                  <a:schemeClr val="bg1"/>
                </a:solidFill>
                <a:latin typeface="Keep Calm Med" pitchFamily="2" charset="0"/>
                <a:cs typeface="Lato Regular"/>
              </a:rPr>
              <a:t>PARTIE </a:t>
            </a:r>
          </a:p>
          <a:p>
            <a:pPr algn="ctr"/>
            <a:r>
              <a:rPr lang="fr-FR" sz="2800" dirty="0" smtClean="0">
                <a:solidFill>
                  <a:schemeClr val="accent3"/>
                </a:solidFill>
                <a:latin typeface="Keep Calm Med" pitchFamily="2" charset="0"/>
                <a:cs typeface="Lato Regular"/>
              </a:rPr>
              <a:t>EXPÉRIMENTALE</a:t>
            </a:r>
            <a:endParaRPr lang="fr-FR" sz="2800" dirty="0">
              <a:solidFill>
                <a:schemeClr val="accent3"/>
              </a:solidFill>
              <a:latin typeface="Keep Calm Med" pitchFamily="2" charset="0"/>
              <a:cs typeface="Lato Regular"/>
            </a:endParaRPr>
          </a:p>
        </p:txBody>
      </p:sp>
      <p:grpSp>
        <p:nvGrpSpPr>
          <p:cNvPr id="92" name="Group 91"/>
          <p:cNvGrpSpPr/>
          <p:nvPr/>
        </p:nvGrpSpPr>
        <p:grpSpPr>
          <a:xfrm rot="10800000">
            <a:off x="2823474" y="1313226"/>
            <a:ext cx="1472814" cy="1843807"/>
            <a:chOff x="1190241" y="3200400"/>
            <a:chExt cx="1472814" cy="1843807"/>
          </a:xfrm>
        </p:grpSpPr>
        <p:sp>
          <p:nvSpPr>
            <p:cNvPr id="93" name="Oval 92"/>
            <p:cNvSpPr/>
            <p:nvPr/>
          </p:nvSpPr>
          <p:spPr>
            <a:xfrm rot="10800000">
              <a:off x="1560286" y="4318492"/>
              <a:ext cx="725715" cy="725715"/>
            </a:xfrm>
            <a:prstGeom prst="ellipse">
              <a:avLst/>
            </a:prstGeom>
            <a:solidFill>
              <a:srgbClr val="00B0F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01</a:t>
              </a:r>
              <a:endParaRPr lang="en-US" sz="1600" dirty="0">
                <a:latin typeface="Keep Calm Med" pitchFamily="2" charset="0"/>
              </a:endParaRPr>
            </a:p>
          </p:txBody>
        </p:sp>
        <p:grpSp>
          <p:nvGrpSpPr>
            <p:cNvPr id="94" name="Group 93"/>
            <p:cNvGrpSpPr/>
            <p:nvPr/>
          </p:nvGrpSpPr>
          <p:grpSpPr>
            <a:xfrm>
              <a:off x="1190241" y="3200400"/>
              <a:ext cx="1472814" cy="996028"/>
              <a:chOff x="1190241" y="3200400"/>
              <a:chExt cx="1472814" cy="996028"/>
            </a:xfrm>
          </p:grpSpPr>
          <p:sp>
            <p:nvSpPr>
              <p:cNvPr id="95" name="Freeform 5"/>
              <p:cNvSpPr>
                <a:spLocks/>
              </p:cNvSpPr>
              <p:nvPr/>
            </p:nvSpPr>
            <p:spPr bwMode="auto">
              <a:xfrm rot="10800000">
                <a:off x="1372831" y="3200400"/>
                <a:ext cx="1100621" cy="996028"/>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00B0F0"/>
              </a:solidFill>
              <a:ln>
                <a:noFill/>
              </a:ln>
            </p:spPr>
            <p:txBody>
              <a:bodyPr vert="horz" wrap="square" lIns="121920" tIns="60960" rIns="121920" bIns="60960" numCol="1" anchor="t" anchorCtr="0" compatLnSpc="1">
                <a:prstTxWarp prst="textNoShape">
                  <a:avLst/>
                </a:prstTxWarp>
              </a:bodyPr>
              <a:lstStyle/>
              <a:p>
                <a:endParaRPr lang="en-US" sz="3200" dirty="0"/>
              </a:p>
            </p:txBody>
          </p:sp>
          <p:sp>
            <p:nvSpPr>
              <p:cNvPr id="96" name="Content Placeholder 2"/>
              <p:cNvSpPr txBox="1">
                <a:spLocks/>
              </p:cNvSpPr>
              <p:nvPr/>
            </p:nvSpPr>
            <p:spPr>
              <a:xfrm rot="10800000">
                <a:off x="1190241" y="3434388"/>
                <a:ext cx="1472814" cy="33703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800" dirty="0" smtClean="0">
                    <a:solidFill>
                      <a:schemeClr val="bg1"/>
                    </a:solidFill>
                    <a:latin typeface="Myriad Condensed Web" panose="020B0506030403020204" pitchFamily="34" charset="0"/>
                  </a:rPr>
                  <a:t>LES ALCALOIDES</a:t>
                </a:r>
                <a:endParaRPr lang="en-US" sz="1800" dirty="0">
                  <a:solidFill>
                    <a:schemeClr val="bg1"/>
                  </a:solidFill>
                  <a:latin typeface="Myriad Condensed Web" panose="020B0506030403020204" pitchFamily="34" charset="0"/>
                </a:endParaRPr>
              </a:p>
            </p:txBody>
          </p:sp>
        </p:grpSp>
      </p:grpSp>
      <p:grpSp>
        <p:nvGrpSpPr>
          <p:cNvPr id="97" name="Group 96"/>
          <p:cNvGrpSpPr/>
          <p:nvPr/>
        </p:nvGrpSpPr>
        <p:grpSpPr>
          <a:xfrm rot="10800000">
            <a:off x="4337592" y="1313226"/>
            <a:ext cx="1167061" cy="1843806"/>
            <a:chOff x="2704359" y="3200400"/>
            <a:chExt cx="1167061" cy="1843806"/>
          </a:xfrm>
        </p:grpSpPr>
        <p:sp>
          <p:nvSpPr>
            <p:cNvPr id="98" name="Oval 97"/>
            <p:cNvSpPr/>
            <p:nvPr/>
          </p:nvSpPr>
          <p:spPr>
            <a:xfrm rot="10800000">
              <a:off x="2951238" y="4318491"/>
              <a:ext cx="725715" cy="725715"/>
            </a:xfrm>
            <a:prstGeom prst="ellipse">
              <a:avLst/>
            </a:prstGeom>
            <a:solidFill>
              <a:srgbClr val="00B0F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latin typeface="Keep Calm Med" pitchFamily="2" charset="0"/>
                </a:rPr>
                <a:t>02</a:t>
              </a:r>
              <a:endParaRPr lang="en-US" sz="1600" dirty="0">
                <a:latin typeface="Keep Calm Med" pitchFamily="2" charset="0"/>
              </a:endParaRPr>
            </a:p>
          </p:txBody>
        </p:sp>
        <p:grpSp>
          <p:nvGrpSpPr>
            <p:cNvPr id="99" name="Group 98"/>
            <p:cNvGrpSpPr/>
            <p:nvPr/>
          </p:nvGrpSpPr>
          <p:grpSpPr>
            <a:xfrm>
              <a:off x="2704359" y="3200400"/>
              <a:ext cx="1167061" cy="1003648"/>
              <a:chOff x="2704359" y="3200400"/>
              <a:chExt cx="1167061" cy="1003648"/>
            </a:xfrm>
          </p:grpSpPr>
          <p:sp>
            <p:nvSpPr>
              <p:cNvPr id="100" name="Freeform 5"/>
              <p:cNvSpPr>
                <a:spLocks/>
              </p:cNvSpPr>
              <p:nvPr/>
            </p:nvSpPr>
            <p:spPr bwMode="auto">
              <a:xfrm rot="10800000">
                <a:off x="2745663" y="3200400"/>
                <a:ext cx="1100621" cy="1003648"/>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00B0F0"/>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101" name="Content Placeholder 2"/>
              <p:cNvSpPr txBox="1">
                <a:spLocks/>
              </p:cNvSpPr>
              <p:nvPr/>
            </p:nvSpPr>
            <p:spPr>
              <a:xfrm rot="10800000">
                <a:off x="2704359" y="3434388"/>
                <a:ext cx="1167061" cy="33703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800" dirty="0" smtClean="0">
                    <a:solidFill>
                      <a:schemeClr val="bg1"/>
                    </a:solidFill>
                    <a:latin typeface="Myriad Condensed Web" panose="020B0506030403020204" pitchFamily="34" charset="0"/>
                  </a:rPr>
                  <a:t>LA CAFEINE</a:t>
                </a:r>
                <a:endParaRPr lang="en-US" sz="1800" dirty="0">
                  <a:solidFill>
                    <a:schemeClr val="bg1"/>
                  </a:solidFill>
                  <a:latin typeface="Myriad Condensed Web" panose="020B0506030403020204" pitchFamily="34" charset="0"/>
                </a:endParaRPr>
              </a:p>
            </p:txBody>
          </p:sp>
        </p:grpSp>
      </p:grpSp>
      <p:grpSp>
        <p:nvGrpSpPr>
          <p:cNvPr id="107" name="Group 106"/>
          <p:cNvGrpSpPr/>
          <p:nvPr/>
        </p:nvGrpSpPr>
        <p:grpSpPr>
          <a:xfrm>
            <a:off x="6705307" y="2932417"/>
            <a:ext cx="2101549" cy="2503230"/>
            <a:chOff x="5442448" y="3200400"/>
            <a:chExt cx="1237504" cy="1827483"/>
          </a:xfrm>
        </p:grpSpPr>
        <p:sp>
          <p:nvSpPr>
            <p:cNvPr id="108" name="Oval 107"/>
            <p:cNvSpPr/>
            <p:nvPr/>
          </p:nvSpPr>
          <p:spPr>
            <a:xfrm>
              <a:off x="5694673" y="4302168"/>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latin typeface="Keep Calm Med" pitchFamily="2" charset="0"/>
                </a:rPr>
                <a:t>01</a:t>
              </a:r>
              <a:endParaRPr lang="en-US" sz="3200" dirty="0">
                <a:solidFill>
                  <a:schemeClr val="bg1"/>
                </a:solidFill>
                <a:latin typeface="Keep Calm Med" pitchFamily="2" charset="0"/>
              </a:endParaRPr>
            </a:p>
          </p:txBody>
        </p:sp>
        <p:grpSp>
          <p:nvGrpSpPr>
            <p:cNvPr id="109" name="Group 108"/>
            <p:cNvGrpSpPr/>
            <p:nvPr/>
          </p:nvGrpSpPr>
          <p:grpSpPr>
            <a:xfrm>
              <a:off x="5442448" y="3200400"/>
              <a:ext cx="1237504" cy="989330"/>
              <a:chOff x="5442448" y="3200400"/>
              <a:chExt cx="1237504" cy="989330"/>
            </a:xfrm>
          </p:grpSpPr>
          <p:sp>
            <p:nvSpPr>
              <p:cNvPr id="110" name="Freeform 5"/>
              <p:cNvSpPr>
                <a:spLocks/>
              </p:cNvSpPr>
              <p:nvPr/>
            </p:nvSpPr>
            <p:spPr bwMode="auto">
              <a:xfrm rot="10800000">
                <a:off x="5514449" y="3200400"/>
                <a:ext cx="1100621" cy="989330"/>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111" name="Content Placeholder 2"/>
              <p:cNvSpPr txBox="1">
                <a:spLocks/>
              </p:cNvSpPr>
              <p:nvPr/>
            </p:nvSpPr>
            <p:spPr>
              <a:xfrm>
                <a:off x="5442448" y="3344008"/>
                <a:ext cx="1237504" cy="51779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800" dirty="0" smtClean="0">
                    <a:solidFill>
                      <a:schemeClr val="bg1"/>
                    </a:solidFill>
                    <a:latin typeface="Myriad Condensed Web" panose="020B0506030403020204" pitchFamily="34" charset="0"/>
                  </a:rPr>
                  <a:t>MATERIEL ET MÉTHODES</a:t>
                </a:r>
                <a:endParaRPr lang="en-US" sz="1800" dirty="0">
                  <a:solidFill>
                    <a:schemeClr val="bg1"/>
                  </a:solidFill>
                  <a:latin typeface="Myriad Condensed Web" panose="020B0506030403020204" pitchFamily="34" charset="0"/>
                </a:endParaRPr>
              </a:p>
            </p:txBody>
          </p:sp>
        </p:grpSp>
      </p:grpSp>
      <p:grpSp>
        <p:nvGrpSpPr>
          <p:cNvPr id="112" name="Group 111"/>
          <p:cNvGrpSpPr/>
          <p:nvPr/>
        </p:nvGrpSpPr>
        <p:grpSpPr>
          <a:xfrm>
            <a:off x="9015131" y="2923045"/>
            <a:ext cx="2787013" cy="2528923"/>
            <a:chOff x="6567741" y="3200399"/>
            <a:chExt cx="1957200" cy="1843808"/>
          </a:xfrm>
        </p:grpSpPr>
        <p:sp>
          <p:nvSpPr>
            <p:cNvPr id="113" name="Oval 112"/>
            <p:cNvSpPr/>
            <p:nvPr/>
          </p:nvSpPr>
          <p:spPr>
            <a:xfrm>
              <a:off x="7124096" y="4318492"/>
              <a:ext cx="725715" cy="725715"/>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latin typeface="Keep Calm Med" pitchFamily="2" charset="0"/>
                </a:rPr>
                <a:t>02</a:t>
              </a:r>
              <a:endParaRPr lang="en-US" sz="3200" dirty="0">
                <a:solidFill>
                  <a:schemeClr val="bg1"/>
                </a:solidFill>
                <a:latin typeface="Keep Calm Med" pitchFamily="2" charset="0"/>
              </a:endParaRPr>
            </a:p>
          </p:txBody>
        </p:sp>
        <p:grpSp>
          <p:nvGrpSpPr>
            <p:cNvPr id="114" name="Group 113"/>
            <p:cNvGrpSpPr/>
            <p:nvPr/>
          </p:nvGrpSpPr>
          <p:grpSpPr>
            <a:xfrm>
              <a:off x="6567741" y="3200399"/>
              <a:ext cx="1957200" cy="996951"/>
              <a:chOff x="6567741" y="3200399"/>
              <a:chExt cx="1957200" cy="996951"/>
            </a:xfrm>
          </p:grpSpPr>
          <p:sp>
            <p:nvSpPr>
              <p:cNvPr id="115" name="Freeform 5"/>
              <p:cNvSpPr>
                <a:spLocks/>
              </p:cNvSpPr>
              <p:nvPr/>
            </p:nvSpPr>
            <p:spPr bwMode="auto">
              <a:xfrm rot="10800000">
                <a:off x="6936641" y="3200399"/>
                <a:ext cx="1100621" cy="996951"/>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116" name="Content Placeholder 2"/>
              <p:cNvSpPr txBox="1">
                <a:spLocks/>
              </p:cNvSpPr>
              <p:nvPr/>
            </p:nvSpPr>
            <p:spPr>
              <a:xfrm>
                <a:off x="6567741" y="3207231"/>
                <a:ext cx="1957200" cy="765167"/>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1800" dirty="0" smtClean="0">
                    <a:solidFill>
                      <a:schemeClr val="bg1"/>
                    </a:solidFill>
                    <a:latin typeface="Myriad Condensed Web" panose="020B0506030403020204" pitchFamily="34" charset="0"/>
                  </a:rPr>
                  <a:t>RÉSULTATS ET</a:t>
                </a:r>
              </a:p>
              <a:p>
                <a:pPr marL="0" indent="0" algn="ctr">
                  <a:buFont typeface="Arial" pitchFamily="34" charset="0"/>
                  <a:buNone/>
                </a:pPr>
                <a:r>
                  <a:rPr lang="fr-FR" sz="1800" dirty="0" smtClean="0">
                    <a:solidFill>
                      <a:schemeClr val="bg1"/>
                    </a:solidFill>
                    <a:latin typeface="Myriad Condensed Web" panose="020B0506030403020204" pitchFamily="34" charset="0"/>
                  </a:rPr>
                  <a:t>DISSCUSSION</a:t>
                </a:r>
                <a:endParaRPr lang="en-US" sz="1800" dirty="0">
                  <a:solidFill>
                    <a:schemeClr val="bg1"/>
                  </a:solidFill>
                  <a:latin typeface="Myriad Condensed Web" panose="020B0506030403020204" pitchFamily="34" charset="0"/>
                </a:endParaRPr>
              </a:p>
            </p:txBody>
          </p:sp>
        </p:grpSp>
      </p:grpSp>
    </p:spTree>
    <p:extLst>
      <p:ext uri="{BB962C8B-B14F-4D97-AF65-F5344CB8AC3E}">
        <p14:creationId xmlns:p14="http://schemas.microsoft.com/office/powerpoint/2010/main" val="4461346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92"/>
                                        </p:tgtEl>
                                        <p:attrNameLst>
                                          <p:attrName>style.visibility</p:attrName>
                                        </p:attrNameLst>
                                      </p:cBhvr>
                                      <p:to>
                                        <p:strVal val="visible"/>
                                      </p:to>
                                    </p:set>
                                    <p:animEffect transition="in" filter="wipe(up)">
                                      <p:cBhvr>
                                        <p:cTn id="24" dur="500"/>
                                        <p:tgtEl>
                                          <p:spTgt spid="92"/>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wipe(up)">
                                      <p:cBhvr>
                                        <p:cTn id="28" dur="500"/>
                                        <p:tgtEl>
                                          <p:spTgt spid="9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07"/>
                                        </p:tgtEl>
                                        <p:attrNameLst>
                                          <p:attrName>style.visibility</p:attrName>
                                        </p:attrNameLst>
                                      </p:cBhvr>
                                      <p:to>
                                        <p:strVal val="visible"/>
                                      </p:to>
                                    </p:set>
                                    <p:animEffect transition="in" filter="wipe(down)">
                                      <p:cBhvr>
                                        <p:cTn id="33" dur="500"/>
                                        <p:tgtEl>
                                          <p:spTgt spid="107"/>
                                        </p:tgtEl>
                                      </p:cBhvr>
                                    </p:animEffect>
                                  </p:childTnLst>
                                </p:cTn>
                              </p:par>
                            </p:childTnLst>
                          </p:cTn>
                        </p:par>
                        <p:par>
                          <p:cTn id="34" fill="hold">
                            <p:stCondLst>
                              <p:cond delay="500"/>
                            </p:stCondLst>
                            <p:childTnLst>
                              <p:par>
                                <p:cTn id="35" presetID="22" presetClass="entr" presetSubtype="4" fill="hold" nodeType="after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wipe(down)">
                                      <p:cBhvr>
                                        <p:cTn id="37"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0" grpId="0"/>
      <p:bldP spid="91"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74845" y="304761"/>
            <a:ext cx="10157396" cy="830997"/>
          </a:xfrm>
          <a:prstGeom prst="rect">
            <a:avLst/>
          </a:prstGeom>
          <a:noFill/>
        </p:spPr>
        <p:txBody>
          <a:bodyPr vert="horz" wrap="none" rtlCol="0">
            <a:spAutoFit/>
          </a:bodyPr>
          <a:lstStyle/>
          <a:p>
            <a:pPr algn="ctr"/>
            <a:r>
              <a:rPr lang="fr-FR" sz="4800" b="1" dirty="0" smtClean="0">
                <a:solidFill>
                  <a:srgbClr val="00B0F0"/>
                </a:solidFill>
                <a:latin typeface="+mj-lt"/>
              </a:rPr>
              <a:t>PAR UNE PLAQUE CHAUFFANTE </a:t>
            </a:r>
            <a:endParaRPr lang="en-US" sz="4800" b="1" dirty="0">
              <a:solidFill>
                <a:srgbClr val="00B0F0"/>
              </a:solidFill>
              <a:latin typeface="+mj-lt"/>
            </a:endParaRPr>
          </a:p>
        </p:txBody>
      </p:sp>
      <p:sp>
        <p:nvSpPr>
          <p:cNvPr id="17" name="Rectangle 16"/>
          <p:cNvSpPr/>
          <p:nvPr/>
        </p:nvSpPr>
        <p:spPr>
          <a:xfrm>
            <a:off x="6901568" y="1479607"/>
            <a:ext cx="5147557" cy="1569660"/>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 Mettre le bécher contentant le mélange sur une plaque chauffante réglée à 100℃ jusqu'à évaporation complète du liquide. La caféine reste dans le bécher.</a:t>
            </a:r>
          </a:p>
        </p:txBody>
      </p:sp>
      <p:pic>
        <p:nvPicPr>
          <p:cNvPr id="13" name="Image 2" descr="C:\Users\pc\Desktop\extraction\20171227_123548.jpg"/>
          <p:cNvPicPr/>
          <p:nvPr/>
        </p:nvPicPr>
        <p:blipFill>
          <a:blip r:embed="rId3" cstate="print"/>
          <a:srcRect/>
          <a:stretch>
            <a:fillRect/>
          </a:stretch>
        </p:blipFill>
        <p:spPr bwMode="auto">
          <a:xfrm>
            <a:off x="532094" y="1560415"/>
            <a:ext cx="6255171" cy="4263865"/>
          </a:xfrm>
          <a:prstGeom prst="rect">
            <a:avLst/>
          </a:prstGeom>
          <a:noFill/>
          <a:ln w="9525">
            <a:noFill/>
            <a:miter lim="800000"/>
            <a:headEnd/>
            <a:tailEnd/>
          </a:ln>
        </p:spPr>
      </p:pic>
    </p:spTree>
    <p:extLst>
      <p:ext uri="{BB962C8B-B14F-4D97-AF65-F5344CB8AC3E}">
        <p14:creationId xmlns:p14="http://schemas.microsoft.com/office/powerpoint/2010/main" val="2871067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left)">
                                      <p:cBhvr>
                                        <p:cTn id="1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89007" y="304761"/>
            <a:ext cx="11129072" cy="1569660"/>
          </a:xfrm>
          <a:prstGeom prst="rect">
            <a:avLst/>
          </a:prstGeom>
          <a:noFill/>
        </p:spPr>
        <p:txBody>
          <a:bodyPr vert="horz" wrap="none" rtlCol="0">
            <a:spAutoFit/>
          </a:bodyPr>
          <a:lstStyle/>
          <a:p>
            <a:pPr algn="ctr"/>
            <a:r>
              <a:rPr lang="fr-FR" sz="4800" b="1" dirty="0" smtClean="0">
                <a:solidFill>
                  <a:srgbClr val="00B0F0"/>
                </a:solidFill>
                <a:latin typeface="+mj-lt"/>
              </a:rPr>
              <a:t>PURIFICATION DE LA CAFÉINE </a:t>
            </a:r>
          </a:p>
          <a:p>
            <a:pPr algn="ctr"/>
            <a:r>
              <a:rPr lang="fr-FR" sz="4800" b="1" dirty="0" smtClean="0">
                <a:solidFill>
                  <a:srgbClr val="00B0F0"/>
                </a:solidFill>
                <a:latin typeface="+mj-lt"/>
              </a:rPr>
              <a:t>EXTRAITE PAR RECRISTALLISATION</a:t>
            </a:r>
            <a:endParaRPr lang="en-US" sz="4800" b="1" dirty="0">
              <a:solidFill>
                <a:srgbClr val="00B0F0"/>
              </a:solidFill>
              <a:latin typeface="+mj-lt"/>
            </a:endParaRPr>
          </a:p>
        </p:txBody>
      </p:sp>
      <p:sp>
        <p:nvSpPr>
          <p:cNvPr id="17" name="Rectangle 16"/>
          <p:cNvSpPr/>
          <p:nvPr/>
        </p:nvSpPr>
        <p:spPr>
          <a:xfrm>
            <a:off x="6901568" y="1839789"/>
            <a:ext cx="5147557" cy="2677656"/>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 Dissoudre le résidu solide (la caféine), restant au fond du ballon de distillation ou dans le bécher dans 10ml d’éthanol absolu à chaud jusqu'à  dissolution complète</a:t>
            </a:r>
            <a:r>
              <a:rPr lang="fr-FR" sz="2400" dirty="0" smtClean="0">
                <a:solidFill>
                  <a:schemeClr val="bg1"/>
                </a:solidFill>
                <a:latin typeface="Myriad Condensed Web" panose="020B0506030403020204" pitchFamily="34" charset="0"/>
              </a:rPr>
              <a:t>.</a:t>
            </a:r>
          </a:p>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Refroidir le mélange dans un bain de glace.</a:t>
            </a:r>
          </a:p>
        </p:txBody>
      </p:sp>
      <p:pic>
        <p:nvPicPr>
          <p:cNvPr id="9" name="Image 5" descr="C:\Users\pc\AppData\Local\Microsoft\Windows\Temporary Internet Files\Content.Word\20180417_124432.jpg"/>
          <p:cNvPicPr/>
          <p:nvPr/>
        </p:nvPicPr>
        <p:blipFill>
          <a:blip r:embed="rId3" cstate="print"/>
          <a:srcRect/>
          <a:stretch>
            <a:fillRect/>
          </a:stretch>
        </p:blipFill>
        <p:spPr bwMode="auto">
          <a:xfrm>
            <a:off x="532094" y="1920596"/>
            <a:ext cx="6255171" cy="4263865"/>
          </a:xfrm>
          <a:prstGeom prst="rect">
            <a:avLst/>
          </a:prstGeom>
          <a:noFill/>
          <a:ln w="9525">
            <a:noFill/>
            <a:miter lim="800000"/>
            <a:headEnd/>
            <a:tailEnd/>
          </a:ln>
        </p:spPr>
      </p:pic>
      <p:pic>
        <p:nvPicPr>
          <p:cNvPr id="10" name="Image 11" descr="C:\Users\pc\AppData\Local\Microsoft\Windows\Temporary Internet Files\Content.Word\20180417_130317.jpg"/>
          <p:cNvPicPr/>
          <p:nvPr/>
        </p:nvPicPr>
        <p:blipFill>
          <a:blip r:embed="rId4" cstate="print"/>
          <a:srcRect/>
          <a:stretch>
            <a:fillRect/>
          </a:stretch>
        </p:blipFill>
        <p:spPr bwMode="auto">
          <a:xfrm>
            <a:off x="532093" y="1920596"/>
            <a:ext cx="6255171" cy="4263865"/>
          </a:xfrm>
          <a:prstGeom prst="rect">
            <a:avLst/>
          </a:prstGeom>
          <a:noFill/>
          <a:ln w="9525">
            <a:noFill/>
            <a:miter lim="800000"/>
            <a:headEnd/>
            <a:tailEnd/>
          </a:ln>
        </p:spPr>
      </p:pic>
    </p:spTree>
    <p:extLst>
      <p:ext uri="{BB962C8B-B14F-4D97-AF65-F5344CB8AC3E}">
        <p14:creationId xmlns:p14="http://schemas.microsoft.com/office/powerpoint/2010/main" val="861647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left)">
                                      <p:cBhvr>
                                        <p:cTn id="19" dur="500"/>
                                        <p:tgtEl>
                                          <p:spTgt spid="17">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7">
                                            <p:txEl>
                                              <p:pRg st="1" end="1"/>
                                            </p:txEl>
                                          </p:spTgt>
                                        </p:tgtEl>
                                        <p:attrNameLst>
                                          <p:attrName>style.visibility</p:attrName>
                                        </p:attrNameLst>
                                      </p:cBhvr>
                                      <p:to>
                                        <p:strVal val="visible"/>
                                      </p:to>
                                    </p:set>
                                    <p:animEffect transition="in" filter="wipe(left)">
                                      <p:cBhvr>
                                        <p:cTn id="28"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276298" y="638136"/>
            <a:ext cx="3754489" cy="830997"/>
          </a:xfrm>
          <a:prstGeom prst="rect">
            <a:avLst/>
          </a:prstGeom>
          <a:noFill/>
        </p:spPr>
        <p:txBody>
          <a:bodyPr vert="horz" wrap="none" rtlCol="0">
            <a:spAutoFit/>
          </a:bodyPr>
          <a:lstStyle/>
          <a:p>
            <a:pPr algn="ctr"/>
            <a:r>
              <a:rPr lang="fr-FR" sz="4800" b="1" dirty="0" smtClean="0">
                <a:solidFill>
                  <a:srgbClr val="00B0F0"/>
                </a:solidFill>
                <a:latin typeface="+mj-lt"/>
              </a:rPr>
              <a:t>FILTRATION</a:t>
            </a:r>
            <a:endParaRPr lang="en-US" sz="4800" b="1" dirty="0">
              <a:solidFill>
                <a:srgbClr val="00B0F0"/>
              </a:solidFill>
              <a:latin typeface="+mj-lt"/>
            </a:endParaRPr>
          </a:p>
        </p:txBody>
      </p:sp>
      <p:sp>
        <p:nvSpPr>
          <p:cNvPr id="17" name="Rectangle 16"/>
          <p:cNvSpPr/>
          <p:nvPr/>
        </p:nvSpPr>
        <p:spPr>
          <a:xfrm>
            <a:off x="6901568" y="1839789"/>
            <a:ext cx="5147557" cy="1200329"/>
          </a:xfrm>
          <a:prstGeom prst="rect">
            <a:avLst/>
          </a:prstGeom>
          <a:solidFill>
            <a:srgbClr val="222A35"/>
          </a:solidFill>
        </p:spPr>
        <p:txBody>
          <a:bodyPr wrap="square">
            <a:spAutoFit/>
          </a:bodyPr>
          <a:lstStyle/>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Réaliser une filtration sous vide afin d’éliminer l’éthanol absolu  et récupérer  la caféine (sur le papier filtre).</a:t>
            </a:r>
          </a:p>
        </p:txBody>
      </p:sp>
      <p:pic>
        <p:nvPicPr>
          <p:cNvPr id="13" name="Image 14" descr="C:\Users\pc\Desktop\extraction\20180416_185452.jpg"/>
          <p:cNvPicPr/>
          <p:nvPr/>
        </p:nvPicPr>
        <p:blipFill>
          <a:blip r:embed="rId3" cstate="print"/>
          <a:srcRect/>
          <a:stretch>
            <a:fillRect/>
          </a:stretch>
        </p:blipFill>
        <p:spPr bwMode="auto">
          <a:xfrm>
            <a:off x="532094" y="1920596"/>
            <a:ext cx="6255170" cy="4263865"/>
          </a:xfrm>
          <a:prstGeom prst="rect">
            <a:avLst/>
          </a:prstGeom>
          <a:noFill/>
          <a:ln w="9525">
            <a:noFill/>
            <a:miter lim="800000"/>
            <a:headEnd/>
            <a:tailEnd/>
          </a:ln>
        </p:spPr>
      </p:pic>
      <p:pic>
        <p:nvPicPr>
          <p:cNvPr id="14" name="Image 15" descr="C:\Users\pc\Desktop\extraction\20180416_174841.jpg"/>
          <p:cNvPicPr/>
          <p:nvPr/>
        </p:nvPicPr>
        <p:blipFill>
          <a:blip r:embed="rId4" cstate="print"/>
          <a:srcRect/>
          <a:stretch>
            <a:fillRect/>
          </a:stretch>
        </p:blipFill>
        <p:spPr bwMode="auto">
          <a:xfrm>
            <a:off x="532094" y="1920595"/>
            <a:ext cx="6255170" cy="4263865"/>
          </a:xfrm>
          <a:prstGeom prst="rect">
            <a:avLst/>
          </a:prstGeom>
          <a:noFill/>
          <a:ln w="9525">
            <a:noFill/>
            <a:miter lim="800000"/>
            <a:headEnd/>
            <a:tailEnd/>
          </a:ln>
        </p:spPr>
      </p:pic>
    </p:spTree>
    <p:extLst>
      <p:ext uri="{BB962C8B-B14F-4D97-AF65-F5344CB8AC3E}">
        <p14:creationId xmlns:p14="http://schemas.microsoft.com/office/powerpoint/2010/main" val="1587562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left)">
                                      <p:cBhvr>
                                        <p:cTn id="19" dur="500"/>
                                        <p:tgtEl>
                                          <p:spTgt spid="17">
                                            <p:txEl>
                                              <p:pRg st="0" end="0"/>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152223" y="251559"/>
            <a:ext cx="8002640" cy="1569660"/>
          </a:xfrm>
          <a:prstGeom prst="rect">
            <a:avLst/>
          </a:prstGeom>
          <a:noFill/>
        </p:spPr>
        <p:txBody>
          <a:bodyPr vert="horz" wrap="none" rtlCol="0">
            <a:spAutoFit/>
          </a:bodyPr>
          <a:lstStyle/>
          <a:p>
            <a:pPr algn="ctr"/>
            <a:r>
              <a:rPr lang="fr-FR" sz="4800" b="1" dirty="0" smtClean="0">
                <a:solidFill>
                  <a:srgbClr val="00B0F0"/>
                </a:solidFill>
                <a:latin typeface="+mj-lt"/>
              </a:rPr>
              <a:t>CALCUL DU RENDEMENT </a:t>
            </a:r>
          </a:p>
          <a:p>
            <a:pPr algn="ctr"/>
            <a:r>
              <a:rPr lang="fr-FR" sz="4800" b="1" dirty="0" smtClean="0">
                <a:solidFill>
                  <a:srgbClr val="00B0F0"/>
                </a:solidFill>
                <a:latin typeface="+mj-lt"/>
              </a:rPr>
              <a:t>DE L’EXTRACTION</a:t>
            </a:r>
            <a:endParaRPr lang="en-US" sz="4800" b="1" dirty="0">
              <a:solidFill>
                <a:srgbClr val="00B0F0"/>
              </a:solidFill>
              <a:latin typeface="+mj-lt"/>
            </a:endParaRPr>
          </a:p>
        </p:txBody>
      </p:sp>
      <mc:AlternateContent xmlns:mc="http://schemas.openxmlformats.org/markup-compatibility/2006" xmlns:a14="http://schemas.microsoft.com/office/drawing/2010/main">
        <mc:Choice Requires="a14">
          <p:sp>
            <p:nvSpPr>
              <p:cNvPr id="9" name="Rectangle 8"/>
              <p:cNvSpPr/>
              <p:nvPr/>
            </p:nvSpPr>
            <p:spPr>
              <a:xfrm>
                <a:off x="307915" y="2324948"/>
                <a:ext cx="11576170" cy="3862339"/>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Le rendement est le rapport de masse expérimentale sur la masse théorique. Il est exprimé en pourcentage (% ) </a:t>
                </a:r>
                <a:r>
                  <a:rPr lang="fr-FR" sz="2400" dirty="0" smtClean="0">
                    <a:solidFill>
                      <a:schemeClr val="bg1"/>
                    </a:solidFill>
                    <a:latin typeface="Myriad Condensed Web" panose="020B0506030403020204" pitchFamily="34" charset="0"/>
                  </a:rPr>
                  <a:t>.</a:t>
                </a:r>
              </a:p>
              <a:p>
                <a:pPr algn="just"/>
                <a:endParaRPr lang="fr-FR" sz="2400" dirty="0" smtClean="0">
                  <a:solidFill>
                    <a:schemeClr val="bg1"/>
                  </a:solidFill>
                  <a:latin typeface="Myriad Condensed Web" panose="020B0506030403020204" pitchFamily="34" charset="0"/>
                </a:endParaRPr>
              </a:p>
              <a:p>
                <a:pPr algn="ctr"/>
                <a:r>
                  <a:rPr lang="fr-FR" sz="3600" b="1" dirty="0" smtClean="0">
                    <a:solidFill>
                      <a:schemeClr val="accent3"/>
                    </a:solidFill>
                  </a:rPr>
                  <a:t>R</a:t>
                </a:r>
                <a14:m>
                  <m:oMath xmlns:m="http://schemas.openxmlformats.org/officeDocument/2006/math">
                    <m:r>
                      <a:rPr lang="fr-FR" sz="3600" b="1" i="1">
                        <a:solidFill>
                          <a:schemeClr val="accent3"/>
                        </a:solidFill>
                        <a:latin typeface="Cambria Math" panose="02040503050406030204" pitchFamily="18" charset="0"/>
                      </a:rPr>
                      <m:t>%</m:t>
                    </m:r>
                  </m:oMath>
                </a14:m>
                <a:r>
                  <a:rPr lang="fr-FR" sz="3600" b="1" dirty="0">
                    <a:solidFill>
                      <a:schemeClr val="accent3"/>
                    </a:solidFill>
                  </a:rPr>
                  <a:t> =   </a:t>
                </a:r>
                <a14:m>
                  <m:oMath xmlns:m="http://schemas.openxmlformats.org/officeDocument/2006/math">
                    <m:f>
                      <m:fPr>
                        <m:ctrlPr>
                          <a:rPr lang="en-GB" sz="3600" b="1" i="1">
                            <a:solidFill>
                              <a:schemeClr val="accent3"/>
                            </a:solidFill>
                            <a:latin typeface="Cambria Math" panose="02040503050406030204" pitchFamily="18" charset="0"/>
                          </a:rPr>
                        </m:ctrlPr>
                      </m:fPr>
                      <m:num>
                        <m:r>
                          <a:rPr lang="fr-FR" sz="3600" b="1" i="1">
                            <a:solidFill>
                              <a:schemeClr val="accent3"/>
                            </a:solidFill>
                            <a:latin typeface="Cambria Math" panose="02040503050406030204" pitchFamily="18" charset="0"/>
                          </a:rPr>
                          <m:t>𝒎𝒂𝒔𝒔𝒆</m:t>
                        </m:r>
                        <m:r>
                          <a:rPr lang="fr-FR" sz="3600" b="1" i="1">
                            <a:solidFill>
                              <a:schemeClr val="accent3"/>
                            </a:solidFill>
                            <a:latin typeface="Cambria Math" panose="02040503050406030204" pitchFamily="18" charset="0"/>
                          </a:rPr>
                          <m:t> </m:t>
                        </m:r>
                        <m:r>
                          <a:rPr lang="fr-FR" sz="3600" b="1" i="1">
                            <a:solidFill>
                              <a:schemeClr val="accent3"/>
                            </a:solidFill>
                            <a:latin typeface="Cambria Math" panose="02040503050406030204" pitchFamily="18" charset="0"/>
                          </a:rPr>
                          <m:t>𝒆𝒙𝒑𝒆𝒓𝒊𝒎𝒆𝒏𝒕𝒂𝒍𝒆</m:t>
                        </m:r>
                      </m:num>
                      <m:den>
                        <m:r>
                          <a:rPr lang="fr-FR" sz="3600" b="1" i="1">
                            <a:solidFill>
                              <a:schemeClr val="accent3"/>
                            </a:solidFill>
                            <a:latin typeface="Cambria Math" panose="02040503050406030204" pitchFamily="18" charset="0"/>
                          </a:rPr>
                          <m:t>𝒎𝒂𝒔𝒔𝒆</m:t>
                        </m:r>
                        <m:r>
                          <a:rPr lang="fr-FR" sz="3600" b="1" i="1">
                            <a:solidFill>
                              <a:schemeClr val="accent3"/>
                            </a:solidFill>
                            <a:latin typeface="Cambria Math" panose="02040503050406030204" pitchFamily="18" charset="0"/>
                          </a:rPr>
                          <m:t> </m:t>
                        </m:r>
                        <m:r>
                          <a:rPr lang="fr-FR" sz="3600" b="1" i="1">
                            <a:solidFill>
                              <a:schemeClr val="accent3"/>
                            </a:solidFill>
                            <a:latin typeface="Cambria Math" panose="02040503050406030204" pitchFamily="18" charset="0"/>
                          </a:rPr>
                          <m:t>𝒕𝒉</m:t>
                        </m:r>
                        <m:r>
                          <a:rPr lang="fr-FR" sz="3600" b="1" i="1">
                            <a:solidFill>
                              <a:schemeClr val="accent3"/>
                            </a:solidFill>
                            <a:latin typeface="Cambria Math" panose="02040503050406030204" pitchFamily="18" charset="0"/>
                          </a:rPr>
                          <m:t>é</m:t>
                        </m:r>
                        <m:r>
                          <a:rPr lang="fr-FR" sz="3600" b="1" i="1">
                            <a:solidFill>
                              <a:schemeClr val="accent3"/>
                            </a:solidFill>
                            <a:latin typeface="Cambria Math" panose="02040503050406030204" pitchFamily="18" charset="0"/>
                          </a:rPr>
                          <m:t>𝒐𝒓𝒊𝒒𝒖𝒆</m:t>
                        </m:r>
                      </m:den>
                    </m:f>
                  </m:oMath>
                </a14:m>
                <a:r>
                  <a:rPr lang="fr-FR" sz="3600" b="1" dirty="0">
                    <a:solidFill>
                      <a:schemeClr val="accent3"/>
                    </a:solidFill>
                  </a:rPr>
                  <a:t> </a:t>
                </a:r>
                <a14:m>
                  <m:oMath xmlns:m="http://schemas.openxmlformats.org/officeDocument/2006/math">
                    <m:r>
                      <a:rPr lang="fr-FR" sz="3600" b="1" i="1">
                        <a:solidFill>
                          <a:schemeClr val="accent3"/>
                        </a:solidFill>
                        <a:latin typeface="Cambria Math" panose="02040503050406030204" pitchFamily="18" charset="0"/>
                      </a:rPr>
                      <m:t>×</m:t>
                    </m:r>
                    <m:r>
                      <a:rPr lang="fr-FR" sz="3600" b="1" i="1">
                        <a:solidFill>
                          <a:schemeClr val="accent3"/>
                        </a:solidFill>
                        <a:latin typeface="Cambria Math" panose="02040503050406030204" pitchFamily="18" charset="0"/>
                      </a:rPr>
                      <m:t>𝟏𝟎𝟎</m:t>
                    </m:r>
                  </m:oMath>
                </a14:m>
                <a:endParaRPr lang="en-GB" sz="3600" dirty="0" smtClean="0">
                  <a:solidFill>
                    <a:schemeClr val="accent3"/>
                  </a:solidFill>
                </a:endParaRPr>
              </a:p>
              <a:p>
                <a:pPr algn="ctr"/>
                <a:endParaRPr lang="en-GB" sz="3600" dirty="0">
                  <a:solidFill>
                    <a:schemeClr val="accent3"/>
                  </a:solidFill>
                </a:endParaRPr>
              </a:p>
              <a:p>
                <a:pPr marL="285750" lvl="0" indent="-285750" algn="just">
                  <a:buFont typeface="Arial" panose="020B0604020202020204" pitchFamily="34" charset="0"/>
                  <a:buChar char="•"/>
                </a:pPr>
                <a:r>
                  <a:rPr lang="fr-FR" sz="2400" dirty="0">
                    <a:solidFill>
                      <a:schemeClr val="bg1"/>
                    </a:solidFill>
                    <a:latin typeface="Myriad Condensed Web" panose="020B0506030403020204" pitchFamily="34" charset="0"/>
                  </a:rPr>
                  <a:t>Masse expérimentale</a:t>
                </a:r>
                <a:r>
                  <a:rPr lang="fr-FR" sz="2400" b="1" dirty="0">
                    <a:solidFill>
                      <a:schemeClr val="bg1"/>
                    </a:solidFill>
                    <a:latin typeface="Myriad Condensed Web" panose="020B0506030403020204" pitchFamily="34" charset="0"/>
                  </a:rPr>
                  <a:t> :</a:t>
                </a:r>
                <a:r>
                  <a:rPr lang="fr-FR" sz="2400" dirty="0">
                    <a:solidFill>
                      <a:schemeClr val="bg1"/>
                    </a:solidFill>
                    <a:latin typeface="Myriad Condensed Web" panose="020B0506030403020204" pitchFamily="34" charset="0"/>
                  </a:rPr>
                  <a:t> il s’agit de la masse de la caféine extraite à partir de 100g de thé.</a:t>
                </a:r>
                <a:endParaRPr lang="en-GB" sz="2400" dirty="0">
                  <a:solidFill>
                    <a:schemeClr val="bg1"/>
                  </a:solidFill>
                  <a:latin typeface="Myriad Condensed Web" panose="020B0506030403020204" pitchFamily="34" charset="0"/>
                </a:endParaRPr>
              </a:p>
              <a:p>
                <a:pPr marL="285750" lvl="0" indent="-285750" algn="just">
                  <a:buFont typeface="Arial" panose="020B0604020202020204" pitchFamily="34" charset="0"/>
                  <a:buChar char="•"/>
                </a:pPr>
                <a:r>
                  <a:rPr lang="fr-FR" sz="2400" dirty="0">
                    <a:solidFill>
                      <a:schemeClr val="bg1"/>
                    </a:solidFill>
                    <a:latin typeface="Myriad Condensed Web" panose="020B0506030403020204" pitchFamily="34" charset="0"/>
                  </a:rPr>
                  <a:t>Théoriquement 100g de thé noir contient 1.16g de caféine alors que 100g de thé vert contient 0.96g</a:t>
                </a:r>
                <a:r>
                  <a:rPr lang="fr-FR" sz="2400" dirty="0">
                    <a:latin typeface="Myriad Condensed Web" panose="020B0506030403020204" pitchFamily="34" charset="0"/>
                  </a:rPr>
                  <a:t>. </a:t>
                </a:r>
                <a:endParaRPr lang="en-GB" sz="2400" dirty="0">
                  <a:latin typeface="Myriad Condensed Web" panose="020B0506030403020204" pitchFamily="34" charset="0"/>
                </a:endParaRPr>
              </a:p>
              <a:p>
                <a:pPr algn="just"/>
                <a:endParaRPr lang="fr-FR" sz="3200" dirty="0">
                  <a:solidFill>
                    <a:schemeClr val="bg1"/>
                  </a:solidFill>
                  <a:latin typeface="Myriad Condensed Web" panose="020B05060304030202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307915" y="2324948"/>
                <a:ext cx="11576170" cy="3862339"/>
              </a:xfrm>
              <a:prstGeom prst="rect">
                <a:avLst/>
              </a:prstGeom>
              <a:blipFill>
                <a:blip r:embed="rId3"/>
                <a:stretch>
                  <a:fillRect l="-843" t="-1104" r="-843"/>
                </a:stretch>
              </a:blipFill>
            </p:spPr>
            <p:txBody>
              <a:bodyPr/>
              <a:lstStyle/>
              <a:p>
                <a:r>
                  <a:rPr lang="en-GB">
                    <a:noFill/>
                  </a:rPr>
                  <a:t> </a:t>
                </a:r>
              </a:p>
            </p:txBody>
          </p:sp>
        </mc:Fallback>
      </mc:AlternateContent>
    </p:spTree>
    <p:extLst>
      <p:ext uri="{BB962C8B-B14F-4D97-AF65-F5344CB8AC3E}">
        <p14:creationId xmlns:p14="http://schemas.microsoft.com/office/powerpoint/2010/main" val="186375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Effect transition="in" filter="fade">
                                      <p:cBhvr>
                                        <p:cTn id="16" dur="500"/>
                                        <p:tgtEl>
                                          <p:spTgt spid="9">
                                            <p:txEl>
                                              <p:pRg st="2" end="2"/>
                                            </p:txEl>
                                          </p:spTgt>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9">
                                            <p:txEl>
                                              <p:pRg st="4" end="4"/>
                                            </p:txEl>
                                          </p:spTgt>
                                        </p:tgtEl>
                                        <p:attrNameLst>
                                          <p:attrName>style.visibility</p:attrName>
                                        </p:attrNameLst>
                                      </p:cBhvr>
                                      <p:to>
                                        <p:strVal val="visible"/>
                                      </p:to>
                                    </p:set>
                                    <p:animEffect transition="in" filter="wipe(left)">
                                      <p:cBhvr>
                                        <p:cTn id="20" dur="500"/>
                                        <p:tgtEl>
                                          <p:spTgt spid="9">
                                            <p:txEl>
                                              <p:pRg st="4" end="4"/>
                                            </p:txEl>
                                          </p:spTgt>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9">
                                            <p:txEl>
                                              <p:pRg st="5" end="5"/>
                                            </p:txEl>
                                          </p:spTgt>
                                        </p:tgtEl>
                                        <p:attrNameLst>
                                          <p:attrName>style.visibility</p:attrName>
                                        </p:attrNameLst>
                                      </p:cBhvr>
                                      <p:to>
                                        <p:strVal val="visible"/>
                                      </p:to>
                                    </p:set>
                                    <p:animEffect transition="in" filter="wipe(left)">
                                      <p:cBhvr>
                                        <p:cTn id="24"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cxnSp>
        <p:nvCxnSpPr>
          <p:cNvPr id="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aphicFrame>
        <p:nvGraphicFramePr>
          <p:cNvPr id="2" name="Table 1"/>
          <p:cNvGraphicFramePr>
            <a:graphicFrameLocks noGrp="1"/>
          </p:cNvGraphicFramePr>
          <p:nvPr>
            <p:extLst>
              <p:ext uri="{D42A27DB-BD31-4B8C-83A1-F6EECF244321}">
                <p14:modId xmlns:p14="http://schemas.microsoft.com/office/powerpoint/2010/main" val="3149957784"/>
              </p:ext>
            </p:extLst>
          </p:nvPr>
        </p:nvGraphicFramePr>
        <p:xfrm>
          <a:off x="590190" y="2447745"/>
          <a:ext cx="11034630" cy="3712422"/>
        </p:xfrm>
        <a:graphic>
          <a:graphicData uri="http://schemas.openxmlformats.org/drawingml/2006/table">
            <a:tbl>
              <a:tblPr firstRow="1" firstCol="1" bandRow="1">
                <a:tableStyleId>{5C22544A-7EE6-4342-B048-85BDC9FD1C3A}</a:tableStyleId>
              </a:tblPr>
              <a:tblGrid>
                <a:gridCol w="3553569">
                  <a:extLst>
                    <a:ext uri="{9D8B030D-6E8A-4147-A177-3AD203B41FA5}">
                      <a16:colId xmlns:a16="http://schemas.microsoft.com/office/drawing/2014/main" val="4177812060"/>
                    </a:ext>
                  </a:extLst>
                </a:gridCol>
                <a:gridCol w="1407656">
                  <a:extLst>
                    <a:ext uri="{9D8B030D-6E8A-4147-A177-3AD203B41FA5}">
                      <a16:colId xmlns:a16="http://schemas.microsoft.com/office/drawing/2014/main" val="2259631976"/>
                    </a:ext>
                  </a:extLst>
                </a:gridCol>
                <a:gridCol w="933499">
                  <a:extLst>
                    <a:ext uri="{9D8B030D-6E8A-4147-A177-3AD203B41FA5}">
                      <a16:colId xmlns:a16="http://schemas.microsoft.com/office/drawing/2014/main" val="3577572597"/>
                    </a:ext>
                  </a:extLst>
                </a:gridCol>
                <a:gridCol w="679859">
                  <a:extLst>
                    <a:ext uri="{9D8B030D-6E8A-4147-A177-3AD203B41FA5}">
                      <a16:colId xmlns:a16="http://schemas.microsoft.com/office/drawing/2014/main" val="1201898344"/>
                    </a:ext>
                  </a:extLst>
                </a:gridCol>
                <a:gridCol w="840238">
                  <a:extLst>
                    <a:ext uri="{9D8B030D-6E8A-4147-A177-3AD203B41FA5}">
                      <a16:colId xmlns:a16="http://schemas.microsoft.com/office/drawing/2014/main" val="2241540771"/>
                    </a:ext>
                  </a:extLst>
                </a:gridCol>
                <a:gridCol w="971847">
                  <a:extLst>
                    <a:ext uri="{9D8B030D-6E8A-4147-A177-3AD203B41FA5}">
                      <a16:colId xmlns:a16="http://schemas.microsoft.com/office/drawing/2014/main" val="3299073983"/>
                    </a:ext>
                  </a:extLst>
                </a:gridCol>
                <a:gridCol w="2647962">
                  <a:extLst>
                    <a:ext uri="{9D8B030D-6E8A-4147-A177-3AD203B41FA5}">
                      <a16:colId xmlns:a16="http://schemas.microsoft.com/office/drawing/2014/main" val="3954272923"/>
                    </a:ext>
                  </a:extLst>
                </a:gridCol>
              </a:tblGrid>
              <a:tr h="530346">
                <a:tc>
                  <a:txBody>
                    <a:bodyPr/>
                    <a:lstStyle/>
                    <a:p>
                      <a:pPr algn="ctr">
                        <a:lnSpc>
                          <a:spcPts val="1350"/>
                        </a:lnSpc>
                        <a:spcAft>
                          <a:spcPts val="0"/>
                        </a:spcAft>
                      </a:pPr>
                      <a:r>
                        <a:rPr lang="fr-FR" sz="1800" dirty="0">
                          <a:effectLst/>
                          <a:latin typeface="+mj-lt"/>
                        </a:rPr>
                        <a:t>Nom du thé</a:t>
                      </a:r>
                      <a:endParaRPr lang="en-GB" sz="1600" dirty="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dirty="0">
                          <a:effectLst/>
                          <a:latin typeface="+mj-lt"/>
                        </a:rPr>
                        <a:t>Type</a:t>
                      </a:r>
                      <a:endParaRPr lang="en-GB" sz="1600" dirty="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a:effectLst/>
                          <a:latin typeface="+mj-lt"/>
                        </a:rPr>
                        <a:t>Pays</a:t>
                      </a:r>
                      <a:endParaRPr lang="en-GB" sz="160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a:effectLst/>
                          <a:latin typeface="+mj-lt"/>
                        </a:rPr>
                        <a:t>Poids</a:t>
                      </a:r>
                      <a:endParaRPr lang="en-GB" sz="160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a:effectLst/>
                          <a:latin typeface="+mj-lt"/>
                        </a:rPr>
                        <a:t>Temp.</a:t>
                      </a:r>
                      <a:endParaRPr lang="en-GB" sz="160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a:effectLst/>
                          <a:latin typeface="+mj-lt"/>
                        </a:rPr>
                        <a:t>Temps</a:t>
                      </a:r>
                      <a:endParaRPr lang="en-GB" sz="1600">
                        <a:effectLst/>
                        <a:latin typeface="+mj-lt"/>
                        <a:ea typeface="Times New Roman" panose="02020603050405020304" pitchFamily="18" charset="0"/>
                        <a:cs typeface="Arial" panose="020B0604020202020204" pitchFamily="34" charset="0"/>
                      </a:endParaRPr>
                    </a:p>
                  </a:txBody>
                  <a:tcPr marL="25662" marR="25662" marT="25662" marB="25662" anchor="ctr"/>
                </a:tc>
                <a:tc>
                  <a:txBody>
                    <a:bodyPr/>
                    <a:lstStyle/>
                    <a:p>
                      <a:pPr algn="ctr">
                        <a:lnSpc>
                          <a:spcPts val="1350"/>
                        </a:lnSpc>
                        <a:spcAft>
                          <a:spcPts val="0"/>
                        </a:spcAft>
                      </a:pPr>
                      <a:r>
                        <a:rPr lang="fr-FR" sz="1800">
                          <a:effectLst/>
                          <a:latin typeface="+mj-lt"/>
                        </a:rPr>
                        <a:t>Concentration en</a:t>
                      </a:r>
                      <a:br>
                        <a:rPr lang="fr-FR" sz="1800">
                          <a:effectLst/>
                          <a:latin typeface="+mj-lt"/>
                        </a:rPr>
                      </a:br>
                      <a:r>
                        <a:rPr lang="fr-FR" sz="1800">
                          <a:effectLst/>
                          <a:latin typeface="+mj-lt"/>
                        </a:rPr>
                        <a:t>caféine</a:t>
                      </a:r>
                      <a:endParaRPr lang="en-GB" sz="1600">
                        <a:effectLst/>
                        <a:latin typeface="+mj-lt"/>
                        <a:ea typeface="Times New Roman" panose="02020603050405020304" pitchFamily="18" charset="0"/>
                        <a:cs typeface="Arial" panose="020B0604020202020204" pitchFamily="34" charset="0"/>
                      </a:endParaRPr>
                    </a:p>
                  </a:txBody>
                  <a:tcPr marL="25662" marR="25662" marT="25662" marB="25662" anchor="ctr"/>
                </a:tc>
                <a:extLst>
                  <a:ext uri="{0D108BD9-81ED-4DB2-BD59-A6C34878D82A}">
                    <a16:rowId xmlns:a16="http://schemas.microsoft.com/office/drawing/2014/main" val="4154313623"/>
                  </a:ext>
                </a:extLst>
              </a:tr>
              <a:tr h="530346">
                <a:tc>
                  <a:txBody>
                    <a:bodyPr/>
                    <a:lstStyle/>
                    <a:p>
                      <a:pPr>
                        <a:lnSpc>
                          <a:spcPts val="1575"/>
                        </a:lnSpc>
                        <a:spcAft>
                          <a:spcPts val="0"/>
                        </a:spcAft>
                      </a:pPr>
                      <a:r>
                        <a:rPr lang="fr-FR" sz="1600">
                          <a:effectLst/>
                          <a:latin typeface="+mj-lt"/>
                        </a:rPr>
                        <a:t>Darjeeling Sungma</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Noir</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Inde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 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80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3,5 min</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58 mg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793874224"/>
                  </a:ext>
                </a:extLst>
              </a:tr>
              <a:tr h="530346">
                <a:tc>
                  <a:txBody>
                    <a:bodyPr/>
                    <a:lstStyle/>
                    <a:p>
                      <a:pPr>
                        <a:lnSpc>
                          <a:spcPts val="1575"/>
                        </a:lnSpc>
                        <a:spcAft>
                          <a:spcPts val="0"/>
                        </a:spcAft>
                      </a:pPr>
                      <a:r>
                        <a:rPr lang="fr-FR" sz="1600">
                          <a:effectLst/>
                          <a:latin typeface="+mj-lt"/>
                        </a:rPr>
                        <a:t>Tai ping hou kui</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Vert</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Chine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5 g</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85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6 min</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50 mg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2574536488"/>
                  </a:ext>
                </a:extLst>
              </a:tr>
              <a:tr h="530346">
                <a:tc>
                  <a:txBody>
                    <a:bodyPr/>
                    <a:lstStyle/>
                    <a:p>
                      <a:pPr>
                        <a:lnSpc>
                          <a:spcPts val="1575"/>
                        </a:lnSpc>
                        <a:spcAft>
                          <a:spcPts val="0"/>
                        </a:spcAft>
                      </a:pPr>
                      <a:r>
                        <a:rPr lang="fr-FR" sz="1600" dirty="0">
                          <a:effectLst/>
                          <a:latin typeface="+mj-lt"/>
                        </a:rPr>
                        <a:t>Long </a:t>
                      </a:r>
                      <a:r>
                        <a:rPr lang="fr-FR" sz="1600" dirty="0" err="1">
                          <a:effectLst/>
                          <a:latin typeface="+mj-lt"/>
                        </a:rPr>
                        <a:t>jing</a:t>
                      </a:r>
                      <a:r>
                        <a:rPr lang="fr-FR" sz="1600" dirty="0">
                          <a:effectLst/>
                          <a:latin typeface="+mj-lt"/>
                        </a:rPr>
                        <a:t> </a:t>
                      </a:r>
                      <a:r>
                        <a:rPr lang="fr-FR" sz="1600" dirty="0" err="1">
                          <a:effectLst/>
                          <a:latin typeface="+mj-lt"/>
                        </a:rPr>
                        <a:t>shi</a:t>
                      </a:r>
                      <a:r>
                        <a:rPr lang="fr-FR" sz="1600" dirty="0">
                          <a:effectLst/>
                          <a:latin typeface="+mj-lt"/>
                        </a:rPr>
                        <a:t> </a:t>
                      </a:r>
                      <a:r>
                        <a:rPr lang="fr-FR" sz="1600" dirty="0" err="1">
                          <a:effectLst/>
                          <a:latin typeface="+mj-lt"/>
                        </a:rPr>
                        <a:t>feng</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Vert</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Chine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 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80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4,5 min</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48 mg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114699205"/>
                  </a:ext>
                </a:extLst>
              </a:tr>
              <a:tr h="530346">
                <a:tc>
                  <a:txBody>
                    <a:bodyPr/>
                    <a:lstStyle/>
                    <a:p>
                      <a:pPr>
                        <a:lnSpc>
                          <a:spcPts val="1575"/>
                        </a:lnSpc>
                        <a:spcAft>
                          <a:spcPts val="0"/>
                        </a:spcAft>
                      </a:pPr>
                      <a:r>
                        <a:rPr lang="fr-FR" sz="1600">
                          <a:effectLst/>
                          <a:latin typeface="+mj-lt"/>
                        </a:rPr>
                        <a:t>Assam banaspaty</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Noir</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Inde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 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95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3,5 min</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22 mg</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2449183197"/>
                  </a:ext>
                </a:extLst>
              </a:tr>
              <a:tr h="530346">
                <a:tc>
                  <a:txBody>
                    <a:bodyPr/>
                    <a:lstStyle/>
                    <a:p>
                      <a:pPr>
                        <a:lnSpc>
                          <a:spcPts val="1575"/>
                        </a:lnSpc>
                        <a:spcAft>
                          <a:spcPts val="0"/>
                        </a:spcAft>
                      </a:pPr>
                      <a:r>
                        <a:rPr lang="fr-FR" sz="1600">
                          <a:effectLst/>
                          <a:latin typeface="+mj-lt"/>
                        </a:rPr>
                        <a:t>Darj. sungma d'automne**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Noir</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Inde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 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95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3,5 min</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16 mg</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2645539667"/>
                  </a:ext>
                </a:extLst>
              </a:tr>
              <a:tr h="530346">
                <a:tc>
                  <a:txBody>
                    <a:bodyPr/>
                    <a:lstStyle/>
                    <a:p>
                      <a:pPr>
                        <a:lnSpc>
                          <a:spcPts val="1575"/>
                        </a:lnSpc>
                        <a:spcAft>
                          <a:spcPts val="0"/>
                        </a:spcAft>
                      </a:pPr>
                      <a:r>
                        <a:rPr lang="fr-FR" sz="1600">
                          <a:effectLst/>
                          <a:latin typeface="+mj-lt"/>
                        </a:rPr>
                        <a:t>Perles de dragon (jasmin)</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Vert</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Chine</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5 g</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85 °C</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a:effectLst/>
                          <a:latin typeface="+mj-lt"/>
                        </a:rPr>
                        <a:t>3,5 min</a:t>
                      </a:r>
                      <a:endParaRPr lang="en-GB" sz="1600">
                        <a:effectLst/>
                        <a:latin typeface="+mj-lt"/>
                        <a:ea typeface="Times New Roman" panose="02020603050405020304" pitchFamily="18" charset="0"/>
                        <a:cs typeface="Arial" panose="020B0604020202020204" pitchFamily="34" charset="0"/>
                      </a:endParaRPr>
                    </a:p>
                  </a:txBody>
                  <a:tcPr marL="128310" marR="128310" marT="128310" marB="128310" anchor="ctr"/>
                </a:tc>
                <a:tc>
                  <a:txBody>
                    <a:bodyPr/>
                    <a:lstStyle/>
                    <a:p>
                      <a:pPr algn="just">
                        <a:lnSpc>
                          <a:spcPts val="1575"/>
                        </a:lnSpc>
                        <a:spcAft>
                          <a:spcPts val="0"/>
                        </a:spcAft>
                      </a:pPr>
                      <a:r>
                        <a:rPr lang="fr-FR" sz="1600" dirty="0">
                          <a:effectLst/>
                          <a:latin typeface="+mj-lt"/>
                        </a:rPr>
                        <a:t>13 mg</a:t>
                      </a:r>
                      <a:endParaRPr lang="en-GB" sz="1600" dirty="0">
                        <a:effectLst/>
                        <a:latin typeface="+mj-lt"/>
                        <a:ea typeface="Times New Roman" panose="02020603050405020304" pitchFamily="18" charset="0"/>
                        <a:cs typeface="Arial" panose="020B0604020202020204" pitchFamily="34" charset="0"/>
                      </a:endParaRPr>
                    </a:p>
                  </a:txBody>
                  <a:tcPr marL="128310" marR="128310" marT="128310" marB="128310" anchor="ctr"/>
                </a:tc>
                <a:extLst>
                  <a:ext uri="{0D108BD9-81ED-4DB2-BD59-A6C34878D82A}">
                    <a16:rowId xmlns:a16="http://schemas.microsoft.com/office/drawing/2014/main" val="469042201"/>
                  </a:ext>
                </a:extLst>
              </a:tr>
            </a:tbl>
          </a:graphicData>
        </a:graphic>
      </p:graphicFrame>
      <p:sp>
        <p:nvSpPr>
          <p:cNvPr id="3" name="Rectangle 1"/>
          <p:cNvSpPr>
            <a:spLocks noChangeArrowheads="1"/>
          </p:cNvSpPr>
          <p:nvPr/>
        </p:nvSpPr>
        <p:spPr bwMode="auto">
          <a:xfrm>
            <a:off x="2561724" y="1422734"/>
            <a:ext cx="66951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b="0" i="0" u="none" strike="noStrike" cap="none" normalizeH="0" baseline="0" dirty="0" smtClean="0">
                <a:ln>
                  <a:noFill/>
                </a:ln>
                <a:solidFill>
                  <a:schemeClr val="bg1"/>
                </a:solidFill>
                <a:effectLst/>
                <a:latin typeface="+mj-lt"/>
                <a:ea typeface="Times New Roman" panose="02020603050405020304" pitchFamily="18" charset="0"/>
                <a:cs typeface="Arial" panose="020B0604020202020204" pitchFamily="34" charset="0"/>
              </a:rPr>
              <a:t>Tableau : les teneurs en caféine dans les différents types de thé</a:t>
            </a:r>
            <a:endParaRPr kumimoji="0" lang="fr-FR" altLang="en-US" sz="3200" b="0" i="0" u="none" strike="noStrike" cap="none" normalizeH="0" baseline="0" dirty="0" smtClean="0">
              <a:ln>
                <a:noFill/>
              </a:ln>
              <a:solidFill>
                <a:schemeClr val="bg1"/>
              </a:solidFill>
              <a:effectLst/>
              <a:latin typeface="+mj-lt"/>
            </a:endParaRPr>
          </a:p>
        </p:txBody>
      </p:sp>
      <p:sp>
        <p:nvSpPr>
          <p:cNvPr id="18" name="Rectangle 1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86077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5384" y="552893"/>
            <a:ext cx="1661993" cy="4611244"/>
          </a:xfrm>
          <a:prstGeom prst="rect">
            <a:avLst/>
          </a:prstGeom>
          <a:noFill/>
        </p:spPr>
        <p:txBody>
          <a:bodyPr vert="vert270" wrap="square" rtlCol="0">
            <a:spAutoFit/>
          </a:bodyPr>
          <a:lstStyle/>
          <a:p>
            <a:pPr lvl="0"/>
            <a:r>
              <a:rPr lang="fr-FR" sz="4800" b="1" dirty="0" smtClean="0">
                <a:solidFill>
                  <a:srgbClr val="0070C0"/>
                </a:solidFill>
              </a:rPr>
              <a:t>Caractérisation</a:t>
            </a:r>
          </a:p>
          <a:p>
            <a:pPr lvl="0"/>
            <a:r>
              <a:rPr lang="fr-FR" sz="4800" b="1" dirty="0" smtClean="0">
                <a:solidFill>
                  <a:srgbClr val="0070C0"/>
                </a:solidFill>
              </a:rPr>
              <a:t> </a:t>
            </a:r>
            <a:r>
              <a:rPr lang="fr-FR" sz="4800" b="1" dirty="0">
                <a:solidFill>
                  <a:srgbClr val="0070C0"/>
                </a:solidFill>
              </a:rPr>
              <a:t>et identification</a:t>
            </a: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 name="Rectangle 3"/>
          <p:cNvSpPr/>
          <p:nvPr/>
        </p:nvSpPr>
        <p:spPr>
          <a:xfrm>
            <a:off x="2727377" y="1323675"/>
            <a:ext cx="7386219" cy="584775"/>
          </a:xfrm>
          <a:prstGeom prst="rect">
            <a:avLst/>
          </a:prstGeom>
        </p:spPr>
        <p:txBody>
          <a:bodyPr wrap="square">
            <a:spAutoFit/>
          </a:bodyPr>
          <a:lstStyle/>
          <a:p>
            <a:r>
              <a:rPr lang="fr-FR" sz="3200" b="1" dirty="0">
                <a:solidFill>
                  <a:schemeClr val="bg1"/>
                </a:solidFill>
              </a:rPr>
              <a:t>1- Caractères organoleptique et solubilité</a:t>
            </a:r>
            <a:endParaRPr lang="fr-FR" sz="3200" dirty="0">
              <a:solidFill>
                <a:schemeClr val="bg1"/>
              </a:solidFill>
            </a:endParaRPr>
          </a:p>
        </p:txBody>
      </p:sp>
      <p:sp>
        <p:nvSpPr>
          <p:cNvPr id="5" name="Rectangle 4"/>
          <p:cNvSpPr/>
          <p:nvPr/>
        </p:nvSpPr>
        <p:spPr>
          <a:xfrm>
            <a:off x="3048000" y="2551837"/>
            <a:ext cx="6096000" cy="3108543"/>
          </a:xfrm>
          <a:prstGeom prst="rect">
            <a:avLst/>
          </a:prstGeom>
        </p:spPr>
        <p:txBody>
          <a:bodyPr>
            <a:spAutoFit/>
          </a:bodyPr>
          <a:lstStyle/>
          <a:p>
            <a:r>
              <a:rPr lang="fr-FR" sz="2800" dirty="0">
                <a:solidFill>
                  <a:schemeClr val="bg2"/>
                </a:solidFill>
              </a:rPr>
              <a:t>Apres l’extraction et purification on passe aux contrôles</a:t>
            </a:r>
          </a:p>
          <a:p>
            <a:r>
              <a:rPr lang="fr-FR" sz="2800" dirty="0">
                <a:solidFill>
                  <a:schemeClr val="bg2"/>
                </a:solidFill>
              </a:rPr>
              <a:t>  </a:t>
            </a:r>
          </a:p>
          <a:p>
            <a:r>
              <a:rPr lang="fr-FR" sz="2800" dirty="0">
                <a:solidFill>
                  <a:schemeClr val="bg2"/>
                </a:solidFill>
              </a:rPr>
              <a:t>Une simple observation visuelle pour vérifier l’aspect de la caféine extraite</a:t>
            </a:r>
          </a:p>
          <a:p>
            <a:endParaRPr lang="fr-FR" sz="2800" dirty="0">
              <a:solidFill>
                <a:schemeClr val="bg2"/>
              </a:solidFill>
            </a:endParaRPr>
          </a:p>
          <a:p>
            <a:r>
              <a:rPr lang="fr-FR" sz="2800" dirty="0">
                <a:solidFill>
                  <a:schemeClr val="bg2"/>
                </a:solidFill>
              </a:rPr>
              <a:t>Une vérification de l’odeur</a:t>
            </a:r>
          </a:p>
        </p:txBody>
      </p:sp>
    </p:spTree>
    <p:extLst>
      <p:ext uri="{BB962C8B-B14F-4D97-AF65-F5344CB8AC3E}">
        <p14:creationId xmlns:p14="http://schemas.microsoft.com/office/powerpoint/2010/main" val="649316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699168" y="568193"/>
            <a:ext cx="10422469" cy="584775"/>
          </a:xfrm>
          <a:prstGeom prst="rect">
            <a:avLst/>
          </a:prstGeom>
        </p:spPr>
        <p:txBody>
          <a:bodyPr wrap="none">
            <a:spAutoFit/>
          </a:bodyPr>
          <a:lstStyle/>
          <a:p>
            <a:r>
              <a:rPr lang="fr-FR" sz="3200" dirty="0">
                <a:solidFill>
                  <a:schemeClr val="bg1"/>
                </a:solidFill>
              </a:rPr>
              <a:t>Test de solubilité de la caféine extraite dans plusieurs solvants </a:t>
            </a:r>
          </a:p>
        </p:txBody>
      </p:sp>
      <p:graphicFrame>
        <p:nvGraphicFramePr>
          <p:cNvPr id="7" name="Diagramme 6"/>
          <p:cNvGraphicFramePr/>
          <p:nvPr>
            <p:extLst>
              <p:ext uri="{D42A27DB-BD31-4B8C-83A1-F6EECF244321}">
                <p14:modId xmlns:p14="http://schemas.microsoft.com/office/powerpoint/2010/main" val="3693780744"/>
              </p:ext>
            </p:extLst>
          </p:nvPr>
        </p:nvGraphicFramePr>
        <p:xfrm>
          <a:off x="1117599" y="1681362"/>
          <a:ext cx="11074401" cy="4656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75836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965088" y="604962"/>
            <a:ext cx="9923502" cy="2062103"/>
          </a:xfrm>
          <a:prstGeom prst="rect">
            <a:avLst/>
          </a:prstGeom>
        </p:spPr>
        <p:txBody>
          <a:bodyPr wrap="square">
            <a:spAutoFit/>
          </a:bodyPr>
          <a:lstStyle/>
          <a:p>
            <a:r>
              <a:rPr lang="fr-FR" sz="3200" dirty="0">
                <a:solidFill>
                  <a:schemeClr val="bg1"/>
                </a:solidFill>
              </a:rPr>
              <a:t>La solubilité c’est la </a:t>
            </a:r>
            <a:r>
              <a:rPr lang="fr-FR" sz="3200" dirty="0" smtClean="0">
                <a:solidFill>
                  <a:schemeClr val="bg1"/>
                </a:solidFill>
              </a:rPr>
              <a:t>quantité maximale </a:t>
            </a:r>
            <a:r>
              <a:rPr lang="fr-FR" sz="3200" dirty="0">
                <a:solidFill>
                  <a:schemeClr val="bg1"/>
                </a:solidFill>
              </a:rPr>
              <a:t>d’un échantillon à tester  pouvant passer en solution dans un volume donné d’un solvant</a:t>
            </a:r>
            <a:br>
              <a:rPr lang="fr-FR" sz="3200" dirty="0">
                <a:solidFill>
                  <a:schemeClr val="bg1"/>
                </a:solidFill>
              </a:rPr>
            </a:br>
            <a:endParaRPr lang="fr-FR" sz="3200" dirty="0">
              <a:solidFill>
                <a:schemeClr val="bg1"/>
              </a:solidFill>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088" y="2381693"/>
            <a:ext cx="8797434" cy="4043672"/>
          </a:xfrm>
          <a:prstGeom prst="rect">
            <a:avLst/>
          </a:prstGeom>
        </p:spPr>
      </p:pic>
    </p:spTree>
    <p:extLst>
      <p:ext uri="{BB962C8B-B14F-4D97-AF65-F5344CB8AC3E}">
        <p14:creationId xmlns:p14="http://schemas.microsoft.com/office/powerpoint/2010/main" val="2052167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40243" y="380122"/>
            <a:ext cx="11227981" cy="5509200"/>
          </a:xfrm>
          <a:prstGeom prst="rect">
            <a:avLst/>
          </a:prstGeom>
        </p:spPr>
        <p:txBody>
          <a:bodyPr wrap="square">
            <a:spAutoFit/>
          </a:bodyPr>
          <a:lstStyle/>
          <a:p>
            <a:r>
              <a:rPr lang="fr-FR" sz="3200" b="1" dirty="0">
                <a:solidFill>
                  <a:schemeClr val="bg1"/>
                </a:solidFill>
              </a:rPr>
              <a:t>2-Caractrisation par des réactions colorimétriques</a:t>
            </a:r>
            <a:br>
              <a:rPr lang="fr-FR" sz="3200" b="1" dirty="0">
                <a:solidFill>
                  <a:schemeClr val="bg1"/>
                </a:solidFill>
              </a:rPr>
            </a:br>
            <a:r>
              <a:rPr lang="fr-FR" sz="3200" b="1" dirty="0">
                <a:solidFill>
                  <a:schemeClr val="bg1"/>
                </a:solidFill>
              </a:rPr>
              <a:t> </a:t>
            </a:r>
            <a:r>
              <a:rPr lang="fr-FR" sz="3200" dirty="0">
                <a:solidFill>
                  <a:schemeClr val="bg1"/>
                </a:solidFill>
              </a:rPr>
              <a:t>On a trois réactions colorimétriques</a:t>
            </a:r>
            <a:br>
              <a:rPr lang="fr-FR" sz="3200"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r>
              <a:rPr lang="fr-FR" sz="3200" b="1" dirty="0">
                <a:solidFill>
                  <a:schemeClr val="bg1"/>
                </a:solidFill>
              </a:rPr>
              <a:t/>
            </a:r>
            <a:br>
              <a:rPr lang="fr-FR" sz="3200" b="1" dirty="0">
                <a:solidFill>
                  <a:schemeClr val="bg1"/>
                </a:solidFill>
              </a:rPr>
            </a:br>
            <a:endParaRPr lang="fr-FR" sz="3200" dirty="0">
              <a:solidFill>
                <a:schemeClr val="bg1"/>
              </a:solidFill>
            </a:endParaRPr>
          </a:p>
        </p:txBody>
      </p:sp>
      <p:graphicFrame>
        <p:nvGraphicFramePr>
          <p:cNvPr id="5" name="Diagramme 4"/>
          <p:cNvGraphicFramePr/>
          <p:nvPr>
            <p:extLst>
              <p:ext uri="{D42A27DB-BD31-4B8C-83A1-F6EECF244321}">
                <p14:modId xmlns:p14="http://schemas.microsoft.com/office/powerpoint/2010/main" val="2757356396"/>
              </p:ext>
            </p:extLst>
          </p:nvPr>
        </p:nvGraphicFramePr>
        <p:xfrm>
          <a:off x="655064" y="2077381"/>
          <a:ext cx="11225048" cy="447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84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960685"/>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793897" y="813221"/>
            <a:ext cx="6096000" cy="1200329"/>
          </a:xfrm>
          <a:prstGeom prst="rect">
            <a:avLst/>
          </a:prstGeom>
        </p:spPr>
        <p:txBody>
          <a:bodyPr>
            <a:spAutoFit/>
          </a:bodyPr>
          <a:lstStyle/>
          <a:p>
            <a:r>
              <a:rPr lang="fr-FR" sz="3600" b="1" dirty="0">
                <a:solidFill>
                  <a:schemeClr val="bg1"/>
                </a:solidFill>
              </a:rPr>
              <a:t>R° avec le réactif de Bouchardât</a:t>
            </a:r>
            <a:br>
              <a:rPr lang="fr-FR" sz="3600" b="1" dirty="0">
                <a:solidFill>
                  <a:schemeClr val="bg1"/>
                </a:solidFill>
              </a:rPr>
            </a:br>
            <a:endParaRPr lang="fr-FR" sz="3600" dirty="0">
              <a:solidFill>
                <a:schemeClr val="bg1"/>
              </a:solidFill>
            </a:endParaRPr>
          </a:p>
        </p:txBody>
      </p:sp>
      <p:sp>
        <p:nvSpPr>
          <p:cNvPr id="5" name="Espace réservé du contenu 2"/>
          <p:cNvSpPr txBox="1">
            <a:spLocks/>
          </p:cNvSpPr>
          <p:nvPr/>
        </p:nvSpPr>
        <p:spPr>
          <a:xfrm>
            <a:off x="472966" y="1213946"/>
            <a:ext cx="11477296" cy="5034454"/>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endParaRPr lang="fr-FR" dirty="0" smtClean="0"/>
          </a:p>
          <a:p>
            <a:pPr marL="0" indent="0">
              <a:buFont typeface="Arial"/>
              <a:buNone/>
            </a:pPr>
            <a:endParaRPr lang="fr-FR" dirty="0" smtClean="0"/>
          </a:p>
          <a:p>
            <a:pPr marL="0" indent="0">
              <a:buFont typeface="Arial"/>
              <a:buNone/>
            </a:pPr>
            <a:r>
              <a:rPr lang="fr-FR" sz="3000" dirty="0" smtClean="0">
                <a:solidFill>
                  <a:schemeClr val="bg1"/>
                </a:solidFill>
              </a:rPr>
              <a:t>Solution iodure de potassium + </a:t>
            </a:r>
          </a:p>
          <a:p>
            <a:pPr marL="0" indent="0">
              <a:buFont typeface="Arial"/>
              <a:buNone/>
            </a:pPr>
            <a:r>
              <a:rPr lang="fr-FR" sz="3000" dirty="0" smtClean="0">
                <a:solidFill>
                  <a:schemeClr val="bg1"/>
                </a:solidFill>
              </a:rPr>
              <a:t>solution d’acide chlorhydrique + </a:t>
            </a:r>
          </a:p>
          <a:p>
            <a:pPr marL="0" indent="0">
              <a:buFont typeface="Arial"/>
              <a:buNone/>
            </a:pPr>
            <a:r>
              <a:rPr lang="fr-FR" sz="3000" dirty="0" smtClean="0">
                <a:solidFill>
                  <a:schemeClr val="bg1"/>
                </a:solidFill>
              </a:rPr>
              <a:t>solution saturé de caféine </a:t>
            </a:r>
          </a:p>
          <a:p>
            <a:pPr marL="0" indent="0">
              <a:buFont typeface="Arial"/>
              <a:buNone/>
            </a:pPr>
            <a:r>
              <a:rPr lang="fr-FR" sz="3000" dirty="0" smtClean="0">
                <a:solidFill>
                  <a:schemeClr val="bg1"/>
                </a:solidFill>
              </a:rPr>
              <a:t> </a:t>
            </a:r>
          </a:p>
          <a:p>
            <a:endParaRPr lang="fr-FR" sz="3000" dirty="0" smtClean="0">
              <a:solidFill>
                <a:schemeClr val="bg1"/>
              </a:solidFill>
            </a:endParaRPr>
          </a:p>
          <a:p>
            <a:endParaRPr lang="fr-FR" sz="3000" dirty="0" smtClean="0">
              <a:solidFill>
                <a:schemeClr val="bg1"/>
              </a:solidFill>
            </a:endParaRPr>
          </a:p>
          <a:p>
            <a:endParaRPr lang="fr-FR" sz="3000" dirty="0" smtClean="0">
              <a:solidFill>
                <a:schemeClr val="bg1"/>
              </a:solidFill>
            </a:endParaRPr>
          </a:p>
          <a:p>
            <a:pPr marL="0" indent="0">
              <a:buFont typeface="Arial"/>
              <a:buNone/>
            </a:pPr>
            <a:r>
              <a:rPr lang="fr-FR" sz="3000" dirty="0" smtClean="0">
                <a:solidFill>
                  <a:schemeClr val="bg1"/>
                </a:solidFill>
              </a:rPr>
              <a:t>solution d’hydroxyde de sodium</a:t>
            </a:r>
          </a:p>
          <a:p>
            <a:pPr marL="0" indent="0">
              <a:buFont typeface="Arial"/>
              <a:buNone/>
            </a:pPr>
            <a:r>
              <a:rPr lang="fr-FR" sz="3000" dirty="0" smtClean="0">
                <a:solidFill>
                  <a:schemeClr val="bg1"/>
                </a:solidFill>
              </a:rPr>
              <a:t>         et noter l’observation   </a:t>
            </a:r>
          </a:p>
          <a:p>
            <a:pPr marL="0" indent="0">
              <a:buFont typeface="Arial"/>
              <a:buNone/>
            </a:pPr>
            <a:r>
              <a:rPr lang="fr-FR" dirty="0" smtClean="0"/>
              <a:t>                                                      </a:t>
            </a:r>
            <a:endParaRPr lang="fr-FR" dirty="0"/>
          </a:p>
        </p:txBody>
      </p:sp>
      <p:pic>
        <p:nvPicPr>
          <p:cNvPr id="6" name="Espace réservé du contenu 3" descr="C:\Users\pc\AppData\Local\Microsoft\Windows\Temporary Internet Files\Content.Word\20180315_114827.jpg"/>
          <p:cNvPicPr>
            <a:picLocks/>
          </p:cNvPicPr>
          <p:nvPr/>
        </p:nvPicPr>
        <p:blipFill>
          <a:blip r:embed="rId3" cstate="print"/>
          <a:srcRect/>
          <a:stretch>
            <a:fillRect/>
          </a:stretch>
        </p:blipFill>
        <p:spPr bwMode="auto">
          <a:xfrm>
            <a:off x="6211614" y="1537112"/>
            <a:ext cx="5738648" cy="4698125"/>
          </a:xfrm>
          <a:prstGeom prst="rect">
            <a:avLst/>
          </a:prstGeom>
          <a:noFill/>
          <a:ln w="9525">
            <a:noFill/>
            <a:miter lim="800000"/>
            <a:headEnd/>
            <a:tailEnd/>
          </a:ln>
        </p:spPr>
      </p:pic>
      <p:sp>
        <p:nvSpPr>
          <p:cNvPr id="4" name="Flèche vers le bas 3"/>
          <p:cNvSpPr/>
          <p:nvPr/>
        </p:nvSpPr>
        <p:spPr>
          <a:xfrm>
            <a:off x="2615609" y="3593805"/>
            <a:ext cx="723014" cy="78680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44118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0" name="Diagramme 14"/>
          <p:cNvGraphicFramePr/>
          <p:nvPr>
            <p:extLst>
              <p:ext uri="{D42A27DB-BD31-4B8C-83A1-F6EECF244321}">
                <p14:modId xmlns:p14="http://schemas.microsoft.com/office/powerpoint/2010/main" val="360617348"/>
              </p:ext>
            </p:extLst>
          </p:nvPr>
        </p:nvGraphicFramePr>
        <p:xfrm>
          <a:off x="631271" y="-226423"/>
          <a:ext cx="4949059" cy="35048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1" name="Diagramme 15"/>
          <p:cNvGraphicFramePr/>
          <p:nvPr>
            <p:extLst>
              <p:ext uri="{D42A27DB-BD31-4B8C-83A1-F6EECF244321}">
                <p14:modId xmlns:p14="http://schemas.microsoft.com/office/powerpoint/2010/main" val="3081020598"/>
              </p:ext>
            </p:extLst>
          </p:nvPr>
        </p:nvGraphicFramePr>
        <p:xfrm>
          <a:off x="6173003" y="-1063386"/>
          <a:ext cx="5701985" cy="55179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2" name="Diagramme 16"/>
          <p:cNvGraphicFramePr/>
          <p:nvPr>
            <p:extLst>
              <p:ext uri="{D42A27DB-BD31-4B8C-83A1-F6EECF244321}">
                <p14:modId xmlns:p14="http://schemas.microsoft.com/office/powerpoint/2010/main" val="1861458677"/>
              </p:ext>
            </p:extLst>
          </p:nvPr>
        </p:nvGraphicFramePr>
        <p:xfrm>
          <a:off x="241702" y="2777536"/>
          <a:ext cx="6085090" cy="431681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3" name="Diagramme 17"/>
          <p:cNvGraphicFramePr/>
          <p:nvPr>
            <p:extLst>
              <p:ext uri="{D42A27DB-BD31-4B8C-83A1-F6EECF244321}">
                <p14:modId xmlns:p14="http://schemas.microsoft.com/office/powerpoint/2010/main" val="2046644379"/>
              </p:ext>
            </p:extLst>
          </p:nvPr>
        </p:nvGraphicFramePr>
        <p:xfrm>
          <a:off x="6137806" y="3476719"/>
          <a:ext cx="6258912" cy="39890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3" name="Flèche courbée vers la gauche 18"/>
          <p:cNvSpPr/>
          <p:nvPr/>
        </p:nvSpPr>
        <p:spPr>
          <a:xfrm rot="21060599">
            <a:off x="5306988" y="2266307"/>
            <a:ext cx="1584271" cy="2611474"/>
          </a:xfrm>
          <a:prstGeom prst="curvedLef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26000872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smtClean="0">
                <a:solidFill>
                  <a:schemeClr val="bg1"/>
                </a:solidFill>
              </a:rPr>
              <a:t>R°</a:t>
            </a:r>
            <a:r>
              <a:rPr lang="fr-FR" sz="3600" dirty="0" smtClean="0">
                <a:solidFill>
                  <a:schemeClr val="bg1"/>
                </a:solidFill>
              </a:rPr>
              <a:t> à la murexide</a:t>
            </a:r>
            <a:br>
              <a:rPr lang="fr-FR" sz="3600" dirty="0" smtClean="0">
                <a:solidFill>
                  <a:schemeClr val="bg1"/>
                </a:solidFill>
              </a:rPr>
            </a:br>
            <a:endParaRPr lang="fr-FR" sz="3600" dirty="0">
              <a:solidFill>
                <a:schemeClr val="bg1"/>
              </a:solidFill>
            </a:endParaRPr>
          </a:p>
        </p:txBody>
      </p:sp>
      <p:sp>
        <p:nvSpPr>
          <p:cNvPr id="5" name="Espace réservé du contenu 2"/>
          <p:cNvSpPr txBox="1">
            <a:spLocks/>
          </p:cNvSpPr>
          <p:nvPr/>
        </p:nvSpPr>
        <p:spPr>
          <a:xfrm>
            <a:off x="0" y="1166647"/>
            <a:ext cx="11824138" cy="569135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fr-FR" dirty="0" smtClean="0"/>
              <a:t>        </a:t>
            </a:r>
            <a:r>
              <a:rPr lang="fr-FR" dirty="0" smtClean="0">
                <a:solidFill>
                  <a:schemeClr val="bg1"/>
                </a:solidFill>
              </a:rPr>
              <a:t>Caféine + peroxyde d’hydrogène +acide chlorhydrique </a:t>
            </a:r>
          </a:p>
          <a:p>
            <a:pPr marL="0" indent="0">
              <a:buFont typeface="Arial"/>
              <a:buNone/>
            </a:pPr>
            <a:endParaRPr lang="fr-FR" dirty="0" smtClean="0"/>
          </a:p>
          <a:p>
            <a:pPr marL="0" indent="0">
              <a:buFont typeface="Arial"/>
              <a:buNone/>
            </a:pPr>
            <a:endParaRPr lang="fr-FR" dirty="0" smtClean="0"/>
          </a:p>
          <a:p>
            <a:pPr marL="0" indent="0">
              <a:buFont typeface="Arial"/>
              <a:buNone/>
            </a:pPr>
            <a:endParaRPr lang="fr-FR" dirty="0" smtClean="0"/>
          </a:p>
          <a:p>
            <a:pPr marL="0" indent="0">
              <a:buFont typeface="Arial"/>
              <a:buNone/>
            </a:pPr>
            <a:r>
              <a:rPr lang="fr-FR" sz="2400" dirty="0" smtClean="0">
                <a:solidFill>
                  <a:schemeClr val="bg1"/>
                </a:solidFill>
              </a:rPr>
              <a:t>                                                                                                                  bain de sable</a:t>
            </a:r>
          </a:p>
          <a:p>
            <a:pPr marL="0" indent="0">
              <a:buFont typeface="Arial"/>
              <a:buNone/>
            </a:pPr>
            <a:endParaRPr lang="fr-FR" dirty="0" smtClean="0"/>
          </a:p>
          <a:p>
            <a:pPr marL="0" indent="0">
              <a:buFont typeface="Arial"/>
              <a:buNone/>
            </a:pPr>
            <a:r>
              <a:rPr lang="fr-FR" dirty="0" smtClean="0"/>
              <a:t>                                                                                                                           </a:t>
            </a:r>
          </a:p>
          <a:p>
            <a:pPr marL="0" indent="0">
              <a:buFont typeface="Arial"/>
              <a:buNone/>
            </a:pPr>
            <a:endParaRPr lang="fr-FR" dirty="0" smtClean="0"/>
          </a:p>
          <a:p>
            <a:pPr marL="0" indent="0">
              <a:buFont typeface="Arial"/>
              <a:buNone/>
            </a:pPr>
            <a:endParaRPr lang="fr-FR" dirty="0" smtClean="0"/>
          </a:p>
          <a:p>
            <a:pPr marL="0" indent="0">
              <a:buFont typeface="Arial"/>
              <a:buNone/>
            </a:pPr>
            <a:endParaRPr lang="fr-FR" dirty="0" smtClean="0"/>
          </a:p>
          <a:p>
            <a:pPr marL="0" indent="0">
              <a:buFont typeface="Arial"/>
              <a:buNone/>
            </a:pPr>
            <a:endParaRPr lang="fr-FR" dirty="0" smtClean="0"/>
          </a:p>
          <a:p>
            <a:pPr marL="0" indent="0">
              <a:buFont typeface="Arial"/>
              <a:buNone/>
            </a:pPr>
            <a:r>
              <a:rPr lang="fr-FR" dirty="0" smtClean="0">
                <a:solidFill>
                  <a:schemeClr val="bg1"/>
                </a:solidFill>
              </a:rPr>
              <a:t>           + l’ammoniaque diluée  et noter l’observation</a:t>
            </a: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7883" y="2254469"/>
            <a:ext cx="5659824" cy="3137338"/>
          </a:xfrm>
          <a:prstGeom prst="rect">
            <a:avLst/>
          </a:prstGeom>
        </p:spPr>
      </p:pic>
      <p:sp>
        <p:nvSpPr>
          <p:cNvPr id="7" name="Flèche vers le bas 6"/>
          <p:cNvSpPr/>
          <p:nvPr/>
        </p:nvSpPr>
        <p:spPr>
          <a:xfrm>
            <a:off x="3825086" y="1690689"/>
            <a:ext cx="394138" cy="4218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vers le bas 8"/>
          <p:cNvSpPr/>
          <p:nvPr/>
        </p:nvSpPr>
        <p:spPr>
          <a:xfrm>
            <a:off x="3825086" y="5736497"/>
            <a:ext cx="394138" cy="4259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91483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dirty="0" smtClean="0">
                <a:solidFill>
                  <a:schemeClr val="bg1"/>
                </a:solidFill>
              </a:rPr>
              <a:t>R° avec le dimethylaminobenzaldehyde</a:t>
            </a:r>
            <a:br>
              <a:rPr lang="fr-FR" sz="3600" dirty="0" smtClean="0">
                <a:solidFill>
                  <a:schemeClr val="bg1"/>
                </a:solidFill>
              </a:rPr>
            </a:br>
            <a:endParaRPr lang="fr-FR" sz="3600" dirty="0">
              <a:solidFill>
                <a:schemeClr val="bg1"/>
              </a:solidFill>
            </a:endParaRPr>
          </a:p>
        </p:txBody>
      </p:sp>
      <p:sp>
        <p:nvSpPr>
          <p:cNvPr id="5" name="Espace réservé du contenu 2"/>
          <p:cNvSpPr txBox="1">
            <a:spLocks/>
          </p:cNvSpPr>
          <p:nvPr/>
        </p:nvSpPr>
        <p:spPr>
          <a:xfrm>
            <a:off x="1" y="1853248"/>
            <a:ext cx="12192000" cy="4395151"/>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endParaRPr lang="fr-FR" dirty="0" smtClean="0"/>
          </a:p>
          <a:p>
            <a:pPr marL="0" indent="0">
              <a:buFont typeface="Arial"/>
              <a:buNone/>
            </a:pPr>
            <a:endParaRPr lang="fr-FR" dirty="0" smtClean="0"/>
          </a:p>
          <a:p>
            <a:pPr marL="0" indent="0">
              <a:buFont typeface="Arial"/>
              <a:buNone/>
            </a:pPr>
            <a:r>
              <a:rPr lang="fr-FR" sz="5900" dirty="0" smtClean="0">
                <a:solidFill>
                  <a:schemeClr val="bg1"/>
                </a:solidFill>
              </a:rPr>
              <a:t>Solution d’</a:t>
            </a:r>
            <a:r>
              <a:rPr lang="fr-FR" sz="5900" dirty="0" err="1" smtClean="0">
                <a:solidFill>
                  <a:schemeClr val="bg1"/>
                </a:solidFill>
              </a:rPr>
              <a:t>acètylacètone</a:t>
            </a:r>
            <a:r>
              <a:rPr lang="fr-FR" sz="5900" dirty="0" smtClean="0">
                <a:solidFill>
                  <a:schemeClr val="bg1"/>
                </a:solidFill>
              </a:rPr>
              <a:t> + caféine</a:t>
            </a:r>
          </a:p>
          <a:p>
            <a:pPr marL="0" indent="0">
              <a:buFont typeface="Arial"/>
              <a:buNone/>
            </a:pPr>
            <a:endParaRPr lang="fr-FR" sz="5900" dirty="0" smtClean="0">
              <a:solidFill>
                <a:schemeClr val="bg1"/>
              </a:solidFill>
            </a:endParaRPr>
          </a:p>
          <a:p>
            <a:pPr marL="0" indent="0">
              <a:buFont typeface="Arial"/>
              <a:buNone/>
            </a:pPr>
            <a:endParaRPr lang="fr-FR" sz="5900" dirty="0" smtClean="0">
              <a:solidFill>
                <a:schemeClr val="bg1"/>
              </a:solidFill>
            </a:endParaRPr>
          </a:p>
          <a:p>
            <a:pPr marL="0" indent="0">
              <a:buFont typeface="Arial"/>
              <a:buNone/>
            </a:pPr>
            <a:r>
              <a:rPr lang="fr-FR" sz="5900" dirty="0" smtClean="0">
                <a:solidFill>
                  <a:schemeClr val="bg1"/>
                </a:solidFill>
              </a:rPr>
              <a:t>+ Solution de </a:t>
            </a:r>
            <a:r>
              <a:rPr lang="fr-FR" sz="5900" dirty="0" err="1" smtClean="0">
                <a:solidFill>
                  <a:schemeClr val="bg1"/>
                </a:solidFill>
              </a:rPr>
              <a:t>diméthylaminobenzaldehyde</a:t>
            </a:r>
            <a:r>
              <a:rPr lang="fr-FR" sz="5900" dirty="0" smtClean="0">
                <a:solidFill>
                  <a:schemeClr val="bg1"/>
                </a:solidFill>
              </a:rPr>
              <a:t> </a:t>
            </a:r>
          </a:p>
          <a:p>
            <a:pPr marL="0" indent="0">
              <a:buFont typeface="Arial"/>
              <a:buNone/>
            </a:pPr>
            <a:endParaRPr lang="fr-FR" sz="5900" dirty="0" smtClean="0">
              <a:solidFill>
                <a:schemeClr val="bg1"/>
              </a:solidFill>
            </a:endParaRPr>
          </a:p>
          <a:p>
            <a:pPr marL="0" indent="0">
              <a:buFont typeface="Arial"/>
              <a:buNone/>
            </a:pPr>
            <a:endParaRPr lang="fr-FR" sz="5900" dirty="0" smtClean="0">
              <a:solidFill>
                <a:schemeClr val="bg1"/>
              </a:solidFill>
            </a:endParaRPr>
          </a:p>
          <a:p>
            <a:pPr marL="0" indent="0">
              <a:buFont typeface="Arial"/>
              <a:buNone/>
            </a:pPr>
            <a:r>
              <a:rPr lang="fr-FR" sz="5900" dirty="0" smtClean="0">
                <a:solidFill>
                  <a:schemeClr val="bg1"/>
                </a:solidFill>
              </a:rPr>
              <a:t>+ eau distillé et noter l’observation</a:t>
            </a:r>
          </a:p>
          <a:p>
            <a:pPr marL="0" indent="0">
              <a:buFont typeface="Arial"/>
              <a:buNone/>
            </a:pPr>
            <a:endParaRPr lang="fr-FR" dirty="0"/>
          </a:p>
        </p:txBody>
      </p:sp>
      <p:pic>
        <p:nvPicPr>
          <p:cNvPr id="6" name="Image 5" descr="C:\Users\pc\Desktop\20180423_144939.jpg"/>
          <p:cNvPicPr/>
          <p:nvPr/>
        </p:nvPicPr>
        <p:blipFill>
          <a:blip r:embed="rId3" cstate="print"/>
          <a:srcRect/>
          <a:stretch>
            <a:fillRect/>
          </a:stretch>
        </p:blipFill>
        <p:spPr bwMode="auto">
          <a:xfrm>
            <a:off x="8420986" y="2055812"/>
            <a:ext cx="3763928" cy="4802187"/>
          </a:xfrm>
          <a:prstGeom prst="rect">
            <a:avLst/>
          </a:prstGeom>
          <a:noFill/>
          <a:ln w="9525">
            <a:noFill/>
            <a:miter lim="800000"/>
            <a:headEnd/>
            <a:tailEnd/>
          </a:ln>
        </p:spPr>
      </p:pic>
      <p:sp>
        <p:nvSpPr>
          <p:cNvPr id="7" name="Flèche vers le bas 6"/>
          <p:cNvSpPr/>
          <p:nvPr/>
        </p:nvSpPr>
        <p:spPr>
          <a:xfrm>
            <a:off x="3531476" y="3184634"/>
            <a:ext cx="630621" cy="4729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vers le bas 8"/>
          <p:cNvSpPr/>
          <p:nvPr/>
        </p:nvSpPr>
        <p:spPr>
          <a:xfrm>
            <a:off x="3531476" y="4790564"/>
            <a:ext cx="630621" cy="6052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02940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smtClean="0">
                <a:solidFill>
                  <a:schemeClr val="bg1"/>
                </a:solidFill>
              </a:rPr>
              <a:t>3- Identification spectrale de la caféine </a:t>
            </a:r>
            <a:r>
              <a:rPr lang="fr-FR" sz="3600" dirty="0" smtClean="0">
                <a:solidFill>
                  <a:schemeClr val="bg1"/>
                </a:solidFill>
              </a:rPr>
              <a:t/>
            </a:r>
            <a:br>
              <a:rPr lang="fr-FR" sz="3600" dirty="0" smtClean="0">
                <a:solidFill>
                  <a:schemeClr val="bg1"/>
                </a:solidFill>
              </a:rPr>
            </a:br>
            <a:endParaRPr lang="fr-FR" sz="3600" dirty="0">
              <a:solidFill>
                <a:schemeClr val="bg1"/>
              </a:solidFill>
            </a:endParaRPr>
          </a:p>
        </p:txBody>
      </p:sp>
      <p:sp>
        <p:nvSpPr>
          <p:cNvPr id="5" name="Espace réservé du contenu 2"/>
          <p:cNvSpPr txBox="1">
            <a:spLocks/>
          </p:cNvSpPr>
          <p:nvPr/>
        </p:nvSpPr>
        <p:spPr>
          <a:xfrm>
            <a:off x="788276" y="1324304"/>
            <a:ext cx="10326414" cy="4924096"/>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600" b="1" dirty="0" smtClean="0">
                <a:solidFill>
                  <a:schemeClr val="accent1"/>
                </a:solidFill>
              </a:rPr>
              <a:t>Par infrarouge </a:t>
            </a:r>
          </a:p>
          <a:p>
            <a:r>
              <a:rPr lang="fr-FR" dirty="0" smtClean="0">
                <a:solidFill>
                  <a:schemeClr val="bg1"/>
                </a:solidFill>
              </a:rPr>
              <a:t>Il suffit d’introduire quelques mg de notre poudre de caféine dans </a:t>
            </a:r>
            <a:r>
              <a:rPr lang="fr-FR" b="1" dirty="0" err="1" smtClean="0">
                <a:solidFill>
                  <a:schemeClr val="bg1"/>
                </a:solidFill>
              </a:rPr>
              <a:t>PerkinElmer</a:t>
            </a:r>
            <a:r>
              <a:rPr lang="fr-FR" b="1" dirty="0" smtClean="0">
                <a:solidFill>
                  <a:schemeClr val="bg1"/>
                </a:solidFill>
              </a:rPr>
              <a:t> SPECTRUM TWO</a:t>
            </a:r>
            <a:endParaRPr lang="fr-FR" dirty="0">
              <a:solidFill>
                <a:schemeClr val="bg1"/>
              </a:solidFill>
            </a:endParaRPr>
          </a:p>
        </p:txBody>
      </p:sp>
      <p:pic>
        <p:nvPicPr>
          <p:cNvPr id="6" name="Image 5" descr="C:\Users\pc\Desktop\IR\20180313_112730.jpg"/>
          <p:cNvPicPr/>
          <p:nvPr/>
        </p:nvPicPr>
        <p:blipFill>
          <a:blip r:embed="rId3" cstate="print"/>
          <a:srcRect/>
          <a:stretch>
            <a:fillRect/>
          </a:stretch>
        </p:blipFill>
        <p:spPr bwMode="auto">
          <a:xfrm>
            <a:off x="3848986" y="2806995"/>
            <a:ext cx="6610467" cy="3893416"/>
          </a:xfrm>
          <a:prstGeom prst="rect">
            <a:avLst/>
          </a:prstGeom>
          <a:noFill/>
          <a:ln w="9525">
            <a:noFill/>
            <a:miter lim="800000"/>
            <a:headEnd/>
            <a:tailEnd/>
          </a:ln>
        </p:spPr>
      </p:pic>
    </p:spTree>
    <p:extLst>
      <p:ext uri="{BB962C8B-B14F-4D97-AF65-F5344CB8AC3E}">
        <p14:creationId xmlns:p14="http://schemas.microsoft.com/office/powerpoint/2010/main" val="1886066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contenu 2"/>
          <p:cNvSpPr txBox="1">
            <a:spLocks/>
          </p:cNvSpPr>
          <p:nvPr/>
        </p:nvSpPr>
        <p:spPr>
          <a:xfrm>
            <a:off x="409904" y="488730"/>
            <a:ext cx="10105696" cy="636927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600" b="1" dirty="0" smtClean="0">
                <a:solidFill>
                  <a:schemeClr val="accent1"/>
                </a:solidFill>
              </a:rPr>
              <a:t>Par </a:t>
            </a:r>
            <a:r>
              <a:rPr lang="fr-FR" sz="3600" b="1" dirty="0" err="1" smtClean="0">
                <a:solidFill>
                  <a:schemeClr val="accent1"/>
                </a:solidFill>
              </a:rPr>
              <a:t>uv</a:t>
            </a:r>
            <a:r>
              <a:rPr lang="fr-FR" sz="3600" b="1" dirty="0" smtClean="0">
                <a:solidFill>
                  <a:schemeClr val="accent1"/>
                </a:solidFill>
              </a:rPr>
              <a:t>-visible</a:t>
            </a:r>
          </a:p>
          <a:p>
            <a:r>
              <a:rPr lang="fr-FR" dirty="0" smtClean="0">
                <a:solidFill>
                  <a:schemeClr val="bg1"/>
                </a:solidFill>
              </a:rPr>
              <a:t>Nous avons préparé un échantillon dilué de la caféine dans l’eau distillée  pour le balayage par </a:t>
            </a:r>
            <a:r>
              <a:rPr lang="fr-FR" b="1" dirty="0" smtClean="0">
                <a:solidFill>
                  <a:schemeClr val="bg1"/>
                </a:solidFill>
              </a:rPr>
              <a:t>Perkin </a:t>
            </a:r>
            <a:r>
              <a:rPr lang="fr-FR" b="1" dirty="0" err="1" smtClean="0">
                <a:solidFill>
                  <a:schemeClr val="bg1"/>
                </a:solidFill>
              </a:rPr>
              <a:t>ELmer</a:t>
            </a:r>
            <a:r>
              <a:rPr lang="fr-FR" b="1" dirty="0" smtClean="0">
                <a:solidFill>
                  <a:schemeClr val="bg1"/>
                </a:solidFill>
              </a:rPr>
              <a:t> </a:t>
            </a:r>
          </a:p>
          <a:p>
            <a:endParaRPr lang="fr-FR" dirty="0"/>
          </a:p>
        </p:txBody>
      </p:sp>
      <p:pic>
        <p:nvPicPr>
          <p:cNvPr id="5" name="Image 4" descr="C:\Users\mon\Desktop\31100504_10216366681503150_2163041789072637952_n.jpg"/>
          <p:cNvPicPr/>
          <p:nvPr/>
        </p:nvPicPr>
        <p:blipFill>
          <a:blip r:embed="rId3" cstate="print"/>
          <a:srcRect/>
          <a:stretch>
            <a:fillRect/>
          </a:stretch>
        </p:blipFill>
        <p:spPr bwMode="auto">
          <a:xfrm>
            <a:off x="2326105" y="2297379"/>
            <a:ext cx="6844010" cy="4136830"/>
          </a:xfrm>
          <a:prstGeom prst="rect">
            <a:avLst/>
          </a:prstGeom>
          <a:noFill/>
          <a:ln w="9525">
            <a:noFill/>
            <a:miter lim="800000"/>
            <a:headEnd/>
            <a:tailEnd/>
          </a:ln>
        </p:spPr>
      </p:pic>
    </p:spTree>
    <p:extLst>
      <p:ext uri="{BB962C8B-B14F-4D97-AF65-F5344CB8AC3E}">
        <p14:creationId xmlns:p14="http://schemas.microsoft.com/office/powerpoint/2010/main" val="2416884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3729916"/>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646111" y="153168"/>
            <a:ext cx="9404723" cy="14005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dirty="0" smtClean="0">
                <a:solidFill>
                  <a:schemeClr val="bg1"/>
                </a:solidFill>
              </a:rPr>
              <a:t>4-</a:t>
            </a:r>
            <a:r>
              <a:rPr lang="fr-FR" sz="3600" b="1" dirty="0" smtClean="0">
                <a:solidFill>
                  <a:schemeClr val="bg1"/>
                </a:solidFill>
              </a:rPr>
              <a:t> Détermination du point de fusion</a:t>
            </a:r>
            <a:endParaRPr lang="fr-FR" sz="3600" dirty="0">
              <a:solidFill>
                <a:schemeClr val="bg1"/>
              </a:solidFill>
            </a:endParaRPr>
          </a:p>
        </p:txBody>
      </p:sp>
      <p:sp>
        <p:nvSpPr>
          <p:cNvPr id="5" name="Espace réservé du contenu 2"/>
          <p:cNvSpPr txBox="1">
            <a:spLocks/>
          </p:cNvSpPr>
          <p:nvPr/>
        </p:nvSpPr>
        <p:spPr>
          <a:xfrm>
            <a:off x="378372" y="914401"/>
            <a:ext cx="11225049" cy="565982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C’est la température à laquelle une substance chimique passe de l’état solide à l’état liquide</a:t>
            </a:r>
          </a:p>
          <a:p>
            <a:r>
              <a:rPr lang="fr-FR" dirty="0" smtClean="0">
                <a:solidFill>
                  <a:schemeClr val="bg1"/>
                </a:solidFill>
              </a:rPr>
              <a:t>Elle permet l’identification de la substance et la confirmation de sa pureté</a:t>
            </a:r>
          </a:p>
          <a:p>
            <a:r>
              <a:rPr lang="fr-FR" dirty="0" smtClean="0">
                <a:solidFill>
                  <a:schemeClr val="bg1"/>
                </a:solidFill>
              </a:rPr>
              <a:t>Sa détermination se fait par observation à l’aide d’un appareil </a:t>
            </a:r>
            <a:r>
              <a:rPr lang="fr-FR" b="1" dirty="0" smtClean="0">
                <a:solidFill>
                  <a:schemeClr val="bg1"/>
                </a:solidFill>
              </a:rPr>
              <a:t>Stuart</a:t>
            </a:r>
          </a:p>
          <a:p>
            <a:endParaRPr lang="fr-FR" b="1" dirty="0"/>
          </a:p>
        </p:txBody>
      </p:sp>
      <p:pic>
        <p:nvPicPr>
          <p:cNvPr id="6" name="Image 5" descr="C:\Users\pc\Desktop\IR\20180222_135442.jpg"/>
          <p:cNvPicPr/>
          <p:nvPr/>
        </p:nvPicPr>
        <p:blipFill>
          <a:blip r:embed="rId3" cstate="print"/>
          <a:srcRect/>
          <a:stretch>
            <a:fillRect/>
          </a:stretch>
        </p:blipFill>
        <p:spPr bwMode="auto">
          <a:xfrm>
            <a:off x="378372" y="3473024"/>
            <a:ext cx="8450317" cy="4841635"/>
          </a:xfrm>
          <a:prstGeom prst="rect">
            <a:avLst/>
          </a:prstGeom>
          <a:noFill/>
          <a:ln w="9525">
            <a:noFill/>
            <a:miter lim="800000"/>
            <a:headEnd/>
            <a:tailEnd/>
          </a:ln>
        </p:spPr>
      </p:pic>
    </p:spTree>
    <p:extLst>
      <p:ext uri="{BB962C8B-B14F-4D97-AF65-F5344CB8AC3E}">
        <p14:creationId xmlns:p14="http://schemas.microsoft.com/office/powerpoint/2010/main" val="2607979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646111" y="204952"/>
            <a:ext cx="9404723" cy="1292772"/>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5-Détermination de la teneur en principe actif par HPLC</a:t>
            </a:r>
            <a:r>
              <a:rPr lang="fr-FR" sz="3200" dirty="0" smtClean="0">
                <a:solidFill>
                  <a:schemeClr val="bg1"/>
                </a:solidFill>
              </a:rPr>
              <a:t/>
            </a:r>
            <a:br>
              <a:rPr lang="fr-FR" sz="3200" dirty="0" smtClean="0">
                <a:solidFill>
                  <a:schemeClr val="bg1"/>
                </a:solidFill>
              </a:rPr>
            </a:br>
            <a:endParaRPr lang="fr-FR" sz="3200" dirty="0">
              <a:solidFill>
                <a:schemeClr val="bg1"/>
              </a:solidFill>
            </a:endParaRPr>
          </a:p>
        </p:txBody>
      </p:sp>
      <p:sp>
        <p:nvSpPr>
          <p:cNvPr id="5" name="Espace réservé du contenu 2"/>
          <p:cNvSpPr txBox="1">
            <a:spLocks/>
          </p:cNvSpPr>
          <p:nvPr/>
        </p:nvSpPr>
        <p:spPr>
          <a:xfrm>
            <a:off x="1955425" y="840549"/>
            <a:ext cx="10837052" cy="601745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fr-FR" dirty="0" smtClean="0">
                <a:solidFill>
                  <a:schemeClr val="bg1"/>
                </a:solidFill>
              </a:rPr>
              <a:t>     Phase mobile               +            solution échantillon                                 (méthanol ,eau)                                (caféine, eau)</a:t>
            </a:r>
          </a:p>
          <a:p>
            <a:pPr marL="0" indent="0">
              <a:buFont typeface="Arial"/>
              <a:buNone/>
            </a:pPr>
            <a:r>
              <a:rPr lang="fr-FR" dirty="0" smtClean="0"/>
              <a:t> </a:t>
            </a:r>
          </a:p>
          <a:p>
            <a:pPr marL="0" indent="0">
              <a:buFont typeface="Arial"/>
              <a:buNone/>
            </a:pPr>
            <a:endParaRPr lang="fr-FR" dirty="0" smtClean="0"/>
          </a:p>
          <a:p>
            <a:pPr marL="0" indent="0">
              <a:buFont typeface="Arial"/>
              <a:buNone/>
            </a:pPr>
            <a:endParaRPr lang="fr-FR" dirty="0" smtClean="0"/>
          </a:p>
          <a:p>
            <a:pPr marL="0" indent="0">
              <a:buFont typeface="Arial"/>
              <a:buNone/>
            </a:pPr>
            <a:endParaRPr lang="fr-FR" dirty="0" smtClean="0"/>
          </a:p>
          <a:p>
            <a:pPr marL="0" indent="0">
              <a:buFont typeface="Arial"/>
              <a:buNone/>
            </a:pPr>
            <a:r>
              <a:rPr lang="fr-FR" dirty="0" smtClean="0"/>
              <a:t>                                                                                                 </a:t>
            </a:r>
          </a:p>
          <a:p>
            <a:pPr marL="0" indent="0">
              <a:buFont typeface="Arial"/>
              <a:buNone/>
            </a:pPr>
            <a:endParaRPr lang="fr-FR" dirty="0" smtClean="0"/>
          </a:p>
          <a:p>
            <a:pPr marL="0" indent="0">
              <a:buFont typeface="Arial"/>
              <a:buNone/>
            </a:pPr>
            <a:endParaRPr lang="fr-FR" dirty="0"/>
          </a:p>
          <a:p>
            <a:pPr marL="0" indent="0">
              <a:buFont typeface="Arial"/>
              <a:buNone/>
            </a:pPr>
            <a:endParaRPr lang="fr-FR" dirty="0" smtClean="0"/>
          </a:p>
          <a:p>
            <a:pPr marL="0" indent="0">
              <a:buFont typeface="Arial"/>
              <a:buNone/>
            </a:pPr>
            <a:r>
              <a:rPr lang="fr-FR" dirty="0" smtClean="0"/>
              <a:t>   </a:t>
            </a:r>
            <a:endParaRPr lang="fr-FR" dirty="0">
              <a:solidFill>
                <a:schemeClr val="bg1"/>
              </a:solidFill>
            </a:endParaRPr>
          </a:p>
          <a:p>
            <a:pPr marL="0" indent="0">
              <a:buFont typeface="Arial"/>
              <a:buNone/>
            </a:pPr>
            <a:r>
              <a:rPr lang="fr-FR" dirty="0" smtClean="0">
                <a:solidFill>
                  <a:schemeClr val="bg1"/>
                </a:solidFill>
              </a:rPr>
              <a:t>             </a:t>
            </a:r>
            <a:r>
              <a:rPr lang="fr-FR" dirty="0" smtClean="0">
                <a:solidFill>
                  <a:schemeClr val="bg1"/>
                </a:solidFill>
              </a:rPr>
              <a:t> </a:t>
            </a:r>
            <a:r>
              <a:rPr lang="fr-FR" dirty="0" smtClean="0">
                <a:solidFill>
                  <a:schemeClr val="bg1"/>
                </a:solidFill>
              </a:rPr>
              <a:t>analyser par l’appareil SHIMADZU </a:t>
            </a:r>
            <a:endParaRPr lang="fr-FR" dirty="0">
              <a:solidFill>
                <a:schemeClr val="bg1"/>
              </a:solidFill>
            </a:endParaRPr>
          </a:p>
        </p:txBody>
      </p:sp>
      <p:pic>
        <p:nvPicPr>
          <p:cNvPr id="6" name="Image 5" descr="C:\Users\mon\Desktop\31206381_10216381063782698_1306882059100225536_n.jpg"/>
          <p:cNvPicPr/>
          <p:nvPr/>
        </p:nvPicPr>
        <p:blipFill>
          <a:blip r:embed="rId3" cstate="print"/>
          <a:srcRect/>
          <a:stretch>
            <a:fillRect/>
          </a:stretch>
        </p:blipFill>
        <p:spPr bwMode="auto">
          <a:xfrm>
            <a:off x="2229159" y="2133321"/>
            <a:ext cx="7115129" cy="3962303"/>
          </a:xfrm>
          <a:prstGeom prst="rect">
            <a:avLst/>
          </a:prstGeom>
          <a:noFill/>
          <a:ln w="9525">
            <a:noFill/>
            <a:miter lim="800000"/>
            <a:headEnd/>
            <a:tailEnd/>
          </a:ln>
        </p:spPr>
      </p:pic>
      <p:sp>
        <p:nvSpPr>
          <p:cNvPr id="7" name="Flèche vers le bas 6"/>
          <p:cNvSpPr/>
          <p:nvPr/>
        </p:nvSpPr>
        <p:spPr>
          <a:xfrm>
            <a:off x="5208795" y="1341724"/>
            <a:ext cx="867100" cy="6779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05269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èche vers le bas 3"/>
          <p:cNvSpPr/>
          <p:nvPr/>
        </p:nvSpPr>
        <p:spPr>
          <a:xfrm>
            <a:off x="4477410" y="2270224"/>
            <a:ext cx="867100" cy="6779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vers le bas 4"/>
          <p:cNvSpPr/>
          <p:nvPr/>
        </p:nvSpPr>
        <p:spPr>
          <a:xfrm>
            <a:off x="4554222" y="229233"/>
            <a:ext cx="867100" cy="6779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contenu 2"/>
          <p:cNvSpPr txBox="1">
            <a:spLocks/>
          </p:cNvSpPr>
          <p:nvPr/>
        </p:nvSpPr>
        <p:spPr>
          <a:xfrm>
            <a:off x="567559" y="110360"/>
            <a:ext cx="9837681" cy="613804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endParaRPr lang="fr-FR" dirty="0"/>
          </a:p>
          <a:p>
            <a:pPr marL="0" indent="0">
              <a:buFont typeface="Arial"/>
              <a:buNone/>
            </a:pPr>
            <a:endParaRPr lang="fr-FR" sz="2400" dirty="0" smtClean="0"/>
          </a:p>
          <a:p>
            <a:pPr marL="0" indent="0">
              <a:buFont typeface="Arial"/>
              <a:buNone/>
            </a:pPr>
            <a:r>
              <a:rPr lang="fr-FR" dirty="0" smtClean="0">
                <a:solidFill>
                  <a:schemeClr val="bg1"/>
                </a:solidFill>
              </a:rPr>
              <a:t>                  </a:t>
            </a:r>
          </a:p>
          <a:p>
            <a:pPr marL="0" indent="0">
              <a:buFont typeface="Arial"/>
              <a:buNone/>
            </a:pPr>
            <a:r>
              <a:rPr lang="fr-FR" dirty="0">
                <a:solidFill>
                  <a:schemeClr val="bg1"/>
                </a:solidFill>
              </a:rPr>
              <a:t> </a:t>
            </a:r>
            <a:r>
              <a:rPr lang="fr-FR" dirty="0" smtClean="0">
                <a:solidFill>
                  <a:schemeClr val="bg1"/>
                </a:solidFill>
              </a:rPr>
              <a:t>                Résultat sous forme de chromatogramme</a:t>
            </a:r>
          </a:p>
          <a:p>
            <a:pPr marL="0" indent="0">
              <a:buFont typeface="Arial"/>
              <a:buNone/>
            </a:pPr>
            <a:endParaRPr lang="fr-FR" dirty="0" smtClean="0">
              <a:solidFill>
                <a:schemeClr val="bg1"/>
              </a:solidFill>
            </a:endParaRPr>
          </a:p>
          <a:p>
            <a:pPr marL="0" indent="0">
              <a:buFont typeface="Arial"/>
              <a:buNone/>
            </a:pPr>
            <a:endParaRPr lang="fr-FR" dirty="0" smtClean="0">
              <a:solidFill>
                <a:schemeClr val="bg1"/>
              </a:solidFill>
            </a:endParaRPr>
          </a:p>
          <a:p>
            <a:pPr marL="0" indent="0">
              <a:buFont typeface="Arial"/>
              <a:buNone/>
            </a:pPr>
            <a:endParaRPr lang="fr-FR" dirty="0" smtClean="0">
              <a:solidFill>
                <a:schemeClr val="bg1"/>
              </a:solidFill>
            </a:endParaRPr>
          </a:p>
          <a:p>
            <a:pPr marL="0" indent="0">
              <a:buFont typeface="Arial"/>
              <a:buNone/>
            </a:pPr>
            <a:r>
              <a:rPr lang="fr-FR" dirty="0" smtClean="0">
                <a:solidFill>
                  <a:schemeClr val="bg1"/>
                </a:solidFill>
              </a:rPr>
              <a:t>              calcul de la teneur en principe actif et interprétation </a:t>
            </a:r>
          </a:p>
        </p:txBody>
      </p:sp>
    </p:spTree>
    <p:extLst>
      <p:ext uri="{BB962C8B-B14F-4D97-AF65-F5344CB8AC3E}">
        <p14:creationId xmlns:p14="http://schemas.microsoft.com/office/powerpoint/2010/main" val="1316728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204952" y="220718"/>
            <a:ext cx="11824137" cy="11193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b="1" dirty="0" smtClean="0">
                <a:solidFill>
                  <a:schemeClr val="bg1"/>
                </a:solidFill>
              </a:rPr>
              <a:t>6-Recherche des impuretés par Chromatographie sur couche mince (CCM)</a:t>
            </a:r>
            <a:endParaRPr lang="fr-FR" sz="2800" dirty="0">
              <a:solidFill>
                <a:schemeClr val="bg1"/>
              </a:solidFill>
            </a:endParaRPr>
          </a:p>
        </p:txBody>
      </p:sp>
      <p:sp>
        <p:nvSpPr>
          <p:cNvPr id="5" name="Espace réservé du contenu 2"/>
          <p:cNvSpPr txBox="1">
            <a:spLocks/>
          </p:cNvSpPr>
          <p:nvPr/>
        </p:nvSpPr>
        <p:spPr>
          <a:xfrm>
            <a:off x="21020" y="1328162"/>
            <a:ext cx="12191999" cy="534452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fr-FR" dirty="0" smtClean="0">
                <a:solidFill>
                  <a:schemeClr val="bg1"/>
                </a:solidFill>
              </a:rPr>
              <a:t>chambre de migration                                                plaque de gel de silice</a:t>
            </a:r>
          </a:p>
          <a:p>
            <a:pPr marL="0" indent="0">
              <a:buFont typeface="Arial"/>
              <a:buNone/>
            </a:pPr>
            <a:r>
              <a:rPr lang="fr-FR" dirty="0" smtClean="0">
                <a:solidFill>
                  <a:schemeClr val="bg1"/>
                </a:solidFill>
              </a:rPr>
              <a:t>+ phase mobile                                                              + 2 gouttes (solution témoin et </a:t>
            </a:r>
          </a:p>
          <a:p>
            <a:pPr marL="0" indent="0">
              <a:buFont typeface="Arial"/>
              <a:buNone/>
            </a:pPr>
            <a:r>
              <a:rPr lang="fr-FR" dirty="0" smtClean="0">
                <a:solidFill>
                  <a:schemeClr val="bg1"/>
                </a:solidFill>
              </a:rPr>
              <a:t>(ammoniaque, chlorure de méthylène)                    solution de la caféine </a:t>
            </a:r>
            <a:r>
              <a:rPr lang="fr-FR" dirty="0" smtClean="0">
                <a:solidFill>
                  <a:schemeClr val="bg1"/>
                </a:solidFill>
              </a:rPr>
              <a:t>extraite</a:t>
            </a:r>
            <a:endParaRPr lang="fr-FR" dirty="0">
              <a:solidFill>
                <a:schemeClr val="bg1"/>
              </a:solidFill>
            </a:endParaRPr>
          </a:p>
          <a:p>
            <a:pPr marL="0" indent="0">
              <a:buFont typeface="Arial"/>
              <a:buNone/>
            </a:pPr>
            <a:endParaRPr lang="fr-FR" sz="3200" dirty="0" smtClean="0">
              <a:solidFill>
                <a:schemeClr val="bg1"/>
              </a:solidFill>
            </a:endParaRPr>
          </a:p>
          <a:p>
            <a:pPr marL="0" indent="0">
              <a:buFont typeface="Arial"/>
              <a:buNone/>
            </a:pPr>
            <a:endParaRPr lang="fr-FR" sz="3200" dirty="0">
              <a:solidFill>
                <a:schemeClr val="bg1"/>
              </a:solidFill>
            </a:endParaRPr>
          </a:p>
          <a:p>
            <a:pPr marL="0" indent="0">
              <a:buFont typeface="Arial"/>
              <a:buNone/>
            </a:pPr>
            <a:endParaRPr lang="fr-FR" sz="3200" dirty="0" smtClean="0">
              <a:solidFill>
                <a:schemeClr val="bg1"/>
              </a:solidFill>
            </a:endParaRPr>
          </a:p>
          <a:p>
            <a:pPr marL="0" indent="0">
              <a:buFont typeface="Arial"/>
              <a:buNone/>
            </a:pPr>
            <a:endParaRPr lang="fr-FR" sz="3200" dirty="0">
              <a:solidFill>
                <a:schemeClr val="bg1"/>
              </a:solidFill>
            </a:endParaRPr>
          </a:p>
          <a:p>
            <a:pPr marL="0" indent="0">
              <a:buFont typeface="Arial"/>
              <a:buNone/>
            </a:pPr>
            <a:endParaRPr lang="fr-FR" sz="3200" dirty="0" smtClean="0">
              <a:solidFill>
                <a:schemeClr val="bg1"/>
              </a:solidFill>
            </a:endParaRPr>
          </a:p>
          <a:p>
            <a:pPr marL="0" indent="0">
              <a:buFont typeface="Arial"/>
              <a:buNone/>
            </a:pPr>
            <a:endParaRPr lang="fr-FR" sz="3200" dirty="0" smtClean="0">
              <a:solidFill>
                <a:schemeClr val="bg1"/>
              </a:solidFill>
            </a:endParaRPr>
          </a:p>
          <a:p>
            <a:pPr marL="0" indent="0">
              <a:buFont typeface="Arial"/>
              <a:buNone/>
            </a:pPr>
            <a:r>
              <a:rPr lang="fr-FR" sz="3200" dirty="0">
                <a:solidFill>
                  <a:schemeClr val="bg1"/>
                </a:solidFill>
              </a:rPr>
              <a:t> </a:t>
            </a:r>
            <a:r>
              <a:rPr lang="fr-FR" sz="3200" dirty="0" smtClean="0">
                <a:solidFill>
                  <a:schemeClr val="bg1"/>
                </a:solidFill>
              </a:rPr>
              <a:t>                                     migration des 2 gouttes</a:t>
            </a:r>
            <a:endParaRPr lang="fr-FR" sz="3200" dirty="0">
              <a:solidFill>
                <a:schemeClr val="bg1"/>
              </a:solidFill>
            </a:endParaRPr>
          </a:p>
        </p:txBody>
      </p:sp>
      <p:pic>
        <p:nvPicPr>
          <p:cNvPr id="6" name="Image 5" descr="C:\Users\pc\Desktop\20180412_094237.jpg"/>
          <p:cNvPicPr/>
          <p:nvPr/>
        </p:nvPicPr>
        <p:blipFill>
          <a:blip r:embed="rId3" cstate="print"/>
          <a:srcRect/>
          <a:stretch>
            <a:fillRect/>
          </a:stretch>
        </p:blipFill>
        <p:spPr bwMode="auto">
          <a:xfrm>
            <a:off x="2903622" y="3217946"/>
            <a:ext cx="6883928" cy="2886533"/>
          </a:xfrm>
          <a:prstGeom prst="rect">
            <a:avLst/>
          </a:prstGeom>
          <a:noFill/>
          <a:ln w="9525">
            <a:noFill/>
            <a:miter lim="800000"/>
            <a:headEnd/>
            <a:tailEnd/>
          </a:ln>
        </p:spPr>
      </p:pic>
      <p:sp>
        <p:nvSpPr>
          <p:cNvPr id="7" name="Flèche à angle droit 6"/>
          <p:cNvSpPr/>
          <p:nvPr/>
        </p:nvSpPr>
        <p:spPr>
          <a:xfrm rot="10800000">
            <a:off x="6095999" y="2779688"/>
            <a:ext cx="819806" cy="89863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à angle droit 8"/>
          <p:cNvSpPr/>
          <p:nvPr/>
        </p:nvSpPr>
        <p:spPr>
          <a:xfrm rot="10800000" flipH="1">
            <a:off x="5656520" y="2768628"/>
            <a:ext cx="849381" cy="89863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09056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646111" y="452718"/>
            <a:ext cx="9404723" cy="69816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7 -Test d’acidité </a:t>
            </a:r>
            <a:endParaRPr lang="fr-FR" sz="3200" dirty="0">
              <a:solidFill>
                <a:schemeClr val="bg1"/>
              </a:solidFill>
            </a:endParaRPr>
          </a:p>
        </p:txBody>
      </p:sp>
      <p:sp>
        <p:nvSpPr>
          <p:cNvPr id="5" name="Espace réservé du contenu 2"/>
          <p:cNvSpPr txBox="1">
            <a:spLocks/>
          </p:cNvSpPr>
          <p:nvPr/>
        </p:nvSpPr>
        <p:spPr>
          <a:xfrm>
            <a:off x="425670" y="1150884"/>
            <a:ext cx="9624184" cy="5097516"/>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Il s’agit d’un titrage de la solution de la caféine extraite par Hydroxyde de sodium en présence du bleu de bromothymol </a:t>
            </a:r>
            <a:endParaRPr lang="fr-FR" dirty="0">
              <a:solidFill>
                <a:schemeClr val="bg1"/>
              </a:solidFill>
            </a:endParaRPr>
          </a:p>
        </p:txBody>
      </p:sp>
      <p:pic>
        <p:nvPicPr>
          <p:cNvPr id="6" name="Image 5" descr="C:\Users\Home\Desktop\33995373_592376697786431_6225781204105297920_n (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33" y="2427890"/>
            <a:ext cx="6984125" cy="4206826"/>
          </a:xfrm>
          <a:prstGeom prst="rect">
            <a:avLst/>
          </a:prstGeom>
          <a:noFill/>
          <a:ln>
            <a:noFill/>
          </a:ln>
        </p:spPr>
      </p:pic>
    </p:spTree>
    <p:extLst>
      <p:ext uri="{BB962C8B-B14F-4D97-AF65-F5344CB8AC3E}">
        <p14:creationId xmlns:p14="http://schemas.microsoft.com/office/powerpoint/2010/main" val="571848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646111" y="452718"/>
            <a:ext cx="9404723" cy="9504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smtClean="0">
                <a:solidFill>
                  <a:schemeClr val="bg1"/>
                </a:solidFill>
              </a:rPr>
              <a:t>8-Perte à la dessiccation</a:t>
            </a:r>
            <a:endParaRPr lang="fr-FR" sz="3600" dirty="0">
              <a:solidFill>
                <a:schemeClr val="bg1"/>
              </a:solidFill>
            </a:endParaRPr>
          </a:p>
        </p:txBody>
      </p:sp>
      <p:sp>
        <p:nvSpPr>
          <p:cNvPr id="5" name="Espace réservé du contenu 2"/>
          <p:cNvSpPr txBox="1">
            <a:spLocks/>
          </p:cNvSpPr>
          <p:nvPr/>
        </p:nvSpPr>
        <p:spPr>
          <a:xfrm>
            <a:off x="299545" y="1292772"/>
            <a:ext cx="11892455" cy="5297214"/>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Nous avons déterminé la perte à la dessiccation en comparant la masse de la caféine extraite avant et après son passage à l’</a:t>
            </a:r>
            <a:r>
              <a:rPr lang="fr-FR" dirty="0">
                <a:solidFill>
                  <a:schemeClr val="bg1"/>
                </a:solidFill>
              </a:rPr>
              <a:t>é</a:t>
            </a:r>
            <a:r>
              <a:rPr lang="fr-FR" dirty="0" smtClean="0">
                <a:solidFill>
                  <a:schemeClr val="bg1"/>
                </a:solidFill>
              </a:rPr>
              <a:t>tuve pendant une heure à 105 </a:t>
            </a:r>
            <a:r>
              <a:rPr lang="fr-FR" baseline="30000" dirty="0" smtClean="0">
                <a:solidFill>
                  <a:schemeClr val="bg1"/>
                </a:solidFill>
              </a:rPr>
              <a:t>0</a:t>
            </a:r>
            <a:r>
              <a:rPr lang="fr-FR" dirty="0" smtClean="0">
                <a:solidFill>
                  <a:schemeClr val="bg1"/>
                </a:solidFill>
              </a:rPr>
              <a:t>c</a:t>
            </a:r>
            <a:endParaRPr lang="fr-FR" dirty="0">
              <a:solidFill>
                <a:schemeClr val="bg1"/>
              </a:solidFill>
            </a:endParaRPr>
          </a:p>
        </p:txBody>
      </p:sp>
      <p:pic>
        <p:nvPicPr>
          <p:cNvPr id="9" name="Image 8" descr="C:\Users\pc\Desktop\extraction\20180416_175104.jpg"/>
          <p:cNvPicPr/>
          <p:nvPr/>
        </p:nvPicPr>
        <p:blipFill>
          <a:blip r:embed="rId3" cstate="print"/>
          <a:srcRect/>
          <a:stretch>
            <a:fillRect/>
          </a:stretch>
        </p:blipFill>
        <p:spPr bwMode="auto">
          <a:xfrm>
            <a:off x="299545" y="2569781"/>
            <a:ext cx="3795315" cy="3847061"/>
          </a:xfrm>
          <a:prstGeom prst="rect">
            <a:avLst/>
          </a:prstGeom>
          <a:noFill/>
          <a:ln w="9525">
            <a:noFill/>
            <a:miter lim="800000"/>
            <a:headEnd/>
            <a:tailEnd/>
          </a:ln>
        </p:spPr>
      </p:pic>
      <p:pic>
        <p:nvPicPr>
          <p:cNvPr id="10" name="Image 9" descr="C:\Users\pc\Desktop\extraction\20180416_175310.jpg"/>
          <p:cNvPicPr/>
          <p:nvPr/>
        </p:nvPicPr>
        <p:blipFill>
          <a:blip r:embed="rId4" cstate="print"/>
          <a:srcRect/>
          <a:stretch>
            <a:fillRect/>
          </a:stretch>
        </p:blipFill>
        <p:spPr bwMode="auto">
          <a:xfrm>
            <a:off x="6272462" y="2538249"/>
            <a:ext cx="5678533" cy="4016712"/>
          </a:xfrm>
          <a:prstGeom prst="rect">
            <a:avLst/>
          </a:prstGeom>
          <a:noFill/>
          <a:ln w="9525">
            <a:noFill/>
            <a:miter lim="800000"/>
            <a:headEnd/>
            <a:tailEnd/>
          </a:ln>
        </p:spPr>
      </p:pic>
      <p:sp>
        <p:nvSpPr>
          <p:cNvPr id="11" name="Chevron 10"/>
          <p:cNvSpPr/>
          <p:nvPr/>
        </p:nvSpPr>
        <p:spPr>
          <a:xfrm>
            <a:off x="4942487" y="4286068"/>
            <a:ext cx="630624" cy="61485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74058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9233950" y="1884835"/>
            <a:ext cx="1028140" cy="1065314"/>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1123062" y="2950149"/>
            <a:ext cx="9945876" cy="957705"/>
            <a:chOff x="-2193099" y="953005"/>
            <a:chExt cx="7322372" cy="705083"/>
          </a:xfrm>
          <a:solidFill>
            <a:srgbClr val="00B0F0"/>
          </a:solidFill>
        </p:grpSpPr>
        <p:grpSp>
          <p:nvGrpSpPr>
            <p:cNvPr id="42" name="Group 41"/>
            <p:cNvGrpSpPr/>
            <p:nvPr/>
          </p:nvGrpSpPr>
          <p:grpSpPr>
            <a:xfrm>
              <a:off x="-2193099" y="953005"/>
              <a:ext cx="7322372" cy="705083"/>
              <a:chOff x="4325287" y="4957194"/>
              <a:chExt cx="3982976" cy="383528"/>
            </a:xfrm>
            <a:grpFill/>
          </p:grpSpPr>
          <p:sp>
            <p:nvSpPr>
              <p:cNvPr id="44" name="Flowchart: Terminator 4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Terminator 45"/>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TextBox 42"/>
            <p:cNvSpPr txBox="1"/>
            <p:nvPr/>
          </p:nvSpPr>
          <p:spPr>
            <a:xfrm>
              <a:off x="-1856482" y="1022307"/>
              <a:ext cx="6649138" cy="566479"/>
            </a:xfrm>
            <a:prstGeom prst="rect">
              <a:avLst/>
            </a:prstGeom>
            <a:grpFill/>
          </p:spPr>
          <p:txBody>
            <a:bodyPr wrap="square" rtlCol="0" anchor="ctr">
              <a:spAutoFit/>
            </a:bodyPr>
            <a:lstStyle/>
            <a:p>
              <a:pPr algn="ctr"/>
              <a:r>
                <a:rPr lang="en-US" sz="4400" b="1" dirty="0" smtClean="0">
                  <a:solidFill>
                    <a:schemeClr val="bg1"/>
                  </a:solidFill>
                  <a:latin typeface="+mj-lt"/>
                </a:rPr>
                <a:t>LES ALCALOÏDES</a:t>
              </a:r>
              <a:endParaRPr lang="en-US" sz="4400" b="1" dirty="0">
                <a:solidFill>
                  <a:schemeClr val="bg1"/>
                </a:solidFill>
                <a:latin typeface="+mj-lt"/>
              </a:endParaRPr>
            </a:p>
          </p:txBody>
        </p:sp>
      </p:grpSp>
      <p:sp>
        <p:nvSpPr>
          <p:cNvPr id="47" name="TextBox 46"/>
          <p:cNvSpPr txBox="1"/>
          <p:nvPr/>
        </p:nvSpPr>
        <p:spPr>
          <a:xfrm>
            <a:off x="3043593" y="2393271"/>
            <a:ext cx="6104816" cy="461665"/>
          </a:xfrm>
          <a:prstGeom prst="rect">
            <a:avLst/>
          </a:prstGeom>
          <a:noFill/>
        </p:spPr>
        <p:txBody>
          <a:bodyPr wrap="square" rtlCol="0" anchor="ctr">
            <a:spAutoFit/>
          </a:bodyPr>
          <a:lstStyle/>
          <a:p>
            <a:pPr algn="ctr"/>
            <a:r>
              <a:rPr lang="en-US" sz="2400" b="1" dirty="0">
                <a:solidFill>
                  <a:schemeClr val="bg1"/>
                </a:solidFill>
                <a:latin typeface="+mj-lt"/>
              </a:rPr>
              <a:t>REVUE </a:t>
            </a:r>
            <a:r>
              <a:rPr lang="en-US" sz="2400" b="1" dirty="0" smtClean="0">
                <a:solidFill>
                  <a:schemeClr val="bg1"/>
                </a:solidFill>
                <a:latin typeface="+mj-lt"/>
              </a:rPr>
              <a:t>DE </a:t>
            </a:r>
            <a:r>
              <a:rPr lang="en-US" sz="2400" b="1" dirty="0">
                <a:solidFill>
                  <a:schemeClr val="bg1"/>
                </a:solidFill>
                <a:latin typeface="+mj-lt"/>
              </a:rPr>
              <a:t>LA LITTÉRATURE</a:t>
            </a:r>
          </a:p>
        </p:txBody>
      </p:sp>
    </p:spTree>
    <p:extLst>
      <p:ext uri="{BB962C8B-B14F-4D97-AF65-F5344CB8AC3E}">
        <p14:creationId xmlns:p14="http://schemas.microsoft.com/office/powerpoint/2010/main" val="26380217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47294" y="588731"/>
            <a:ext cx="11666482" cy="11711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smtClean="0">
                <a:solidFill>
                  <a:schemeClr val="bg1"/>
                </a:solidFill>
              </a:rPr>
              <a:t>9-Aspect de la solution de caféine obtenue par extraction</a:t>
            </a:r>
            <a:endParaRPr lang="fr-FR" sz="3600" dirty="0">
              <a:solidFill>
                <a:schemeClr val="bg1"/>
              </a:solidFill>
            </a:endParaRPr>
          </a:p>
        </p:txBody>
      </p:sp>
      <p:graphicFrame>
        <p:nvGraphicFramePr>
          <p:cNvPr id="5" name="Espace réservé du contenu 3"/>
          <p:cNvGraphicFramePr>
            <a:graphicFrameLocks/>
          </p:cNvGraphicFramePr>
          <p:nvPr>
            <p:extLst>
              <p:ext uri="{D42A27DB-BD31-4B8C-83A1-F6EECF244321}">
                <p14:modId xmlns:p14="http://schemas.microsoft.com/office/powerpoint/2010/main" val="554326429"/>
              </p:ext>
            </p:extLst>
          </p:nvPr>
        </p:nvGraphicFramePr>
        <p:xfrm>
          <a:off x="47294" y="2806261"/>
          <a:ext cx="11919281" cy="2270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2589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3327407"/>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space réservé du contenu 2"/>
          <p:cNvSpPr txBox="1">
            <a:spLocks/>
          </p:cNvSpPr>
          <p:nvPr/>
        </p:nvSpPr>
        <p:spPr>
          <a:xfrm>
            <a:off x="536028" y="520262"/>
            <a:ext cx="11161986" cy="621161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200" b="1" dirty="0" smtClean="0">
                <a:solidFill>
                  <a:schemeClr val="bg1"/>
                </a:solidFill>
              </a:rPr>
              <a:t>Degré d’opalescence </a:t>
            </a:r>
          </a:p>
          <a:p>
            <a:r>
              <a:rPr lang="fr-FR" sz="3200" dirty="0" smtClean="0">
                <a:solidFill>
                  <a:schemeClr val="bg1"/>
                </a:solidFill>
              </a:rPr>
              <a:t>Nous avons comparé la solution S de la caféine extraite à un ensemble  de quatre solutions témoins d’opalescence préparés à lumière diffuse du jour et à l’eau distillée</a:t>
            </a:r>
            <a:endParaRPr lang="fr-FR" sz="3200" b="1" dirty="0" smtClean="0">
              <a:solidFill>
                <a:schemeClr val="bg1"/>
              </a:solidFill>
            </a:endParaRPr>
          </a:p>
          <a:p>
            <a:endParaRPr lang="fr-FR" dirty="0"/>
          </a:p>
        </p:txBody>
      </p:sp>
      <p:pic>
        <p:nvPicPr>
          <p:cNvPr id="5" name="Image 4"/>
          <p:cNvPicPr/>
          <p:nvPr/>
        </p:nvPicPr>
        <p:blipFill>
          <a:blip r:embed="rId3"/>
          <a:srcRect/>
          <a:stretch>
            <a:fillRect/>
          </a:stretch>
        </p:blipFill>
        <p:spPr bwMode="auto">
          <a:xfrm>
            <a:off x="1045801" y="2713867"/>
            <a:ext cx="4550958" cy="4729656"/>
          </a:xfrm>
          <a:prstGeom prst="rect">
            <a:avLst/>
          </a:prstGeom>
          <a:noFill/>
          <a:ln w="9525">
            <a:noFill/>
            <a:miter lim="800000"/>
            <a:headEnd/>
            <a:tailEnd/>
          </a:ln>
        </p:spPr>
      </p:pic>
      <p:pic>
        <p:nvPicPr>
          <p:cNvPr id="6" name="Image 5"/>
          <p:cNvPicPr/>
          <p:nvPr/>
        </p:nvPicPr>
        <p:blipFill>
          <a:blip r:embed="rId4"/>
          <a:srcRect/>
          <a:stretch>
            <a:fillRect/>
          </a:stretch>
        </p:blipFill>
        <p:spPr bwMode="auto">
          <a:xfrm>
            <a:off x="6337738" y="2777662"/>
            <a:ext cx="4719903" cy="4729656"/>
          </a:xfrm>
          <a:prstGeom prst="rect">
            <a:avLst/>
          </a:prstGeom>
          <a:noFill/>
          <a:ln w="9525">
            <a:noFill/>
            <a:miter lim="800000"/>
            <a:headEnd/>
            <a:tailEnd/>
          </a:ln>
        </p:spPr>
      </p:pic>
    </p:spTree>
    <p:extLst>
      <p:ext uri="{BB962C8B-B14F-4D97-AF65-F5344CB8AC3E}">
        <p14:creationId xmlns:p14="http://schemas.microsoft.com/office/powerpoint/2010/main" val="2688792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3460301"/>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space réservé du contenu 2"/>
          <p:cNvSpPr txBox="1">
            <a:spLocks/>
          </p:cNvSpPr>
          <p:nvPr/>
        </p:nvSpPr>
        <p:spPr>
          <a:xfrm>
            <a:off x="315310" y="567558"/>
            <a:ext cx="10279118" cy="584900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200" b="1" dirty="0" smtClean="0">
                <a:solidFill>
                  <a:schemeClr val="bg1"/>
                </a:solidFill>
              </a:rPr>
              <a:t>Degré de coloration</a:t>
            </a:r>
          </a:p>
          <a:p>
            <a:r>
              <a:rPr lang="fr-FR" sz="3200" dirty="0" smtClean="0">
                <a:solidFill>
                  <a:schemeClr val="bg1"/>
                </a:solidFill>
              </a:rPr>
              <a:t>Nous avons comparé la solution S de la caféine extraite a un ensemble de cinq solutions témoins de coloration préparés à partir des solutions primaires ci-dessous</a:t>
            </a:r>
          </a:p>
          <a:p>
            <a:endParaRPr lang="fr-FR" b="1" dirty="0" smtClean="0"/>
          </a:p>
          <a:p>
            <a:endParaRPr lang="fr-FR" dirty="0"/>
          </a:p>
        </p:txBody>
      </p:sp>
      <p:pic>
        <p:nvPicPr>
          <p:cNvPr id="5" name="Image 4"/>
          <p:cNvPicPr/>
          <p:nvPr/>
        </p:nvPicPr>
        <p:blipFill>
          <a:blip r:embed="rId3" cstate="print"/>
          <a:srcRect/>
          <a:stretch>
            <a:fillRect/>
          </a:stretch>
        </p:blipFill>
        <p:spPr bwMode="auto">
          <a:xfrm>
            <a:off x="1876097" y="3084904"/>
            <a:ext cx="7504386" cy="4400413"/>
          </a:xfrm>
          <a:prstGeom prst="rect">
            <a:avLst/>
          </a:prstGeom>
          <a:noFill/>
          <a:ln w="9525">
            <a:noFill/>
            <a:miter lim="800000"/>
            <a:headEnd/>
            <a:tailEnd/>
          </a:ln>
        </p:spPr>
      </p:pic>
    </p:spTree>
    <p:extLst>
      <p:ext uri="{BB962C8B-B14F-4D97-AF65-F5344CB8AC3E}">
        <p14:creationId xmlns:p14="http://schemas.microsoft.com/office/powerpoint/2010/main" val="7687575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9233950" y="1884835"/>
            <a:ext cx="1028140" cy="1065314"/>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1123062" y="2950149"/>
            <a:ext cx="9945876" cy="957705"/>
            <a:chOff x="-2193099" y="953005"/>
            <a:chExt cx="7322372" cy="705083"/>
          </a:xfrm>
          <a:solidFill>
            <a:srgbClr val="00B0F0"/>
          </a:solidFill>
        </p:grpSpPr>
        <p:grpSp>
          <p:nvGrpSpPr>
            <p:cNvPr id="42" name="Group 41"/>
            <p:cNvGrpSpPr/>
            <p:nvPr/>
          </p:nvGrpSpPr>
          <p:grpSpPr>
            <a:xfrm>
              <a:off x="-2193099" y="953005"/>
              <a:ext cx="7322372" cy="705083"/>
              <a:chOff x="4325287" y="4957194"/>
              <a:chExt cx="3982976" cy="383528"/>
            </a:xfrm>
            <a:grpFill/>
          </p:grpSpPr>
          <p:sp>
            <p:nvSpPr>
              <p:cNvPr id="44" name="Flowchart: Terminator 4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Terminator 45"/>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TextBox 42"/>
            <p:cNvSpPr txBox="1"/>
            <p:nvPr/>
          </p:nvSpPr>
          <p:spPr>
            <a:xfrm>
              <a:off x="-1856482" y="1022307"/>
              <a:ext cx="6649138" cy="566479"/>
            </a:xfrm>
            <a:prstGeom prst="rect">
              <a:avLst/>
            </a:prstGeom>
            <a:grpFill/>
          </p:spPr>
          <p:txBody>
            <a:bodyPr wrap="square" rtlCol="0" anchor="ctr">
              <a:spAutoFit/>
            </a:bodyPr>
            <a:lstStyle/>
            <a:p>
              <a:pPr algn="ctr"/>
              <a:r>
                <a:rPr lang="en-US" sz="4400" b="1" dirty="0" smtClean="0">
                  <a:solidFill>
                    <a:schemeClr val="bg1"/>
                  </a:solidFill>
                  <a:latin typeface="+mj-lt"/>
                </a:rPr>
                <a:t>RENDEMENT DE L’EXTRACTION</a:t>
              </a:r>
              <a:endParaRPr lang="en-US" sz="4400" b="1" dirty="0">
                <a:solidFill>
                  <a:schemeClr val="bg1"/>
                </a:solidFill>
                <a:latin typeface="+mj-lt"/>
              </a:endParaRPr>
            </a:p>
          </p:txBody>
        </p:sp>
      </p:grpSp>
      <p:sp>
        <p:nvSpPr>
          <p:cNvPr id="47" name="TextBox 46"/>
          <p:cNvSpPr txBox="1"/>
          <p:nvPr/>
        </p:nvSpPr>
        <p:spPr>
          <a:xfrm>
            <a:off x="3043593" y="2393271"/>
            <a:ext cx="6104816" cy="461665"/>
          </a:xfrm>
          <a:prstGeom prst="rect">
            <a:avLst/>
          </a:prstGeom>
          <a:noFill/>
        </p:spPr>
        <p:txBody>
          <a:bodyPr wrap="square" rtlCol="0" anchor="ctr">
            <a:spAutoFit/>
          </a:bodyPr>
          <a:lstStyle/>
          <a:p>
            <a:pPr algn="ctr"/>
            <a:r>
              <a:rPr lang="en-US" sz="2400" b="1" dirty="0">
                <a:solidFill>
                  <a:schemeClr val="bg1"/>
                </a:solidFill>
                <a:latin typeface="+mj-lt"/>
              </a:rPr>
              <a:t>RÉSULTATS ET DISCUSSION </a:t>
            </a:r>
          </a:p>
        </p:txBody>
      </p:sp>
    </p:spTree>
    <p:extLst>
      <p:ext uri="{BB962C8B-B14F-4D97-AF65-F5344CB8AC3E}">
        <p14:creationId xmlns:p14="http://schemas.microsoft.com/office/powerpoint/2010/main" val="3343609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134411" y="257835"/>
            <a:ext cx="10749674" cy="1569660"/>
          </a:xfrm>
          <a:prstGeom prst="rect">
            <a:avLst/>
          </a:prstGeom>
          <a:noFill/>
        </p:spPr>
        <p:txBody>
          <a:bodyPr vert="horz" wrap="none" rtlCol="0">
            <a:spAutoFit/>
          </a:bodyPr>
          <a:lstStyle/>
          <a:p>
            <a:pPr algn="ctr"/>
            <a:r>
              <a:rPr lang="fr-FR" sz="4800" b="1" dirty="0" smtClean="0">
                <a:solidFill>
                  <a:srgbClr val="00B0F0"/>
                </a:solidFill>
                <a:latin typeface="+mj-lt"/>
              </a:rPr>
              <a:t>RENDEMENT DE LA 1</a:t>
            </a:r>
            <a:r>
              <a:rPr lang="fr-FR" sz="2800" b="1" dirty="0" smtClean="0">
                <a:solidFill>
                  <a:srgbClr val="00B0F0"/>
                </a:solidFill>
                <a:latin typeface="+mj-lt"/>
              </a:rPr>
              <a:t>ÉRE</a:t>
            </a:r>
            <a:r>
              <a:rPr lang="fr-FR" sz="4800" b="1" dirty="0" smtClean="0">
                <a:solidFill>
                  <a:srgbClr val="00B0F0"/>
                </a:solidFill>
                <a:latin typeface="+mj-lt"/>
              </a:rPr>
              <a:t> MÉTHODE </a:t>
            </a:r>
          </a:p>
          <a:p>
            <a:pPr algn="ctr"/>
            <a:r>
              <a:rPr lang="fr-FR" sz="4800" b="1" dirty="0" smtClean="0">
                <a:solidFill>
                  <a:srgbClr val="00B0F0"/>
                </a:solidFill>
                <a:latin typeface="+mj-lt"/>
              </a:rPr>
              <a:t>EN UTILISANT LE THÉ VERT </a:t>
            </a:r>
            <a:endParaRPr lang="en-US" sz="4800" b="1" dirty="0">
              <a:solidFill>
                <a:srgbClr val="00B0F0"/>
              </a:solidFill>
              <a:latin typeface="+mj-lt"/>
            </a:endParaRPr>
          </a:p>
        </p:txBody>
      </p:sp>
      <p:sp>
        <p:nvSpPr>
          <p:cNvPr id="9" name="Rectangle 8"/>
          <p:cNvSpPr/>
          <p:nvPr/>
        </p:nvSpPr>
        <p:spPr>
          <a:xfrm>
            <a:off x="152400" y="2684611"/>
            <a:ext cx="11576170" cy="584775"/>
          </a:xfrm>
          <a:prstGeom prst="rect">
            <a:avLst/>
          </a:prstGeom>
        </p:spPr>
        <p:txBody>
          <a:bodyPr wrap="square">
            <a:spAutoFit/>
          </a:bodyPr>
          <a:lstStyle/>
          <a:p>
            <a:pPr algn="just"/>
            <a:endParaRPr lang="fr-FR" sz="3200" dirty="0">
              <a:solidFill>
                <a:schemeClr val="bg1"/>
              </a:solidFill>
              <a:latin typeface="Myriad Condensed Web" panose="020B0506030403020204" pitchFamily="34" charset="0"/>
            </a:endParaRPr>
          </a:p>
        </p:txBody>
      </p:sp>
      <p:cxnSp>
        <p:nvCxnSpPr>
          <p:cNvPr id="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4" name="Rectangle 33"/>
          <p:cNvSpPr/>
          <p:nvPr/>
        </p:nvSpPr>
        <p:spPr>
          <a:xfrm>
            <a:off x="307915" y="2324948"/>
            <a:ext cx="11576170" cy="1569660"/>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A partir de 15 g du thé nous avons récupéré  0.04 g de caféine.</a:t>
            </a:r>
          </a:p>
          <a:p>
            <a:pPr algn="just"/>
            <a:r>
              <a:rPr lang="fr-FR" sz="2400" dirty="0">
                <a:solidFill>
                  <a:schemeClr val="bg1"/>
                </a:solidFill>
                <a:latin typeface="Myriad Condensed Web" panose="020B0506030403020204" pitchFamily="34" charset="0"/>
              </a:rPr>
              <a:t>Masse expérimentale : 0.04 g </a:t>
            </a: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Calcul </a:t>
            </a:r>
            <a:r>
              <a:rPr lang="fr-FR" sz="2400" dirty="0">
                <a:solidFill>
                  <a:schemeClr val="bg1"/>
                </a:solidFill>
                <a:latin typeface="Myriad Condensed Web" panose="020B0506030403020204" pitchFamily="34" charset="0"/>
              </a:rPr>
              <a:t>de la masse théorique de la caféine qui correspond à 15 g du thé vert </a:t>
            </a:r>
            <a:endParaRPr lang="fr-FR" sz="2400" dirty="0" smtClean="0">
              <a:solidFill>
                <a:schemeClr val="bg1"/>
              </a:solidFill>
              <a:latin typeface="Myriad Condensed Web" panose="020B0506030403020204" pitchFamily="34" charset="0"/>
            </a:endParaRPr>
          </a:p>
          <a:p>
            <a:pPr marL="1257300" lvl="2"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Théoriquement </a:t>
            </a:r>
            <a:r>
              <a:rPr lang="fr-FR" sz="2400" dirty="0">
                <a:solidFill>
                  <a:schemeClr val="bg1"/>
                </a:solidFill>
                <a:latin typeface="Myriad Condensed Web" panose="020B0506030403020204" pitchFamily="34" charset="0"/>
              </a:rPr>
              <a:t>100g de thé vert contient 0.96 </a:t>
            </a:r>
            <a:r>
              <a:rPr lang="fr-FR" sz="2400" dirty="0" smtClean="0">
                <a:solidFill>
                  <a:schemeClr val="bg1"/>
                </a:solidFill>
                <a:latin typeface="Myriad Condensed Web" panose="020B0506030403020204" pitchFamily="34" charset="0"/>
              </a:rPr>
              <a:t>g</a:t>
            </a:r>
            <a:endParaRPr lang="fr-FR" sz="2400" dirty="0">
              <a:solidFill>
                <a:schemeClr val="bg1"/>
              </a:solidFill>
              <a:latin typeface="Myriad Condensed Web" panose="020B0506030403020204" pitchFamily="34" charset="0"/>
            </a:endParaRPr>
          </a:p>
        </p:txBody>
      </p:sp>
      <p:sp>
        <p:nvSpPr>
          <p:cNvPr id="40" name="TextBox 39"/>
          <p:cNvSpPr txBox="1"/>
          <p:nvPr/>
        </p:nvSpPr>
        <p:spPr>
          <a:xfrm>
            <a:off x="1134411" y="4020699"/>
            <a:ext cx="2876274" cy="830997"/>
          </a:xfrm>
          <a:prstGeom prst="rect">
            <a:avLst/>
          </a:prstGeom>
          <a:noFill/>
        </p:spPr>
        <p:txBody>
          <a:bodyPr wrap="square" rtlCol="0">
            <a:spAutoFit/>
          </a:bodyPr>
          <a:lstStyle/>
          <a:p>
            <a:pPr algn="r"/>
            <a:r>
              <a:rPr lang="en-GB" sz="2400" dirty="0">
                <a:solidFill>
                  <a:schemeClr val="bg1"/>
                </a:solidFill>
                <a:latin typeface="Myriad Condensed Web" panose="020B0506030403020204" pitchFamily="34" charset="0"/>
              </a:rPr>
              <a:t>Masse </a:t>
            </a:r>
            <a:r>
              <a:rPr lang="en-GB" sz="2400" dirty="0" err="1">
                <a:solidFill>
                  <a:schemeClr val="bg1"/>
                </a:solidFill>
                <a:latin typeface="Myriad Condensed Web" panose="020B0506030403020204" pitchFamily="34" charset="0"/>
              </a:rPr>
              <a:t>théorique</a:t>
            </a:r>
            <a:r>
              <a:rPr lang="en-GB" sz="2400" dirty="0">
                <a:solidFill>
                  <a:schemeClr val="bg1"/>
                </a:solidFill>
                <a:latin typeface="Myriad Condensed Web" panose="020B0506030403020204" pitchFamily="34" charset="0"/>
              </a:rPr>
              <a:t> : 0.96 </a:t>
            </a:r>
            <a:r>
              <a:rPr lang="en-GB" sz="2400" dirty="0" smtClean="0">
                <a:solidFill>
                  <a:schemeClr val="bg1"/>
                </a:solidFill>
                <a:latin typeface="Myriad Condensed Web" panose="020B0506030403020204" pitchFamily="34" charset="0"/>
              </a:rPr>
              <a:t>g</a:t>
            </a:r>
          </a:p>
          <a:p>
            <a:pPr algn="r"/>
            <a:r>
              <a:rPr lang="fr-FR" sz="2400" dirty="0">
                <a:solidFill>
                  <a:schemeClr val="bg1"/>
                </a:solidFill>
                <a:latin typeface="Myriad Condensed Web" panose="020B0506030403020204" pitchFamily="34" charset="0"/>
              </a:rPr>
              <a:t>X</a:t>
            </a:r>
            <a:endParaRPr lang="en-GB" sz="2400" dirty="0">
              <a:solidFill>
                <a:schemeClr val="bg1"/>
              </a:solidFill>
              <a:latin typeface="Myriad Condensed Web" panose="020B0506030403020204" pitchFamily="34" charset="0"/>
            </a:endParaRPr>
          </a:p>
        </p:txBody>
      </p:sp>
      <p:sp>
        <p:nvSpPr>
          <p:cNvPr id="41" name="TextBox 40"/>
          <p:cNvSpPr txBox="1"/>
          <p:nvPr/>
        </p:nvSpPr>
        <p:spPr>
          <a:xfrm>
            <a:off x="7390356" y="4020699"/>
            <a:ext cx="2876274" cy="830997"/>
          </a:xfrm>
          <a:prstGeom prst="rect">
            <a:avLst/>
          </a:prstGeom>
          <a:noFill/>
        </p:spPr>
        <p:txBody>
          <a:bodyPr wrap="square" rtlCol="0">
            <a:spAutoFit/>
          </a:bodyPr>
          <a:lstStyle/>
          <a:p>
            <a:r>
              <a:rPr lang="en-GB" sz="2400" dirty="0" smtClean="0">
                <a:solidFill>
                  <a:schemeClr val="bg1"/>
                </a:solidFill>
                <a:latin typeface="Myriad Condensed Web" panose="020B0506030403020204" pitchFamily="34" charset="0"/>
              </a:rPr>
              <a:t>100g</a:t>
            </a:r>
            <a:endParaRPr lang="fr-FR" sz="2400" dirty="0">
              <a:solidFill>
                <a:schemeClr val="bg1"/>
              </a:solidFill>
              <a:latin typeface="Myriad Condensed Web" panose="020B0506030403020204" pitchFamily="34" charset="0"/>
            </a:endParaRPr>
          </a:p>
          <a:p>
            <a:r>
              <a:rPr lang="fr-FR" sz="2400" dirty="0" smtClean="0">
                <a:solidFill>
                  <a:schemeClr val="bg1"/>
                </a:solidFill>
                <a:latin typeface="Myriad Condensed Web" panose="020B0506030403020204" pitchFamily="34" charset="0"/>
              </a:rPr>
              <a:t>15g</a:t>
            </a:r>
            <a:endParaRPr lang="en-GB" sz="2400" dirty="0">
              <a:solidFill>
                <a:schemeClr val="bg1"/>
              </a:solidFill>
              <a:latin typeface="Myriad Condensed Web" panose="020B0506030403020204" pitchFamily="34" charset="0"/>
            </a:endParaRPr>
          </a:p>
        </p:txBody>
      </p:sp>
      <p:cxnSp>
        <p:nvCxnSpPr>
          <p:cNvPr id="43" name="Straight Arrow Connector 42"/>
          <p:cNvCxnSpPr/>
          <p:nvPr/>
        </p:nvCxnSpPr>
        <p:spPr>
          <a:xfrm>
            <a:off x="4010685" y="4247036"/>
            <a:ext cx="337967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010685" y="4627282"/>
            <a:ext cx="337967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Rectangle 44"/>
              <p:cNvSpPr/>
              <p:nvPr/>
            </p:nvSpPr>
            <p:spPr>
              <a:xfrm>
                <a:off x="307915" y="4851696"/>
                <a:ext cx="11576170" cy="1261884"/>
              </a:xfrm>
              <a:prstGeom prst="rect">
                <a:avLst/>
              </a:prstGeom>
            </p:spPr>
            <p:txBody>
              <a:bodyPr wrap="square">
                <a:spAutoFit/>
              </a:bodyPr>
              <a:lstStyle/>
              <a:p>
                <a:r>
                  <a:rPr lang="fr-FR" sz="2400" dirty="0">
                    <a:solidFill>
                      <a:schemeClr val="bg1"/>
                    </a:solidFill>
                    <a:latin typeface="Myriad Condensed Web" panose="020B0506030403020204" pitchFamily="34" charset="0"/>
                  </a:rPr>
                  <a:t>Masse théorique calculée = 0.14 g</a:t>
                </a:r>
                <a:endParaRPr lang="en-GB" sz="2400" dirty="0">
                  <a:solidFill>
                    <a:schemeClr val="bg1"/>
                  </a:solidFill>
                  <a:latin typeface="Myriad Condensed Web" panose="020B0506030403020204" pitchFamily="34" charset="0"/>
                </a:endParaRPr>
              </a:p>
              <a:p>
                <a:pPr algn="ctr"/>
                <a:r>
                  <a:rPr lang="fr-FR" sz="3600" b="1" i="1" dirty="0" smtClean="0">
                    <a:solidFill>
                      <a:schemeClr val="accent3"/>
                    </a:solidFill>
                  </a:rPr>
                  <a:t>R</a:t>
                </a:r>
                <a14:m>
                  <m:oMath xmlns:m="http://schemas.openxmlformats.org/officeDocument/2006/math">
                    <m:r>
                      <a:rPr lang="fr-FR" sz="3600" b="1" i="1">
                        <a:solidFill>
                          <a:schemeClr val="accent3"/>
                        </a:solidFill>
                        <a:latin typeface="Cambria Math" panose="02040503050406030204" pitchFamily="18" charset="0"/>
                      </a:rPr>
                      <m:t>%</m:t>
                    </m:r>
                  </m:oMath>
                </a14:m>
                <a:r>
                  <a:rPr lang="fr-FR" sz="3600" b="1" i="1" dirty="0">
                    <a:solidFill>
                      <a:schemeClr val="accent3"/>
                    </a:solidFill>
                  </a:rPr>
                  <a:t> =   </a:t>
                </a:r>
                <a14:m>
                  <m:oMath xmlns:m="http://schemas.openxmlformats.org/officeDocument/2006/math">
                    <m:f>
                      <m:fPr>
                        <m:ctrlPr>
                          <a:rPr lang="en-GB" sz="3600" b="1" i="1">
                            <a:solidFill>
                              <a:schemeClr val="accent3"/>
                            </a:solidFill>
                            <a:latin typeface="Cambria Math" panose="02040503050406030204" pitchFamily="18" charset="0"/>
                          </a:rPr>
                        </m:ctrlPr>
                      </m:fPr>
                      <m:num>
                        <m:r>
                          <a:rPr lang="fr-FR" sz="3600" b="1" i="1">
                            <a:solidFill>
                              <a:schemeClr val="accent3"/>
                            </a:solidFill>
                            <a:latin typeface="Cambria Math" panose="02040503050406030204" pitchFamily="18" charset="0"/>
                          </a:rPr>
                          <m:t>𝟎</m:t>
                        </m:r>
                        <m:r>
                          <a:rPr lang="fr-FR" sz="3600" b="1" i="1">
                            <a:solidFill>
                              <a:schemeClr val="accent3"/>
                            </a:solidFill>
                            <a:latin typeface="Cambria Math" panose="02040503050406030204" pitchFamily="18" charset="0"/>
                          </a:rPr>
                          <m:t>.</m:t>
                        </m:r>
                        <m:r>
                          <a:rPr lang="fr-FR" sz="3600" b="1" i="1">
                            <a:solidFill>
                              <a:schemeClr val="accent3"/>
                            </a:solidFill>
                            <a:latin typeface="Cambria Math" panose="02040503050406030204" pitchFamily="18" charset="0"/>
                          </a:rPr>
                          <m:t>𝟎𝟒</m:t>
                        </m:r>
                      </m:num>
                      <m:den>
                        <m:r>
                          <a:rPr lang="fr-FR" sz="3600" b="1" i="1">
                            <a:solidFill>
                              <a:schemeClr val="accent3"/>
                            </a:solidFill>
                            <a:latin typeface="Cambria Math" panose="02040503050406030204" pitchFamily="18" charset="0"/>
                          </a:rPr>
                          <m:t>𝟎</m:t>
                        </m:r>
                        <m:r>
                          <a:rPr lang="fr-FR" sz="3600" b="1" i="1">
                            <a:solidFill>
                              <a:schemeClr val="accent3"/>
                            </a:solidFill>
                            <a:latin typeface="Cambria Math" panose="02040503050406030204" pitchFamily="18" charset="0"/>
                          </a:rPr>
                          <m:t>.</m:t>
                        </m:r>
                        <m:r>
                          <a:rPr lang="fr-FR" sz="3600" b="1" i="1">
                            <a:solidFill>
                              <a:schemeClr val="accent3"/>
                            </a:solidFill>
                            <a:latin typeface="Cambria Math" panose="02040503050406030204" pitchFamily="18" charset="0"/>
                          </a:rPr>
                          <m:t>𝟏𝟒</m:t>
                        </m:r>
                      </m:den>
                    </m:f>
                    <m:r>
                      <a:rPr lang="fr-FR" sz="3600" b="1" i="1">
                        <a:solidFill>
                          <a:schemeClr val="accent3"/>
                        </a:solidFill>
                        <a:latin typeface="Cambria Math" panose="02040503050406030204" pitchFamily="18" charset="0"/>
                      </a:rPr>
                      <m:t>×</m:t>
                    </m:r>
                    <m:r>
                      <a:rPr lang="fr-FR" sz="3600" b="1" i="1">
                        <a:solidFill>
                          <a:schemeClr val="accent3"/>
                        </a:solidFill>
                        <a:latin typeface="Cambria Math" panose="02040503050406030204" pitchFamily="18" charset="0"/>
                      </a:rPr>
                      <m:t>𝟏𝟎𝟎</m:t>
                    </m:r>
                  </m:oMath>
                </a14:m>
                <a:r>
                  <a:rPr lang="fr-FR" sz="3600" b="1" i="1" dirty="0">
                    <a:solidFill>
                      <a:schemeClr val="accent3"/>
                    </a:solidFill>
                  </a:rPr>
                  <a:t> =  28.5 </a:t>
                </a:r>
                <a14:m>
                  <m:oMath xmlns:m="http://schemas.openxmlformats.org/officeDocument/2006/math">
                    <m:r>
                      <a:rPr lang="fr-FR" sz="3600" b="1" i="1">
                        <a:solidFill>
                          <a:schemeClr val="accent3"/>
                        </a:solidFill>
                        <a:latin typeface="Cambria Math" panose="02040503050406030204" pitchFamily="18" charset="0"/>
                      </a:rPr>
                      <m:t>%</m:t>
                    </m:r>
                  </m:oMath>
                </a14:m>
                <a:endParaRPr lang="en-GB" sz="3600" i="1" dirty="0">
                  <a:solidFill>
                    <a:schemeClr val="accent3"/>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307915" y="4851696"/>
                <a:ext cx="11576170" cy="1261884"/>
              </a:xfrm>
              <a:prstGeom prst="rect">
                <a:avLst/>
              </a:prstGeom>
              <a:blipFill>
                <a:blip r:embed="rId3"/>
                <a:stretch>
                  <a:fillRect l="-843" t="-3382" b="-8696"/>
                </a:stretch>
              </a:blipFill>
            </p:spPr>
            <p:txBody>
              <a:bodyPr/>
              <a:lstStyle/>
              <a:p>
                <a:r>
                  <a:rPr lang="en-GB">
                    <a:noFill/>
                  </a:rPr>
                  <a:t> </a:t>
                </a:r>
              </a:p>
            </p:txBody>
          </p:sp>
        </mc:Fallback>
      </mc:AlternateContent>
    </p:spTree>
    <p:extLst>
      <p:ext uri="{BB962C8B-B14F-4D97-AF65-F5344CB8AC3E}">
        <p14:creationId xmlns:p14="http://schemas.microsoft.com/office/powerpoint/2010/main" val="2409074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8" fill="hold" nodeType="afterEffect" nodePh="1">
                                  <p:stCondLst>
                                    <p:cond delay="0"/>
                                  </p:stCondLst>
                                  <p:endCondLst>
                                    <p:cond evt="begin" delay="0">
                                      <p:tn val="13"/>
                                    </p:cond>
                                  </p:end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0">
                                            <p:txEl>
                                              <p:pRg st="0" end="0"/>
                                            </p:txEl>
                                          </p:spTgt>
                                        </p:tgtEl>
                                        <p:attrNameLst>
                                          <p:attrName>style.visibility</p:attrName>
                                        </p:attrNameLst>
                                      </p:cBhvr>
                                      <p:to>
                                        <p:strVal val="visible"/>
                                      </p:to>
                                    </p:set>
                                    <p:animEffect transition="in" filter="wipe(left)">
                                      <p:cBhvr>
                                        <p:cTn id="24" dur="500"/>
                                        <p:tgtEl>
                                          <p:spTgt spid="40">
                                            <p:txEl>
                                              <p:pRg st="0" end="0"/>
                                            </p:txEl>
                                          </p:spTgt>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wipe(left)">
                                      <p:cBhvr>
                                        <p:cTn id="32" dur="500"/>
                                        <p:tgtEl>
                                          <p:spTgt spid="4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0">
                                            <p:txEl>
                                              <p:pRg st="1" end="1"/>
                                            </p:txEl>
                                          </p:spTgt>
                                        </p:tgtEl>
                                        <p:attrNameLst>
                                          <p:attrName>style.visibility</p:attrName>
                                        </p:attrNameLst>
                                      </p:cBhvr>
                                      <p:to>
                                        <p:strVal val="visible"/>
                                      </p:to>
                                    </p:set>
                                    <p:animEffect transition="in" filter="wipe(left)">
                                      <p:cBhvr>
                                        <p:cTn id="37" dur="500"/>
                                        <p:tgtEl>
                                          <p:spTgt spid="40">
                                            <p:txEl>
                                              <p:pRg st="1" end="1"/>
                                            </p:txEl>
                                          </p:spTgt>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wipe(left)">
                                      <p:cBhvr>
                                        <p:cTn id="45" dur="500"/>
                                        <p:tgtEl>
                                          <p:spTgt spid="41">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childTnLst>
                          </p:cTn>
                        </p:par>
                        <p:par>
                          <p:cTn id="51" fill="hold">
                            <p:stCondLst>
                              <p:cond delay="500"/>
                            </p:stCondLst>
                            <p:childTnLst>
                              <p:par>
                                <p:cTn id="52" presetID="22" presetClass="entr" presetSubtype="1" fill="hold" nodeType="afterEffect">
                                  <p:stCondLst>
                                    <p:cond delay="0"/>
                                  </p:stCondLst>
                                  <p:childTnLst>
                                    <p:set>
                                      <p:cBhvr>
                                        <p:cTn id="53" dur="1" fill="hold">
                                          <p:stCondLst>
                                            <p:cond delay="0"/>
                                          </p:stCondLst>
                                        </p:cTn>
                                        <p:tgtEl>
                                          <p:spTgt spid="45">
                                            <p:txEl>
                                              <p:pRg st="0" end="0"/>
                                            </p:txEl>
                                          </p:spTgt>
                                        </p:tgtEl>
                                        <p:attrNameLst>
                                          <p:attrName>style.visibility</p:attrName>
                                        </p:attrNameLst>
                                      </p:cBhvr>
                                      <p:to>
                                        <p:strVal val="visible"/>
                                      </p:to>
                                    </p:set>
                                    <p:animEffect transition="in" filter="wipe(up)">
                                      <p:cBhvr>
                                        <p:cTn id="54" dur="500"/>
                                        <p:tgtEl>
                                          <p:spTgt spid="45">
                                            <p:txEl>
                                              <p:pRg st="0" end="0"/>
                                            </p:txEl>
                                          </p:spTgt>
                                        </p:tgtEl>
                                      </p:cBhvr>
                                    </p:animEffect>
                                  </p:childTnLst>
                                </p:cTn>
                              </p:par>
                            </p:childTnLst>
                          </p:cTn>
                        </p:par>
                        <p:par>
                          <p:cTn id="55" fill="hold">
                            <p:stCondLst>
                              <p:cond delay="1000"/>
                            </p:stCondLst>
                            <p:childTnLst>
                              <p:par>
                                <p:cTn id="56" presetID="22" presetClass="entr" presetSubtype="1" fill="hold" nodeType="afterEffect">
                                  <p:stCondLst>
                                    <p:cond delay="0"/>
                                  </p:stCondLst>
                                  <p:childTnLst>
                                    <p:set>
                                      <p:cBhvr>
                                        <p:cTn id="57" dur="1" fill="hold">
                                          <p:stCondLst>
                                            <p:cond delay="0"/>
                                          </p:stCondLst>
                                        </p:cTn>
                                        <p:tgtEl>
                                          <p:spTgt spid="45">
                                            <p:txEl>
                                              <p:pRg st="1" end="1"/>
                                            </p:txEl>
                                          </p:spTgt>
                                        </p:tgtEl>
                                        <p:attrNameLst>
                                          <p:attrName>style.visibility</p:attrName>
                                        </p:attrNameLst>
                                      </p:cBhvr>
                                      <p:to>
                                        <p:strVal val="visible"/>
                                      </p:to>
                                    </p:set>
                                    <p:animEffect transition="in" filter="wipe(up)">
                                      <p:cBhvr>
                                        <p:cTn id="58"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34" grpId="0"/>
      <p:bldP spid="45"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655089" y="257835"/>
            <a:ext cx="11073481" cy="1569660"/>
          </a:xfrm>
          <a:prstGeom prst="rect">
            <a:avLst/>
          </a:prstGeom>
          <a:noFill/>
        </p:spPr>
        <p:txBody>
          <a:bodyPr vert="horz" wrap="none" rtlCol="0">
            <a:spAutoFit/>
          </a:bodyPr>
          <a:lstStyle/>
          <a:p>
            <a:pPr algn="ctr"/>
            <a:r>
              <a:rPr lang="fr-FR" sz="4800" b="1" dirty="0" smtClean="0">
                <a:solidFill>
                  <a:srgbClr val="00B0F0"/>
                </a:solidFill>
                <a:latin typeface="+mj-lt"/>
              </a:rPr>
              <a:t>RENDEMENT DE LA 2</a:t>
            </a:r>
            <a:r>
              <a:rPr lang="fr-FR" sz="3200" b="1" dirty="0" smtClean="0">
                <a:solidFill>
                  <a:srgbClr val="00B0F0"/>
                </a:solidFill>
                <a:latin typeface="+mj-lt"/>
              </a:rPr>
              <a:t>ÉME</a:t>
            </a:r>
            <a:r>
              <a:rPr lang="fr-FR" sz="4800" b="1" dirty="0" smtClean="0">
                <a:solidFill>
                  <a:srgbClr val="00B0F0"/>
                </a:solidFill>
                <a:latin typeface="+mj-lt"/>
              </a:rPr>
              <a:t>  MÉTHODE </a:t>
            </a:r>
          </a:p>
          <a:p>
            <a:pPr algn="ctr"/>
            <a:r>
              <a:rPr lang="fr-FR" sz="4800" b="1" dirty="0" smtClean="0">
                <a:solidFill>
                  <a:srgbClr val="00B0F0"/>
                </a:solidFill>
                <a:latin typeface="+mj-lt"/>
              </a:rPr>
              <a:t>EN UTILISANT LE THÉ NOIR</a:t>
            </a:r>
            <a:endParaRPr lang="en-US" sz="4800" b="1" dirty="0">
              <a:solidFill>
                <a:srgbClr val="00B0F0"/>
              </a:solidFill>
              <a:latin typeface="+mj-lt"/>
            </a:endParaRPr>
          </a:p>
        </p:txBody>
      </p:sp>
      <p:sp>
        <p:nvSpPr>
          <p:cNvPr id="9" name="Rectangle 8"/>
          <p:cNvSpPr/>
          <p:nvPr/>
        </p:nvSpPr>
        <p:spPr>
          <a:xfrm>
            <a:off x="152400" y="2684611"/>
            <a:ext cx="11576170" cy="584775"/>
          </a:xfrm>
          <a:prstGeom prst="rect">
            <a:avLst/>
          </a:prstGeom>
        </p:spPr>
        <p:txBody>
          <a:bodyPr wrap="square">
            <a:spAutoFit/>
          </a:bodyPr>
          <a:lstStyle/>
          <a:p>
            <a:pPr algn="just"/>
            <a:endParaRPr lang="fr-FR" sz="3200" dirty="0">
              <a:solidFill>
                <a:schemeClr val="bg1"/>
              </a:solidFill>
              <a:latin typeface="Myriad Condensed Web" panose="020B0506030403020204" pitchFamily="34" charset="0"/>
            </a:endParaRPr>
          </a:p>
        </p:txBody>
      </p:sp>
      <p:cxnSp>
        <p:nvCxnSpPr>
          <p:cNvPr id="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7" name="Connecteur droit avec flèche 118"/>
          <p:cNvCxnSpPr>
            <a:cxnSpLocks/>
          </p:cNvCxnSpPr>
          <p:nvPr/>
        </p:nvCxnSpPr>
        <p:spPr bwMode="auto">
          <a:xfrm>
            <a:off x="2799080" y="9646285"/>
            <a:ext cx="67754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4" name="Rectangle 33"/>
          <p:cNvSpPr/>
          <p:nvPr/>
        </p:nvSpPr>
        <p:spPr>
          <a:xfrm>
            <a:off x="307915" y="2324948"/>
            <a:ext cx="11576170" cy="1569660"/>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A partir de 8 g (4infusions) du thé nous avons récupéré  0.07 g de  caféine.</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Masse </a:t>
            </a:r>
            <a:r>
              <a:rPr lang="fr-FR" sz="2400" dirty="0">
                <a:solidFill>
                  <a:schemeClr val="bg1"/>
                </a:solidFill>
                <a:latin typeface="Myriad Condensed Web" panose="020B0506030403020204" pitchFamily="34" charset="0"/>
              </a:rPr>
              <a:t>expérimentale : 0.07 g</a:t>
            </a:r>
          </a:p>
          <a:p>
            <a:pPr marL="342900" indent="-342900" algn="just">
              <a:buFont typeface="Wingdings" panose="05000000000000000000" pitchFamily="2" charset="2"/>
              <a:buChar char="v"/>
            </a:pPr>
            <a:r>
              <a:rPr lang="fr-FR" sz="2400" dirty="0" smtClean="0">
                <a:solidFill>
                  <a:schemeClr val="bg1"/>
                </a:solidFill>
                <a:latin typeface="Myriad Condensed Web" panose="020B0506030403020204" pitchFamily="34" charset="0"/>
              </a:rPr>
              <a:t>Calcul </a:t>
            </a:r>
            <a:r>
              <a:rPr lang="fr-FR" sz="2400" dirty="0">
                <a:solidFill>
                  <a:schemeClr val="bg1"/>
                </a:solidFill>
                <a:latin typeface="Myriad Condensed Web" panose="020B0506030403020204" pitchFamily="34" charset="0"/>
              </a:rPr>
              <a:t>de la masse théorique de la caféine qui correspond à 8g du thé.</a:t>
            </a:r>
          </a:p>
          <a:p>
            <a:pPr marL="342900" indent="-342900" algn="just">
              <a:buFont typeface="Wingdings" panose="05000000000000000000" pitchFamily="2" charset="2"/>
              <a:buChar char="v"/>
            </a:pPr>
            <a:r>
              <a:rPr lang="fr-FR" sz="2400" dirty="0">
                <a:solidFill>
                  <a:schemeClr val="bg1"/>
                </a:solidFill>
                <a:latin typeface="Myriad Condensed Web" panose="020B0506030403020204" pitchFamily="34" charset="0"/>
              </a:rPr>
              <a:t>Théoriquement  100g de thé noir contient 1.16 g</a:t>
            </a:r>
          </a:p>
        </p:txBody>
      </p:sp>
      <p:sp>
        <p:nvSpPr>
          <p:cNvPr id="40" name="TextBox 39"/>
          <p:cNvSpPr txBox="1"/>
          <p:nvPr/>
        </p:nvSpPr>
        <p:spPr>
          <a:xfrm>
            <a:off x="1134411" y="4020699"/>
            <a:ext cx="2876274" cy="830997"/>
          </a:xfrm>
          <a:prstGeom prst="rect">
            <a:avLst/>
          </a:prstGeom>
          <a:noFill/>
        </p:spPr>
        <p:txBody>
          <a:bodyPr wrap="square" rtlCol="0">
            <a:spAutoFit/>
          </a:bodyPr>
          <a:lstStyle/>
          <a:p>
            <a:pPr algn="r"/>
            <a:r>
              <a:rPr lang="en-GB" sz="2400" dirty="0" smtClean="0">
                <a:solidFill>
                  <a:schemeClr val="bg1"/>
                </a:solidFill>
                <a:latin typeface="Myriad Condensed Web" panose="020B0506030403020204" pitchFamily="34" charset="0"/>
              </a:rPr>
              <a:t>100g</a:t>
            </a:r>
          </a:p>
          <a:p>
            <a:pPr algn="r"/>
            <a:r>
              <a:rPr lang="fr-FR" sz="2400" dirty="0" smtClean="0">
                <a:solidFill>
                  <a:schemeClr val="bg1"/>
                </a:solidFill>
                <a:latin typeface="Myriad Condensed Web" panose="020B0506030403020204" pitchFamily="34" charset="0"/>
              </a:rPr>
              <a:t>8g</a:t>
            </a:r>
            <a:endParaRPr lang="en-GB" sz="2400" dirty="0">
              <a:solidFill>
                <a:schemeClr val="bg1"/>
              </a:solidFill>
              <a:latin typeface="Myriad Condensed Web" panose="020B0506030403020204" pitchFamily="34" charset="0"/>
            </a:endParaRPr>
          </a:p>
        </p:txBody>
      </p:sp>
      <p:sp>
        <p:nvSpPr>
          <p:cNvPr id="41" name="TextBox 40"/>
          <p:cNvSpPr txBox="1"/>
          <p:nvPr/>
        </p:nvSpPr>
        <p:spPr>
          <a:xfrm>
            <a:off x="7390356" y="4020699"/>
            <a:ext cx="2876274" cy="830997"/>
          </a:xfrm>
          <a:prstGeom prst="rect">
            <a:avLst/>
          </a:prstGeom>
          <a:noFill/>
        </p:spPr>
        <p:txBody>
          <a:bodyPr wrap="square" rtlCol="0">
            <a:spAutoFit/>
          </a:bodyPr>
          <a:lstStyle/>
          <a:p>
            <a:r>
              <a:rPr lang="fr-FR" sz="2400" dirty="0" smtClean="0">
                <a:solidFill>
                  <a:schemeClr val="bg1"/>
                </a:solidFill>
                <a:latin typeface="Myriad Condensed Web" panose="020B0506030403020204" pitchFamily="34" charset="0"/>
              </a:rPr>
              <a:t>1,16g</a:t>
            </a:r>
            <a:endParaRPr lang="fr-FR" sz="2400" dirty="0">
              <a:solidFill>
                <a:schemeClr val="bg1"/>
              </a:solidFill>
              <a:latin typeface="Myriad Condensed Web" panose="020B0506030403020204" pitchFamily="34" charset="0"/>
            </a:endParaRPr>
          </a:p>
          <a:p>
            <a:r>
              <a:rPr lang="fr-FR" sz="2400" dirty="0" smtClean="0">
                <a:solidFill>
                  <a:schemeClr val="bg1"/>
                </a:solidFill>
                <a:latin typeface="Myriad Condensed Web" panose="020B0506030403020204" pitchFamily="34" charset="0"/>
              </a:rPr>
              <a:t>X</a:t>
            </a:r>
            <a:endParaRPr lang="en-GB" sz="2400" dirty="0">
              <a:solidFill>
                <a:schemeClr val="bg1"/>
              </a:solidFill>
              <a:latin typeface="Myriad Condensed Web" panose="020B0506030403020204" pitchFamily="34" charset="0"/>
            </a:endParaRPr>
          </a:p>
        </p:txBody>
      </p:sp>
      <p:cxnSp>
        <p:nvCxnSpPr>
          <p:cNvPr id="43" name="Straight Arrow Connector 42"/>
          <p:cNvCxnSpPr/>
          <p:nvPr/>
        </p:nvCxnSpPr>
        <p:spPr>
          <a:xfrm>
            <a:off x="4010685" y="4247036"/>
            <a:ext cx="337967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010685" y="4627282"/>
            <a:ext cx="337967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Rectangle 44"/>
              <p:cNvSpPr/>
              <p:nvPr/>
            </p:nvSpPr>
            <p:spPr>
              <a:xfrm>
                <a:off x="307915" y="4851696"/>
                <a:ext cx="11576170" cy="1733808"/>
              </a:xfrm>
              <a:prstGeom prst="rect">
                <a:avLst/>
              </a:prstGeom>
            </p:spPr>
            <p:txBody>
              <a:bodyPr wrap="square">
                <a:spAutoFit/>
              </a:bodyPr>
              <a:lstStyle/>
              <a:p>
                <a:r>
                  <a:rPr lang="fr-FR" sz="2400" dirty="0">
                    <a:solidFill>
                      <a:schemeClr val="bg1"/>
                    </a:solidFill>
                    <a:latin typeface="Myriad Condensed Web" panose="020B0506030403020204" pitchFamily="34" charset="0"/>
                  </a:rPr>
                  <a:t>Masse théorique calculée = 0.09</a:t>
                </a:r>
                <a:endParaRPr lang="en-GB" sz="2400" dirty="0">
                  <a:solidFill>
                    <a:schemeClr val="bg1"/>
                  </a:solidFill>
                  <a:latin typeface="Myriad Condensed Web" panose="020B0506030403020204" pitchFamily="34" charset="0"/>
                </a:endParaRPr>
              </a:p>
              <a:p>
                <a:pPr algn="ctr"/>
                <a:r>
                  <a:rPr lang="fr-FR" sz="2400" b="1" dirty="0" smtClean="0">
                    <a:solidFill>
                      <a:schemeClr val="accent3"/>
                    </a:solidFill>
                  </a:rPr>
                  <a:t>R</a:t>
                </a:r>
                <a14:m>
                  <m:oMath xmlns:m="http://schemas.openxmlformats.org/officeDocument/2006/math">
                    <m:r>
                      <a:rPr lang="fr-FR" sz="2400" b="1" i="1">
                        <a:solidFill>
                          <a:schemeClr val="accent3"/>
                        </a:solidFill>
                        <a:latin typeface="Cambria Math" panose="02040503050406030204" pitchFamily="18" charset="0"/>
                      </a:rPr>
                      <m:t>%</m:t>
                    </m:r>
                  </m:oMath>
                </a14:m>
                <a:r>
                  <a:rPr lang="fr-FR" sz="2400" b="1" dirty="0">
                    <a:solidFill>
                      <a:schemeClr val="accent3"/>
                    </a:solidFill>
                  </a:rPr>
                  <a:t> =   </a:t>
                </a:r>
                <a14:m>
                  <m:oMath xmlns:m="http://schemas.openxmlformats.org/officeDocument/2006/math">
                    <m:f>
                      <m:fPr>
                        <m:ctrlPr>
                          <a:rPr lang="en-GB" sz="2400" b="1" i="1">
                            <a:solidFill>
                              <a:schemeClr val="accent3"/>
                            </a:solidFill>
                            <a:latin typeface="Cambria Math" panose="02040503050406030204" pitchFamily="18" charset="0"/>
                          </a:rPr>
                        </m:ctrlPr>
                      </m:fPr>
                      <m:num>
                        <m:r>
                          <a:rPr lang="fr-FR" sz="2400" b="1" i="1">
                            <a:solidFill>
                              <a:schemeClr val="accent3"/>
                            </a:solidFill>
                            <a:latin typeface="Cambria Math" panose="02040503050406030204" pitchFamily="18" charset="0"/>
                          </a:rPr>
                          <m:t>𝟎</m:t>
                        </m:r>
                        <m:r>
                          <a:rPr lang="fr-FR" sz="2400" b="1" i="1">
                            <a:solidFill>
                              <a:schemeClr val="accent3"/>
                            </a:solidFill>
                            <a:latin typeface="Cambria Math" panose="02040503050406030204" pitchFamily="18" charset="0"/>
                          </a:rPr>
                          <m:t>.</m:t>
                        </m:r>
                        <m:r>
                          <a:rPr lang="fr-FR" sz="2400" b="1" i="1">
                            <a:solidFill>
                              <a:schemeClr val="accent3"/>
                            </a:solidFill>
                            <a:latin typeface="Cambria Math" panose="02040503050406030204" pitchFamily="18" charset="0"/>
                          </a:rPr>
                          <m:t>𝟎𝟕</m:t>
                        </m:r>
                      </m:num>
                      <m:den>
                        <m:r>
                          <a:rPr lang="fr-FR" sz="2400" b="1" i="1">
                            <a:solidFill>
                              <a:schemeClr val="accent3"/>
                            </a:solidFill>
                            <a:latin typeface="Cambria Math" panose="02040503050406030204" pitchFamily="18" charset="0"/>
                          </a:rPr>
                          <m:t>𝟎</m:t>
                        </m:r>
                        <m:r>
                          <a:rPr lang="fr-FR" sz="2400" b="1" i="1">
                            <a:solidFill>
                              <a:schemeClr val="accent3"/>
                            </a:solidFill>
                            <a:latin typeface="Cambria Math" panose="02040503050406030204" pitchFamily="18" charset="0"/>
                          </a:rPr>
                          <m:t>.</m:t>
                        </m:r>
                        <m:r>
                          <a:rPr lang="fr-FR" sz="2400" b="1" i="1">
                            <a:solidFill>
                              <a:schemeClr val="accent3"/>
                            </a:solidFill>
                            <a:latin typeface="Cambria Math" panose="02040503050406030204" pitchFamily="18" charset="0"/>
                          </a:rPr>
                          <m:t>𝟎𝟗</m:t>
                        </m:r>
                      </m:den>
                    </m:f>
                    <m:r>
                      <a:rPr lang="fr-FR" sz="2400" b="1" i="1">
                        <a:solidFill>
                          <a:schemeClr val="accent3"/>
                        </a:solidFill>
                        <a:latin typeface="Cambria Math" panose="02040503050406030204" pitchFamily="18" charset="0"/>
                      </a:rPr>
                      <m:t>×</m:t>
                    </m:r>
                    <m:r>
                      <a:rPr lang="fr-FR" sz="2400" b="1" i="1">
                        <a:solidFill>
                          <a:schemeClr val="accent3"/>
                        </a:solidFill>
                        <a:latin typeface="Cambria Math" panose="02040503050406030204" pitchFamily="18" charset="0"/>
                      </a:rPr>
                      <m:t>𝟏𝟎𝟎</m:t>
                    </m:r>
                  </m:oMath>
                </a14:m>
                <a:r>
                  <a:rPr lang="fr-FR" sz="2400" b="1" dirty="0">
                    <a:solidFill>
                      <a:schemeClr val="accent3"/>
                    </a:solidFill>
                  </a:rPr>
                  <a:t> = 77.8  </a:t>
                </a:r>
                <a14:m>
                  <m:oMath xmlns:m="http://schemas.openxmlformats.org/officeDocument/2006/math">
                    <m:r>
                      <a:rPr lang="fr-FR" sz="2400" b="1" i="1">
                        <a:solidFill>
                          <a:schemeClr val="accent3"/>
                        </a:solidFill>
                        <a:latin typeface="Cambria Math" panose="02040503050406030204" pitchFamily="18" charset="0"/>
                      </a:rPr>
                      <m:t>%</m:t>
                    </m:r>
                  </m:oMath>
                </a14:m>
                <a:endParaRPr lang="en-GB" sz="2400" dirty="0">
                  <a:solidFill>
                    <a:schemeClr val="accent3"/>
                  </a:solidFill>
                </a:endParaRPr>
              </a:p>
              <a:p>
                <a:r>
                  <a:rPr lang="fr-FR" sz="2400" dirty="0">
                    <a:solidFill>
                      <a:schemeClr val="bg1"/>
                    </a:solidFill>
                    <a:latin typeface="Myriad Condensed Web" panose="020B0506030403020204" pitchFamily="34" charset="0"/>
                  </a:rPr>
                  <a:t>La 1ére méthode a donné un rendement très faible moins de 30 % par contre la 2éme méthode a donné un excellent rendement supérieur à 70 %</a:t>
                </a:r>
                <a:endParaRPr lang="en-GB" sz="2400" dirty="0">
                  <a:solidFill>
                    <a:schemeClr val="bg1"/>
                  </a:solidFill>
                  <a:latin typeface="Myriad Condensed Web" panose="020B0506030403020204" pitchFamily="34" charset="0"/>
                </a:endParaRPr>
              </a:p>
            </p:txBody>
          </p:sp>
        </mc:Choice>
        <mc:Fallback xmlns="">
          <p:sp>
            <p:nvSpPr>
              <p:cNvPr id="45" name="Rectangle 44"/>
              <p:cNvSpPr>
                <a:spLocks noRot="1" noChangeAspect="1" noMove="1" noResize="1" noEditPoints="1" noAdjustHandles="1" noChangeArrowheads="1" noChangeShapeType="1" noTextEdit="1"/>
              </p:cNvSpPr>
              <p:nvPr/>
            </p:nvSpPr>
            <p:spPr>
              <a:xfrm>
                <a:off x="307915" y="4851696"/>
                <a:ext cx="11576170" cy="1733808"/>
              </a:xfrm>
              <a:prstGeom prst="rect">
                <a:avLst/>
              </a:prstGeom>
              <a:blipFill>
                <a:blip r:embed="rId3"/>
                <a:stretch>
                  <a:fillRect l="-843" t="-2465" b="-7394"/>
                </a:stretch>
              </a:blipFill>
            </p:spPr>
            <p:txBody>
              <a:bodyPr/>
              <a:lstStyle/>
              <a:p>
                <a:r>
                  <a:rPr lang="en-GB">
                    <a:noFill/>
                  </a:rPr>
                  <a:t> </a:t>
                </a:r>
              </a:p>
            </p:txBody>
          </p:sp>
        </mc:Fallback>
      </mc:AlternateContent>
    </p:spTree>
    <p:extLst>
      <p:ext uri="{BB962C8B-B14F-4D97-AF65-F5344CB8AC3E}">
        <p14:creationId xmlns:p14="http://schemas.microsoft.com/office/powerpoint/2010/main" val="25674666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8" fill="hold" nodeType="afterEffect" nodePh="1">
                                  <p:stCondLst>
                                    <p:cond delay="0"/>
                                  </p:stCondLst>
                                  <p:endCondLst>
                                    <p:cond evt="begin" delay="0">
                                      <p:tn val="13"/>
                                    </p:cond>
                                  </p:end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0">
                                            <p:txEl>
                                              <p:pRg st="0" end="0"/>
                                            </p:txEl>
                                          </p:spTgt>
                                        </p:tgtEl>
                                        <p:attrNameLst>
                                          <p:attrName>style.visibility</p:attrName>
                                        </p:attrNameLst>
                                      </p:cBhvr>
                                      <p:to>
                                        <p:strVal val="visible"/>
                                      </p:to>
                                    </p:set>
                                    <p:animEffect transition="in" filter="wipe(left)">
                                      <p:cBhvr>
                                        <p:cTn id="24" dur="500"/>
                                        <p:tgtEl>
                                          <p:spTgt spid="40">
                                            <p:txEl>
                                              <p:pRg st="0" end="0"/>
                                            </p:txEl>
                                          </p:spTgt>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Effect transition="in" filter="wipe(left)">
                                      <p:cBhvr>
                                        <p:cTn id="32" dur="500"/>
                                        <p:tgtEl>
                                          <p:spTgt spid="4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0">
                                            <p:txEl>
                                              <p:pRg st="1" end="1"/>
                                            </p:txEl>
                                          </p:spTgt>
                                        </p:tgtEl>
                                        <p:attrNameLst>
                                          <p:attrName>style.visibility</p:attrName>
                                        </p:attrNameLst>
                                      </p:cBhvr>
                                      <p:to>
                                        <p:strVal val="visible"/>
                                      </p:to>
                                    </p:set>
                                    <p:animEffect transition="in" filter="wipe(left)">
                                      <p:cBhvr>
                                        <p:cTn id="37" dur="500"/>
                                        <p:tgtEl>
                                          <p:spTgt spid="40">
                                            <p:txEl>
                                              <p:pRg st="1" end="1"/>
                                            </p:txEl>
                                          </p:spTgt>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wipe(left)">
                                      <p:cBhvr>
                                        <p:cTn id="45" dur="500"/>
                                        <p:tgtEl>
                                          <p:spTgt spid="41">
                                            <p:txEl>
                                              <p:pRg st="1" end="1"/>
                                            </p:txEl>
                                          </p:spTgt>
                                        </p:tgtEl>
                                      </p:cBhvr>
                                    </p:animEffect>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2000"/>
                            </p:stCondLst>
                            <p:childTnLst>
                              <p:par>
                                <p:cTn id="51" presetID="22" presetClass="entr" presetSubtype="1" fill="hold"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wipe(up)">
                                      <p:cBhvr>
                                        <p:cTn id="53" dur="500"/>
                                        <p:tgtEl>
                                          <p:spTgt spid="45">
                                            <p:txEl>
                                              <p:pRg st="0" end="0"/>
                                            </p:txEl>
                                          </p:spTgt>
                                        </p:tgtEl>
                                      </p:cBhvr>
                                    </p:animEffect>
                                  </p:childTnLst>
                                </p:cTn>
                              </p:par>
                            </p:childTnLst>
                          </p:cTn>
                        </p:par>
                        <p:par>
                          <p:cTn id="54" fill="hold">
                            <p:stCondLst>
                              <p:cond delay="2500"/>
                            </p:stCondLst>
                            <p:childTnLst>
                              <p:par>
                                <p:cTn id="55" presetID="22" presetClass="entr" presetSubtype="1" fill="hold" nodeType="afterEffect">
                                  <p:stCondLst>
                                    <p:cond delay="0"/>
                                  </p:stCondLst>
                                  <p:childTnLst>
                                    <p:set>
                                      <p:cBhvr>
                                        <p:cTn id="56" dur="1" fill="hold">
                                          <p:stCondLst>
                                            <p:cond delay="0"/>
                                          </p:stCondLst>
                                        </p:cTn>
                                        <p:tgtEl>
                                          <p:spTgt spid="45">
                                            <p:txEl>
                                              <p:pRg st="2" end="2"/>
                                            </p:txEl>
                                          </p:spTgt>
                                        </p:tgtEl>
                                        <p:attrNameLst>
                                          <p:attrName>style.visibility</p:attrName>
                                        </p:attrNameLst>
                                      </p:cBhvr>
                                      <p:to>
                                        <p:strVal val="visible"/>
                                      </p:to>
                                    </p:set>
                                    <p:animEffect transition="in" filter="wipe(up)">
                                      <p:cBhvr>
                                        <p:cTn id="57" dur="500"/>
                                        <p:tgtEl>
                                          <p:spTgt spid="45">
                                            <p:txEl>
                                              <p:pRg st="2" end="2"/>
                                            </p:txEl>
                                          </p:spTgt>
                                        </p:tgtEl>
                                      </p:cBhvr>
                                    </p:animEffect>
                                  </p:childTnLst>
                                </p:cTn>
                              </p:par>
                            </p:childTnLst>
                          </p:cTn>
                        </p:par>
                        <p:par>
                          <p:cTn id="58" fill="hold">
                            <p:stCondLst>
                              <p:cond delay="3000"/>
                            </p:stCondLst>
                            <p:childTnLst>
                              <p:par>
                                <p:cTn id="59" presetID="22" presetClass="entr" presetSubtype="1" fill="hold" nodeType="afterEffect">
                                  <p:stCondLst>
                                    <p:cond delay="0"/>
                                  </p:stCondLst>
                                  <p:childTnLst>
                                    <p:set>
                                      <p:cBhvr>
                                        <p:cTn id="60" dur="1" fill="hold">
                                          <p:stCondLst>
                                            <p:cond delay="0"/>
                                          </p:stCondLst>
                                        </p:cTn>
                                        <p:tgtEl>
                                          <p:spTgt spid="45">
                                            <p:txEl>
                                              <p:pRg st="1" end="1"/>
                                            </p:txEl>
                                          </p:spTgt>
                                        </p:tgtEl>
                                        <p:attrNameLst>
                                          <p:attrName>style.visibility</p:attrName>
                                        </p:attrNameLst>
                                      </p:cBhvr>
                                      <p:to>
                                        <p:strVal val="visible"/>
                                      </p:to>
                                    </p:set>
                                    <p:animEffect transition="in" filter="wipe(up)">
                                      <p:cBhvr>
                                        <p:cTn id="61"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34" grpId="0"/>
      <p:bldP spid="45"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893319"/>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646111" y="452719"/>
            <a:ext cx="9404723" cy="7139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1- Caractères organoleptique te solubilité</a:t>
            </a:r>
            <a:endParaRPr lang="fr-FR" sz="3200" dirty="0">
              <a:solidFill>
                <a:schemeClr val="bg1"/>
              </a:solidFill>
            </a:endParaRPr>
          </a:p>
        </p:txBody>
      </p:sp>
      <p:sp>
        <p:nvSpPr>
          <p:cNvPr id="5" name="Espace réservé du texte 2"/>
          <p:cNvSpPr txBox="1">
            <a:spLocks/>
          </p:cNvSpPr>
          <p:nvPr/>
        </p:nvSpPr>
        <p:spPr>
          <a:xfrm>
            <a:off x="646111" y="1166649"/>
            <a:ext cx="8844730" cy="99322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Notre caféine extraite est une poudre cristalline blanche Inodore</a:t>
            </a:r>
            <a:endParaRPr lang="fr-FR" dirty="0">
              <a:solidFill>
                <a:schemeClr val="bg1"/>
              </a:solidFill>
            </a:endParaRPr>
          </a:p>
        </p:txBody>
      </p:sp>
      <p:sp>
        <p:nvSpPr>
          <p:cNvPr id="6" name="Espace réservé du texte 4"/>
          <p:cNvSpPr txBox="1">
            <a:spLocks/>
          </p:cNvSpPr>
          <p:nvPr/>
        </p:nvSpPr>
        <p:spPr>
          <a:xfrm>
            <a:off x="6448097" y="3610304"/>
            <a:ext cx="6069724" cy="162992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ce résultat est conforme aux spécifications de la pharmacopée européenne.</a:t>
            </a:r>
          </a:p>
          <a:p>
            <a:endParaRPr lang="fr-FR" dirty="0"/>
          </a:p>
        </p:txBody>
      </p:sp>
      <p:pic>
        <p:nvPicPr>
          <p:cNvPr id="7" name="Espace réservé du contenu 8" descr="C:\Users\pc\Desktop\extraction\20180416_174841.jpg"/>
          <p:cNvPicPr>
            <a:picLocks/>
          </p:cNvPicPr>
          <p:nvPr/>
        </p:nvPicPr>
        <p:blipFill>
          <a:blip r:embed="rId3" cstate="print"/>
          <a:srcRect/>
          <a:stretch>
            <a:fillRect/>
          </a:stretch>
        </p:blipFill>
        <p:spPr bwMode="auto">
          <a:xfrm>
            <a:off x="646111" y="2380593"/>
            <a:ext cx="5411809" cy="4913341"/>
          </a:xfrm>
          <a:prstGeom prst="rect">
            <a:avLst/>
          </a:prstGeom>
          <a:noFill/>
          <a:ln w="9525">
            <a:noFill/>
            <a:miter lim="800000"/>
            <a:headEnd/>
            <a:tailEnd/>
          </a:ln>
        </p:spPr>
      </p:pic>
    </p:spTree>
    <p:extLst>
      <p:ext uri="{BB962C8B-B14F-4D97-AF65-F5344CB8AC3E}">
        <p14:creationId xmlns:p14="http://schemas.microsoft.com/office/powerpoint/2010/main" val="915949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Image 3" descr="C:\Users\mon\Desktop\28740822_553934264964008_753516367_n.jpg"/>
          <p:cNvPicPr/>
          <p:nvPr/>
        </p:nvPicPr>
        <p:blipFill>
          <a:blip r:embed="rId3"/>
          <a:srcRect/>
          <a:stretch>
            <a:fillRect/>
          </a:stretch>
        </p:blipFill>
        <p:spPr bwMode="auto">
          <a:xfrm>
            <a:off x="599003" y="441435"/>
            <a:ext cx="4929445" cy="5686649"/>
          </a:xfrm>
          <a:prstGeom prst="rect">
            <a:avLst/>
          </a:prstGeom>
          <a:noFill/>
          <a:ln w="9525">
            <a:noFill/>
            <a:miter lim="800000"/>
            <a:headEnd/>
            <a:tailEnd/>
          </a:ln>
        </p:spPr>
      </p:pic>
      <p:pic>
        <p:nvPicPr>
          <p:cNvPr id="5" name="Image 4" descr="C:\Users\mon\Desktop\28722377_553934258297342_597791911_n.jpg"/>
          <p:cNvPicPr/>
          <p:nvPr/>
        </p:nvPicPr>
        <p:blipFill>
          <a:blip r:embed="rId4"/>
          <a:srcRect/>
          <a:stretch>
            <a:fillRect/>
          </a:stretch>
        </p:blipFill>
        <p:spPr bwMode="auto">
          <a:xfrm>
            <a:off x="7000622" y="457200"/>
            <a:ext cx="4844047" cy="5430253"/>
          </a:xfrm>
          <a:prstGeom prst="rect">
            <a:avLst/>
          </a:prstGeom>
          <a:noFill/>
          <a:ln w="9525">
            <a:noFill/>
            <a:miter lim="800000"/>
            <a:headEnd/>
            <a:tailEnd/>
          </a:ln>
        </p:spPr>
      </p:pic>
    </p:spTree>
    <p:extLst>
      <p:ext uri="{BB962C8B-B14F-4D97-AF65-F5344CB8AC3E}">
        <p14:creationId xmlns:p14="http://schemas.microsoft.com/office/powerpoint/2010/main" val="2342536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Espace réservé du contenu 4"/>
          <p:cNvSpPr txBox="1">
            <a:spLocks/>
          </p:cNvSpPr>
          <p:nvPr/>
        </p:nvSpPr>
        <p:spPr>
          <a:xfrm>
            <a:off x="399394" y="-804105"/>
            <a:ext cx="11792606" cy="7999350"/>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pPr marL="0" indent="0">
              <a:buNone/>
            </a:pPr>
            <a:endParaRPr lang="fr-FR" dirty="0"/>
          </a:p>
          <a:p>
            <a:pPr marL="0" indent="0">
              <a:buNone/>
            </a:pPr>
            <a:endParaRPr lang="fr-FR" dirty="0" smtClean="0"/>
          </a:p>
          <a:p>
            <a:pPr marL="0" indent="0">
              <a:buFont typeface="Arial"/>
              <a:buNone/>
            </a:pPr>
            <a:endParaRPr lang="fr-FR" dirty="0" smtClean="0"/>
          </a:p>
          <a:p>
            <a:pPr marL="0" indent="0">
              <a:buFont typeface="Arial"/>
              <a:buNone/>
            </a:pPr>
            <a:endParaRPr lang="fr-FR" dirty="0"/>
          </a:p>
          <a:p>
            <a:pPr marL="0" indent="0">
              <a:buFont typeface="Arial"/>
              <a:buNone/>
            </a:pPr>
            <a:endParaRPr lang="fr-FR" dirty="0" smtClean="0"/>
          </a:p>
          <a:p>
            <a:pPr marL="0" indent="0">
              <a:buFont typeface="Arial"/>
              <a:buNone/>
            </a:pPr>
            <a:endParaRPr lang="fr-FR" sz="2600" dirty="0">
              <a:solidFill>
                <a:schemeClr val="bg1"/>
              </a:solidFill>
            </a:endParaRPr>
          </a:p>
          <a:p>
            <a:pPr marL="0" indent="0">
              <a:buFont typeface="Arial"/>
              <a:buNone/>
            </a:pPr>
            <a:r>
              <a:rPr lang="fr-FR" dirty="0" smtClean="0">
                <a:solidFill>
                  <a:schemeClr val="bg1"/>
                </a:solidFill>
              </a:rPr>
              <a:t>peu soluble dans l’Ethanol                      soluble dans l’eau distillée </a:t>
            </a:r>
            <a:endParaRPr lang="fr-FR" dirty="0" smtClean="0"/>
          </a:p>
          <a:p>
            <a:r>
              <a:rPr lang="fr-FR" dirty="0" smtClean="0">
                <a:solidFill>
                  <a:schemeClr val="accent1"/>
                </a:solidFill>
              </a:rPr>
              <a:t>Tout  Ces résultats répondent aux exigences de la pharmacopée européenne</a:t>
            </a:r>
            <a:r>
              <a:rPr lang="fr-FR" sz="2400" dirty="0" smtClean="0">
                <a:solidFill>
                  <a:schemeClr val="accent1"/>
                </a:solidFill>
              </a:rPr>
              <a:t>.</a:t>
            </a:r>
            <a:endParaRPr lang="fr-FR" sz="2400" dirty="0">
              <a:solidFill>
                <a:schemeClr val="accent1"/>
              </a:solidFill>
            </a:endParaRPr>
          </a:p>
        </p:txBody>
      </p:sp>
      <p:pic>
        <p:nvPicPr>
          <p:cNvPr id="7" name="Image 6" descr="C:\Users\mon\Desktop\28832730_553934271630674_1237465434_n.jpg"/>
          <p:cNvPicPr/>
          <p:nvPr/>
        </p:nvPicPr>
        <p:blipFill>
          <a:blip r:embed="rId3"/>
          <a:srcRect/>
          <a:stretch>
            <a:fillRect/>
          </a:stretch>
        </p:blipFill>
        <p:spPr bwMode="auto">
          <a:xfrm>
            <a:off x="522097" y="275325"/>
            <a:ext cx="3985734" cy="5387538"/>
          </a:xfrm>
          <a:prstGeom prst="rect">
            <a:avLst/>
          </a:prstGeom>
          <a:noFill/>
          <a:ln w="9525">
            <a:noFill/>
            <a:miter lim="800000"/>
            <a:headEnd/>
            <a:tailEnd/>
          </a:ln>
        </p:spPr>
      </p:pic>
      <p:pic>
        <p:nvPicPr>
          <p:cNvPr id="9" name="Image 8" descr="C:\Users\mon\Desktop\28829418_553934281630673_519450627_n.jpg"/>
          <p:cNvPicPr/>
          <p:nvPr/>
        </p:nvPicPr>
        <p:blipFill>
          <a:blip r:embed="rId4"/>
          <a:srcRect/>
          <a:stretch>
            <a:fillRect/>
          </a:stretch>
        </p:blipFill>
        <p:spPr bwMode="auto">
          <a:xfrm>
            <a:off x="5727048" y="253629"/>
            <a:ext cx="4931199" cy="5409234"/>
          </a:xfrm>
          <a:prstGeom prst="rect">
            <a:avLst/>
          </a:prstGeom>
          <a:noFill/>
          <a:ln w="9525">
            <a:noFill/>
            <a:miter lim="800000"/>
            <a:headEnd/>
            <a:tailEnd/>
          </a:ln>
        </p:spPr>
      </p:pic>
    </p:spTree>
    <p:extLst>
      <p:ext uri="{BB962C8B-B14F-4D97-AF65-F5344CB8AC3E}">
        <p14:creationId xmlns:p14="http://schemas.microsoft.com/office/powerpoint/2010/main" val="4001832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456918" y="231998"/>
            <a:ext cx="11225323" cy="7139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2-Caractrisation par des réactions colorimétriques</a:t>
            </a:r>
            <a:endParaRPr lang="fr-FR" sz="3200" dirty="0">
              <a:solidFill>
                <a:schemeClr val="bg1"/>
              </a:solidFill>
            </a:endParaRPr>
          </a:p>
        </p:txBody>
      </p:sp>
      <p:sp>
        <p:nvSpPr>
          <p:cNvPr id="5" name="Espace réservé du contenu 2"/>
          <p:cNvSpPr txBox="1">
            <a:spLocks/>
          </p:cNvSpPr>
          <p:nvPr/>
        </p:nvSpPr>
        <p:spPr>
          <a:xfrm>
            <a:off x="0" y="945931"/>
            <a:ext cx="12076386" cy="7687706"/>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b="1" dirty="0" smtClean="0">
                <a:solidFill>
                  <a:schemeClr val="bg1"/>
                </a:solidFill>
              </a:rPr>
              <a:t>R° avec le réactif de Bouchardât</a:t>
            </a:r>
            <a:endParaRPr lang="fr-FR" dirty="0" smtClean="0">
              <a:solidFill>
                <a:schemeClr val="bg1"/>
              </a:solidFill>
            </a:endParaRPr>
          </a:p>
          <a:p>
            <a:pPr marL="0" indent="0">
              <a:buFont typeface="Arial"/>
              <a:buNone/>
            </a:pPr>
            <a:r>
              <a:rPr lang="fr-FR" dirty="0" smtClean="0">
                <a:solidFill>
                  <a:schemeClr val="bg1"/>
                </a:solidFill>
              </a:rPr>
              <a:t>            précipité brun                                                       dissolution</a:t>
            </a: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pPr marL="0" indent="0">
              <a:buFont typeface="Arial"/>
              <a:buNone/>
            </a:pPr>
            <a:endParaRPr lang="fr-FR" dirty="0" smtClean="0">
              <a:solidFill>
                <a:schemeClr val="bg1"/>
              </a:solidFill>
            </a:endParaRPr>
          </a:p>
          <a:p>
            <a:pPr marL="0" indent="0">
              <a:buFont typeface="Arial"/>
              <a:buNone/>
            </a:pPr>
            <a:endParaRPr lang="fr-FR" dirty="0" smtClean="0">
              <a:solidFill>
                <a:schemeClr val="bg1"/>
              </a:solidFill>
            </a:endParaRPr>
          </a:p>
          <a:p>
            <a:pPr marL="0" indent="0">
              <a:buFont typeface="Arial"/>
              <a:buNone/>
            </a:pPr>
            <a:r>
              <a:rPr lang="fr-FR" dirty="0" smtClean="0">
                <a:solidFill>
                  <a:schemeClr val="bg1"/>
                </a:solidFill>
              </a:rPr>
              <a:t>      Avec </a:t>
            </a:r>
            <a:r>
              <a:rPr lang="fr-FR" dirty="0" smtClean="0">
                <a:solidFill>
                  <a:schemeClr val="bg1"/>
                </a:solidFill>
              </a:rPr>
              <a:t>iodure de potassium                                 après ajout d’hydroxyde de sodium</a:t>
            </a:r>
            <a:endParaRPr lang="fr-FR" dirty="0">
              <a:solidFill>
                <a:schemeClr val="bg1"/>
              </a:solidFill>
            </a:endParaRPr>
          </a:p>
        </p:txBody>
      </p:sp>
      <p:pic>
        <p:nvPicPr>
          <p:cNvPr id="6" name="Image 5" descr="C:\Users\pc\AppData\Local\Microsoft\Windows\Temporary Internet Files\Content.Word\20180315_115703.jpg"/>
          <p:cNvPicPr/>
          <p:nvPr/>
        </p:nvPicPr>
        <p:blipFill>
          <a:blip r:embed="rId3" cstate="print"/>
          <a:srcRect/>
          <a:stretch>
            <a:fillRect/>
          </a:stretch>
        </p:blipFill>
        <p:spPr bwMode="auto">
          <a:xfrm>
            <a:off x="456918" y="2061597"/>
            <a:ext cx="3710984" cy="3890024"/>
          </a:xfrm>
          <a:prstGeom prst="rect">
            <a:avLst/>
          </a:prstGeom>
          <a:noFill/>
          <a:ln w="9525">
            <a:noFill/>
            <a:miter lim="800000"/>
            <a:headEnd/>
            <a:tailEnd/>
          </a:ln>
        </p:spPr>
      </p:pic>
      <p:pic>
        <p:nvPicPr>
          <p:cNvPr id="7" name="Image 6" descr="C:\Users\pc\AppData\Local\Microsoft\Windows\Temporary Internet Files\Content.Word\20180315_120044.jpg"/>
          <p:cNvPicPr/>
          <p:nvPr/>
        </p:nvPicPr>
        <p:blipFill>
          <a:blip r:embed="rId4" cstate="print"/>
          <a:srcRect/>
          <a:stretch>
            <a:fillRect/>
          </a:stretch>
        </p:blipFill>
        <p:spPr bwMode="auto">
          <a:xfrm>
            <a:off x="6942414" y="2061597"/>
            <a:ext cx="3626566" cy="3697520"/>
          </a:xfrm>
          <a:prstGeom prst="rect">
            <a:avLst/>
          </a:prstGeom>
          <a:noFill/>
          <a:ln w="9525">
            <a:noFill/>
            <a:miter lim="800000"/>
            <a:headEnd/>
            <a:tailEnd/>
          </a:ln>
        </p:spPr>
      </p:pic>
    </p:spTree>
    <p:extLst>
      <p:ext uri="{BB962C8B-B14F-4D97-AF65-F5344CB8AC3E}">
        <p14:creationId xmlns:p14="http://schemas.microsoft.com/office/powerpoint/2010/main" val="3055685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29159" y="1630720"/>
            <a:ext cx="923330" cy="3582071"/>
          </a:xfrm>
          <a:prstGeom prst="rect">
            <a:avLst/>
          </a:prstGeom>
          <a:noFill/>
        </p:spPr>
        <p:txBody>
          <a:bodyPr vert="vert270" wrap="none" rtlCol="0">
            <a:spAutoFit/>
          </a:bodyPr>
          <a:lstStyle/>
          <a:p>
            <a:r>
              <a:rPr lang="en-US" sz="4800" b="1" dirty="0" smtClean="0">
                <a:solidFill>
                  <a:srgbClr val="00B0F0"/>
                </a:solidFill>
                <a:latin typeface="+mj-lt"/>
              </a:rPr>
              <a:t>DÉFINITION</a:t>
            </a:r>
            <a:endParaRPr lang="en-US" sz="4800" b="1" dirty="0">
              <a:solidFill>
                <a:srgbClr val="00B0F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847974" y="2267593"/>
            <a:ext cx="7934325" cy="1938992"/>
          </a:xfrm>
          <a:prstGeom prst="rect">
            <a:avLst/>
          </a:prstGeom>
        </p:spPr>
        <p:txBody>
          <a:bodyPr wrap="square">
            <a:spAutoFit/>
          </a:bodyPr>
          <a:lstStyle/>
          <a:p>
            <a:pPr algn="just"/>
            <a:r>
              <a:rPr lang="fr-FR" sz="2400" dirty="0">
                <a:solidFill>
                  <a:schemeClr val="bg1"/>
                </a:solidFill>
                <a:latin typeface="Myriad Condensed Web" panose="020B0506030403020204" pitchFamily="34" charset="0"/>
              </a:rPr>
              <a:t>Les alcaloïdes s</a:t>
            </a:r>
            <a:r>
              <a:rPr lang="fr-FR" sz="2400" dirty="0" smtClean="0">
                <a:solidFill>
                  <a:schemeClr val="bg1"/>
                </a:solidFill>
                <a:latin typeface="Myriad Condensed Web" panose="020B0506030403020204" pitchFamily="34" charset="0"/>
              </a:rPr>
              <a:t>ont </a:t>
            </a:r>
            <a:r>
              <a:rPr lang="fr-FR" sz="2400" dirty="0">
                <a:solidFill>
                  <a:schemeClr val="bg1"/>
                </a:solidFill>
                <a:latin typeface="Myriad Condensed Web" panose="020B0506030403020204" pitchFamily="34" charset="0"/>
              </a:rPr>
              <a:t>des </a:t>
            </a:r>
            <a:r>
              <a:rPr lang="fr-FR" sz="2400" dirty="0">
                <a:solidFill>
                  <a:schemeClr val="accent2"/>
                </a:solidFill>
                <a:latin typeface="Myriad Condensed Web" panose="020B0506030403020204" pitchFamily="34" charset="0"/>
              </a:rPr>
              <a:t>substances organiques </a:t>
            </a:r>
            <a:r>
              <a:rPr lang="fr-FR" sz="2400" dirty="0">
                <a:solidFill>
                  <a:schemeClr val="bg1"/>
                </a:solidFill>
                <a:latin typeface="Myriad Condensed Web" panose="020B0506030403020204" pitchFamily="34" charset="0"/>
              </a:rPr>
              <a:t>le plus souvent d'origine </a:t>
            </a:r>
            <a:r>
              <a:rPr lang="fr-FR" sz="2400" dirty="0">
                <a:solidFill>
                  <a:schemeClr val="accent2"/>
                </a:solidFill>
                <a:latin typeface="Myriad Condensed Web" panose="020B0506030403020204" pitchFamily="34" charset="0"/>
              </a:rPr>
              <a:t>végétale</a:t>
            </a:r>
            <a:r>
              <a:rPr lang="fr-FR" sz="2400" dirty="0">
                <a:solidFill>
                  <a:schemeClr val="bg1"/>
                </a:solidFill>
                <a:latin typeface="Myriad Condensed Web" panose="020B0506030403020204" pitchFamily="34" charset="0"/>
              </a:rPr>
              <a:t>, </a:t>
            </a:r>
            <a:r>
              <a:rPr lang="fr-FR" sz="2400" dirty="0">
                <a:solidFill>
                  <a:schemeClr val="accent2"/>
                </a:solidFill>
                <a:latin typeface="Myriad Condensed Web" panose="020B0506030403020204" pitchFamily="34" charset="0"/>
              </a:rPr>
              <a:t>azotées basiques </a:t>
            </a:r>
            <a:r>
              <a:rPr lang="fr-FR" sz="2400" dirty="0" smtClean="0">
                <a:solidFill>
                  <a:schemeClr val="accent2"/>
                </a:solidFill>
                <a:latin typeface="Myriad Condensed Web" panose="020B0506030403020204" pitchFamily="34" charset="0"/>
              </a:rPr>
              <a:t>.</a:t>
            </a:r>
          </a:p>
          <a:p>
            <a:pPr algn="just"/>
            <a:r>
              <a:rPr lang="fr-FR" sz="2400" dirty="0" smtClean="0">
                <a:solidFill>
                  <a:schemeClr val="bg1"/>
                </a:solidFill>
                <a:latin typeface="Myriad Condensed Web" panose="020B0506030403020204" pitchFamily="34" charset="0"/>
              </a:rPr>
              <a:t>Sur </a:t>
            </a:r>
            <a:r>
              <a:rPr lang="fr-FR" sz="2400" dirty="0">
                <a:solidFill>
                  <a:schemeClr val="bg1"/>
                </a:solidFill>
                <a:latin typeface="Myriad Condensed Web" panose="020B0506030403020204" pitchFamily="34" charset="0"/>
              </a:rPr>
              <a:t>le plan chimique, ils constituent un groupe très hétérogène , possédant quelques propriétés physiologiques communes, ils portent tous la terminaison « </a:t>
            </a:r>
            <a:r>
              <a:rPr lang="fr-FR" sz="2400" dirty="0">
                <a:solidFill>
                  <a:schemeClr val="accent2"/>
                </a:solidFill>
                <a:latin typeface="Myriad Condensed Web" panose="020B0506030403020204" pitchFamily="34" charset="0"/>
              </a:rPr>
              <a:t>INE</a:t>
            </a:r>
            <a:r>
              <a:rPr lang="fr-FR" sz="2400" dirty="0">
                <a:solidFill>
                  <a:schemeClr val="bg1"/>
                </a:solidFill>
                <a:latin typeface="Myriad Condensed Web" panose="020B0506030403020204" pitchFamily="34" charset="0"/>
              </a:rPr>
              <a:t> ».</a:t>
            </a:r>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310674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contenu 2"/>
          <p:cNvSpPr txBox="1">
            <a:spLocks/>
          </p:cNvSpPr>
          <p:nvPr/>
        </p:nvSpPr>
        <p:spPr>
          <a:xfrm>
            <a:off x="488731" y="283779"/>
            <a:ext cx="11161986" cy="7711905"/>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200" b="1" dirty="0" smtClean="0">
                <a:solidFill>
                  <a:schemeClr val="bg1"/>
                </a:solidFill>
              </a:rPr>
              <a:t>R° avec le dimethylaminobenzaldehyde</a:t>
            </a:r>
          </a:p>
          <a:p>
            <a:endParaRPr lang="fr-FR" b="1" dirty="0" smtClean="0"/>
          </a:p>
          <a:p>
            <a:endParaRPr lang="fr-FR" b="1" dirty="0" smtClean="0"/>
          </a:p>
          <a:p>
            <a:endParaRPr lang="fr-FR" b="1" dirty="0" smtClean="0"/>
          </a:p>
          <a:p>
            <a:endParaRPr lang="fr-FR" b="1" dirty="0" smtClean="0"/>
          </a:p>
          <a:p>
            <a:endParaRPr lang="fr-FR" b="1" dirty="0" smtClean="0"/>
          </a:p>
          <a:p>
            <a:endParaRPr lang="fr-FR" b="1" dirty="0" smtClean="0"/>
          </a:p>
          <a:p>
            <a:endParaRPr lang="fr-FR" b="1" dirty="0" smtClean="0"/>
          </a:p>
          <a:p>
            <a:endParaRPr lang="fr-FR" b="1" dirty="0" smtClean="0"/>
          </a:p>
          <a:p>
            <a:endParaRPr lang="fr-FR" b="1" dirty="0" smtClean="0"/>
          </a:p>
          <a:p>
            <a:pPr marL="0" indent="0">
              <a:buFont typeface="Arial"/>
              <a:buNone/>
            </a:pPr>
            <a:endParaRPr lang="fr-FR" sz="2400" dirty="0" smtClean="0"/>
          </a:p>
          <a:p>
            <a:pPr marL="0" indent="0">
              <a:buFont typeface="Arial"/>
              <a:buNone/>
            </a:pPr>
            <a:r>
              <a:rPr lang="fr-FR" dirty="0" smtClean="0">
                <a:solidFill>
                  <a:schemeClr val="bg1"/>
                </a:solidFill>
              </a:rPr>
              <a:t>La réaction de la caféine extraite avec le </a:t>
            </a:r>
            <a:r>
              <a:rPr lang="fr-FR" dirty="0" err="1" smtClean="0">
                <a:solidFill>
                  <a:schemeClr val="bg1"/>
                </a:solidFill>
              </a:rPr>
              <a:t>diméthylaminobenzaldehyde</a:t>
            </a:r>
            <a:r>
              <a:rPr lang="fr-FR" dirty="0" smtClean="0">
                <a:solidFill>
                  <a:schemeClr val="bg1"/>
                </a:solidFill>
              </a:rPr>
              <a:t> a donné une coloration bleu intense  </a:t>
            </a:r>
            <a:endParaRPr lang="fr-FR" dirty="0">
              <a:solidFill>
                <a:schemeClr val="bg1"/>
              </a:solidFill>
            </a:endParaRPr>
          </a:p>
        </p:txBody>
      </p:sp>
      <p:pic>
        <p:nvPicPr>
          <p:cNvPr id="5" name="Image 4" descr="C:\Users\Home\Desktop\31957430_580939572263477_2928208449286176768_n.jpg"/>
          <p:cNvPicPr/>
          <p:nvPr/>
        </p:nvPicPr>
        <p:blipFill>
          <a:blip r:embed="rId3">
            <a:extLst>
              <a:ext uri="{28A0092B-C50C-407E-A947-70E740481C1C}">
                <a14:useLocalDpi xmlns:a14="http://schemas.microsoft.com/office/drawing/2010/main" val="0"/>
              </a:ext>
            </a:extLst>
          </a:blip>
          <a:srcRect/>
          <a:stretch>
            <a:fillRect/>
          </a:stretch>
        </p:blipFill>
        <p:spPr bwMode="auto">
          <a:xfrm>
            <a:off x="788276" y="977462"/>
            <a:ext cx="3203626" cy="4926033"/>
          </a:xfrm>
          <a:prstGeom prst="rect">
            <a:avLst/>
          </a:prstGeom>
          <a:noFill/>
          <a:ln>
            <a:noFill/>
          </a:ln>
        </p:spPr>
      </p:pic>
      <p:pic>
        <p:nvPicPr>
          <p:cNvPr id="6" name="Image 5" descr="C:\Users\Home\Desktop\31961043_580939622263472_1698561326781038592_n.jpg"/>
          <p:cNvPicPr/>
          <p:nvPr/>
        </p:nvPicPr>
        <p:blipFill>
          <a:blip r:embed="rId4">
            <a:extLst>
              <a:ext uri="{28A0092B-C50C-407E-A947-70E740481C1C}">
                <a14:useLocalDpi xmlns:a14="http://schemas.microsoft.com/office/drawing/2010/main" val="0"/>
              </a:ext>
            </a:extLst>
          </a:blip>
          <a:srcRect/>
          <a:stretch>
            <a:fillRect/>
          </a:stretch>
        </p:blipFill>
        <p:spPr bwMode="auto">
          <a:xfrm>
            <a:off x="6526924" y="977462"/>
            <a:ext cx="3583717" cy="4926033"/>
          </a:xfrm>
          <a:prstGeom prst="rect">
            <a:avLst/>
          </a:prstGeom>
          <a:noFill/>
          <a:ln>
            <a:noFill/>
          </a:ln>
        </p:spPr>
      </p:pic>
      <p:sp>
        <p:nvSpPr>
          <p:cNvPr id="7" name="Flèche droite 6"/>
          <p:cNvSpPr/>
          <p:nvPr/>
        </p:nvSpPr>
        <p:spPr>
          <a:xfrm>
            <a:off x="5155324" y="3317358"/>
            <a:ext cx="614855" cy="6592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37528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contenu 2"/>
          <p:cNvSpPr txBox="1">
            <a:spLocks/>
          </p:cNvSpPr>
          <p:nvPr/>
        </p:nvSpPr>
        <p:spPr>
          <a:xfrm>
            <a:off x="173422" y="394138"/>
            <a:ext cx="11839902" cy="8175704"/>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600" b="1" dirty="0" smtClean="0">
                <a:solidFill>
                  <a:schemeClr val="bg1"/>
                </a:solidFill>
              </a:rPr>
              <a:t>R° à la murexide</a:t>
            </a: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smtClean="0">
              <a:solidFill>
                <a:schemeClr val="bg1"/>
              </a:solidFill>
            </a:endParaRPr>
          </a:p>
          <a:p>
            <a:endParaRPr lang="fr-FR" dirty="0">
              <a:solidFill>
                <a:schemeClr val="bg1"/>
              </a:solidFill>
            </a:endParaRPr>
          </a:p>
          <a:p>
            <a:pPr marL="0" indent="0">
              <a:buFont typeface="Arial"/>
              <a:buNone/>
            </a:pPr>
            <a:endParaRPr lang="fr-FR" dirty="0" smtClean="0">
              <a:solidFill>
                <a:schemeClr val="bg1"/>
              </a:solidFill>
            </a:endParaRPr>
          </a:p>
          <a:p>
            <a:r>
              <a:rPr lang="fr-FR" dirty="0" smtClean="0">
                <a:solidFill>
                  <a:schemeClr val="bg1"/>
                </a:solidFill>
              </a:rPr>
              <a:t>La </a:t>
            </a:r>
            <a:r>
              <a:rPr lang="fr-FR" dirty="0">
                <a:solidFill>
                  <a:schemeClr val="bg1"/>
                </a:solidFill>
              </a:rPr>
              <a:t>réaction </a:t>
            </a:r>
            <a:r>
              <a:rPr lang="fr-FR" dirty="0" smtClean="0">
                <a:solidFill>
                  <a:schemeClr val="bg1"/>
                </a:solidFill>
              </a:rPr>
              <a:t>de la </a:t>
            </a:r>
            <a:r>
              <a:rPr lang="fr-FR" dirty="0">
                <a:solidFill>
                  <a:schemeClr val="bg1"/>
                </a:solidFill>
              </a:rPr>
              <a:t>caféine extraite </a:t>
            </a:r>
            <a:r>
              <a:rPr lang="fr-FR" dirty="0" smtClean="0">
                <a:solidFill>
                  <a:schemeClr val="bg1"/>
                </a:solidFill>
              </a:rPr>
              <a:t>à la </a:t>
            </a:r>
            <a:r>
              <a:rPr lang="fr-FR" dirty="0" err="1" smtClean="0">
                <a:solidFill>
                  <a:schemeClr val="bg1"/>
                </a:solidFill>
              </a:rPr>
              <a:t>murexide</a:t>
            </a:r>
            <a:r>
              <a:rPr lang="fr-FR" dirty="0" smtClean="0">
                <a:solidFill>
                  <a:schemeClr val="bg1"/>
                </a:solidFill>
              </a:rPr>
              <a:t> a donné une coloration jaune-violet après l’ajout de l’ammoniaque diluée </a:t>
            </a:r>
          </a:p>
          <a:p>
            <a:r>
              <a:rPr lang="fr-FR" dirty="0" smtClean="0">
                <a:solidFill>
                  <a:schemeClr val="bg1"/>
                </a:solidFill>
              </a:rPr>
              <a:t> Ces résultats des </a:t>
            </a:r>
            <a:r>
              <a:rPr lang="fr-FR" dirty="0" smtClean="0">
                <a:solidFill>
                  <a:schemeClr val="accent1"/>
                </a:solidFill>
              </a:rPr>
              <a:t>trois réactions colorimétriques répondent aux exigences de la pharmacopée européenne.</a:t>
            </a:r>
          </a:p>
          <a:p>
            <a:endParaRPr lang="fr-FR" dirty="0"/>
          </a:p>
        </p:txBody>
      </p:sp>
      <p:pic>
        <p:nvPicPr>
          <p:cNvPr id="5" name="Image 4" descr="G:\31944481_580939498930151_1657017757394272256_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670" y="1411930"/>
            <a:ext cx="3186823" cy="3801754"/>
          </a:xfrm>
          <a:prstGeom prst="rect">
            <a:avLst/>
          </a:prstGeom>
          <a:noFill/>
          <a:ln>
            <a:noFill/>
          </a:ln>
        </p:spPr>
      </p:pic>
      <p:pic>
        <p:nvPicPr>
          <p:cNvPr id="6" name="Image 5" descr="C:\Users\Home\Desktop\31955966_580939642263470_658219573656420352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3161" y="1411929"/>
            <a:ext cx="3814953" cy="3561124"/>
          </a:xfrm>
          <a:prstGeom prst="rect">
            <a:avLst/>
          </a:prstGeom>
          <a:noFill/>
          <a:ln>
            <a:noFill/>
          </a:ln>
        </p:spPr>
      </p:pic>
      <p:sp>
        <p:nvSpPr>
          <p:cNvPr id="7" name="Flèche droite 6"/>
          <p:cNvSpPr/>
          <p:nvPr/>
        </p:nvSpPr>
        <p:spPr>
          <a:xfrm>
            <a:off x="5287687" y="2764463"/>
            <a:ext cx="737668" cy="7655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06176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646111" y="253404"/>
            <a:ext cx="9404723" cy="934648"/>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3- Identification spectrale de la caféine </a:t>
            </a:r>
            <a:r>
              <a:rPr lang="fr-FR" sz="3200" dirty="0" smtClean="0">
                <a:solidFill>
                  <a:schemeClr val="bg1"/>
                </a:solidFill>
              </a:rPr>
              <a:t/>
            </a:r>
            <a:br>
              <a:rPr lang="fr-FR" sz="3200" dirty="0" smtClean="0">
                <a:solidFill>
                  <a:schemeClr val="bg1"/>
                </a:solidFill>
              </a:rPr>
            </a:br>
            <a:endParaRPr lang="fr-FR" sz="3200" dirty="0">
              <a:solidFill>
                <a:schemeClr val="bg1"/>
              </a:solidFill>
            </a:endParaRPr>
          </a:p>
        </p:txBody>
      </p:sp>
      <p:sp>
        <p:nvSpPr>
          <p:cNvPr id="5" name="Espace réservé du contenu 2"/>
          <p:cNvSpPr txBox="1">
            <a:spLocks/>
          </p:cNvSpPr>
          <p:nvPr/>
        </p:nvSpPr>
        <p:spPr>
          <a:xfrm>
            <a:off x="478980" y="930830"/>
            <a:ext cx="10578661" cy="5644054"/>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200" b="1" dirty="0" smtClean="0">
                <a:solidFill>
                  <a:schemeClr val="bg1"/>
                </a:solidFill>
              </a:rPr>
              <a:t>Par infrarouge</a:t>
            </a:r>
          </a:p>
          <a:p>
            <a:pPr marL="0" indent="0">
              <a:buFont typeface="Arial"/>
              <a:buNone/>
            </a:pPr>
            <a:r>
              <a:rPr lang="fr-FR" sz="2400" dirty="0" smtClean="0">
                <a:solidFill>
                  <a:schemeClr val="bg1"/>
                </a:solidFill>
              </a:rPr>
              <a:t>Nous avons obtenu spectre IR de la caféine extraite qui est superposable au spectre IR de la caféine référence avec les mêmes bandes d'absorption.</a:t>
            </a:r>
          </a:p>
          <a:p>
            <a:pPr marL="0" indent="0">
              <a:buFont typeface="Arial"/>
              <a:buNone/>
            </a:pPr>
            <a:endParaRPr lang="fr-FR" sz="2400" b="1" dirty="0"/>
          </a:p>
        </p:txBody>
      </p:sp>
      <p:graphicFrame>
        <p:nvGraphicFramePr>
          <p:cNvPr id="6" name="Tableau 5"/>
          <p:cNvGraphicFramePr>
            <a:graphicFrameLocks noGrp="1"/>
          </p:cNvGraphicFramePr>
          <p:nvPr>
            <p:extLst>
              <p:ext uri="{D42A27DB-BD31-4B8C-83A1-F6EECF244321}">
                <p14:modId xmlns:p14="http://schemas.microsoft.com/office/powerpoint/2010/main" val="148748906"/>
              </p:ext>
            </p:extLst>
          </p:nvPr>
        </p:nvGraphicFramePr>
        <p:xfrm>
          <a:off x="1064274" y="2296902"/>
          <a:ext cx="9408071" cy="4488430"/>
        </p:xfrm>
        <a:graphic>
          <a:graphicData uri="http://schemas.openxmlformats.org/drawingml/2006/table">
            <a:tbl>
              <a:tblPr firstRow="1" firstCol="1" bandRow="1">
                <a:tableStyleId>{5C22544A-7EE6-4342-B048-85BDC9FD1C3A}</a:tableStyleId>
              </a:tblPr>
              <a:tblGrid>
                <a:gridCol w="1847503">
                  <a:extLst>
                    <a:ext uri="{9D8B030D-6E8A-4147-A177-3AD203B41FA5}">
                      <a16:colId xmlns:a16="http://schemas.microsoft.com/office/drawing/2014/main" val="2408225619"/>
                    </a:ext>
                  </a:extLst>
                </a:gridCol>
                <a:gridCol w="3909477">
                  <a:extLst>
                    <a:ext uri="{9D8B030D-6E8A-4147-A177-3AD203B41FA5}">
                      <a16:colId xmlns:a16="http://schemas.microsoft.com/office/drawing/2014/main" val="2267312285"/>
                    </a:ext>
                  </a:extLst>
                </a:gridCol>
                <a:gridCol w="3651091">
                  <a:extLst>
                    <a:ext uri="{9D8B030D-6E8A-4147-A177-3AD203B41FA5}">
                      <a16:colId xmlns:a16="http://schemas.microsoft.com/office/drawing/2014/main" val="4236349767"/>
                    </a:ext>
                  </a:extLst>
                </a:gridCol>
              </a:tblGrid>
              <a:tr h="1201603">
                <a:tc>
                  <a:txBody>
                    <a:bodyPr/>
                    <a:lstStyle/>
                    <a:p>
                      <a:pPr algn="just">
                        <a:lnSpc>
                          <a:spcPct val="115000"/>
                        </a:lnSpc>
                        <a:spcAft>
                          <a:spcPts val="0"/>
                        </a:spcAft>
                      </a:pPr>
                      <a:r>
                        <a:rPr lang="fr-FR" sz="2000" dirty="0">
                          <a:effectLst/>
                        </a:rPr>
                        <a:t> </a:t>
                      </a:r>
                    </a:p>
                    <a:p>
                      <a:pPr algn="just">
                        <a:lnSpc>
                          <a:spcPct val="115000"/>
                        </a:lnSpc>
                        <a:spcAft>
                          <a:spcPts val="0"/>
                        </a:spcAft>
                      </a:pPr>
                      <a:r>
                        <a:rPr lang="fr-FR" sz="2000" dirty="0">
                          <a:effectLst/>
                        </a:rPr>
                        <a:t>Liaisons</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 </a:t>
                      </a:r>
                    </a:p>
                    <a:p>
                      <a:pPr algn="just">
                        <a:lnSpc>
                          <a:spcPct val="115000"/>
                        </a:lnSpc>
                        <a:spcAft>
                          <a:spcPts val="0"/>
                        </a:spcAft>
                      </a:pPr>
                      <a:r>
                        <a:rPr lang="fr-FR" sz="2000" dirty="0">
                          <a:effectLst/>
                        </a:rPr>
                        <a:t>Bandes d'absorption (cm-1)</a:t>
                      </a:r>
                    </a:p>
                    <a:p>
                      <a:pPr algn="just">
                        <a:lnSpc>
                          <a:spcPct val="115000"/>
                        </a:lnSpc>
                        <a:spcAft>
                          <a:spcPts val="0"/>
                        </a:spcAft>
                      </a:pPr>
                      <a:r>
                        <a:rPr lang="fr-FR" sz="2000" dirty="0">
                          <a:effectLst/>
                        </a:rPr>
                        <a:t>Caféine obtenue par extraction</a:t>
                      </a:r>
                    </a:p>
                    <a:p>
                      <a:pPr algn="just">
                        <a:lnSpc>
                          <a:spcPct val="115000"/>
                        </a:lnSpc>
                        <a:spcAft>
                          <a:spcPts val="0"/>
                        </a:spcAft>
                      </a:pPr>
                      <a:r>
                        <a:rPr lang="fr-FR" sz="2000" dirty="0">
                          <a:effectLst/>
                        </a:rPr>
                        <a:t> </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Bandes d'absorption (cm-1)</a:t>
                      </a:r>
                    </a:p>
                    <a:p>
                      <a:pPr algn="just">
                        <a:lnSpc>
                          <a:spcPct val="115000"/>
                        </a:lnSpc>
                        <a:spcAft>
                          <a:spcPts val="0"/>
                        </a:spcAft>
                      </a:pPr>
                      <a:r>
                        <a:rPr lang="fr-FR" sz="2000" dirty="0">
                          <a:effectLst/>
                        </a:rPr>
                        <a:t>Caféine de référence</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51759456"/>
                  </a:ext>
                </a:extLst>
              </a:tr>
              <a:tr h="591854">
                <a:tc>
                  <a:txBody>
                    <a:bodyPr/>
                    <a:lstStyle/>
                    <a:p>
                      <a:pPr algn="just">
                        <a:lnSpc>
                          <a:spcPct val="115000"/>
                        </a:lnSpc>
                        <a:spcAft>
                          <a:spcPts val="0"/>
                        </a:spcAft>
                      </a:pPr>
                      <a:r>
                        <a:rPr lang="fr-FR" sz="2000" dirty="0">
                          <a:effectLst/>
                        </a:rPr>
                        <a:t>C-H</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a:effectLst/>
                        </a:rPr>
                        <a:t>3111,17</a:t>
                      </a:r>
                    </a:p>
                    <a:p>
                      <a:pPr algn="just">
                        <a:lnSpc>
                          <a:spcPct val="115000"/>
                        </a:lnSpc>
                        <a:spcAft>
                          <a:spcPts val="0"/>
                        </a:spcAft>
                      </a:pPr>
                      <a:r>
                        <a:rPr lang="fr-FR" sz="2000">
                          <a:effectLst/>
                        </a:rPr>
                        <a:t>2952,56</a:t>
                      </a:r>
                      <a:endParaRPr lang="fr-FR"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a:effectLst/>
                        </a:rPr>
                        <a:t>3111,01</a:t>
                      </a:r>
                    </a:p>
                    <a:p>
                      <a:pPr algn="just">
                        <a:lnSpc>
                          <a:spcPct val="115000"/>
                        </a:lnSpc>
                        <a:spcAft>
                          <a:spcPts val="0"/>
                        </a:spcAft>
                      </a:pPr>
                      <a:r>
                        <a:rPr lang="fr-FR" sz="2000">
                          <a:effectLst/>
                        </a:rPr>
                        <a:t>2952,58</a:t>
                      </a:r>
                      <a:endParaRPr lang="fr-FR"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479096282"/>
                  </a:ext>
                </a:extLst>
              </a:tr>
              <a:tr h="896728">
                <a:tc>
                  <a:txBody>
                    <a:bodyPr/>
                    <a:lstStyle/>
                    <a:p>
                      <a:pPr algn="just">
                        <a:lnSpc>
                          <a:spcPct val="115000"/>
                        </a:lnSpc>
                        <a:spcAft>
                          <a:spcPts val="0"/>
                        </a:spcAft>
                      </a:pPr>
                      <a:r>
                        <a:rPr lang="fr-FR" sz="2000" dirty="0">
                          <a:effectLst/>
                        </a:rPr>
                        <a:t>C=O</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1692,98</a:t>
                      </a:r>
                    </a:p>
                    <a:p>
                      <a:pPr algn="just">
                        <a:lnSpc>
                          <a:spcPct val="115000"/>
                        </a:lnSpc>
                        <a:spcAft>
                          <a:spcPts val="0"/>
                        </a:spcAft>
                      </a:pPr>
                      <a:r>
                        <a:rPr lang="fr-FR" sz="2000" dirty="0">
                          <a:effectLst/>
                        </a:rPr>
                        <a:t> </a:t>
                      </a:r>
                      <a:r>
                        <a:rPr lang="fr-FR" sz="2000" dirty="0" smtClean="0">
                          <a:effectLst/>
                        </a:rPr>
                        <a:t>1647,6</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a:effectLst/>
                        </a:rPr>
                        <a:t>1692,36</a:t>
                      </a:r>
                    </a:p>
                    <a:p>
                      <a:pPr algn="just">
                        <a:lnSpc>
                          <a:spcPct val="115000"/>
                        </a:lnSpc>
                        <a:spcAft>
                          <a:spcPts val="0"/>
                        </a:spcAft>
                      </a:pPr>
                      <a:r>
                        <a:rPr lang="fr-FR" sz="2000">
                          <a:effectLst/>
                        </a:rPr>
                        <a:t>1644,67</a:t>
                      </a:r>
                      <a:endParaRPr lang="fr-FR"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917809205"/>
                  </a:ext>
                </a:extLst>
              </a:tr>
              <a:tr h="896728">
                <a:tc>
                  <a:txBody>
                    <a:bodyPr/>
                    <a:lstStyle/>
                    <a:p>
                      <a:pPr algn="just">
                        <a:lnSpc>
                          <a:spcPct val="115000"/>
                        </a:lnSpc>
                        <a:spcAft>
                          <a:spcPts val="0"/>
                        </a:spcAft>
                      </a:pPr>
                      <a:r>
                        <a:rPr lang="fr-FR" sz="2000" dirty="0">
                          <a:effectLst/>
                        </a:rPr>
                        <a:t>C=C</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 </a:t>
                      </a:r>
                      <a:r>
                        <a:rPr lang="fr-FR" sz="2000" dirty="0" smtClean="0">
                          <a:effectLst/>
                        </a:rPr>
                        <a:t>1598,15</a:t>
                      </a:r>
                      <a:endParaRPr lang="fr-FR" sz="2000" dirty="0">
                        <a:effectLst/>
                      </a:endParaRPr>
                    </a:p>
                    <a:p>
                      <a:pPr algn="just">
                        <a:lnSpc>
                          <a:spcPct val="115000"/>
                        </a:lnSpc>
                        <a:spcAft>
                          <a:spcPts val="0"/>
                        </a:spcAft>
                      </a:pPr>
                      <a:r>
                        <a:rPr lang="fr-FR" sz="2000" dirty="0">
                          <a:effectLst/>
                        </a:rPr>
                        <a:t>1546,08</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1599,05</a:t>
                      </a:r>
                    </a:p>
                    <a:p>
                      <a:pPr algn="just">
                        <a:lnSpc>
                          <a:spcPct val="115000"/>
                        </a:lnSpc>
                        <a:spcAft>
                          <a:spcPts val="0"/>
                        </a:spcAft>
                      </a:pPr>
                      <a:r>
                        <a:rPr lang="fr-FR" sz="2000" dirty="0">
                          <a:effectLst/>
                        </a:rPr>
                        <a:t>1548,93</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74285263"/>
                  </a:ext>
                </a:extLst>
              </a:tr>
              <a:tr h="591854">
                <a:tc>
                  <a:txBody>
                    <a:bodyPr/>
                    <a:lstStyle/>
                    <a:p>
                      <a:pPr algn="just">
                        <a:lnSpc>
                          <a:spcPct val="115000"/>
                        </a:lnSpc>
                        <a:spcAft>
                          <a:spcPts val="0"/>
                        </a:spcAft>
                      </a:pPr>
                      <a:r>
                        <a:rPr lang="fr-FR" sz="2000" dirty="0">
                          <a:effectLst/>
                        </a:rPr>
                        <a:t>C-N</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smtClean="0">
                          <a:effectLst/>
                        </a:rPr>
                        <a:t>1325,59</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just">
                        <a:lnSpc>
                          <a:spcPct val="115000"/>
                        </a:lnSpc>
                        <a:spcAft>
                          <a:spcPts val="0"/>
                        </a:spcAft>
                      </a:pPr>
                      <a:r>
                        <a:rPr lang="fr-FR" sz="2000" dirty="0">
                          <a:effectLst/>
                        </a:rPr>
                        <a:t>1325,86</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72154480"/>
                  </a:ext>
                </a:extLst>
              </a:tr>
            </a:tbl>
          </a:graphicData>
        </a:graphic>
      </p:graphicFrame>
    </p:spTree>
    <p:extLst>
      <p:ext uri="{BB962C8B-B14F-4D97-AF65-F5344CB8AC3E}">
        <p14:creationId xmlns:p14="http://schemas.microsoft.com/office/powerpoint/2010/main" val="2588758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C:\Users\Home\Desktop\31919441_1671244246299788_664182714840121344_n.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651" y="0"/>
            <a:ext cx="12404651" cy="8641434"/>
          </a:xfrm>
          <a:prstGeom prst="rect">
            <a:avLst/>
          </a:prstGeom>
          <a:noFill/>
          <a:ln>
            <a:noFill/>
          </a:ln>
        </p:spPr>
      </p:pic>
    </p:spTree>
    <p:extLst>
      <p:ext uri="{BB962C8B-B14F-4D97-AF65-F5344CB8AC3E}">
        <p14:creationId xmlns:p14="http://schemas.microsoft.com/office/powerpoint/2010/main" val="9185651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space réservé du contenu 2"/>
          <p:cNvSpPr txBox="1">
            <a:spLocks/>
          </p:cNvSpPr>
          <p:nvPr/>
        </p:nvSpPr>
        <p:spPr>
          <a:xfrm>
            <a:off x="0" y="701750"/>
            <a:ext cx="12192000" cy="6156250"/>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endParaRPr lang="fr-FR" sz="2400" b="1" dirty="0" smtClean="0"/>
          </a:p>
          <a:p>
            <a:r>
              <a:rPr lang="fr-FR" sz="3600" b="1" dirty="0" smtClean="0">
                <a:solidFill>
                  <a:schemeClr val="bg1"/>
                </a:solidFill>
              </a:rPr>
              <a:t>Par UV-visible</a:t>
            </a:r>
          </a:p>
          <a:p>
            <a:endParaRPr lang="fr-FR" sz="3200" b="1" dirty="0" smtClean="0">
              <a:solidFill>
                <a:schemeClr val="bg1"/>
              </a:solidFill>
            </a:endParaRPr>
          </a:p>
          <a:p>
            <a:r>
              <a:rPr lang="fr-FR" sz="3200" dirty="0" smtClean="0">
                <a:solidFill>
                  <a:schemeClr val="bg1"/>
                </a:solidFill>
              </a:rPr>
              <a:t>Les spectres d’absorption dans l’UV de la caféine obtenue par extraction et la référence ont la même allure et le même maximum d’absorption qui est de (~275nm)</a:t>
            </a:r>
          </a:p>
          <a:p>
            <a:pPr marL="0" indent="0">
              <a:buFont typeface="Arial"/>
              <a:buNone/>
            </a:pPr>
            <a:endParaRPr lang="fr-FR" sz="2400" b="1" dirty="0"/>
          </a:p>
        </p:txBody>
      </p:sp>
    </p:spTree>
    <p:extLst>
      <p:ext uri="{BB962C8B-B14F-4D97-AF65-F5344CB8AC3E}">
        <p14:creationId xmlns:p14="http://schemas.microsoft.com/office/powerpoint/2010/main" val="1564100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cstate="print"/>
          <a:srcRect/>
          <a:stretch>
            <a:fillRect/>
          </a:stretch>
        </p:blipFill>
        <p:spPr bwMode="auto">
          <a:xfrm>
            <a:off x="0" y="-510363"/>
            <a:ext cx="12192000" cy="9186530"/>
          </a:xfrm>
          <a:prstGeom prst="rect">
            <a:avLst/>
          </a:prstGeom>
          <a:noFill/>
          <a:ln w="9525">
            <a:noFill/>
            <a:miter lim="800000"/>
            <a:headEnd/>
            <a:tailEnd/>
          </a:ln>
        </p:spPr>
      </p:pic>
    </p:spTree>
    <p:extLst>
      <p:ext uri="{BB962C8B-B14F-4D97-AF65-F5344CB8AC3E}">
        <p14:creationId xmlns:p14="http://schemas.microsoft.com/office/powerpoint/2010/main" val="205671443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cstate="print"/>
          <a:srcRect/>
          <a:stretch>
            <a:fillRect/>
          </a:stretch>
        </p:blipFill>
        <p:spPr bwMode="auto">
          <a:xfrm>
            <a:off x="0" y="-680483"/>
            <a:ext cx="12191999" cy="9314120"/>
          </a:xfrm>
          <a:prstGeom prst="rect">
            <a:avLst/>
          </a:prstGeom>
          <a:noFill/>
          <a:ln w="9525">
            <a:noFill/>
            <a:miter lim="800000"/>
            <a:headEnd/>
            <a:tailEnd/>
          </a:ln>
        </p:spPr>
      </p:pic>
    </p:spTree>
    <p:extLst>
      <p:ext uri="{BB962C8B-B14F-4D97-AF65-F5344CB8AC3E}">
        <p14:creationId xmlns:p14="http://schemas.microsoft.com/office/powerpoint/2010/main" val="18098870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346841" y="452718"/>
            <a:ext cx="9703993" cy="85582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smtClean="0">
                <a:solidFill>
                  <a:schemeClr val="bg1"/>
                </a:solidFill>
              </a:rPr>
              <a:t>4-</a:t>
            </a:r>
            <a:r>
              <a:rPr lang="fr-FR" sz="3200" b="1" dirty="0" smtClean="0">
                <a:solidFill>
                  <a:schemeClr val="bg1"/>
                </a:solidFill>
              </a:rPr>
              <a:t> Détermination du point de fusion</a:t>
            </a:r>
            <a:endParaRPr lang="fr-FR" sz="3200" dirty="0">
              <a:solidFill>
                <a:schemeClr val="bg1"/>
              </a:solidFill>
            </a:endParaRPr>
          </a:p>
        </p:txBody>
      </p:sp>
      <mc:AlternateContent xmlns:mc="http://schemas.openxmlformats.org/markup-compatibility/2006">
        <mc:Choice xmlns:a14="http://schemas.microsoft.com/office/drawing/2010/main" Requires="a14">
          <p:sp>
            <p:nvSpPr>
              <p:cNvPr id="5" name="Espace réservé du contenu 2"/>
              <p:cNvSpPr txBox="1">
                <a:spLocks/>
              </p:cNvSpPr>
              <p:nvPr/>
            </p:nvSpPr>
            <p:spPr>
              <a:xfrm>
                <a:off x="210586" y="910110"/>
                <a:ext cx="11414234" cy="6840036"/>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fr-FR" sz="3000" dirty="0" smtClean="0">
                    <a:solidFill>
                      <a:schemeClr val="bg1"/>
                    </a:solidFill>
                  </a:rPr>
                  <a:t>   Caféine extraite : 222.4</a:t>
                </a:r>
                <a14:m>
                  <m:oMath xmlns:m="http://schemas.openxmlformats.org/officeDocument/2006/math">
                    <m:r>
                      <a:rPr lang="fr-FR" sz="3000" i="1">
                        <a:solidFill>
                          <a:schemeClr val="bg1"/>
                        </a:solidFill>
                        <a:latin typeface="Cambria Math" panose="02040503050406030204" pitchFamily="18" charset="0"/>
                      </a:rPr>
                      <m:t>℃</m:t>
                    </m:r>
                  </m:oMath>
                </a14:m>
                <a:r>
                  <a:rPr lang="fr-FR" sz="3000" dirty="0" smtClean="0">
                    <a:solidFill>
                      <a:schemeClr val="bg1"/>
                    </a:solidFill>
                  </a:rPr>
                  <a:t>                                         </a:t>
                </a:r>
                <a:r>
                  <a:rPr lang="fr-FR" sz="3000" dirty="0">
                    <a:solidFill>
                      <a:schemeClr val="bg1"/>
                    </a:solidFill>
                  </a:rPr>
                  <a:t>Caféine de référence : 222.8 </a:t>
                </a:r>
                <a14:m>
                  <m:oMath xmlns:m="http://schemas.openxmlformats.org/officeDocument/2006/math">
                    <m:r>
                      <a:rPr lang="fr-FR" sz="3000" i="1">
                        <a:solidFill>
                          <a:schemeClr val="bg1"/>
                        </a:solidFill>
                        <a:latin typeface="Cambria Math" panose="02040503050406030204" pitchFamily="18" charset="0"/>
                      </a:rPr>
                      <m:t>℃</m:t>
                    </m:r>
                  </m:oMath>
                </a14:m>
                <a:endParaRPr lang="fr-FR" sz="3000" dirty="0">
                  <a:solidFill>
                    <a:schemeClr val="bg1"/>
                  </a:solidFill>
                </a:endParaRPr>
              </a:p>
              <a:p>
                <a:endParaRPr lang="fr-FR" sz="3000" dirty="0" smtClean="0"/>
              </a:p>
              <a:p>
                <a:endParaRPr lang="fr-FR" sz="3000" dirty="0" smtClean="0"/>
              </a:p>
              <a:p>
                <a:endParaRPr lang="fr-FR" sz="3000" dirty="0"/>
              </a:p>
              <a:p>
                <a:endParaRPr lang="fr-FR" sz="3000" dirty="0" smtClean="0"/>
              </a:p>
              <a:p>
                <a:pPr marL="0" indent="0">
                  <a:buFont typeface="Arial"/>
                  <a:buNone/>
                </a:pPr>
                <a:endParaRPr lang="fr-FR" sz="3000" dirty="0" smtClean="0"/>
              </a:p>
              <a:p>
                <a:pPr marL="0" indent="0">
                  <a:buFont typeface="Arial"/>
                  <a:buNone/>
                </a:pPr>
                <a:r>
                  <a:rPr lang="fr-FR" sz="3000" dirty="0"/>
                  <a:t> </a:t>
                </a:r>
                <a:endParaRPr lang="fr-FR" sz="3000" dirty="0"/>
              </a:p>
              <a:p>
                <a:pPr marL="0" indent="0">
                  <a:buFont typeface="Arial"/>
                  <a:buNone/>
                </a:pPr>
                <a:endParaRPr lang="fr-FR" sz="3300" dirty="0"/>
              </a:p>
              <a:p>
                <a:r>
                  <a:rPr lang="fr-FR" sz="3300" dirty="0" smtClean="0">
                    <a:solidFill>
                      <a:schemeClr val="bg1"/>
                    </a:solidFill>
                  </a:rPr>
                  <a:t>Les températures de fusion de la caféine extraite et de référence </a:t>
                </a:r>
                <a:r>
                  <a:rPr lang="fr-FR" sz="3300" dirty="0" smtClean="0">
                    <a:solidFill>
                      <a:schemeClr val="accent1"/>
                    </a:solidFill>
                  </a:rPr>
                  <a:t>sont </a:t>
                </a:r>
                <a:r>
                  <a:rPr lang="fr-FR" sz="3300" dirty="0">
                    <a:solidFill>
                      <a:schemeClr val="accent1"/>
                    </a:solidFill>
                  </a:rPr>
                  <a:t>proches de la valeur exigée par la pharmacopée </a:t>
                </a:r>
                <a:r>
                  <a:rPr lang="fr-FR" sz="3300" dirty="0" smtClean="0">
                    <a:solidFill>
                      <a:schemeClr val="accent1"/>
                    </a:solidFill>
                  </a:rPr>
                  <a:t>européenne</a:t>
                </a:r>
              </a:p>
              <a:p>
                <a:pPr marL="0" indent="0">
                  <a:buFont typeface="Arial"/>
                  <a:buNone/>
                </a:pPr>
                <a:endParaRPr lang="fr-FR" dirty="0"/>
              </a:p>
            </p:txBody>
          </p:sp>
        </mc:Choice>
        <mc:Fallback>
          <p:sp>
            <p:nvSpPr>
              <p:cNvPr id="5" name="Espace réservé du contenu 2"/>
              <p:cNvSpPr txBox="1">
                <a:spLocks noRot="1" noChangeAspect="1" noMove="1" noResize="1" noEditPoints="1" noAdjustHandles="1" noChangeArrowheads="1" noChangeShapeType="1" noTextEdit="1"/>
              </p:cNvSpPr>
              <p:nvPr/>
            </p:nvSpPr>
            <p:spPr>
              <a:xfrm>
                <a:off x="210586" y="910110"/>
                <a:ext cx="11414234" cy="6840036"/>
              </a:xfrm>
              <a:prstGeom prst="rect">
                <a:avLst/>
              </a:prstGeom>
              <a:blipFill>
                <a:blip r:embed="rId3"/>
                <a:stretch>
                  <a:fillRect l="-1282" t="-1783" r="-1389"/>
                </a:stretch>
              </a:blipFill>
            </p:spPr>
            <p:txBody>
              <a:bodyPr/>
              <a:lstStyle/>
              <a:p>
                <a:r>
                  <a:rPr lang="en-GB">
                    <a:noFill/>
                  </a:rPr>
                  <a:t> </a:t>
                </a:r>
              </a:p>
            </p:txBody>
          </p:sp>
        </mc:Fallback>
      </mc:AlternateContent>
      <p:pic>
        <p:nvPicPr>
          <p:cNvPr id="6" name="Image 5" descr="C:\Users\pc\Desktop\20180222_142707.jpg"/>
          <p:cNvPicPr/>
          <p:nvPr/>
        </p:nvPicPr>
        <p:blipFill>
          <a:blip r:embed="rId4" cstate="print"/>
          <a:srcRect/>
          <a:stretch>
            <a:fillRect/>
          </a:stretch>
        </p:blipFill>
        <p:spPr bwMode="auto">
          <a:xfrm>
            <a:off x="1205389" y="1872813"/>
            <a:ext cx="3453181" cy="3416360"/>
          </a:xfrm>
          <a:prstGeom prst="rect">
            <a:avLst/>
          </a:prstGeom>
          <a:noFill/>
          <a:ln w="9525">
            <a:noFill/>
            <a:miter lim="800000"/>
            <a:headEnd/>
            <a:tailEnd/>
          </a:ln>
        </p:spPr>
      </p:pic>
      <p:pic>
        <p:nvPicPr>
          <p:cNvPr id="7" name="Image 6" descr="C:\Users\pc\Desktop\20180222_144055.jpg"/>
          <p:cNvPicPr/>
          <p:nvPr/>
        </p:nvPicPr>
        <p:blipFill>
          <a:blip r:embed="rId5" cstate="print"/>
          <a:srcRect/>
          <a:stretch>
            <a:fillRect/>
          </a:stretch>
        </p:blipFill>
        <p:spPr bwMode="auto">
          <a:xfrm>
            <a:off x="7716252" y="1872813"/>
            <a:ext cx="3497363" cy="3420968"/>
          </a:xfrm>
          <a:prstGeom prst="rect">
            <a:avLst/>
          </a:prstGeom>
          <a:noFill/>
          <a:ln w="9525">
            <a:noFill/>
            <a:miter lim="800000"/>
            <a:headEnd/>
            <a:tailEnd/>
          </a:ln>
        </p:spPr>
      </p:pic>
    </p:spTree>
    <p:extLst>
      <p:ext uri="{BB962C8B-B14F-4D97-AF65-F5344CB8AC3E}">
        <p14:creationId xmlns:p14="http://schemas.microsoft.com/office/powerpoint/2010/main" val="2948711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3715483"/>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0" y="184704"/>
            <a:ext cx="11493061" cy="72969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5-Détermination de la teneur en principe actif par HPLC</a:t>
            </a:r>
            <a:r>
              <a:rPr lang="fr-FR" sz="3200" dirty="0" smtClean="0">
                <a:solidFill>
                  <a:schemeClr val="bg1"/>
                </a:solidFill>
              </a:rPr>
              <a:t/>
            </a:r>
            <a:br>
              <a:rPr lang="fr-FR" sz="3200" dirty="0" smtClean="0">
                <a:solidFill>
                  <a:schemeClr val="bg1"/>
                </a:solidFill>
              </a:rPr>
            </a:br>
            <a:endParaRPr lang="fr-FR" sz="3200" dirty="0">
              <a:solidFill>
                <a:schemeClr val="bg1"/>
              </a:solidFill>
            </a:endParaRPr>
          </a:p>
        </p:txBody>
      </p:sp>
      <p:sp>
        <p:nvSpPr>
          <p:cNvPr id="5" name="Espace réservé du contenu 2"/>
          <p:cNvSpPr txBox="1">
            <a:spLocks/>
          </p:cNvSpPr>
          <p:nvPr/>
        </p:nvSpPr>
        <p:spPr>
          <a:xfrm>
            <a:off x="0" y="1229709"/>
            <a:ext cx="12192000" cy="7127481"/>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endParaRPr lang="fr-FR" dirty="0" smtClean="0"/>
          </a:p>
          <a:p>
            <a:endParaRPr lang="fr-FR" dirty="0" smtClean="0"/>
          </a:p>
          <a:p>
            <a:endParaRPr lang="fr-FR" dirty="0" smtClean="0"/>
          </a:p>
          <a:p>
            <a:endParaRPr lang="fr-FR" dirty="0" smtClean="0"/>
          </a:p>
          <a:p>
            <a:endParaRPr lang="fr-FR" dirty="0"/>
          </a:p>
          <a:p>
            <a:endParaRPr lang="fr-FR" dirty="0" smtClean="0"/>
          </a:p>
          <a:p>
            <a:endParaRPr lang="fr-FR" dirty="0"/>
          </a:p>
          <a:p>
            <a:endParaRPr lang="fr-FR" dirty="0" smtClean="0"/>
          </a:p>
          <a:p>
            <a:pPr marL="0" indent="0">
              <a:buFont typeface="Arial"/>
              <a:buNone/>
            </a:pPr>
            <a:endParaRPr lang="fr-FR" dirty="0" smtClean="0"/>
          </a:p>
          <a:p>
            <a:endParaRPr lang="fr-FR" dirty="0" smtClean="0">
              <a:solidFill>
                <a:schemeClr val="bg1"/>
              </a:solidFill>
            </a:endParaRPr>
          </a:p>
          <a:p>
            <a:r>
              <a:rPr lang="fr-FR" dirty="0" smtClean="0">
                <a:solidFill>
                  <a:schemeClr val="bg1"/>
                </a:solidFill>
              </a:rPr>
              <a:t>La teneur en substance active est  de 94%.</a:t>
            </a:r>
          </a:p>
          <a:p>
            <a:r>
              <a:rPr lang="fr-FR" dirty="0" smtClean="0">
                <a:solidFill>
                  <a:schemeClr val="bg1"/>
                </a:solidFill>
              </a:rPr>
              <a:t>Les normes exigées par la pharmacopée  européenne 8 </a:t>
            </a:r>
            <a:r>
              <a:rPr lang="fr-FR" baseline="30000" dirty="0" err="1" smtClean="0">
                <a:solidFill>
                  <a:schemeClr val="bg1"/>
                </a:solidFill>
              </a:rPr>
              <a:t>éme</a:t>
            </a:r>
            <a:r>
              <a:rPr lang="fr-FR" dirty="0" smtClean="0">
                <a:solidFill>
                  <a:schemeClr val="bg1"/>
                </a:solidFill>
              </a:rPr>
              <a:t> Edition : 105% - 95%. </a:t>
            </a:r>
          </a:p>
          <a:p>
            <a:r>
              <a:rPr lang="fr-FR" dirty="0" smtClean="0">
                <a:solidFill>
                  <a:schemeClr val="bg1"/>
                </a:solidFill>
              </a:rPr>
              <a:t>Le titre obtenu </a:t>
            </a:r>
            <a:r>
              <a:rPr lang="fr-FR" dirty="0" smtClean="0">
                <a:solidFill>
                  <a:srgbClr val="92D050"/>
                </a:solidFill>
              </a:rPr>
              <a:t>est légèrement inférieur aux normes </a:t>
            </a:r>
            <a:r>
              <a:rPr lang="fr-FR" dirty="0" smtClean="0">
                <a:solidFill>
                  <a:schemeClr val="bg1"/>
                </a:solidFill>
              </a:rPr>
              <a:t>de la monographie, il faut insister sur l’étape de purification pour avoir un dosage conforme. </a:t>
            </a:r>
          </a:p>
          <a:p>
            <a:endParaRPr lang="fr-FR" dirty="0"/>
          </a:p>
        </p:txBody>
      </p:sp>
      <p:pic>
        <p:nvPicPr>
          <p:cNvPr id="6" name="Image 5" descr="C:\Users\user\Desktop\35864517_1723547854402760_5723392179343196160_n.png"/>
          <p:cNvPicPr/>
          <p:nvPr/>
        </p:nvPicPr>
        <p:blipFill>
          <a:blip r:embed="rId3" cstate="print"/>
          <a:srcRect/>
          <a:stretch>
            <a:fillRect/>
          </a:stretch>
        </p:blipFill>
        <p:spPr bwMode="auto">
          <a:xfrm>
            <a:off x="341586" y="1229709"/>
            <a:ext cx="11508827" cy="4550734"/>
          </a:xfrm>
          <a:prstGeom prst="rect">
            <a:avLst/>
          </a:prstGeom>
          <a:noFill/>
          <a:ln w="9525">
            <a:noFill/>
            <a:miter lim="800000"/>
            <a:headEnd/>
            <a:tailEnd/>
          </a:ln>
        </p:spPr>
      </p:pic>
    </p:spTree>
    <p:extLst>
      <p:ext uri="{BB962C8B-B14F-4D97-AF65-F5344CB8AC3E}">
        <p14:creationId xmlns:p14="http://schemas.microsoft.com/office/powerpoint/2010/main" val="163149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3672952"/>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re 1"/>
          <p:cNvSpPr txBox="1">
            <a:spLocks/>
          </p:cNvSpPr>
          <p:nvPr/>
        </p:nvSpPr>
        <p:spPr>
          <a:xfrm>
            <a:off x="141890" y="204952"/>
            <a:ext cx="12050110" cy="11193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b="1" dirty="0" smtClean="0">
                <a:solidFill>
                  <a:schemeClr val="bg1"/>
                </a:solidFill>
              </a:rPr>
              <a:t>6-Recherche des impuretés par Chromatographie sur couche mince </a:t>
            </a:r>
            <a:endParaRPr lang="fr-FR" sz="2800" dirty="0">
              <a:solidFill>
                <a:schemeClr val="bg1"/>
              </a:solidFill>
            </a:endParaRPr>
          </a:p>
        </p:txBody>
      </p:sp>
      <p:sp>
        <p:nvSpPr>
          <p:cNvPr id="5" name="Espace réservé du contenu 2"/>
          <p:cNvSpPr txBox="1">
            <a:spLocks/>
          </p:cNvSpPr>
          <p:nvPr/>
        </p:nvSpPr>
        <p:spPr>
          <a:xfrm>
            <a:off x="141892" y="867102"/>
            <a:ext cx="11871432" cy="7256171"/>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2400" dirty="0" smtClean="0">
                <a:solidFill>
                  <a:schemeClr val="bg1"/>
                </a:solidFill>
              </a:rPr>
              <a:t>Après migration, la plaque CCM a été développée sous la lampe UV</a:t>
            </a:r>
          </a:p>
          <a:p>
            <a:r>
              <a:rPr lang="fr-FR" sz="2400" dirty="0" smtClean="0">
                <a:solidFill>
                  <a:schemeClr val="bg1"/>
                </a:solidFill>
              </a:rPr>
              <a:t>une seule tache de migration pour la caféine extraite et la caféine de référence qui correspond au principe actif (caféine), aucune impureté n’a pu être mise en évidence </a:t>
            </a:r>
          </a:p>
          <a:p>
            <a:endParaRPr lang="fr-FR" sz="2400" dirty="0" smtClean="0"/>
          </a:p>
          <a:p>
            <a:endParaRPr lang="fr-FR" sz="2400" dirty="0" smtClean="0"/>
          </a:p>
          <a:p>
            <a:endParaRPr lang="fr-FR" sz="2400" dirty="0" smtClean="0"/>
          </a:p>
          <a:p>
            <a:endParaRPr lang="fr-FR" sz="2400" dirty="0"/>
          </a:p>
          <a:p>
            <a:endParaRPr lang="fr-FR" sz="2400" dirty="0" smtClean="0"/>
          </a:p>
          <a:p>
            <a:endParaRPr lang="fr-FR" sz="2400" dirty="0" smtClean="0"/>
          </a:p>
          <a:p>
            <a:endParaRPr lang="fr-FR" sz="2400" dirty="0" smtClean="0"/>
          </a:p>
          <a:p>
            <a:endParaRPr lang="fr-FR" sz="2400" dirty="0" smtClean="0"/>
          </a:p>
          <a:p>
            <a:endParaRPr lang="fr-FR" sz="2400" dirty="0" smtClean="0"/>
          </a:p>
          <a:p>
            <a:endParaRPr lang="fr-FR" sz="2400" dirty="0" smtClean="0"/>
          </a:p>
          <a:p>
            <a:endParaRPr lang="fr-FR" sz="2400" dirty="0" smtClean="0"/>
          </a:p>
          <a:p>
            <a:r>
              <a:rPr lang="fr-FR" dirty="0" smtClean="0">
                <a:solidFill>
                  <a:schemeClr val="accent1"/>
                </a:solidFill>
              </a:rPr>
              <a:t>les deux rapports frontaux sont très proches</a:t>
            </a:r>
            <a:r>
              <a:rPr lang="fr-FR" dirty="0" smtClean="0"/>
              <a:t>, </a:t>
            </a:r>
            <a:r>
              <a:rPr lang="fr-FR" dirty="0" smtClean="0">
                <a:solidFill>
                  <a:schemeClr val="bg1"/>
                </a:solidFill>
              </a:rPr>
              <a:t>donc les deux solutions sont de mêmes  </a:t>
            </a:r>
            <a:r>
              <a:rPr lang="fr-FR" dirty="0" smtClean="0">
                <a:solidFill>
                  <a:schemeClr val="accent1"/>
                </a:solidFill>
              </a:rPr>
              <a:t>concentrations</a:t>
            </a:r>
            <a:r>
              <a:rPr lang="fr-FR" dirty="0" smtClean="0"/>
              <a:t>  </a:t>
            </a:r>
            <a:r>
              <a:rPr lang="fr-FR" dirty="0" smtClean="0">
                <a:solidFill>
                  <a:schemeClr val="bg1"/>
                </a:solidFill>
              </a:rPr>
              <a:t>et</a:t>
            </a:r>
            <a:r>
              <a:rPr lang="fr-FR" dirty="0" smtClean="0"/>
              <a:t> </a:t>
            </a:r>
            <a:r>
              <a:rPr lang="fr-FR" dirty="0" smtClean="0">
                <a:solidFill>
                  <a:schemeClr val="accent1"/>
                </a:solidFill>
              </a:rPr>
              <a:t>d’une même nature</a:t>
            </a:r>
            <a:r>
              <a:rPr lang="fr-FR" dirty="0" smtClean="0"/>
              <a:t>.</a:t>
            </a:r>
            <a:endParaRPr lang="fr-FR" dirty="0"/>
          </a:p>
        </p:txBody>
      </p:sp>
      <p:pic>
        <p:nvPicPr>
          <p:cNvPr id="6" name="Image 5" descr="C:\Users\pc\Desktop\20180411_160837.jpg"/>
          <p:cNvPicPr/>
          <p:nvPr/>
        </p:nvPicPr>
        <p:blipFill>
          <a:blip r:embed="rId3" cstate="print"/>
          <a:srcRect/>
          <a:stretch>
            <a:fillRect/>
          </a:stretch>
        </p:blipFill>
        <p:spPr bwMode="auto">
          <a:xfrm>
            <a:off x="346840" y="2286001"/>
            <a:ext cx="4650462" cy="4752752"/>
          </a:xfrm>
          <a:prstGeom prst="rect">
            <a:avLst/>
          </a:prstGeom>
          <a:noFill/>
          <a:ln w="9525">
            <a:noFill/>
            <a:miter lim="800000"/>
            <a:headEnd/>
            <a:tailEnd/>
          </a:ln>
        </p:spPr>
      </p:pic>
      <p:pic>
        <p:nvPicPr>
          <p:cNvPr id="7" name="Image 6" descr="C:\Users\pc\Desktop\20180411_161123.jpg"/>
          <p:cNvPicPr/>
          <p:nvPr/>
        </p:nvPicPr>
        <p:blipFill>
          <a:blip r:embed="rId4" cstate="print"/>
          <a:srcRect/>
          <a:stretch>
            <a:fillRect/>
          </a:stretch>
        </p:blipFill>
        <p:spPr bwMode="auto">
          <a:xfrm>
            <a:off x="6762306" y="2286000"/>
            <a:ext cx="5093363" cy="4752753"/>
          </a:xfrm>
          <a:prstGeom prst="rect">
            <a:avLst/>
          </a:prstGeom>
          <a:noFill/>
          <a:ln w="9525">
            <a:noFill/>
            <a:miter lim="800000"/>
            <a:headEnd/>
            <a:tailEnd/>
          </a:ln>
        </p:spPr>
      </p:pic>
    </p:spTree>
    <p:extLst>
      <p:ext uri="{BB962C8B-B14F-4D97-AF65-F5344CB8AC3E}">
        <p14:creationId xmlns:p14="http://schemas.microsoft.com/office/powerpoint/2010/main" val="1762489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02537" y="462415"/>
            <a:ext cx="10786927" cy="830997"/>
          </a:xfrm>
          <a:prstGeom prst="rect">
            <a:avLst/>
          </a:prstGeom>
          <a:noFill/>
        </p:spPr>
        <p:txBody>
          <a:bodyPr vert="horz" wrap="none" rtlCol="0">
            <a:spAutoFit/>
          </a:bodyPr>
          <a:lstStyle/>
          <a:p>
            <a:r>
              <a:rPr lang="en-US" sz="4800" b="1" dirty="0" smtClean="0">
                <a:solidFill>
                  <a:srgbClr val="00B0F0"/>
                </a:solidFill>
                <a:latin typeface="+mj-lt"/>
              </a:rPr>
              <a:t>PROPRIÉTÉS PHYSICO-CHIMIQUES</a:t>
            </a:r>
            <a:endParaRPr lang="en-US" sz="4800" b="1" dirty="0">
              <a:solidFill>
                <a:srgbClr val="00B0F0"/>
              </a:solidFill>
              <a:latin typeface="+mj-lt"/>
            </a:endParaRPr>
          </a:p>
        </p:txBody>
      </p:sp>
      <p:grpSp>
        <p:nvGrpSpPr>
          <p:cNvPr id="10" name="Group 9"/>
          <p:cNvGrpSpPr/>
          <p:nvPr/>
        </p:nvGrpSpPr>
        <p:grpSpPr>
          <a:xfrm>
            <a:off x="5239462" y="4884787"/>
            <a:ext cx="1753164" cy="1973213"/>
            <a:chOff x="5239462" y="4884787"/>
            <a:chExt cx="1753164" cy="1973213"/>
          </a:xfrm>
        </p:grpSpPr>
        <p:grpSp>
          <p:nvGrpSpPr>
            <p:cNvPr id="24" name="Group 4"/>
            <p:cNvGrpSpPr>
              <a:grpSpLocks noChangeAspect="1"/>
            </p:cNvGrpSpPr>
            <p:nvPr/>
          </p:nvGrpSpPr>
          <p:grpSpPr bwMode="auto">
            <a:xfrm>
              <a:off x="5239462" y="5148302"/>
              <a:ext cx="1753164" cy="1709698"/>
              <a:chOff x="3357" y="1714"/>
              <a:chExt cx="968" cy="944"/>
            </a:xfrm>
          </p:grpSpPr>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Freeform 6"/>
            <p:cNvSpPr>
              <a:spLocks/>
            </p:cNvSpPr>
            <p:nvPr/>
          </p:nvSpPr>
          <p:spPr bwMode="auto">
            <a:xfrm rot="19856174">
              <a:off x="5828652" y="4884787"/>
              <a:ext cx="696855" cy="1141986"/>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4297516" y="2171514"/>
            <a:ext cx="3596968" cy="2338521"/>
            <a:chOff x="4297516" y="2171514"/>
            <a:chExt cx="3596968" cy="2338521"/>
          </a:xfrm>
        </p:grpSpPr>
        <p:grpSp>
          <p:nvGrpSpPr>
            <p:cNvPr id="7" name="Group 6"/>
            <p:cNvGrpSpPr/>
            <p:nvPr/>
          </p:nvGrpSpPr>
          <p:grpSpPr>
            <a:xfrm>
              <a:off x="5315228" y="2810600"/>
              <a:ext cx="1699435" cy="1699435"/>
              <a:chOff x="5315228" y="2810600"/>
              <a:chExt cx="1699435" cy="1699435"/>
            </a:xfrm>
          </p:grpSpPr>
          <p:sp>
            <p:nvSpPr>
              <p:cNvPr id="17" name="Teardrop 16"/>
              <p:cNvSpPr/>
              <p:nvPr/>
            </p:nvSpPr>
            <p:spPr>
              <a:xfrm rot="18900000" flipH="1" flipV="1">
                <a:off x="5315228" y="2810600"/>
                <a:ext cx="1699435" cy="169943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7" name="Freeform 36"/>
              <p:cNvSpPr>
                <a:spLocks/>
              </p:cNvSpPr>
              <p:nvPr/>
            </p:nvSpPr>
            <p:spPr bwMode="auto">
              <a:xfrm>
                <a:off x="5844749" y="3238481"/>
                <a:ext cx="625902" cy="843672"/>
              </a:xfrm>
              <a:custGeom>
                <a:avLst/>
                <a:gdLst>
                  <a:gd name="connsiteX0" fmla="*/ 309121 w 451279"/>
                  <a:gd name="connsiteY0" fmla="*/ 347270 h 608294"/>
                  <a:gd name="connsiteX1" fmla="*/ 292452 w 451279"/>
                  <a:gd name="connsiteY1" fmla="*/ 363939 h 608294"/>
                  <a:gd name="connsiteX2" fmla="*/ 309121 w 451279"/>
                  <a:gd name="connsiteY2" fmla="*/ 380608 h 608294"/>
                  <a:gd name="connsiteX3" fmla="*/ 325790 w 451279"/>
                  <a:gd name="connsiteY3" fmla="*/ 363939 h 608294"/>
                  <a:gd name="connsiteX4" fmla="*/ 309121 w 451279"/>
                  <a:gd name="connsiteY4" fmla="*/ 347270 h 608294"/>
                  <a:gd name="connsiteX5" fmla="*/ 199584 w 451279"/>
                  <a:gd name="connsiteY5" fmla="*/ 347270 h 608294"/>
                  <a:gd name="connsiteX6" fmla="*/ 171802 w 451279"/>
                  <a:gd name="connsiteY6" fmla="*/ 373464 h 608294"/>
                  <a:gd name="connsiteX7" fmla="*/ 199584 w 451279"/>
                  <a:gd name="connsiteY7" fmla="*/ 399658 h 608294"/>
                  <a:gd name="connsiteX8" fmla="*/ 227366 w 451279"/>
                  <a:gd name="connsiteY8" fmla="*/ 373464 h 608294"/>
                  <a:gd name="connsiteX9" fmla="*/ 199584 w 451279"/>
                  <a:gd name="connsiteY9" fmla="*/ 347270 h 608294"/>
                  <a:gd name="connsiteX10" fmla="*/ 246415 w 451279"/>
                  <a:gd name="connsiteY10" fmla="*/ 286945 h 608294"/>
                  <a:gd name="connsiteX11" fmla="*/ 232127 w 451279"/>
                  <a:gd name="connsiteY11" fmla="*/ 301233 h 608294"/>
                  <a:gd name="connsiteX12" fmla="*/ 246415 w 451279"/>
                  <a:gd name="connsiteY12" fmla="*/ 315521 h 608294"/>
                  <a:gd name="connsiteX13" fmla="*/ 260703 w 451279"/>
                  <a:gd name="connsiteY13" fmla="*/ 301233 h 608294"/>
                  <a:gd name="connsiteX14" fmla="*/ 246415 w 451279"/>
                  <a:gd name="connsiteY14" fmla="*/ 286945 h 608294"/>
                  <a:gd name="connsiteX15" fmla="*/ 73624 w 451279"/>
                  <a:gd name="connsiteY15" fmla="*/ 274245 h 608294"/>
                  <a:gd name="connsiteX16" fmla="*/ 65657 w 451279"/>
                  <a:gd name="connsiteY16" fmla="*/ 285414 h 608294"/>
                  <a:gd name="connsiteX17" fmla="*/ 33786 w 451279"/>
                  <a:gd name="connsiteY17" fmla="*/ 392314 h 608294"/>
                  <a:gd name="connsiteX18" fmla="*/ 231384 w 451279"/>
                  <a:gd name="connsiteY18" fmla="*/ 590158 h 608294"/>
                  <a:gd name="connsiteX19" fmla="*/ 427389 w 451279"/>
                  <a:gd name="connsiteY19" fmla="*/ 392314 h 608294"/>
                  <a:gd name="connsiteX20" fmla="*/ 427389 w 451279"/>
                  <a:gd name="connsiteY20" fmla="*/ 382741 h 608294"/>
                  <a:gd name="connsiteX21" fmla="*/ 201107 w 451279"/>
                  <a:gd name="connsiteY21" fmla="*/ 444966 h 608294"/>
                  <a:gd name="connsiteX22" fmla="*/ 73624 w 451279"/>
                  <a:gd name="connsiteY22" fmla="*/ 274245 h 608294"/>
                  <a:gd name="connsiteX23" fmla="*/ 158308 w 451279"/>
                  <a:gd name="connsiteY23" fmla="*/ 236145 h 608294"/>
                  <a:gd name="connsiteX24" fmla="*/ 144814 w 451279"/>
                  <a:gd name="connsiteY24" fmla="*/ 249639 h 608294"/>
                  <a:gd name="connsiteX25" fmla="*/ 158308 w 451279"/>
                  <a:gd name="connsiteY25" fmla="*/ 263133 h 608294"/>
                  <a:gd name="connsiteX26" fmla="*/ 171802 w 451279"/>
                  <a:gd name="connsiteY26" fmla="*/ 249639 h 608294"/>
                  <a:gd name="connsiteX27" fmla="*/ 158308 w 451279"/>
                  <a:gd name="connsiteY27" fmla="*/ 236145 h 608294"/>
                  <a:gd name="connsiteX28" fmla="*/ 166014 w 451279"/>
                  <a:gd name="connsiteY28" fmla="*/ 2822 h 608294"/>
                  <a:gd name="connsiteX29" fmla="*/ 215388 w 451279"/>
                  <a:gd name="connsiteY29" fmla="*/ 23562 h 608294"/>
                  <a:gd name="connsiteX30" fmla="*/ 193090 w 451279"/>
                  <a:gd name="connsiteY30" fmla="*/ 73019 h 608294"/>
                  <a:gd name="connsiteX31" fmla="*/ 189905 w 451279"/>
                  <a:gd name="connsiteY31" fmla="*/ 74614 h 608294"/>
                  <a:gd name="connsiteX32" fmla="*/ 224944 w 451279"/>
                  <a:gd name="connsiteY32" fmla="*/ 168742 h 608294"/>
                  <a:gd name="connsiteX33" fmla="*/ 436774 w 451279"/>
                  <a:gd name="connsiteY33" fmla="*/ 310730 h 608294"/>
                  <a:gd name="connsiteX34" fmla="*/ 310951 w 451279"/>
                  <a:gd name="connsiteY34" fmla="*/ 593113 h 608294"/>
                  <a:gd name="connsiteX35" fmla="*/ 27449 w 451279"/>
                  <a:gd name="connsiteY35" fmla="*/ 467078 h 608294"/>
                  <a:gd name="connsiteX36" fmla="*/ 91157 w 451279"/>
                  <a:gd name="connsiteY36" fmla="*/ 221389 h 608294"/>
                  <a:gd name="connsiteX37" fmla="*/ 54525 w 451279"/>
                  <a:gd name="connsiteY37" fmla="*/ 125666 h 608294"/>
                  <a:gd name="connsiteX38" fmla="*/ 51340 w 451279"/>
                  <a:gd name="connsiteY38" fmla="*/ 127262 h 608294"/>
                  <a:gd name="connsiteX39" fmla="*/ 1966 w 451279"/>
                  <a:gd name="connsiteY39" fmla="*/ 104926 h 608294"/>
                  <a:gd name="connsiteX40" fmla="*/ 24264 w 451279"/>
                  <a:gd name="connsiteY40" fmla="*/ 57065 h 608294"/>
                  <a:gd name="connsiteX41" fmla="*/ 166014 w 451279"/>
                  <a:gd name="connsiteY41" fmla="*/ 2822 h 60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51279" h="608294">
                    <a:moveTo>
                      <a:pt x="309121" y="347270"/>
                    </a:moveTo>
                    <a:cubicBezTo>
                      <a:pt x="299915" y="347270"/>
                      <a:pt x="292452" y="354733"/>
                      <a:pt x="292452" y="363939"/>
                    </a:cubicBezTo>
                    <a:cubicBezTo>
                      <a:pt x="292452" y="373145"/>
                      <a:pt x="299915" y="380608"/>
                      <a:pt x="309121" y="380608"/>
                    </a:cubicBezTo>
                    <a:cubicBezTo>
                      <a:pt x="318327" y="380608"/>
                      <a:pt x="325790" y="373145"/>
                      <a:pt x="325790" y="363939"/>
                    </a:cubicBezTo>
                    <a:cubicBezTo>
                      <a:pt x="325790" y="354733"/>
                      <a:pt x="318327" y="347270"/>
                      <a:pt x="309121" y="347270"/>
                    </a:cubicBezTo>
                    <a:close/>
                    <a:moveTo>
                      <a:pt x="199584" y="347270"/>
                    </a:moveTo>
                    <a:cubicBezTo>
                      <a:pt x="184240" y="347270"/>
                      <a:pt x="171802" y="358997"/>
                      <a:pt x="171802" y="373464"/>
                    </a:cubicBezTo>
                    <a:cubicBezTo>
                      <a:pt x="171802" y="387931"/>
                      <a:pt x="184240" y="399658"/>
                      <a:pt x="199584" y="399658"/>
                    </a:cubicBezTo>
                    <a:cubicBezTo>
                      <a:pt x="214928" y="399658"/>
                      <a:pt x="227366" y="387931"/>
                      <a:pt x="227366" y="373464"/>
                    </a:cubicBezTo>
                    <a:cubicBezTo>
                      <a:pt x="227366" y="358997"/>
                      <a:pt x="214928" y="347270"/>
                      <a:pt x="199584" y="347270"/>
                    </a:cubicBezTo>
                    <a:close/>
                    <a:moveTo>
                      <a:pt x="246415" y="286945"/>
                    </a:moveTo>
                    <a:cubicBezTo>
                      <a:pt x="238524" y="286945"/>
                      <a:pt x="232127" y="293342"/>
                      <a:pt x="232127" y="301233"/>
                    </a:cubicBezTo>
                    <a:cubicBezTo>
                      <a:pt x="232127" y="309124"/>
                      <a:pt x="238524" y="315521"/>
                      <a:pt x="246415" y="315521"/>
                    </a:cubicBezTo>
                    <a:cubicBezTo>
                      <a:pt x="254306" y="315521"/>
                      <a:pt x="260703" y="309124"/>
                      <a:pt x="260703" y="301233"/>
                    </a:cubicBezTo>
                    <a:cubicBezTo>
                      <a:pt x="260703" y="293342"/>
                      <a:pt x="254306" y="286945"/>
                      <a:pt x="246415" y="286945"/>
                    </a:cubicBezTo>
                    <a:close/>
                    <a:moveTo>
                      <a:pt x="73624" y="274245"/>
                    </a:moveTo>
                    <a:cubicBezTo>
                      <a:pt x="72031" y="277436"/>
                      <a:pt x="68844" y="280627"/>
                      <a:pt x="65657" y="285414"/>
                    </a:cubicBezTo>
                    <a:cubicBezTo>
                      <a:pt x="46534" y="315729"/>
                      <a:pt x="33786" y="352426"/>
                      <a:pt x="33786" y="392314"/>
                    </a:cubicBezTo>
                    <a:cubicBezTo>
                      <a:pt x="33786" y="502405"/>
                      <a:pt x="121430" y="590158"/>
                      <a:pt x="231384" y="590158"/>
                    </a:cubicBezTo>
                    <a:cubicBezTo>
                      <a:pt x="339745" y="590158"/>
                      <a:pt x="427389" y="502405"/>
                      <a:pt x="427389" y="392314"/>
                    </a:cubicBezTo>
                    <a:cubicBezTo>
                      <a:pt x="427389" y="389123"/>
                      <a:pt x="427389" y="385932"/>
                      <a:pt x="427389" y="382741"/>
                    </a:cubicBezTo>
                    <a:cubicBezTo>
                      <a:pt x="350900" y="444966"/>
                      <a:pt x="268036" y="456134"/>
                      <a:pt x="201107" y="444966"/>
                    </a:cubicBezTo>
                    <a:cubicBezTo>
                      <a:pt x="199514" y="444966"/>
                      <a:pt x="8289" y="414651"/>
                      <a:pt x="73624" y="274245"/>
                    </a:cubicBezTo>
                    <a:close/>
                    <a:moveTo>
                      <a:pt x="158308" y="236145"/>
                    </a:moveTo>
                    <a:cubicBezTo>
                      <a:pt x="150855" y="236145"/>
                      <a:pt x="144814" y="242186"/>
                      <a:pt x="144814" y="249639"/>
                    </a:cubicBezTo>
                    <a:cubicBezTo>
                      <a:pt x="144814" y="257092"/>
                      <a:pt x="150855" y="263133"/>
                      <a:pt x="158308" y="263133"/>
                    </a:cubicBezTo>
                    <a:cubicBezTo>
                      <a:pt x="165761" y="263133"/>
                      <a:pt x="171802" y="257092"/>
                      <a:pt x="171802" y="249639"/>
                    </a:cubicBezTo>
                    <a:cubicBezTo>
                      <a:pt x="171802" y="242186"/>
                      <a:pt x="165761" y="236145"/>
                      <a:pt x="158308" y="236145"/>
                    </a:cubicBezTo>
                    <a:close/>
                    <a:moveTo>
                      <a:pt x="166014" y="2822"/>
                    </a:moveTo>
                    <a:cubicBezTo>
                      <a:pt x="185127" y="-5155"/>
                      <a:pt x="207425" y="4417"/>
                      <a:pt x="215388" y="23562"/>
                    </a:cubicBezTo>
                    <a:cubicBezTo>
                      <a:pt x="221759" y="44302"/>
                      <a:pt x="212203" y="65042"/>
                      <a:pt x="193090" y="73019"/>
                    </a:cubicBezTo>
                    <a:cubicBezTo>
                      <a:pt x="193090" y="73019"/>
                      <a:pt x="193090" y="73019"/>
                      <a:pt x="189905" y="74614"/>
                    </a:cubicBezTo>
                    <a:cubicBezTo>
                      <a:pt x="189905" y="74614"/>
                      <a:pt x="189905" y="74614"/>
                      <a:pt x="224944" y="168742"/>
                    </a:cubicBezTo>
                    <a:cubicBezTo>
                      <a:pt x="315729" y="165551"/>
                      <a:pt x="403327" y="219794"/>
                      <a:pt x="436774" y="310730"/>
                    </a:cubicBezTo>
                    <a:cubicBezTo>
                      <a:pt x="479777" y="424002"/>
                      <a:pt x="424033" y="550037"/>
                      <a:pt x="310951" y="593113"/>
                    </a:cubicBezTo>
                    <a:cubicBezTo>
                      <a:pt x="197868" y="637783"/>
                      <a:pt x="70452" y="580349"/>
                      <a:pt x="27449" y="467078"/>
                    </a:cubicBezTo>
                    <a:cubicBezTo>
                      <a:pt x="-5998" y="377736"/>
                      <a:pt x="21078" y="278823"/>
                      <a:pt x="91157" y="221389"/>
                    </a:cubicBezTo>
                    <a:cubicBezTo>
                      <a:pt x="91157" y="221389"/>
                      <a:pt x="91157" y="221389"/>
                      <a:pt x="54525" y="125666"/>
                    </a:cubicBezTo>
                    <a:cubicBezTo>
                      <a:pt x="54525" y="125666"/>
                      <a:pt x="54525" y="125666"/>
                      <a:pt x="51340" y="127262"/>
                    </a:cubicBezTo>
                    <a:cubicBezTo>
                      <a:pt x="32227" y="135239"/>
                      <a:pt x="9929" y="125666"/>
                      <a:pt x="1966" y="104926"/>
                    </a:cubicBezTo>
                    <a:cubicBezTo>
                      <a:pt x="-4405" y="85782"/>
                      <a:pt x="5151" y="63446"/>
                      <a:pt x="24264" y="57065"/>
                    </a:cubicBezTo>
                    <a:cubicBezTo>
                      <a:pt x="24264" y="57065"/>
                      <a:pt x="24264" y="57065"/>
                      <a:pt x="166014" y="2822"/>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a:solidFill>
                    <a:schemeClr val="bg1"/>
                  </a:solidFill>
                </a:endParaRPr>
              </a:p>
            </p:txBody>
          </p:sp>
        </p:grpSp>
        <p:sp>
          <p:nvSpPr>
            <p:cNvPr id="12" name="TextBox 11"/>
            <p:cNvSpPr txBox="1"/>
            <p:nvPr/>
          </p:nvSpPr>
          <p:spPr>
            <a:xfrm>
              <a:off x="4297516" y="2171514"/>
              <a:ext cx="3596968" cy="461665"/>
            </a:xfrm>
            <a:prstGeom prst="rect">
              <a:avLst/>
            </a:prstGeom>
            <a:noFill/>
          </p:spPr>
          <p:txBody>
            <a:bodyPr wrap="square" rtlCol="0">
              <a:spAutoFit/>
            </a:bodyPr>
            <a:lstStyle/>
            <a:p>
              <a:pPr algn="ctr"/>
              <a:r>
                <a:rPr lang="en-GB" sz="2400" b="1" dirty="0" smtClean="0">
                  <a:solidFill>
                    <a:schemeClr val="bg1"/>
                  </a:solidFill>
                  <a:latin typeface="+mj-lt"/>
                </a:rPr>
                <a:t>CARACTÈRE BASIQUE</a:t>
              </a:r>
              <a:endParaRPr lang="en-GB" sz="2400" b="1" dirty="0">
                <a:solidFill>
                  <a:schemeClr val="bg1"/>
                </a:solidFill>
                <a:latin typeface="+mj-lt"/>
              </a:endParaRPr>
            </a:p>
          </p:txBody>
        </p:sp>
      </p:grpSp>
      <p:grpSp>
        <p:nvGrpSpPr>
          <p:cNvPr id="14" name="Group 13"/>
          <p:cNvGrpSpPr/>
          <p:nvPr/>
        </p:nvGrpSpPr>
        <p:grpSpPr>
          <a:xfrm>
            <a:off x="6633578" y="4128951"/>
            <a:ext cx="5159940" cy="1699435"/>
            <a:chOff x="6633578" y="4128951"/>
            <a:chExt cx="5159940" cy="1699435"/>
          </a:xfrm>
        </p:grpSpPr>
        <p:grpSp>
          <p:nvGrpSpPr>
            <p:cNvPr id="6" name="Group 5"/>
            <p:cNvGrpSpPr/>
            <p:nvPr/>
          </p:nvGrpSpPr>
          <p:grpSpPr>
            <a:xfrm>
              <a:off x="6633578" y="4128951"/>
              <a:ext cx="1699435" cy="1699435"/>
              <a:chOff x="6633578" y="4128951"/>
              <a:chExt cx="1699435" cy="1699435"/>
            </a:xfrm>
          </p:grpSpPr>
          <p:sp>
            <p:nvSpPr>
              <p:cNvPr id="15" name="Teardrop 14"/>
              <p:cNvSpPr/>
              <p:nvPr/>
            </p:nvSpPr>
            <p:spPr>
              <a:xfrm rot="18900000" flipH="1">
                <a:off x="6633578" y="4128951"/>
                <a:ext cx="1699435" cy="169943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5" name="TextBox 4"/>
              <p:cNvSpPr txBox="1"/>
              <p:nvPr/>
            </p:nvSpPr>
            <p:spPr>
              <a:xfrm>
                <a:off x="7111535" y="4647693"/>
                <a:ext cx="869930" cy="646331"/>
              </a:xfrm>
              <a:prstGeom prst="rect">
                <a:avLst/>
              </a:prstGeom>
              <a:noFill/>
            </p:spPr>
            <p:txBody>
              <a:bodyPr wrap="square" rtlCol="0">
                <a:spAutoFit/>
              </a:bodyPr>
              <a:lstStyle/>
              <a:p>
                <a:r>
                  <a:rPr lang="fr-FR" sz="3600" dirty="0" smtClean="0">
                    <a:solidFill>
                      <a:schemeClr val="bg1"/>
                    </a:solidFill>
                    <a:latin typeface="Keep Calm Med" pitchFamily="2" charset="0"/>
                  </a:rPr>
                  <a:t>P</a:t>
                </a:r>
                <a:r>
                  <a:rPr lang="fr-FR" sz="2400" dirty="0" smtClean="0">
                    <a:solidFill>
                      <a:schemeClr val="bg1"/>
                    </a:solidFill>
                    <a:latin typeface="Keep Calm Med" pitchFamily="2" charset="0"/>
                  </a:rPr>
                  <a:t>H</a:t>
                </a:r>
                <a:endParaRPr lang="en-GB" sz="2400" dirty="0">
                  <a:solidFill>
                    <a:schemeClr val="bg1"/>
                  </a:solidFill>
                  <a:latin typeface="Keep Calm Med" pitchFamily="2" charset="0"/>
                </a:endParaRPr>
              </a:p>
            </p:txBody>
          </p:sp>
        </p:grpSp>
        <p:sp>
          <p:nvSpPr>
            <p:cNvPr id="39" name="TextBox 38"/>
            <p:cNvSpPr txBox="1"/>
            <p:nvPr/>
          </p:nvSpPr>
          <p:spPr>
            <a:xfrm>
              <a:off x="8196550" y="4340009"/>
              <a:ext cx="3596968" cy="1200329"/>
            </a:xfrm>
            <a:prstGeom prst="rect">
              <a:avLst/>
            </a:prstGeom>
            <a:noFill/>
          </p:spPr>
          <p:txBody>
            <a:bodyPr wrap="square" rtlCol="0">
              <a:spAutoFit/>
            </a:bodyPr>
            <a:lstStyle/>
            <a:p>
              <a:pPr algn="ctr"/>
              <a:r>
                <a:rPr lang="fr-FR" sz="2400" b="1" dirty="0" smtClean="0">
                  <a:solidFill>
                    <a:schemeClr val="bg1"/>
                  </a:solidFill>
                  <a:latin typeface="+mj-lt"/>
                </a:rPr>
                <a:t>SOLUBILITÉ</a:t>
              </a:r>
            </a:p>
            <a:p>
              <a:pPr algn="ctr"/>
              <a:r>
                <a:rPr lang="fr-FR" sz="2400" b="1" dirty="0" smtClean="0">
                  <a:solidFill>
                    <a:schemeClr val="bg1"/>
                  </a:solidFill>
                  <a:latin typeface="+mj-lt"/>
                </a:rPr>
                <a:t>EN FONCTION </a:t>
              </a:r>
            </a:p>
            <a:p>
              <a:pPr algn="ctr"/>
              <a:r>
                <a:rPr lang="fr-FR" sz="2400" b="1" dirty="0" smtClean="0">
                  <a:solidFill>
                    <a:schemeClr val="bg1"/>
                  </a:solidFill>
                  <a:latin typeface="+mj-lt"/>
                </a:rPr>
                <a:t>DU PH </a:t>
              </a:r>
              <a:endParaRPr lang="fr-FR" sz="2400" b="1" dirty="0">
                <a:solidFill>
                  <a:schemeClr val="bg1"/>
                </a:solidFill>
                <a:latin typeface="+mj-lt"/>
              </a:endParaRPr>
            </a:p>
          </p:txBody>
        </p:sp>
      </p:grpSp>
      <p:grpSp>
        <p:nvGrpSpPr>
          <p:cNvPr id="41" name="Group 40"/>
          <p:cNvGrpSpPr/>
          <p:nvPr/>
        </p:nvGrpSpPr>
        <p:grpSpPr>
          <a:xfrm>
            <a:off x="430603" y="4128951"/>
            <a:ext cx="5265709" cy="1699435"/>
            <a:chOff x="430603" y="4128951"/>
            <a:chExt cx="5265709" cy="1699435"/>
          </a:xfrm>
        </p:grpSpPr>
        <p:grpSp>
          <p:nvGrpSpPr>
            <p:cNvPr id="9" name="Group 8"/>
            <p:cNvGrpSpPr/>
            <p:nvPr/>
          </p:nvGrpSpPr>
          <p:grpSpPr>
            <a:xfrm>
              <a:off x="3996877" y="4128951"/>
              <a:ext cx="1699435" cy="1699435"/>
              <a:chOff x="3996877" y="4128951"/>
              <a:chExt cx="1699435" cy="1699435"/>
            </a:xfrm>
          </p:grpSpPr>
          <p:sp>
            <p:nvSpPr>
              <p:cNvPr id="16" name="Teardrop 15"/>
              <p:cNvSpPr/>
              <p:nvPr/>
            </p:nvSpPr>
            <p:spPr>
              <a:xfrm rot="18900000" flipV="1">
                <a:off x="3996877" y="4128951"/>
                <a:ext cx="1699435" cy="169943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grpSp>
            <p:nvGrpSpPr>
              <p:cNvPr id="4" name="Group 3"/>
              <p:cNvGrpSpPr/>
              <p:nvPr/>
            </p:nvGrpSpPr>
            <p:grpSpPr>
              <a:xfrm>
                <a:off x="4467532" y="4618526"/>
                <a:ext cx="771930" cy="773250"/>
                <a:chOff x="7275629" y="3620293"/>
                <a:chExt cx="464344" cy="465138"/>
              </a:xfrm>
            </p:grpSpPr>
            <p:sp>
              <p:nvSpPr>
                <p:cNvPr id="20" name="AutoShape 37"/>
                <p:cNvSpPr>
                  <a:spLocks/>
                </p:cNvSpPr>
                <p:nvPr/>
              </p:nvSpPr>
              <p:spPr bwMode="auto">
                <a:xfrm>
                  <a:off x="7275629" y="3663949"/>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1" name="AutoShape 38"/>
                <p:cNvSpPr>
                  <a:spLocks/>
                </p:cNvSpPr>
                <p:nvPr/>
              </p:nvSpPr>
              <p:spPr bwMode="auto">
                <a:xfrm>
                  <a:off x="7478829" y="3852862"/>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39"/>
                <p:cNvSpPr>
                  <a:spLocks/>
                </p:cNvSpPr>
                <p:nvPr/>
              </p:nvSpPr>
              <p:spPr bwMode="auto">
                <a:xfrm>
                  <a:off x="7667742" y="362029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3" name="AutoShape 40"/>
                <p:cNvSpPr>
                  <a:spLocks/>
                </p:cNvSpPr>
                <p:nvPr/>
              </p:nvSpPr>
              <p:spPr bwMode="auto">
                <a:xfrm>
                  <a:off x="7391517" y="3838574"/>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4" name="AutoShape 41"/>
                <p:cNvSpPr>
                  <a:spLocks/>
                </p:cNvSpPr>
                <p:nvPr/>
              </p:nvSpPr>
              <p:spPr bwMode="auto">
                <a:xfrm>
                  <a:off x="7449460" y="3940174"/>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5" name="AutoShape 42"/>
                <p:cNvSpPr>
                  <a:spLocks/>
                </p:cNvSpPr>
                <p:nvPr/>
              </p:nvSpPr>
              <p:spPr bwMode="auto">
                <a:xfrm>
                  <a:off x="7682029" y="372189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
          <p:nvSpPr>
            <p:cNvPr id="40" name="TextBox 39"/>
            <p:cNvSpPr txBox="1"/>
            <p:nvPr/>
          </p:nvSpPr>
          <p:spPr>
            <a:xfrm>
              <a:off x="430603" y="4530118"/>
              <a:ext cx="3596968" cy="830997"/>
            </a:xfrm>
            <a:prstGeom prst="rect">
              <a:avLst/>
            </a:prstGeom>
            <a:noFill/>
          </p:spPr>
          <p:txBody>
            <a:bodyPr wrap="square" rtlCol="0">
              <a:spAutoFit/>
            </a:bodyPr>
            <a:lstStyle/>
            <a:p>
              <a:pPr algn="ctr"/>
              <a:r>
                <a:rPr lang="en-GB" sz="2400" b="1" dirty="0" smtClean="0">
                  <a:solidFill>
                    <a:schemeClr val="bg1"/>
                  </a:solidFill>
                  <a:latin typeface="+mj-lt"/>
                </a:rPr>
                <a:t>RÉACTIONS DE PRÉCIPITATION</a:t>
              </a:r>
              <a:endParaRPr lang="en-GB" sz="2400" b="1" dirty="0">
                <a:solidFill>
                  <a:schemeClr val="bg1"/>
                </a:solidFill>
                <a:latin typeface="+mj-lt"/>
              </a:endParaRPr>
            </a:p>
          </p:txBody>
        </p:sp>
      </p:grpSp>
    </p:spTree>
    <p:extLst>
      <p:ext uri="{BB962C8B-B14F-4D97-AF65-F5344CB8AC3E}">
        <p14:creationId xmlns:p14="http://schemas.microsoft.com/office/powerpoint/2010/main" val="34180676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right)">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texte 2"/>
          <p:cNvSpPr txBox="1">
            <a:spLocks/>
          </p:cNvSpPr>
          <p:nvPr/>
        </p:nvSpPr>
        <p:spPr>
          <a:xfrm>
            <a:off x="661879" y="331075"/>
            <a:ext cx="4396338" cy="80531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600" b="1" dirty="0" smtClean="0">
                <a:solidFill>
                  <a:schemeClr val="bg1"/>
                </a:solidFill>
              </a:rPr>
              <a:t>7 -Test d’acidité </a:t>
            </a:r>
            <a:endParaRPr lang="fr-FR" sz="3600" dirty="0">
              <a:solidFill>
                <a:schemeClr val="bg1"/>
              </a:solidFill>
            </a:endParaRPr>
          </a:p>
        </p:txBody>
      </p:sp>
      <p:sp>
        <p:nvSpPr>
          <p:cNvPr id="5" name="Espace réservé du contenu 3"/>
          <p:cNvSpPr txBox="1">
            <a:spLocks/>
          </p:cNvSpPr>
          <p:nvPr/>
        </p:nvSpPr>
        <p:spPr>
          <a:xfrm>
            <a:off x="315310" y="1136386"/>
            <a:ext cx="11209283" cy="6710441"/>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Le point d’équivalence se détermine par  un virage de couleur du vert vers le bleu avec une chute de 0,13 ml </a:t>
            </a:r>
            <a:r>
              <a:rPr lang="fr-FR" dirty="0" err="1" smtClean="0">
                <a:solidFill>
                  <a:schemeClr val="bg1"/>
                </a:solidFill>
              </a:rPr>
              <a:t>NaOH</a:t>
            </a:r>
            <a:r>
              <a:rPr lang="fr-FR" dirty="0" smtClean="0">
                <a:solidFill>
                  <a:schemeClr val="bg1"/>
                </a:solidFill>
              </a:rPr>
              <a:t> ce qui est </a:t>
            </a:r>
            <a:r>
              <a:rPr lang="fr-FR" dirty="0" smtClean="0">
                <a:solidFill>
                  <a:schemeClr val="accent3"/>
                </a:solidFill>
              </a:rPr>
              <a:t>conforme à la monographie </a:t>
            </a:r>
            <a:r>
              <a:rPr lang="fr-FR" dirty="0" smtClean="0">
                <a:solidFill>
                  <a:schemeClr val="bg1"/>
                </a:solidFill>
              </a:rPr>
              <a:t>qui exige un volume moins de 0,2 ml</a:t>
            </a:r>
            <a:endParaRPr lang="fr-FR" dirty="0">
              <a:solidFill>
                <a:schemeClr val="bg1"/>
              </a:solidFill>
            </a:endParaRPr>
          </a:p>
        </p:txBody>
      </p:sp>
      <p:pic>
        <p:nvPicPr>
          <p:cNvPr id="6" name="Image 5" descr="C:\Users\Home\Desktop\33995373_592376697786431_6225781204105297920_n (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1519" y="2680499"/>
            <a:ext cx="3563936" cy="3792490"/>
          </a:xfrm>
          <a:prstGeom prst="rect">
            <a:avLst/>
          </a:prstGeom>
          <a:noFill/>
          <a:ln>
            <a:noFill/>
          </a:ln>
        </p:spPr>
      </p:pic>
      <p:pic>
        <p:nvPicPr>
          <p:cNvPr id="7" name="Image 6" descr="C:\Users\Home\Desktop\33959125_592373717786729_6321081679385460736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13237" y="2680499"/>
            <a:ext cx="4011356" cy="3951037"/>
          </a:xfrm>
          <a:prstGeom prst="rect">
            <a:avLst/>
          </a:prstGeom>
          <a:noFill/>
          <a:ln>
            <a:noFill/>
          </a:ln>
        </p:spPr>
      </p:pic>
      <p:sp>
        <p:nvSpPr>
          <p:cNvPr id="9" name="Flèche droite 8"/>
          <p:cNvSpPr/>
          <p:nvPr/>
        </p:nvSpPr>
        <p:spPr>
          <a:xfrm>
            <a:off x="5890094" y="4234981"/>
            <a:ext cx="638503" cy="683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539889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646111" y="452718"/>
            <a:ext cx="9404723" cy="14005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smtClean="0">
                <a:solidFill>
                  <a:schemeClr val="bg1"/>
                </a:solidFill>
              </a:rPr>
              <a:t> 8-Perte à la dessiccation</a:t>
            </a:r>
            <a:endParaRPr lang="fr-FR" sz="3600" dirty="0">
              <a:solidFill>
                <a:schemeClr val="bg1"/>
              </a:solidFill>
            </a:endParaRPr>
          </a:p>
        </p:txBody>
      </p:sp>
      <p:sp>
        <p:nvSpPr>
          <p:cNvPr id="5" name="Espace réservé du contenu 2"/>
          <p:cNvSpPr txBox="1">
            <a:spLocks/>
          </p:cNvSpPr>
          <p:nvPr/>
        </p:nvSpPr>
        <p:spPr>
          <a:xfrm>
            <a:off x="488731" y="1056290"/>
            <a:ext cx="11571890" cy="687559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dirty="0" smtClean="0">
                <a:solidFill>
                  <a:schemeClr val="bg1"/>
                </a:solidFill>
              </a:rPr>
              <a:t>Après calcul Nous avons trouvé une perte de de 5.1 % pour 1g de caféine</a:t>
            </a:r>
          </a:p>
          <a:p>
            <a:r>
              <a:rPr lang="fr-FR" dirty="0" smtClean="0">
                <a:solidFill>
                  <a:schemeClr val="bg1"/>
                </a:solidFill>
              </a:rPr>
              <a:t>Selon la pharmacopée européenne la perte à la dessiccation doit être entre  5% et  9%,donc la perte à la dessiccation </a:t>
            </a:r>
            <a:r>
              <a:rPr lang="fr-FR" dirty="0" smtClean="0">
                <a:solidFill>
                  <a:schemeClr val="accent1"/>
                </a:solidFill>
              </a:rPr>
              <a:t>répond aux exigences de la monographie</a:t>
            </a:r>
            <a:r>
              <a:rPr lang="fr-FR" dirty="0" smtClean="0"/>
              <a:t>.</a:t>
            </a:r>
          </a:p>
          <a:p>
            <a:endParaRPr lang="fr-FR" dirty="0" smtClean="0"/>
          </a:p>
        </p:txBody>
      </p:sp>
      <p:pic>
        <p:nvPicPr>
          <p:cNvPr id="6" name="Image 5" descr="E:\Documents C\20180417_09423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111" y="2929786"/>
            <a:ext cx="3957973" cy="3716644"/>
          </a:xfrm>
          <a:prstGeom prst="rect">
            <a:avLst/>
          </a:prstGeom>
          <a:noFill/>
          <a:ln>
            <a:noFill/>
          </a:ln>
        </p:spPr>
      </p:pic>
      <p:pic>
        <p:nvPicPr>
          <p:cNvPr id="7" name="Image 6" descr="E:\Documents C\20180417_09485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6279" y="3025955"/>
            <a:ext cx="3921362" cy="3620475"/>
          </a:xfrm>
          <a:prstGeom prst="rect">
            <a:avLst/>
          </a:prstGeom>
          <a:noFill/>
          <a:ln>
            <a:noFill/>
          </a:ln>
        </p:spPr>
      </p:pic>
      <p:sp>
        <p:nvSpPr>
          <p:cNvPr id="9" name="Flèche droite 8"/>
          <p:cNvSpPr/>
          <p:nvPr/>
        </p:nvSpPr>
        <p:spPr>
          <a:xfrm>
            <a:off x="5612524" y="4576061"/>
            <a:ext cx="662152" cy="5202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93331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re 1"/>
          <p:cNvSpPr txBox="1">
            <a:spLocks/>
          </p:cNvSpPr>
          <p:nvPr/>
        </p:nvSpPr>
        <p:spPr>
          <a:xfrm>
            <a:off x="126124" y="216235"/>
            <a:ext cx="11776841" cy="9504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smtClean="0">
                <a:solidFill>
                  <a:schemeClr val="bg1"/>
                </a:solidFill>
              </a:rPr>
              <a:t>9-Aspect de la solution de caféine obtenue par extraction</a:t>
            </a:r>
            <a:endParaRPr lang="fr-FR" sz="3200" dirty="0">
              <a:solidFill>
                <a:schemeClr val="bg1"/>
              </a:solidFill>
            </a:endParaRPr>
          </a:p>
        </p:txBody>
      </p:sp>
      <p:sp>
        <p:nvSpPr>
          <p:cNvPr id="5" name="Espace réservé du contenu 2"/>
          <p:cNvSpPr txBox="1">
            <a:spLocks/>
          </p:cNvSpPr>
          <p:nvPr/>
        </p:nvSpPr>
        <p:spPr>
          <a:xfrm>
            <a:off x="315310" y="993228"/>
            <a:ext cx="11587655" cy="738522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b="1" dirty="0" smtClean="0">
                <a:solidFill>
                  <a:schemeClr val="bg1"/>
                </a:solidFill>
              </a:rPr>
              <a:t>Degré d’opalescence</a:t>
            </a:r>
          </a:p>
          <a:p>
            <a:pPr marL="0" indent="0">
              <a:buNone/>
            </a:pPr>
            <a:r>
              <a:rPr lang="fr-FR" dirty="0" smtClean="0">
                <a:solidFill>
                  <a:schemeClr val="bg1"/>
                </a:solidFill>
              </a:rPr>
              <a:t>nous avons constaté que la solution S de caféine est limpide, ce qui est </a:t>
            </a:r>
            <a:r>
              <a:rPr lang="fr-FR" dirty="0" smtClean="0">
                <a:solidFill>
                  <a:schemeClr val="accent1"/>
                </a:solidFill>
              </a:rPr>
              <a:t>conforme à l’exigence de la pharmacopée européenne</a:t>
            </a:r>
          </a:p>
          <a:p>
            <a:r>
              <a:rPr lang="fr-FR" b="1" dirty="0">
                <a:solidFill>
                  <a:schemeClr val="bg1"/>
                </a:solidFill>
              </a:rPr>
              <a:t>D</a:t>
            </a:r>
            <a:r>
              <a:rPr lang="fr-FR" b="1" dirty="0" smtClean="0">
                <a:solidFill>
                  <a:schemeClr val="bg1"/>
                </a:solidFill>
              </a:rPr>
              <a:t>egré de coloration</a:t>
            </a:r>
          </a:p>
          <a:p>
            <a:endParaRPr lang="fr-FR" dirty="0"/>
          </a:p>
        </p:txBody>
      </p:sp>
      <p:pic>
        <p:nvPicPr>
          <p:cNvPr id="6" name="Image 5"/>
          <p:cNvPicPr/>
          <p:nvPr/>
        </p:nvPicPr>
        <p:blipFill>
          <a:blip r:embed="rId3"/>
          <a:srcRect/>
          <a:stretch>
            <a:fillRect/>
          </a:stretch>
        </p:blipFill>
        <p:spPr bwMode="auto">
          <a:xfrm>
            <a:off x="315310" y="3200400"/>
            <a:ext cx="3454585" cy="3640288"/>
          </a:xfrm>
          <a:prstGeom prst="rect">
            <a:avLst/>
          </a:prstGeom>
          <a:noFill/>
          <a:ln w="9525">
            <a:noFill/>
            <a:miter lim="800000"/>
            <a:headEnd/>
            <a:tailEnd/>
          </a:ln>
        </p:spPr>
      </p:pic>
      <p:pic>
        <p:nvPicPr>
          <p:cNvPr id="7" name="Image 6"/>
          <p:cNvPicPr/>
          <p:nvPr/>
        </p:nvPicPr>
        <p:blipFill>
          <a:blip r:embed="rId4"/>
          <a:srcRect/>
          <a:stretch>
            <a:fillRect/>
          </a:stretch>
        </p:blipFill>
        <p:spPr bwMode="auto">
          <a:xfrm flipH="1">
            <a:off x="4901046" y="2816055"/>
            <a:ext cx="616885" cy="4024633"/>
          </a:xfrm>
          <a:prstGeom prst="rect">
            <a:avLst/>
          </a:prstGeom>
          <a:noFill/>
          <a:ln w="9525">
            <a:noFill/>
            <a:miter lim="800000"/>
            <a:headEnd/>
            <a:tailEnd/>
          </a:ln>
        </p:spPr>
      </p:pic>
      <p:pic>
        <p:nvPicPr>
          <p:cNvPr id="9" name="Image 8"/>
          <p:cNvPicPr/>
          <p:nvPr/>
        </p:nvPicPr>
        <p:blipFill>
          <a:blip r:embed="rId5"/>
          <a:srcRect/>
          <a:stretch>
            <a:fillRect/>
          </a:stretch>
        </p:blipFill>
        <p:spPr bwMode="auto">
          <a:xfrm>
            <a:off x="7548897" y="3000345"/>
            <a:ext cx="3508744" cy="3656051"/>
          </a:xfrm>
          <a:prstGeom prst="rect">
            <a:avLst/>
          </a:prstGeom>
          <a:noFill/>
          <a:ln w="9525">
            <a:noFill/>
            <a:miter lim="800000"/>
            <a:headEnd/>
            <a:tailEnd/>
          </a:ln>
        </p:spPr>
      </p:pic>
    </p:spTree>
    <p:extLst>
      <p:ext uri="{BB962C8B-B14F-4D97-AF65-F5344CB8AC3E}">
        <p14:creationId xmlns:p14="http://schemas.microsoft.com/office/powerpoint/2010/main" val="23073171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4013194"/>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p:cNvPicPr/>
          <p:nvPr/>
        </p:nvPicPr>
        <p:blipFill>
          <a:blip r:embed="rId3"/>
          <a:srcRect/>
          <a:stretch>
            <a:fillRect/>
          </a:stretch>
        </p:blipFill>
        <p:spPr bwMode="auto">
          <a:xfrm>
            <a:off x="173421" y="531628"/>
            <a:ext cx="3389586" cy="5677786"/>
          </a:xfrm>
          <a:prstGeom prst="rect">
            <a:avLst/>
          </a:prstGeom>
          <a:noFill/>
          <a:ln w="9525">
            <a:noFill/>
            <a:miter lim="800000"/>
            <a:headEnd/>
            <a:tailEnd/>
          </a:ln>
        </p:spPr>
      </p:pic>
      <p:pic>
        <p:nvPicPr>
          <p:cNvPr id="5" name="Image 4"/>
          <p:cNvPicPr/>
          <p:nvPr/>
        </p:nvPicPr>
        <p:blipFill>
          <a:blip r:embed="rId4"/>
          <a:srcRect/>
          <a:stretch>
            <a:fillRect/>
          </a:stretch>
        </p:blipFill>
        <p:spPr bwMode="auto">
          <a:xfrm>
            <a:off x="3736428" y="531628"/>
            <a:ext cx="3421117" cy="5677786"/>
          </a:xfrm>
          <a:prstGeom prst="rect">
            <a:avLst/>
          </a:prstGeom>
          <a:noFill/>
          <a:ln w="9525">
            <a:noFill/>
            <a:miter lim="800000"/>
            <a:headEnd/>
            <a:tailEnd/>
          </a:ln>
        </p:spPr>
      </p:pic>
      <p:pic>
        <p:nvPicPr>
          <p:cNvPr id="6" name="Image 5"/>
          <p:cNvPicPr/>
          <p:nvPr/>
        </p:nvPicPr>
        <p:blipFill>
          <a:blip r:embed="rId5"/>
          <a:srcRect/>
          <a:stretch>
            <a:fillRect/>
          </a:stretch>
        </p:blipFill>
        <p:spPr bwMode="auto">
          <a:xfrm>
            <a:off x="7330966" y="531628"/>
            <a:ext cx="3468412" cy="5677786"/>
          </a:xfrm>
          <a:prstGeom prst="rect">
            <a:avLst/>
          </a:prstGeom>
          <a:noFill/>
          <a:ln w="9525">
            <a:noFill/>
            <a:miter lim="800000"/>
            <a:headEnd/>
            <a:tailEnd/>
          </a:ln>
        </p:spPr>
      </p:pic>
      <p:pic>
        <p:nvPicPr>
          <p:cNvPr id="7" name="Image 6"/>
          <p:cNvPicPr/>
          <p:nvPr/>
        </p:nvPicPr>
        <p:blipFill>
          <a:blip r:embed="rId6"/>
          <a:srcRect/>
          <a:stretch>
            <a:fillRect/>
          </a:stretch>
        </p:blipFill>
        <p:spPr bwMode="auto">
          <a:xfrm>
            <a:off x="10972799" y="531628"/>
            <a:ext cx="851338" cy="5677786"/>
          </a:xfrm>
          <a:prstGeom prst="rect">
            <a:avLst/>
          </a:prstGeom>
          <a:noFill/>
          <a:ln w="9525">
            <a:noFill/>
            <a:miter lim="800000"/>
            <a:headEnd/>
            <a:tailEnd/>
          </a:ln>
        </p:spPr>
      </p:pic>
      <p:sp>
        <p:nvSpPr>
          <p:cNvPr id="9" name="Espace réservé du contenu 2"/>
          <p:cNvSpPr txBox="1">
            <a:spLocks/>
          </p:cNvSpPr>
          <p:nvPr/>
        </p:nvSpPr>
        <p:spPr>
          <a:xfrm>
            <a:off x="173421" y="1136386"/>
            <a:ext cx="12018579" cy="7454721"/>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a:p>
            <a:pPr marL="0" indent="0">
              <a:buFont typeface="Arial"/>
              <a:buNone/>
            </a:pPr>
            <a:endParaRPr lang="fr-FR" dirty="0" smtClean="0"/>
          </a:p>
          <a:p>
            <a:r>
              <a:rPr lang="fr-FR" dirty="0" smtClean="0">
                <a:solidFill>
                  <a:schemeClr val="bg1"/>
                </a:solidFill>
              </a:rPr>
              <a:t>Nous avons constaté Après comparaison visuelle avec les solutions témoins que la solution S de caféine est incolore, ce qui </a:t>
            </a:r>
            <a:r>
              <a:rPr lang="fr-FR" dirty="0" smtClean="0">
                <a:solidFill>
                  <a:schemeClr val="accent1"/>
                </a:solidFill>
              </a:rPr>
              <a:t>correspond à l’exigence de la pharmacopée européenne. </a:t>
            </a:r>
            <a:endParaRPr lang="fr-FR" b="1" dirty="0">
              <a:solidFill>
                <a:schemeClr val="accent1"/>
              </a:solidFill>
            </a:endParaRPr>
          </a:p>
        </p:txBody>
      </p:sp>
    </p:spTree>
    <p:extLst>
      <p:ext uri="{BB962C8B-B14F-4D97-AF65-F5344CB8AC3E}">
        <p14:creationId xmlns:p14="http://schemas.microsoft.com/office/powerpoint/2010/main" val="2142528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1" name="TextBox 10"/>
          <p:cNvSpPr txBox="1"/>
          <p:nvPr/>
        </p:nvSpPr>
        <p:spPr>
          <a:xfrm>
            <a:off x="1065384" y="744279"/>
            <a:ext cx="1292662" cy="4419858"/>
          </a:xfrm>
          <a:prstGeom prst="rect">
            <a:avLst/>
          </a:prstGeom>
          <a:noFill/>
        </p:spPr>
        <p:txBody>
          <a:bodyPr vert="vert270" wrap="square" rtlCol="0">
            <a:spAutoFit/>
          </a:bodyPr>
          <a:lstStyle/>
          <a:p>
            <a:r>
              <a:rPr lang="fr-FR" sz="7200" b="1" dirty="0">
                <a:solidFill>
                  <a:srgbClr val="0070C0"/>
                </a:solidFill>
              </a:rPr>
              <a:t> </a:t>
            </a:r>
            <a:r>
              <a:rPr lang="fr-FR" sz="7200" b="1" dirty="0" smtClean="0">
                <a:solidFill>
                  <a:srgbClr val="0070C0"/>
                </a:solidFill>
              </a:rPr>
              <a:t>conclusion</a:t>
            </a:r>
            <a:endParaRPr lang="en-US" sz="7200" b="1" dirty="0" smtClean="0">
              <a:solidFill>
                <a:srgbClr val="0070C0"/>
              </a:solidFill>
              <a:latin typeface="+mj-lt"/>
            </a:endParaRPr>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1091518" y="5265737"/>
            <a:ext cx="1536700" cy="1592263"/>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Rectangle 2"/>
          <p:cNvSpPr>
            <a:spLocks noChangeArrowheads="1"/>
          </p:cNvSpPr>
          <p:nvPr/>
        </p:nvSpPr>
        <p:spPr bwMode="auto">
          <a:xfrm>
            <a:off x="5007429" y="36151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3" name="Espace réservé du contenu 2"/>
          <p:cNvSpPr txBox="1">
            <a:spLocks/>
          </p:cNvSpPr>
          <p:nvPr/>
        </p:nvSpPr>
        <p:spPr>
          <a:xfrm>
            <a:off x="2862871" y="1136387"/>
            <a:ext cx="9334997" cy="53628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3600" dirty="0" smtClean="0">
                <a:solidFill>
                  <a:schemeClr val="bg1"/>
                </a:solidFill>
              </a:rPr>
              <a:t>Notre caféine extraite était obtenue avec un rendement acceptable</a:t>
            </a:r>
          </a:p>
          <a:p>
            <a:endParaRPr lang="fr-FR" sz="3600" dirty="0" smtClean="0">
              <a:solidFill>
                <a:schemeClr val="bg1"/>
              </a:solidFill>
            </a:endParaRPr>
          </a:p>
          <a:p>
            <a:r>
              <a:rPr lang="fr-FR" sz="3600" dirty="0" smtClean="0">
                <a:solidFill>
                  <a:schemeClr val="bg1"/>
                </a:solidFill>
              </a:rPr>
              <a:t>Les différents tests  étaient conformes aux exigences de la pharmacopée européenne, sauf la teneur en principe actif qui était légèrement inferieure aux normes</a:t>
            </a:r>
          </a:p>
          <a:p>
            <a:pPr marL="0" indent="0">
              <a:buFont typeface="Arial"/>
              <a:buNone/>
            </a:pPr>
            <a:endParaRPr lang="fr-FR" sz="2400" dirty="0" smtClean="0"/>
          </a:p>
          <a:p>
            <a:pPr marL="0" indent="0">
              <a:buFont typeface="Arial"/>
              <a:buNone/>
            </a:pPr>
            <a:r>
              <a:rPr lang="fr-FR" dirty="0" smtClean="0"/>
              <a:t/>
            </a:r>
            <a:br>
              <a:rPr lang="fr-FR" dirty="0" smtClean="0"/>
            </a:br>
            <a:r>
              <a:rPr lang="fr-FR" sz="2400" dirty="0" smtClean="0"/>
              <a:t> </a:t>
            </a:r>
            <a:endParaRPr lang="fr-FR" sz="2400" dirty="0"/>
          </a:p>
        </p:txBody>
      </p:sp>
    </p:spTree>
    <p:extLst>
      <p:ext uri="{BB962C8B-B14F-4D97-AF65-F5344CB8AC3E}">
        <p14:creationId xmlns:p14="http://schemas.microsoft.com/office/powerpoint/2010/main" val="1853891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Espace réservé du contenu 2"/>
          <p:cNvSpPr txBox="1">
            <a:spLocks/>
          </p:cNvSpPr>
          <p:nvPr/>
        </p:nvSpPr>
        <p:spPr>
          <a:xfrm>
            <a:off x="504497" y="318977"/>
            <a:ext cx="11127521" cy="653902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fr-FR" sz="3600" dirty="0" smtClean="0">
                <a:solidFill>
                  <a:schemeClr val="bg1"/>
                </a:solidFill>
              </a:rPr>
              <a:t>A la fin nous souhaitons :</a:t>
            </a:r>
            <a:br>
              <a:rPr lang="fr-FR" sz="3600" dirty="0" smtClean="0">
                <a:solidFill>
                  <a:schemeClr val="bg1"/>
                </a:solidFill>
              </a:rPr>
            </a:br>
            <a:endParaRPr lang="fr-FR" sz="3600" dirty="0" smtClean="0">
              <a:solidFill>
                <a:schemeClr val="bg1"/>
              </a:solidFill>
            </a:endParaRPr>
          </a:p>
          <a:p>
            <a:r>
              <a:rPr lang="fr-FR" sz="3600" dirty="0" smtClean="0">
                <a:solidFill>
                  <a:schemeClr val="bg1"/>
                </a:solidFill>
              </a:rPr>
              <a:t>Une amélioration du procédé d’extraction en se basant sur l’élimination des tanins</a:t>
            </a:r>
            <a:br>
              <a:rPr lang="fr-FR" sz="3600" dirty="0" smtClean="0">
                <a:solidFill>
                  <a:schemeClr val="bg1"/>
                </a:solidFill>
              </a:rPr>
            </a:br>
            <a:endParaRPr lang="fr-FR" sz="3600" dirty="0" smtClean="0">
              <a:solidFill>
                <a:schemeClr val="bg1"/>
              </a:solidFill>
            </a:endParaRPr>
          </a:p>
          <a:p>
            <a:r>
              <a:rPr lang="fr-FR" sz="3600" dirty="0" smtClean="0">
                <a:solidFill>
                  <a:schemeClr val="bg1"/>
                </a:solidFill>
              </a:rPr>
              <a:t>Proposer des techniques fiables pour la purification de la caféine ;</a:t>
            </a:r>
            <a:br>
              <a:rPr lang="fr-FR" sz="3600" dirty="0" smtClean="0">
                <a:solidFill>
                  <a:schemeClr val="bg1"/>
                </a:solidFill>
              </a:rPr>
            </a:br>
            <a:endParaRPr lang="fr-FR" sz="3600" dirty="0" smtClean="0">
              <a:solidFill>
                <a:schemeClr val="bg1"/>
              </a:solidFill>
            </a:endParaRPr>
          </a:p>
          <a:p>
            <a:r>
              <a:rPr lang="fr-FR" sz="3600" dirty="0" smtClean="0">
                <a:solidFill>
                  <a:schemeClr val="bg1"/>
                </a:solidFill>
              </a:rPr>
              <a:t>Un élargissement sur le plan pharmaco-industriel de son utilisation thérapeutique en se basant sur ses propriétés inhibitrices de la lipogenèse (contre la cellulite)</a:t>
            </a:r>
            <a:endParaRPr lang="fr-FR" sz="3600" dirty="0">
              <a:solidFill>
                <a:schemeClr val="bg1"/>
              </a:solidFill>
            </a:endParaRPr>
          </a:p>
        </p:txBody>
      </p:sp>
    </p:spTree>
    <p:extLst>
      <p:ext uri="{BB962C8B-B14F-4D97-AF65-F5344CB8AC3E}">
        <p14:creationId xmlns:p14="http://schemas.microsoft.com/office/powerpoint/2010/main" val="29608081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786270" y="2736502"/>
            <a:ext cx="11674392" cy="1015663"/>
          </a:xfrm>
          <a:prstGeom prst="rect">
            <a:avLst/>
          </a:prstGeom>
        </p:spPr>
        <p:txBody>
          <a:bodyPr wrap="square">
            <a:spAutoFit/>
          </a:bodyPr>
          <a:lstStyle/>
          <a:p>
            <a:r>
              <a:rPr lang="fr-FR" sz="6000" b="1" dirty="0">
                <a:solidFill>
                  <a:schemeClr val="accent3"/>
                </a:solidFill>
              </a:rPr>
              <a:t>Merci pour votre attention</a:t>
            </a:r>
            <a:endParaRPr lang="fr-FR" sz="6000" dirty="0">
              <a:solidFill>
                <a:schemeClr val="accent3"/>
              </a:solidFill>
            </a:endParaRPr>
          </a:p>
        </p:txBody>
      </p:sp>
    </p:spTree>
    <p:extLst>
      <p:ext uri="{BB962C8B-B14F-4D97-AF65-F5344CB8AC3E}">
        <p14:creationId xmlns:p14="http://schemas.microsoft.com/office/powerpoint/2010/main" val="1485038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16" name="Rectangle 15"/>
          <p:cNvSpPr/>
          <p:nvPr/>
        </p:nvSpPr>
        <p:spPr>
          <a:xfrm>
            <a:off x="0" y="0"/>
            <a:ext cx="203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smtClean="0">
                <a:latin typeface="Bebas" pitchFamily="2" charset="0"/>
              </a:rPr>
              <a:t>T</a:t>
            </a:r>
            <a:endParaRPr lang="en-US" sz="7200">
              <a:latin typeface="Bebas" pitchFamily="2" charset="0"/>
            </a:endParaRPr>
          </a:p>
        </p:txBody>
      </p:sp>
      <p:sp>
        <p:nvSpPr>
          <p:cNvPr id="17" name="Rectangle 16"/>
          <p:cNvSpPr/>
          <p:nvPr/>
        </p:nvSpPr>
        <p:spPr>
          <a:xfrm>
            <a:off x="2032000" y="0"/>
            <a:ext cx="203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latin typeface="Bebas" pitchFamily="2" charset="0"/>
              </a:rPr>
              <a:t>H</a:t>
            </a:r>
            <a:endParaRPr lang="en-US" sz="7200" dirty="0">
              <a:latin typeface="Bebas" pitchFamily="2" charset="0"/>
            </a:endParaRPr>
          </a:p>
        </p:txBody>
      </p:sp>
      <p:sp>
        <p:nvSpPr>
          <p:cNvPr id="18" name="Rectangle 17"/>
          <p:cNvSpPr/>
          <p:nvPr/>
        </p:nvSpPr>
        <p:spPr>
          <a:xfrm>
            <a:off x="4064000" y="0"/>
            <a:ext cx="203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smtClean="0">
                <a:latin typeface="Bebas" pitchFamily="2" charset="0"/>
              </a:rPr>
              <a:t>A</a:t>
            </a:r>
            <a:endParaRPr lang="en-US" sz="7200">
              <a:latin typeface="Bebas" pitchFamily="2" charset="0"/>
            </a:endParaRPr>
          </a:p>
        </p:txBody>
      </p:sp>
      <p:sp>
        <p:nvSpPr>
          <p:cNvPr id="19" name="Rectangle 18"/>
          <p:cNvSpPr/>
          <p:nvPr/>
        </p:nvSpPr>
        <p:spPr>
          <a:xfrm>
            <a:off x="6096000" y="0"/>
            <a:ext cx="203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smtClean="0">
                <a:latin typeface="Bebas" pitchFamily="2" charset="0"/>
              </a:rPr>
              <a:t>N</a:t>
            </a:r>
            <a:endParaRPr lang="en-US" sz="7200">
              <a:latin typeface="Bebas" pitchFamily="2" charset="0"/>
            </a:endParaRPr>
          </a:p>
        </p:txBody>
      </p:sp>
      <p:sp>
        <p:nvSpPr>
          <p:cNvPr id="20" name="Rectangle 19"/>
          <p:cNvSpPr/>
          <p:nvPr/>
        </p:nvSpPr>
        <p:spPr>
          <a:xfrm>
            <a:off x="8128000" y="0"/>
            <a:ext cx="203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smtClean="0">
                <a:latin typeface="Bebas" pitchFamily="2" charset="0"/>
              </a:rPr>
              <a:t>K</a:t>
            </a:r>
            <a:endParaRPr lang="en-US" sz="7200">
              <a:latin typeface="Bebas" pitchFamily="2" charset="0"/>
            </a:endParaRPr>
          </a:p>
        </p:txBody>
      </p:sp>
      <p:sp>
        <p:nvSpPr>
          <p:cNvPr id="21" name="Rectangle 20"/>
          <p:cNvSpPr/>
          <p:nvPr/>
        </p:nvSpPr>
        <p:spPr>
          <a:xfrm>
            <a:off x="10160000" y="0"/>
            <a:ext cx="203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smtClean="0">
                <a:latin typeface="Bebas" pitchFamily="2" charset="0"/>
              </a:rPr>
              <a:t>S</a:t>
            </a:r>
            <a:endParaRPr lang="en-US" sz="7200">
              <a:latin typeface="Bebas" pitchFamily="2" charset="0"/>
            </a:endParaRPr>
          </a:p>
        </p:txBody>
      </p:sp>
    </p:spTree>
    <p:extLst>
      <p:ext uri="{BB962C8B-B14F-4D97-AF65-F5344CB8AC3E}">
        <p14:creationId xmlns:p14="http://schemas.microsoft.com/office/powerpoint/2010/main" val="1937569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Horizontal)">
                                      <p:cBhvr>
                                        <p:cTn id="7" dur="500"/>
                                        <p:tgtEl>
                                          <p:spTgt spid="16"/>
                                        </p:tgtEl>
                                      </p:cBhvr>
                                    </p:animEffect>
                                  </p:childTnLst>
                                </p:cTn>
                              </p:par>
                              <p:par>
                                <p:cTn id="8" presetID="16" presetClass="entr" presetSubtype="42"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outHorizontal)">
                                      <p:cBhvr>
                                        <p:cTn id="10" dur="500"/>
                                        <p:tgtEl>
                                          <p:spTgt spid="17"/>
                                        </p:tgtEl>
                                      </p:cBhvr>
                                    </p:animEffect>
                                  </p:childTnLst>
                                </p:cTn>
                              </p:par>
                              <p:par>
                                <p:cTn id="11" presetID="16" presetClass="entr" presetSubtype="42" fill="hold" grpId="0" nodeType="withEffect">
                                  <p:stCondLst>
                                    <p:cond delay="500"/>
                                  </p:stCondLst>
                                  <p:childTnLst>
                                    <p:set>
                                      <p:cBhvr>
                                        <p:cTn id="12" dur="1" fill="hold">
                                          <p:stCondLst>
                                            <p:cond delay="0"/>
                                          </p:stCondLst>
                                        </p:cTn>
                                        <p:tgtEl>
                                          <p:spTgt spid="18"/>
                                        </p:tgtEl>
                                        <p:attrNameLst>
                                          <p:attrName>style.visibility</p:attrName>
                                        </p:attrNameLst>
                                      </p:cBhvr>
                                      <p:to>
                                        <p:strVal val="visible"/>
                                      </p:to>
                                    </p:set>
                                    <p:animEffect transition="in" filter="barn(outHorizontal)">
                                      <p:cBhvr>
                                        <p:cTn id="13" dur="500"/>
                                        <p:tgtEl>
                                          <p:spTgt spid="18"/>
                                        </p:tgtEl>
                                      </p:cBhvr>
                                    </p:animEffect>
                                  </p:childTnLst>
                                </p:cTn>
                              </p:par>
                              <p:par>
                                <p:cTn id="14" presetID="16" presetClass="entr" presetSubtype="42"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barn(outHorizontal)">
                                      <p:cBhvr>
                                        <p:cTn id="16" dur="500"/>
                                        <p:tgtEl>
                                          <p:spTgt spid="19"/>
                                        </p:tgtEl>
                                      </p:cBhvr>
                                    </p:animEffect>
                                  </p:childTnLst>
                                </p:cTn>
                              </p:par>
                              <p:par>
                                <p:cTn id="17" presetID="16" presetClass="entr" presetSubtype="42" fill="hold" grpId="0" nodeType="withEffect">
                                  <p:stCondLst>
                                    <p:cond delay="1000"/>
                                  </p:stCondLst>
                                  <p:childTnLst>
                                    <p:set>
                                      <p:cBhvr>
                                        <p:cTn id="18" dur="1" fill="hold">
                                          <p:stCondLst>
                                            <p:cond delay="0"/>
                                          </p:stCondLst>
                                        </p:cTn>
                                        <p:tgtEl>
                                          <p:spTgt spid="20"/>
                                        </p:tgtEl>
                                        <p:attrNameLst>
                                          <p:attrName>style.visibility</p:attrName>
                                        </p:attrNameLst>
                                      </p:cBhvr>
                                      <p:to>
                                        <p:strVal val="visible"/>
                                      </p:to>
                                    </p:set>
                                    <p:animEffect transition="in" filter="barn(outHorizontal)">
                                      <p:cBhvr>
                                        <p:cTn id="19" dur="500"/>
                                        <p:tgtEl>
                                          <p:spTgt spid="20"/>
                                        </p:tgtEl>
                                      </p:cBhvr>
                                    </p:animEffect>
                                  </p:childTnLst>
                                </p:cTn>
                              </p:par>
                              <p:par>
                                <p:cTn id="20" presetID="16" presetClass="entr" presetSubtype="42" fill="hold" grpId="0" nodeType="withEffect">
                                  <p:stCondLst>
                                    <p:cond delay="1250"/>
                                  </p:stCondLst>
                                  <p:childTnLst>
                                    <p:set>
                                      <p:cBhvr>
                                        <p:cTn id="21" dur="1" fill="hold">
                                          <p:stCondLst>
                                            <p:cond delay="0"/>
                                          </p:stCondLst>
                                        </p:cTn>
                                        <p:tgtEl>
                                          <p:spTgt spid="21"/>
                                        </p:tgtEl>
                                        <p:attrNameLst>
                                          <p:attrName>style.visibility</p:attrName>
                                        </p:attrNameLst>
                                      </p:cBhvr>
                                      <p:to>
                                        <p:strVal val="visible"/>
                                      </p:to>
                                    </p:set>
                                    <p:animEffect transition="in" filter="barn(outHorizontal)">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80536" y="361373"/>
            <a:ext cx="11368818" cy="1569660"/>
          </a:xfrm>
          <a:prstGeom prst="rect">
            <a:avLst/>
          </a:prstGeom>
          <a:noFill/>
        </p:spPr>
        <p:txBody>
          <a:bodyPr vert="horz" wrap="none" rtlCol="0">
            <a:spAutoFit/>
          </a:bodyPr>
          <a:lstStyle/>
          <a:p>
            <a:pPr algn="ctr"/>
            <a:r>
              <a:rPr lang="en-US" sz="4800" b="1" dirty="0" smtClean="0">
                <a:solidFill>
                  <a:srgbClr val="88A945"/>
                </a:solidFill>
                <a:latin typeface="+mj-lt"/>
              </a:rPr>
              <a:t>PROPRIÉTÉS</a:t>
            </a:r>
            <a:r>
              <a:rPr lang="en-US" sz="4800" b="1" dirty="0" smtClean="0">
                <a:solidFill>
                  <a:srgbClr val="00B0F0"/>
                </a:solidFill>
                <a:latin typeface="+mj-lt"/>
              </a:rPr>
              <a:t> </a:t>
            </a:r>
            <a:r>
              <a:rPr lang="en-US" sz="4800" b="1" dirty="0" smtClean="0">
                <a:solidFill>
                  <a:srgbClr val="88A945"/>
                </a:solidFill>
                <a:latin typeface="+mj-lt"/>
              </a:rPr>
              <a:t>PHARMACOLOGIQUES </a:t>
            </a:r>
          </a:p>
          <a:p>
            <a:pPr algn="ctr"/>
            <a:r>
              <a:rPr lang="en-US" sz="4800" b="1" dirty="0" smtClean="0">
                <a:solidFill>
                  <a:srgbClr val="00B0F0"/>
                </a:solidFill>
                <a:latin typeface="+mj-lt"/>
              </a:rPr>
              <a:t> ET EMPLOIS</a:t>
            </a:r>
            <a:endParaRPr lang="en-US" sz="4800" b="1" dirty="0">
              <a:solidFill>
                <a:srgbClr val="00B0F0"/>
              </a:solidFill>
              <a:latin typeface="+mj-lt"/>
            </a:endParaRPr>
          </a:p>
        </p:txBody>
      </p:sp>
      <p:grpSp>
        <p:nvGrpSpPr>
          <p:cNvPr id="126" name="Group 125"/>
          <p:cNvGrpSpPr/>
          <p:nvPr/>
        </p:nvGrpSpPr>
        <p:grpSpPr>
          <a:xfrm>
            <a:off x="6571383" y="2235850"/>
            <a:ext cx="5558228" cy="3458176"/>
            <a:chOff x="6571383" y="2235850"/>
            <a:chExt cx="5558228" cy="3458176"/>
          </a:xfrm>
        </p:grpSpPr>
        <p:sp>
          <p:nvSpPr>
            <p:cNvPr id="112" name="TextBox 111"/>
            <p:cNvSpPr txBox="1"/>
            <p:nvPr/>
          </p:nvSpPr>
          <p:spPr>
            <a:xfrm>
              <a:off x="6571383" y="2235850"/>
              <a:ext cx="4668117" cy="461665"/>
            </a:xfrm>
            <a:prstGeom prst="rect">
              <a:avLst/>
            </a:prstGeom>
            <a:noFill/>
          </p:spPr>
          <p:txBody>
            <a:bodyPr wrap="square" rtlCol="0">
              <a:spAutoFit/>
            </a:bodyPr>
            <a:lstStyle/>
            <a:p>
              <a:pPr algn="ctr"/>
              <a:r>
                <a:rPr lang="fr-FR" sz="2400" b="1" dirty="0" smtClean="0">
                  <a:solidFill>
                    <a:schemeClr val="accent2"/>
                  </a:solidFill>
                  <a:latin typeface="+mj-lt"/>
                </a:rPr>
                <a:t>PARASYMPATHOMIMÉTIQUES</a:t>
              </a:r>
              <a:endParaRPr lang="fr-FR" sz="2400" b="1" dirty="0">
                <a:solidFill>
                  <a:schemeClr val="accent2"/>
                </a:solidFill>
                <a:latin typeface="+mj-lt"/>
              </a:endParaRPr>
            </a:p>
          </p:txBody>
        </p:sp>
        <p:sp>
          <p:nvSpPr>
            <p:cNvPr id="113" name="TextBox 112"/>
            <p:cNvSpPr txBox="1"/>
            <p:nvPr/>
          </p:nvSpPr>
          <p:spPr>
            <a:xfrm>
              <a:off x="8091814" y="3233731"/>
              <a:ext cx="4037797" cy="461665"/>
            </a:xfrm>
            <a:prstGeom prst="rect">
              <a:avLst/>
            </a:prstGeom>
            <a:noFill/>
          </p:spPr>
          <p:txBody>
            <a:bodyPr wrap="square" rtlCol="0">
              <a:spAutoFit/>
            </a:bodyPr>
            <a:lstStyle/>
            <a:p>
              <a:pPr algn="ctr"/>
              <a:r>
                <a:rPr lang="fr-FR" sz="2400" b="1" dirty="0" smtClean="0">
                  <a:solidFill>
                    <a:schemeClr val="accent2"/>
                  </a:solidFill>
                  <a:latin typeface="+mj-lt"/>
                </a:rPr>
                <a:t>SYMPATHOMIMÉTIQUES</a:t>
              </a:r>
              <a:endParaRPr lang="fr-FR" sz="2400" b="1" dirty="0">
                <a:solidFill>
                  <a:schemeClr val="accent2"/>
                </a:solidFill>
                <a:latin typeface="+mj-lt"/>
              </a:endParaRPr>
            </a:p>
          </p:txBody>
        </p:sp>
        <p:sp>
          <p:nvSpPr>
            <p:cNvPr id="114" name="TextBox 113"/>
            <p:cNvSpPr txBox="1"/>
            <p:nvPr/>
          </p:nvSpPr>
          <p:spPr>
            <a:xfrm>
              <a:off x="7606994" y="4863029"/>
              <a:ext cx="4037797" cy="830997"/>
            </a:xfrm>
            <a:prstGeom prst="rect">
              <a:avLst/>
            </a:prstGeom>
            <a:noFill/>
          </p:spPr>
          <p:txBody>
            <a:bodyPr wrap="square" rtlCol="0">
              <a:spAutoFit/>
            </a:bodyPr>
            <a:lstStyle/>
            <a:p>
              <a:pPr algn="ctr"/>
              <a:r>
                <a:rPr lang="fr-FR" sz="2400" b="1" dirty="0" smtClean="0">
                  <a:solidFill>
                    <a:schemeClr val="accent2"/>
                  </a:solidFill>
                  <a:latin typeface="+mj-lt"/>
                </a:rPr>
                <a:t>DÉPRESSIVE OU STIMULANTE </a:t>
              </a:r>
              <a:endParaRPr lang="fr-FR" sz="2400" b="1" dirty="0">
                <a:solidFill>
                  <a:schemeClr val="accent2"/>
                </a:solidFill>
                <a:latin typeface="+mj-lt"/>
              </a:endParaRPr>
            </a:p>
          </p:txBody>
        </p:sp>
      </p:grpSp>
      <p:grpSp>
        <p:nvGrpSpPr>
          <p:cNvPr id="127" name="Group 126"/>
          <p:cNvGrpSpPr/>
          <p:nvPr/>
        </p:nvGrpSpPr>
        <p:grpSpPr>
          <a:xfrm>
            <a:off x="-70257" y="3146260"/>
            <a:ext cx="5631119" cy="3290660"/>
            <a:chOff x="-70257" y="3146260"/>
            <a:chExt cx="5631119" cy="3290660"/>
          </a:xfrm>
        </p:grpSpPr>
        <p:sp>
          <p:nvSpPr>
            <p:cNvPr id="115" name="TextBox 114"/>
            <p:cNvSpPr txBox="1"/>
            <p:nvPr/>
          </p:nvSpPr>
          <p:spPr>
            <a:xfrm>
              <a:off x="1073340" y="5071042"/>
              <a:ext cx="2897050" cy="461665"/>
            </a:xfrm>
            <a:prstGeom prst="rect">
              <a:avLst/>
            </a:prstGeom>
            <a:noFill/>
          </p:spPr>
          <p:txBody>
            <a:bodyPr wrap="square" rtlCol="0">
              <a:spAutoFit/>
            </a:bodyPr>
            <a:lstStyle/>
            <a:p>
              <a:pPr algn="ctr"/>
              <a:r>
                <a:rPr lang="fr-FR" sz="2400" b="1" dirty="0" smtClean="0">
                  <a:solidFill>
                    <a:srgbClr val="6CAFDE"/>
                  </a:solidFill>
                  <a:latin typeface="+mj-lt"/>
                </a:rPr>
                <a:t>ANTIBIOTIQUES</a:t>
              </a:r>
            </a:p>
          </p:txBody>
        </p:sp>
        <p:sp>
          <p:nvSpPr>
            <p:cNvPr id="116" name="TextBox 115"/>
            <p:cNvSpPr txBox="1"/>
            <p:nvPr/>
          </p:nvSpPr>
          <p:spPr>
            <a:xfrm>
              <a:off x="-70257" y="3146260"/>
              <a:ext cx="4214414" cy="830997"/>
            </a:xfrm>
            <a:prstGeom prst="rect">
              <a:avLst/>
            </a:prstGeom>
            <a:noFill/>
          </p:spPr>
          <p:txBody>
            <a:bodyPr wrap="square" rtlCol="0">
              <a:spAutoFit/>
            </a:bodyPr>
            <a:lstStyle/>
            <a:p>
              <a:pPr algn="ctr"/>
              <a:r>
                <a:rPr lang="fr-FR" sz="2400" b="1" dirty="0" smtClean="0">
                  <a:solidFill>
                    <a:srgbClr val="6CAFDE"/>
                  </a:solidFill>
                  <a:latin typeface="+mj-lt"/>
                </a:rPr>
                <a:t>ANESTHÉSIQUES LOCAUX</a:t>
              </a:r>
            </a:p>
            <a:p>
              <a:pPr algn="ctr"/>
              <a:r>
                <a:rPr lang="fr-FR" sz="2400" b="1" dirty="0" smtClean="0">
                  <a:solidFill>
                    <a:srgbClr val="6CAFDE"/>
                  </a:solidFill>
                  <a:latin typeface="+mj-lt"/>
                </a:rPr>
                <a:t>OU ANALGÉSIQUES </a:t>
              </a:r>
            </a:p>
          </p:txBody>
        </p:sp>
        <p:sp>
          <p:nvSpPr>
            <p:cNvPr id="117" name="TextBox 116"/>
            <p:cNvSpPr txBox="1"/>
            <p:nvPr/>
          </p:nvSpPr>
          <p:spPr>
            <a:xfrm>
              <a:off x="784870" y="5975255"/>
              <a:ext cx="4775992" cy="461665"/>
            </a:xfrm>
            <a:prstGeom prst="rect">
              <a:avLst/>
            </a:prstGeom>
            <a:noFill/>
          </p:spPr>
          <p:txBody>
            <a:bodyPr wrap="square" rtlCol="0">
              <a:spAutoFit/>
            </a:bodyPr>
            <a:lstStyle/>
            <a:p>
              <a:pPr algn="ctr"/>
              <a:r>
                <a:rPr lang="fr-FR" sz="2400" b="1" dirty="0" smtClean="0">
                  <a:solidFill>
                    <a:srgbClr val="6CAFDE"/>
                  </a:solidFill>
                  <a:latin typeface="+mj-lt"/>
                </a:rPr>
                <a:t>PRÉPARATIONS GALÉNIQUES </a:t>
              </a:r>
            </a:p>
          </p:txBody>
        </p:sp>
      </p:grpSp>
      <p:grpSp>
        <p:nvGrpSpPr>
          <p:cNvPr id="125" name="Group 124"/>
          <p:cNvGrpSpPr/>
          <p:nvPr/>
        </p:nvGrpSpPr>
        <p:grpSpPr>
          <a:xfrm>
            <a:off x="4100186" y="2110810"/>
            <a:ext cx="3991628" cy="4453734"/>
            <a:chOff x="4100186" y="2110810"/>
            <a:chExt cx="3991628" cy="4453734"/>
          </a:xfrm>
        </p:grpSpPr>
        <p:grpSp>
          <p:nvGrpSpPr>
            <p:cNvPr id="36" name="Group 35"/>
            <p:cNvGrpSpPr/>
            <p:nvPr/>
          </p:nvGrpSpPr>
          <p:grpSpPr>
            <a:xfrm>
              <a:off x="4100186" y="2110810"/>
              <a:ext cx="3991628" cy="4453734"/>
              <a:chOff x="4255085" y="1780212"/>
              <a:chExt cx="3681830" cy="4108070"/>
            </a:xfrm>
          </p:grpSpPr>
          <p:sp>
            <p:nvSpPr>
              <p:cNvPr id="42" name="Freeform 81"/>
              <p:cNvSpPr>
                <a:spLocks/>
              </p:cNvSpPr>
              <p:nvPr/>
            </p:nvSpPr>
            <p:spPr bwMode="auto">
              <a:xfrm>
                <a:off x="4901794" y="4066964"/>
                <a:ext cx="1055801" cy="790013"/>
              </a:xfrm>
              <a:custGeom>
                <a:avLst/>
                <a:gdLst>
                  <a:gd name="T0" fmla="*/ 97 w 527"/>
                  <a:gd name="T1" fmla="*/ 395 h 395"/>
                  <a:gd name="T2" fmla="*/ 527 w 527"/>
                  <a:gd name="T3" fmla="*/ 228 h 395"/>
                  <a:gd name="T4" fmla="*/ 395 w 527"/>
                  <a:gd name="T5" fmla="*/ 0 h 395"/>
                  <a:gd name="T6" fmla="*/ 0 w 527"/>
                  <a:gd name="T7" fmla="*/ 228 h 395"/>
                  <a:gd name="T8" fmla="*/ 97 w 527"/>
                  <a:gd name="T9" fmla="*/ 395 h 395"/>
                </a:gdLst>
                <a:ahLst/>
                <a:cxnLst>
                  <a:cxn ang="0">
                    <a:pos x="T0" y="T1"/>
                  </a:cxn>
                  <a:cxn ang="0">
                    <a:pos x="T2" y="T3"/>
                  </a:cxn>
                  <a:cxn ang="0">
                    <a:pos x="T4" y="T5"/>
                  </a:cxn>
                  <a:cxn ang="0">
                    <a:pos x="T6" y="T7"/>
                  </a:cxn>
                  <a:cxn ang="0">
                    <a:pos x="T8" y="T9"/>
                  </a:cxn>
                </a:cxnLst>
                <a:rect l="0" t="0" r="r" b="b"/>
                <a:pathLst>
                  <a:path w="527" h="395">
                    <a:moveTo>
                      <a:pt x="97" y="395"/>
                    </a:moveTo>
                    <a:cubicBezTo>
                      <a:pt x="185" y="239"/>
                      <a:pt x="251" y="172"/>
                      <a:pt x="527" y="228"/>
                    </a:cubicBezTo>
                    <a:cubicBezTo>
                      <a:pt x="395" y="0"/>
                      <a:pt x="395" y="0"/>
                      <a:pt x="395" y="0"/>
                    </a:cubicBezTo>
                    <a:cubicBezTo>
                      <a:pt x="0" y="228"/>
                      <a:pt x="0" y="228"/>
                      <a:pt x="0" y="228"/>
                    </a:cubicBezTo>
                    <a:lnTo>
                      <a:pt x="97" y="395"/>
                    </a:lnTo>
                    <a:close/>
                  </a:path>
                </a:pathLst>
              </a:custGeom>
              <a:solidFill>
                <a:srgbClr val="C6E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82"/>
              <p:cNvSpPr>
                <a:spLocks/>
              </p:cNvSpPr>
              <p:nvPr/>
            </p:nvSpPr>
            <p:spPr bwMode="auto">
              <a:xfrm>
                <a:off x="4709496" y="3610104"/>
                <a:ext cx="983536" cy="912496"/>
              </a:xfrm>
              <a:custGeom>
                <a:avLst/>
                <a:gdLst>
                  <a:gd name="T0" fmla="*/ 0 w 491"/>
                  <a:gd name="T1" fmla="*/ 289 h 456"/>
                  <a:gd name="T2" fmla="*/ 96 w 491"/>
                  <a:gd name="T3" fmla="*/ 456 h 456"/>
                  <a:gd name="T4" fmla="*/ 491 w 491"/>
                  <a:gd name="T5" fmla="*/ 228 h 456"/>
                  <a:gd name="T6" fmla="*/ 360 w 491"/>
                  <a:gd name="T7" fmla="*/ 0 h 456"/>
                  <a:gd name="T8" fmla="*/ 0 w 491"/>
                  <a:gd name="T9" fmla="*/ 289 h 456"/>
                </a:gdLst>
                <a:ahLst/>
                <a:cxnLst>
                  <a:cxn ang="0">
                    <a:pos x="T0" y="T1"/>
                  </a:cxn>
                  <a:cxn ang="0">
                    <a:pos x="T2" y="T3"/>
                  </a:cxn>
                  <a:cxn ang="0">
                    <a:pos x="T4" y="T5"/>
                  </a:cxn>
                  <a:cxn ang="0">
                    <a:pos x="T6" y="T7"/>
                  </a:cxn>
                  <a:cxn ang="0">
                    <a:pos x="T8" y="T9"/>
                  </a:cxn>
                </a:cxnLst>
                <a:rect l="0" t="0" r="r" b="b"/>
                <a:pathLst>
                  <a:path w="491" h="456">
                    <a:moveTo>
                      <a:pt x="0" y="289"/>
                    </a:moveTo>
                    <a:cubicBezTo>
                      <a:pt x="96" y="456"/>
                      <a:pt x="96" y="456"/>
                      <a:pt x="96" y="456"/>
                    </a:cubicBezTo>
                    <a:cubicBezTo>
                      <a:pt x="491" y="228"/>
                      <a:pt x="491" y="228"/>
                      <a:pt x="491" y="228"/>
                    </a:cubicBezTo>
                    <a:cubicBezTo>
                      <a:pt x="360" y="0"/>
                      <a:pt x="360" y="0"/>
                      <a:pt x="360" y="0"/>
                    </a:cubicBezTo>
                    <a:cubicBezTo>
                      <a:pt x="270" y="267"/>
                      <a:pt x="180" y="291"/>
                      <a:pt x="0" y="289"/>
                    </a:cubicBezTo>
                    <a:close/>
                  </a:path>
                </a:pathLst>
              </a:custGeom>
              <a:solidFill>
                <a:srgbClr val="6CAF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83"/>
              <p:cNvSpPr>
                <a:spLocks/>
              </p:cNvSpPr>
              <p:nvPr/>
            </p:nvSpPr>
            <p:spPr bwMode="auto">
              <a:xfrm>
                <a:off x="6096000" y="4298456"/>
                <a:ext cx="526676" cy="912496"/>
              </a:xfrm>
              <a:custGeom>
                <a:avLst/>
                <a:gdLst>
                  <a:gd name="T0" fmla="*/ 193 w 263"/>
                  <a:gd name="T1" fmla="*/ 456 h 456"/>
                  <a:gd name="T2" fmla="*/ 263 w 263"/>
                  <a:gd name="T3" fmla="*/ 0 h 456"/>
                  <a:gd name="T4" fmla="*/ 0 w 263"/>
                  <a:gd name="T5" fmla="*/ 0 h 456"/>
                  <a:gd name="T6" fmla="*/ 0 w 263"/>
                  <a:gd name="T7" fmla="*/ 456 h 456"/>
                  <a:gd name="T8" fmla="*/ 193 w 263"/>
                  <a:gd name="T9" fmla="*/ 456 h 456"/>
                </a:gdLst>
                <a:ahLst/>
                <a:cxnLst>
                  <a:cxn ang="0">
                    <a:pos x="T0" y="T1"/>
                  </a:cxn>
                  <a:cxn ang="0">
                    <a:pos x="T2" y="T3"/>
                  </a:cxn>
                  <a:cxn ang="0">
                    <a:pos x="T4" y="T5"/>
                  </a:cxn>
                  <a:cxn ang="0">
                    <a:pos x="T6" y="T7"/>
                  </a:cxn>
                  <a:cxn ang="0">
                    <a:pos x="T8" y="T9"/>
                  </a:cxn>
                </a:cxnLst>
                <a:rect l="0" t="0" r="r" b="b"/>
                <a:pathLst>
                  <a:path w="263" h="456">
                    <a:moveTo>
                      <a:pt x="193" y="456"/>
                    </a:moveTo>
                    <a:cubicBezTo>
                      <a:pt x="102" y="301"/>
                      <a:pt x="77" y="211"/>
                      <a:pt x="263" y="0"/>
                    </a:cubicBezTo>
                    <a:cubicBezTo>
                      <a:pt x="0" y="0"/>
                      <a:pt x="0" y="0"/>
                      <a:pt x="0" y="0"/>
                    </a:cubicBezTo>
                    <a:cubicBezTo>
                      <a:pt x="0" y="456"/>
                      <a:pt x="0" y="456"/>
                      <a:pt x="0" y="456"/>
                    </a:cubicBezTo>
                    <a:lnTo>
                      <a:pt x="193" y="456"/>
                    </a:lnTo>
                    <a:close/>
                  </a:path>
                </a:pathLst>
              </a:custGeom>
              <a:solidFill>
                <a:srgbClr val="9FCB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4"/>
              <p:cNvSpPr>
                <a:spLocks/>
              </p:cNvSpPr>
              <p:nvPr/>
            </p:nvSpPr>
            <p:spPr bwMode="auto">
              <a:xfrm>
                <a:off x="5569324" y="4298456"/>
                <a:ext cx="526676" cy="912496"/>
              </a:xfrm>
              <a:custGeom>
                <a:avLst/>
                <a:gdLst>
                  <a:gd name="T0" fmla="*/ 70 w 263"/>
                  <a:gd name="T1" fmla="*/ 456 h 456"/>
                  <a:gd name="T2" fmla="*/ 263 w 263"/>
                  <a:gd name="T3" fmla="*/ 456 h 456"/>
                  <a:gd name="T4" fmla="*/ 263 w 263"/>
                  <a:gd name="T5" fmla="*/ 0 h 456"/>
                  <a:gd name="T6" fmla="*/ 0 w 263"/>
                  <a:gd name="T7" fmla="*/ 0 h 456"/>
                  <a:gd name="T8" fmla="*/ 70 w 263"/>
                  <a:gd name="T9" fmla="*/ 456 h 456"/>
                </a:gdLst>
                <a:ahLst/>
                <a:cxnLst>
                  <a:cxn ang="0">
                    <a:pos x="T0" y="T1"/>
                  </a:cxn>
                  <a:cxn ang="0">
                    <a:pos x="T2" y="T3"/>
                  </a:cxn>
                  <a:cxn ang="0">
                    <a:pos x="T4" y="T5"/>
                  </a:cxn>
                  <a:cxn ang="0">
                    <a:pos x="T6" y="T7"/>
                  </a:cxn>
                  <a:cxn ang="0">
                    <a:pos x="T8" y="T9"/>
                  </a:cxn>
                </a:cxnLst>
                <a:rect l="0" t="0" r="r" b="b"/>
                <a:pathLst>
                  <a:path w="263" h="456">
                    <a:moveTo>
                      <a:pt x="70" y="456"/>
                    </a:moveTo>
                    <a:cubicBezTo>
                      <a:pt x="263" y="456"/>
                      <a:pt x="263" y="456"/>
                      <a:pt x="263" y="456"/>
                    </a:cubicBezTo>
                    <a:cubicBezTo>
                      <a:pt x="263" y="0"/>
                      <a:pt x="263" y="0"/>
                      <a:pt x="263" y="0"/>
                    </a:cubicBezTo>
                    <a:cubicBezTo>
                      <a:pt x="0" y="0"/>
                      <a:pt x="0" y="0"/>
                      <a:pt x="0" y="0"/>
                    </a:cubicBezTo>
                    <a:cubicBezTo>
                      <a:pt x="187" y="211"/>
                      <a:pt x="162" y="301"/>
                      <a:pt x="70" y="456"/>
                    </a:cubicBezTo>
                    <a:close/>
                  </a:path>
                </a:pathLst>
              </a:custGeom>
              <a:solidFill>
                <a:srgbClr val="4FA0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85"/>
              <p:cNvSpPr>
                <a:spLocks/>
              </p:cNvSpPr>
              <p:nvPr/>
            </p:nvSpPr>
            <p:spPr bwMode="auto">
              <a:xfrm>
                <a:off x="6498968" y="3610104"/>
                <a:ext cx="984761" cy="912496"/>
              </a:xfrm>
              <a:custGeom>
                <a:avLst/>
                <a:gdLst>
                  <a:gd name="T0" fmla="*/ 492 w 492"/>
                  <a:gd name="T1" fmla="*/ 289 h 456"/>
                  <a:gd name="T2" fmla="*/ 132 w 492"/>
                  <a:gd name="T3" fmla="*/ 0 h 456"/>
                  <a:gd name="T4" fmla="*/ 0 w 492"/>
                  <a:gd name="T5" fmla="*/ 228 h 456"/>
                  <a:gd name="T6" fmla="*/ 395 w 492"/>
                  <a:gd name="T7" fmla="*/ 456 h 456"/>
                  <a:gd name="T8" fmla="*/ 492 w 492"/>
                  <a:gd name="T9" fmla="*/ 289 h 456"/>
                </a:gdLst>
                <a:ahLst/>
                <a:cxnLst>
                  <a:cxn ang="0">
                    <a:pos x="T0" y="T1"/>
                  </a:cxn>
                  <a:cxn ang="0">
                    <a:pos x="T2" y="T3"/>
                  </a:cxn>
                  <a:cxn ang="0">
                    <a:pos x="T4" y="T5"/>
                  </a:cxn>
                  <a:cxn ang="0">
                    <a:pos x="T6" y="T7"/>
                  </a:cxn>
                  <a:cxn ang="0">
                    <a:pos x="T8" y="T9"/>
                  </a:cxn>
                </a:cxnLst>
                <a:rect l="0" t="0" r="r" b="b"/>
                <a:pathLst>
                  <a:path w="492" h="456">
                    <a:moveTo>
                      <a:pt x="492" y="289"/>
                    </a:moveTo>
                    <a:cubicBezTo>
                      <a:pt x="312" y="291"/>
                      <a:pt x="222" y="267"/>
                      <a:pt x="132" y="0"/>
                    </a:cubicBezTo>
                    <a:cubicBezTo>
                      <a:pt x="0" y="228"/>
                      <a:pt x="0" y="228"/>
                      <a:pt x="0" y="228"/>
                    </a:cubicBezTo>
                    <a:cubicBezTo>
                      <a:pt x="395" y="456"/>
                      <a:pt x="395" y="456"/>
                      <a:pt x="395" y="456"/>
                    </a:cubicBezTo>
                    <a:lnTo>
                      <a:pt x="492" y="28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86"/>
              <p:cNvSpPr>
                <a:spLocks/>
              </p:cNvSpPr>
              <p:nvPr/>
            </p:nvSpPr>
            <p:spPr bwMode="auto">
              <a:xfrm>
                <a:off x="6235630" y="4066964"/>
                <a:ext cx="1054576" cy="790013"/>
              </a:xfrm>
              <a:custGeom>
                <a:avLst/>
                <a:gdLst>
                  <a:gd name="T0" fmla="*/ 430 w 526"/>
                  <a:gd name="T1" fmla="*/ 395 h 395"/>
                  <a:gd name="T2" fmla="*/ 526 w 526"/>
                  <a:gd name="T3" fmla="*/ 228 h 395"/>
                  <a:gd name="T4" fmla="*/ 131 w 526"/>
                  <a:gd name="T5" fmla="*/ 0 h 395"/>
                  <a:gd name="T6" fmla="*/ 0 w 526"/>
                  <a:gd name="T7" fmla="*/ 228 h 395"/>
                  <a:gd name="T8" fmla="*/ 430 w 526"/>
                  <a:gd name="T9" fmla="*/ 395 h 395"/>
                </a:gdLst>
                <a:ahLst/>
                <a:cxnLst>
                  <a:cxn ang="0">
                    <a:pos x="T0" y="T1"/>
                  </a:cxn>
                  <a:cxn ang="0">
                    <a:pos x="T2" y="T3"/>
                  </a:cxn>
                  <a:cxn ang="0">
                    <a:pos x="T4" y="T5"/>
                  </a:cxn>
                  <a:cxn ang="0">
                    <a:pos x="T6" y="T7"/>
                  </a:cxn>
                  <a:cxn ang="0">
                    <a:pos x="T8" y="T9"/>
                  </a:cxn>
                </a:cxnLst>
                <a:rect l="0" t="0" r="r" b="b"/>
                <a:pathLst>
                  <a:path w="526" h="395">
                    <a:moveTo>
                      <a:pt x="430" y="395"/>
                    </a:moveTo>
                    <a:cubicBezTo>
                      <a:pt x="526" y="228"/>
                      <a:pt x="526" y="228"/>
                      <a:pt x="526" y="228"/>
                    </a:cubicBezTo>
                    <a:cubicBezTo>
                      <a:pt x="131" y="0"/>
                      <a:pt x="131" y="0"/>
                      <a:pt x="131" y="0"/>
                    </a:cubicBezTo>
                    <a:cubicBezTo>
                      <a:pt x="0" y="228"/>
                      <a:pt x="0" y="228"/>
                      <a:pt x="0" y="228"/>
                    </a:cubicBezTo>
                    <a:cubicBezTo>
                      <a:pt x="276" y="172"/>
                      <a:pt x="341" y="239"/>
                      <a:pt x="430" y="395"/>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87"/>
              <p:cNvSpPr>
                <a:spLocks/>
              </p:cNvSpPr>
              <p:nvPr/>
            </p:nvSpPr>
            <p:spPr bwMode="auto">
              <a:xfrm>
                <a:off x="6235630" y="2811516"/>
                <a:ext cx="1054576" cy="790013"/>
              </a:xfrm>
              <a:custGeom>
                <a:avLst/>
                <a:gdLst>
                  <a:gd name="T0" fmla="*/ 430 w 526"/>
                  <a:gd name="T1" fmla="*/ 0 h 395"/>
                  <a:gd name="T2" fmla="*/ 0 w 526"/>
                  <a:gd name="T3" fmla="*/ 167 h 395"/>
                  <a:gd name="T4" fmla="*/ 131 w 526"/>
                  <a:gd name="T5" fmla="*/ 395 h 395"/>
                  <a:gd name="T6" fmla="*/ 526 w 526"/>
                  <a:gd name="T7" fmla="*/ 167 h 395"/>
                  <a:gd name="T8" fmla="*/ 430 w 526"/>
                  <a:gd name="T9" fmla="*/ 0 h 395"/>
                </a:gdLst>
                <a:ahLst/>
                <a:cxnLst>
                  <a:cxn ang="0">
                    <a:pos x="T0" y="T1"/>
                  </a:cxn>
                  <a:cxn ang="0">
                    <a:pos x="T2" y="T3"/>
                  </a:cxn>
                  <a:cxn ang="0">
                    <a:pos x="T4" y="T5"/>
                  </a:cxn>
                  <a:cxn ang="0">
                    <a:pos x="T6" y="T7"/>
                  </a:cxn>
                  <a:cxn ang="0">
                    <a:pos x="T8" y="T9"/>
                  </a:cxn>
                </a:cxnLst>
                <a:rect l="0" t="0" r="r" b="b"/>
                <a:pathLst>
                  <a:path w="526" h="395">
                    <a:moveTo>
                      <a:pt x="430" y="0"/>
                    </a:moveTo>
                    <a:cubicBezTo>
                      <a:pt x="341" y="156"/>
                      <a:pt x="276" y="223"/>
                      <a:pt x="0" y="167"/>
                    </a:cubicBezTo>
                    <a:cubicBezTo>
                      <a:pt x="131" y="395"/>
                      <a:pt x="131" y="395"/>
                      <a:pt x="131" y="395"/>
                    </a:cubicBezTo>
                    <a:cubicBezTo>
                      <a:pt x="526" y="167"/>
                      <a:pt x="526" y="167"/>
                      <a:pt x="526" y="167"/>
                    </a:cubicBezTo>
                    <a:lnTo>
                      <a:pt x="43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88"/>
              <p:cNvSpPr>
                <a:spLocks/>
              </p:cNvSpPr>
              <p:nvPr/>
            </p:nvSpPr>
            <p:spPr bwMode="auto">
              <a:xfrm>
                <a:off x="6498968" y="3145894"/>
                <a:ext cx="984761" cy="912496"/>
              </a:xfrm>
              <a:custGeom>
                <a:avLst/>
                <a:gdLst>
                  <a:gd name="T0" fmla="*/ 492 w 492"/>
                  <a:gd name="T1" fmla="*/ 167 h 456"/>
                  <a:gd name="T2" fmla="*/ 395 w 492"/>
                  <a:gd name="T3" fmla="*/ 0 h 456"/>
                  <a:gd name="T4" fmla="*/ 0 w 492"/>
                  <a:gd name="T5" fmla="*/ 228 h 456"/>
                  <a:gd name="T6" fmla="*/ 132 w 492"/>
                  <a:gd name="T7" fmla="*/ 456 h 456"/>
                  <a:gd name="T8" fmla="*/ 492 w 492"/>
                  <a:gd name="T9" fmla="*/ 167 h 456"/>
                </a:gdLst>
                <a:ahLst/>
                <a:cxnLst>
                  <a:cxn ang="0">
                    <a:pos x="T0" y="T1"/>
                  </a:cxn>
                  <a:cxn ang="0">
                    <a:pos x="T2" y="T3"/>
                  </a:cxn>
                  <a:cxn ang="0">
                    <a:pos x="T4" y="T5"/>
                  </a:cxn>
                  <a:cxn ang="0">
                    <a:pos x="T6" y="T7"/>
                  </a:cxn>
                  <a:cxn ang="0">
                    <a:pos x="T8" y="T9"/>
                  </a:cxn>
                </a:cxnLst>
                <a:rect l="0" t="0" r="r" b="b"/>
                <a:pathLst>
                  <a:path w="492" h="456">
                    <a:moveTo>
                      <a:pt x="492" y="167"/>
                    </a:moveTo>
                    <a:cubicBezTo>
                      <a:pt x="395" y="0"/>
                      <a:pt x="395" y="0"/>
                      <a:pt x="395" y="0"/>
                    </a:cubicBezTo>
                    <a:cubicBezTo>
                      <a:pt x="0" y="228"/>
                      <a:pt x="0" y="228"/>
                      <a:pt x="0" y="228"/>
                    </a:cubicBezTo>
                    <a:cubicBezTo>
                      <a:pt x="132" y="456"/>
                      <a:pt x="132" y="456"/>
                      <a:pt x="132" y="456"/>
                    </a:cubicBezTo>
                    <a:cubicBezTo>
                      <a:pt x="222" y="189"/>
                      <a:pt x="312" y="165"/>
                      <a:pt x="492" y="167"/>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89"/>
              <p:cNvSpPr>
                <a:spLocks/>
              </p:cNvSpPr>
              <p:nvPr/>
            </p:nvSpPr>
            <p:spPr bwMode="auto">
              <a:xfrm>
                <a:off x="5569324" y="2456317"/>
                <a:ext cx="526676" cy="913721"/>
              </a:xfrm>
              <a:custGeom>
                <a:avLst/>
                <a:gdLst>
                  <a:gd name="T0" fmla="*/ 70 w 263"/>
                  <a:gd name="T1" fmla="*/ 0 h 456"/>
                  <a:gd name="T2" fmla="*/ 0 w 263"/>
                  <a:gd name="T3" fmla="*/ 456 h 456"/>
                  <a:gd name="T4" fmla="*/ 263 w 263"/>
                  <a:gd name="T5" fmla="*/ 456 h 456"/>
                  <a:gd name="T6" fmla="*/ 263 w 263"/>
                  <a:gd name="T7" fmla="*/ 0 h 456"/>
                  <a:gd name="T8" fmla="*/ 70 w 263"/>
                  <a:gd name="T9" fmla="*/ 0 h 456"/>
                </a:gdLst>
                <a:ahLst/>
                <a:cxnLst>
                  <a:cxn ang="0">
                    <a:pos x="T0" y="T1"/>
                  </a:cxn>
                  <a:cxn ang="0">
                    <a:pos x="T2" y="T3"/>
                  </a:cxn>
                  <a:cxn ang="0">
                    <a:pos x="T4" y="T5"/>
                  </a:cxn>
                  <a:cxn ang="0">
                    <a:pos x="T6" y="T7"/>
                  </a:cxn>
                  <a:cxn ang="0">
                    <a:pos x="T8" y="T9"/>
                  </a:cxn>
                </a:cxnLst>
                <a:rect l="0" t="0" r="r" b="b"/>
                <a:pathLst>
                  <a:path w="263" h="456">
                    <a:moveTo>
                      <a:pt x="70" y="0"/>
                    </a:moveTo>
                    <a:cubicBezTo>
                      <a:pt x="162" y="155"/>
                      <a:pt x="187" y="245"/>
                      <a:pt x="0" y="456"/>
                    </a:cubicBezTo>
                    <a:cubicBezTo>
                      <a:pt x="263" y="456"/>
                      <a:pt x="263" y="456"/>
                      <a:pt x="263" y="456"/>
                    </a:cubicBezTo>
                    <a:cubicBezTo>
                      <a:pt x="263" y="0"/>
                      <a:pt x="263" y="0"/>
                      <a:pt x="263" y="0"/>
                    </a:cubicBezTo>
                    <a:lnTo>
                      <a:pt x="7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90"/>
              <p:cNvSpPr>
                <a:spLocks/>
              </p:cNvSpPr>
              <p:nvPr/>
            </p:nvSpPr>
            <p:spPr bwMode="auto">
              <a:xfrm>
                <a:off x="6096000" y="2456317"/>
                <a:ext cx="526676" cy="913721"/>
              </a:xfrm>
              <a:custGeom>
                <a:avLst/>
                <a:gdLst>
                  <a:gd name="T0" fmla="*/ 193 w 263"/>
                  <a:gd name="T1" fmla="*/ 0 h 456"/>
                  <a:gd name="T2" fmla="*/ 0 w 263"/>
                  <a:gd name="T3" fmla="*/ 0 h 456"/>
                  <a:gd name="T4" fmla="*/ 0 w 263"/>
                  <a:gd name="T5" fmla="*/ 456 h 456"/>
                  <a:gd name="T6" fmla="*/ 263 w 263"/>
                  <a:gd name="T7" fmla="*/ 456 h 456"/>
                  <a:gd name="T8" fmla="*/ 193 w 263"/>
                  <a:gd name="T9" fmla="*/ 0 h 456"/>
                </a:gdLst>
                <a:ahLst/>
                <a:cxnLst>
                  <a:cxn ang="0">
                    <a:pos x="T0" y="T1"/>
                  </a:cxn>
                  <a:cxn ang="0">
                    <a:pos x="T2" y="T3"/>
                  </a:cxn>
                  <a:cxn ang="0">
                    <a:pos x="T4" y="T5"/>
                  </a:cxn>
                  <a:cxn ang="0">
                    <a:pos x="T6" y="T7"/>
                  </a:cxn>
                  <a:cxn ang="0">
                    <a:pos x="T8" y="T9"/>
                  </a:cxn>
                </a:cxnLst>
                <a:rect l="0" t="0" r="r" b="b"/>
                <a:pathLst>
                  <a:path w="263" h="456">
                    <a:moveTo>
                      <a:pt x="193" y="0"/>
                    </a:moveTo>
                    <a:cubicBezTo>
                      <a:pt x="0" y="0"/>
                      <a:pt x="0" y="0"/>
                      <a:pt x="0" y="0"/>
                    </a:cubicBezTo>
                    <a:cubicBezTo>
                      <a:pt x="0" y="456"/>
                      <a:pt x="0" y="456"/>
                      <a:pt x="0" y="456"/>
                    </a:cubicBezTo>
                    <a:cubicBezTo>
                      <a:pt x="263" y="456"/>
                      <a:pt x="263" y="456"/>
                      <a:pt x="263" y="456"/>
                    </a:cubicBezTo>
                    <a:cubicBezTo>
                      <a:pt x="77" y="245"/>
                      <a:pt x="102" y="155"/>
                      <a:pt x="193" y="0"/>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1"/>
              <p:cNvSpPr>
                <a:spLocks/>
              </p:cNvSpPr>
              <p:nvPr/>
            </p:nvSpPr>
            <p:spPr bwMode="auto">
              <a:xfrm>
                <a:off x="4709496" y="3145894"/>
                <a:ext cx="983536" cy="912496"/>
              </a:xfrm>
              <a:custGeom>
                <a:avLst/>
                <a:gdLst>
                  <a:gd name="T0" fmla="*/ 0 w 491"/>
                  <a:gd name="T1" fmla="*/ 167 h 456"/>
                  <a:gd name="T2" fmla="*/ 360 w 491"/>
                  <a:gd name="T3" fmla="*/ 456 h 456"/>
                  <a:gd name="T4" fmla="*/ 491 w 491"/>
                  <a:gd name="T5" fmla="*/ 228 h 456"/>
                  <a:gd name="T6" fmla="*/ 96 w 491"/>
                  <a:gd name="T7" fmla="*/ 0 h 456"/>
                  <a:gd name="T8" fmla="*/ 0 w 491"/>
                  <a:gd name="T9" fmla="*/ 167 h 456"/>
                </a:gdLst>
                <a:ahLst/>
                <a:cxnLst>
                  <a:cxn ang="0">
                    <a:pos x="T0" y="T1"/>
                  </a:cxn>
                  <a:cxn ang="0">
                    <a:pos x="T2" y="T3"/>
                  </a:cxn>
                  <a:cxn ang="0">
                    <a:pos x="T4" y="T5"/>
                  </a:cxn>
                  <a:cxn ang="0">
                    <a:pos x="T6" y="T7"/>
                  </a:cxn>
                  <a:cxn ang="0">
                    <a:pos x="T8" y="T9"/>
                  </a:cxn>
                </a:cxnLst>
                <a:rect l="0" t="0" r="r" b="b"/>
                <a:pathLst>
                  <a:path w="491" h="456">
                    <a:moveTo>
                      <a:pt x="0" y="167"/>
                    </a:moveTo>
                    <a:cubicBezTo>
                      <a:pt x="180" y="165"/>
                      <a:pt x="270" y="189"/>
                      <a:pt x="360" y="456"/>
                    </a:cubicBezTo>
                    <a:cubicBezTo>
                      <a:pt x="491" y="228"/>
                      <a:pt x="491" y="228"/>
                      <a:pt x="491" y="228"/>
                    </a:cubicBezTo>
                    <a:cubicBezTo>
                      <a:pt x="96" y="0"/>
                      <a:pt x="96" y="0"/>
                      <a:pt x="96" y="0"/>
                    </a:cubicBezTo>
                    <a:lnTo>
                      <a:pt x="0" y="167"/>
                    </a:lnTo>
                    <a:close/>
                  </a:path>
                </a:pathLst>
              </a:custGeom>
              <a:solidFill>
                <a:srgbClr val="1F6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92"/>
              <p:cNvSpPr>
                <a:spLocks/>
              </p:cNvSpPr>
              <p:nvPr/>
            </p:nvSpPr>
            <p:spPr bwMode="auto">
              <a:xfrm>
                <a:off x="4901794" y="2811516"/>
                <a:ext cx="1055801" cy="790013"/>
              </a:xfrm>
              <a:custGeom>
                <a:avLst/>
                <a:gdLst>
                  <a:gd name="T0" fmla="*/ 97 w 527"/>
                  <a:gd name="T1" fmla="*/ 0 h 395"/>
                  <a:gd name="T2" fmla="*/ 0 w 527"/>
                  <a:gd name="T3" fmla="*/ 167 h 395"/>
                  <a:gd name="T4" fmla="*/ 395 w 527"/>
                  <a:gd name="T5" fmla="*/ 395 h 395"/>
                  <a:gd name="T6" fmla="*/ 527 w 527"/>
                  <a:gd name="T7" fmla="*/ 167 h 395"/>
                  <a:gd name="T8" fmla="*/ 97 w 527"/>
                  <a:gd name="T9" fmla="*/ 0 h 395"/>
                </a:gdLst>
                <a:ahLst/>
                <a:cxnLst>
                  <a:cxn ang="0">
                    <a:pos x="T0" y="T1"/>
                  </a:cxn>
                  <a:cxn ang="0">
                    <a:pos x="T2" y="T3"/>
                  </a:cxn>
                  <a:cxn ang="0">
                    <a:pos x="T4" y="T5"/>
                  </a:cxn>
                  <a:cxn ang="0">
                    <a:pos x="T6" y="T7"/>
                  </a:cxn>
                  <a:cxn ang="0">
                    <a:pos x="T8" y="T9"/>
                  </a:cxn>
                </a:cxnLst>
                <a:rect l="0" t="0" r="r" b="b"/>
                <a:pathLst>
                  <a:path w="527" h="395">
                    <a:moveTo>
                      <a:pt x="97" y="0"/>
                    </a:moveTo>
                    <a:cubicBezTo>
                      <a:pt x="0" y="167"/>
                      <a:pt x="0" y="167"/>
                      <a:pt x="0" y="167"/>
                    </a:cubicBezTo>
                    <a:cubicBezTo>
                      <a:pt x="395" y="395"/>
                      <a:pt x="395" y="395"/>
                      <a:pt x="395" y="395"/>
                    </a:cubicBezTo>
                    <a:cubicBezTo>
                      <a:pt x="527" y="167"/>
                      <a:pt x="527" y="167"/>
                      <a:pt x="527" y="167"/>
                    </a:cubicBezTo>
                    <a:cubicBezTo>
                      <a:pt x="251" y="223"/>
                      <a:pt x="185" y="156"/>
                      <a:pt x="97" y="0"/>
                    </a:cubicBezTo>
                    <a:close/>
                  </a:path>
                </a:pathLst>
              </a:custGeom>
              <a:solidFill>
                <a:srgbClr val="174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93"/>
              <p:cNvSpPr>
                <a:spLocks noChangeArrowheads="1"/>
              </p:cNvSpPr>
              <p:nvPr/>
            </p:nvSpPr>
            <p:spPr bwMode="auto">
              <a:xfrm>
                <a:off x="5394174" y="3131196"/>
                <a:ext cx="1404877" cy="140610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94"/>
              <p:cNvSpPr>
                <a:spLocks noChangeArrowheads="1"/>
              </p:cNvSpPr>
              <p:nvPr/>
            </p:nvSpPr>
            <p:spPr bwMode="auto">
              <a:xfrm>
                <a:off x="4255085" y="4188222"/>
                <a:ext cx="899023" cy="897798"/>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95"/>
              <p:cNvSpPr>
                <a:spLocks noChangeArrowheads="1"/>
              </p:cNvSpPr>
              <p:nvPr/>
            </p:nvSpPr>
            <p:spPr bwMode="auto">
              <a:xfrm>
                <a:off x="5646488" y="4991709"/>
                <a:ext cx="900248" cy="896573"/>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96"/>
              <p:cNvSpPr>
                <a:spLocks noChangeArrowheads="1"/>
              </p:cNvSpPr>
              <p:nvPr/>
            </p:nvSpPr>
            <p:spPr bwMode="auto">
              <a:xfrm>
                <a:off x="7039117" y="4188222"/>
                <a:ext cx="897798" cy="897798"/>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97"/>
              <p:cNvSpPr>
                <a:spLocks noChangeArrowheads="1"/>
              </p:cNvSpPr>
              <p:nvPr/>
            </p:nvSpPr>
            <p:spPr bwMode="auto">
              <a:xfrm>
                <a:off x="7039117" y="2582474"/>
                <a:ext cx="897798" cy="897798"/>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98"/>
              <p:cNvSpPr>
                <a:spLocks noChangeArrowheads="1"/>
              </p:cNvSpPr>
              <p:nvPr/>
            </p:nvSpPr>
            <p:spPr bwMode="auto">
              <a:xfrm>
                <a:off x="5646488" y="1780212"/>
                <a:ext cx="900248" cy="896573"/>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99"/>
              <p:cNvSpPr>
                <a:spLocks noChangeArrowheads="1"/>
              </p:cNvSpPr>
              <p:nvPr/>
            </p:nvSpPr>
            <p:spPr bwMode="auto">
              <a:xfrm>
                <a:off x="4255085" y="2582474"/>
                <a:ext cx="899023" cy="897798"/>
              </a:xfrm>
              <a:prstGeom prst="ellipse">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100"/>
              <p:cNvSpPr>
                <a:spLocks noChangeArrowheads="1"/>
              </p:cNvSpPr>
              <p:nvPr/>
            </p:nvSpPr>
            <p:spPr bwMode="auto">
              <a:xfrm>
                <a:off x="4356746" y="4291107"/>
                <a:ext cx="695702" cy="692027"/>
              </a:xfrm>
              <a:prstGeom prst="ellipse">
                <a:avLst/>
              </a:prstGeom>
              <a:solidFill>
                <a:srgbClr val="1F6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01"/>
              <p:cNvSpPr>
                <a:spLocks noChangeArrowheads="1"/>
              </p:cNvSpPr>
              <p:nvPr/>
            </p:nvSpPr>
            <p:spPr bwMode="auto">
              <a:xfrm>
                <a:off x="5749374" y="5093369"/>
                <a:ext cx="694477" cy="694477"/>
              </a:xfrm>
              <a:prstGeom prst="ellipse">
                <a:avLst/>
              </a:prstGeom>
              <a:solidFill>
                <a:srgbClr val="1F6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02"/>
              <p:cNvSpPr>
                <a:spLocks noChangeArrowheads="1"/>
              </p:cNvSpPr>
              <p:nvPr/>
            </p:nvSpPr>
            <p:spPr bwMode="auto">
              <a:xfrm>
                <a:off x="7142002" y="4291107"/>
                <a:ext cx="694477" cy="69202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103"/>
              <p:cNvSpPr>
                <a:spLocks noChangeArrowheads="1"/>
              </p:cNvSpPr>
              <p:nvPr/>
            </p:nvSpPr>
            <p:spPr bwMode="auto">
              <a:xfrm>
                <a:off x="7142002" y="2685359"/>
                <a:ext cx="694477" cy="692027"/>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104"/>
              <p:cNvSpPr>
                <a:spLocks noChangeArrowheads="1"/>
              </p:cNvSpPr>
              <p:nvPr/>
            </p:nvSpPr>
            <p:spPr bwMode="auto">
              <a:xfrm>
                <a:off x="5749374" y="1880648"/>
                <a:ext cx="694477" cy="69447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105"/>
              <p:cNvSpPr>
                <a:spLocks noChangeArrowheads="1"/>
              </p:cNvSpPr>
              <p:nvPr/>
            </p:nvSpPr>
            <p:spPr bwMode="auto">
              <a:xfrm>
                <a:off x="4356746" y="2685359"/>
                <a:ext cx="695702" cy="692027"/>
              </a:xfrm>
              <a:prstGeom prst="ellipse">
                <a:avLst/>
              </a:prstGeom>
              <a:solidFill>
                <a:srgbClr val="1F60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06"/>
              <p:cNvSpPr>
                <a:spLocks/>
              </p:cNvSpPr>
              <p:nvPr/>
            </p:nvSpPr>
            <p:spPr bwMode="auto">
              <a:xfrm>
                <a:off x="5488486" y="3824448"/>
                <a:ext cx="340502" cy="504629"/>
              </a:xfrm>
              <a:custGeom>
                <a:avLst/>
                <a:gdLst>
                  <a:gd name="T0" fmla="*/ 130 w 170"/>
                  <a:gd name="T1" fmla="*/ 252 h 252"/>
                  <a:gd name="T2" fmla="*/ 1 w 170"/>
                  <a:gd name="T3" fmla="*/ 0 h 252"/>
                  <a:gd name="T4" fmla="*/ 60 w 170"/>
                  <a:gd name="T5" fmla="*/ 50 h 252"/>
                  <a:gd name="T6" fmla="*/ 170 w 170"/>
                  <a:gd name="T7" fmla="*/ 237 h 252"/>
                  <a:gd name="T8" fmla="*/ 130 w 170"/>
                  <a:gd name="T9" fmla="*/ 252 h 252"/>
                </a:gdLst>
                <a:ahLst/>
                <a:cxnLst>
                  <a:cxn ang="0">
                    <a:pos x="T0" y="T1"/>
                  </a:cxn>
                  <a:cxn ang="0">
                    <a:pos x="T2" y="T3"/>
                  </a:cxn>
                  <a:cxn ang="0">
                    <a:pos x="T4" y="T5"/>
                  </a:cxn>
                  <a:cxn ang="0">
                    <a:pos x="T6" y="T7"/>
                  </a:cxn>
                  <a:cxn ang="0">
                    <a:pos x="T8" y="T9"/>
                  </a:cxn>
                </a:cxnLst>
                <a:rect l="0" t="0" r="r" b="b"/>
                <a:pathLst>
                  <a:path w="170" h="252">
                    <a:moveTo>
                      <a:pt x="130" y="252"/>
                    </a:moveTo>
                    <a:cubicBezTo>
                      <a:pt x="48" y="195"/>
                      <a:pt x="0" y="100"/>
                      <a:pt x="1" y="0"/>
                    </a:cubicBezTo>
                    <a:cubicBezTo>
                      <a:pt x="60" y="50"/>
                      <a:pt x="60" y="50"/>
                      <a:pt x="60" y="50"/>
                    </a:cubicBezTo>
                    <a:cubicBezTo>
                      <a:pt x="70" y="125"/>
                      <a:pt x="110" y="192"/>
                      <a:pt x="170" y="237"/>
                    </a:cubicBezTo>
                    <a:lnTo>
                      <a:pt x="130" y="252"/>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07"/>
              <p:cNvSpPr>
                <a:spLocks/>
              </p:cNvSpPr>
              <p:nvPr/>
            </p:nvSpPr>
            <p:spPr bwMode="auto">
              <a:xfrm>
                <a:off x="5787344" y="4297232"/>
                <a:ext cx="579343" cy="159228"/>
              </a:xfrm>
              <a:custGeom>
                <a:avLst/>
                <a:gdLst>
                  <a:gd name="T0" fmla="*/ 52 w 289"/>
                  <a:gd name="T1" fmla="*/ 53 h 80"/>
                  <a:gd name="T2" fmla="*/ 0 w 289"/>
                  <a:gd name="T3" fmla="*/ 28 h 80"/>
                  <a:gd name="T4" fmla="*/ 41 w 289"/>
                  <a:gd name="T5" fmla="*/ 13 h 80"/>
                  <a:gd name="T6" fmla="*/ 44 w 289"/>
                  <a:gd name="T7" fmla="*/ 12 h 80"/>
                  <a:gd name="T8" fmla="*/ 44 w 289"/>
                  <a:gd name="T9" fmla="*/ 12 h 80"/>
                  <a:gd name="T10" fmla="*/ 72 w 289"/>
                  <a:gd name="T11" fmla="*/ 2 h 80"/>
                  <a:gd name="T12" fmla="*/ 83 w 289"/>
                  <a:gd name="T13" fmla="*/ 7 h 80"/>
                  <a:gd name="T14" fmla="*/ 289 w 289"/>
                  <a:gd name="T15" fmla="*/ 0 h 80"/>
                  <a:gd name="T16" fmla="*/ 281 w 289"/>
                  <a:gd name="T17" fmla="*/ 43 h 80"/>
                  <a:gd name="T18" fmla="*/ 52 w 289"/>
                  <a:gd name="T19" fmla="*/ 5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80">
                    <a:moveTo>
                      <a:pt x="52" y="53"/>
                    </a:moveTo>
                    <a:cubicBezTo>
                      <a:pt x="34" y="47"/>
                      <a:pt x="16" y="38"/>
                      <a:pt x="0" y="28"/>
                    </a:cubicBezTo>
                    <a:cubicBezTo>
                      <a:pt x="41" y="13"/>
                      <a:pt x="41" y="13"/>
                      <a:pt x="41" y="13"/>
                    </a:cubicBezTo>
                    <a:cubicBezTo>
                      <a:pt x="42" y="13"/>
                      <a:pt x="43" y="13"/>
                      <a:pt x="44" y="12"/>
                    </a:cubicBezTo>
                    <a:cubicBezTo>
                      <a:pt x="44" y="12"/>
                      <a:pt x="44" y="12"/>
                      <a:pt x="44" y="12"/>
                    </a:cubicBezTo>
                    <a:cubicBezTo>
                      <a:pt x="72" y="2"/>
                      <a:pt x="72" y="2"/>
                      <a:pt x="72" y="2"/>
                    </a:cubicBezTo>
                    <a:cubicBezTo>
                      <a:pt x="75" y="4"/>
                      <a:pt x="79" y="5"/>
                      <a:pt x="83" y="7"/>
                    </a:cubicBezTo>
                    <a:cubicBezTo>
                      <a:pt x="150" y="31"/>
                      <a:pt x="224" y="28"/>
                      <a:pt x="289" y="0"/>
                    </a:cubicBezTo>
                    <a:cubicBezTo>
                      <a:pt x="281" y="43"/>
                      <a:pt x="281" y="43"/>
                      <a:pt x="281" y="43"/>
                    </a:cubicBezTo>
                    <a:cubicBezTo>
                      <a:pt x="209" y="77"/>
                      <a:pt x="128" y="80"/>
                      <a:pt x="52" y="53"/>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08"/>
              <p:cNvSpPr>
                <a:spLocks/>
              </p:cNvSpPr>
              <p:nvPr/>
            </p:nvSpPr>
            <p:spPr bwMode="auto">
              <a:xfrm>
                <a:off x="6389958" y="3831797"/>
                <a:ext cx="308656" cy="530350"/>
              </a:xfrm>
              <a:custGeom>
                <a:avLst/>
                <a:gdLst>
                  <a:gd name="T0" fmla="*/ 8 w 154"/>
                  <a:gd name="T1" fmla="*/ 221 h 265"/>
                  <a:gd name="T2" fmla="*/ 9 w 154"/>
                  <a:gd name="T3" fmla="*/ 218 h 265"/>
                  <a:gd name="T4" fmla="*/ 9 w 154"/>
                  <a:gd name="T5" fmla="*/ 218 h 265"/>
                  <a:gd name="T6" fmla="*/ 14 w 154"/>
                  <a:gd name="T7" fmla="*/ 189 h 265"/>
                  <a:gd name="T8" fmla="*/ 121 w 154"/>
                  <a:gd name="T9" fmla="*/ 0 h 265"/>
                  <a:gd name="T10" fmla="*/ 154 w 154"/>
                  <a:gd name="T11" fmla="*/ 28 h 265"/>
                  <a:gd name="T12" fmla="*/ 138 w 154"/>
                  <a:gd name="T13" fmla="*/ 103 h 265"/>
                  <a:gd name="T14" fmla="*/ 0 w 154"/>
                  <a:gd name="T15" fmla="*/ 265 h 265"/>
                  <a:gd name="T16" fmla="*/ 8 w 154"/>
                  <a:gd name="T17" fmla="*/ 221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65">
                    <a:moveTo>
                      <a:pt x="8" y="221"/>
                    </a:moveTo>
                    <a:cubicBezTo>
                      <a:pt x="8" y="220"/>
                      <a:pt x="9" y="219"/>
                      <a:pt x="9" y="218"/>
                    </a:cubicBezTo>
                    <a:cubicBezTo>
                      <a:pt x="9" y="218"/>
                      <a:pt x="9" y="218"/>
                      <a:pt x="9" y="218"/>
                    </a:cubicBezTo>
                    <a:cubicBezTo>
                      <a:pt x="14" y="189"/>
                      <a:pt x="14" y="189"/>
                      <a:pt x="14" y="189"/>
                    </a:cubicBezTo>
                    <a:cubicBezTo>
                      <a:pt x="74" y="143"/>
                      <a:pt x="112" y="75"/>
                      <a:pt x="121" y="0"/>
                    </a:cubicBezTo>
                    <a:cubicBezTo>
                      <a:pt x="154" y="28"/>
                      <a:pt x="154" y="28"/>
                      <a:pt x="154" y="28"/>
                    </a:cubicBezTo>
                    <a:cubicBezTo>
                      <a:pt x="152" y="54"/>
                      <a:pt x="146" y="79"/>
                      <a:pt x="138" y="103"/>
                    </a:cubicBezTo>
                    <a:cubicBezTo>
                      <a:pt x="113" y="172"/>
                      <a:pt x="64" y="229"/>
                      <a:pt x="0" y="265"/>
                    </a:cubicBezTo>
                    <a:lnTo>
                      <a:pt x="8" y="22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09"/>
              <p:cNvSpPr>
                <a:spLocks/>
              </p:cNvSpPr>
              <p:nvPr/>
            </p:nvSpPr>
            <p:spPr bwMode="auto">
              <a:xfrm>
                <a:off x="6364237" y="3339417"/>
                <a:ext cx="340502" cy="504629"/>
              </a:xfrm>
              <a:custGeom>
                <a:avLst/>
                <a:gdLst>
                  <a:gd name="T0" fmla="*/ 168 w 170"/>
                  <a:gd name="T1" fmla="*/ 252 h 252"/>
                  <a:gd name="T2" fmla="*/ 131 w 170"/>
                  <a:gd name="T3" fmla="*/ 220 h 252"/>
                  <a:gd name="T4" fmla="*/ 132 w 170"/>
                  <a:gd name="T5" fmla="*/ 221 h 252"/>
                  <a:gd name="T6" fmla="*/ 110 w 170"/>
                  <a:gd name="T7" fmla="*/ 202 h 252"/>
                  <a:gd name="T8" fmla="*/ 0 w 170"/>
                  <a:gd name="T9" fmla="*/ 15 h 252"/>
                  <a:gd name="T10" fmla="*/ 40 w 170"/>
                  <a:gd name="T11" fmla="*/ 0 h 252"/>
                  <a:gd name="T12" fmla="*/ 168 w 170"/>
                  <a:gd name="T13" fmla="*/ 252 h 252"/>
                </a:gdLst>
                <a:ahLst/>
                <a:cxnLst>
                  <a:cxn ang="0">
                    <a:pos x="T0" y="T1"/>
                  </a:cxn>
                  <a:cxn ang="0">
                    <a:pos x="T2" y="T3"/>
                  </a:cxn>
                  <a:cxn ang="0">
                    <a:pos x="T4" y="T5"/>
                  </a:cxn>
                  <a:cxn ang="0">
                    <a:pos x="T6" y="T7"/>
                  </a:cxn>
                  <a:cxn ang="0">
                    <a:pos x="T8" y="T9"/>
                  </a:cxn>
                  <a:cxn ang="0">
                    <a:pos x="T10" y="T11"/>
                  </a:cxn>
                  <a:cxn ang="0">
                    <a:pos x="T12" y="T13"/>
                  </a:cxn>
                </a:cxnLst>
                <a:rect l="0" t="0" r="r" b="b"/>
                <a:pathLst>
                  <a:path w="170" h="252">
                    <a:moveTo>
                      <a:pt x="168" y="252"/>
                    </a:moveTo>
                    <a:cubicBezTo>
                      <a:pt x="141" y="228"/>
                      <a:pt x="134" y="222"/>
                      <a:pt x="131" y="220"/>
                    </a:cubicBezTo>
                    <a:cubicBezTo>
                      <a:pt x="132" y="221"/>
                      <a:pt x="132" y="221"/>
                      <a:pt x="132" y="221"/>
                    </a:cubicBezTo>
                    <a:cubicBezTo>
                      <a:pt x="110" y="202"/>
                      <a:pt x="110" y="202"/>
                      <a:pt x="110" y="202"/>
                    </a:cubicBezTo>
                    <a:cubicBezTo>
                      <a:pt x="100" y="127"/>
                      <a:pt x="60" y="60"/>
                      <a:pt x="0" y="15"/>
                    </a:cubicBezTo>
                    <a:cubicBezTo>
                      <a:pt x="40" y="0"/>
                      <a:pt x="40" y="0"/>
                      <a:pt x="40" y="0"/>
                    </a:cubicBezTo>
                    <a:cubicBezTo>
                      <a:pt x="122" y="57"/>
                      <a:pt x="170" y="152"/>
                      <a:pt x="168" y="25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10"/>
              <p:cNvSpPr>
                <a:spLocks/>
              </p:cNvSpPr>
              <p:nvPr/>
            </p:nvSpPr>
            <p:spPr bwMode="auto">
              <a:xfrm>
                <a:off x="5827763" y="3212035"/>
                <a:ext cx="578118" cy="159228"/>
              </a:xfrm>
              <a:custGeom>
                <a:avLst/>
                <a:gdLst>
                  <a:gd name="T0" fmla="*/ 7 w 289"/>
                  <a:gd name="T1" fmla="*/ 37 h 80"/>
                  <a:gd name="T2" fmla="*/ 236 w 289"/>
                  <a:gd name="T3" fmla="*/ 27 h 80"/>
                  <a:gd name="T4" fmla="*/ 289 w 289"/>
                  <a:gd name="T5" fmla="*/ 52 h 80"/>
                  <a:gd name="T6" fmla="*/ 248 w 289"/>
                  <a:gd name="T7" fmla="*/ 67 h 80"/>
                  <a:gd name="T8" fmla="*/ 245 w 289"/>
                  <a:gd name="T9" fmla="*/ 68 h 80"/>
                  <a:gd name="T10" fmla="*/ 245 w 289"/>
                  <a:gd name="T11" fmla="*/ 68 h 80"/>
                  <a:gd name="T12" fmla="*/ 217 w 289"/>
                  <a:gd name="T13" fmla="*/ 78 h 80"/>
                  <a:gd name="T14" fmla="*/ 205 w 289"/>
                  <a:gd name="T15" fmla="*/ 73 h 80"/>
                  <a:gd name="T16" fmla="*/ 0 w 289"/>
                  <a:gd name="T17" fmla="*/ 80 h 80"/>
                  <a:gd name="T18" fmla="*/ 7 w 289"/>
                  <a:gd name="T19" fmla="*/ 3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80">
                    <a:moveTo>
                      <a:pt x="7" y="37"/>
                    </a:moveTo>
                    <a:cubicBezTo>
                      <a:pt x="80" y="3"/>
                      <a:pt x="161" y="0"/>
                      <a:pt x="236" y="27"/>
                    </a:cubicBezTo>
                    <a:cubicBezTo>
                      <a:pt x="255" y="33"/>
                      <a:pt x="273" y="42"/>
                      <a:pt x="289" y="52"/>
                    </a:cubicBezTo>
                    <a:cubicBezTo>
                      <a:pt x="248" y="67"/>
                      <a:pt x="248" y="67"/>
                      <a:pt x="248" y="67"/>
                    </a:cubicBezTo>
                    <a:cubicBezTo>
                      <a:pt x="247" y="67"/>
                      <a:pt x="246" y="68"/>
                      <a:pt x="245" y="68"/>
                    </a:cubicBezTo>
                    <a:cubicBezTo>
                      <a:pt x="245" y="68"/>
                      <a:pt x="245" y="68"/>
                      <a:pt x="245" y="68"/>
                    </a:cubicBezTo>
                    <a:cubicBezTo>
                      <a:pt x="217" y="78"/>
                      <a:pt x="217" y="78"/>
                      <a:pt x="217" y="78"/>
                    </a:cubicBezTo>
                    <a:cubicBezTo>
                      <a:pt x="213" y="76"/>
                      <a:pt x="209" y="75"/>
                      <a:pt x="205" y="73"/>
                    </a:cubicBezTo>
                    <a:cubicBezTo>
                      <a:pt x="139" y="49"/>
                      <a:pt x="65" y="52"/>
                      <a:pt x="0" y="80"/>
                    </a:cubicBezTo>
                    <a:lnTo>
                      <a:pt x="7" y="3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11"/>
              <p:cNvSpPr>
                <a:spLocks/>
              </p:cNvSpPr>
              <p:nvPr/>
            </p:nvSpPr>
            <p:spPr bwMode="auto">
              <a:xfrm>
                <a:off x="5494610" y="3305122"/>
                <a:ext cx="306207" cy="531575"/>
              </a:xfrm>
              <a:custGeom>
                <a:avLst/>
                <a:gdLst>
                  <a:gd name="T0" fmla="*/ 0 w 153"/>
                  <a:gd name="T1" fmla="*/ 237 h 265"/>
                  <a:gd name="T2" fmla="*/ 16 w 153"/>
                  <a:gd name="T3" fmla="*/ 162 h 265"/>
                  <a:gd name="T4" fmla="*/ 153 w 153"/>
                  <a:gd name="T5" fmla="*/ 0 h 265"/>
                  <a:gd name="T6" fmla="*/ 146 w 153"/>
                  <a:gd name="T7" fmla="*/ 44 h 265"/>
                  <a:gd name="T8" fmla="*/ 145 w 153"/>
                  <a:gd name="T9" fmla="*/ 47 h 265"/>
                  <a:gd name="T10" fmla="*/ 145 w 153"/>
                  <a:gd name="T11" fmla="*/ 47 h 265"/>
                  <a:gd name="T12" fmla="*/ 140 w 153"/>
                  <a:gd name="T13" fmla="*/ 76 h 265"/>
                  <a:gd name="T14" fmla="*/ 33 w 153"/>
                  <a:gd name="T15" fmla="*/ 265 h 265"/>
                  <a:gd name="T16" fmla="*/ 0 w 153"/>
                  <a:gd name="T17" fmla="*/ 23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65">
                    <a:moveTo>
                      <a:pt x="0" y="237"/>
                    </a:moveTo>
                    <a:cubicBezTo>
                      <a:pt x="2" y="211"/>
                      <a:pt x="8" y="186"/>
                      <a:pt x="16" y="162"/>
                    </a:cubicBezTo>
                    <a:cubicBezTo>
                      <a:pt x="41" y="93"/>
                      <a:pt x="89" y="36"/>
                      <a:pt x="153" y="0"/>
                    </a:cubicBezTo>
                    <a:cubicBezTo>
                      <a:pt x="146" y="44"/>
                      <a:pt x="146" y="44"/>
                      <a:pt x="146" y="44"/>
                    </a:cubicBezTo>
                    <a:cubicBezTo>
                      <a:pt x="145" y="45"/>
                      <a:pt x="145" y="46"/>
                      <a:pt x="145" y="47"/>
                    </a:cubicBezTo>
                    <a:cubicBezTo>
                      <a:pt x="145" y="47"/>
                      <a:pt x="145" y="47"/>
                      <a:pt x="145" y="47"/>
                    </a:cubicBezTo>
                    <a:cubicBezTo>
                      <a:pt x="140" y="76"/>
                      <a:pt x="140" y="76"/>
                      <a:pt x="140" y="76"/>
                    </a:cubicBezTo>
                    <a:cubicBezTo>
                      <a:pt x="80" y="122"/>
                      <a:pt x="41" y="190"/>
                      <a:pt x="33" y="265"/>
                    </a:cubicBezTo>
                    <a:lnTo>
                      <a:pt x="0" y="23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TextBox 72"/>
              <p:cNvSpPr txBox="1"/>
              <p:nvPr/>
            </p:nvSpPr>
            <p:spPr>
              <a:xfrm>
                <a:off x="4456509" y="2750042"/>
                <a:ext cx="505974" cy="539389"/>
              </a:xfrm>
              <a:prstGeom prst="rect">
                <a:avLst/>
              </a:prstGeom>
              <a:noFill/>
            </p:spPr>
            <p:txBody>
              <a:bodyPr wrap="none" rtlCol="0">
                <a:spAutoFit/>
              </a:bodyPr>
              <a:lstStyle/>
              <a:p>
                <a:pPr algn="ctr"/>
                <a:r>
                  <a:rPr lang="en-US" sz="3200" dirty="0" smtClean="0">
                    <a:solidFill>
                      <a:schemeClr val="bg1"/>
                    </a:solidFill>
                    <a:latin typeface="Keep Calm Med" pitchFamily="2" charset="0"/>
                  </a:rPr>
                  <a:t>A</a:t>
                </a:r>
                <a:endParaRPr lang="en-US" sz="2800" b="1" dirty="0">
                  <a:solidFill>
                    <a:schemeClr val="bg1"/>
                  </a:solidFill>
                  <a:latin typeface="Keep Calm Med" pitchFamily="2" charset="0"/>
                </a:endParaRPr>
              </a:p>
            </p:txBody>
          </p:sp>
          <p:sp>
            <p:nvSpPr>
              <p:cNvPr id="74" name="TextBox 73"/>
              <p:cNvSpPr txBox="1"/>
              <p:nvPr/>
            </p:nvSpPr>
            <p:spPr>
              <a:xfrm>
                <a:off x="5760675" y="1943029"/>
                <a:ext cx="631654" cy="539389"/>
              </a:xfrm>
              <a:prstGeom prst="rect">
                <a:avLst/>
              </a:prstGeom>
              <a:noFill/>
            </p:spPr>
            <p:txBody>
              <a:bodyPr wrap="none" rtlCol="0">
                <a:spAutoFit/>
              </a:bodyPr>
              <a:lstStyle/>
              <a:p>
                <a:pPr algn="ctr"/>
                <a:r>
                  <a:rPr lang="en-US" sz="3200" dirty="0" smtClean="0">
                    <a:solidFill>
                      <a:schemeClr val="bg1"/>
                    </a:solidFill>
                    <a:latin typeface="Keep Calm Med" pitchFamily="2" charset="0"/>
                  </a:rPr>
                  <a:t>01</a:t>
                </a:r>
                <a:endParaRPr lang="en-US" sz="1600" dirty="0" smtClean="0">
                  <a:solidFill>
                    <a:schemeClr val="bg1"/>
                  </a:solidFill>
                  <a:latin typeface="Keep Calm Med" pitchFamily="2" charset="0"/>
                </a:endParaRPr>
              </a:p>
            </p:txBody>
          </p:sp>
          <p:sp>
            <p:nvSpPr>
              <p:cNvPr id="75" name="TextBox 74"/>
              <p:cNvSpPr txBox="1"/>
              <p:nvPr/>
            </p:nvSpPr>
            <p:spPr>
              <a:xfrm>
                <a:off x="4485259" y="4366813"/>
                <a:ext cx="427609" cy="539389"/>
              </a:xfrm>
              <a:prstGeom prst="rect">
                <a:avLst/>
              </a:prstGeom>
              <a:noFill/>
            </p:spPr>
            <p:txBody>
              <a:bodyPr wrap="none" rtlCol="0">
                <a:spAutoFit/>
              </a:bodyPr>
              <a:lstStyle/>
              <a:p>
                <a:pPr algn="ctr"/>
                <a:r>
                  <a:rPr lang="en-US" sz="3200" dirty="0">
                    <a:solidFill>
                      <a:schemeClr val="bg1"/>
                    </a:solidFill>
                    <a:latin typeface="Keep Calm Med" pitchFamily="2" charset="0"/>
                  </a:rPr>
                  <a:t>B</a:t>
                </a:r>
                <a:endParaRPr lang="en-US" sz="3200" dirty="0" smtClean="0">
                  <a:solidFill>
                    <a:schemeClr val="bg1"/>
                  </a:solidFill>
                  <a:latin typeface="Keep Calm Med" pitchFamily="2" charset="0"/>
                </a:endParaRPr>
              </a:p>
            </p:txBody>
          </p:sp>
          <p:sp>
            <p:nvSpPr>
              <p:cNvPr id="76" name="TextBox 75"/>
              <p:cNvSpPr txBox="1"/>
              <p:nvPr/>
            </p:nvSpPr>
            <p:spPr>
              <a:xfrm>
                <a:off x="5837561" y="5184837"/>
                <a:ext cx="477881" cy="539389"/>
              </a:xfrm>
              <a:prstGeom prst="rect">
                <a:avLst/>
              </a:prstGeom>
              <a:noFill/>
            </p:spPr>
            <p:txBody>
              <a:bodyPr wrap="none" rtlCol="0">
                <a:spAutoFit/>
              </a:bodyPr>
              <a:lstStyle/>
              <a:p>
                <a:pPr algn="ctr"/>
                <a:r>
                  <a:rPr lang="en-US" sz="3200" dirty="0">
                    <a:solidFill>
                      <a:schemeClr val="bg1"/>
                    </a:solidFill>
                    <a:latin typeface="Keep Calm Med" pitchFamily="2" charset="0"/>
                  </a:rPr>
                  <a:t>C</a:t>
                </a:r>
                <a:endParaRPr lang="en-US" sz="3200" dirty="0" smtClean="0">
                  <a:solidFill>
                    <a:schemeClr val="bg1"/>
                  </a:solidFill>
                  <a:latin typeface="Keep Calm Med" pitchFamily="2" charset="0"/>
                </a:endParaRPr>
              </a:p>
            </p:txBody>
          </p:sp>
          <p:sp>
            <p:nvSpPr>
              <p:cNvPr id="77" name="TextBox 76"/>
              <p:cNvSpPr txBox="1"/>
              <p:nvPr/>
            </p:nvSpPr>
            <p:spPr>
              <a:xfrm>
                <a:off x="7121223" y="4378193"/>
                <a:ext cx="729241" cy="539389"/>
              </a:xfrm>
              <a:prstGeom prst="rect">
                <a:avLst/>
              </a:prstGeom>
              <a:noFill/>
            </p:spPr>
            <p:txBody>
              <a:bodyPr wrap="none" rtlCol="0">
                <a:spAutoFit/>
              </a:bodyPr>
              <a:lstStyle/>
              <a:p>
                <a:pPr algn="ctr"/>
                <a:r>
                  <a:rPr lang="en-US" sz="3200" dirty="0" smtClean="0">
                    <a:solidFill>
                      <a:schemeClr val="bg1"/>
                    </a:solidFill>
                    <a:latin typeface="Keep Calm Med" pitchFamily="2" charset="0"/>
                  </a:rPr>
                  <a:t>03</a:t>
                </a:r>
              </a:p>
            </p:txBody>
          </p:sp>
          <p:sp>
            <p:nvSpPr>
              <p:cNvPr id="78" name="TextBox 77"/>
              <p:cNvSpPr txBox="1"/>
              <p:nvPr/>
            </p:nvSpPr>
            <p:spPr>
              <a:xfrm>
                <a:off x="7114056" y="2759204"/>
                <a:ext cx="705051" cy="539389"/>
              </a:xfrm>
              <a:prstGeom prst="rect">
                <a:avLst/>
              </a:prstGeom>
              <a:noFill/>
            </p:spPr>
            <p:txBody>
              <a:bodyPr wrap="none" rtlCol="0">
                <a:spAutoFit/>
              </a:bodyPr>
              <a:lstStyle/>
              <a:p>
                <a:pPr algn="ctr"/>
                <a:r>
                  <a:rPr lang="en-US" sz="3200" dirty="0" smtClean="0">
                    <a:solidFill>
                      <a:schemeClr val="bg1"/>
                    </a:solidFill>
                    <a:latin typeface="Keep Calm Med" pitchFamily="2" charset="0"/>
                  </a:rPr>
                  <a:t>02</a:t>
                </a:r>
              </a:p>
            </p:txBody>
          </p:sp>
        </p:grpSp>
        <p:grpSp>
          <p:nvGrpSpPr>
            <p:cNvPr id="124" name="Group 123"/>
            <p:cNvGrpSpPr/>
            <p:nvPr/>
          </p:nvGrpSpPr>
          <p:grpSpPr>
            <a:xfrm rot="1843140">
              <a:off x="5649360" y="4198022"/>
              <a:ext cx="850998" cy="293262"/>
              <a:chOff x="1997886" y="1661160"/>
              <a:chExt cx="961524" cy="331350"/>
            </a:xfrm>
          </p:grpSpPr>
          <p:sp>
            <p:nvSpPr>
              <p:cNvPr id="122" name="Freeform 121"/>
              <p:cNvSpPr/>
              <p:nvPr/>
            </p:nvSpPr>
            <p:spPr>
              <a:xfrm>
                <a:off x="2512236" y="1661160"/>
                <a:ext cx="447174" cy="331350"/>
              </a:xfrm>
              <a:custGeom>
                <a:avLst/>
                <a:gdLst>
                  <a:gd name="connsiteX0" fmla="*/ 0 w 447174"/>
                  <a:gd name="connsiteY0" fmla="*/ 0 h 331350"/>
                  <a:gd name="connsiteX1" fmla="*/ 285637 w 447174"/>
                  <a:gd name="connsiteY1" fmla="*/ 0 h 331350"/>
                  <a:gd name="connsiteX2" fmla="*/ 447174 w 447174"/>
                  <a:gd name="connsiteY2" fmla="*/ 165675 h 331350"/>
                  <a:gd name="connsiteX3" fmla="*/ 285637 w 447174"/>
                  <a:gd name="connsiteY3" fmla="*/ 331350 h 331350"/>
                  <a:gd name="connsiteX4" fmla="*/ 0 w 447174"/>
                  <a:gd name="connsiteY4" fmla="*/ 331350 h 33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174" h="331350">
                    <a:moveTo>
                      <a:pt x="0" y="0"/>
                    </a:moveTo>
                    <a:lnTo>
                      <a:pt x="285637" y="0"/>
                    </a:lnTo>
                    <a:cubicBezTo>
                      <a:pt x="374842" y="0"/>
                      <a:pt x="447174" y="74170"/>
                      <a:pt x="447174" y="165675"/>
                    </a:cubicBezTo>
                    <a:cubicBezTo>
                      <a:pt x="447174" y="257180"/>
                      <a:pt x="374842" y="331350"/>
                      <a:pt x="285637" y="331350"/>
                    </a:cubicBezTo>
                    <a:lnTo>
                      <a:pt x="0" y="331350"/>
                    </a:ln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Freeform 122"/>
              <p:cNvSpPr/>
              <p:nvPr/>
            </p:nvSpPr>
            <p:spPr>
              <a:xfrm rot="10800000">
                <a:off x="1997886" y="1661160"/>
                <a:ext cx="447174" cy="331350"/>
              </a:xfrm>
              <a:custGeom>
                <a:avLst/>
                <a:gdLst>
                  <a:gd name="connsiteX0" fmla="*/ 0 w 447174"/>
                  <a:gd name="connsiteY0" fmla="*/ 0 h 331350"/>
                  <a:gd name="connsiteX1" fmla="*/ 285637 w 447174"/>
                  <a:gd name="connsiteY1" fmla="*/ 0 h 331350"/>
                  <a:gd name="connsiteX2" fmla="*/ 447174 w 447174"/>
                  <a:gd name="connsiteY2" fmla="*/ 165675 h 331350"/>
                  <a:gd name="connsiteX3" fmla="*/ 285637 w 447174"/>
                  <a:gd name="connsiteY3" fmla="*/ 331350 h 331350"/>
                  <a:gd name="connsiteX4" fmla="*/ 0 w 447174"/>
                  <a:gd name="connsiteY4" fmla="*/ 331350 h 33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174" h="331350">
                    <a:moveTo>
                      <a:pt x="0" y="0"/>
                    </a:moveTo>
                    <a:lnTo>
                      <a:pt x="285637" y="0"/>
                    </a:lnTo>
                    <a:cubicBezTo>
                      <a:pt x="374842" y="0"/>
                      <a:pt x="447174" y="74170"/>
                      <a:pt x="447174" y="165675"/>
                    </a:cubicBezTo>
                    <a:cubicBezTo>
                      <a:pt x="447174" y="257180"/>
                      <a:pt x="374842" y="331350"/>
                      <a:pt x="285637" y="331350"/>
                    </a:cubicBezTo>
                    <a:lnTo>
                      <a:pt x="0" y="331350"/>
                    </a:lnTo>
                    <a:close/>
                  </a:path>
                </a:pathLst>
              </a:cu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41776817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5"/>
                                        </p:tgtEl>
                                        <p:attrNameLst>
                                          <p:attrName>style.visibility</p:attrName>
                                        </p:attrNameLst>
                                      </p:cBhvr>
                                      <p:to>
                                        <p:strVal val="visible"/>
                                      </p:to>
                                    </p:set>
                                    <p:anim calcmode="lin" valueType="num">
                                      <p:cBhvr>
                                        <p:cTn id="13" dur="500" fill="hold"/>
                                        <p:tgtEl>
                                          <p:spTgt spid="125"/>
                                        </p:tgtEl>
                                        <p:attrNameLst>
                                          <p:attrName>ppt_w</p:attrName>
                                        </p:attrNameLst>
                                      </p:cBhvr>
                                      <p:tavLst>
                                        <p:tav tm="0">
                                          <p:val>
                                            <p:fltVal val="0"/>
                                          </p:val>
                                        </p:tav>
                                        <p:tav tm="100000">
                                          <p:val>
                                            <p:strVal val="#ppt_w"/>
                                          </p:val>
                                        </p:tav>
                                      </p:tavLst>
                                    </p:anim>
                                    <p:anim calcmode="lin" valueType="num">
                                      <p:cBhvr>
                                        <p:cTn id="14" dur="500" fill="hold"/>
                                        <p:tgtEl>
                                          <p:spTgt spid="125"/>
                                        </p:tgtEl>
                                        <p:attrNameLst>
                                          <p:attrName>ppt_h</p:attrName>
                                        </p:attrNameLst>
                                      </p:cBhvr>
                                      <p:tavLst>
                                        <p:tav tm="0">
                                          <p:val>
                                            <p:fltVal val="0"/>
                                          </p:val>
                                        </p:tav>
                                        <p:tav tm="100000">
                                          <p:val>
                                            <p:strVal val="#ppt_h"/>
                                          </p:val>
                                        </p:tav>
                                      </p:tavLst>
                                    </p:anim>
                                    <p:animEffect transition="in" filter="fade">
                                      <p:cBhvr>
                                        <p:cTn id="15" dur="500"/>
                                        <p:tgtEl>
                                          <p:spTgt spid="12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26"/>
                                        </p:tgtEl>
                                        <p:attrNameLst>
                                          <p:attrName>style.visibility</p:attrName>
                                        </p:attrNameLst>
                                      </p:cBhvr>
                                      <p:to>
                                        <p:strVal val="visible"/>
                                      </p:to>
                                    </p:set>
                                    <p:animEffect transition="in" filter="wipe(left)">
                                      <p:cBhvr>
                                        <p:cTn id="20" dur="500"/>
                                        <p:tgtEl>
                                          <p:spTgt spid="1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127"/>
                                        </p:tgtEl>
                                        <p:attrNameLst>
                                          <p:attrName>style.visibility</p:attrName>
                                        </p:attrNameLst>
                                      </p:cBhvr>
                                      <p:to>
                                        <p:strVal val="visible"/>
                                      </p:to>
                                    </p:set>
                                    <p:animEffect transition="in" filter="wipe(right)">
                                      <p:cBhvr>
                                        <p:cTn id="2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0" y="4790564"/>
            <a:ext cx="12192000" cy="2067435"/>
          </a:xfrm>
          <a:prstGeom prst="rect">
            <a:avLst/>
          </a:prstGeom>
          <a:pattFill prst="pct5">
            <a:fgClr>
              <a:schemeClr val="tx2">
                <a:lumMod val="75000"/>
              </a:schemeClr>
            </a:fgClr>
            <a:bgClr>
              <a:schemeClr val="tx2">
                <a:lumMod val="5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57641" y="0"/>
            <a:ext cx="1134359" cy="1136387"/>
          </a:xfrm>
          <a:prstGeom prst="rect">
            <a:avLst/>
          </a:prstGeom>
          <a:solidFill>
            <a:srgbClr val="222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
          <p:cNvGrpSpPr>
            <a:grpSpLocks noChangeAspect="1"/>
          </p:cNvGrpSpPr>
          <p:nvPr/>
        </p:nvGrpSpPr>
        <p:grpSpPr bwMode="auto">
          <a:xfrm>
            <a:off x="9233950" y="1884835"/>
            <a:ext cx="1028140" cy="1065314"/>
            <a:chOff x="3357" y="1655"/>
            <a:chExt cx="968" cy="1003"/>
          </a:xfrm>
        </p:grpSpPr>
        <p:sp>
          <p:nvSpPr>
            <p:cNvPr id="25" name="Freeform 5"/>
            <p:cNvSpPr>
              <a:spLocks/>
            </p:cNvSpPr>
            <p:nvPr/>
          </p:nvSpPr>
          <p:spPr bwMode="auto">
            <a:xfrm>
              <a:off x="3780" y="1714"/>
              <a:ext cx="545" cy="638"/>
            </a:xfrm>
            <a:custGeom>
              <a:avLst/>
              <a:gdLst>
                <a:gd name="T0" fmla="*/ 51 w 229"/>
                <a:gd name="T1" fmla="*/ 194 h 268"/>
                <a:gd name="T2" fmla="*/ 58 w 229"/>
                <a:gd name="T3" fmla="*/ 55 h 268"/>
                <a:gd name="T4" fmla="*/ 229 w 229"/>
                <a:gd name="T5" fmla="*/ 0 h 268"/>
                <a:gd name="T6" fmla="*/ 197 w 229"/>
                <a:gd name="T7" fmla="*/ 97 h 268"/>
                <a:gd name="T8" fmla="*/ 51 w 229"/>
                <a:gd name="T9" fmla="*/ 194 h 268"/>
              </a:gdLst>
              <a:ahLst/>
              <a:cxnLst>
                <a:cxn ang="0">
                  <a:pos x="T0" y="T1"/>
                </a:cxn>
                <a:cxn ang="0">
                  <a:pos x="T2" y="T3"/>
                </a:cxn>
                <a:cxn ang="0">
                  <a:pos x="T4" y="T5"/>
                </a:cxn>
                <a:cxn ang="0">
                  <a:pos x="T6" y="T7"/>
                </a:cxn>
                <a:cxn ang="0">
                  <a:pos x="T8" y="T9"/>
                </a:cxn>
              </a:cxnLst>
              <a:rect l="0" t="0" r="r" b="b"/>
              <a:pathLst>
                <a:path w="229" h="268">
                  <a:moveTo>
                    <a:pt x="51" y="194"/>
                  </a:moveTo>
                  <a:cubicBezTo>
                    <a:pt x="10" y="166"/>
                    <a:pt x="0" y="103"/>
                    <a:pt x="58" y="55"/>
                  </a:cubicBezTo>
                  <a:cubicBezTo>
                    <a:pt x="117" y="6"/>
                    <a:pt x="165" y="28"/>
                    <a:pt x="229" y="0"/>
                  </a:cubicBezTo>
                  <a:cubicBezTo>
                    <a:pt x="229" y="0"/>
                    <a:pt x="202" y="52"/>
                    <a:pt x="197" y="97"/>
                  </a:cubicBezTo>
                  <a:cubicBezTo>
                    <a:pt x="192" y="141"/>
                    <a:pt x="162" y="268"/>
                    <a:pt x="51" y="1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a:off x="3864" y="1795"/>
              <a:ext cx="344" cy="478"/>
            </a:xfrm>
            <a:custGeom>
              <a:avLst/>
              <a:gdLst>
                <a:gd name="T0" fmla="*/ 102 w 145"/>
                <a:gd name="T1" fmla="*/ 107 h 201"/>
                <a:gd name="T2" fmla="*/ 48 w 145"/>
                <a:gd name="T3" fmla="*/ 116 h 201"/>
                <a:gd name="T4" fmla="*/ 64 w 145"/>
                <a:gd name="T5" fmla="*/ 89 h 201"/>
                <a:gd name="T6" fmla="*/ 82 w 145"/>
                <a:gd name="T7" fmla="*/ 76 h 201"/>
                <a:gd name="T8" fmla="*/ 122 w 145"/>
                <a:gd name="T9" fmla="*/ 57 h 201"/>
                <a:gd name="T10" fmla="*/ 122 w 145"/>
                <a:gd name="T11" fmla="*/ 54 h 201"/>
                <a:gd name="T12" fmla="*/ 82 w 145"/>
                <a:gd name="T13" fmla="*/ 66 h 201"/>
                <a:gd name="T14" fmla="*/ 101 w 145"/>
                <a:gd name="T15" fmla="*/ 43 h 201"/>
                <a:gd name="T16" fmla="*/ 112 w 145"/>
                <a:gd name="T17" fmla="*/ 38 h 201"/>
                <a:gd name="T18" fmla="*/ 133 w 145"/>
                <a:gd name="T19" fmla="*/ 30 h 201"/>
                <a:gd name="T20" fmla="*/ 132 w 145"/>
                <a:gd name="T21" fmla="*/ 27 h 201"/>
                <a:gd name="T22" fmla="*/ 114 w 145"/>
                <a:gd name="T23" fmla="*/ 30 h 201"/>
                <a:gd name="T24" fmla="*/ 145 w 145"/>
                <a:gd name="T25" fmla="*/ 5 h 201"/>
                <a:gd name="T26" fmla="*/ 115 w 145"/>
                <a:gd name="T27" fmla="*/ 21 h 201"/>
                <a:gd name="T28" fmla="*/ 121 w 145"/>
                <a:gd name="T29" fmla="*/ 3 h 201"/>
                <a:gd name="T30" fmla="*/ 117 w 145"/>
                <a:gd name="T31" fmla="*/ 2 h 201"/>
                <a:gd name="T32" fmla="*/ 108 w 145"/>
                <a:gd name="T33" fmla="*/ 20 h 201"/>
                <a:gd name="T34" fmla="*/ 102 w 145"/>
                <a:gd name="T35" fmla="*/ 30 h 201"/>
                <a:gd name="T36" fmla="*/ 90 w 145"/>
                <a:gd name="T37" fmla="*/ 39 h 201"/>
                <a:gd name="T38" fmla="*/ 96 w 145"/>
                <a:gd name="T39" fmla="*/ 6 h 201"/>
                <a:gd name="T40" fmla="*/ 91 w 145"/>
                <a:gd name="T41" fmla="*/ 4 h 201"/>
                <a:gd name="T42" fmla="*/ 79 w 145"/>
                <a:gd name="T43" fmla="*/ 50 h 201"/>
                <a:gd name="T44" fmla="*/ 56 w 145"/>
                <a:gd name="T45" fmla="*/ 78 h 201"/>
                <a:gd name="T46" fmla="*/ 49 w 145"/>
                <a:gd name="T47" fmla="*/ 90 h 201"/>
                <a:gd name="T48" fmla="*/ 49 w 145"/>
                <a:gd name="T49" fmla="*/ 89 h 201"/>
                <a:gd name="T50" fmla="*/ 45 w 145"/>
                <a:gd name="T51" fmla="*/ 34 h 201"/>
                <a:gd name="T52" fmla="*/ 40 w 145"/>
                <a:gd name="T53" fmla="*/ 34 h 201"/>
                <a:gd name="T54" fmla="*/ 40 w 145"/>
                <a:gd name="T55" fmla="*/ 70 h 201"/>
                <a:gd name="T56" fmla="*/ 32 w 145"/>
                <a:gd name="T57" fmla="*/ 120 h 201"/>
                <a:gd name="T58" fmla="*/ 0 w 145"/>
                <a:gd name="T59" fmla="*/ 188 h 201"/>
                <a:gd name="T60" fmla="*/ 11 w 145"/>
                <a:gd name="T61" fmla="*/ 195 h 201"/>
                <a:gd name="T62" fmla="*/ 35 w 145"/>
                <a:gd name="T63" fmla="*/ 140 h 201"/>
                <a:gd name="T64" fmla="*/ 65 w 145"/>
                <a:gd name="T65" fmla="*/ 123 h 201"/>
                <a:gd name="T66" fmla="*/ 103 w 145"/>
                <a:gd name="T67" fmla="*/ 113 h 201"/>
                <a:gd name="T68" fmla="*/ 102 w 145"/>
                <a:gd name="T69" fmla="*/ 10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201">
                  <a:moveTo>
                    <a:pt x="102" y="107"/>
                  </a:moveTo>
                  <a:cubicBezTo>
                    <a:pt x="86" y="102"/>
                    <a:pt x="66" y="106"/>
                    <a:pt x="48" y="116"/>
                  </a:cubicBezTo>
                  <a:cubicBezTo>
                    <a:pt x="53" y="107"/>
                    <a:pt x="59" y="98"/>
                    <a:pt x="64" y="89"/>
                  </a:cubicBezTo>
                  <a:cubicBezTo>
                    <a:pt x="70" y="85"/>
                    <a:pt x="76" y="80"/>
                    <a:pt x="82" y="76"/>
                  </a:cubicBezTo>
                  <a:cubicBezTo>
                    <a:pt x="94" y="68"/>
                    <a:pt x="108" y="61"/>
                    <a:pt x="122" y="57"/>
                  </a:cubicBezTo>
                  <a:cubicBezTo>
                    <a:pt x="124" y="57"/>
                    <a:pt x="123" y="54"/>
                    <a:pt x="122" y="54"/>
                  </a:cubicBezTo>
                  <a:cubicBezTo>
                    <a:pt x="108" y="55"/>
                    <a:pt x="94" y="59"/>
                    <a:pt x="82" y="66"/>
                  </a:cubicBezTo>
                  <a:cubicBezTo>
                    <a:pt x="88" y="58"/>
                    <a:pt x="94" y="50"/>
                    <a:pt x="101" y="43"/>
                  </a:cubicBezTo>
                  <a:cubicBezTo>
                    <a:pt x="105" y="41"/>
                    <a:pt x="108" y="39"/>
                    <a:pt x="112" y="38"/>
                  </a:cubicBezTo>
                  <a:cubicBezTo>
                    <a:pt x="119" y="35"/>
                    <a:pt x="126" y="33"/>
                    <a:pt x="133" y="30"/>
                  </a:cubicBezTo>
                  <a:cubicBezTo>
                    <a:pt x="135" y="29"/>
                    <a:pt x="134" y="27"/>
                    <a:pt x="132" y="27"/>
                  </a:cubicBezTo>
                  <a:cubicBezTo>
                    <a:pt x="126" y="26"/>
                    <a:pt x="120" y="28"/>
                    <a:pt x="114" y="30"/>
                  </a:cubicBezTo>
                  <a:cubicBezTo>
                    <a:pt x="124" y="21"/>
                    <a:pt x="134" y="12"/>
                    <a:pt x="145" y="5"/>
                  </a:cubicBezTo>
                  <a:cubicBezTo>
                    <a:pt x="145" y="5"/>
                    <a:pt x="132" y="10"/>
                    <a:pt x="115" y="21"/>
                  </a:cubicBezTo>
                  <a:cubicBezTo>
                    <a:pt x="118" y="15"/>
                    <a:pt x="120" y="9"/>
                    <a:pt x="121" y="3"/>
                  </a:cubicBezTo>
                  <a:cubicBezTo>
                    <a:pt x="121" y="1"/>
                    <a:pt x="118" y="0"/>
                    <a:pt x="117" y="2"/>
                  </a:cubicBezTo>
                  <a:cubicBezTo>
                    <a:pt x="114" y="8"/>
                    <a:pt x="111" y="14"/>
                    <a:pt x="108" y="20"/>
                  </a:cubicBezTo>
                  <a:cubicBezTo>
                    <a:pt x="106" y="23"/>
                    <a:pt x="104" y="26"/>
                    <a:pt x="102" y="30"/>
                  </a:cubicBezTo>
                  <a:cubicBezTo>
                    <a:pt x="98" y="32"/>
                    <a:pt x="94" y="36"/>
                    <a:pt x="90" y="39"/>
                  </a:cubicBezTo>
                  <a:cubicBezTo>
                    <a:pt x="93" y="28"/>
                    <a:pt x="95" y="17"/>
                    <a:pt x="96" y="6"/>
                  </a:cubicBezTo>
                  <a:cubicBezTo>
                    <a:pt x="96" y="3"/>
                    <a:pt x="93" y="2"/>
                    <a:pt x="91" y="4"/>
                  </a:cubicBezTo>
                  <a:cubicBezTo>
                    <a:pt x="86" y="19"/>
                    <a:pt x="81" y="34"/>
                    <a:pt x="79" y="50"/>
                  </a:cubicBezTo>
                  <a:cubicBezTo>
                    <a:pt x="71" y="58"/>
                    <a:pt x="63" y="67"/>
                    <a:pt x="56" y="78"/>
                  </a:cubicBezTo>
                  <a:cubicBezTo>
                    <a:pt x="54" y="82"/>
                    <a:pt x="51" y="86"/>
                    <a:pt x="49" y="90"/>
                  </a:cubicBezTo>
                  <a:cubicBezTo>
                    <a:pt x="49" y="90"/>
                    <a:pt x="49" y="89"/>
                    <a:pt x="49" y="89"/>
                  </a:cubicBezTo>
                  <a:cubicBezTo>
                    <a:pt x="51" y="72"/>
                    <a:pt x="53" y="50"/>
                    <a:pt x="45" y="34"/>
                  </a:cubicBezTo>
                  <a:cubicBezTo>
                    <a:pt x="44" y="31"/>
                    <a:pt x="41" y="31"/>
                    <a:pt x="40" y="34"/>
                  </a:cubicBezTo>
                  <a:cubicBezTo>
                    <a:pt x="38" y="46"/>
                    <a:pt x="40" y="58"/>
                    <a:pt x="40" y="70"/>
                  </a:cubicBezTo>
                  <a:cubicBezTo>
                    <a:pt x="40" y="87"/>
                    <a:pt x="38" y="104"/>
                    <a:pt x="32" y="120"/>
                  </a:cubicBezTo>
                  <a:cubicBezTo>
                    <a:pt x="12" y="155"/>
                    <a:pt x="1" y="182"/>
                    <a:pt x="0" y="188"/>
                  </a:cubicBezTo>
                  <a:cubicBezTo>
                    <a:pt x="0" y="198"/>
                    <a:pt x="8" y="201"/>
                    <a:pt x="11" y="195"/>
                  </a:cubicBezTo>
                  <a:cubicBezTo>
                    <a:pt x="12" y="193"/>
                    <a:pt x="20" y="170"/>
                    <a:pt x="35" y="140"/>
                  </a:cubicBezTo>
                  <a:cubicBezTo>
                    <a:pt x="45" y="134"/>
                    <a:pt x="54" y="127"/>
                    <a:pt x="65" y="123"/>
                  </a:cubicBezTo>
                  <a:cubicBezTo>
                    <a:pt x="77" y="118"/>
                    <a:pt x="90" y="117"/>
                    <a:pt x="103" y="113"/>
                  </a:cubicBezTo>
                  <a:cubicBezTo>
                    <a:pt x="106" y="112"/>
                    <a:pt x="105" y="108"/>
                    <a:pt x="102" y="107"/>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a:off x="3360" y="1655"/>
              <a:ext cx="468" cy="525"/>
            </a:xfrm>
            <a:custGeom>
              <a:avLst/>
              <a:gdLst>
                <a:gd name="T0" fmla="*/ 161 w 197"/>
                <a:gd name="T1" fmla="*/ 151 h 221"/>
                <a:gd name="T2" fmla="*/ 145 w 197"/>
                <a:gd name="T3" fmla="*/ 36 h 221"/>
                <a:gd name="T4" fmla="*/ 0 w 197"/>
                <a:gd name="T5" fmla="*/ 3 h 221"/>
                <a:gd name="T6" fmla="*/ 33 w 197"/>
                <a:gd name="T7" fmla="*/ 81 h 221"/>
                <a:gd name="T8" fmla="*/ 161 w 197"/>
                <a:gd name="T9" fmla="*/ 151 h 221"/>
              </a:gdLst>
              <a:ahLst/>
              <a:cxnLst>
                <a:cxn ang="0">
                  <a:pos x="T0" y="T1"/>
                </a:cxn>
                <a:cxn ang="0">
                  <a:pos x="T2" y="T3"/>
                </a:cxn>
                <a:cxn ang="0">
                  <a:pos x="T4" y="T5"/>
                </a:cxn>
                <a:cxn ang="0">
                  <a:pos x="T6" y="T7"/>
                </a:cxn>
                <a:cxn ang="0">
                  <a:pos x="T8" y="T9"/>
                </a:cxn>
              </a:cxnLst>
              <a:rect l="0" t="0" r="r" b="b"/>
              <a:pathLst>
                <a:path w="197" h="221">
                  <a:moveTo>
                    <a:pt x="161" y="151"/>
                  </a:moveTo>
                  <a:cubicBezTo>
                    <a:pt x="193" y="125"/>
                    <a:pt x="197" y="72"/>
                    <a:pt x="145" y="36"/>
                  </a:cubicBezTo>
                  <a:cubicBezTo>
                    <a:pt x="93" y="0"/>
                    <a:pt x="55" y="21"/>
                    <a:pt x="0" y="3"/>
                  </a:cubicBezTo>
                  <a:cubicBezTo>
                    <a:pt x="0" y="3"/>
                    <a:pt x="26" y="45"/>
                    <a:pt x="33" y="81"/>
                  </a:cubicBezTo>
                  <a:cubicBezTo>
                    <a:pt x="40" y="117"/>
                    <a:pt x="75" y="221"/>
                    <a:pt x="161" y="1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p:cNvSpPr>
            <p:nvPr/>
          </p:nvSpPr>
          <p:spPr bwMode="auto">
            <a:xfrm>
              <a:off x="3462" y="1714"/>
              <a:ext cx="321" cy="381"/>
            </a:xfrm>
            <a:custGeom>
              <a:avLst/>
              <a:gdLst>
                <a:gd name="T0" fmla="*/ 43 w 135"/>
                <a:gd name="T1" fmla="*/ 88 h 160"/>
                <a:gd name="T2" fmla="*/ 88 w 135"/>
                <a:gd name="T3" fmla="*/ 92 h 160"/>
                <a:gd name="T4" fmla="*/ 73 w 135"/>
                <a:gd name="T5" fmla="*/ 71 h 160"/>
                <a:gd name="T6" fmla="*/ 58 w 135"/>
                <a:gd name="T7" fmla="*/ 61 h 160"/>
                <a:gd name="T8" fmla="*/ 23 w 135"/>
                <a:gd name="T9" fmla="*/ 48 h 160"/>
                <a:gd name="T10" fmla="*/ 23 w 135"/>
                <a:gd name="T11" fmla="*/ 46 h 160"/>
                <a:gd name="T12" fmla="*/ 57 w 135"/>
                <a:gd name="T13" fmla="*/ 53 h 160"/>
                <a:gd name="T14" fmla="*/ 39 w 135"/>
                <a:gd name="T15" fmla="*/ 35 h 160"/>
                <a:gd name="T16" fmla="*/ 30 w 135"/>
                <a:gd name="T17" fmla="*/ 32 h 160"/>
                <a:gd name="T18" fmla="*/ 12 w 135"/>
                <a:gd name="T19" fmla="*/ 27 h 160"/>
                <a:gd name="T20" fmla="*/ 12 w 135"/>
                <a:gd name="T21" fmla="*/ 24 h 160"/>
                <a:gd name="T22" fmla="*/ 28 w 135"/>
                <a:gd name="T23" fmla="*/ 25 h 160"/>
                <a:gd name="T24" fmla="*/ 0 w 135"/>
                <a:gd name="T25" fmla="*/ 7 h 160"/>
                <a:gd name="T26" fmla="*/ 26 w 135"/>
                <a:gd name="T27" fmla="*/ 18 h 160"/>
                <a:gd name="T28" fmla="*/ 20 w 135"/>
                <a:gd name="T29" fmla="*/ 4 h 160"/>
                <a:gd name="T30" fmla="*/ 23 w 135"/>
                <a:gd name="T31" fmla="*/ 2 h 160"/>
                <a:gd name="T32" fmla="*/ 32 w 135"/>
                <a:gd name="T33" fmla="*/ 16 h 160"/>
                <a:gd name="T34" fmla="*/ 38 w 135"/>
                <a:gd name="T35" fmla="*/ 24 h 160"/>
                <a:gd name="T36" fmla="*/ 48 w 135"/>
                <a:gd name="T37" fmla="*/ 31 h 160"/>
                <a:gd name="T38" fmla="*/ 41 w 135"/>
                <a:gd name="T39" fmla="*/ 4 h 160"/>
                <a:gd name="T40" fmla="*/ 45 w 135"/>
                <a:gd name="T41" fmla="*/ 3 h 160"/>
                <a:gd name="T42" fmla="*/ 58 w 135"/>
                <a:gd name="T43" fmla="*/ 39 h 160"/>
                <a:gd name="T44" fmla="*/ 79 w 135"/>
                <a:gd name="T45" fmla="*/ 61 h 160"/>
                <a:gd name="T46" fmla="*/ 86 w 135"/>
                <a:gd name="T47" fmla="*/ 71 h 160"/>
                <a:gd name="T48" fmla="*/ 86 w 135"/>
                <a:gd name="T49" fmla="*/ 70 h 160"/>
                <a:gd name="T50" fmla="*/ 85 w 135"/>
                <a:gd name="T51" fmla="*/ 23 h 160"/>
                <a:gd name="T52" fmla="*/ 89 w 135"/>
                <a:gd name="T53" fmla="*/ 23 h 160"/>
                <a:gd name="T54" fmla="*/ 92 w 135"/>
                <a:gd name="T55" fmla="*/ 54 h 160"/>
                <a:gd name="T56" fmla="*/ 103 w 135"/>
                <a:gd name="T57" fmla="*/ 94 h 160"/>
                <a:gd name="T58" fmla="*/ 133 w 135"/>
                <a:gd name="T59" fmla="*/ 149 h 160"/>
                <a:gd name="T60" fmla="*/ 125 w 135"/>
                <a:gd name="T61" fmla="*/ 155 h 160"/>
                <a:gd name="T62" fmla="*/ 101 w 135"/>
                <a:gd name="T63" fmla="*/ 111 h 160"/>
                <a:gd name="T64" fmla="*/ 75 w 135"/>
                <a:gd name="T65" fmla="*/ 99 h 160"/>
                <a:gd name="T66" fmla="*/ 43 w 135"/>
                <a:gd name="T67" fmla="*/ 94 h 160"/>
                <a:gd name="T68" fmla="*/ 43 w 135"/>
                <a:gd name="T69" fmla="*/ 8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60">
                  <a:moveTo>
                    <a:pt x="43" y="88"/>
                  </a:moveTo>
                  <a:cubicBezTo>
                    <a:pt x="56" y="83"/>
                    <a:pt x="73" y="85"/>
                    <a:pt x="88" y="92"/>
                  </a:cubicBezTo>
                  <a:cubicBezTo>
                    <a:pt x="84" y="85"/>
                    <a:pt x="79" y="78"/>
                    <a:pt x="73" y="71"/>
                  </a:cubicBezTo>
                  <a:cubicBezTo>
                    <a:pt x="68" y="68"/>
                    <a:pt x="63" y="64"/>
                    <a:pt x="58" y="61"/>
                  </a:cubicBezTo>
                  <a:cubicBezTo>
                    <a:pt x="47" y="55"/>
                    <a:pt x="35" y="51"/>
                    <a:pt x="23" y="48"/>
                  </a:cubicBezTo>
                  <a:cubicBezTo>
                    <a:pt x="22" y="48"/>
                    <a:pt x="22" y="46"/>
                    <a:pt x="23" y="46"/>
                  </a:cubicBezTo>
                  <a:cubicBezTo>
                    <a:pt x="35" y="45"/>
                    <a:pt x="47" y="48"/>
                    <a:pt x="57" y="53"/>
                  </a:cubicBezTo>
                  <a:cubicBezTo>
                    <a:pt x="52" y="46"/>
                    <a:pt x="46" y="40"/>
                    <a:pt x="39" y="35"/>
                  </a:cubicBezTo>
                  <a:cubicBezTo>
                    <a:pt x="36" y="34"/>
                    <a:pt x="33" y="33"/>
                    <a:pt x="30" y="32"/>
                  </a:cubicBezTo>
                  <a:cubicBezTo>
                    <a:pt x="24" y="30"/>
                    <a:pt x="18" y="29"/>
                    <a:pt x="12" y="27"/>
                  </a:cubicBezTo>
                  <a:cubicBezTo>
                    <a:pt x="10" y="26"/>
                    <a:pt x="11" y="24"/>
                    <a:pt x="12" y="24"/>
                  </a:cubicBezTo>
                  <a:cubicBezTo>
                    <a:pt x="18" y="23"/>
                    <a:pt x="23" y="24"/>
                    <a:pt x="28" y="25"/>
                  </a:cubicBezTo>
                  <a:cubicBezTo>
                    <a:pt x="19" y="18"/>
                    <a:pt x="10" y="12"/>
                    <a:pt x="0" y="7"/>
                  </a:cubicBezTo>
                  <a:cubicBezTo>
                    <a:pt x="0" y="7"/>
                    <a:pt x="11" y="10"/>
                    <a:pt x="26" y="18"/>
                  </a:cubicBezTo>
                  <a:cubicBezTo>
                    <a:pt x="23" y="13"/>
                    <a:pt x="21" y="8"/>
                    <a:pt x="20" y="4"/>
                  </a:cubicBezTo>
                  <a:cubicBezTo>
                    <a:pt x="20" y="2"/>
                    <a:pt x="22" y="1"/>
                    <a:pt x="23" y="2"/>
                  </a:cubicBezTo>
                  <a:cubicBezTo>
                    <a:pt x="26" y="7"/>
                    <a:pt x="29" y="12"/>
                    <a:pt x="32" y="16"/>
                  </a:cubicBezTo>
                  <a:cubicBezTo>
                    <a:pt x="34" y="19"/>
                    <a:pt x="36" y="22"/>
                    <a:pt x="38" y="24"/>
                  </a:cubicBezTo>
                  <a:cubicBezTo>
                    <a:pt x="41" y="26"/>
                    <a:pt x="45" y="29"/>
                    <a:pt x="48" y="31"/>
                  </a:cubicBezTo>
                  <a:cubicBezTo>
                    <a:pt x="45" y="22"/>
                    <a:pt x="43" y="13"/>
                    <a:pt x="41" y="4"/>
                  </a:cubicBezTo>
                  <a:cubicBezTo>
                    <a:pt x="41" y="2"/>
                    <a:pt x="44" y="0"/>
                    <a:pt x="45" y="3"/>
                  </a:cubicBezTo>
                  <a:cubicBezTo>
                    <a:pt x="50" y="14"/>
                    <a:pt x="55" y="27"/>
                    <a:pt x="58" y="39"/>
                  </a:cubicBezTo>
                  <a:cubicBezTo>
                    <a:pt x="66" y="45"/>
                    <a:pt x="73" y="53"/>
                    <a:pt x="79" y="61"/>
                  </a:cubicBezTo>
                  <a:cubicBezTo>
                    <a:pt x="81" y="64"/>
                    <a:pt x="84" y="68"/>
                    <a:pt x="86" y="71"/>
                  </a:cubicBezTo>
                  <a:cubicBezTo>
                    <a:pt x="86" y="70"/>
                    <a:pt x="86" y="70"/>
                    <a:pt x="86" y="70"/>
                  </a:cubicBezTo>
                  <a:cubicBezTo>
                    <a:pt x="83" y="55"/>
                    <a:pt x="80" y="37"/>
                    <a:pt x="85" y="23"/>
                  </a:cubicBezTo>
                  <a:cubicBezTo>
                    <a:pt x="86" y="21"/>
                    <a:pt x="89" y="21"/>
                    <a:pt x="89" y="23"/>
                  </a:cubicBezTo>
                  <a:cubicBezTo>
                    <a:pt x="92" y="33"/>
                    <a:pt x="91" y="44"/>
                    <a:pt x="92" y="54"/>
                  </a:cubicBezTo>
                  <a:cubicBezTo>
                    <a:pt x="93" y="68"/>
                    <a:pt x="96" y="82"/>
                    <a:pt x="103" y="94"/>
                  </a:cubicBezTo>
                  <a:cubicBezTo>
                    <a:pt x="121" y="122"/>
                    <a:pt x="133" y="144"/>
                    <a:pt x="133" y="149"/>
                  </a:cubicBezTo>
                  <a:cubicBezTo>
                    <a:pt x="135" y="157"/>
                    <a:pt x="128" y="160"/>
                    <a:pt x="125" y="155"/>
                  </a:cubicBezTo>
                  <a:cubicBezTo>
                    <a:pt x="124" y="153"/>
                    <a:pt x="116" y="135"/>
                    <a:pt x="101" y="111"/>
                  </a:cubicBezTo>
                  <a:cubicBezTo>
                    <a:pt x="93" y="107"/>
                    <a:pt x="85" y="102"/>
                    <a:pt x="75" y="99"/>
                  </a:cubicBezTo>
                  <a:cubicBezTo>
                    <a:pt x="65" y="96"/>
                    <a:pt x="54" y="96"/>
                    <a:pt x="43" y="94"/>
                  </a:cubicBezTo>
                  <a:cubicBezTo>
                    <a:pt x="40" y="93"/>
                    <a:pt x="41" y="89"/>
                    <a:pt x="43" y="8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p:nvSpPr>
          <p:spPr bwMode="auto">
            <a:xfrm>
              <a:off x="3807" y="2161"/>
              <a:ext cx="107" cy="271"/>
            </a:xfrm>
            <a:custGeom>
              <a:avLst/>
              <a:gdLst>
                <a:gd name="T0" fmla="*/ 43 w 45"/>
                <a:gd name="T1" fmla="*/ 20 h 114"/>
                <a:gd name="T2" fmla="*/ 33 w 45"/>
                <a:gd name="T3" fmla="*/ 114 h 114"/>
                <a:gd name="T4" fmla="*/ 0 w 45"/>
                <a:gd name="T5" fmla="*/ 105 h 114"/>
                <a:gd name="T6" fmla="*/ 38 w 45"/>
                <a:gd name="T7" fmla="*/ 0 h 114"/>
                <a:gd name="T8" fmla="*/ 43 w 45"/>
                <a:gd name="T9" fmla="*/ 20 h 114"/>
              </a:gdLst>
              <a:ahLst/>
              <a:cxnLst>
                <a:cxn ang="0">
                  <a:pos x="T0" y="T1"/>
                </a:cxn>
                <a:cxn ang="0">
                  <a:pos x="T2" y="T3"/>
                </a:cxn>
                <a:cxn ang="0">
                  <a:pos x="T4" y="T5"/>
                </a:cxn>
                <a:cxn ang="0">
                  <a:pos x="T6" y="T7"/>
                </a:cxn>
                <a:cxn ang="0">
                  <a:pos x="T8" y="T9"/>
                </a:cxn>
              </a:cxnLst>
              <a:rect l="0" t="0" r="r" b="b"/>
              <a:pathLst>
                <a:path w="45" h="114">
                  <a:moveTo>
                    <a:pt x="43" y="20"/>
                  </a:moveTo>
                  <a:cubicBezTo>
                    <a:pt x="45" y="18"/>
                    <a:pt x="26" y="71"/>
                    <a:pt x="33" y="114"/>
                  </a:cubicBezTo>
                  <a:cubicBezTo>
                    <a:pt x="0" y="105"/>
                    <a:pt x="0" y="105"/>
                    <a:pt x="0" y="105"/>
                  </a:cubicBezTo>
                  <a:cubicBezTo>
                    <a:pt x="0" y="105"/>
                    <a:pt x="10" y="42"/>
                    <a:pt x="38" y="0"/>
                  </a:cubicBezTo>
                  <a:lnTo>
                    <a:pt x="43" y="2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p:cNvSpPr>
            <p:nvPr/>
          </p:nvSpPr>
          <p:spPr bwMode="auto">
            <a:xfrm>
              <a:off x="3747" y="2033"/>
              <a:ext cx="121" cy="299"/>
            </a:xfrm>
            <a:custGeom>
              <a:avLst/>
              <a:gdLst>
                <a:gd name="T0" fmla="*/ 51 w 51"/>
                <a:gd name="T1" fmla="*/ 94 h 126"/>
                <a:gd name="T2" fmla="*/ 7 w 51"/>
                <a:gd name="T3" fmla="*/ 0 h 126"/>
                <a:gd name="T4" fmla="*/ 0 w 51"/>
                <a:gd name="T5" fmla="*/ 12 h 126"/>
                <a:gd name="T6" fmla="*/ 47 w 51"/>
                <a:gd name="T7" fmla="*/ 126 h 126"/>
                <a:gd name="T8" fmla="*/ 51 w 51"/>
                <a:gd name="T9" fmla="*/ 94 h 126"/>
              </a:gdLst>
              <a:ahLst/>
              <a:cxnLst>
                <a:cxn ang="0">
                  <a:pos x="T0" y="T1"/>
                </a:cxn>
                <a:cxn ang="0">
                  <a:pos x="T2" y="T3"/>
                </a:cxn>
                <a:cxn ang="0">
                  <a:pos x="T4" y="T5"/>
                </a:cxn>
                <a:cxn ang="0">
                  <a:pos x="T6" y="T7"/>
                </a:cxn>
                <a:cxn ang="0">
                  <a:pos x="T8" y="T9"/>
                </a:cxn>
              </a:cxnLst>
              <a:rect l="0" t="0" r="r" b="b"/>
              <a:pathLst>
                <a:path w="51" h="126">
                  <a:moveTo>
                    <a:pt x="51" y="94"/>
                  </a:moveTo>
                  <a:cubicBezTo>
                    <a:pt x="51" y="94"/>
                    <a:pt x="25" y="30"/>
                    <a:pt x="7" y="0"/>
                  </a:cubicBezTo>
                  <a:cubicBezTo>
                    <a:pt x="0" y="12"/>
                    <a:pt x="0" y="12"/>
                    <a:pt x="0" y="12"/>
                  </a:cubicBezTo>
                  <a:cubicBezTo>
                    <a:pt x="0" y="12"/>
                    <a:pt x="36" y="88"/>
                    <a:pt x="47" y="126"/>
                  </a:cubicBezTo>
                  <a:lnTo>
                    <a:pt x="51" y="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p:cNvSpPr>
            <p:nvPr/>
          </p:nvSpPr>
          <p:spPr bwMode="auto">
            <a:xfrm>
              <a:off x="3357" y="2363"/>
              <a:ext cx="968" cy="295"/>
            </a:xfrm>
            <a:custGeom>
              <a:avLst/>
              <a:gdLst>
                <a:gd name="T0" fmla="*/ 407 w 407"/>
                <a:gd name="T1" fmla="*/ 124 h 124"/>
                <a:gd name="T2" fmla="*/ 0 w 407"/>
                <a:gd name="T3" fmla="*/ 124 h 124"/>
                <a:gd name="T4" fmla="*/ 204 w 407"/>
                <a:gd name="T5" fmla="*/ 0 h 124"/>
                <a:gd name="T6" fmla="*/ 407 w 407"/>
                <a:gd name="T7" fmla="*/ 124 h 124"/>
              </a:gdLst>
              <a:ahLst/>
              <a:cxnLst>
                <a:cxn ang="0">
                  <a:pos x="T0" y="T1"/>
                </a:cxn>
                <a:cxn ang="0">
                  <a:pos x="T2" y="T3"/>
                </a:cxn>
                <a:cxn ang="0">
                  <a:pos x="T4" y="T5"/>
                </a:cxn>
                <a:cxn ang="0">
                  <a:pos x="T6" y="T7"/>
                </a:cxn>
              </a:cxnLst>
              <a:rect l="0" t="0" r="r" b="b"/>
              <a:pathLst>
                <a:path w="407" h="124">
                  <a:moveTo>
                    <a:pt x="407" y="124"/>
                  </a:moveTo>
                  <a:cubicBezTo>
                    <a:pt x="0" y="124"/>
                    <a:pt x="0" y="124"/>
                    <a:pt x="0" y="124"/>
                  </a:cubicBezTo>
                  <a:cubicBezTo>
                    <a:pt x="0" y="124"/>
                    <a:pt x="34" y="0"/>
                    <a:pt x="204" y="0"/>
                  </a:cubicBezTo>
                  <a:cubicBezTo>
                    <a:pt x="374" y="0"/>
                    <a:pt x="407" y="124"/>
                    <a:pt x="407" y="1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p:cNvSpPr>
            <p:nvPr/>
          </p:nvSpPr>
          <p:spPr bwMode="auto">
            <a:xfrm>
              <a:off x="3357" y="2363"/>
              <a:ext cx="968" cy="295"/>
            </a:xfrm>
            <a:custGeom>
              <a:avLst/>
              <a:gdLst>
                <a:gd name="T0" fmla="*/ 204 w 407"/>
                <a:gd name="T1" fmla="*/ 0 h 124"/>
                <a:gd name="T2" fmla="*/ 295 w 407"/>
                <a:gd name="T3" fmla="*/ 52 h 124"/>
                <a:gd name="T4" fmla="*/ 0 w 407"/>
                <a:gd name="T5" fmla="*/ 124 h 124"/>
                <a:gd name="T6" fmla="*/ 407 w 407"/>
                <a:gd name="T7" fmla="*/ 124 h 124"/>
                <a:gd name="T8" fmla="*/ 204 w 407"/>
                <a:gd name="T9" fmla="*/ 0 h 124"/>
              </a:gdLst>
              <a:ahLst/>
              <a:cxnLst>
                <a:cxn ang="0">
                  <a:pos x="T0" y="T1"/>
                </a:cxn>
                <a:cxn ang="0">
                  <a:pos x="T2" y="T3"/>
                </a:cxn>
                <a:cxn ang="0">
                  <a:pos x="T4" y="T5"/>
                </a:cxn>
                <a:cxn ang="0">
                  <a:pos x="T6" y="T7"/>
                </a:cxn>
                <a:cxn ang="0">
                  <a:pos x="T8" y="T9"/>
                </a:cxn>
              </a:cxnLst>
              <a:rect l="0" t="0" r="r" b="b"/>
              <a:pathLst>
                <a:path w="407" h="124">
                  <a:moveTo>
                    <a:pt x="204" y="0"/>
                  </a:moveTo>
                  <a:cubicBezTo>
                    <a:pt x="204" y="0"/>
                    <a:pt x="267" y="17"/>
                    <a:pt x="295" y="52"/>
                  </a:cubicBezTo>
                  <a:cubicBezTo>
                    <a:pt x="323" y="88"/>
                    <a:pt x="86" y="114"/>
                    <a:pt x="0" y="124"/>
                  </a:cubicBezTo>
                  <a:cubicBezTo>
                    <a:pt x="407" y="124"/>
                    <a:pt x="407" y="124"/>
                    <a:pt x="407" y="124"/>
                  </a:cubicBezTo>
                  <a:cubicBezTo>
                    <a:pt x="407" y="124"/>
                    <a:pt x="374" y="0"/>
                    <a:pt x="204" y="0"/>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1123062" y="2950149"/>
            <a:ext cx="9945876" cy="957705"/>
            <a:chOff x="-2193099" y="953005"/>
            <a:chExt cx="7322372" cy="705083"/>
          </a:xfrm>
          <a:solidFill>
            <a:srgbClr val="00B0F0"/>
          </a:solidFill>
        </p:grpSpPr>
        <p:grpSp>
          <p:nvGrpSpPr>
            <p:cNvPr id="42" name="Group 41"/>
            <p:cNvGrpSpPr/>
            <p:nvPr/>
          </p:nvGrpSpPr>
          <p:grpSpPr>
            <a:xfrm>
              <a:off x="-2193099" y="953005"/>
              <a:ext cx="7322372" cy="705083"/>
              <a:chOff x="4325287" y="4957194"/>
              <a:chExt cx="3982976" cy="383528"/>
            </a:xfrm>
            <a:grpFill/>
          </p:grpSpPr>
          <p:sp>
            <p:nvSpPr>
              <p:cNvPr id="44" name="Flowchart: Terminator 43"/>
              <p:cNvSpPr/>
              <p:nvPr/>
            </p:nvSpPr>
            <p:spPr>
              <a:xfrm>
                <a:off x="432528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4791075" y="4957194"/>
                <a:ext cx="3255169" cy="383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Terminator 45"/>
              <p:cNvSpPr/>
              <p:nvPr/>
            </p:nvSpPr>
            <p:spPr>
              <a:xfrm>
                <a:off x="7146057" y="4957194"/>
                <a:ext cx="1162206" cy="383528"/>
              </a:xfrm>
              <a:prstGeom prst="flowChartTermina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3" name="TextBox 42"/>
            <p:cNvSpPr txBox="1"/>
            <p:nvPr/>
          </p:nvSpPr>
          <p:spPr>
            <a:xfrm>
              <a:off x="-1856482" y="1022307"/>
              <a:ext cx="6649138" cy="566479"/>
            </a:xfrm>
            <a:prstGeom prst="rect">
              <a:avLst/>
            </a:prstGeom>
            <a:grpFill/>
          </p:spPr>
          <p:txBody>
            <a:bodyPr wrap="square" rtlCol="0" anchor="ctr">
              <a:spAutoFit/>
            </a:bodyPr>
            <a:lstStyle/>
            <a:p>
              <a:pPr algn="ctr"/>
              <a:r>
                <a:rPr lang="en-US" sz="4400" b="1" dirty="0" smtClean="0">
                  <a:solidFill>
                    <a:schemeClr val="bg1"/>
                  </a:solidFill>
                  <a:latin typeface="+mj-lt"/>
                </a:rPr>
                <a:t>LA CAFÉINE</a:t>
              </a:r>
              <a:endParaRPr lang="en-US" sz="4400" b="1" dirty="0">
                <a:solidFill>
                  <a:schemeClr val="bg1"/>
                </a:solidFill>
                <a:latin typeface="+mj-lt"/>
              </a:endParaRPr>
            </a:p>
          </p:txBody>
        </p:sp>
      </p:grpSp>
      <p:sp>
        <p:nvSpPr>
          <p:cNvPr id="47" name="TextBox 46"/>
          <p:cNvSpPr txBox="1"/>
          <p:nvPr/>
        </p:nvSpPr>
        <p:spPr>
          <a:xfrm>
            <a:off x="3043593" y="2393271"/>
            <a:ext cx="6104816" cy="461665"/>
          </a:xfrm>
          <a:prstGeom prst="rect">
            <a:avLst/>
          </a:prstGeom>
          <a:noFill/>
        </p:spPr>
        <p:txBody>
          <a:bodyPr wrap="square" rtlCol="0" anchor="ctr">
            <a:spAutoFit/>
          </a:bodyPr>
          <a:lstStyle/>
          <a:p>
            <a:pPr algn="ctr"/>
            <a:r>
              <a:rPr lang="en-US" sz="2400" b="1" dirty="0">
                <a:solidFill>
                  <a:schemeClr val="bg1"/>
                </a:solidFill>
                <a:latin typeface="+mj-lt"/>
              </a:rPr>
              <a:t>REVUE </a:t>
            </a:r>
            <a:r>
              <a:rPr lang="en-US" sz="2400" b="1" dirty="0" smtClean="0">
                <a:solidFill>
                  <a:schemeClr val="bg1"/>
                </a:solidFill>
                <a:latin typeface="+mj-lt"/>
              </a:rPr>
              <a:t>DE </a:t>
            </a:r>
            <a:r>
              <a:rPr lang="en-US" sz="2400" b="1" dirty="0">
                <a:solidFill>
                  <a:schemeClr val="bg1"/>
                </a:solidFill>
                <a:latin typeface="+mj-lt"/>
              </a:rPr>
              <a:t>LA LITTÉRATURE</a:t>
            </a:r>
          </a:p>
        </p:txBody>
      </p:sp>
    </p:spTree>
    <p:extLst>
      <p:ext uri="{BB962C8B-B14F-4D97-AF65-F5344CB8AC3E}">
        <p14:creationId xmlns:p14="http://schemas.microsoft.com/office/powerpoint/2010/main" val="1126840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animEffect transition="in" filter="fade">
                                      <p:cBhvr>
                                        <p:cTn id="13" dur="500"/>
                                        <p:tgtEl>
                                          <p:spTgt spid="4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4546A"/>
      </a:dk2>
      <a:lt2>
        <a:srgbClr val="E7E6E6"/>
      </a:lt2>
      <a:accent1>
        <a:srgbClr val="77933C"/>
      </a:accent1>
      <a:accent2>
        <a:srgbClr val="88A945"/>
      </a:accent2>
      <a:accent3>
        <a:srgbClr val="9BBB59"/>
      </a:accent3>
      <a:accent4>
        <a:srgbClr val="ACC777"/>
      </a:accent4>
      <a:accent5>
        <a:srgbClr val="C0D498"/>
      </a:accent5>
      <a:accent6>
        <a:srgbClr val="D0DFB3"/>
      </a:accent6>
      <a:hlink>
        <a:srgbClr val="0563C1"/>
      </a:hlink>
      <a:folHlink>
        <a:srgbClr val="954F72"/>
      </a:folHlink>
    </a:clrScheme>
    <a:fontScheme name="Forest">
      <a:majorFont>
        <a:latin typeface="Raleway Light"/>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10095</TotalTime>
  <Words>2774</Words>
  <Application>Microsoft Office PowerPoint</Application>
  <PresentationFormat>Widescreen</PresentationFormat>
  <Paragraphs>655</Paragraphs>
  <Slides>77</Slides>
  <Notes>68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77</vt:i4>
      </vt:variant>
    </vt:vector>
  </HeadingPairs>
  <TitlesOfParts>
    <vt:vector size="91" baseType="lpstr">
      <vt:lpstr>Arial</vt:lpstr>
      <vt:lpstr>Bebas</vt:lpstr>
      <vt:lpstr>Calibri</vt:lpstr>
      <vt:lpstr>Calibri Light</vt:lpstr>
      <vt:lpstr>Cambria Math</vt:lpstr>
      <vt:lpstr>Gill Sans</vt:lpstr>
      <vt:lpstr>Keep Calm Med</vt:lpstr>
      <vt:lpstr>Lato Light</vt:lpstr>
      <vt:lpstr>Lato Regular</vt:lpstr>
      <vt:lpstr>Myriad Condensed Web</vt:lpstr>
      <vt:lpstr>Raleway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Ocvembor</dc:creator>
  <cp:lastModifiedBy>PC-ALIEL</cp:lastModifiedBy>
  <cp:revision>994</cp:revision>
  <dcterms:created xsi:type="dcterms:W3CDTF">2016-06-11T10:16:46Z</dcterms:created>
  <dcterms:modified xsi:type="dcterms:W3CDTF">2018-07-10T21:30:01Z</dcterms:modified>
</cp:coreProperties>
</file>